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40.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50.xml" ContentType="application/vnd.openxmlformats-officedocument.presentationml.tags+xml"/>
  <Override PartName="/ppt/notesSlides/notesSlide43.xml" ContentType="application/vnd.openxmlformats-officedocument.presentationml.notesSlide+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 id="2147483715" r:id="rId2"/>
  </p:sldMasterIdLst>
  <p:notesMasterIdLst>
    <p:notesMasterId r:id="rId111"/>
  </p:notesMasterIdLst>
  <p:handoutMasterIdLst>
    <p:handoutMasterId r:id="rId112"/>
  </p:handoutMasterIdLst>
  <p:sldIdLst>
    <p:sldId id="426" r:id="rId3"/>
    <p:sldId id="428" r:id="rId4"/>
    <p:sldId id="429" r:id="rId5"/>
    <p:sldId id="442" r:id="rId6"/>
    <p:sldId id="443" r:id="rId7"/>
    <p:sldId id="444" r:id="rId8"/>
    <p:sldId id="445" r:id="rId9"/>
    <p:sldId id="416" r:id="rId10"/>
    <p:sldId id="363" r:id="rId11"/>
    <p:sldId id="430" r:id="rId12"/>
    <p:sldId id="431" r:id="rId13"/>
    <p:sldId id="432" r:id="rId14"/>
    <p:sldId id="433" r:id="rId15"/>
    <p:sldId id="434" r:id="rId16"/>
    <p:sldId id="435" r:id="rId17"/>
    <p:sldId id="436" r:id="rId18"/>
    <p:sldId id="365" r:id="rId19"/>
    <p:sldId id="409" r:id="rId20"/>
    <p:sldId id="410" r:id="rId21"/>
    <p:sldId id="411" r:id="rId22"/>
    <p:sldId id="446" r:id="rId23"/>
    <p:sldId id="447" r:id="rId24"/>
    <p:sldId id="448" r:id="rId25"/>
    <p:sldId id="449" r:id="rId26"/>
    <p:sldId id="450" r:id="rId27"/>
    <p:sldId id="454" r:id="rId28"/>
    <p:sldId id="455" r:id="rId29"/>
    <p:sldId id="456" r:id="rId30"/>
    <p:sldId id="457" r:id="rId31"/>
    <p:sldId id="458" r:id="rId32"/>
    <p:sldId id="459" r:id="rId33"/>
    <p:sldId id="460" r:id="rId34"/>
    <p:sldId id="461" r:id="rId35"/>
    <p:sldId id="462" r:id="rId36"/>
    <p:sldId id="463" r:id="rId37"/>
    <p:sldId id="464" r:id="rId38"/>
    <p:sldId id="465" r:id="rId39"/>
    <p:sldId id="466" r:id="rId40"/>
    <p:sldId id="467" r:id="rId41"/>
    <p:sldId id="468" r:id="rId42"/>
    <p:sldId id="473" r:id="rId43"/>
    <p:sldId id="469" r:id="rId44"/>
    <p:sldId id="470" r:id="rId45"/>
    <p:sldId id="471" r:id="rId46"/>
    <p:sldId id="474" r:id="rId47"/>
    <p:sldId id="475" r:id="rId48"/>
    <p:sldId id="476" r:id="rId49"/>
    <p:sldId id="477" r:id="rId50"/>
    <p:sldId id="478" r:id="rId51"/>
    <p:sldId id="479" r:id="rId52"/>
    <p:sldId id="480" r:id="rId53"/>
    <p:sldId id="481" r:id="rId54"/>
    <p:sldId id="482" r:id="rId55"/>
    <p:sldId id="484" r:id="rId56"/>
    <p:sldId id="485" r:id="rId57"/>
    <p:sldId id="486" r:id="rId58"/>
    <p:sldId id="487" r:id="rId59"/>
    <p:sldId id="489" r:id="rId60"/>
    <p:sldId id="490" r:id="rId61"/>
    <p:sldId id="491" r:id="rId62"/>
    <p:sldId id="492" r:id="rId63"/>
    <p:sldId id="493" r:id="rId64"/>
    <p:sldId id="495" r:id="rId65"/>
    <p:sldId id="496" r:id="rId66"/>
    <p:sldId id="497" r:id="rId67"/>
    <p:sldId id="498" r:id="rId68"/>
    <p:sldId id="499" r:id="rId69"/>
    <p:sldId id="500" r:id="rId70"/>
    <p:sldId id="501" r:id="rId71"/>
    <p:sldId id="513" r:id="rId72"/>
    <p:sldId id="514" r:id="rId73"/>
    <p:sldId id="515" r:id="rId74"/>
    <p:sldId id="516" r:id="rId75"/>
    <p:sldId id="517" r:id="rId76"/>
    <p:sldId id="518" r:id="rId77"/>
    <p:sldId id="519" r:id="rId78"/>
    <p:sldId id="520" r:id="rId79"/>
    <p:sldId id="521" r:id="rId80"/>
    <p:sldId id="522" r:id="rId81"/>
    <p:sldId id="523" r:id="rId82"/>
    <p:sldId id="524" r:id="rId83"/>
    <p:sldId id="525" r:id="rId84"/>
    <p:sldId id="526" r:id="rId85"/>
    <p:sldId id="527" r:id="rId86"/>
    <p:sldId id="528" r:id="rId87"/>
    <p:sldId id="529" r:id="rId88"/>
    <p:sldId id="530" r:id="rId89"/>
    <p:sldId id="531" r:id="rId90"/>
    <p:sldId id="532" r:id="rId91"/>
    <p:sldId id="533" r:id="rId92"/>
    <p:sldId id="535" r:id="rId93"/>
    <p:sldId id="536" r:id="rId94"/>
    <p:sldId id="537" r:id="rId95"/>
    <p:sldId id="538" r:id="rId96"/>
    <p:sldId id="539" r:id="rId97"/>
    <p:sldId id="540" r:id="rId98"/>
    <p:sldId id="541" r:id="rId99"/>
    <p:sldId id="542" r:id="rId100"/>
    <p:sldId id="543" r:id="rId101"/>
    <p:sldId id="544" r:id="rId102"/>
    <p:sldId id="545" r:id="rId103"/>
    <p:sldId id="546" r:id="rId104"/>
    <p:sldId id="547" r:id="rId105"/>
    <p:sldId id="549" r:id="rId106"/>
    <p:sldId id="550" r:id="rId107"/>
    <p:sldId id="551" r:id="rId108"/>
    <p:sldId id="552" r:id="rId109"/>
    <p:sldId id="554" r:id="rId110"/>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0033CC"/>
    <a:srgbClr val="6600CC"/>
    <a:srgbClr val="FF3399"/>
    <a:srgbClr val="339933"/>
    <a:srgbClr val="FF3300"/>
    <a:srgbClr val="3366CC"/>
    <a:srgbClr val="000000"/>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7395" autoAdjust="0"/>
  </p:normalViewPr>
  <p:slideViewPr>
    <p:cSldViewPr>
      <p:cViewPr>
        <p:scale>
          <a:sx n="75" d="100"/>
          <a:sy n="75" d="100"/>
        </p:scale>
        <p:origin x="2634"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896"/>
    </p:cViewPr>
  </p:sorterViewPr>
  <p:notesViewPr>
    <p:cSldViewPr>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handoutMaster" Target="handoutMasters/handout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wmf"/><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2024/2/27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extLst>
      <p:ext uri="{BB962C8B-B14F-4D97-AF65-F5344CB8AC3E}">
        <p14:creationId xmlns:p14="http://schemas.microsoft.com/office/powerpoint/2010/main" val="2468181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extLst>
      <p:ext uri="{BB962C8B-B14F-4D97-AF65-F5344CB8AC3E}">
        <p14:creationId xmlns:p14="http://schemas.microsoft.com/office/powerpoint/2010/main" val="2242181210"/>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a:t>
            </a:fld>
            <a:endParaRPr lang="en-US" altLang="zh-CN"/>
          </a:p>
        </p:txBody>
      </p:sp>
    </p:spTree>
    <p:extLst>
      <p:ext uri="{BB962C8B-B14F-4D97-AF65-F5344CB8AC3E}">
        <p14:creationId xmlns:p14="http://schemas.microsoft.com/office/powerpoint/2010/main" val="2574088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F4F45E-918B-4275-9B67-DA606BFFD753}" type="slidenum">
              <a:rPr lang="en-US" altLang="zh-CN"/>
              <a:pPr/>
              <a:t>36</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6CF5D4-27D0-4858-B640-6AA5E994C158}" type="slidenum">
              <a:rPr lang="en-US" altLang="zh-CN"/>
              <a:pPr/>
              <a:t>37</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782C4D-65C1-455F-8B95-23DDC917AD8B}" type="slidenum">
              <a:rPr lang="en-US" altLang="zh-CN"/>
              <a:pPr/>
              <a:t>38</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406C6E-2DBC-489D-9049-151247800BDA}" type="slidenum">
              <a:rPr lang="en-US" altLang="zh-CN"/>
              <a:pPr/>
              <a:t>39</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71DDBA-F02F-4E3D-970C-CC2D1DFAA313}" type="slidenum">
              <a:rPr lang="en-US" altLang="zh-CN"/>
              <a:pPr/>
              <a:t>40</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19CCEC-F8CC-4A7E-9628-0CFF78E97D66}" type="slidenum">
              <a:rPr lang="en-US" altLang="zh-CN"/>
              <a:pPr/>
              <a:t>42</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D45312-96F3-4ECE-9699-8A62C49B3D59}" type="slidenum">
              <a:rPr lang="en-US" altLang="zh-CN"/>
              <a:pPr/>
              <a:t>43</a:t>
            </a:fld>
            <a:endParaRPr lang="en-US" altLang="zh-CN"/>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00C289-2EC2-45A3-AD0F-955C0A68200E}" type="slidenum">
              <a:rPr lang="en-US" altLang="zh-CN"/>
              <a:pPr/>
              <a:t>44</a:t>
            </a:fld>
            <a:endParaRPr lang="en-US" altLang="zh-CN"/>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E6847B-A071-429B-AA33-FCB195040009}" type="slidenum">
              <a:rPr lang="en-US" altLang="zh-CN"/>
              <a:pPr/>
              <a:t>59</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F097FA-8DFA-42D6-B51D-9968372B6D29}" type="slidenum">
              <a:rPr lang="en-US" altLang="zh-CN"/>
              <a:pPr/>
              <a:t>60</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CFC841-E2E1-4802-8701-94EA307E94B0}" type="slidenum">
              <a:rPr lang="zh-CN" altLang="en-US" smtClean="0"/>
              <a:t>2</a:t>
            </a:fld>
            <a:endParaRPr lang="zh-CN" altLang="en-US"/>
          </a:p>
        </p:txBody>
      </p:sp>
    </p:spTree>
    <p:extLst>
      <p:ext uri="{BB962C8B-B14F-4D97-AF65-F5344CB8AC3E}">
        <p14:creationId xmlns:p14="http://schemas.microsoft.com/office/powerpoint/2010/main" val="1671084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07CA03-422F-4176-8E43-A5E55FCB4DFB}" type="slidenum">
              <a:rPr lang="en-US" altLang="zh-CN"/>
              <a:pPr/>
              <a:t>61</a:t>
            </a:fld>
            <a:endParaRPr lang="en-US" altLang="zh-CN"/>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4AF408-B4CC-40EF-963E-5320722B6176}" type="slidenum">
              <a:rPr lang="en-US" altLang="zh-CN"/>
              <a:pPr/>
              <a:t>62</a:t>
            </a:fld>
            <a:endParaRPr lang="en-US" altLang="zh-C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751C7C-E57A-4787-9ACE-A5E9E62B516B}" type="slidenum">
              <a:rPr lang="en-US" altLang="zh-CN"/>
              <a:pPr/>
              <a:t>63</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751C7C-E57A-4787-9ACE-A5E9E62B516B}" type="slidenum">
              <a:rPr lang="en-US" altLang="zh-CN"/>
              <a:pPr/>
              <a:t>64</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44CE43-288E-4587-814C-AA6B2B3A9F00}" type="slidenum">
              <a:rPr lang="en-US" altLang="zh-CN"/>
              <a:pPr/>
              <a:t>65</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725BF9-3DB7-4854-B9AA-E4BFBB7CFFDE}" type="slidenum">
              <a:rPr lang="en-US" altLang="zh-CN"/>
              <a:pPr/>
              <a:t>66</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70</a:t>
            </a:fld>
            <a:endParaRPr lang="en-US" altLang="zh-CN"/>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0DF844-AA5B-4969-A23E-2CD4BE852AD8}" type="slidenum">
              <a:rPr lang="en-US" altLang="zh-CN"/>
              <a:pPr/>
              <a:t>71</a:t>
            </a:fld>
            <a:endParaRPr lang="en-US" altLang="zh-CN"/>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AC9C9-BDC4-4683-BCEE-2D64DE49F663}" type="slidenum">
              <a:rPr lang="en-US" altLang="zh-CN"/>
              <a:pPr/>
              <a:t>72</a:t>
            </a:fld>
            <a:endParaRPr lang="en-US" altLang="zh-CN"/>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E86FE0-99DD-448C-828C-AC7DAD44176C}" type="slidenum">
              <a:rPr lang="en-US" altLang="zh-CN"/>
              <a:pPr/>
              <a:t>73</a:t>
            </a:fld>
            <a:endParaRPr lang="en-US" altLang="zh-CN"/>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6E3814-40D1-482A-B7AC-ED093B7A04ED}" type="slidenum">
              <a:rPr lang="en-US" altLang="zh-CN"/>
              <a:pPr/>
              <a:t>74</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EA06AF-A3F5-4A72-BF91-4EF4EEB603E4}" type="slidenum">
              <a:rPr lang="en-US" altLang="zh-CN"/>
              <a:pPr/>
              <a:t>75</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0E30F-263D-4B22-AC12-68B212D02C2F}" type="slidenum">
              <a:rPr lang="en-US" altLang="zh-CN"/>
              <a:pPr/>
              <a:t>76</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BC58D7-6708-4C29-AD38-2DFC832E5A30}" type="slidenum">
              <a:rPr lang="en-US" altLang="zh-CN"/>
              <a:pPr/>
              <a:t>77</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BC58D7-6708-4C29-AD38-2DFC832E5A30}" type="slidenum">
              <a:rPr lang="en-US" altLang="zh-CN"/>
              <a:pPr/>
              <a:t>78</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74783F-EE0E-4BD9-8341-409464183309}" type="slidenum">
              <a:rPr lang="en-US" altLang="zh-CN"/>
              <a:pPr/>
              <a:t>79</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DD1C12-5579-4337-94A7-C0F941C4AEEA}" type="slidenum">
              <a:rPr lang="en-US" altLang="zh-CN"/>
              <a:pPr/>
              <a:t>80</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F394C0-77C6-4507-91F0-D4F495D2EBA0}" type="slidenum">
              <a:rPr lang="en-US" altLang="zh-CN"/>
              <a:pPr/>
              <a:t>81</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CA85BF-1C94-495A-9365-AFC7673617BB}" type="slidenum">
              <a:rPr lang="en-US" altLang="zh-CN"/>
              <a:pPr/>
              <a:t>82</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85</a:t>
            </a:fld>
            <a:endParaRPr lang="en-US" altLang="zh-CN"/>
          </a:p>
        </p:txBody>
      </p:sp>
    </p:spTree>
    <p:extLst>
      <p:ext uri="{BB962C8B-B14F-4D97-AF65-F5344CB8AC3E}">
        <p14:creationId xmlns:p14="http://schemas.microsoft.com/office/powerpoint/2010/main" val="2747298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A848E9-B457-4DF2-82F9-BAF90D480069}" type="slidenum">
              <a:rPr lang="en-US" altLang="zh-CN"/>
              <a:pPr/>
              <a:t>9</a:t>
            </a:fld>
            <a:endParaRPr lang="en-US" altLang="zh-CN"/>
          </a:p>
        </p:txBody>
      </p:sp>
      <p:sp>
        <p:nvSpPr>
          <p:cNvPr id="217090" name="Rectangle 2"/>
          <p:cNvSpPr>
            <a:spLocks noGrp="1" noRot="1" noChangeAspect="1" noChangeArrowheads="1" noTextEdit="1"/>
          </p:cNvSpPr>
          <p:nvPr>
            <p:ph type="sldImg"/>
          </p:nvPr>
        </p:nvSpPr>
        <p:spPr>
          <a:xfrm>
            <a:off x="1143000" y="685800"/>
            <a:ext cx="4572000" cy="3429000"/>
          </a:xfrm>
          <a:ln/>
        </p:spPr>
      </p:sp>
      <p:sp>
        <p:nvSpPr>
          <p:cNvPr id="217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91</a:t>
            </a:fld>
            <a:endParaRPr lang="en-US" altLang="zh-CN"/>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楷体_GB2312" pitchFamily="49" charset="-122"/>
              </a:defRPr>
            </a:lvl1pPr>
            <a:lvl2pPr marL="742950" indent="-285750">
              <a:defRPr kumimoji="1" sz="2800">
                <a:solidFill>
                  <a:schemeClr val="tx1"/>
                </a:solidFill>
                <a:latin typeface="Times New Roman" panose="02020603050405020304" pitchFamily="18" charset="0"/>
                <a:ea typeface="楷体_GB2312" pitchFamily="49" charset="-122"/>
              </a:defRPr>
            </a:lvl2pPr>
            <a:lvl3pPr marL="1143000" indent="-228600">
              <a:defRPr kumimoji="1" sz="2800">
                <a:solidFill>
                  <a:schemeClr val="tx1"/>
                </a:solidFill>
                <a:latin typeface="Times New Roman" panose="02020603050405020304" pitchFamily="18" charset="0"/>
                <a:ea typeface="楷体_GB2312" pitchFamily="49" charset="-122"/>
              </a:defRPr>
            </a:lvl3pPr>
            <a:lvl4pPr marL="1600200" indent="-228600">
              <a:defRPr kumimoji="1" sz="2800">
                <a:solidFill>
                  <a:schemeClr val="tx1"/>
                </a:solidFill>
                <a:latin typeface="Times New Roman" panose="02020603050405020304" pitchFamily="18" charset="0"/>
                <a:ea typeface="楷体_GB2312" pitchFamily="49" charset="-122"/>
              </a:defRPr>
            </a:lvl4pPr>
            <a:lvl5pPr marL="2057400" indent="-22860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fld id="{12681DAC-9E02-40F2-8E86-6467B24032AB}" type="slidenum">
              <a:rPr lang="en-US" altLang="zh-CN" sz="1200" smtClean="0">
                <a:ea typeface="宋体" panose="02010600030101010101" pitchFamily="2" charset="-122"/>
              </a:rPr>
              <a:pPr/>
              <a:t>104</a:t>
            </a:fld>
            <a:endParaRPr lang="en-US" altLang="zh-CN" sz="1200">
              <a:ea typeface="宋体" panose="02010600030101010101" pitchFamily="2" charset="-122"/>
            </a:endParaRPr>
          </a:p>
        </p:txBody>
      </p:sp>
      <p:sp>
        <p:nvSpPr>
          <p:cNvPr id="38915" name="Rectangle 2"/>
          <p:cNvSpPr>
            <a:spLocks noGrp="1" noRot="1" noChangeAspect="1" noChangeArrowheads="1" noTextEdit="1"/>
          </p:cNvSpPr>
          <p:nvPr>
            <p:ph type="sldImg"/>
          </p:nvPr>
        </p:nvSpPr>
        <p:spPr>
          <a:xfrm>
            <a:off x="765175" y="384175"/>
            <a:ext cx="5516563" cy="4137025"/>
          </a:xfrm>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916" name="Rectangle 3"/>
          <p:cNvSpPr>
            <a:spLocks noGrp="1" noChangeArrowheads="1"/>
          </p:cNvSpPr>
          <p:nvPr>
            <p:ph type="body" idx="1"/>
          </p:nvPr>
        </p:nvSpPr>
        <p:spPr>
          <a:xfrm>
            <a:off x="571500" y="5408613"/>
            <a:ext cx="5905500" cy="3295650"/>
          </a:xfrm>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endParaRPr lang="zh-CN" altLang="en-US"/>
          </a:p>
        </p:txBody>
      </p:sp>
    </p:spTree>
    <p:extLst>
      <p:ext uri="{BB962C8B-B14F-4D97-AF65-F5344CB8AC3E}">
        <p14:creationId xmlns:p14="http://schemas.microsoft.com/office/powerpoint/2010/main" val="37283081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楷体_GB2312" pitchFamily="49" charset="-122"/>
              </a:defRPr>
            </a:lvl1pPr>
            <a:lvl2pPr marL="742950" indent="-285750">
              <a:defRPr kumimoji="1" sz="2800">
                <a:solidFill>
                  <a:schemeClr val="tx1"/>
                </a:solidFill>
                <a:latin typeface="Times New Roman" panose="02020603050405020304" pitchFamily="18" charset="0"/>
                <a:ea typeface="楷体_GB2312" pitchFamily="49" charset="-122"/>
              </a:defRPr>
            </a:lvl2pPr>
            <a:lvl3pPr marL="1143000" indent="-228600">
              <a:defRPr kumimoji="1" sz="2800">
                <a:solidFill>
                  <a:schemeClr val="tx1"/>
                </a:solidFill>
                <a:latin typeface="Times New Roman" panose="02020603050405020304" pitchFamily="18" charset="0"/>
                <a:ea typeface="楷体_GB2312" pitchFamily="49" charset="-122"/>
              </a:defRPr>
            </a:lvl3pPr>
            <a:lvl4pPr marL="1600200" indent="-228600">
              <a:defRPr kumimoji="1" sz="2800">
                <a:solidFill>
                  <a:schemeClr val="tx1"/>
                </a:solidFill>
                <a:latin typeface="Times New Roman" panose="02020603050405020304" pitchFamily="18" charset="0"/>
                <a:ea typeface="楷体_GB2312" pitchFamily="49" charset="-122"/>
              </a:defRPr>
            </a:lvl4pPr>
            <a:lvl5pPr marL="2057400" indent="-22860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fld id="{B724C21E-5FF0-49A6-BCA4-65CDABBECB8D}" type="slidenum">
              <a:rPr lang="en-US" altLang="zh-CN" sz="1200" smtClean="0">
                <a:ea typeface="宋体" panose="02010600030101010101" pitchFamily="2" charset="-122"/>
              </a:rPr>
              <a:pPr/>
              <a:t>105</a:t>
            </a:fld>
            <a:endParaRPr lang="en-US" altLang="zh-CN" sz="1200">
              <a:ea typeface="宋体" panose="02010600030101010101" pitchFamily="2" charset="-122"/>
            </a:endParaRPr>
          </a:p>
        </p:txBody>
      </p:sp>
      <p:sp>
        <p:nvSpPr>
          <p:cNvPr id="40963" name="Rectangle 2"/>
          <p:cNvSpPr>
            <a:spLocks noGrp="1" noRot="1" noChangeAspect="1" noChangeArrowheads="1" noTextEdit="1"/>
          </p:cNvSpPr>
          <p:nvPr>
            <p:ph type="sldImg"/>
          </p:nvPr>
        </p:nvSpPr>
        <p:spPr>
          <a:xfrm>
            <a:off x="765175" y="384175"/>
            <a:ext cx="5516563" cy="4137025"/>
          </a:xfrm>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0964" name="Rectangle 3"/>
          <p:cNvSpPr>
            <a:spLocks noGrp="1" noChangeArrowheads="1"/>
          </p:cNvSpPr>
          <p:nvPr>
            <p:ph type="body" idx="1"/>
          </p:nvPr>
        </p:nvSpPr>
        <p:spPr>
          <a:xfrm>
            <a:off x="571500" y="5408613"/>
            <a:ext cx="5905500" cy="3295650"/>
          </a:xfrm>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endParaRPr lang="zh-CN" altLang="en-US"/>
          </a:p>
        </p:txBody>
      </p:sp>
    </p:spTree>
    <p:extLst>
      <p:ext uri="{BB962C8B-B14F-4D97-AF65-F5344CB8AC3E}">
        <p14:creationId xmlns:p14="http://schemas.microsoft.com/office/powerpoint/2010/main" val="32984049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楷体_GB2312" pitchFamily="49" charset="-122"/>
              </a:defRPr>
            </a:lvl1pPr>
            <a:lvl2pPr marL="742950" indent="-285750">
              <a:defRPr kumimoji="1" sz="2800">
                <a:solidFill>
                  <a:schemeClr val="tx1"/>
                </a:solidFill>
                <a:latin typeface="Times New Roman" panose="02020603050405020304" pitchFamily="18" charset="0"/>
                <a:ea typeface="楷体_GB2312" pitchFamily="49" charset="-122"/>
              </a:defRPr>
            </a:lvl2pPr>
            <a:lvl3pPr marL="1143000" indent="-228600">
              <a:defRPr kumimoji="1" sz="2800">
                <a:solidFill>
                  <a:schemeClr val="tx1"/>
                </a:solidFill>
                <a:latin typeface="Times New Roman" panose="02020603050405020304" pitchFamily="18" charset="0"/>
                <a:ea typeface="楷体_GB2312" pitchFamily="49" charset="-122"/>
              </a:defRPr>
            </a:lvl3pPr>
            <a:lvl4pPr marL="1600200" indent="-228600">
              <a:defRPr kumimoji="1" sz="2800">
                <a:solidFill>
                  <a:schemeClr val="tx1"/>
                </a:solidFill>
                <a:latin typeface="Times New Roman" panose="02020603050405020304" pitchFamily="18" charset="0"/>
                <a:ea typeface="楷体_GB2312" pitchFamily="49" charset="-122"/>
              </a:defRPr>
            </a:lvl4pPr>
            <a:lvl5pPr marL="2057400" indent="-22860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fld id="{088E61E1-3FC8-4E3B-B5D7-C9696FCCF1B9}" type="slidenum">
              <a:rPr lang="en-US" altLang="zh-CN" sz="1200" smtClean="0">
                <a:ea typeface="宋体" panose="02010600030101010101" pitchFamily="2" charset="-122"/>
              </a:rPr>
              <a:pPr/>
              <a:t>106</a:t>
            </a:fld>
            <a:endParaRPr lang="en-US" altLang="zh-CN" sz="1200">
              <a:ea typeface="宋体" panose="02010600030101010101" pitchFamily="2" charset="-122"/>
            </a:endParaRPr>
          </a:p>
        </p:txBody>
      </p:sp>
      <p:sp>
        <p:nvSpPr>
          <p:cNvPr id="43011" name="Rectangle 2"/>
          <p:cNvSpPr>
            <a:spLocks noGrp="1" noRot="1" noChangeAspect="1" noChangeArrowheads="1" noTextEdit="1"/>
          </p:cNvSpPr>
          <p:nvPr>
            <p:ph type="sldImg"/>
          </p:nvPr>
        </p:nvSpPr>
        <p:spPr>
          <a:xfrm>
            <a:off x="765175" y="384175"/>
            <a:ext cx="5516563" cy="4137025"/>
          </a:xfrm>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3012" name="Rectangle 3"/>
          <p:cNvSpPr>
            <a:spLocks noGrp="1" noChangeArrowheads="1"/>
          </p:cNvSpPr>
          <p:nvPr>
            <p:ph type="body" idx="1"/>
          </p:nvPr>
        </p:nvSpPr>
        <p:spPr>
          <a:xfrm>
            <a:off x="571500" y="5408613"/>
            <a:ext cx="5905500" cy="3295650"/>
          </a:xfrm>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endParaRPr lang="zh-CN" altLang="en-US"/>
          </a:p>
        </p:txBody>
      </p:sp>
    </p:spTree>
    <p:extLst>
      <p:ext uri="{BB962C8B-B14F-4D97-AF65-F5344CB8AC3E}">
        <p14:creationId xmlns:p14="http://schemas.microsoft.com/office/powerpoint/2010/main" val="3208112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是高度组织和整齐格式化的数据。它是可以放入表格和电子表格中的数据类型。</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它不符合任何预定义的模型，因此它存储在非关系数据库中</a:t>
            </a:r>
          </a:p>
        </p:txBody>
      </p:sp>
      <p:sp>
        <p:nvSpPr>
          <p:cNvPr id="4" name="幻灯片编号占位符 3"/>
          <p:cNvSpPr>
            <a:spLocks noGrp="1"/>
          </p:cNvSpPr>
          <p:nvPr>
            <p:ph type="sldNum" sz="quarter" idx="10"/>
          </p:nvPr>
        </p:nvSpPr>
        <p:spPr/>
        <p:txBody>
          <a:bodyPr/>
          <a:lstStyle/>
          <a:p>
            <a:fld id="{0D1E2EF4-146E-47B5-A412-FFD548A1AB6A}" type="slidenum">
              <a:rPr lang="en-US" altLang="zh-CN" smtClean="0"/>
              <a:pPr/>
              <a:t>23</a:t>
            </a:fld>
            <a:endParaRPr lang="en-US" altLang="zh-CN"/>
          </a:p>
        </p:txBody>
      </p:sp>
    </p:spTree>
    <p:extLst>
      <p:ext uri="{BB962C8B-B14F-4D97-AF65-F5344CB8AC3E}">
        <p14:creationId xmlns:p14="http://schemas.microsoft.com/office/powerpoint/2010/main" val="3994101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0BB455-8EAD-4C4F-9329-1CDBC83526D9}" type="slidenum">
              <a:rPr lang="en-US" altLang="zh-CN"/>
              <a:pPr/>
              <a:t>29</a:t>
            </a:fld>
            <a:endParaRPr lang="en-US" altLang="zh-CN"/>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D2B873-2FD7-4D3F-95FD-06692B2BE88B}" type="slidenum">
              <a:rPr lang="en-US" altLang="zh-CN"/>
              <a:pPr/>
              <a:t>30</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554B39-088D-489F-93EF-DD601804ACD1}" type="slidenum">
              <a:rPr lang="en-US" altLang="zh-CN"/>
              <a:pPr/>
              <a:t>35</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8" name="灯片编号占位符 3"/>
          <p:cNvSpPr>
            <a:spLocks noGrp="1"/>
          </p:cNvSpPr>
          <p:nvPr>
            <p:ph type="sldNum" sz="quarter" idx="4"/>
          </p:nvPr>
        </p:nvSpPr>
        <p:spPr>
          <a:xfrm>
            <a:off x="6553200" y="6356350"/>
            <a:ext cx="2133600" cy="365125"/>
          </a:xfrm>
          <a:prstGeom prst="rect">
            <a:avLst/>
          </a:prstGeom>
        </p:spPr>
        <p:txBody>
          <a:bodyPr/>
          <a:lstStyle>
            <a:lvl1pPr>
              <a:defRPr sz="1600">
                <a:solidFill>
                  <a:srgbClr val="FF0000"/>
                </a:solidFill>
                <a:latin typeface="Consolas" pitchFamily="49" charset="0"/>
                <a:cs typeface="Consolas" pitchFamily="49" charset="0"/>
              </a:defRPr>
            </a:lvl1pPr>
          </a:lstStyle>
          <a:p>
            <a:fld id="{7AF016A1-9F15-429F-9EFD-84004B73C732}" type="slidenum">
              <a:rPr lang="en-US" altLang="zh-CN" smtClean="0"/>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44AF422-645C-4ED4-8734-7D79135394D0}"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1C85CA-05B2-4046-AF45-4F61C14579FA}"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数据结构模板">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2" descr="jav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9144000" cy="389980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119462868"/>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172095"/>
            <a:ext cx="8372163" cy="5435082"/>
          </a:xfrm>
        </p:spPr>
        <p:txBody>
          <a:bodyPr>
            <a:normAutofit/>
          </a:bodyPr>
          <a:lstStyle>
            <a:lvl1pPr>
              <a:buClr>
                <a:schemeClr val="accent1"/>
              </a:buClr>
              <a:defRPr sz="2400" b="1"/>
            </a:lvl1pPr>
            <a:lvl2pPr>
              <a:buClr>
                <a:schemeClr val="accent1"/>
              </a:buClr>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494025" y="244056"/>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6" name="灯片编号占位符 3"/>
          <p:cNvSpPr>
            <a:spLocks noGrp="1"/>
          </p:cNvSpPr>
          <p:nvPr>
            <p:ph type="sldNum" sz="quarter" idx="4"/>
          </p:nvPr>
        </p:nvSpPr>
        <p:spPr>
          <a:xfrm>
            <a:off x="6553200" y="6356350"/>
            <a:ext cx="2133600" cy="365125"/>
          </a:xfrm>
          <a:prstGeom prst="rect">
            <a:avLst/>
          </a:prstGeom>
        </p:spPr>
        <p:txBody>
          <a:bodyPr/>
          <a:lstStyle>
            <a:lvl1pPr>
              <a:defRPr sz="1600">
                <a:solidFill>
                  <a:srgbClr val="FF0000"/>
                </a:solidFill>
                <a:latin typeface="Consolas" pitchFamily="49" charset="0"/>
                <a:cs typeface="Consolas" pitchFamily="49" charset="0"/>
              </a:defRPr>
            </a:lvl1pPr>
          </a:lstStyle>
          <a:p>
            <a:fld id="{7AF016A1-9F15-429F-9EFD-84004B73C732}" type="slidenum">
              <a:rPr lang="en-US" altLang="zh-CN" smtClean="0"/>
              <a:pPr/>
              <a:t>‹#›</a:t>
            </a:fld>
            <a:endParaRPr lang="en-US" altLang="zh-CN" dirty="0"/>
          </a:p>
        </p:txBody>
      </p:sp>
    </p:spTree>
    <p:extLst>
      <p:ext uri="{BB962C8B-B14F-4D97-AF65-F5344CB8AC3E}">
        <p14:creationId xmlns:p14="http://schemas.microsoft.com/office/powerpoint/2010/main" val="103480369"/>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163782"/>
            <a:ext cx="8372163" cy="5443395"/>
          </a:xfrm>
        </p:spPr>
        <p:txBody>
          <a:bodyPr>
            <a:normAutofit/>
          </a:bodyPr>
          <a:lstStyle>
            <a:lvl1pPr>
              <a:buClr>
                <a:schemeClr val="accent1"/>
              </a:buClr>
              <a:defRPr sz="2400" b="1"/>
            </a:lvl1pPr>
            <a:lvl2pPr>
              <a:buClr>
                <a:schemeClr val="accent1"/>
              </a:buClr>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494024" y="242733"/>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4" name="灯片编号占位符 3"/>
          <p:cNvSpPr>
            <a:spLocks noGrp="1"/>
          </p:cNvSpPr>
          <p:nvPr>
            <p:ph type="sldNum" sz="quarter" idx="4"/>
          </p:nvPr>
        </p:nvSpPr>
        <p:spPr>
          <a:xfrm>
            <a:off x="6553200" y="6356350"/>
            <a:ext cx="2133600" cy="365125"/>
          </a:xfrm>
          <a:prstGeom prst="rect">
            <a:avLst/>
          </a:prstGeom>
        </p:spPr>
        <p:txBody>
          <a:bodyPr/>
          <a:lstStyle>
            <a:lvl1pPr>
              <a:defRPr sz="1600">
                <a:solidFill>
                  <a:srgbClr val="FF0000"/>
                </a:solidFill>
                <a:latin typeface="Consolas" pitchFamily="49" charset="0"/>
                <a:cs typeface="Consolas" pitchFamily="49" charset="0"/>
              </a:defRPr>
            </a:lvl1pPr>
          </a:lstStyle>
          <a:p>
            <a:fld id="{7AF016A1-9F15-429F-9EFD-84004B73C732}" type="slidenum">
              <a:rPr lang="en-US" altLang="zh-CN" smtClean="0"/>
              <a:pPr/>
              <a:t>‹#›</a:t>
            </a:fld>
            <a:endParaRPr lang="en-US" altLang="zh-CN" dirty="0"/>
          </a:p>
        </p:txBody>
      </p:sp>
    </p:spTree>
    <p:extLst>
      <p:ext uri="{BB962C8B-B14F-4D97-AF65-F5344CB8AC3E}">
        <p14:creationId xmlns:p14="http://schemas.microsoft.com/office/powerpoint/2010/main" val="3741714554"/>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7" name="灯片编号占位符 3"/>
          <p:cNvSpPr>
            <a:spLocks noGrp="1"/>
          </p:cNvSpPr>
          <p:nvPr>
            <p:ph type="sldNum" sz="quarter" idx="4"/>
          </p:nvPr>
        </p:nvSpPr>
        <p:spPr>
          <a:xfrm>
            <a:off x="6553200" y="6356350"/>
            <a:ext cx="2133600" cy="365125"/>
          </a:xfrm>
          <a:prstGeom prst="rect">
            <a:avLst/>
          </a:prstGeom>
        </p:spPr>
        <p:txBody>
          <a:bodyPr/>
          <a:lstStyle>
            <a:lvl1pPr>
              <a:defRPr sz="1600">
                <a:solidFill>
                  <a:srgbClr val="FF0000"/>
                </a:solidFill>
                <a:latin typeface="Consolas" pitchFamily="49" charset="0"/>
                <a:cs typeface="Consolas" pitchFamily="49" charset="0"/>
              </a:defRPr>
            </a:lvl1pPr>
          </a:lstStyle>
          <a:p>
            <a:fld id="{7AF016A1-9F15-429F-9EFD-84004B73C732}" type="slidenum">
              <a:rPr lang="en-US" altLang="zh-CN" smtClean="0"/>
              <a:pPr/>
              <a:t>‹#›</a:t>
            </a:fld>
            <a:endParaRPr lang="en-US" altLang="zh-CN" dirty="0"/>
          </a:p>
        </p:txBody>
      </p:sp>
    </p:spTree>
    <p:extLst>
      <p:ext uri="{BB962C8B-B14F-4D97-AF65-F5344CB8AC3E}">
        <p14:creationId xmlns:p14="http://schemas.microsoft.com/office/powerpoint/2010/main" val="2795170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6146" name="Picture 2" descr="jav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449785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7687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6CE762CE-E53F-4122-AF24-D0401755D924}"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6CE762CE-E53F-4122-AF24-D0401755D924}"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6CE762CE-E53F-4122-AF24-D0401755D92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灯片编号占位符 3"/>
          <p:cNvSpPr>
            <a:spLocks noGrp="1"/>
          </p:cNvSpPr>
          <p:nvPr>
            <p:ph type="sldNum" sz="quarter" idx="4"/>
          </p:nvPr>
        </p:nvSpPr>
        <p:spPr>
          <a:xfrm>
            <a:off x="6553200" y="6356350"/>
            <a:ext cx="2133600" cy="365125"/>
          </a:xfrm>
          <a:prstGeom prst="rect">
            <a:avLst/>
          </a:prstGeom>
        </p:spPr>
        <p:txBody>
          <a:bodyPr/>
          <a:lstStyle>
            <a:lvl1pPr>
              <a:defRPr sz="1600">
                <a:solidFill>
                  <a:srgbClr val="FF0000"/>
                </a:solidFill>
                <a:latin typeface="Consolas" pitchFamily="49" charset="0"/>
                <a:cs typeface="Consolas" pitchFamily="49" charset="0"/>
              </a:defRPr>
            </a:lvl1pPr>
          </a:lstStyle>
          <a:p>
            <a:fld id="{7AF016A1-9F15-429F-9EFD-84004B73C732}" type="slidenum">
              <a:rPr lang="en-US" altLang="zh-CN" smtClean="0"/>
              <a:pPr/>
              <a:t>‹#›</a:t>
            </a:fld>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6CE762CE-E53F-4122-AF24-D0401755D924}"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6CE762CE-E53F-4122-AF24-D0401755D924}"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6CE762CE-E53F-4122-AF24-D0401755D924}"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6CE762CE-E53F-4122-AF24-D0401755D924}"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6CE762CE-E53F-4122-AF24-D0401755D924}"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6CE762CE-E53F-4122-AF24-D0401755D924}"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6CE762CE-E53F-4122-AF24-D0401755D924}"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6CE762CE-E53F-4122-AF24-D0401755D92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82F9F95A-A2B4-44EA-AA2F-BCF61930CCB6}" type="slidenum">
              <a:rPr lang="en-US" altLang="zh-CN"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65845032-ECC7-40E3-9D62-0C07379796D4}"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E63D0E8A-10DE-4D9C-8CF8-A9163F4655C8}"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533EC76C-D154-405A-9147-E79A1B5BC172}"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lvl1pPr>
              <a:defRPr sz="1600">
                <a:solidFill>
                  <a:srgbClr val="FF0000"/>
                </a:solidFill>
                <a:latin typeface="Consolas" pitchFamily="49" charset="0"/>
                <a:cs typeface="Consolas" pitchFamily="49" charset="0"/>
              </a:defRPr>
            </a:lvl1pPr>
          </a:lstStyle>
          <a:p>
            <a:fld id="{7AF016A1-9F15-429F-9EFD-84004B73C732}" type="slidenum">
              <a:rPr lang="en-US" altLang="zh-CN" smtClean="0"/>
              <a:pPr/>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269F0631-DC23-48F2-899A-4F881ED23345}"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E107D206-56D3-47F7-A2D3-27C420DB58D1}"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8" name="灯片编号占位符 3"/>
          <p:cNvSpPr>
            <a:spLocks noGrp="1"/>
          </p:cNvSpPr>
          <p:nvPr>
            <p:ph type="sldNum" sz="quarter" idx="4"/>
          </p:nvPr>
        </p:nvSpPr>
        <p:spPr>
          <a:xfrm>
            <a:off x="6553200" y="6356350"/>
            <a:ext cx="2133600" cy="365125"/>
          </a:xfrm>
          <a:prstGeom prst="rect">
            <a:avLst/>
          </a:prstGeom>
        </p:spPr>
        <p:txBody>
          <a:bodyPr/>
          <a:lstStyle>
            <a:lvl1pPr>
              <a:defRPr sz="1600">
                <a:solidFill>
                  <a:srgbClr val="FF0000"/>
                </a:solidFill>
                <a:latin typeface="Consolas" pitchFamily="49" charset="0"/>
                <a:cs typeface="Consolas" pitchFamily="49" charset="0"/>
              </a:defRPr>
            </a:lvl1pPr>
          </a:lstStyle>
          <a:p>
            <a:fld id="{7AF016A1-9F15-429F-9EFD-84004B73C732}" type="slidenum">
              <a:rPr lang="en-US" altLang="zh-CN" smtClean="0"/>
              <a:pPr/>
              <a:t>‹#›</a:t>
            </a:fld>
            <a:endParaRPr lang="en-US" altLang="zh-CN" dirty="0"/>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27" r:id="rId12"/>
    <p:sldLayoutId id="2147483728" r:id="rId13"/>
    <p:sldLayoutId id="2147483729" r:id="rId14"/>
    <p:sldLayoutId id="2147483730" r:id="rId15"/>
    <p:sldLayoutId id="2147483731" r:id="rId1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灯片编号占位符 3"/>
          <p:cNvSpPr>
            <a:spLocks noGrp="1"/>
          </p:cNvSpPr>
          <p:nvPr>
            <p:ph type="sldNum" sz="quarter" idx="4"/>
          </p:nvPr>
        </p:nvSpPr>
        <p:spPr>
          <a:xfrm>
            <a:off x="6553200" y="6356350"/>
            <a:ext cx="2133600" cy="365125"/>
          </a:xfrm>
          <a:prstGeom prst="rect">
            <a:avLst/>
          </a:prstGeom>
        </p:spPr>
        <p:txBody>
          <a:bodyPr/>
          <a:lstStyle>
            <a:lvl1pPr>
              <a:defRPr sz="1600">
                <a:solidFill>
                  <a:srgbClr val="FF0000"/>
                </a:solidFill>
                <a:latin typeface="Consolas" pitchFamily="49" charset="0"/>
                <a:cs typeface="Consolas" pitchFamily="49" charset="0"/>
              </a:defRPr>
            </a:lvl1pPr>
          </a:lstStyle>
          <a:p>
            <a:fld id="{7AF016A1-9F15-429F-9EFD-84004B73C732}" type="slidenum">
              <a:rPr lang="en-US" altLang="zh-CN" smtClean="0"/>
              <a:pPr/>
              <a:t>‹#›</a:t>
            </a:fld>
            <a:endParaRPr lang="en-US" altLang="zh-CN" dirty="0"/>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4.xml"/><Relationship Id="rId1" Type="http://schemas.openxmlformats.org/officeDocument/2006/relationships/tags" Target="../tags/tag50.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5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medianet.azurewebsites.net/"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www.it.fudan.edu.cn/Data/View/1176"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jpeg"/><Relationship Id="rId1" Type="http://schemas.openxmlformats.org/officeDocument/2006/relationships/slideLayout" Target="../slideLayouts/slideLayout15.x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tags" Target="../tags/tag4.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slideLayout" Target="../slideLayouts/slideLayout15.xml"/><Relationship Id="rId1" Type="http://schemas.openxmlformats.org/officeDocument/2006/relationships/tags" Target="../tags/tag5.xml"/></Relationships>
</file>

<file path=ppt/slides/_rels/slide26.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Layout" Target="../slideLayouts/slideLayout15.xml"/><Relationship Id="rId1" Type="http://schemas.openxmlformats.org/officeDocument/2006/relationships/tags" Target="../tags/tag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8.jpeg"/><Relationship Id="rId7" Type="http://schemas.openxmlformats.org/officeDocument/2006/relationships/image" Target="../media/image31.jpeg"/><Relationship Id="rId2" Type="http://schemas.openxmlformats.org/officeDocument/2006/relationships/slideLayout" Target="../slideLayouts/slideLayout14.xml"/><Relationship Id="rId1" Type="http://schemas.openxmlformats.org/officeDocument/2006/relationships/tags" Target="../tags/tag13.xml"/><Relationship Id="rId6" Type="http://schemas.openxmlformats.org/officeDocument/2006/relationships/image" Target="../media/image30.jpeg"/><Relationship Id="rId5" Type="http://schemas.openxmlformats.org/officeDocument/2006/relationships/image" Target="../media/image2.jpeg"/><Relationship Id="rId4" Type="http://schemas.openxmlformats.org/officeDocument/2006/relationships/image" Target="../media/image29.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tags" Target="../tags/tag16.xml"/><Relationship Id="rId4" Type="http://schemas.openxmlformats.org/officeDocument/2006/relationships/image" Target="../media/image33.gif"/></Relationships>
</file>

<file path=ppt/slides/_rels/slide4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5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20.xml"/><Relationship Id="rId5" Type="http://schemas.openxmlformats.org/officeDocument/2006/relationships/slide" Target="slide1.xml"/><Relationship Id="rId4" Type="http://schemas.openxmlformats.org/officeDocument/2006/relationships/image" Target="../media/image3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1.xml"/><Relationship Id="rId5" Type="http://schemas.openxmlformats.org/officeDocument/2006/relationships/image" Target="../media/image33.gif"/><Relationship Id="rId4" Type="http://schemas.openxmlformats.org/officeDocument/2006/relationships/image" Target="../media/image35.jpe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7.xml.rels><?xml version="1.0" encoding="UTF-8" standalone="yes"?>
<Relationships xmlns="http://schemas.openxmlformats.org/package/2006/relationships"><Relationship Id="rId3" Type="http://schemas.openxmlformats.org/officeDocument/2006/relationships/hyperlink" Target="http://image-7.verycd.com/299075d3d6ed0ad7573182a5600d4bea741059/IMG_0001.jpg" TargetMode="External"/><Relationship Id="rId2" Type="http://schemas.openxmlformats.org/officeDocument/2006/relationships/slideLayout" Target="../slideLayouts/slideLayout14.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jpe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slide" Target="slide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image" Target="../media/image22.jpeg"/><Relationship Id="rId4" Type="http://schemas.openxmlformats.org/officeDocument/2006/relationships/slide" Target="slide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30.xml"/><Relationship Id="rId4" Type="http://schemas.openxmlformats.org/officeDocument/2006/relationships/image" Target="../media/image25.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21.gif"/></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6.xml"/><Relationship Id="rId4" Type="http://schemas.openxmlformats.org/officeDocument/2006/relationships/image" Target="../media/image26.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7.wmf"/><Relationship Id="rId5" Type="http://schemas.openxmlformats.org/officeDocument/2006/relationships/oleObject" Target="../embeddings/oleObject2.bin"/><Relationship Id="rId4" Type="http://schemas.openxmlformats.org/officeDocument/2006/relationships/image" Target="../media/image36.emf"/></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vmlDrawing" Target="../drawings/vmlDrawing2.vml"/><Relationship Id="rId5" Type="http://schemas.openxmlformats.org/officeDocument/2006/relationships/image" Target="../media/image38.wmf"/><Relationship Id="rId4" Type="http://schemas.openxmlformats.org/officeDocument/2006/relationships/oleObject" Target="../embeddings/oleObject3.bin"/></Relationships>
</file>

<file path=ppt/slides/_rels/slide8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tags" Target="../tags/tag41.xml"/><Relationship Id="rId4" Type="http://schemas.openxmlformats.org/officeDocument/2006/relationships/image" Target="../media/image22.jpe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40.xml"/><Relationship Id="rId7" Type="http://schemas.openxmlformats.org/officeDocument/2006/relationships/image" Target="../media/image39.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41.emf"/><Relationship Id="rId5" Type="http://schemas.openxmlformats.org/officeDocument/2006/relationships/image" Target="../media/image22.jpeg"/><Relationship Id="rId10" Type="http://schemas.openxmlformats.org/officeDocument/2006/relationships/oleObject" Target="../embeddings/oleObject6.bin"/><Relationship Id="rId4" Type="http://schemas.openxmlformats.org/officeDocument/2006/relationships/slide" Target="slide2.xml"/><Relationship Id="rId9" Type="http://schemas.openxmlformats.org/officeDocument/2006/relationships/image" Target="../media/image40.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9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image" Target="../media/image5.gif"/><Relationship Id="rId4" Type="http://schemas.openxmlformats.org/officeDocument/2006/relationships/image" Target="../media/image22.jpe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微软雅黑" pitchFamily="34" charset="-122"/>
                <a:ea typeface="微软雅黑" pitchFamily="34" charset="-122"/>
              </a:rPr>
              <a:t>数据结构</a:t>
            </a:r>
            <a:endParaRPr lang="zh-CN" altLang="en-US" sz="2400" dirty="0">
              <a:latin typeface="微软雅黑" pitchFamily="34" charset="-122"/>
              <a:ea typeface="微软雅黑" pitchFamily="34" charset="-122"/>
            </a:endParaRPr>
          </a:p>
        </p:txBody>
      </p:sp>
      <p:sp>
        <p:nvSpPr>
          <p:cNvPr id="5" name="副标题 4"/>
          <p:cNvSpPr>
            <a:spLocks noGrp="1"/>
          </p:cNvSpPr>
          <p:nvPr>
            <p:ph type="subTitle" idx="1"/>
          </p:nvPr>
        </p:nvSpPr>
        <p:spPr/>
        <p:txBody>
          <a:bodyPr/>
          <a:lstStyle/>
          <a:p>
            <a:r>
              <a:rPr lang="zh-CN" altLang="en-US" b="1" dirty="0">
                <a:latin typeface="微软雅黑" pitchFamily="34" charset="-122"/>
                <a:ea typeface="微软雅黑" pitchFamily="34" charset="-122"/>
              </a:rPr>
              <a:t>主讲老师：徐跃东</a:t>
            </a:r>
          </a:p>
        </p:txBody>
      </p:sp>
      <p:sp>
        <p:nvSpPr>
          <p:cNvPr id="6" name="文本占位符 5"/>
          <p:cNvSpPr>
            <a:spLocks noGrp="1"/>
          </p:cNvSpPr>
          <p:nvPr>
            <p:ph type="body" sz="quarter" idx="10"/>
          </p:nvPr>
        </p:nvSpPr>
        <p:spPr/>
        <p:txBody>
          <a:bodyPr/>
          <a:lstStyle/>
          <a:p>
            <a:r>
              <a:rPr lang="en-US" altLang="zh-CN" dirty="0">
                <a:latin typeface="微软雅黑" pitchFamily="34" charset="-122"/>
                <a:ea typeface="微软雅黑" pitchFamily="34" charset="-122"/>
              </a:rPr>
              <a:t>2023-2024</a:t>
            </a:r>
            <a:r>
              <a:rPr lang="zh-CN" altLang="en-US" dirty="0">
                <a:latin typeface="微软雅黑" pitchFamily="34" charset="-122"/>
                <a:ea typeface="微软雅黑" pitchFamily="34" charset="-122"/>
              </a:rPr>
              <a:t>学年第二学期</a:t>
            </a:r>
          </a:p>
        </p:txBody>
      </p:sp>
    </p:spTree>
    <p:extLst>
      <p:ext uri="{BB962C8B-B14F-4D97-AF65-F5344CB8AC3E}">
        <p14:creationId xmlns:p14="http://schemas.microsoft.com/office/powerpoint/2010/main" val="2039918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94025" y="1158844"/>
            <a:ext cx="8372163" cy="5448333"/>
          </a:xfrm>
        </p:spPr>
        <p:txBody>
          <a:bodyPr/>
          <a:lstStyle/>
          <a:p>
            <a:r>
              <a:rPr lang="en-US" altLang="zh-CN" dirty="0"/>
              <a:t>Their impact is broad and far-reaching</a:t>
            </a:r>
            <a:endParaRPr lang="zh-CN" altLang="en-US" dirty="0"/>
          </a:p>
        </p:txBody>
      </p:sp>
      <p:sp>
        <p:nvSpPr>
          <p:cNvPr id="3" name="标题 2"/>
          <p:cNvSpPr>
            <a:spLocks noGrp="1"/>
          </p:cNvSpPr>
          <p:nvPr>
            <p:ph type="title"/>
          </p:nvPr>
        </p:nvSpPr>
        <p:spPr/>
        <p:txBody>
          <a:bodyPr>
            <a:normAutofit fontScale="90000"/>
          </a:bodyPr>
          <a:lstStyle/>
          <a:p>
            <a:r>
              <a:rPr lang="en-US" altLang="zh-CN" dirty="0"/>
              <a:t>Why study algorithms and data structures?</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190" y="1774469"/>
            <a:ext cx="7613060" cy="48968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灯片编号占位符 4"/>
          <p:cNvSpPr>
            <a:spLocks noGrp="1"/>
          </p:cNvSpPr>
          <p:nvPr>
            <p:ph type="sldNum" sz="quarter" idx="4"/>
          </p:nvPr>
        </p:nvSpPr>
        <p:spPr/>
        <p:txBody>
          <a:bodyPr/>
          <a:lstStyle/>
          <a:p>
            <a:fld id="{7AF016A1-9F15-429F-9EFD-84004B73C732}" type="slidenum">
              <a:rPr lang="en-US" altLang="zh-CN" smtClean="0"/>
              <a:pPr/>
              <a:t>10</a:t>
            </a:fld>
            <a:endParaRPr lang="en-US" altLang="zh-CN" dirty="0"/>
          </a:p>
        </p:txBody>
      </p:sp>
    </p:spTree>
    <p:extLst>
      <p:ext uri="{BB962C8B-B14F-4D97-AF65-F5344CB8AC3E}">
        <p14:creationId xmlns:p14="http://schemas.microsoft.com/office/powerpoint/2010/main" val="28553512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3" name="Text Box 5"/>
          <p:cNvSpPr txBox="1">
            <a:spLocks noChangeArrowheads="1"/>
          </p:cNvSpPr>
          <p:nvPr/>
        </p:nvSpPr>
        <p:spPr bwMode="auto">
          <a:xfrm>
            <a:off x="285720" y="979167"/>
            <a:ext cx="8643998" cy="837152"/>
          </a:xfrm>
          <a:prstGeom prst="rect">
            <a:avLst/>
          </a:prstGeom>
          <a:noFill/>
          <a:ln w="19050" algn="ctr">
            <a:noFill/>
            <a:miter lim="800000"/>
            <a:headEnd/>
            <a:tailEnd/>
          </a:ln>
          <a:effectLst/>
        </p:spPr>
        <p:txBody>
          <a:bodyPr wrap="square">
            <a:spAutoFit/>
          </a:bodyPr>
          <a:lstStyle/>
          <a:p>
            <a:pPr algn="just"/>
            <a:r>
              <a:rPr lang="en-US" altLang="zh-CN" sz="2200">
                <a:solidFill>
                  <a:srgbClr val="FF0000"/>
                </a:solidFill>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1-11</a:t>
            </a:r>
            <a:r>
              <a:rPr lang="zh-CN" altLang="en-US" sz="2200">
                <a:solidFill>
                  <a:srgbClr val="FF0000"/>
                </a:solidFill>
                <a:latin typeface="Consolas" pitchFamily="49" charset="0"/>
                <a:ea typeface="楷体" pitchFamily="49" charset="-122"/>
                <a:cs typeface="Consolas" pitchFamily="49" charset="0"/>
              </a:rPr>
              <a:t>：</a:t>
            </a:r>
            <a:r>
              <a:rPr lang="en-US" altLang="zh-CN" sz="2200">
                <a:solidFill>
                  <a:srgbClr val="FF0000"/>
                </a:solidFill>
                <a:latin typeface="Consolas" pitchFamily="49" charset="0"/>
                <a:ea typeface="楷体" pitchFamily="49" charset="-122"/>
                <a:cs typeface="Consolas" pitchFamily="49" charset="0"/>
              </a:rPr>
              <a:t>p23】</a:t>
            </a:r>
            <a:r>
              <a:rPr lang="zh-CN" altLang="en-US" sz="2200">
                <a:solidFill>
                  <a:srgbClr val="0000FF"/>
                </a:solidFill>
                <a:latin typeface="Consolas" pitchFamily="49" charset="0"/>
                <a:ea typeface="楷体" pitchFamily="49" charset="-122"/>
                <a:cs typeface="Consolas" pitchFamily="49" charset="0"/>
              </a:rPr>
              <a:t>有如下递归算法，分析调用</a:t>
            </a:r>
            <a:r>
              <a:rPr lang="en-US" altLang="zh-CN" sz="2200">
                <a:solidFill>
                  <a:srgbClr val="FF0000"/>
                </a:solidFill>
                <a:latin typeface="Consolas" pitchFamily="49" charset="0"/>
                <a:ea typeface="楷体" pitchFamily="49" charset="-122"/>
                <a:cs typeface="Consolas" pitchFamily="49" charset="0"/>
              </a:rPr>
              <a:t>fun(</a:t>
            </a:r>
            <a:r>
              <a:rPr lang="en-US" altLang="zh-CN" sz="2200" i="1">
                <a:solidFill>
                  <a:srgbClr val="FF0000"/>
                </a:solidFill>
                <a:latin typeface="Consolas" pitchFamily="49" charset="0"/>
                <a:ea typeface="楷体" pitchFamily="49" charset="-122"/>
                <a:cs typeface="Consolas" pitchFamily="49" charset="0"/>
              </a:rPr>
              <a:t>a</a:t>
            </a:r>
            <a:r>
              <a:rPr lang="zh-CN" altLang="en-US" sz="2200">
                <a:solidFill>
                  <a:srgbClr val="FF0000"/>
                </a:solidFill>
                <a:latin typeface="Consolas" pitchFamily="49" charset="0"/>
                <a:ea typeface="楷体" pitchFamily="49" charset="-122"/>
                <a:cs typeface="Consolas" pitchFamily="49" charset="0"/>
              </a:rPr>
              <a:t>，</a:t>
            </a:r>
            <a:r>
              <a:rPr lang="en-US" altLang="zh-CN" sz="2200" i="1">
                <a:solidFill>
                  <a:srgbClr val="FF0000"/>
                </a:solidFill>
                <a:latin typeface="Consolas" pitchFamily="49" charset="0"/>
                <a:ea typeface="楷体" pitchFamily="49" charset="-122"/>
                <a:cs typeface="Consolas" pitchFamily="49" charset="0"/>
              </a:rPr>
              <a:t>n</a:t>
            </a:r>
            <a:r>
              <a:rPr lang="zh-CN" altLang="en-US" sz="2200">
                <a:solidFill>
                  <a:srgbClr val="FF0000"/>
                </a:solidFill>
                <a:latin typeface="Consolas" pitchFamily="49" charset="0"/>
                <a:ea typeface="楷体" pitchFamily="49" charset="-122"/>
                <a:cs typeface="Consolas" pitchFamily="49" charset="0"/>
              </a:rPr>
              <a:t>，</a:t>
            </a:r>
            <a:r>
              <a:rPr lang="en-US" altLang="zh-CN" sz="2200">
                <a:solidFill>
                  <a:srgbClr val="FF0000"/>
                </a:solidFill>
                <a:latin typeface="Consolas" pitchFamily="49" charset="0"/>
                <a:ea typeface="楷体" pitchFamily="49" charset="-122"/>
                <a:cs typeface="Consolas" pitchFamily="49" charset="0"/>
              </a:rPr>
              <a:t>0</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的空间复杂度。 </a:t>
            </a:r>
          </a:p>
        </p:txBody>
      </p:sp>
      <p:sp>
        <p:nvSpPr>
          <p:cNvPr id="217094" name="Text Box 6"/>
          <p:cNvSpPr txBox="1">
            <a:spLocks noChangeArrowheads="1"/>
          </p:cNvSpPr>
          <p:nvPr/>
        </p:nvSpPr>
        <p:spPr bwMode="auto">
          <a:xfrm>
            <a:off x="714348" y="285728"/>
            <a:ext cx="4389439" cy="47025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r>
              <a:rPr lang="en-US" altLang="zh-CN">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cs typeface="Times New Roman" pitchFamily="18" charset="0"/>
              </a:rPr>
              <a:t>2</a:t>
            </a:r>
            <a:r>
              <a:rPr lang="zh-CN" alt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cs typeface="Times New Roman" pitchFamily="18" charset="0"/>
              </a:rPr>
              <a:t>、递归</a:t>
            </a:r>
            <a:r>
              <a:rPr lang="zh-CN" altLang="en-US"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cs typeface="Times New Roman" pitchFamily="18" charset="0"/>
              </a:rPr>
              <a:t>算法的空间复杂度分析</a:t>
            </a:r>
          </a:p>
        </p:txBody>
      </p:sp>
      <p:sp>
        <p:nvSpPr>
          <p:cNvPr id="8" name="TextBox 7"/>
          <p:cNvSpPr txBox="1"/>
          <p:nvPr/>
        </p:nvSpPr>
        <p:spPr>
          <a:xfrm>
            <a:off x="714348" y="2143116"/>
            <a:ext cx="6572296" cy="417861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08000" rtlCol="0">
            <a:spAutoFit/>
          </a:bodyPr>
          <a:lstStyle/>
          <a:p>
            <a:pPr algn="l">
              <a:lnSpc>
                <a:spcPts val="18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fun</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n</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k) </a:t>
            </a:r>
            <a:r>
              <a:rPr lang="en-US" altLang="zh-CN" sz="1800" dirty="0">
                <a:solidFill>
                  <a:srgbClr val="0070C0"/>
                </a:solidFill>
                <a:latin typeface="Consolas" pitchFamily="49" charset="0"/>
                <a:ea typeface="仿宋" pitchFamily="49" charset="-122"/>
                <a:cs typeface="Consolas" pitchFamily="49" charset="0"/>
              </a:rPr>
              <a:t>//</a:t>
            </a:r>
            <a:r>
              <a:rPr lang="zh-CN" altLang="en-US" sz="1800" dirty="0">
                <a:solidFill>
                  <a:srgbClr val="0070C0"/>
                </a:solidFill>
                <a:latin typeface="Consolas" pitchFamily="49" charset="0"/>
                <a:ea typeface="仿宋" pitchFamily="49" charset="-122"/>
                <a:cs typeface="Consolas" pitchFamily="49" charset="0"/>
              </a:rPr>
              <a:t>数组</a:t>
            </a:r>
            <a:r>
              <a:rPr lang="en-US" altLang="zh-CN" sz="1800" dirty="0">
                <a:solidFill>
                  <a:srgbClr val="0070C0"/>
                </a:solidFill>
                <a:latin typeface="Consolas" pitchFamily="49" charset="0"/>
                <a:ea typeface="仿宋" pitchFamily="49" charset="-122"/>
                <a:cs typeface="Consolas" pitchFamily="49" charset="0"/>
              </a:rPr>
              <a:t>a</a:t>
            </a:r>
            <a:r>
              <a:rPr lang="zh-CN" altLang="en-US" sz="1800" dirty="0">
                <a:solidFill>
                  <a:srgbClr val="0070C0"/>
                </a:solidFill>
                <a:latin typeface="Consolas" pitchFamily="49" charset="0"/>
                <a:ea typeface="仿宋" pitchFamily="49" charset="-122"/>
                <a:cs typeface="Consolas" pitchFamily="49" charset="0"/>
              </a:rPr>
              <a:t>共有</a:t>
            </a:r>
            <a:r>
              <a:rPr lang="en-US" altLang="zh-CN" sz="1800" dirty="0">
                <a:solidFill>
                  <a:srgbClr val="0070C0"/>
                </a:solidFill>
                <a:latin typeface="Consolas" pitchFamily="49" charset="0"/>
                <a:ea typeface="仿宋" pitchFamily="49" charset="-122"/>
                <a:cs typeface="Consolas" pitchFamily="49" charset="0"/>
              </a:rPr>
              <a:t>n</a:t>
            </a:r>
            <a:r>
              <a:rPr lang="zh-CN" altLang="en-US" sz="1800" dirty="0">
                <a:solidFill>
                  <a:srgbClr val="0070C0"/>
                </a:solidFill>
                <a:latin typeface="Consolas" pitchFamily="49" charset="0"/>
                <a:ea typeface="仿宋" pitchFamily="49" charset="-122"/>
                <a:cs typeface="Consolas" pitchFamily="49" charset="0"/>
              </a:rPr>
              <a:t>个元素</a:t>
            </a:r>
          </a:p>
          <a:p>
            <a:pPr algn="l">
              <a:lnSpc>
                <a:spcPts val="1800"/>
              </a:lnSpc>
            </a:pPr>
            <a:r>
              <a:rPr lang="en-US" altLang="zh-CN" sz="180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gn="l">
              <a:lnSpc>
                <a:spcPts val="1800"/>
              </a:lnSpc>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6600CC"/>
                </a:solidFill>
                <a:latin typeface="Consolas" pitchFamily="49" charset="0"/>
                <a:ea typeface="仿宋" pitchFamily="49" charset="-122"/>
                <a:cs typeface="Consolas" pitchFamily="49" charset="0"/>
              </a:rPr>
              <a:t>if </a:t>
            </a:r>
            <a:r>
              <a:rPr lang="en-US" altLang="zh-CN" sz="1800" dirty="0">
                <a:solidFill>
                  <a:srgbClr val="6600CC"/>
                </a:solidFill>
                <a:latin typeface="Consolas" pitchFamily="49" charset="0"/>
                <a:ea typeface="仿宋" pitchFamily="49" charset="-122"/>
                <a:cs typeface="Consolas" pitchFamily="49" charset="0"/>
              </a:rPr>
              <a:t>(k==n-1)</a:t>
            </a:r>
          </a:p>
          <a:p>
            <a:pPr algn="l">
              <a:lnSpc>
                <a:spcPts val="1800"/>
              </a:lnSpc>
            </a:pPr>
            <a:r>
              <a:rPr lang="en-US" altLang="zh-CN" sz="1800">
                <a:solidFill>
                  <a:srgbClr val="6600CC"/>
                </a:solidFill>
                <a:latin typeface="Consolas" pitchFamily="49" charset="0"/>
                <a:ea typeface="仿宋" pitchFamily="49" charset="-122"/>
                <a:cs typeface="Consolas" pitchFamily="49" charset="0"/>
              </a:rPr>
              <a:t>     for </a:t>
            </a:r>
            <a:r>
              <a:rPr lang="en-US" altLang="zh-CN" sz="1800" dirty="0">
                <a:solidFill>
                  <a:srgbClr val="6600CC"/>
                </a:solidFill>
                <a:latin typeface="Consolas" pitchFamily="49" charset="0"/>
                <a:ea typeface="仿宋" pitchFamily="49" charset="-122"/>
                <a:cs typeface="Consolas" pitchFamily="49" charset="0"/>
              </a:rPr>
              <a:t>(</a:t>
            </a:r>
            <a:r>
              <a:rPr lang="en-US" altLang="zh-CN" sz="1800" err="1">
                <a:solidFill>
                  <a:srgbClr val="6600CC"/>
                </a:solidFill>
                <a:latin typeface="Consolas" pitchFamily="49" charset="0"/>
                <a:ea typeface="仿宋" pitchFamily="49" charset="-122"/>
                <a:cs typeface="Consolas" pitchFamily="49" charset="0"/>
              </a:rPr>
              <a:t>i</a:t>
            </a:r>
            <a:r>
              <a:rPr lang="en-US" altLang="zh-CN" sz="1800">
                <a:solidFill>
                  <a:srgbClr val="6600CC"/>
                </a:solidFill>
                <a:latin typeface="Consolas" pitchFamily="49" charset="0"/>
                <a:ea typeface="仿宋" pitchFamily="49" charset="-122"/>
                <a:cs typeface="Consolas" pitchFamily="49" charset="0"/>
              </a:rPr>
              <a:t>=</a:t>
            </a:r>
            <a:r>
              <a:rPr lang="en-US" altLang="zh-CN" sz="1800" err="1">
                <a:solidFill>
                  <a:srgbClr val="6600CC"/>
                </a:solidFill>
                <a:latin typeface="Consolas" pitchFamily="49" charset="0"/>
                <a:ea typeface="仿宋" pitchFamily="49" charset="-122"/>
                <a:cs typeface="Consolas" pitchFamily="49" charset="0"/>
              </a:rPr>
              <a:t>0;i</a:t>
            </a:r>
            <a:r>
              <a:rPr lang="en-US" altLang="zh-CN" sz="1800">
                <a:solidFill>
                  <a:srgbClr val="6600CC"/>
                </a:solidFill>
                <a:latin typeface="Consolas" pitchFamily="49" charset="0"/>
                <a:ea typeface="仿宋" pitchFamily="49" charset="-122"/>
                <a:cs typeface="Consolas" pitchFamily="49" charset="0"/>
              </a:rPr>
              <a:t>&lt;</a:t>
            </a:r>
            <a:r>
              <a:rPr lang="en-US" altLang="zh-CN" sz="1800" err="1">
                <a:solidFill>
                  <a:srgbClr val="6600CC"/>
                </a:solidFill>
                <a:latin typeface="Consolas" pitchFamily="49" charset="0"/>
                <a:ea typeface="仿宋" pitchFamily="49" charset="-122"/>
                <a:cs typeface="Consolas" pitchFamily="49" charset="0"/>
              </a:rPr>
              <a:t>n;i</a:t>
            </a:r>
            <a:r>
              <a:rPr lang="en-US" altLang="zh-CN" sz="1800">
                <a:solidFill>
                  <a:srgbClr val="6600CC"/>
                </a:solidFill>
                <a:latin typeface="Consolas" pitchFamily="49" charset="0"/>
                <a:ea typeface="仿宋" pitchFamily="49" charset="-122"/>
                <a:cs typeface="Consolas" pitchFamily="49" charset="0"/>
              </a:rPr>
              <a:t>++) </a:t>
            </a:r>
            <a:r>
              <a:rPr lang="zh-CN" altLang="en-US" sz="1800">
                <a:solidFill>
                  <a:srgbClr val="6600CC"/>
                </a:solidFill>
                <a:latin typeface="Consolas" pitchFamily="49" charset="0"/>
                <a:ea typeface="仿宋" pitchFamily="49" charset="-122"/>
                <a:cs typeface="Consolas" pitchFamily="49" charset="0"/>
              </a:rPr>
              <a:t>　　  </a:t>
            </a:r>
            <a:endParaRPr lang="zh-CN" altLang="en-US" sz="1800" dirty="0">
              <a:solidFill>
                <a:srgbClr val="6600CC"/>
              </a:solidFill>
              <a:latin typeface="Consolas" pitchFamily="49" charset="0"/>
              <a:ea typeface="仿宋" pitchFamily="49" charset="-122"/>
              <a:cs typeface="Consolas" pitchFamily="49" charset="0"/>
            </a:endParaRPr>
          </a:p>
          <a:p>
            <a:pPr algn="l">
              <a:lnSpc>
                <a:spcPts val="1800"/>
              </a:lnSpc>
            </a:pPr>
            <a:r>
              <a:rPr lang="zh-CN" altLang="en-US" sz="1800">
                <a:solidFill>
                  <a:srgbClr val="6600CC"/>
                </a:solidFill>
                <a:latin typeface="Consolas" pitchFamily="49" charset="0"/>
                <a:ea typeface="仿宋" pitchFamily="49" charset="-122"/>
                <a:cs typeface="Consolas" pitchFamily="49" charset="0"/>
              </a:rPr>
              <a:t>	 </a:t>
            </a:r>
            <a:r>
              <a:rPr lang="en-US" altLang="zh-CN" sz="1800" err="1">
                <a:solidFill>
                  <a:srgbClr val="6600CC"/>
                </a:solidFill>
                <a:latin typeface="Consolas" pitchFamily="49" charset="0"/>
                <a:ea typeface="仿宋" pitchFamily="49" charset="-122"/>
                <a:cs typeface="Consolas" pitchFamily="49" charset="0"/>
              </a:rPr>
              <a:t>printf</a:t>
            </a:r>
            <a:r>
              <a:rPr lang="en-US" altLang="zh-CN" sz="1800">
                <a:solidFill>
                  <a:srgbClr val="6600CC"/>
                </a:solidFill>
                <a:latin typeface="Consolas" pitchFamily="49" charset="0"/>
                <a:ea typeface="仿宋" pitchFamily="49" charset="-122"/>
                <a:cs typeface="Consolas" pitchFamily="49" charset="0"/>
              </a:rPr>
              <a:t>(“%d\n”</a:t>
            </a:r>
            <a:r>
              <a:rPr lang="zh-CN" altLang="en-US" sz="1800">
                <a:solidFill>
                  <a:srgbClr val="6600CC"/>
                </a:solidFill>
                <a:latin typeface="Consolas" pitchFamily="49" charset="0"/>
                <a:ea typeface="仿宋" pitchFamily="49" charset="-122"/>
                <a:cs typeface="Consolas" pitchFamily="49" charset="0"/>
              </a:rPr>
              <a:t>，</a:t>
            </a:r>
            <a:r>
              <a:rPr lang="en-US" altLang="zh-CN" sz="1800">
                <a:solidFill>
                  <a:srgbClr val="6600CC"/>
                </a:solidFill>
                <a:latin typeface="Consolas" pitchFamily="49" charset="0"/>
                <a:ea typeface="仿宋" pitchFamily="49" charset="-122"/>
                <a:cs typeface="Consolas" pitchFamily="49" charset="0"/>
              </a:rPr>
              <a:t>a[i]);	 </a:t>
            </a:r>
            <a:r>
              <a:rPr lang="en-US" altLang="zh-CN" sz="1800">
                <a:solidFill>
                  <a:srgbClr val="0070C0"/>
                </a:solidFill>
                <a:latin typeface="Consolas" pitchFamily="49" charset="0"/>
                <a:ea typeface="仿宋" pitchFamily="49" charset="-122"/>
                <a:cs typeface="Consolas" pitchFamily="49" charset="0"/>
              </a:rPr>
              <a:t>//</a:t>
            </a:r>
            <a:r>
              <a:rPr lang="zh-CN" altLang="en-US" sz="1800">
                <a:solidFill>
                  <a:srgbClr val="0070C0"/>
                </a:solidFill>
                <a:latin typeface="Consolas" pitchFamily="49" charset="0"/>
                <a:ea typeface="仿宋" pitchFamily="49" charset="-122"/>
                <a:cs typeface="Consolas" pitchFamily="49" charset="0"/>
              </a:rPr>
              <a:t>执行</a:t>
            </a:r>
            <a:r>
              <a:rPr lang="en-US" altLang="zh-CN" sz="1800">
                <a:solidFill>
                  <a:srgbClr val="0070C0"/>
                </a:solidFill>
                <a:latin typeface="Consolas" pitchFamily="49" charset="0"/>
                <a:ea typeface="仿宋" pitchFamily="49" charset="-122"/>
                <a:cs typeface="Consolas" pitchFamily="49" charset="0"/>
              </a:rPr>
              <a:t>n</a:t>
            </a:r>
            <a:r>
              <a:rPr lang="zh-CN" altLang="en-US" sz="1800">
                <a:solidFill>
                  <a:srgbClr val="0070C0"/>
                </a:solidFill>
                <a:latin typeface="Consolas" pitchFamily="49" charset="0"/>
                <a:ea typeface="仿宋" pitchFamily="49" charset="-122"/>
                <a:cs typeface="Consolas" pitchFamily="49" charset="0"/>
              </a:rPr>
              <a:t>次</a:t>
            </a:r>
            <a:endParaRPr lang="en-US" altLang="zh-CN" sz="1800" dirty="0">
              <a:solidFill>
                <a:srgbClr val="0070C0"/>
              </a:solidFill>
              <a:latin typeface="Consolas" pitchFamily="49" charset="0"/>
              <a:ea typeface="仿宋" pitchFamily="49" charset="-122"/>
              <a:cs typeface="Consolas" pitchFamily="49" charset="0"/>
            </a:endParaRPr>
          </a:p>
          <a:p>
            <a:pPr algn="l">
              <a:lnSpc>
                <a:spcPts val="1800"/>
              </a:lnSpc>
            </a:pPr>
            <a:r>
              <a:rPr lang="en-US" altLang="zh-CN" sz="1800">
                <a:solidFill>
                  <a:srgbClr val="0000FF"/>
                </a:solidFill>
                <a:latin typeface="Consolas" pitchFamily="49" charset="0"/>
                <a:ea typeface="仿宋" pitchFamily="49" charset="-122"/>
                <a:cs typeface="Consolas" pitchFamily="49" charset="0"/>
              </a:rPr>
              <a:t>   else</a:t>
            </a:r>
            <a:endParaRPr lang="en-US" altLang="zh-CN" sz="1800" dirty="0">
              <a:solidFill>
                <a:srgbClr val="0000FF"/>
              </a:solidFill>
              <a:latin typeface="Consolas" pitchFamily="49" charset="0"/>
              <a:ea typeface="仿宋" pitchFamily="49" charset="-122"/>
              <a:cs typeface="Consolas" pitchFamily="49" charset="0"/>
            </a:endParaRPr>
          </a:p>
          <a:p>
            <a:pPr algn="l">
              <a:lnSpc>
                <a:spcPts val="1800"/>
              </a:lnSpc>
            </a:pPr>
            <a:r>
              <a:rPr lang="en-US" altLang="zh-CN" sz="1800">
                <a:solidFill>
                  <a:srgbClr val="0000FF"/>
                </a:solidFill>
                <a:latin typeface="Consolas" pitchFamily="49" charset="0"/>
                <a:ea typeface="仿宋" pitchFamily="49" charset="-122"/>
                <a:cs typeface="Consolas" pitchFamily="49" charset="0"/>
              </a:rPr>
              <a:t>   {  </a:t>
            </a:r>
            <a:r>
              <a:rPr lang="en-US" altLang="zh-CN" sz="1800" dirty="0">
                <a:solidFill>
                  <a:srgbClr val="0000FF"/>
                </a:solidFill>
                <a:latin typeface="Consolas" pitchFamily="49" charset="0"/>
                <a:ea typeface="仿宋" pitchFamily="49" charset="-122"/>
                <a:cs typeface="Consolas" pitchFamily="49" charset="0"/>
              </a:rPr>
              <a:t>for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k;i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　   </a:t>
            </a:r>
            <a:endParaRPr lang="zh-CN" altLang="en-US" sz="1800" dirty="0">
              <a:solidFill>
                <a:srgbClr val="0000FF"/>
              </a:solidFill>
              <a:latin typeface="Consolas" pitchFamily="49" charset="0"/>
              <a:ea typeface="仿宋" pitchFamily="49" charset="-122"/>
              <a:cs typeface="Consolas" pitchFamily="49" charset="0"/>
            </a:endParaRPr>
          </a:p>
          <a:p>
            <a:pPr algn="l">
              <a:lnSpc>
                <a:spcPts val="1800"/>
              </a:lnSpc>
            </a:pPr>
            <a:r>
              <a:rPr lang="zh-CN" altLang="en-US" sz="180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a:solidFill>
                  <a:srgbClr val="C00000"/>
                </a:solidFill>
                <a:latin typeface="Consolas" pitchFamily="49" charset="0"/>
                <a:ea typeface="仿宋" pitchFamily="49" charset="-122"/>
                <a:cs typeface="Consolas" pitchFamily="49" charset="0"/>
              </a:rPr>
              <a:t>	</a:t>
            </a:r>
            <a:r>
              <a:rPr lang="en-US" altLang="zh-CN" sz="1800">
                <a:solidFill>
                  <a:srgbClr val="0070C0"/>
                </a:solidFill>
                <a:latin typeface="Consolas" pitchFamily="49" charset="0"/>
                <a:ea typeface="仿宋" pitchFamily="49" charset="-122"/>
                <a:cs typeface="Consolas" pitchFamily="49" charset="0"/>
              </a:rPr>
              <a:t>//</a:t>
            </a:r>
            <a:r>
              <a:rPr lang="zh-CN" altLang="en-US" sz="1800">
                <a:solidFill>
                  <a:srgbClr val="0070C0"/>
                </a:solidFill>
                <a:latin typeface="Consolas" pitchFamily="49" charset="0"/>
                <a:ea typeface="仿宋" pitchFamily="49" charset="-122"/>
                <a:cs typeface="Consolas" pitchFamily="49" charset="0"/>
              </a:rPr>
              <a:t>执行</a:t>
            </a:r>
            <a:r>
              <a:rPr lang="en-US" altLang="zh-CN" sz="1800">
                <a:solidFill>
                  <a:srgbClr val="0070C0"/>
                </a:solidFill>
                <a:latin typeface="Consolas" pitchFamily="49" charset="0"/>
                <a:ea typeface="仿宋" pitchFamily="49" charset="-122"/>
                <a:cs typeface="Consolas" pitchFamily="49" charset="0"/>
              </a:rPr>
              <a:t>n-k</a:t>
            </a:r>
            <a:r>
              <a:rPr lang="zh-CN" altLang="en-US" sz="1800">
                <a:solidFill>
                  <a:srgbClr val="0070C0"/>
                </a:solidFill>
                <a:latin typeface="Consolas" pitchFamily="49" charset="0"/>
                <a:ea typeface="仿宋" pitchFamily="49" charset="-122"/>
                <a:cs typeface="Consolas" pitchFamily="49" charset="0"/>
              </a:rPr>
              <a:t>次</a:t>
            </a:r>
            <a:endParaRPr lang="en-US" altLang="zh-CN" sz="1800" dirty="0">
              <a:solidFill>
                <a:srgbClr val="0070C0"/>
              </a:solidFill>
              <a:latin typeface="Consolas" pitchFamily="49" charset="0"/>
              <a:ea typeface="仿宋" pitchFamily="49" charset="-122"/>
              <a:cs typeface="Consolas" pitchFamily="49" charset="0"/>
            </a:endParaRPr>
          </a:p>
          <a:p>
            <a:pPr algn="l">
              <a:lnSpc>
                <a:spcPts val="1800"/>
              </a:lnSpc>
            </a:pPr>
            <a:r>
              <a:rPr lang="en-US" altLang="zh-CN" sz="1800">
                <a:solidFill>
                  <a:srgbClr val="C00000"/>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fun</a:t>
            </a:r>
            <a:r>
              <a:rPr lang="en-US" altLang="zh-CN" sz="1800">
                <a:solidFill>
                  <a:srgbClr val="C00000"/>
                </a:solidFill>
                <a:latin typeface="Consolas" pitchFamily="49" charset="0"/>
                <a:ea typeface="仿宋" pitchFamily="49" charset="-122"/>
                <a:cs typeface="Consolas" pitchFamily="49" charset="0"/>
              </a:rPr>
              <a:t>(a</a:t>
            </a:r>
            <a:r>
              <a:rPr lang="zh-CN" altLang="en-US" sz="1800">
                <a:solidFill>
                  <a:srgbClr val="C00000"/>
                </a:solidFill>
                <a:latin typeface="Consolas" pitchFamily="49" charset="0"/>
                <a:ea typeface="仿宋" pitchFamily="49" charset="-122"/>
                <a:cs typeface="Consolas" pitchFamily="49" charset="0"/>
              </a:rPr>
              <a:t>，</a:t>
            </a:r>
            <a:r>
              <a:rPr lang="en-US" altLang="zh-CN" sz="1800">
                <a:solidFill>
                  <a:srgbClr val="C00000"/>
                </a:solidFill>
                <a:latin typeface="Consolas" pitchFamily="49" charset="0"/>
                <a:ea typeface="仿宋" pitchFamily="49" charset="-122"/>
                <a:cs typeface="Consolas" pitchFamily="49" charset="0"/>
              </a:rPr>
              <a:t>n</a:t>
            </a:r>
            <a:r>
              <a:rPr lang="zh-CN" altLang="en-US" sz="1800">
                <a:solidFill>
                  <a:srgbClr val="C00000"/>
                </a:solidFill>
                <a:latin typeface="Consolas" pitchFamily="49" charset="0"/>
                <a:ea typeface="仿宋" pitchFamily="49" charset="-122"/>
                <a:cs typeface="Consolas" pitchFamily="49" charset="0"/>
              </a:rPr>
              <a:t>，</a:t>
            </a:r>
            <a:r>
              <a:rPr lang="en-US" altLang="zh-CN" sz="1800">
                <a:solidFill>
                  <a:srgbClr val="C00000"/>
                </a:solidFill>
                <a:latin typeface="Consolas" pitchFamily="49" charset="0"/>
                <a:ea typeface="仿宋" pitchFamily="49" charset="-122"/>
                <a:cs typeface="Consolas" pitchFamily="49" charset="0"/>
              </a:rPr>
              <a:t>k+1</a:t>
            </a:r>
            <a:r>
              <a:rPr lang="en-US" altLang="zh-CN" sz="1800" dirty="0">
                <a:solidFill>
                  <a:srgbClr val="C00000"/>
                </a:solidFill>
                <a:latin typeface="Consolas" pitchFamily="49" charset="0"/>
                <a:ea typeface="仿宋" pitchFamily="49" charset="-122"/>
                <a:cs typeface="Consolas" pitchFamily="49" charset="0"/>
              </a:rPr>
              <a:t>);</a:t>
            </a:r>
          </a:p>
          <a:p>
            <a:pPr algn="l">
              <a:lnSpc>
                <a:spcPts val="1800"/>
              </a:lnSpc>
            </a:pPr>
            <a:r>
              <a:rPr lang="en-US" altLang="zh-CN" sz="180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gn="l">
              <a:lnSpc>
                <a:spcPts val="1800"/>
              </a:lnSpc>
            </a:pPr>
            <a:r>
              <a:rPr lang="en-US" altLang="zh-CN" sz="1800" dirty="0">
                <a:solidFill>
                  <a:srgbClr val="0000FF"/>
                </a:solidFill>
                <a:latin typeface="Consolas" pitchFamily="49" charset="0"/>
                <a:ea typeface="仿宋" pitchFamily="49" charset="-122"/>
                <a:cs typeface="Consolas" pitchFamily="49" charset="0"/>
              </a:rPr>
              <a:t> }    </a:t>
            </a:r>
            <a:endParaRPr lang="zh-CN" altLang="en-US" sz="1800" dirty="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100</a:t>
            </a:fld>
            <a:endParaRPr lang="en-US" altLang="zh-CN" dirty="0"/>
          </a:p>
        </p:txBody>
      </p:sp>
    </p:spTree>
    <p:extLst>
      <p:ext uri="{BB962C8B-B14F-4D97-AF65-F5344CB8AC3E}">
        <p14:creationId xmlns:p14="http://schemas.microsoft.com/office/powerpoint/2010/main" val="15982178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3" name="Text Box 5"/>
          <p:cNvSpPr txBox="1">
            <a:spLocks noChangeArrowheads="1"/>
          </p:cNvSpPr>
          <p:nvPr/>
        </p:nvSpPr>
        <p:spPr bwMode="auto">
          <a:xfrm>
            <a:off x="571472" y="214290"/>
            <a:ext cx="2138319" cy="434350"/>
          </a:xfrm>
          <a:prstGeom prst="rect">
            <a:avLst/>
          </a:prstGeom>
          <a:noFill/>
          <a:ln w="19050" algn="ctr">
            <a:noFill/>
            <a:miter lim="800000"/>
            <a:headEnd/>
            <a:tailEnd/>
          </a:ln>
          <a:effectLst/>
        </p:spPr>
        <p:txBody>
          <a:bodyPr wrap="square">
            <a:spAutoFit/>
          </a:bodyPr>
          <a:lstStyle/>
          <a:p>
            <a:pPr algn="just"/>
            <a:r>
              <a:rPr lang="zh-CN" altLang="en-US" sz="2200">
                <a:solidFill>
                  <a:srgbClr val="0000FF"/>
                </a:solidFill>
                <a:ea typeface="楷体" pitchFamily="49" charset="-122"/>
                <a:cs typeface="Times New Roman" pitchFamily="18" charset="0"/>
              </a:rPr>
              <a:t>递归算法： </a:t>
            </a:r>
            <a:endParaRPr lang="zh-CN" altLang="en-US" sz="2200" dirty="0">
              <a:solidFill>
                <a:srgbClr val="0000FF"/>
              </a:solidFill>
              <a:ea typeface="楷体" pitchFamily="49" charset="-122"/>
              <a:cs typeface="Times New Roman" pitchFamily="18" charset="0"/>
            </a:endParaRPr>
          </a:p>
        </p:txBody>
      </p:sp>
      <p:grpSp>
        <p:nvGrpSpPr>
          <p:cNvPr id="5" name="组合 4"/>
          <p:cNvGrpSpPr/>
          <p:nvPr/>
        </p:nvGrpSpPr>
        <p:grpSpPr>
          <a:xfrm>
            <a:off x="5929322" y="5716484"/>
            <a:ext cx="1357322" cy="498598"/>
            <a:chOff x="5929322" y="5665684"/>
            <a:chExt cx="1357322" cy="498598"/>
          </a:xfrm>
        </p:grpSpPr>
        <p:sp>
          <p:nvSpPr>
            <p:cNvPr id="6" name="左箭头 5"/>
            <p:cNvSpPr/>
            <p:nvPr/>
          </p:nvSpPr>
          <p:spPr>
            <a:xfrm>
              <a:off x="5929322" y="5857892"/>
              <a:ext cx="500066" cy="142876"/>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7" name="TextBox 6"/>
            <p:cNvSpPr txBox="1"/>
            <p:nvPr/>
          </p:nvSpPr>
          <p:spPr>
            <a:xfrm>
              <a:off x="6357950" y="5665684"/>
              <a:ext cx="928694" cy="498598"/>
            </a:xfrm>
            <a:prstGeom prst="rect">
              <a:avLst/>
            </a:prstGeom>
            <a:noFill/>
          </p:spPr>
          <p:txBody>
            <a:bodyPr wrap="square" rtlCol="0">
              <a:spAutoFit/>
            </a:bodyPr>
            <a:lstStyle/>
            <a:p>
              <a:r>
                <a:rPr lang="zh-CN" altLang="en-US">
                  <a:solidFill>
                    <a:srgbClr val="FF0000"/>
                  </a:solidFill>
                  <a:latin typeface="楷体" pitchFamily="49" charset="-122"/>
                  <a:ea typeface="楷体" pitchFamily="49" charset="-122"/>
                </a:rPr>
                <a:t>错误</a:t>
              </a:r>
            </a:p>
          </p:txBody>
        </p:sp>
      </p:grpSp>
      <p:grpSp>
        <p:nvGrpSpPr>
          <p:cNvPr id="12" name="组合 11"/>
          <p:cNvGrpSpPr/>
          <p:nvPr/>
        </p:nvGrpSpPr>
        <p:grpSpPr>
          <a:xfrm>
            <a:off x="1071538" y="5286388"/>
            <a:ext cx="5857916" cy="867851"/>
            <a:chOff x="1071538" y="5286388"/>
            <a:chExt cx="5857916" cy="867851"/>
          </a:xfrm>
        </p:grpSpPr>
        <p:sp>
          <p:nvSpPr>
            <p:cNvPr id="9" name="TextBox 8"/>
            <p:cNvSpPr txBox="1"/>
            <p:nvPr/>
          </p:nvSpPr>
          <p:spPr>
            <a:xfrm>
              <a:off x="1071538" y="5715016"/>
              <a:ext cx="4714908" cy="439223"/>
            </a:xfrm>
            <a:prstGeom prst="rect">
              <a:avLst/>
            </a:prstGeom>
            <a:noFill/>
          </p:spPr>
          <p:txBody>
            <a:bodyPr wrap="square" rtlCol="0">
              <a:spAutoFit/>
            </a:bodyPr>
            <a:lstStyle/>
            <a:p>
              <a:pPr algn="l"/>
              <a:r>
                <a:rPr lang="en-US" altLang="zh-CN" sz="2200">
                  <a:solidFill>
                    <a:srgbClr val="FF00FF"/>
                  </a:solidFill>
                  <a:latin typeface="Consolas" pitchFamily="49" charset="0"/>
                  <a:ea typeface="楷体" pitchFamily="49" charset="-122"/>
                  <a:cs typeface="Consolas" pitchFamily="49" charset="0"/>
                </a:rPr>
                <a:t>fun(</a:t>
              </a:r>
              <a:r>
                <a:rPr lang="en-US" altLang="zh-CN" sz="2200" i="1">
                  <a:solidFill>
                    <a:srgbClr val="FF00FF"/>
                  </a:solidFill>
                  <a:latin typeface="Consolas" pitchFamily="49" charset="0"/>
                  <a:ea typeface="楷体" pitchFamily="49" charset="-122"/>
                  <a:cs typeface="Consolas" pitchFamily="49" charset="0"/>
                </a:rPr>
                <a:t>a</a:t>
              </a:r>
              <a:r>
                <a:rPr lang="zh-CN" altLang="en-US" sz="2200">
                  <a:solidFill>
                    <a:srgbClr val="FF00FF"/>
                  </a:solidFill>
                  <a:latin typeface="Consolas" pitchFamily="49" charset="0"/>
                  <a:ea typeface="楷体" pitchFamily="49" charset="-122"/>
                  <a:cs typeface="Consolas" pitchFamily="49" charset="0"/>
                </a:rPr>
                <a:t>，</a:t>
              </a:r>
              <a:r>
                <a:rPr lang="en-US" altLang="zh-CN" sz="2200" i="1">
                  <a:solidFill>
                    <a:srgbClr val="FF00FF"/>
                  </a:solidFill>
                  <a:latin typeface="Consolas" pitchFamily="49" charset="0"/>
                  <a:ea typeface="楷体" pitchFamily="49" charset="-122"/>
                  <a:cs typeface="Consolas" pitchFamily="49" charset="0"/>
                </a:rPr>
                <a:t>n</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0)</a:t>
              </a:r>
              <a:r>
                <a:rPr lang="zh-CN" altLang="en-US" sz="2200">
                  <a:solidFill>
                    <a:srgbClr val="0000FF"/>
                  </a:solidFill>
                  <a:latin typeface="Consolas" pitchFamily="49" charset="0"/>
                  <a:ea typeface="楷体" pitchFamily="49" charset="-122"/>
                  <a:cs typeface="Consolas" pitchFamily="49" charset="0"/>
                </a:rPr>
                <a:t>的空间复杂度为</a:t>
              </a:r>
              <a:r>
                <a:rPr lang="en-US" altLang="zh-CN" sz="2200">
                  <a:solidFill>
                    <a:srgbClr val="0000FF"/>
                  </a:solidFill>
                  <a:latin typeface="Consolas" pitchFamily="49" charset="0"/>
                  <a:ea typeface="楷体" pitchFamily="49" charset="-122"/>
                  <a:cs typeface="Consolas" pitchFamily="49" charset="0"/>
                </a:rPr>
                <a:t>O(1)</a:t>
              </a:r>
              <a:r>
                <a:rPr lang="zh-CN" altLang="en-US" sz="2200">
                  <a:solidFill>
                    <a:srgbClr val="0000FF"/>
                  </a:solidFill>
                  <a:latin typeface="Consolas" pitchFamily="49" charset="0"/>
                  <a:ea typeface="楷体" pitchFamily="49" charset="-122"/>
                  <a:cs typeface="Consolas" pitchFamily="49" charset="0"/>
                </a:rPr>
                <a:t>。</a:t>
              </a:r>
              <a:endParaRPr lang="zh-CN" altLang="en-US" sz="2200" dirty="0">
                <a:solidFill>
                  <a:srgbClr val="0000FF"/>
                </a:solidFill>
                <a:latin typeface="Consolas" pitchFamily="49" charset="0"/>
                <a:ea typeface="楷体" pitchFamily="49" charset="-122"/>
                <a:cs typeface="Consolas" pitchFamily="49" charset="0"/>
              </a:endParaRPr>
            </a:p>
          </p:txBody>
        </p:sp>
        <p:sp>
          <p:nvSpPr>
            <p:cNvPr id="10" name="下箭头 9"/>
            <p:cNvSpPr/>
            <p:nvPr/>
          </p:nvSpPr>
          <p:spPr>
            <a:xfrm>
              <a:off x="3286116" y="5286388"/>
              <a:ext cx="285752" cy="42862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1" name="TextBox 10"/>
            <p:cNvSpPr txBox="1"/>
            <p:nvPr/>
          </p:nvSpPr>
          <p:spPr>
            <a:xfrm>
              <a:off x="3571868" y="5286388"/>
              <a:ext cx="3357586" cy="407676"/>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仅仅定义了一个临时变量</a:t>
              </a:r>
              <a:r>
                <a:rPr lang="en-US" altLang="zh-CN" sz="2000" i="1">
                  <a:solidFill>
                    <a:srgbClr val="0000FF"/>
                  </a:solidFill>
                  <a:latin typeface="Consolas" pitchFamily="49" charset="0"/>
                  <a:ea typeface="楷体" pitchFamily="49" charset="-122"/>
                  <a:cs typeface="Consolas" pitchFamily="49" charset="0"/>
                </a:rPr>
                <a:t>i</a:t>
              </a:r>
              <a:endParaRPr lang="zh-CN" altLang="en-US" sz="2000" i="1">
                <a:solidFill>
                  <a:srgbClr val="0000FF"/>
                </a:solidFill>
                <a:latin typeface="Consolas" pitchFamily="49" charset="0"/>
                <a:ea typeface="楷体" pitchFamily="49" charset="-122"/>
                <a:cs typeface="Consolas" pitchFamily="49" charset="0"/>
              </a:endParaRPr>
            </a:p>
          </p:txBody>
        </p:sp>
      </p:grpSp>
      <p:sp>
        <p:nvSpPr>
          <p:cNvPr id="14" name="TextBox 13"/>
          <p:cNvSpPr txBox="1"/>
          <p:nvPr/>
        </p:nvSpPr>
        <p:spPr>
          <a:xfrm>
            <a:off x="357158" y="964900"/>
            <a:ext cx="6572296" cy="417861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08000" rtlCol="0">
            <a:spAutoFit/>
          </a:bodyPr>
          <a:lstStyle/>
          <a:p>
            <a:pPr algn="l">
              <a:lnSpc>
                <a:spcPts val="18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fun</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n</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k) </a:t>
            </a:r>
            <a:r>
              <a:rPr lang="en-US" altLang="zh-CN" sz="1800" dirty="0">
                <a:solidFill>
                  <a:srgbClr val="0070C0"/>
                </a:solidFill>
                <a:latin typeface="Consolas" pitchFamily="49" charset="0"/>
                <a:ea typeface="仿宋" pitchFamily="49" charset="-122"/>
                <a:cs typeface="Consolas" pitchFamily="49" charset="0"/>
              </a:rPr>
              <a:t>//</a:t>
            </a:r>
            <a:r>
              <a:rPr lang="zh-CN" altLang="en-US" sz="1800" dirty="0">
                <a:solidFill>
                  <a:srgbClr val="0070C0"/>
                </a:solidFill>
                <a:latin typeface="Consolas" pitchFamily="49" charset="0"/>
                <a:ea typeface="仿宋" pitchFamily="49" charset="-122"/>
                <a:cs typeface="Consolas" pitchFamily="49" charset="0"/>
              </a:rPr>
              <a:t>数组</a:t>
            </a:r>
            <a:r>
              <a:rPr lang="en-US" altLang="zh-CN" sz="1800" dirty="0">
                <a:solidFill>
                  <a:srgbClr val="0070C0"/>
                </a:solidFill>
                <a:latin typeface="Consolas" pitchFamily="49" charset="0"/>
                <a:ea typeface="仿宋" pitchFamily="49" charset="-122"/>
                <a:cs typeface="Consolas" pitchFamily="49" charset="0"/>
              </a:rPr>
              <a:t>a</a:t>
            </a:r>
            <a:r>
              <a:rPr lang="zh-CN" altLang="en-US" sz="1800" dirty="0">
                <a:solidFill>
                  <a:srgbClr val="0070C0"/>
                </a:solidFill>
                <a:latin typeface="Consolas" pitchFamily="49" charset="0"/>
                <a:ea typeface="仿宋" pitchFamily="49" charset="-122"/>
                <a:cs typeface="Consolas" pitchFamily="49" charset="0"/>
              </a:rPr>
              <a:t>共有</a:t>
            </a:r>
            <a:r>
              <a:rPr lang="en-US" altLang="zh-CN" sz="1800" dirty="0">
                <a:solidFill>
                  <a:srgbClr val="0070C0"/>
                </a:solidFill>
                <a:latin typeface="Consolas" pitchFamily="49" charset="0"/>
                <a:ea typeface="仿宋" pitchFamily="49" charset="-122"/>
                <a:cs typeface="Consolas" pitchFamily="49" charset="0"/>
              </a:rPr>
              <a:t>n</a:t>
            </a:r>
            <a:r>
              <a:rPr lang="zh-CN" altLang="en-US" sz="1800" dirty="0">
                <a:solidFill>
                  <a:srgbClr val="0070C0"/>
                </a:solidFill>
                <a:latin typeface="Consolas" pitchFamily="49" charset="0"/>
                <a:ea typeface="仿宋" pitchFamily="49" charset="-122"/>
                <a:cs typeface="Consolas" pitchFamily="49" charset="0"/>
              </a:rPr>
              <a:t>个元素</a:t>
            </a:r>
          </a:p>
          <a:p>
            <a:pPr algn="l">
              <a:lnSpc>
                <a:spcPts val="1800"/>
              </a:lnSpc>
            </a:pPr>
            <a:r>
              <a:rPr lang="en-US" altLang="zh-CN" sz="180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gn="l">
              <a:lnSpc>
                <a:spcPts val="1800"/>
              </a:lnSpc>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6600CC"/>
                </a:solidFill>
                <a:latin typeface="Consolas" pitchFamily="49" charset="0"/>
                <a:ea typeface="仿宋" pitchFamily="49" charset="-122"/>
                <a:cs typeface="Consolas" pitchFamily="49" charset="0"/>
              </a:rPr>
              <a:t>if </a:t>
            </a:r>
            <a:r>
              <a:rPr lang="en-US" altLang="zh-CN" sz="1800" dirty="0">
                <a:solidFill>
                  <a:srgbClr val="6600CC"/>
                </a:solidFill>
                <a:latin typeface="Consolas" pitchFamily="49" charset="0"/>
                <a:ea typeface="仿宋" pitchFamily="49" charset="-122"/>
                <a:cs typeface="Consolas" pitchFamily="49" charset="0"/>
              </a:rPr>
              <a:t>(k==n-1)</a:t>
            </a:r>
          </a:p>
          <a:p>
            <a:pPr algn="l">
              <a:lnSpc>
                <a:spcPts val="1800"/>
              </a:lnSpc>
            </a:pPr>
            <a:r>
              <a:rPr lang="en-US" altLang="zh-CN" sz="1800">
                <a:solidFill>
                  <a:srgbClr val="6600CC"/>
                </a:solidFill>
                <a:latin typeface="Consolas" pitchFamily="49" charset="0"/>
                <a:ea typeface="仿宋" pitchFamily="49" charset="-122"/>
                <a:cs typeface="Consolas" pitchFamily="49" charset="0"/>
              </a:rPr>
              <a:t>     for </a:t>
            </a:r>
            <a:r>
              <a:rPr lang="en-US" altLang="zh-CN" sz="1800" dirty="0">
                <a:solidFill>
                  <a:srgbClr val="6600CC"/>
                </a:solidFill>
                <a:latin typeface="Consolas" pitchFamily="49" charset="0"/>
                <a:ea typeface="仿宋" pitchFamily="49" charset="-122"/>
                <a:cs typeface="Consolas" pitchFamily="49" charset="0"/>
              </a:rPr>
              <a:t>(</a:t>
            </a:r>
            <a:r>
              <a:rPr lang="en-US" altLang="zh-CN" sz="1800" err="1">
                <a:solidFill>
                  <a:srgbClr val="6600CC"/>
                </a:solidFill>
                <a:latin typeface="Consolas" pitchFamily="49" charset="0"/>
                <a:ea typeface="仿宋" pitchFamily="49" charset="-122"/>
                <a:cs typeface="Consolas" pitchFamily="49" charset="0"/>
              </a:rPr>
              <a:t>i</a:t>
            </a:r>
            <a:r>
              <a:rPr lang="en-US" altLang="zh-CN" sz="1800">
                <a:solidFill>
                  <a:srgbClr val="6600CC"/>
                </a:solidFill>
                <a:latin typeface="Consolas" pitchFamily="49" charset="0"/>
                <a:ea typeface="仿宋" pitchFamily="49" charset="-122"/>
                <a:cs typeface="Consolas" pitchFamily="49" charset="0"/>
              </a:rPr>
              <a:t>=</a:t>
            </a:r>
            <a:r>
              <a:rPr lang="en-US" altLang="zh-CN" sz="1800" err="1">
                <a:solidFill>
                  <a:srgbClr val="6600CC"/>
                </a:solidFill>
                <a:latin typeface="Consolas" pitchFamily="49" charset="0"/>
                <a:ea typeface="仿宋" pitchFamily="49" charset="-122"/>
                <a:cs typeface="Consolas" pitchFamily="49" charset="0"/>
              </a:rPr>
              <a:t>0;i</a:t>
            </a:r>
            <a:r>
              <a:rPr lang="en-US" altLang="zh-CN" sz="1800">
                <a:solidFill>
                  <a:srgbClr val="6600CC"/>
                </a:solidFill>
                <a:latin typeface="Consolas" pitchFamily="49" charset="0"/>
                <a:ea typeface="仿宋" pitchFamily="49" charset="-122"/>
                <a:cs typeface="Consolas" pitchFamily="49" charset="0"/>
              </a:rPr>
              <a:t>&lt;</a:t>
            </a:r>
            <a:r>
              <a:rPr lang="en-US" altLang="zh-CN" sz="1800" err="1">
                <a:solidFill>
                  <a:srgbClr val="6600CC"/>
                </a:solidFill>
                <a:latin typeface="Consolas" pitchFamily="49" charset="0"/>
                <a:ea typeface="仿宋" pitchFamily="49" charset="-122"/>
                <a:cs typeface="Consolas" pitchFamily="49" charset="0"/>
              </a:rPr>
              <a:t>n;i</a:t>
            </a:r>
            <a:r>
              <a:rPr lang="en-US" altLang="zh-CN" sz="1800">
                <a:solidFill>
                  <a:srgbClr val="6600CC"/>
                </a:solidFill>
                <a:latin typeface="Consolas" pitchFamily="49" charset="0"/>
                <a:ea typeface="仿宋" pitchFamily="49" charset="-122"/>
                <a:cs typeface="Consolas" pitchFamily="49" charset="0"/>
              </a:rPr>
              <a:t>++) </a:t>
            </a:r>
            <a:r>
              <a:rPr lang="zh-CN" altLang="en-US" sz="1800">
                <a:solidFill>
                  <a:srgbClr val="6600CC"/>
                </a:solidFill>
                <a:latin typeface="Consolas" pitchFamily="49" charset="0"/>
                <a:ea typeface="仿宋" pitchFamily="49" charset="-122"/>
                <a:cs typeface="Consolas" pitchFamily="49" charset="0"/>
              </a:rPr>
              <a:t>　　  </a:t>
            </a:r>
            <a:endParaRPr lang="zh-CN" altLang="en-US" sz="1800" dirty="0">
              <a:solidFill>
                <a:srgbClr val="6600CC"/>
              </a:solidFill>
              <a:latin typeface="Consolas" pitchFamily="49" charset="0"/>
              <a:ea typeface="仿宋" pitchFamily="49" charset="-122"/>
              <a:cs typeface="Consolas" pitchFamily="49" charset="0"/>
            </a:endParaRPr>
          </a:p>
          <a:p>
            <a:pPr algn="l">
              <a:lnSpc>
                <a:spcPts val="1800"/>
              </a:lnSpc>
            </a:pPr>
            <a:r>
              <a:rPr lang="zh-CN" altLang="en-US" sz="1800">
                <a:solidFill>
                  <a:srgbClr val="6600CC"/>
                </a:solidFill>
                <a:latin typeface="Consolas" pitchFamily="49" charset="0"/>
                <a:ea typeface="仿宋" pitchFamily="49" charset="-122"/>
                <a:cs typeface="Consolas" pitchFamily="49" charset="0"/>
              </a:rPr>
              <a:t>	 </a:t>
            </a:r>
            <a:r>
              <a:rPr lang="en-US" altLang="zh-CN" sz="1800" err="1">
                <a:solidFill>
                  <a:srgbClr val="6600CC"/>
                </a:solidFill>
                <a:latin typeface="Consolas" pitchFamily="49" charset="0"/>
                <a:ea typeface="仿宋" pitchFamily="49" charset="-122"/>
                <a:cs typeface="Consolas" pitchFamily="49" charset="0"/>
              </a:rPr>
              <a:t>printf</a:t>
            </a:r>
            <a:r>
              <a:rPr lang="en-US" altLang="zh-CN" sz="1800">
                <a:solidFill>
                  <a:srgbClr val="6600CC"/>
                </a:solidFill>
                <a:latin typeface="Consolas" pitchFamily="49" charset="0"/>
                <a:ea typeface="仿宋" pitchFamily="49" charset="-122"/>
                <a:cs typeface="Consolas" pitchFamily="49" charset="0"/>
              </a:rPr>
              <a:t>(“%d\n”</a:t>
            </a:r>
            <a:r>
              <a:rPr lang="zh-CN" altLang="en-US" sz="1800">
                <a:solidFill>
                  <a:srgbClr val="6600CC"/>
                </a:solidFill>
                <a:latin typeface="Consolas" pitchFamily="49" charset="0"/>
                <a:ea typeface="仿宋" pitchFamily="49" charset="-122"/>
                <a:cs typeface="Consolas" pitchFamily="49" charset="0"/>
              </a:rPr>
              <a:t>，</a:t>
            </a:r>
            <a:r>
              <a:rPr lang="en-US" altLang="zh-CN" sz="1800">
                <a:solidFill>
                  <a:srgbClr val="6600CC"/>
                </a:solidFill>
                <a:latin typeface="Consolas" pitchFamily="49" charset="0"/>
                <a:ea typeface="仿宋" pitchFamily="49" charset="-122"/>
                <a:cs typeface="Consolas" pitchFamily="49" charset="0"/>
              </a:rPr>
              <a:t>a[i]);	 </a:t>
            </a:r>
            <a:r>
              <a:rPr lang="en-US" altLang="zh-CN" sz="1800">
                <a:solidFill>
                  <a:srgbClr val="0070C0"/>
                </a:solidFill>
                <a:latin typeface="Consolas" pitchFamily="49" charset="0"/>
                <a:ea typeface="仿宋" pitchFamily="49" charset="-122"/>
                <a:cs typeface="Consolas" pitchFamily="49" charset="0"/>
              </a:rPr>
              <a:t>//</a:t>
            </a:r>
            <a:r>
              <a:rPr lang="zh-CN" altLang="en-US" sz="1800">
                <a:solidFill>
                  <a:srgbClr val="0070C0"/>
                </a:solidFill>
                <a:latin typeface="Consolas" pitchFamily="49" charset="0"/>
                <a:ea typeface="仿宋" pitchFamily="49" charset="-122"/>
                <a:cs typeface="Consolas" pitchFamily="49" charset="0"/>
              </a:rPr>
              <a:t>执行</a:t>
            </a:r>
            <a:r>
              <a:rPr lang="en-US" altLang="zh-CN" sz="1800">
                <a:solidFill>
                  <a:srgbClr val="0070C0"/>
                </a:solidFill>
                <a:latin typeface="Consolas" pitchFamily="49" charset="0"/>
                <a:ea typeface="仿宋" pitchFamily="49" charset="-122"/>
                <a:cs typeface="Consolas" pitchFamily="49" charset="0"/>
              </a:rPr>
              <a:t>n</a:t>
            </a:r>
            <a:r>
              <a:rPr lang="zh-CN" altLang="en-US" sz="1800">
                <a:solidFill>
                  <a:srgbClr val="0070C0"/>
                </a:solidFill>
                <a:latin typeface="Consolas" pitchFamily="49" charset="0"/>
                <a:ea typeface="仿宋" pitchFamily="49" charset="-122"/>
                <a:cs typeface="Consolas" pitchFamily="49" charset="0"/>
              </a:rPr>
              <a:t>次</a:t>
            </a:r>
            <a:endParaRPr lang="en-US" altLang="zh-CN" sz="1800" dirty="0">
              <a:solidFill>
                <a:srgbClr val="0070C0"/>
              </a:solidFill>
              <a:latin typeface="Consolas" pitchFamily="49" charset="0"/>
              <a:ea typeface="仿宋" pitchFamily="49" charset="-122"/>
              <a:cs typeface="Consolas" pitchFamily="49" charset="0"/>
            </a:endParaRPr>
          </a:p>
          <a:p>
            <a:pPr algn="l">
              <a:lnSpc>
                <a:spcPts val="1800"/>
              </a:lnSpc>
            </a:pPr>
            <a:r>
              <a:rPr lang="en-US" altLang="zh-CN" sz="1800">
                <a:solidFill>
                  <a:srgbClr val="0000FF"/>
                </a:solidFill>
                <a:latin typeface="Consolas" pitchFamily="49" charset="0"/>
                <a:ea typeface="仿宋" pitchFamily="49" charset="-122"/>
                <a:cs typeface="Consolas" pitchFamily="49" charset="0"/>
              </a:rPr>
              <a:t>   else</a:t>
            </a:r>
            <a:endParaRPr lang="en-US" altLang="zh-CN" sz="1800" dirty="0">
              <a:solidFill>
                <a:srgbClr val="0000FF"/>
              </a:solidFill>
              <a:latin typeface="Consolas" pitchFamily="49" charset="0"/>
              <a:ea typeface="仿宋" pitchFamily="49" charset="-122"/>
              <a:cs typeface="Consolas" pitchFamily="49" charset="0"/>
            </a:endParaRPr>
          </a:p>
          <a:p>
            <a:pPr algn="l">
              <a:lnSpc>
                <a:spcPts val="1800"/>
              </a:lnSpc>
            </a:pPr>
            <a:r>
              <a:rPr lang="en-US" altLang="zh-CN" sz="1800">
                <a:solidFill>
                  <a:srgbClr val="0000FF"/>
                </a:solidFill>
                <a:latin typeface="Consolas" pitchFamily="49" charset="0"/>
                <a:ea typeface="仿宋" pitchFamily="49" charset="-122"/>
                <a:cs typeface="Consolas" pitchFamily="49" charset="0"/>
              </a:rPr>
              <a:t>   {  </a:t>
            </a:r>
            <a:r>
              <a:rPr lang="en-US" altLang="zh-CN" sz="1800" dirty="0">
                <a:solidFill>
                  <a:srgbClr val="0000FF"/>
                </a:solidFill>
                <a:latin typeface="Consolas" pitchFamily="49" charset="0"/>
                <a:ea typeface="仿宋" pitchFamily="49" charset="-122"/>
                <a:cs typeface="Consolas" pitchFamily="49" charset="0"/>
              </a:rPr>
              <a:t>for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k;i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　   </a:t>
            </a:r>
            <a:endParaRPr lang="zh-CN" altLang="en-US" sz="1800" dirty="0">
              <a:solidFill>
                <a:srgbClr val="0000FF"/>
              </a:solidFill>
              <a:latin typeface="Consolas" pitchFamily="49" charset="0"/>
              <a:ea typeface="仿宋" pitchFamily="49" charset="-122"/>
              <a:cs typeface="Consolas" pitchFamily="49" charset="0"/>
            </a:endParaRPr>
          </a:p>
          <a:p>
            <a:pPr algn="l">
              <a:lnSpc>
                <a:spcPts val="1800"/>
              </a:lnSpc>
            </a:pPr>
            <a:r>
              <a:rPr lang="zh-CN" altLang="en-US" sz="180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a:solidFill>
                  <a:srgbClr val="C00000"/>
                </a:solidFill>
                <a:latin typeface="Consolas" pitchFamily="49" charset="0"/>
                <a:ea typeface="仿宋" pitchFamily="49" charset="-122"/>
                <a:cs typeface="Consolas" pitchFamily="49" charset="0"/>
              </a:rPr>
              <a:t>	</a:t>
            </a:r>
            <a:r>
              <a:rPr lang="en-US" altLang="zh-CN" sz="1800">
                <a:solidFill>
                  <a:srgbClr val="0070C0"/>
                </a:solidFill>
                <a:latin typeface="Consolas" pitchFamily="49" charset="0"/>
                <a:ea typeface="仿宋" pitchFamily="49" charset="-122"/>
                <a:cs typeface="Consolas" pitchFamily="49" charset="0"/>
              </a:rPr>
              <a:t>//</a:t>
            </a:r>
            <a:r>
              <a:rPr lang="zh-CN" altLang="en-US" sz="1800">
                <a:solidFill>
                  <a:srgbClr val="0070C0"/>
                </a:solidFill>
                <a:latin typeface="Consolas" pitchFamily="49" charset="0"/>
                <a:ea typeface="仿宋" pitchFamily="49" charset="-122"/>
                <a:cs typeface="Consolas" pitchFamily="49" charset="0"/>
              </a:rPr>
              <a:t>执行</a:t>
            </a:r>
            <a:r>
              <a:rPr lang="en-US" altLang="zh-CN" sz="1800">
                <a:solidFill>
                  <a:srgbClr val="0070C0"/>
                </a:solidFill>
                <a:latin typeface="Consolas" pitchFamily="49" charset="0"/>
                <a:ea typeface="仿宋" pitchFamily="49" charset="-122"/>
                <a:cs typeface="Consolas" pitchFamily="49" charset="0"/>
              </a:rPr>
              <a:t>n-k</a:t>
            </a:r>
            <a:r>
              <a:rPr lang="zh-CN" altLang="en-US" sz="1800">
                <a:solidFill>
                  <a:srgbClr val="0070C0"/>
                </a:solidFill>
                <a:latin typeface="Consolas" pitchFamily="49" charset="0"/>
                <a:ea typeface="仿宋" pitchFamily="49" charset="-122"/>
                <a:cs typeface="Consolas" pitchFamily="49" charset="0"/>
              </a:rPr>
              <a:t>次</a:t>
            </a:r>
            <a:endParaRPr lang="en-US" altLang="zh-CN" sz="1800" dirty="0">
              <a:solidFill>
                <a:srgbClr val="0070C0"/>
              </a:solidFill>
              <a:latin typeface="Consolas" pitchFamily="49" charset="0"/>
              <a:ea typeface="仿宋" pitchFamily="49" charset="-122"/>
              <a:cs typeface="Consolas" pitchFamily="49" charset="0"/>
            </a:endParaRPr>
          </a:p>
          <a:p>
            <a:pPr algn="l">
              <a:lnSpc>
                <a:spcPts val="1800"/>
              </a:lnSpc>
            </a:pPr>
            <a:r>
              <a:rPr lang="en-US" altLang="zh-CN" sz="1800">
                <a:solidFill>
                  <a:srgbClr val="C00000"/>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fun</a:t>
            </a:r>
            <a:r>
              <a:rPr lang="en-US" altLang="zh-CN" sz="1800">
                <a:solidFill>
                  <a:srgbClr val="C00000"/>
                </a:solidFill>
                <a:latin typeface="Consolas" pitchFamily="49" charset="0"/>
                <a:ea typeface="仿宋" pitchFamily="49" charset="-122"/>
                <a:cs typeface="Consolas" pitchFamily="49" charset="0"/>
              </a:rPr>
              <a:t>(a</a:t>
            </a:r>
            <a:r>
              <a:rPr lang="zh-CN" altLang="en-US" sz="1800">
                <a:solidFill>
                  <a:srgbClr val="C00000"/>
                </a:solidFill>
                <a:latin typeface="Consolas" pitchFamily="49" charset="0"/>
                <a:ea typeface="仿宋" pitchFamily="49" charset="-122"/>
                <a:cs typeface="Consolas" pitchFamily="49" charset="0"/>
              </a:rPr>
              <a:t>，</a:t>
            </a:r>
            <a:r>
              <a:rPr lang="en-US" altLang="zh-CN" sz="1800">
                <a:solidFill>
                  <a:srgbClr val="C00000"/>
                </a:solidFill>
                <a:latin typeface="Consolas" pitchFamily="49" charset="0"/>
                <a:ea typeface="仿宋" pitchFamily="49" charset="-122"/>
                <a:cs typeface="Consolas" pitchFamily="49" charset="0"/>
              </a:rPr>
              <a:t>n</a:t>
            </a:r>
            <a:r>
              <a:rPr lang="zh-CN" altLang="en-US" sz="1800">
                <a:solidFill>
                  <a:srgbClr val="C00000"/>
                </a:solidFill>
                <a:latin typeface="Consolas" pitchFamily="49" charset="0"/>
                <a:ea typeface="仿宋" pitchFamily="49" charset="-122"/>
                <a:cs typeface="Consolas" pitchFamily="49" charset="0"/>
              </a:rPr>
              <a:t>，</a:t>
            </a:r>
            <a:r>
              <a:rPr lang="en-US" altLang="zh-CN" sz="1800">
                <a:solidFill>
                  <a:srgbClr val="C00000"/>
                </a:solidFill>
                <a:latin typeface="Consolas" pitchFamily="49" charset="0"/>
                <a:ea typeface="仿宋" pitchFamily="49" charset="-122"/>
                <a:cs typeface="Consolas" pitchFamily="49" charset="0"/>
              </a:rPr>
              <a:t>k+1</a:t>
            </a:r>
            <a:r>
              <a:rPr lang="en-US" altLang="zh-CN" sz="1800" dirty="0">
                <a:solidFill>
                  <a:srgbClr val="C00000"/>
                </a:solidFill>
                <a:latin typeface="Consolas" pitchFamily="49" charset="0"/>
                <a:ea typeface="仿宋" pitchFamily="49" charset="-122"/>
                <a:cs typeface="Consolas" pitchFamily="49" charset="0"/>
              </a:rPr>
              <a:t>);</a:t>
            </a:r>
          </a:p>
          <a:p>
            <a:pPr algn="l">
              <a:lnSpc>
                <a:spcPts val="1800"/>
              </a:lnSpc>
            </a:pPr>
            <a:r>
              <a:rPr lang="en-US" altLang="zh-CN" sz="180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gn="l">
              <a:lnSpc>
                <a:spcPts val="1800"/>
              </a:lnSpc>
            </a:pPr>
            <a:r>
              <a:rPr lang="en-US" altLang="zh-CN" sz="1800" dirty="0">
                <a:solidFill>
                  <a:srgbClr val="0000FF"/>
                </a:solidFill>
                <a:latin typeface="Consolas" pitchFamily="49" charset="0"/>
                <a:ea typeface="仿宋" pitchFamily="49" charset="-122"/>
                <a:cs typeface="Consolas" pitchFamily="49" charset="0"/>
              </a:rPr>
              <a:t> }    </a:t>
            </a:r>
            <a:endParaRPr lang="zh-CN" altLang="en-US" sz="1800" dirty="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101</a:t>
            </a:fld>
            <a:endParaRPr lang="en-US" altLang="zh-CN" dirty="0"/>
          </a:p>
        </p:txBody>
      </p:sp>
    </p:spTree>
    <p:custDataLst>
      <p:tags r:id="rId1"/>
    </p:custDataLst>
    <p:extLst>
      <p:ext uri="{BB962C8B-B14F-4D97-AF65-F5344CB8AC3E}">
        <p14:creationId xmlns:p14="http://schemas.microsoft.com/office/powerpoint/2010/main" val="391083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3" name="Text Box 5"/>
          <p:cNvSpPr txBox="1">
            <a:spLocks noChangeArrowheads="1"/>
          </p:cNvSpPr>
          <p:nvPr/>
        </p:nvSpPr>
        <p:spPr bwMode="auto">
          <a:xfrm>
            <a:off x="214282" y="214290"/>
            <a:ext cx="8713788" cy="811632"/>
          </a:xfrm>
          <a:prstGeom prst="rect">
            <a:avLst/>
          </a:prstGeom>
          <a:noFill/>
          <a:ln w="9525" algn="ctr">
            <a:noFill/>
            <a:miter lim="800000"/>
            <a:headEnd/>
            <a:tailEnd/>
          </a:ln>
          <a:effectLst/>
        </p:spPr>
        <p:txBody>
          <a:bodyPr>
            <a:spAutoFit/>
          </a:bodyPr>
          <a:lstStyle/>
          <a:p>
            <a:pPr algn="l"/>
            <a:r>
              <a:rPr lang="zh-CN" altLang="en-US" sz="2200">
                <a:solidFill>
                  <a:srgbClr val="0000FF"/>
                </a:solidFill>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楷体" pitchFamily="49" charset="-122"/>
                <a:cs typeface="Consolas" pitchFamily="49" charset="0"/>
              </a:rPr>
              <a:t>解：</a:t>
            </a:r>
            <a:r>
              <a:rPr lang="zh-CN" altLang="en-US" sz="2200">
                <a:solidFill>
                  <a:srgbClr val="0000FF"/>
                </a:solidFill>
                <a:latin typeface="Consolas" pitchFamily="49" charset="0"/>
                <a:ea typeface="楷体" pitchFamily="49" charset="-122"/>
                <a:cs typeface="Consolas" pitchFamily="49" charset="0"/>
              </a:rPr>
              <a:t>设</a:t>
            </a:r>
            <a:r>
              <a:rPr lang="en-US" altLang="zh-CN" sz="2200">
                <a:solidFill>
                  <a:srgbClr val="FF00FF"/>
                </a:solidFill>
                <a:latin typeface="Consolas" pitchFamily="49" charset="0"/>
                <a:ea typeface="楷体" pitchFamily="49" charset="-122"/>
                <a:cs typeface="Consolas" pitchFamily="49" charset="0"/>
              </a:rPr>
              <a:t>fun(</a:t>
            </a:r>
            <a:r>
              <a:rPr lang="en-US" altLang="zh-CN" sz="2200" i="1">
                <a:solidFill>
                  <a:srgbClr val="FF00FF"/>
                </a:solidFill>
                <a:latin typeface="Consolas" pitchFamily="49" charset="0"/>
                <a:ea typeface="楷体" pitchFamily="49" charset="-122"/>
                <a:cs typeface="Consolas" pitchFamily="49" charset="0"/>
              </a:rPr>
              <a:t>a</a:t>
            </a:r>
            <a:r>
              <a:rPr lang="zh-CN" altLang="en-US" sz="2200">
                <a:solidFill>
                  <a:srgbClr val="FF00FF"/>
                </a:solidFill>
                <a:latin typeface="Consolas" pitchFamily="49" charset="0"/>
                <a:ea typeface="楷体" pitchFamily="49" charset="-122"/>
                <a:cs typeface="Consolas" pitchFamily="49" charset="0"/>
              </a:rPr>
              <a:t>，</a:t>
            </a:r>
            <a:r>
              <a:rPr lang="en-US" altLang="zh-CN" sz="2200" i="1">
                <a:solidFill>
                  <a:srgbClr val="FF00FF"/>
                </a:solidFill>
                <a:latin typeface="Consolas" pitchFamily="49" charset="0"/>
                <a:ea typeface="楷体" pitchFamily="49" charset="-122"/>
                <a:cs typeface="Consolas" pitchFamily="49" charset="0"/>
              </a:rPr>
              <a:t>n</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0)</a:t>
            </a:r>
            <a:r>
              <a:rPr lang="zh-CN" altLang="en-US" sz="2200">
                <a:solidFill>
                  <a:srgbClr val="0000FF"/>
                </a:solidFill>
                <a:latin typeface="Consolas" pitchFamily="49" charset="0"/>
                <a:ea typeface="楷体" pitchFamily="49" charset="-122"/>
                <a:cs typeface="Consolas" pitchFamily="49" charset="0"/>
              </a:rPr>
              <a:t>的空间为</a:t>
            </a:r>
            <a:r>
              <a:rPr lang="en-US" altLang="zh-CN" sz="2200">
                <a:solidFill>
                  <a:srgbClr val="0000FF"/>
                </a:solidFill>
                <a:latin typeface="Consolas" pitchFamily="49" charset="0"/>
                <a:ea typeface="楷体" pitchFamily="49" charset="-122"/>
                <a:cs typeface="Consolas" pitchFamily="49" charset="0"/>
              </a:rPr>
              <a:t>S(</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fun(</a:t>
            </a:r>
            <a:r>
              <a:rPr lang="en-US" altLang="zh-CN" sz="2200" i="1">
                <a:solidFill>
                  <a:srgbClr val="FF00FF"/>
                </a:solidFill>
                <a:latin typeface="Consolas" pitchFamily="49" charset="0"/>
                <a:ea typeface="楷体" pitchFamily="49" charset="-122"/>
                <a:cs typeface="Consolas" pitchFamily="49" charset="0"/>
              </a:rPr>
              <a:t>a</a:t>
            </a:r>
            <a:r>
              <a:rPr lang="zh-CN" altLang="en-US" sz="2200">
                <a:solidFill>
                  <a:srgbClr val="FF00FF"/>
                </a:solidFill>
                <a:latin typeface="Consolas" pitchFamily="49" charset="0"/>
                <a:ea typeface="楷体" pitchFamily="49" charset="-122"/>
                <a:cs typeface="Consolas" pitchFamily="49" charset="0"/>
              </a:rPr>
              <a:t>，</a:t>
            </a:r>
            <a:r>
              <a:rPr lang="en-US" altLang="zh-CN" sz="2200" i="1">
                <a:solidFill>
                  <a:srgbClr val="FF00FF"/>
                </a:solidFill>
                <a:latin typeface="Consolas" pitchFamily="49" charset="0"/>
                <a:ea typeface="楷体" pitchFamily="49" charset="-122"/>
                <a:cs typeface="Consolas" pitchFamily="49" charset="0"/>
              </a:rPr>
              <a:t>n</a:t>
            </a:r>
            <a:r>
              <a:rPr lang="zh-CN" altLang="en-US" sz="2200">
                <a:solidFill>
                  <a:srgbClr val="FF00FF"/>
                </a:solidFill>
                <a:latin typeface="Consolas" pitchFamily="49" charset="0"/>
                <a:ea typeface="楷体" pitchFamily="49" charset="-122"/>
                <a:cs typeface="Consolas" pitchFamily="49" charset="0"/>
              </a:rPr>
              <a:t>，</a:t>
            </a:r>
            <a:r>
              <a:rPr lang="en-US" altLang="zh-CN" sz="2200" i="1">
                <a:solidFill>
                  <a:srgbClr val="FF00FF"/>
                </a:solidFill>
                <a:latin typeface="Consolas" pitchFamily="49" charset="0"/>
                <a:ea typeface="楷体" pitchFamily="49" charset="-122"/>
                <a:cs typeface="Consolas" pitchFamily="49" charset="0"/>
              </a:rPr>
              <a:t>k</a:t>
            </a:r>
            <a:r>
              <a:rPr lang="en-US" altLang="zh-CN" sz="2200">
                <a:solidFill>
                  <a:srgbClr val="FF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的空间为</a:t>
            </a:r>
            <a:r>
              <a:rPr lang="en-US" altLang="zh-CN" sz="2200">
                <a:solidFill>
                  <a:srgbClr val="0000FF"/>
                </a:solidFill>
                <a:latin typeface="Consolas" pitchFamily="49" charset="0"/>
                <a:ea typeface="楷体" pitchFamily="49" charset="-122"/>
                <a:cs typeface="Consolas" pitchFamily="49" charset="0"/>
              </a:rPr>
              <a:t>S</a:t>
            </a:r>
            <a:r>
              <a:rPr lang="en-US" altLang="zh-CN" sz="2200" baseline="-25000">
                <a:solidFill>
                  <a:srgbClr val="0000FF"/>
                </a:solidFill>
                <a:latin typeface="Consolas" pitchFamily="49" charset="0"/>
                <a:ea typeface="楷体" pitchFamily="49" charset="-122"/>
                <a:cs typeface="Consolas" pitchFamily="49" charset="0"/>
              </a:rPr>
              <a:t>1</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k</a:t>
            </a:r>
            <a:r>
              <a:rPr lang="en-US" altLang="zh-CN" sz="2200">
                <a:solidFill>
                  <a:srgbClr val="0000FF"/>
                </a:solidFill>
                <a:latin typeface="Consolas" pitchFamily="49" charset="0"/>
                <a:ea typeface="楷体" pitchFamily="49" charset="-122"/>
                <a:cs typeface="Consolas" pitchFamily="49" charset="0"/>
              </a:rPr>
              <a:t>) </a:t>
            </a:r>
            <a:r>
              <a:rPr lang="en-US" altLang="zh-CN" sz="2200">
                <a:solidFill>
                  <a:srgbClr val="0000FF"/>
                </a:solidFill>
                <a:latin typeface="Consolas" pitchFamily="49" charset="0"/>
                <a:ea typeface="楷体" pitchFamily="49" charset="-122"/>
                <a:cs typeface="Consolas" pitchFamily="49" charset="0"/>
                <a:sym typeface="Wingdings"/>
              </a:rPr>
              <a:t>  S(</a:t>
            </a:r>
            <a:r>
              <a:rPr lang="en-US" altLang="zh-CN" sz="2200" i="1">
                <a:solidFill>
                  <a:srgbClr val="0000FF"/>
                </a:solidFill>
                <a:latin typeface="Consolas" pitchFamily="49" charset="0"/>
                <a:ea typeface="楷体" pitchFamily="49" charset="-122"/>
                <a:cs typeface="Consolas" pitchFamily="49" charset="0"/>
                <a:sym typeface="Wingdings"/>
              </a:rPr>
              <a:t>n</a:t>
            </a:r>
            <a:r>
              <a:rPr lang="en-US" altLang="zh-CN" sz="2200">
                <a:solidFill>
                  <a:srgbClr val="0000FF"/>
                </a:solidFill>
                <a:latin typeface="Consolas" pitchFamily="49" charset="0"/>
                <a:ea typeface="楷体" pitchFamily="49" charset="-122"/>
                <a:cs typeface="Consolas" pitchFamily="49" charset="0"/>
                <a:sym typeface="Wingdings"/>
              </a:rPr>
              <a:t>) = S</a:t>
            </a:r>
            <a:r>
              <a:rPr lang="en-US" altLang="zh-CN" sz="2200" baseline="-25000">
                <a:solidFill>
                  <a:srgbClr val="0000FF"/>
                </a:solidFill>
                <a:latin typeface="Consolas" pitchFamily="49" charset="0"/>
                <a:ea typeface="楷体" pitchFamily="49" charset="-122"/>
                <a:cs typeface="Consolas" pitchFamily="49" charset="0"/>
                <a:sym typeface="Wingdings"/>
              </a:rPr>
              <a:t>1</a:t>
            </a:r>
            <a:r>
              <a:rPr lang="en-US" altLang="zh-CN" sz="2200">
                <a:solidFill>
                  <a:srgbClr val="0000FF"/>
                </a:solidFill>
                <a:latin typeface="Consolas" pitchFamily="49" charset="0"/>
                <a:ea typeface="楷体" pitchFamily="49" charset="-122"/>
                <a:cs typeface="Consolas" pitchFamily="49" charset="0"/>
                <a:sym typeface="Wingdings"/>
              </a:rPr>
              <a:t>(</a:t>
            </a:r>
            <a:r>
              <a:rPr lang="en-US" altLang="zh-CN" sz="2200" i="1">
                <a:solidFill>
                  <a:srgbClr val="0000FF"/>
                </a:solidFill>
                <a:latin typeface="Consolas" pitchFamily="49" charset="0"/>
                <a:ea typeface="楷体" pitchFamily="49" charset="-122"/>
                <a:cs typeface="Consolas" pitchFamily="49" charset="0"/>
                <a:sym typeface="Wingdings"/>
              </a:rPr>
              <a:t>n</a:t>
            </a:r>
            <a:r>
              <a:rPr lang="zh-CN" altLang="en-US" sz="2200">
                <a:solidFill>
                  <a:srgbClr val="0000FF"/>
                </a:solidFill>
                <a:latin typeface="Consolas" pitchFamily="49" charset="0"/>
                <a:ea typeface="楷体" pitchFamily="49" charset="-122"/>
                <a:cs typeface="Consolas" pitchFamily="49" charset="0"/>
                <a:sym typeface="Wingdings"/>
              </a:rPr>
              <a:t>，</a:t>
            </a:r>
            <a:r>
              <a:rPr lang="en-US" altLang="zh-CN" sz="2200">
                <a:solidFill>
                  <a:srgbClr val="0000FF"/>
                </a:solidFill>
                <a:latin typeface="Consolas" pitchFamily="49" charset="0"/>
                <a:ea typeface="楷体" pitchFamily="49" charset="-122"/>
                <a:cs typeface="Consolas" pitchFamily="49" charset="0"/>
                <a:sym typeface="Wingdings"/>
              </a:rPr>
              <a:t>0)</a:t>
            </a:r>
            <a:r>
              <a:rPr lang="zh-CN" altLang="en-US" sz="2200">
                <a:solidFill>
                  <a:srgbClr val="0000FF"/>
                </a:solidFill>
                <a:latin typeface="Consolas" pitchFamily="49" charset="0"/>
                <a:ea typeface="楷体" pitchFamily="49" charset="-122"/>
                <a:cs typeface="Consolas" pitchFamily="49" charset="0"/>
                <a:sym typeface="Wingdings"/>
              </a:rPr>
              <a:t>。</a:t>
            </a:r>
            <a:endParaRPr lang="zh-CN" altLang="en-US" sz="2200" dirty="0">
              <a:solidFill>
                <a:srgbClr val="0000FF"/>
              </a:solidFill>
              <a:latin typeface="Consolas" pitchFamily="49" charset="0"/>
              <a:ea typeface="楷体" pitchFamily="49" charset="-122"/>
              <a:cs typeface="Consolas" pitchFamily="49" charset="0"/>
            </a:endParaRPr>
          </a:p>
        </p:txBody>
      </p:sp>
      <p:sp>
        <p:nvSpPr>
          <p:cNvPr id="206856" name="Text Box 8"/>
          <p:cNvSpPr txBox="1">
            <a:spLocks noChangeArrowheads="1"/>
          </p:cNvSpPr>
          <p:nvPr/>
        </p:nvSpPr>
        <p:spPr bwMode="auto">
          <a:xfrm>
            <a:off x="755650" y="3071810"/>
            <a:ext cx="6840538" cy="1483483"/>
          </a:xfrm>
          <a:prstGeom prst="rect">
            <a:avLst/>
          </a:prstGeom>
          <a:no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r>
              <a:rPr lang="zh-CN" altLang="en-US">
                <a:solidFill>
                  <a:srgbClr val="0000FF"/>
                </a:solidFill>
                <a:latin typeface="Consolas" pitchFamily="49" charset="0"/>
                <a:ea typeface="楷体" pitchFamily="49" charset="-122"/>
                <a:cs typeface="Consolas" pitchFamily="49" charset="0"/>
              </a:rPr>
              <a:t>则： </a:t>
            </a:r>
            <a:endParaRPr lang="en-US" altLang="zh-CN">
              <a:solidFill>
                <a:srgbClr val="0000FF"/>
              </a:solidFill>
              <a:latin typeface="Consolas" pitchFamily="49" charset="0"/>
              <a:ea typeface="楷体" pitchFamily="49" charset="-122"/>
              <a:cs typeface="Consolas" pitchFamily="49" charset="0"/>
            </a:endParaRPr>
          </a:p>
          <a:p>
            <a:pPr algn="l"/>
            <a:r>
              <a:rPr lang="en-US" altLang="zh-CN" sz="2000">
                <a:solidFill>
                  <a:srgbClr val="0000FF"/>
                </a:solidFill>
                <a:latin typeface="Consolas" pitchFamily="49" charset="0"/>
                <a:cs typeface="Consolas" pitchFamily="49" charset="0"/>
              </a:rPr>
              <a:t>   S(</a:t>
            </a:r>
            <a:r>
              <a:rPr lang="en-US" altLang="zh-CN" sz="2000" i="1">
                <a:solidFill>
                  <a:srgbClr val="0000FF"/>
                </a:solidFill>
                <a:latin typeface="Consolas" pitchFamily="49" charset="0"/>
                <a:cs typeface="Consolas" pitchFamily="49" charset="0"/>
              </a:rPr>
              <a:t>n</a:t>
            </a:r>
            <a:r>
              <a:rPr lang="en-US" altLang="zh-CN" sz="2000">
                <a:solidFill>
                  <a:srgbClr val="0000FF"/>
                </a:solidFill>
                <a:latin typeface="Consolas" pitchFamily="49" charset="0"/>
                <a:cs typeface="Consolas" pitchFamily="49" charset="0"/>
              </a:rPr>
              <a:t>) = S</a:t>
            </a:r>
            <a:r>
              <a:rPr lang="en-US" altLang="zh-CN" sz="2000" baseline="-25000">
                <a:solidFill>
                  <a:srgbClr val="0000FF"/>
                </a:solidFill>
                <a:latin typeface="Consolas" pitchFamily="49" charset="0"/>
                <a:cs typeface="Consolas" pitchFamily="49" charset="0"/>
              </a:rPr>
              <a:t>1</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n</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0) = 1+S</a:t>
            </a:r>
            <a:r>
              <a:rPr lang="en-US" altLang="zh-CN" sz="2000" baseline="-25000">
                <a:solidFill>
                  <a:srgbClr val="0000FF"/>
                </a:solidFill>
                <a:latin typeface="Consolas" pitchFamily="49" charset="0"/>
                <a:cs typeface="Consolas" pitchFamily="49" charset="0"/>
              </a:rPr>
              <a:t>1</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n</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 = 1+1+S</a:t>
            </a:r>
            <a:r>
              <a:rPr lang="en-US" altLang="zh-CN" sz="2000" baseline="-25000">
                <a:solidFill>
                  <a:srgbClr val="0000FF"/>
                </a:solidFill>
                <a:latin typeface="Consolas" pitchFamily="49" charset="0"/>
                <a:cs typeface="Consolas" pitchFamily="49" charset="0"/>
              </a:rPr>
              <a:t>1</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n</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2</a:t>
            </a:r>
            <a:r>
              <a:rPr lang="en-US" altLang="zh-CN" sz="2000" dirty="0">
                <a:solidFill>
                  <a:srgbClr val="0000FF"/>
                </a:solidFill>
                <a:latin typeface="Consolas" pitchFamily="49" charset="0"/>
                <a:cs typeface="Consolas" pitchFamily="49" charset="0"/>
              </a:rPr>
              <a:t>)</a:t>
            </a:r>
          </a:p>
          <a:p>
            <a:pPr algn="l"/>
            <a:r>
              <a:rPr lang="en-US" altLang="zh-CN" sz="2000">
                <a:solidFill>
                  <a:srgbClr val="0000FF"/>
                </a:solidFill>
                <a:latin typeface="Consolas" pitchFamily="49" charset="0"/>
                <a:cs typeface="Consolas" pitchFamily="49" charset="0"/>
              </a:rPr>
              <a:t>        = </a:t>
            </a:r>
            <a:r>
              <a:rPr lang="en-US" altLang="zh-CN" sz="2000">
                <a:solidFill>
                  <a:srgbClr val="0000FF"/>
                </a:solidFill>
                <a:latin typeface="Consolas" pitchFamily="49" charset="0"/>
                <a:ea typeface="宋体" pitchFamily="2" charset="-122"/>
                <a:cs typeface="Consolas" pitchFamily="49" charset="0"/>
              </a:rPr>
              <a:t>… </a:t>
            </a:r>
            <a:r>
              <a:rPr lang="en-US" altLang="zh-CN" sz="2000">
                <a:solidFill>
                  <a:srgbClr val="0000FF"/>
                </a:solidFill>
                <a:latin typeface="Consolas" pitchFamily="49" charset="0"/>
                <a:cs typeface="Consolas" pitchFamily="49" charset="0"/>
              </a:rPr>
              <a:t>= 1 </a:t>
            </a:r>
            <a:r>
              <a:rPr lang="en-US" altLang="zh-CN" sz="2000" dirty="0">
                <a:solidFill>
                  <a:srgbClr val="0000FF"/>
                </a:solidFill>
                <a:latin typeface="Consolas" pitchFamily="49" charset="0"/>
                <a:cs typeface="Consolas" pitchFamily="49" charset="0"/>
              </a:rPr>
              <a:t>+ 1 + </a:t>
            </a:r>
            <a:r>
              <a:rPr lang="en-US" altLang="zh-CN" sz="2000" dirty="0">
                <a:solidFill>
                  <a:srgbClr val="0000FF"/>
                </a:solidFill>
                <a:latin typeface="Consolas" pitchFamily="49" charset="0"/>
                <a:ea typeface="宋体" pitchFamily="2" charset="-122"/>
                <a:cs typeface="Consolas" pitchFamily="49" charset="0"/>
              </a:rPr>
              <a:t>… </a:t>
            </a:r>
            <a:r>
              <a:rPr lang="en-US" altLang="zh-CN" sz="2000">
                <a:solidFill>
                  <a:srgbClr val="0000FF"/>
                </a:solidFill>
                <a:latin typeface="Consolas" pitchFamily="49" charset="0"/>
                <a:cs typeface="Consolas" pitchFamily="49" charset="0"/>
              </a:rPr>
              <a:t>+ 1 = O(</a:t>
            </a:r>
            <a:r>
              <a:rPr lang="en-US" altLang="zh-CN" sz="2000" i="1">
                <a:solidFill>
                  <a:srgbClr val="0000FF"/>
                </a:solidFill>
                <a:latin typeface="Consolas" pitchFamily="49" charset="0"/>
                <a:cs typeface="Consolas" pitchFamily="49" charset="0"/>
              </a:rPr>
              <a:t>n</a:t>
            </a:r>
            <a:r>
              <a:rPr lang="en-US" altLang="zh-CN" sz="2000" dirty="0">
                <a:solidFill>
                  <a:srgbClr val="0000FF"/>
                </a:solidFill>
                <a:latin typeface="Consolas" pitchFamily="49" charset="0"/>
                <a:cs typeface="Consolas" pitchFamily="49" charset="0"/>
              </a:rPr>
              <a:t>)</a:t>
            </a:r>
          </a:p>
        </p:txBody>
      </p:sp>
      <p:grpSp>
        <p:nvGrpSpPr>
          <p:cNvPr id="14" name="组合 13"/>
          <p:cNvGrpSpPr/>
          <p:nvPr/>
        </p:nvGrpSpPr>
        <p:grpSpPr>
          <a:xfrm>
            <a:off x="2857488" y="4640263"/>
            <a:ext cx="1584325" cy="649314"/>
            <a:chOff x="2089150" y="4640263"/>
            <a:chExt cx="1584325" cy="649314"/>
          </a:xfrm>
        </p:grpSpPr>
        <p:sp>
          <p:nvSpPr>
            <p:cNvPr id="206857" name="AutoShape 9"/>
            <p:cNvSpPr>
              <a:spLocks/>
            </p:cNvSpPr>
            <p:nvPr/>
          </p:nvSpPr>
          <p:spPr bwMode="auto">
            <a:xfrm rot="5400000">
              <a:off x="2773363" y="3956050"/>
              <a:ext cx="215900" cy="1584325"/>
            </a:xfrm>
            <a:prstGeom prst="rightBrace">
              <a:avLst>
                <a:gd name="adj1" fmla="val 61152"/>
                <a:gd name="adj2" fmla="val 50000"/>
              </a:avLst>
            </a:prstGeom>
            <a:noFill/>
            <a:ln w="38100">
              <a:solidFill>
                <a:srgbClr val="6600CC"/>
              </a:solidFill>
              <a:round/>
              <a:headEnd/>
              <a:tailEnd/>
            </a:ln>
            <a:effectLst/>
          </p:spPr>
          <p:txBody>
            <a:bodyPr wrap="none" anchor="ctr">
              <a:spAutoFit/>
            </a:bodyPr>
            <a:lstStyle/>
            <a:p>
              <a:endParaRPr lang="zh-CN" altLang="en-US"/>
            </a:p>
          </p:txBody>
        </p:sp>
        <p:sp>
          <p:nvSpPr>
            <p:cNvPr id="206858" name="Text Box 10"/>
            <p:cNvSpPr txBox="1">
              <a:spLocks noChangeArrowheads="1"/>
            </p:cNvSpPr>
            <p:nvPr/>
          </p:nvSpPr>
          <p:spPr bwMode="auto">
            <a:xfrm>
              <a:off x="2479675" y="4886325"/>
              <a:ext cx="792163" cy="403252"/>
            </a:xfrm>
            <a:prstGeom prst="rect">
              <a:avLst/>
            </a:prstGeom>
            <a:noFill/>
            <a:ln w="38100" algn="ctr">
              <a:noFill/>
              <a:miter lim="800000"/>
              <a:headEnd/>
              <a:tailEnd/>
            </a:ln>
            <a:effectLst/>
          </p:spPr>
          <p:txBody>
            <a:bodyPr>
              <a:spAutoFit/>
            </a:bodyPr>
            <a:lstStyle/>
            <a:p>
              <a:pPr algn="l"/>
              <a:r>
                <a:rPr lang="en-US" altLang="zh-CN" sz="2000" i="1" dirty="0">
                  <a:solidFill>
                    <a:srgbClr val="660066"/>
                  </a:solidFill>
                </a:rPr>
                <a:t>n</a:t>
              </a:r>
              <a:r>
                <a:rPr lang="zh-CN" altLang="en-US" sz="2000" dirty="0">
                  <a:solidFill>
                    <a:srgbClr val="660066"/>
                  </a:solidFill>
                  <a:latin typeface="楷体" pitchFamily="49" charset="-122"/>
                  <a:ea typeface="楷体" pitchFamily="49" charset="-122"/>
                </a:rPr>
                <a:t>个</a:t>
              </a:r>
              <a:r>
                <a:rPr lang="en-US" altLang="zh-CN" sz="2000" dirty="0">
                  <a:solidFill>
                    <a:srgbClr val="660066"/>
                  </a:solidFill>
                </a:rPr>
                <a:t>1</a:t>
              </a:r>
            </a:p>
          </p:txBody>
        </p:sp>
      </p:grpSp>
      <p:sp>
        <p:nvSpPr>
          <p:cNvPr id="10" name="TextBox 9"/>
          <p:cNvSpPr txBox="1"/>
          <p:nvPr/>
        </p:nvSpPr>
        <p:spPr>
          <a:xfrm>
            <a:off x="642910" y="5357826"/>
            <a:ext cx="6286544" cy="43922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sz="2200" dirty="0">
                <a:solidFill>
                  <a:srgbClr val="0000FF"/>
                </a:solidFill>
                <a:latin typeface="Consolas" pitchFamily="49" charset="0"/>
                <a:ea typeface="楷体" pitchFamily="49" charset="-122"/>
                <a:cs typeface="Consolas" pitchFamily="49" charset="0"/>
              </a:rPr>
              <a:t>所以</a:t>
            </a:r>
            <a:r>
              <a:rPr lang="zh-CN" altLang="en-US" sz="2200">
                <a:solidFill>
                  <a:srgbClr val="0000FF"/>
                </a:solidFill>
                <a:latin typeface="Consolas" pitchFamily="49" charset="0"/>
                <a:ea typeface="楷体" pitchFamily="49" charset="-122"/>
                <a:cs typeface="Consolas" pitchFamily="49" charset="0"/>
              </a:rPr>
              <a:t>调用</a:t>
            </a:r>
            <a:r>
              <a:rPr lang="en-US" altLang="zh-CN" sz="2200">
                <a:solidFill>
                  <a:srgbClr val="0000FF"/>
                </a:solidFill>
                <a:latin typeface="Consolas" pitchFamily="49" charset="0"/>
                <a:ea typeface="楷体" pitchFamily="49" charset="-122"/>
                <a:cs typeface="Consolas" pitchFamily="49" charset="0"/>
              </a:rPr>
              <a:t>fun(</a:t>
            </a:r>
            <a:r>
              <a:rPr lang="en-US" altLang="zh-CN" sz="2200" i="1">
                <a:solidFill>
                  <a:srgbClr val="0000FF"/>
                </a:solidFill>
                <a:latin typeface="Consolas" pitchFamily="49" charset="0"/>
                <a:ea typeface="楷体" pitchFamily="49" charset="-122"/>
                <a:cs typeface="Consolas" pitchFamily="49" charset="0"/>
              </a:rPr>
              <a:t>a</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0)</a:t>
            </a:r>
            <a:r>
              <a:rPr lang="zh-CN" altLang="en-US" sz="2200">
                <a:solidFill>
                  <a:srgbClr val="0000FF"/>
                </a:solidFill>
                <a:latin typeface="Consolas" pitchFamily="49" charset="0"/>
                <a:ea typeface="楷体" pitchFamily="49" charset="-122"/>
                <a:cs typeface="Consolas" pitchFamily="49" charset="0"/>
              </a:rPr>
              <a:t>的空间复杂</a:t>
            </a:r>
            <a:r>
              <a:rPr lang="zh-CN" altLang="en-US" sz="2200" dirty="0">
                <a:solidFill>
                  <a:srgbClr val="0000FF"/>
                </a:solidFill>
                <a:latin typeface="Consolas" pitchFamily="49" charset="0"/>
                <a:ea typeface="楷体" pitchFamily="49" charset="-122"/>
                <a:cs typeface="Consolas" pitchFamily="49" charset="0"/>
              </a:rPr>
              <a:t>度</a:t>
            </a:r>
            <a:r>
              <a:rPr lang="zh-CN" altLang="en-US" sz="2200">
                <a:solidFill>
                  <a:srgbClr val="0000FF"/>
                </a:solidFill>
                <a:latin typeface="Consolas" pitchFamily="49" charset="0"/>
                <a:ea typeface="楷体" pitchFamily="49" charset="-122"/>
                <a:cs typeface="Consolas" pitchFamily="49" charset="0"/>
              </a:rPr>
              <a:t>为</a:t>
            </a:r>
            <a:r>
              <a:rPr lang="en-US" altLang="zh-CN" sz="2200">
                <a:solidFill>
                  <a:srgbClr val="FF3300"/>
                </a:solidFill>
                <a:latin typeface="Consolas" pitchFamily="49" charset="0"/>
                <a:ea typeface="楷体" pitchFamily="49" charset="-122"/>
                <a:cs typeface="Consolas" pitchFamily="49" charset="0"/>
              </a:rPr>
              <a:t>O(</a:t>
            </a:r>
            <a:r>
              <a:rPr lang="en-US" altLang="zh-CN" sz="2200" i="1">
                <a:solidFill>
                  <a:srgbClr val="FF3300"/>
                </a:solidFill>
                <a:latin typeface="Consolas" pitchFamily="49" charset="0"/>
                <a:ea typeface="楷体" pitchFamily="49" charset="-122"/>
                <a:cs typeface="Consolas" pitchFamily="49" charset="0"/>
              </a:rPr>
              <a:t>n</a:t>
            </a:r>
            <a:r>
              <a:rPr lang="en-US" altLang="zh-CN" sz="2200">
                <a:solidFill>
                  <a:srgbClr val="FF3300"/>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a:t>
            </a:r>
            <a:endParaRPr lang="zh-CN" altLang="en-US" sz="2200" dirty="0">
              <a:latin typeface="Consolas" pitchFamily="49" charset="0"/>
              <a:cs typeface="Consolas" pitchFamily="49" charset="0"/>
            </a:endParaRPr>
          </a:p>
        </p:txBody>
      </p:sp>
      <p:grpSp>
        <p:nvGrpSpPr>
          <p:cNvPr id="13" name="组合 12"/>
          <p:cNvGrpSpPr/>
          <p:nvPr/>
        </p:nvGrpSpPr>
        <p:grpSpPr>
          <a:xfrm>
            <a:off x="857224" y="1177602"/>
            <a:ext cx="5100647" cy="1531654"/>
            <a:chOff x="857224" y="1177602"/>
            <a:chExt cx="5100647" cy="1531654"/>
          </a:xfrm>
        </p:grpSpPr>
        <p:sp>
          <p:nvSpPr>
            <p:cNvPr id="206854" name="Text Box 6"/>
            <p:cNvSpPr txBox="1">
              <a:spLocks noChangeArrowheads="1"/>
            </p:cNvSpPr>
            <p:nvPr/>
          </p:nvSpPr>
          <p:spPr bwMode="auto">
            <a:xfrm>
              <a:off x="1000100" y="1785926"/>
              <a:ext cx="4957771" cy="92333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a:spAutoFit/>
            </a:bodyPr>
            <a:lstStyle/>
            <a:p>
              <a:pPr algn="l"/>
              <a:r>
                <a:rPr lang="en-US" altLang="zh-CN" sz="2000">
                  <a:solidFill>
                    <a:srgbClr val="0000FF"/>
                  </a:solidFill>
                  <a:latin typeface="Consolas" pitchFamily="49" charset="0"/>
                  <a:ea typeface="仿宋" pitchFamily="49" charset="-122"/>
                  <a:cs typeface="Consolas" pitchFamily="49" charset="0"/>
                </a:rPr>
                <a:t>S</a:t>
              </a:r>
              <a:r>
                <a:rPr lang="en-US" altLang="zh-CN" sz="2000" baseline="-25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 = 1</a:t>
              </a:r>
              <a:r>
                <a:rPr lang="en-US" altLang="zh-CN" sz="2000" dirty="0">
                  <a:solidFill>
                    <a:srgbClr val="0000FF"/>
                  </a:solidFill>
                  <a:latin typeface="Consolas" pitchFamily="49" charset="0"/>
                  <a:ea typeface="仿宋" pitchFamily="49" charset="-122"/>
                  <a:cs typeface="Consolas" pitchFamily="49" charset="0"/>
                </a:rPr>
                <a:t>	</a:t>
              </a:r>
              <a:r>
                <a:rPr lang="en-US" altLang="zh-CN" sz="2000">
                  <a:solidFill>
                    <a:srgbClr val="0000FF"/>
                  </a:solidFill>
                  <a:latin typeface="Consolas" pitchFamily="49" charset="0"/>
                  <a:ea typeface="仿宋" pitchFamily="49" charset="-122"/>
                  <a:cs typeface="Consolas" pitchFamily="49" charset="0"/>
                </a:rPr>
                <a:t>	  </a:t>
              </a:r>
              <a:r>
                <a:rPr lang="zh-CN" altLang="en-US" sz="2000">
                  <a:solidFill>
                    <a:srgbClr val="00B0F0"/>
                  </a:solidFill>
                  <a:latin typeface="Consolas" pitchFamily="49" charset="0"/>
                  <a:ea typeface="仿宋" pitchFamily="49" charset="-122"/>
                  <a:cs typeface="Consolas" pitchFamily="49" charset="0"/>
                </a:rPr>
                <a:t>当</a:t>
              </a:r>
              <a:r>
                <a:rPr lang="en-US" altLang="zh-CN" sz="2000" i="1" dirty="0">
                  <a:solidFill>
                    <a:srgbClr val="00B0F0"/>
                  </a:solidFill>
                  <a:latin typeface="Consolas" pitchFamily="49" charset="0"/>
                  <a:ea typeface="仿宋" pitchFamily="49" charset="-122"/>
                  <a:cs typeface="Consolas" pitchFamily="49" charset="0"/>
                </a:rPr>
                <a:t>k</a:t>
              </a:r>
              <a:r>
                <a:rPr lang="en-US" altLang="zh-CN" sz="2000" dirty="0">
                  <a:solidFill>
                    <a:srgbClr val="00B0F0"/>
                  </a:solidFill>
                  <a:latin typeface="Consolas" pitchFamily="49" charset="0"/>
                  <a:ea typeface="仿宋" pitchFamily="49" charset="-122"/>
                  <a:cs typeface="Consolas" pitchFamily="49" charset="0"/>
                </a:rPr>
                <a:t>=</a:t>
              </a:r>
              <a:r>
                <a:rPr lang="en-US" altLang="zh-CN" sz="2000" i="1" dirty="0">
                  <a:solidFill>
                    <a:srgbClr val="00B0F0"/>
                  </a:solidFill>
                  <a:latin typeface="Consolas" pitchFamily="49" charset="0"/>
                  <a:ea typeface="仿宋" pitchFamily="49" charset="-122"/>
                  <a:cs typeface="Consolas" pitchFamily="49" charset="0"/>
                </a:rPr>
                <a:t>n</a:t>
              </a:r>
              <a:r>
                <a:rPr lang="en-US" altLang="zh-CN" sz="2000" dirty="0">
                  <a:solidFill>
                    <a:srgbClr val="00B0F0"/>
                  </a:solidFill>
                  <a:latin typeface="Consolas" pitchFamily="49" charset="0"/>
                  <a:ea typeface="仿宋" pitchFamily="49" charset="-122"/>
                  <a:cs typeface="Consolas" pitchFamily="49" charset="0"/>
                </a:rPr>
                <a:t>-1</a:t>
              </a:r>
              <a:r>
                <a:rPr lang="zh-CN" altLang="en-US" sz="2000" dirty="0">
                  <a:solidFill>
                    <a:srgbClr val="00B0F0"/>
                  </a:solidFill>
                  <a:latin typeface="Consolas" pitchFamily="49" charset="0"/>
                  <a:ea typeface="仿宋" pitchFamily="49" charset="-122"/>
                  <a:cs typeface="Consolas" pitchFamily="49" charset="0"/>
                </a:rPr>
                <a:t>时</a:t>
              </a:r>
            </a:p>
            <a:p>
              <a:pPr algn="l"/>
              <a:r>
                <a:rPr lang="en-US" altLang="zh-CN" sz="2000" err="1">
                  <a:solidFill>
                    <a:srgbClr val="0000FF"/>
                  </a:solidFill>
                  <a:latin typeface="Consolas" pitchFamily="49" charset="0"/>
                  <a:ea typeface="仿宋" pitchFamily="49" charset="-122"/>
                  <a:cs typeface="Consolas" pitchFamily="49" charset="0"/>
                </a:rPr>
                <a:t>S</a:t>
              </a:r>
              <a:r>
                <a:rPr lang="en-US" altLang="zh-CN" sz="2000" baseline="-25000" err="1">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 = 1+S</a:t>
              </a:r>
              <a:r>
                <a:rPr lang="en-US" altLang="zh-CN" sz="2000" baseline="-25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	  </a:t>
              </a:r>
              <a:r>
                <a:rPr lang="zh-CN" altLang="en-US" sz="2000">
                  <a:solidFill>
                    <a:srgbClr val="00B0F0"/>
                  </a:solidFill>
                  <a:latin typeface="Consolas" pitchFamily="49" charset="0"/>
                  <a:ea typeface="仿宋" pitchFamily="49" charset="-122"/>
                  <a:cs typeface="Consolas" pitchFamily="49" charset="0"/>
                </a:rPr>
                <a:t>其</a:t>
              </a:r>
              <a:r>
                <a:rPr lang="zh-CN" altLang="en-US" sz="2000" dirty="0">
                  <a:solidFill>
                    <a:srgbClr val="00B0F0"/>
                  </a:solidFill>
                  <a:latin typeface="Consolas" pitchFamily="49" charset="0"/>
                  <a:ea typeface="仿宋" pitchFamily="49" charset="-122"/>
                  <a:cs typeface="Consolas" pitchFamily="49" charset="0"/>
                </a:rPr>
                <a:t>他情况</a:t>
              </a:r>
            </a:p>
          </p:txBody>
        </p:sp>
        <p:sp>
          <p:nvSpPr>
            <p:cNvPr id="12" name="TextBox 11"/>
            <p:cNvSpPr txBox="1"/>
            <p:nvPr/>
          </p:nvSpPr>
          <p:spPr>
            <a:xfrm>
              <a:off x="857224" y="1177602"/>
              <a:ext cx="3500462" cy="439223"/>
            </a:xfrm>
            <a:prstGeom prst="rect">
              <a:avLst/>
            </a:prstGeom>
            <a:noFill/>
          </p:spPr>
          <p:txBody>
            <a:bodyPr wrap="square" rtlCol="0">
              <a:spAutoFit/>
            </a:bodyPr>
            <a:lstStyle/>
            <a:p>
              <a:pPr algn="l"/>
              <a:r>
                <a:rPr lang="zh-CN" altLang="en-US" sz="2200">
                  <a:solidFill>
                    <a:srgbClr val="0000FF"/>
                  </a:solidFill>
                  <a:latin typeface="Consolas" pitchFamily="49" charset="0"/>
                  <a:ea typeface="楷体" pitchFamily="49" charset="-122"/>
                  <a:cs typeface="Consolas" pitchFamily="49" charset="0"/>
                </a:rPr>
                <a:t>由</a:t>
              </a:r>
              <a:r>
                <a:rPr lang="en-US" altLang="zh-CN" sz="2200">
                  <a:solidFill>
                    <a:srgbClr val="0000FF"/>
                  </a:solidFill>
                  <a:latin typeface="Consolas" pitchFamily="49" charset="0"/>
                  <a:ea typeface="楷体" pitchFamily="49" charset="-122"/>
                  <a:cs typeface="Consolas" pitchFamily="49" charset="0"/>
                </a:rPr>
                <a:t>fun()</a:t>
              </a:r>
              <a:r>
                <a:rPr lang="zh-CN" altLang="en-US" sz="2200">
                  <a:solidFill>
                    <a:srgbClr val="0000FF"/>
                  </a:solidFill>
                  <a:latin typeface="Consolas" pitchFamily="49" charset="0"/>
                  <a:ea typeface="楷体" pitchFamily="49" charset="-122"/>
                  <a:cs typeface="Consolas" pitchFamily="49" charset="0"/>
                </a:rPr>
                <a:t>递归算法可知：</a:t>
              </a:r>
              <a:endParaRPr lang="zh-CN" altLang="en-US" sz="2200">
                <a:latin typeface="Consolas" pitchFamily="49" charset="0"/>
                <a:cs typeface="Consolas" pitchFamily="49" charset="0"/>
              </a:endParaRPr>
            </a:p>
          </p:txBody>
        </p:sp>
      </p:grpSp>
      <p:sp>
        <p:nvSpPr>
          <p:cNvPr id="4" name="灯片编号占位符 3"/>
          <p:cNvSpPr>
            <a:spLocks noGrp="1"/>
          </p:cNvSpPr>
          <p:nvPr>
            <p:ph type="sldNum" sz="quarter" idx="12"/>
          </p:nvPr>
        </p:nvSpPr>
        <p:spPr/>
        <p:txBody>
          <a:bodyPr/>
          <a:lstStyle/>
          <a:p>
            <a:fld id="{7AF016A1-9F15-429F-9EFD-84004B73C732}" type="slidenum">
              <a:rPr lang="en-US" altLang="zh-CN" smtClean="0"/>
              <a:pPr/>
              <a:t>102</a:t>
            </a:fld>
            <a:endParaRPr lang="en-US" altLang="zh-CN" dirty="0"/>
          </a:p>
        </p:txBody>
      </p:sp>
    </p:spTree>
    <p:custDataLst>
      <p:tags r:id="rId1"/>
    </p:custDataLst>
    <p:extLst>
      <p:ext uri="{BB962C8B-B14F-4D97-AF65-F5344CB8AC3E}">
        <p14:creationId xmlns:p14="http://schemas.microsoft.com/office/powerpoint/2010/main" val="325186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206856">
                                            <p:txEl>
                                              <p:pRg st="0" end="0"/>
                                            </p:txEl>
                                          </p:spTgt>
                                        </p:tgtEl>
                                        <p:attrNameLst>
                                          <p:attrName>style.visibility</p:attrName>
                                        </p:attrNameLst>
                                      </p:cBhvr>
                                      <p:to>
                                        <p:strVal val="visible"/>
                                      </p:to>
                                    </p:set>
                                    <p:anim calcmode="discrete" valueType="clr">
                                      <p:cBhvr override="childStyle">
                                        <p:cTn id="11" dur="80"/>
                                        <p:tgtEl>
                                          <p:spTgt spid="20685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06856">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206856">
                                            <p:txEl>
                                              <p:pRg st="0" end="0"/>
                                            </p:txEl>
                                          </p:spTgt>
                                        </p:tgtEl>
                                        <p:attrNameLst>
                                          <p:attrName>fill.type</p:attrName>
                                        </p:attrNameLst>
                                      </p:cBhvr>
                                      <p:to>
                                        <p:strVal val="solid"/>
                                      </p:to>
                                    </p:set>
                                  </p:childTnLst>
                                </p:cTn>
                              </p:par>
                              <p:par>
                                <p:cTn id="14" presetID="27" presetClass="entr" presetSubtype="0" fill="hold" nodeType="withEffect">
                                  <p:stCondLst>
                                    <p:cond delay="0"/>
                                  </p:stCondLst>
                                  <p:iterate type="lt">
                                    <p:tmPct val="50000"/>
                                  </p:iterate>
                                  <p:childTnLst>
                                    <p:set>
                                      <p:cBhvr>
                                        <p:cTn id="15" dur="1" fill="hold">
                                          <p:stCondLst>
                                            <p:cond delay="0"/>
                                          </p:stCondLst>
                                        </p:cTn>
                                        <p:tgtEl>
                                          <p:spTgt spid="206856">
                                            <p:txEl>
                                              <p:pRg st="1" end="1"/>
                                            </p:txEl>
                                          </p:spTgt>
                                        </p:tgtEl>
                                        <p:attrNameLst>
                                          <p:attrName>style.visibility</p:attrName>
                                        </p:attrNameLst>
                                      </p:cBhvr>
                                      <p:to>
                                        <p:strVal val="visible"/>
                                      </p:to>
                                    </p:set>
                                    <p:anim calcmode="discrete" valueType="clr">
                                      <p:cBhvr override="childStyle">
                                        <p:cTn id="16" dur="80"/>
                                        <p:tgtEl>
                                          <p:spTgt spid="20685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206856">
                                            <p:txEl>
                                              <p:pRg st="1" end="1"/>
                                            </p:txEl>
                                          </p:spTgt>
                                        </p:tgtEl>
                                        <p:attrNameLst>
                                          <p:attrName>fillcolor</p:attrName>
                                        </p:attrNameLst>
                                      </p:cBhvr>
                                      <p:tavLst>
                                        <p:tav tm="0">
                                          <p:val>
                                            <p:clrVal>
                                              <a:schemeClr val="accent2"/>
                                            </p:clrVal>
                                          </p:val>
                                        </p:tav>
                                        <p:tav tm="50000">
                                          <p:val>
                                            <p:clrVal>
                                              <a:schemeClr val="hlink"/>
                                            </p:clrVal>
                                          </p:val>
                                        </p:tav>
                                      </p:tavLst>
                                    </p:anim>
                                    <p:set>
                                      <p:cBhvr>
                                        <p:cTn id="18" dur="80"/>
                                        <p:tgtEl>
                                          <p:spTgt spid="206856">
                                            <p:txEl>
                                              <p:pRg st="1" end="1"/>
                                            </p:txEl>
                                          </p:spTgt>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nodeType="clickEffect">
                                  <p:stCondLst>
                                    <p:cond delay="0"/>
                                  </p:stCondLst>
                                  <p:iterate type="lt">
                                    <p:tmPct val="50000"/>
                                  </p:iterate>
                                  <p:childTnLst>
                                    <p:set>
                                      <p:cBhvr>
                                        <p:cTn id="22" dur="1" fill="hold">
                                          <p:stCondLst>
                                            <p:cond delay="0"/>
                                          </p:stCondLst>
                                        </p:cTn>
                                        <p:tgtEl>
                                          <p:spTgt spid="206856">
                                            <p:txEl>
                                              <p:pRg st="2" end="2"/>
                                            </p:txEl>
                                          </p:spTgt>
                                        </p:tgtEl>
                                        <p:attrNameLst>
                                          <p:attrName>style.visibility</p:attrName>
                                        </p:attrNameLst>
                                      </p:cBhvr>
                                      <p:to>
                                        <p:strVal val="visible"/>
                                      </p:to>
                                    </p:set>
                                    <p:anim calcmode="discrete" valueType="clr">
                                      <p:cBhvr override="childStyle">
                                        <p:cTn id="23" dur="80"/>
                                        <p:tgtEl>
                                          <p:spTgt spid="206856">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206856">
                                            <p:txEl>
                                              <p:pRg st="2" end="2"/>
                                            </p:txEl>
                                          </p:spTgt>
                                        </p:tgtEl>
                                        <p:attrNameLst>
                                          <p:attrName>fillcolor</p:attrName>
                                        </p:attrNameLst>
                                      </p:cBhvr>
                                      <p:tavLst>
                                        <p:tav tm="0">
                                          <p:val>
                                            <p:clrVal>
                                              <a:schemeClr val="accent2"/>
                                            </p:clrVal>
                                          </p:val>
                                        </p:tav>
                                        <p:tav tm="50000">
                                          <p:val>
                                            <p:clrVal>
                                              <a:schemeClr val="hlink"/>
                                            </p:clrVal>
                                          </p:val>
                                        </p:tav>
                                      </p:tavLst>
                                    </p:anim>
                                    <p:set>
                                      <p:cBhvr>
                                        <p:cTn id="25" dur="80"/>
                                        <p:tgtEl>
                                          <p:spTgt spid="206856">
                                            <p:txEl>
                                              <p:pRg st="2" end="2"/>
                                            </p:txEl>
                                          </p:spTgt>
                                        </p:tgtEl>
                                        <p:attrNameLst>
                                          <p:attrName>fill.type</p:attrName>
                                        </p:attrNameLst>
                                      </p:cBhvr>
                                      <p:to>
                                        <p:strVal val="solid"/>
                                      </p:to>
                                    </p:set>
                                  </p:childTnLst>
                                </p:cTn>
                              </p:par>
                            </p:childTnLst>
                          </p:cTn>
                        </p:par>
                        <p:par>
                          <p:cTn id="26" fill="hold">
                            <p:stCondLst>
                              <p:cond delay="640"/>
                            </p:stCondLst>
                            <p:childTnLst>
                              <p:par>
                                <p:cTn id="27" presetID="1"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10"/>
                                        </p:tgtEl>
                                        <p:attrNameLst>
                                          <p:attrName>style.visibility</p:attrName>
                                        </p:attrNameLst>
                                      </p:cBhvr>
                                      <p:to>
                                        <p:strVal val="visible"/>
                                      </p:to>
                                    </p:set>
                                    <p:anim calcmode="discrete" valueType="clr">
                                      <p:cBhvr override="childStyle">
                                        <p:cTn id="33"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10"/>
                                        </p:tgtEl>
                                        <p:attrNameLst>
                                          <p:attrName>fillcolor</p:attrName>
                                        </p:attrNameLst>
                                      </p:cBhvr>
                                      <p:tavLst>
                                        <p:tav tm="0">
                                          <p:val>
                                            <p:clrVal>
                                              <a:schemeClr val="accent2"/>
                                            </p:clrVal>
                                          </p:val>
                                        </p:tav>
                                        <p:tav tm="50000">
                                          <p:val>
                                            <p:clrVal>
                                              <a:schemeClr val="hlink"/>
                                            </p:clrVal>
                                          </p:val>
                                        </p:tav>
                                      </p:tavLst>
                                    </p:anim>
                                    <p:set>
                                      <p:cBhvr>
                                        <p:cTn id="35" dur="80"/>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1285860"/>
            <a:ext cx="8215370" cy="1647526"/>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2700000" scaled="1"/>
            <a:tileRect/>
          </a:gradFill>
          <a:scene3d>
            <a:camera prst="perspectiveAbove"/>
            <a:lightRig rig="threePt" dir="t"/>
          </a:scene3d>
        </p:spPr>
        <p:style>
          <a:lnRef idx="1">
            <a:schemeClr val="accent1"/>
          </a:lnRef>
          <a:fillRef idx="2">
            <a:schemeClr val="accent1"/>
          </a:fillRef>
          <a:effectRef idx="1">
            <a:schemeClr val="accent1"/>
          </a:effectRef>
          <a:fontRef idx="minor">
            <a:schemeClr val="dk1"/>
          </a:fontRef>
        </p:style>
        <p:txBody>
          <a:bodyPr wrap="square" tIns="144000" bIns="180000" rtlCol="0">
            <a:spAutoFit/>
          </a:bodyPr>
          <a:lstStyle/>
          <a:p>
            <a:pPr algn="l"/>
            <a:r>
              <a:rPr lang="zh-CN" altLang="en-US" dirty="0">
                <a:solidFill>
                  <a:srgbClr val="FF0000"/>
                </a:solidFill>
                <a:latin typeface="黑体" pitchFamily="49" charset="-122"/>
                <a:ea typeface="黑体" pitchFamily="49" charset="-122"/>
                <a:cs typeface="Times New Roman" pitchFamily="18" charset="0"/>
              </a:rPr>
              <a:t>思考题</a:t>
            </a:r>
            <a:endParaRPr lang="en-US" altLang="zh-CN" dirty="0">
              <a:solidFill>
                <a:srgbClr val="FF0000"/>
              </a:solidFill>
              <a:latin typeface="黑体" pitchFamily="49" charset="-122"/>
              <a:ea typeface="黑体" pitchFamily="49" charset="-122"/>
              <a:cs typeface="Times New Roman" pitchFamily="18" charset="0"/>
            </a:endParaRPr>
          </a:p>
          <a:p>
            <a:pPr algn="l"/>
            <a:r>
              <a:rPr lang="en-US" altLang="zh-CN" sz="2200" dirty="0">
                <a:latin typeface="Times New Roman" pitchFamily="18" charset="0"/>
                <a:ea typeface="楷体" pitchFamily="49" charset="-122"/>
                <a:cs typeface="Times New Roman" pitchFamily="18" charset="0"/>
              </a:rPr>
              <a:t>        </a:t>
            </a:r>
            <a:r>
              <a:rPr lang="zh-CN" altLang="en-US" sz="2200" dirty="0">
                <a:solidFill>
                  <a:srgbClr val="0000FF"/>
                </a:solidFill>
                <a:latin typeface="Times New Roman" pitchFamily="18" charset="0"/>
                <a:ea typeface="楷体" pitchFamily="49" charset="-122"/>
                <a:cs typeface="Times New Roman" pitchFamily="18" charset="0"/>
              </a:rPr>
              <a:t>递归算法和非递归算法在分析时间复杂度和空间复杂度上为什么不同？</a:t>
            </a: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103</a:t>
            </a:fld>
            <a:endParaRPr lang="en-US" altLang="zh-CN" dirty="0"/>
          </a:p>
        </p:txBody>
      </p:sp>
    </p:spTree>
    <p:extLst>
      <p:ext uri="{BB962C8B-B14F-4D97-AF65-F5344CB8AC3E}">
        <p14:creationId xmlns:p14="http://schemas.microsoft.com/office/powerpoint/2010/main" val="37706076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14532" name="Group 4"/>
          <p:cNvGraphicFramePr>
            <a:graphicFrameLocks noGrp="1"/>
          </p:cNvGraphicFramePr>
          <p:nvPr>
            <p:ph sz="quarter" idx="10"/>
            <p:extLst>
              <p:ext uri="{D42A27DB-BD31-4B8C-83A1-F6EECF244321}">
                <p14:modId xmlns:p14="http://schemas.microsoft.com/office/powerpoint/2010/main" val="3857894131"/>
              </p:ext>
            </p:extLst>
          </p:nvPr>
        </p:nvGraphicFramePr>
        <p:xfrm>
          <a:off x="494024" y="2863435"/>
          <a:ext cx="8372475" cy="2701927"/>
        </p:xfrm>
        <a:graphic>
          <a:graphicData uri="http://schemas.openxmlformats.org/drawingml/2006/table">
            <a:tbl>
              <a:tblPr>
                <a:tableStyleId>{35758FB7-9AC5-4552-8A53-C91805E547FA}</a:tableStyleId>
              </a:tblPr>
              <a:tblGrid>
                <a:gridCol w="1805828">
                  <a:extLst>
                    <a:ext uri="{9D8B030D-6E8A-4147-A177-3AD203B41FA5}">
                      <a16:colId xmlns:a16="http://schemas.microsoft.com/office/drawing/2014/main" val="3042443353"/>
                    </a:ext>
                  </a:extLst>
                </a:gridCol>
                <a:gridCol w="1061949">
                  <a:extLst>
                    <a:ext uri="{9D8B030D-6E8A-4147-A177-3AD203B41FA5}">
                      <a16:colId xmlns:a16="http://schemas.microsoft.com/office/drawing/2014/main" val="3498736254"/>
                    </a:ext>
                  </a:extLst>
                </a:gridCol>
                <a:gridCol w="1836609">
                  <a:extLst>
                    <a:ext uri="{9D8B030D-6E8A-4147-A177-3AD203B41FA5}">
                      <a16:colId xmlns:a16="http://schemas.microsoft.com/office/drawing/2014/main" val="3303890229"/>
                    </a:ext>
                  </a:extLst>
                </a:gridCol>
                <a:gridCol w="2450523">
                  <a:extLst>
                    <a:ext uri="{9D8B030D-6E8A-4147-A177-3AD203B41FA5}">
                      <a16:colId xmlns:a16="http://schemas.microsoft.com/office/drawing/2014/main" val="2901994635"/>
                    </a:ext>
                  </a:extLst>
                </a:gridCol>
                <a:gridCol w="1217566">
                  <a:extLst>
                    <a:ext uri="{9D8B030D-6E8A-4147-A177-3AD203B41FA5}">
                      <a16:colId xmlns:a16="http://schemas.microsoft.com/office/drawing/2014/main" val="3280977795"/>
                    </a:ext>
                  </a:extLst>
                </a:gridCol>
              </a:tblGrid>
              <a:tr h="446088">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u="none" strike="noStrike" cap="none" normalizeH="0" baseline="0" dirty="0">
                          <a:ln>
                            <a:noFill/>
                          </a:ln>
                          <a:effectLst/>
                          <a:latin typeface="楷体" pitchFamily="49" charset="-122"/>
                          <a:ea typeface="楷体" pitchFamily="49" charset="-122"/>
                        </a:rPr>
                        <a:t>时间函数</a:t>
                      </a:r>
                      <a:endParaRPr kumimoji="1" lang="zh-CN" altLang="en-US" sz="2000" b="1" i="0" u="none" strike="noStrike" cap="none" normalizeH="0" baseline="0" dirty="0">
                        <a:ln>
                          <a:noFill/>
                        </a:ln>
                        <a:solidFill>
                          <a:schemeClr val="tx1"/>
                        </a:solidFill>
                        <a:effectLst/>
                        <a:latin typeface="楷体" pitchFamily="49" charset="-122"/>
                        <a:ea typeface="楷体" pitchFamily="49" charset="-122"/>
                      </a:endParaRPr>
                    </a:p>
                  </a:txBody>
                  <a:tcPr marL="98500" marR="98500" horzOverflow="overflow">
                    <a:solidFill>
                      <a:srgbClr val="0070C0"/>
                    </a:solidFill>
                  </a:tcPr>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effectLst/>
                          <a:latin typeface="楷体" pitchFamily="49" charset="-122"/>
                          <a:ea typeface="楷体" pitchFamily="49" charset="-122"/>
                        </a:rPr>
                        <a:t>n=20</a:t>
                      </a:r>
                      <a:endParaRPr kumimoji="1" lang="en-US" altLang="zh-CN" sz="2000" b="1" i="0" u="none" strike="noStrike" cap="none" normalizeH="0" baseline="0" dirty="0">
                        <a:ln>
                          <a:noFill/>
                        </a:ln>
                        <a:solidFill>
                          <a:schemeClr val="tx1"/>
                        </a:solidFill>
                        <a:effectLst/>
                        <a:latin typeface="楷体" pitchFamily="49" charset="-122"/>
                        <a:ea typeface="楷体" pitchFamily="49" charset="-122"/>
                      </a:endParaRPr>
                    </a:p>
                  </a:txBody>
                  <a:tcPr marL="98500" marR="98500" horzOverflow="overflow">
                    <a:solidFill>
                      <a:srgbClr val="0070C0"/>
                    </a:solidFill>
                  </a:tcPr>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effectLst/>
                          <a:latin typeface="楷体" pitchFamily="49" charset="-122"/>
                          <a:ea typeface="楷体" pitchFamily="49" charset="-122"/>
                        </a:rPr>
                        <a:t>n=50</a:t>
                      </a:r>
                      <a:endParaRPr kumimoji="1" lang="en-US" altLang="zh-CN" sz="2000" b="1" i="0" u="none" strike="noStrike" cap="none" normalizeH="0" baseline="0" dirty="0">
                        <a:ln>
                          <a:noFill/>
                        </a:ln>
                        <a:solidFill>
                          <a:schemeClr val="tx1"/>
                        </a:solidFill>
                        <a:effectLst/>
                        <a:latin typeface="楷体" pitchFamily="49" charset="-122"/>
                        <a:ea typeface="楷体" pitchFamily="49" charset="-122"/>
                      </a:endParaRPr>
                    </a:p>
                  </a:txBody>
                  <a:tcPr marL="98500" marR="98500" horzOverflow="overflow">
                    <a:solidFill>
                      <a:srgbClr val="0070C0"/>
                    </a:solidFill>
                  </a:tcPr>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effectLst/>
                          <a:latin typeface="楷体" pitchFamily="49" charset="-122"/>
                          <a:ea typeface="楷体" pitchFamily="49" charset="-122"/>
                        </a:rPr>
                        <a:t>n=100</a:t>
                      </a:r>
                      <a:endParaRPr kumimoji="1" lang="en-US" altLang="zh-CN" sz="2000" b="1" i="0" u="none" strike="noStrike" cap="none" normalizeH="0" baseline="0" dirty="0">
                        <a:ln>
                          <a:noFill/>
                        </a:ln>
                        <a:solidFill>
                          <a:schemeClr val="tx1"/>
                        </a:solidFill>
                        <a:effectLst/>
                        <a:latin typeface="楷体" pitchFamily="49" charset="-122"/>
                        <a:ea typeface="楷体" pitchFamily="49" charset="-122"/>
                      </a:endParaRPr>
                    </a:p>
                  </a:txBody>
                  <a:tcPr marL="98500" marR="98500" horzOverflow="overflow">
                    <a:solidFill>
                      <a:srgbClr val="0070C0"/>
                    </a:solidFill>
                  </a:tcPr>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effectLst/>
                          <a:latin typeface="楷体" pitchFamily="49" charset="-122"/>
                          <a:ea typeface="楷体" pitchFamily="49" charset="-122"/>
                        </a:rPr>
                        <a:t>n=500</a:t>
                      </a:r>
                      <a:endParaRPr kumimoji="1" lang="en-US" altLang="zh-CN" sz="2000" b="1" i="0" u="none" strike="noStrike" cap="none" normalizeH="0" baseline="0" dirty="0">
                        <a:ln>
                          <a:noFill/>
                        </a:ln>
                        <a:solidFill>
                          <a:schemeClr val="tx1"/>
                        </a:solidFill>
                        <a:effectLst/>
                        <a:latin typeface="楷体" pitchFamily="49" charset="-122"/>
                        <a:ea typeface="楷体" pitchFamily="49" charset="-122"/>
                      </a:endParaRPr>
                    </a:p>
                  </a:txBody>
                  <a:tcPr marL="98500" marR="98500" horzOverflow="overflow">
                    <a:solidFill>
                      <a:srgbClr val="0070C0"/>
                    </a:solidFill>
                  </a:tcPr>
                </a:tc>
                <a:extLst>
                  <a:ext uri="{0D108BD9-81ED-4DB2-BD59-A6C34878D82A}">
                    <a16:rowId xmlns:a16="http://schemas.microsoft.com/office/drawing/2014/main" val="2885233865"/>
                  </a:ext>
                </a:extLst>
              </a:tr>
              <a:tr h="444500">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effectLst/>
                          <a:latin typeface="楷体" pitchFamily="49" charset="-122"/>
                          <a:ea typeface="楷体" pitchFamily="49" charset="-122"/>
                        </a:rPr>
                        <a:t>n</a:t>
                      </a:r>
                      <a:endParaRPr kumimoji="1" lang="en-US" altLang="zh-CN" sz="2000" b="1" i="0" u="none" strike="noStrike" cap="none" normalizeH="0" baseline="0" dirty="0">
                        <a:ln>
                          <a:noFill/>
                        </a:ln>
                        <a:solidFill>
                          <a:schemeClr val="tx1"/>
                        </a:solidFill>
                        <a:effectLst/>
                        <a:latin typeface="楷体" pitchFamily="49" charset="-122"/>
                        <a:ea typeface="楷体" pitchFamily="49" charset="-122"/>
                      </a:endParaRPr>
                    </a:p>
                  </a:txBody>
                  <a:tcPr marL="98500" marR="98500"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effectLst/>
                          <a:latin typeface="楷体" pitchFamily="49" charset="-122"/>
                          <a:ea typeface="楷体" pitchFamily="49" charset="-122"/>
                        </a:rPr>
                        <a:t>.02s</a:t>
                      </a:r>
                      <a:endParaRPr kumimoji="1" lang="en-US" altLang="zh-CN" sz="2000" b="1" i="0" u="none" strike="noStrike" cap="none" normalizeH="0" baseline="0" dirty="0">
                        <a:ln>
                          <a:noFill/>
                        </a:ln>
                        <a:solidFill>
                          <a:schemeClr val="tx1"/>
                        </a:solidFill>
                        <a:effectLst/>
                        <a:latin typeface="楷体" pitchFamily="49" charset="-122"/>
                        <a:ea typeface="楷体" pitchFamily="49" charset="-122"/>
                      </a:endParaRPr>
                    </a:p>
                  </a:txBody>
                  <a:tcPr marL="98500" marR="98500"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a:ln>
                            <a:noFill/>
                          </a:ln>
                          <a:effectLst/>
                          <a:latin typeface="楷体" pitchFamily="49" charset="-122"/>
                          <a:ea typeface="楷体" pitchFamily="49" charset="-122"/>
                        </a:rPr>
                        <a:t>.05s</a:t>
                      </a:r>
                      <a:endParaRPr kumimoji="1" lang="en-US" altLang="zh-CN" sz="2000" b="1" i="0" u="none" strike="noStrike" cap="none" normalizeH="0" baseline="0">
                        <a:ln>
                          <a:noFill/>
                        </a:ln>
                        <a:solidFill>
                          <a:schemeClr val="tx1"/>
                        </a:solidFill>
                        <a:effectLst/>
                        <a:latin typeface="楷体" pitchFamily="49" charset="-122"/>
                        <a:ea typeface="楷体" pitchFamily="49" charset="-122"/>
                      </a:endParaRPr>
                    </a:p>
                  </a:txBody>
                  <a:tcPr marL="98500" marR="98500"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effectLst/>
                          <a:latin typeface="楷体" pitchFamily="49" charset="-122"/>
                          <a:ea typeface="楷体" pitchFamily="49" charset="-122"/>
                        </a:rPr>
                        <a:t>.1s	</a:t>
                      </a:r>
                      <a:endParaRPr kumimoji="1" lang="en-US" altLang="zh-CN" sz="2000" b="1" i="0" u="none" strike="noStrike" cap="none" normalizeH="0" baseline="0" dirty="0">
                        <a:ln>
                          <a:noFill/>
                        </a:ln>
                        <a:solidFill>
                          <a:schemeClr val="tx1"/>
                        </a:solidFill>
                        <a:effectLst/>
                        <a:latin typeface="楷体" pitchFamily="49" charset="-122"/>
                        <a:ea typeface="楷体" pitchFamily="49" charset="-122"/>
                      </a:endParaRPr>
                    </a:p>
                  </a:txBody>
                  <a:tcPr marL="98500" marR="98500"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effectLst/>
                          <a:latin typeface="楷体" pitchFamily="49" charset="-122"/>
                          <a:ea typeface="楷体" pitchFamily="49" charset="-122"/>
                        </a:rPr>
                        <a:t>.5s</a:t>
                      </a:r>
                      <a:endParaRPr kumimoji="1" lang="en-US" altLang="zh-CN" sz="2000" b="1" i="0" u="none" strike="noStrike" cap="none" normalizeH="0" baseline="0" dirty="0">
                        <a:ln>
                          <a:noFill/>
                        </a:ln>
                        <a:solidFill>
                          <a:schemeClr val="tx1"/>
                        </a:solidFill>
                        <a:effectLst/>
                        <a:latin typeface="楷体" pitchFamily="49" charset="-122"/>
                        <a:ea typeface="楷体" pitchFamily="49" charset="-122"/>
                      </a:endParaRPr>
                    </a:p>
                  </a:txBody>
                  <a:tcPr marL="98500" marR="98500" horzOverflow="overflow"/>
                </a:tc>
                <a:extLst>
                  <a:ext uri="{0D108BD9-81ED-4DB2-BD59-A6C34878D82A}">
                    <a16:rowId xmlns:a16="http://schemas.microsoft.com/office/drawing/2014/main" val="3703618912"/>
                  </a:ext>
                </a:extLst>
              </a:tr>
              <a:tr h="446088">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err="1">
                          <a:ln>
                            <a:noFill/>
                          </a:ln>
                          <a:effectLst/>
                          <a:latin typeface="楷体" pitchFamily="49" charset="-122"/>
                          <a:ea typeface="楷体" pitchFamily="49" charset="-122"/>
                        </a:rPr>
                        <a:t>nlogn</a:t>
                      </a:r>
                      <a:endParaRPr kumimoji="1" lang="en-US" altLang="zh-CN" sz="2000" b="1" i="0" u="none" strike="noStrike" cap="none" normalizeH="0" baseline="0" dirty="0">
                        <a:ln>
                          <a:noFill/>
                        </a:ln>
                        <a:solidFill>
                          <a:schemeClr val="tx1"/>
                        </a:solidFill>
                        <a:effectLst/>
                        <a:latin typeface="楷体" pitchFamily="49" charset="-122"/>
                        <a:ea typeface="楷体" pitchFamily="49" charset="-122"/>
                      </a:endParaRPr>
                    </a:p>
                  </a:txBody>
                  <a:tcPr marL="98500" marR="98500"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a:ln>
                            <a:noFill/>
                          </a:ln>
                          <a:effectLst/>
                          <a:latin typeface="楷体" pitchFamily="49" charset="-122"/>
                          <a:ea typeface="楷体" pitchFamily="49" charset="-122"/>
                        </a:rPr>
                        <a:t>.09s</a:t>
                      </a:r>
                      <a:endParaRPr kumimoji="1" lang="en-US" altLang="zh-CN" sz="2000" b="1" i="0" u="none" strike="noStrike" cap="none" normalizeH="0" baseline="0">
                        <a:ln>
                          <a:noFill/>
                        </a:ln>
                        <a:solidFill>
                          <a:schemeClr val="tx1"/>
                        </a:solidFill>
                        <a:effectLst/>
                        <a:latin typeface="楷体" pitchFamily="49" charset="-122"/>
                        <a:ea typeface="楷体" pitchFamily="49" charset="-122"/>
                      </a:endParaRPr>
                    </a:p>
                  </a:txBody>
                  <a:tcPr marL="98500" marR="98500"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a:ln>
                            <a:noFill/>
                          </a:ln>
                          <a:effectLst/>
                          <a:latin typeface="楷体" pitchFamily="49" charset="-122"/>
                          <a:ea typeface="楷体" pitchFamily="49" charset="-122"/>
                        </a:rPr>
                        <a:t>.3s</a:t>
                      </a:r>
                      <a:endParaRPr kumimoji="1" lang="en-US" altLang="zh-CN" sz="2000" b="1" i="0" u="none" strike="noStrike" cap="none" normalizeH="0" baseline="0">
                        <a:ln>
                          <a:noFill/>
                        </a:ln>
                        <a:solidFill>
                          <a:schemeClr val="tx1"/>
                        </a:solidFill>
                        <a:effectLst/>
                        <a:latin typeface="楷体" pitchFamily="49" charset="-122"/>
                        <a:ea typeface="楷体" pitchFamily="49" charset="-122"/>
                      </a:endParaRPr>
                    </a:p>
                  </a:txBody>
                  <a:tcPr marL="98500" marR="98500"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a:ln>
                            <a:noFill/>
                          </a:ln>
                          <a:effectLst/>
                          <a:latin typeface="楷体" pitchFamily="49" charset="-122"/>
                          <a:ea typeface="楷体" pitchFamily="49" charset="-122"/>
                        </a:rPr>
                        <a:t>.6s</a:t>
                      </a:r>
                      <a:endParaRPr kumimoji="1" lang="en-US" altLang="zh-CN" sz="2000" b="1" i="0" u="none" strike="noStrike" cap="none" normalizeH="0" baseline="0">
                        <a:ln>
                          <a:noFill/>
                        </a:ln>
                        <a:solidFill>
                          <a:schemeClr val="tx1"/>
                        </a:solidFill>
                        <a:effectLst/>
                        <a:latin typeface="楷体" pitchFamily="49" charset="-122"/>
                        <a:ea typeface="楷体" pitchFamily="49" charset="-122"/>
                      </a:endParaRPr>
                    </a:p>
                  </a:txBody>
                  <a:tcPr marL="98500" marR="98500"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a:ln>
                            <a:noFill/>
                          </a:ln>
                          <a:effectLst/>
                          <a:latin typeface="楷体" pitchFamily="49" charset="-122"/>
                          <a:ea typeface="楷体" pitchFamily="49" charset="-122"/>
                        </a:rPr>
                        <a:t>4.5s</a:t>
                      </a:r>
                      <a:endParaRPr kumimoji="1" lang="en-US" altLang="zh-CN" sz="2000" b="1" i="0" u="none" strike="noStrike" cap="none" normalizeH="0" baseline="0">
                        <a:ln>
                          <a:noFill/>
                        </a:ln>
                        <a:solidFill>
                          <a:schemeClr val="tx1"/>
                        </a:solidFill>
                        <a:effectLst/>
                        <a:latin typeface="楷体" pitchFamily="49" charset="-122"/>
                        <a:ea typeface="楷体" pitchFamily="49" charset="-122"/>
                      </a:endParaRPr>
                    </a:p>
                  </a:txBody>
                  <a:tcPr marL="98500" marR="98500" horzOverflow="overflow"/>
                </a:tc>
                <a:extLst>
                  <a:ext uri="{0D108BD9-81ED-4DB2-BD59-A6C34878D82A}">
                    <a16:rowId xmlns:a16="http://schemas.microsoft.com/office/drawing/2014/main" val="1219864441"/>
                  </a:ext>
                </a:extLst>
              </a:tr>
              <a:tr h="446088">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a:ln>
                            <a:noFill/>
                          </a:ln>
                          <a:effectLst/>
                          <a:latin typeface="楷体" pitchFamily="49" charset="-122"/>
                          <a:ea typeface="楷体" pitchFamily="49" charset="-122"/>
                        </a:rPr>
                        <a:t>n</a:t>
                      </a:r>
                      <a:r>
                        <a:rPr kumimoji="1" lang="en-US" altLang="zh-CN" sz="2000" b="1" u="none" strike="noStrike" cap="none" normalizeH="0" baseline="30000">
                          <a:ln>
                            <a:noFill/>
                          </a:ln>
                          <a:effectLst/>
                          <a:latin typeface="楷体" pitchFamily="49" charset="-122"/>
                          <a:ea typeface="楷体" pitchFamily="49" charset="-122"/>
                        </a:rPr>
                        <a:t>2</a:t>
                      </a:r>
                      <a:endParaRPr kumimoji="1" lang="en-US" altLang="zh-CN" sz="2000" b="1" i="0" u="none" strike="noStrike" cap="none" normalizeH="0" baseline="0">
                        <a:ln>
                          <a:noFill/>
                        </a:ln>
                        <a:solidFill>
                          <a:schemeClr val="tx1"/>
                        </a:solidFill>
                        <a:effectLst/>
                        <a:latin typeface="楷体" pitchFamily="49" charset="-122"/>
                        <a:ea typeface="楷体" pitchFamily="49" charset="-122"/>
                      </a:endParaRPr>
                    </a:p>
                  </a:txBody>
                  <a:tcPr marL="98500" marR="98500"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a:ln>
                            <a:noFill/>
                          </a:ln>
                          <a:effectLst/>
                          <a:latin typeface="楷体" pitchFamily="49" charset="-122"/>
                          <a:ea typeface="楷体" pitchFamily="49" charset="-122"/>
                        </a:rPr>
                        <a:t>.4s</a:t>
                      </a:r>
                      <a:endParaRPr kumimoji="1" lang="en-US" altLang="zh-CN" sz="2000" b="1" i="0" u="none" strike="noStrike" cap="none" normalizeH="0" baseline="0">
                        <a:ln>
                          <a:noFill/>
                        </a:ln>
                        <a:solidFill>
                          <a:schemeClr val="tx1"/>
                        </a:solidFill>
                        <a:effectLst/>
                        <a:latin typeface="楷体" pitchFamily="49" charset="-122"/>
                        <a:ea typeface="楷体" pitchFamily="49" charset="-122"/>
                      </a:endParaRPr>
                    </a:p>
                  </a:txBody>
                  <a:tcPr marL="98500" marR="98500"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a:ln>
                            <a:noFill/>
                          </a:ln>
                          <a:effectLst/>
                          <a:latin typeface="楷体" pitchFamily="49" charset="-122"/>
                          <a:ea typeface="楷体" pitchFamily="49" charset="-122"/>
                        </a:rPr>
                        <a:t>2.5s</a:t>
                      </a:r>
                      <a:endParaRPr kumimoji="1" lang="en-US" altLang="zh-CN" sz="2000" b="1" i="0" u="none" strike="noStrike" cap="none" normalizeH="0" baseline="0">
                        <a:ln>
                          <a:noFill/>
                        </a:ln>
                        <a:solidFill>
                          <a:schemeClr val="tx1"/>
                        </a:solidFill>
                        <a:effectLst/>
                        <a:latin typeface="楷体" pitchFamily="49" charset="-122"/>
                        <a:ea typeface="楷体" pitchFamily="49" charset="-122"/>
                      </a:endParaRPr>
                    </a:p>
                  </a:txBody>
                  <a:tcPr marL="98500" marR="98500"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a:ln>
                            <a:noFill/>
                          </a:ln>
                          <a:effectLst/>
                          <a:latin typeface="楷体" pitchFamily="49" charset="-122"/>
                          <a:ea typeface="楷体" pitchFamily="49" charset="-122"/>
                        </a:rPr>
                        <a:t>10s</a:t>
                      </a:r>
                      <a:endParaRPr kumimoji="1" lang="en-US" altLang="zh-CN" sz="2000" b="1" i="0" u="none" strike="noStrike" cap="none" normalizeH="0" baseline="0">
                        <a:ln>
                          <a:noFill/>
                        </a:ln>
                        <a:solidFill>
                          <a:schemeClr val="tx1"/>
                        </a:solidFill>
                        <a:effectLst/>
                        <a:latin typeface="楷体" pitchFamily="49" charset="-122"/>
                        <a:ea typeface="楷体" pitchFamily="49" charset="-122"/>
                      </a:endParaRPr>
                    </a:p>
                  </a:txBody>
                  <a:tcPr marL="98500" marR="98500"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a:ln>
                            <a:noFill/>
                          </a:ln>
                          <a:effectLst/>
                          <a:latin typeface="楷体" pitchFamily="49" charset="-122"/>
                          <a:ea typeface="楷体" pitchFamily="49" charset="-122"/>
                        </a:rPr>
                        <a:t>250s</a:t>
                      </a:r>
                      <a:endParaRPr kumimoji="1" lang="en-US" altLang="zh-CN" sz="2000" b="1" i="0" u="none" strike="noStrike" cap="none" normalizeH="0" baseline="0">
                        <a:ln>
                          <a:noFill/>
                        </a:ln>
                        <a:solidFill>
                          <a:schemeClr val="tx1"/>
                        </a:solidFill>
                        <a:effectLst/>
                        <a:latin typeface="楷体" pitchFamily="49" charset="-122"/>
                        <a:ea typeface="楷体" pitchFamily="49" charset="-122"/>
                      </a:endParaRPr>
                    </a:p>
                  </a:txBody>
                  <a:tcPr marL="98500" marR="98500" horzOverflow="overflow"/>
                </a:tc>
                <a:extLst>
                  <a:ext uri="{0D108BD9-81ED-4DB2-BD59-A6C34878D82A}">
                    <a16:rowId xmlns:a16="http://schemas.microsoft.com/office/drawing/2014/main" val="2208423238"/>
                  </a:ext>
                </a:extLst>
              </a:tr>
              <a:tr h="446088">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a:ln>
                            <a:noFill/>
                          </a:ln>
                          <a:effectLst/>
                          <a:latin typeface="楷体" pitchFamily="49" charset="-122"/>
                          <a:ea typeface="楷体" pitchFamily="49" charset="-122"/>
                        </a:rPr>
                        <a:t>n</a:t>
                      </a:r>
                      <a:r>
                        <a:rPr kumimoji="1" lang="en-US" altLang="zh-CN" sz="2000" b="1" u="none" strike="noStrike" cap="none" normalizeH="0" baseline="30000">
                          <a:ln>
                            <a:noFill/>
                          </a:ln>
                          <a:effectLst/>
                          <a:latin typeface="楷体" pitchFamily="49" charset="-122"/>
                          <a:ea typeface="楷体" pitchFamily="49" charset="-122"/>
                        </a:rPr>
                        <a:t>3</a:t>
                      </a:r>
                      <a:endParaRPr kumimoji="1" lang="en-US" altLang="zh-CN" sz="2000" b="1" i="0" u="none" strike="noStrike" cap="none" normalizeH="0" baseline="0">
                        <a:ln>
                          <a:noFill/>
                        </a:ln>
                        <a:solidFill>
                          <a:schemeClr val="tx1"/>
                        </a:solidFill>
                        <a:effectLst/>
                        <a:latin typeface="楷体" pitchFamily="49" charset="-122"/>
                        <a:ea typeface="楷体" pitchFamily="49" charset="-122"/>
                      </a:endParaRPr>
                    </a:p>
                  </a:txBody>
                  <a:tcPr marL="98500" marR="98500"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a:ln>
                            <a:noFill/>
                          </a:ln>
                          <a:effectLst/>
                          <a:latin typeface="楷体" pitchFamily="49" charset="-122"/>
                          <a:ea typeface="楷体" pitchFamily="49" charset="-122"/>
                        </a:rPr>
                        <a:t>8s</a:t>
                      </a:r>
                      <a:endParaRPr kumimoji="1" lang="en-US" altLang="zh-CN" sz="2000" b="1" i="0" u="none" strike="noStrike" cap="none" normalizeH="0" baseline="0">
                        <a:ln>
                          <a:noFill/>
                        </a:ln>
                        <a:solidFill>
                          <a:schemeClr val="tx1"/>
                        </a:solidFill>
                        <a:effectLst/>
                        <a:latin typeface="楷体" pitchFamily="49" charset="-122"/>
                        <a:ea typeface="楷体" pitchFamily="49" charset="-122"/>
                      </a:endParaRPr>
                    </a:p>
                  </a:txBody>
                  <a:tcPr marL="98500" marR="98500"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effectLst/>
                          <a:latin typeface="楷体" pitchFamily="49" charset="-122"/>
                          <a:ea typeface="楷体" pitchFamily="49" charset="-122"/>
                        </a:rPr>
                        <a:t>2m</a:t>
                      </a:r>
                      <a:endParaRPr kumimoji="1" lang="zh-CN" altLang="en-US" sz="2000" b="1" i="0" u="none" strike="noStrike" cap="none" normalizeH="0" baseline="0" dirty="0">
                        <a:ln>
                          <a:noFill/>
                        </a:ln>
                        <a:solidFill>
                          <a:schemeClr val="tx1"/>
                        </a:solidFill>
                        <a:effectLst/>
                        <a:latin typeface="楷体" pitchFamily="49" charset="-122"/>
                        <a:ea typeface="楷体" pitchFamily="49" charset="-122"/>
                      </a:endParaRPr>
                    </a:p>
                  </a:txBody>
                  <a:tcPr marL="98500" marR="98500"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effectLst/>
                          <a:latin typeface="楷体" pitchFamily="49" charset="-122"/>
                          <a:ea typeface="楷体" pitchFamily="49" charset="-122"/>
                        </a:rPr>
                        <a:t>17m</a:t>
                      </a:r>
                      <a:endParaRPr kumimoji="1" lang="zh-CN" altLang="en-US" sz="2000" b="1" i="0" u="none" strike="noStrike" cap="none" normalizeH="0" baseline="0" dirty="0">
                        <a:ln>
                          <a:noFill/>
                        </a:ln>
                        <a:solidFill>
                          <a:schemeClr val="tx1"/>
                        </a:solidFill>
                        <a:effectLst/>
                        <a:latin typeface="楷体" pitchFamily="49" charset="-122"/>
                        <a:ea typeface="楷体" pitchFamily="49" charset="-122"/>
                      </a:endParaRPr>
                    </a:p>
                  </a:txBody>
                  <a:tcPr marL="98500" marR="98500"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effectLst/>
                          <a:latin typeface="楷体" pitchFamily="49" charset="-122"/>
                          <a:ea typeface="楷体" pitchFamily="49" charset="-122"/>
                        </a:rPr>
                        <a:t>35h</a:t>
                      </a:r>
                      <a:endParaRPr kumimoji="1" lang="zh-CN" altLang="en-US" sz="2000" b="1" i="0" u="none" strike="noStrike" cap="none" normalizeH="0" baseline="0" dirty="0">
                        <a:ln>
                          <a:noFill/>
                        </a:ln>
                        <a:solidFill>
                          <a:schemeClr val="tx1"/>
                        </a:solidFill>
                        <a:effectLst/>
                        <a:latin typeface="楷体" pitchFamily="49" charset="-122"/>
                        <a:ea typeface="楷体" pitchFamily="49" charset="-122"/>
                      </a:endParaRPr>
                    </a:p>
                  </a:txBody>
                  <a:tcPr marL="98500" marR="98500" horzOverflow="overflow"/>
                </a:tc>
                <a:extLst>
                  <a:ext uri="{0D108BD9-81ED-4DB2-BD59-A6C34878D82A}">
                    <a16:rowId xmlns:a16="http://schemas.microsoft.com/office/drawing/2014/main" val="701179242"/>
                  </a:ext>
                </a:extLst>
              </a:tr>
              <a:tr h="473075">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a:ln>
                            <a:noFill/>
                          </a:ln>
                          <a:effectLst/>
                          <a:latin typeface="楷体" pitchFamily="49" charset="-122"/>
                          <a:ea typeface="楷体" pitchFamily="49" charset="-122"/>
                        </a:rPr>
                        <a:t>2</a:t>
                      </a:r>
                      <a:r>
                        <a:rPr kumimoji="1" lang="en-US" altLang="zh-CN" sz="2000" b="1" u="none" strike="noStrike" cap="none" normalizeH="0" baseline="30000">
                          <a:ln>
                            <a:noFill/>
                          </a:ln>
                          <a:effectLst/>
                          <a:latin typeface="楷体" pitchFamily="49" charset="-122"/>
                          <a:ea typeface="楷体" pitchFamily="49" charset="-122"/>
                        </a:rPr>
                        <a:t>n</a:t>
                      </a:r>
                      <a:endParaRPr kumimoji="1" lang="en-US" altLang="zh-CN" sz="2000" b="1" i="0" u="none" strike="noStrike" cap="none" normalizeH="0" baseline="0">
                        <a:ln>
                          <a:noFill/>
                        </a:ln>
                        <a:solidFill>
                          <a:schemeClr val="tx1"/>
                        </a:solidFill>
                        <a:effectLst/>
                        <a:latin typeface="楷体" pitchFamily="49" charset="-122"/>
                        <a:ea typeface="楷体" pitchFamily="49" charset="-122"/>
                      </a:endParaRPr>
                    </a:p>
                  </a:txBody>
                  <a:tcPr marL="98500" marR="98500"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effectLst/>
                          <a:latin typeface="楷体" pitchFamily="49" charset="-122"/>
                          <a:ea typeface="楷体" pitchFamily="49" charset="-122"/>
                        </a:rPr>
                        <a:t>0.3h</a:t>
                      </a:r>
                      <a:endParaRPr kumimoji="1" lang="zh-CN" altLang="en-US" sz="2000" b="1" i="0" u="none" strike="noStrike" cap="none" normalizeH="0" baseline="0" dirty="0">
                        <a:ln>
                          <a:noFill/>
                        </a:ln>
                        <a:solidFill>
                          <a:schemeClr val="tx1"/>
                        </a:solidFill>
                        <a:effectLst/>
                        <a:latin typeface="楷体" pitchFamily="49" charset="-122"/>
                        <a:ea typeface="楷体" pitchFamily="49" charset="-122"/>
                      </a:endParaRPr>
                    </a:p>
                  </a:txBody>
                  <a:tcPr marL="98500" marR="98500"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楷体" pitchFamily="49" charset="-122"/>
                          <a:ea typeface="楷体" pitchFamily="49" charset="-122"/>
                        </a:rPr>
                        <a:t>35702y</a:t>
                      </a:r>
                      <a:endParaRPr kumimoji="1" lang="zh-CN" altLang="zh-CN" sz="2000" b="0" i="0" u="none" strike="noStrike" cap="none" normalizeH="0" baseline="0" dirty="0">
                        <a:ln>
                          <a:noFill/>
                        </a:ln>
                        <a:solidFill>
                          <a:schemeClr val="tx1"/>
                        </a:solidFill>
                        <a:effectLst/>
                        <a:latin typeface="楷体" pitchFamily="49" charset="-122"/>
                        <a:ea typeface="楷体" pitchFamily="49" charset="-122"/>
                      </a:endParaRPr>
                    </a:p>
                  </a:txBody>
                  <a:tcPr marL="98500" marR="98500"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000" b="1" i="0" u="none" strike="noStrike" cap="none" normalizeH="0" baseline="0" dirty="0">
                        <a:ln>
                          <a:noFill/>
                        </a:ln>
                        <a:solidFill>
                          <a:schemeClr val="tx1"/>
                        </a:solidFill>
                        <a:effectLst/>
                        <a:latin typeface="楷体" pitchFamily="49" charset="-122"/>
                        <a:ea typeface="楷体" pitchFamily="49" charset="-122"/>
                      </a:endParaRPr>
                    </a:p>
                  </a:txBody>
                  <a:tcPr marL="98500" marR="98500" horzOverflow="overflow"/>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dirty="0">
                        <a:ln>
                          <a:noFill/>
                        </a:ln>
                        <a:solidFill>
                          <a:schemeClr val="tx1"/>
                        </a:solidFill>
                        <a:effectLst/>
                        <a:latin typeface="楷体" pitchFamily="49" charset="-122"/>
                        <a:ea typeface="楷体" pitchFamily="49" charset="-122"/>
                      </a:endParaRPr>
                    </a:p>
                  </a:txBody>
                  <a:tcPr marL="98500" marR="98500" horzOverflow="overflow"/>
                </a:tc>
                <a:extLst>
                  <a:ext uri="{0D108BD9-81ED-4DB2-BD59-A6C34878D82A}">
                    <a16:rowId xmlns:a16="http://schemas.microsoft.com/office/drawing/2014/main" val="1649190369"/>
                  </a:ext>
                </a:extLst>
              </a:tr>
            </a:tbl>
          </a:graphicData>
        </a:graphic>
      </p:graphicFrame>
      <p:sp>
        <p:nvSpPr>
          <p:cNvPr id="37891" name="Rectangle 2"/>
          <p:cNvSpPr>
            <a:spLocks noGrp="1" noChangeArrowheads="1"/>
          </p:cNvSpPr>
          <p:nvPr>
            <p:ph type="title"/>
          </p:nvPr>
        </p:nvSpPr>
        <p:spPr>
          <a:noFill/>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ormAutofit fontScale="90000"/>
          </a:bodyPr>
          <a:lstStyle/>
          <a:p>
            <a:pPr eaLnBrk="1" hangingPunct="1"/>
            <a:r>
              <a:rPr lang="zh-CN" altLang="en-US" b="1">
                <a:latin typeface="楷体" pitchFamily="49" charset="-122"/>
                <a:ea typeface="楷体" pitchFamily="49" charset="-122"/>
              </a:rPr>
              <a:t>有效算法的重要性</a:t>
            </a:r>
            <a:endParaRPr lang="zh-CN" altLang="en-US" sz="5400" b="1">
              <a:latin typeface="楷体" pitchFamily="49" charset="-122"/>
              <a:ea typeface="楷体" pitchFamily="49" charset="-122"/>
            </a:endParaRPr>
          </a:p>
        </p:txBody>
      </p:sp>
      <p:sp>
        <p:nvSpPr>
          <p:cNvPr id="37892" name="Rectangle 3"/>
          <p:cNvSpPr>
            <a:spLocks noChangeArrowheads="1"/>
          </p:cNvSpPr>
          <p:nvPr/>
        </p:nvSpPr>
        <p:spPr bwMode="auto">
          <a:xfrm>
            <a:off x="29877" y="1158045"/>
            <a:ext cx="8543925" cy="1144031"/>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850900" indent="5715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800100" lvl="1" indent="-342900">
              <a:lnSpc>
                <a:spcPct val="150000"/>
              </a:lnSpc>
              <a:spcBef>
                <a:spcPct val="50000"/>
              </a:spcBef>
              <a:buFont typeface="Wingdings" panose="05000000000000000000" pitchFamily="2" charset="2"/>
              <a:buChar char="p"/>
            </a:pPr>
            <a:r>
              <a:rPr lang="zh-CN" altLang="en-US" sz="2400" b="1" dirty="0">
                <a:latin typeface="楷体" pitchFamily="49" charset="-122"/>
                <a:ea typeface="楷体" pitchFamily="49" charset="-122"/>
              </a:rPr>
              <a:t>如果一台计算机 </a:t>
            </a:r>
            <a:r>
              <a:rPr lang="en-US" altLang="zh-CN" sz="2400" b="1" dirty="0">
                <a:latin typeface="楷体" pitchFamily="49" charset="-122"/>
                <a:ea typeface="楷体" pitchFamily="49" charset="-122"/>
              </a:rPr>
              <a:t>1 </a:t>
            </a:r>
            <a:r>
              <a:rPr lang="zh-CN" altLang="en-US" sz="2400" b="1" dirty="0">
                <a:latin typeface="楷体" pitchFamily="49" charset="-122"/>
                <a:ea typeface="楷体" pitchFamily="49" charset="-122"/>
              </a:rPr>
              <a:t>秒能处理</a:t>
            </a:r>
            <a:r>
              <a:rPr lang="en-US" altLang="zh-CN" sz="2400" b="1" dirty="0">
                <a:latin typeface="楷体" pitchFamily="49" charset="-122"/>
                <a:ea typeface="楷体" pitchFamily="49" charset="-122"/>
              </a:rPr>
              <a:t>1000</a:t>
            </a:r>
            <a:r>
              <a:rPr lang="zh-CN" altLang="en-US" sz="2400" b="1" dirty="0">
                <a:latin typeface="楷体" pitchFamily="49" charset="-122"/>
                <a:ea typeface="楷体" pitchFamily="49" charset="-122"/>
              </a:rPr>
              <a:t>个数据，那么如果处理</a:t>
            </a:r>
            <a:r>
              <a:rPr lang="en-US" altLang="zh-CN" sz="2400" b="1" dirty="0">
                <a:latin typeface="楷体" pitchFamily="49" charset="-122"/>
                <a:ea typeface="楷体" pitchFamily="49" charset="-122"/>
              </a:rPr>
              <a:t>n</a:t>
            </a:r>
            <a:r>
              <a:rPr lang="zh-CN" altLang="en-US" sz="2400" b="1" dirty="0">
                <a:latin typeface="楷体" pitchFamily="49" charset="-122"/>
                <a:ea typeface="楷体" pitchFamily="49" charset="-122"/>
              </a:rPr>
              <a:t>个数据所需执行的秒数如表中的函数所示。</a:t>
            </a:r>
          </a:p>
        </p:txBody>
      </p:sp>
    </p:spTree>
    <p:extLst>
      <p:ext uri="{BB962C8B-B14F-4D97-AF65-F5344CB8AC3E}">
        <p14:creationId xmlns:p14="http://schemas.microsoft.com/office/powerpoint/2010/main" val="4149237747"/>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816580" name="Group 4"/>
          <p:cNvGraphicFramePr>
            <a:graphicFrameLocks noGrp="1"/>
          </p:cNvGraphicFramePr>
          <p:nvPr>
            <p:ph sz="quarter" idx="10"/>
            <p:extLst>
              <p:ext uri="{D42A27DB-BD31-4B8C-83A1-F6EECF244321}">
                <p14:modId xmlns:p14="http://schemas.microsoft.com/office/powerpoint/2010/main" val="3106392926"/>
              </p:ext>
            </p:extLst>
          </p:nvPr>
        </p:nvGraphicFramePr>
        <p:xfrm>
          <a:off x="411163" y="1590675"/>
          <a:ext cx="8372475" cy="4392614"/>
        </p:xfrm>
        <a:graphic>
          <a:graphicData uri="http://schemas.openxmlformats.org/drawingml/2006/table">
            <a:tbl>
              <a:tblPr/>
              <a:tblGrid>
                <a:gridCol w="1906960">
                  <a:extLst>
                    <a:ext uri="{9D8B030D-6E8A-4147-A177-3AD203B41FA5}">
                      <a16:colId xmlns:a16="http://schemas.microsoft.com/office/drawing/2014/main" val="802734831"/>
                    </a:ext>
                  </a:extLst>
                </a:gridCol>
                <a:gridCol w="1942940">
                  <a:extLst>
                    <a:ext uri="{9D8B030D-6E8A-4147-A177-3AD203B41FA5}">
                      <a16:colId xmlns:a16="http://schemas.microsoft.com/office/drawing/2014/main" val="714991619"/>
                    </a:ext>
                  </a:extLst>
                </a:gridCol>
                <a:gridCol w="2579635">
                  <a:extLst>
                    <a:ext uri="{9D8B030D-6E8A-4147-A177-3AD203B41FA5}">
                      <a16:colId xmlns:a16="http://schemas.microsoft.com/office/drawing/2014/main" val="1874532818"/>
                    </a:ext>
                  </a:extLst>
                </a:gridCol>
                <a:gridCol w="1942940">
                  <a:extLst>
                    <a:ext uri="{9D8B030D-6E8A-4147-A177-3AD203B41FA5}">
                      <a16:colId xmlns:a16="http://schemas.microsoft.com/office/drawing/2014/main" val="3626217608"/>
                    </a:ext>
                  </a:extLst>
                </a:gridCol>
              </a:tblGrid>
              <a:tr h="731838">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楷体" pitchFamily="49" charset="-122"/>
                          <a:ea typeface="楷体" pitchFamily="49" charset="-122"/>
                          <a:cs typeface="Times New Roman" panose="02020603050405020304" pitchFamily="18" charset="0"/>
                        </a:rPr>
                        <a:t>时间函数</a:t>
                      </a:r>
                      <a:endParaRPr kumimoji="1" lang="zh-CN" altLang="en-US" sz="2400" b="0" i="0" u="none" strike="noStrike" cap="none" normalizeH="0" baseline="0" dirty="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楷体" pitchFamily="49" charset="-122"/>
                          <a:ea typeface="楷体" pitchFamily="49" charset="-122"/>
                        </a:rPr>
                        <a:t>在</a:t>
                      </a:r>
                      <a:r>
                        <a:rPr kumimoji="1" lang="zh-CN" altLang="en-US" sz="2400" b="1" i="0" u="none" strike="noStrike" cap="none" normalizeH="0" baseline="0" dirty="0">
                          <a:ln>
                            <a:noFill/>
                          </a:ln>
                          <a:solidFill>
                            <a:schemeClr val="tx1"/>
                          </a:solidFill>
                          <a:effectLst/>
                          <a:latin typeface="楷体" pitchFamily="49" charset="-122"/>
                          <a:ea typeface="楷体" pitchFamily="49" charset="-122"/>
                          <a:cs typeface="Arial" panose="020B0604020202020204" pitchFamily="34" charset="0"/>
                        </a:rPr>
                        <a:t> </a:t>
                      </a:r>
                      <a:r>
                        <a:rPr kumimoji="1" lang="en-US" altLang="zh-CN" sz="2400" b="1" i="0" u="none" strike="noStrike" cap="none" normalizeH="0" baseline="0" dirty="0">
                          <a:ln>
                            <a:noFill/>
                          </a:ln>
                          <a:solidFill>
                            <a:schemeClr val="tx1"/>
                          </a:solidFill>
                          <a:effectLst/>
                          <a:latin typeface="楷体" pitchFamily="49" charset="-122"/>
                          <a:ea typeface="楷体" pitchFamily="49" charset="-122"/>
                          <a:cs typeface="Arial" panose="020B0604020202020204" pitchFamily="34" charset="0"/>
                        </a:rPr>
                        <a:t>1 </a:t>
                      </a:r>
                      <a:r>
                        <a:rPr kumimoji="1" lang="zh-CN" altLang="en-US" sz="2400" b="1" i="0" u="none" strike="noStrike" cap="none" normalizeH="0" baseline="0" dirty="0">
                          <a:ln>
                            <a:noFill/>
                          </a:ln>
                          <a:solidFill>
                            <a:schemeClr val="tx1"/>
                          </a:solidFill>
                          <a:effectLst/>
                          <a:latin typeface="楷体" pitchFamily="49" charset="-122"/>
                          <a:ea typeface="楷体" pitchFamily="49" charset="-122"/>
                        </a:rPr>
                        <a:t>秒内</a:t>
                      </a:r>
                      <a:endParaRPr kumimoji="1" lang="zh-CN" altLang="en-US" sz="2400" b="0" i="0" u="none" strike="noStrike" cap="none" normalizeH="0" baseline="0" dirty="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楷体" pitchFamily="49" charset="-122"/>
                          <a:ea typeface="楷体" pitchFamily="49" charset="-122"/>
                          <a:cs typeface="Arial" panose="020B0604020202020204" pitchFamily="34" charset="0"/>
                        </a:rPr>
                        <a:t> </a:t>
                      </a:r>
                      <a:r>
                        <a:rPr kumimoji="1" lang="zh-CN" altLang="en-US" sz="2400" b="1" i="0" u="none" strike="noStrike" cap="none" normalizeH="0" baseline="0" dirty="0">
                          <a:ln>
                            <a:noFill/>
                          </a:ln>
                          <a:solidFill>
                            <a:schemeClr val="tx1"/>
                          </a:solidFill>
                          <a:effectLst/>
                          <a:latin typeface="楷体" pitchFamily="49" charset="-122"/>
                          <a:ea typeface="楷体" pitchFamily="49" charset="-122"/>
                        </a:rPr>
                        <a:t>在</a:t>
                      </a:r>
                      <a:r>
                        <a:rPr kumimoji="1" lang="zh-CN" altLang="en-US" sz="2400" b="1" i="0" u="none" strike="noStrike" cap="none" normalizeH="0" baseline="0" dirty="0">
                          <a:ln>
                            <a:noFill/>
                          </a:ln>
                          <a:solidFill>
                            <a:schemeClr val="tx1"/>
                          </a:solidFill>
                          <a:effectLst/>
                          <a:latin typeface="楷体" pitchFamily="49" charset="-122"/>
                          <a:ea typeface="楷体" pitchFamily="49" charset="-122"/>
                          <a:cs typeface="Arial" panose="020B0604020202020204" pitchFamily="34" charset="0"/>
                        </a:rPr>
                        <a:t> </a:t>
                      </a:r>
                      <a:r>
                        <a:rPr kumimoji="1" lang="en-US" altLang="zh-CN" sz="2400" b="1" i="0" u="none" strike="noStrike" cap="none" normalizeH="0" baseline="0" dirty="0">
                          <a:ln>
                            <a:noFill/>
                          </a:ln>
                          <a:solidFill>
                            <a:schemeClr val="tx1"/>
                          </a:solidFill>
                          <a:effectLst/>
                          <a:latin typeface="楷体" pitchFamily="49" charset="-122"/>
                          <a:ea typeface="楷体" pitchFamily="49" charset="-122"/>
                          <a:cs typeface="Arial" panose="020B0604020202020204" pitchFamily="34" charset="0"/>
                        </a:rPr>
                        <a:t>1 </a:t>
                      </a:r>
                      <a:r>
                        <a:rPr kumimoji="1" lang="zh-CN" altLang="en-US" sz="2400" b="1" i="0" u="none" strike="noStrike" cap="none" normalizeH="0" baseline="0" dirty="0">
                          <a:ln>
                            <a:noFill/>
                          </a:ln>
                          <a:solidFill>
                            <a:schemeClr val="tx1"/>
                          </a:solidFill>
                          <a:effectLst/>
                          <a:latin typeface="楷体" pitchFamily="49" charset="-122"/>
                          <a:ea typeface="楷体" pitchFamily="49" charset="-122"/>
                        </a:rPr>
                        <a:t>分钟内</a:t>
                      </a:r>
                      <a:r>
                        <a:rPr kumimoji="1" lang="zh-CN" altLang="en-US" sz="2400" b="1" i="0" u="none" strike="noStrike" cap="none" normalizeH="0" baseline="0" dirty="0">
                          <a:ln>
                            <a:noFill/>
                          </a:ln>
                          <a:solidFill>
                            <a:schemeClr val="tx1"/>
                          </a:solidFill>
                          <a:effectLst/>
                          <a:latin typeface="楷体" pitchFamily="49" charset="-122"/>
                          <a:ea typeface="楷体" pitchFamily="49" charset="-122"/>
                          <a:cs typeface="Arial" panose="020B0604020202020204" pitchFamily="34" charset="0"/>
                        </a:rPr>
                        <a:t>  </a:t>
                      </a:r>
                      <a:endParaRPr kumimoji="1" lang="zh-CN" altLang="en-US" sz="2400" b="0" i="0" u="none" strike="noStrike" cap="none" normalizeH="0" baseline="0" dirty="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楷体" pitchFamily="49" charset="-122"/>
                          <a:ea typeface="楷体" pitchFamily="49" charset="-122"/>
                        </a:rPr>
                        <a:t>在</a:t>
                      </a:r>
                      <a:r>
                        <a:rPr kumimoji="1" lang="zh-CN" altLang="en-US" sz="2400" b="1" i="0" u="none" strike="noStrike" cap="none" normalizeH="0" baseline="0" dirty="0">
                          <a:ln>
                            <a:noFill/>
                          </a:ln>
                          <a:solidFill>
                            <a:schemeClr val="tx1"/>
                          </a:solidFill>
                          <a:effectLst/>
                          <a:latin typeface="楷体" pitchFamily="49" charset="-122"/>
                          <a:ea typeface="楷体" pitchFamily="49" charset="-122"/>
                          <a:cs typeface="Arial" panose="020B0604020202020204" pitchFamily="34" charset="0"/>
                        </a:rPr>
                        <a:t> </a:t>
                      </a:r>
                      <a:r>
                        <a:rPr kumimoji="1" lang="en-US" altLang="zh-CN" sz="2400" b="1" i="0" u="none" strike="noStrike" cap="none" normalizeH="0" baseline="0" dirty="0">
                          <a:ln>
                            <a:noFill/>
                          </a:ln>
                          <a:solidFill>
                            <a:schemeClr val="tx1"/>
                          </a:solidFill>
                          <a:effectLst/>
                          <a:latin typeface="楷体" pitchFamily="49" charset="-122"/>
                          <a:ea typeface="楷体" pitchFamily="49" charset="-122"/>
                          <a:cs typeface="Arial" panose="020B0604020202020204" pitchFamily="34" charset="0"/>
                        </a:rPr>
                        <a:t>1 </a:t>
                      </a:r>
                      <a:r>
                        <a:rPr kumimoji="1" lang="zh-CN" altLang="en-US" sz="2400" b="1" i="0" u="none" strike="noStrike" cap="none" normalizeH="0" baseline="0" dirty="0">
                          <a:ln>
                            <a:noFill/>
                          </a:ln>
                          <a:solidFill>
                            <a:schemeClr val="tx1"/>
                          </a:solidFill>
                          <a:effectLst/>
                          <a:latin typeface="楷体" pitchFamily="49" charset="-122"/>
                          <a:ea typeface="楷体" pitchFamily="49" charset="-122"/>
                        </a:rPr>
                        <a:t>小时</a:t>
                      </a:r>
                      <a:endParaRPr kumimoji="1" lang="zh-CN" altLang="en-US" sz="2400" b="0" i="0" u="none" strike="noStrike" cap="none" normalizeH="0" baseline="0" dirty="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2966366784"/>
                  </a:ext>
                </a:extLst>
              </a:tr>
              <a:tr h="731838">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pt-BR" altLang="zh-CN" sz="2400" b="1" i="0" u="none" strike="noStrike" cap="none" normalizeH="0" baseline="0">
                          <a:ln>
                            <a:noFill/>
                          </a:ln>
                          <a:solidFill>
                            <a:schemeClr val="tx1"/>
                          </a:solidFill>
                          <a:effectLst/>
                          <a:latin typeface="楷体" pitchFamily="49" charset="-122"/>
                          <a:ea typeface="楷体" pitchFamily="49" charset="-122"/>
                          <a:cs typeface="Arial" panose="020B0604020202020204" pitchFamily="34" charset="0"/>
                        </a:rPr>
                        <a:t>n</a:t>
                      </a:r>
                      <a:endParaRPr kumimoji="1" lang="pt-BR" altLang="zh-CN" sz="2400" b="0" i="0" u="none" strike="noStrike" cap="none" normalizeH="0" baseline="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pt-BR" altLang="zh-CN" sz="2400" b="1" i="0" u="none" strike="noStrike" cap="none" normalizeH="0" baseline="0">
                          <a:ln>
                            <a:noFill/>
                          </a:ln>
                          <a:solidFill>
                            <a:schemeClr val="tx1"/>
                          </a:solidFill>
                          <a:effectLst/>
                          <a:latin typeface="楷体" pitchFamily="49" charset="-122"/>
                          <a:ea typeface="楷体" pitchFamily="49" charset="-122"/>
                          <a:cs typeface="Arial" panose="020B0604020202020204" pitchFamily="34" charset="0"/>
                        </a:rPr>
                        <a:t>1000</a:t>
                      </a:r>
                      <a:endParaRPr kumimoji="1" lang="pt-BR" altLang="zh-CN" sz="2400" b="0" i="0" u="none" strike="noStrike" cap="none" normalizeH="0" baseline="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pt-BR" altLang="zh-CN" sz="2400" b="1" i="0" u="none" strike="noStrike" cap="none" normalizeH="0" baseline="0" dirty="0">
                          <a:ln>
                            <a:noFill/>
                          </a:ln>
                          <a:solidFill>
                            <a:schemeClr val="tx1"/>
                          </a:solidFill>
                          <a:effectLst/>
                          <a:latin typeface="楷体" pitchFamily="49" charset="-122"/>
                          <a:ea typeface="楷体" pitchFamily="49" charset="-122"/>
                          <a:cs typeface="Arial" panose="020B0604020202020204" pitchFamily="34" charset="0"/>
                        </a:rPr>
                        <a:t>6 * 10</a:t>
                      </a:r>
                      <a:r>
                        <a:rPr kumimoji="1" lang="pt-BR" altLang="zh-CN" sz="2400" b="1" i="0" u="none" strike="noStrike" cap="none" normalizeH="0" baseline="30000" dirty="0">
                          <a:ln>
                            <a:noFill/>
                          </a:ln>
                          <a:solidFill>
                            <a:schemeClr val="tx1"/>
                          </a:solidFill>
                          <a:effectLst/>
                          <a:latin typeface="楷体" pitchFamily="49" charset="-122"/>
                          <a:ea typeface="楷体" pitchFamily="49" charset="-122"/>
                          <a:cs typeface="Arial" panose="020B0604020202020204" pitchFamily="34" charset="0"/>
                        </a:rPr>
                        <a:t>4</a:t>
                      </a:r>
                      <a:endParaRPr kumimoji="1" lang="pt-BR" altLang="zh-CN" sz="2400" b="0" i="0" u="none" strike="noStrike" cap="none" normalizeH="0" baseline="0" dirty="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pt-BR" altLang="zh-CN" sz="2400" b="1" i="0" u="none" strike="noStrike" cap="none" normalizeH="0" baseline="0">
                          <a:ln>
                            <a:noFill/>
                          </a:ln>
                          <a:solidFill>
                            <a:schemeClr val="tx1"/>
                          </a:solidFill>
                          <a:effectLst/>
                          <a:latin typeface="楷体" pitchFamily="49" charset="-122"/>
                          <a:ea typeface="楷体" pitchFamily="49" charset="-122"/>
                          <a:cs typeface="Arial" panose="020B0604020202020204" pitchFamily="34" charset="0"/>
                        </a:rPr>
                        <a:t>3.6 * 10</a:t>
                      </a:r>
                      <a:r>
                        <a:rPr kumimoji="1" lang="pt-BR" altLang="zh-CN" sz="2400" b="1" i="0" u="none" strike="noStrike" cap="none" normalizeH="0" baseline="30000">
                          <a:ln>
                            <a:noFill/>
                          </a:ln>
                          <a:solidFill>
                            <a:schemeClr val="tx1"/>
                          </a:solidFill>
                          <a:effectLst/>
                          <a:latin typeface="楷体" pitchFamily="49" charset="-122"/>
                          <a:ea typeface="楷体" pitchFamily="49" charset="-122"/>
                          <a:cs typeface="Arial" panose="020B0604020202020204" pitchFamily="34" charset="0"/>
                        </a:rPr>
                        <a:t>6</a:t>
                      </a:r>
                      <a:endParaRPr kumimoji="1" lang="pt-BR" altLang="zh-CN" sz="2400" b="0" i="0" u="none" strike="noStrike" cap="none" normalizeH="0" baseline="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2971397"/>
                  </a:ext>
                </a:extLst>
              </a:tr>
              <a:tr h="733424">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pt-BR" altLang="zh-CN" sz="2400" b="1" i="0" u="none" strike="noStrike" cap="none" normalizeH="0" baseline="0">
                          <a:ln>
                            <a:noFill/>
                          </a:ln>
                          <a:solidFill>
                            <a:schemeClr val="tx1"/>
                          </a:solidFill>
                          <a:effectLst/>
                          <a:latin typeface="楷体" pitchFamily="49" charset="-122"/>
                          <a:ea typeface="楷体" pitchFamily="49" charset="-122"/>
                          <a:cs typeface="Arial" panose="020B0604020202020204" pitchFamily="34" charset="0"/>
                        </a:rPr>
                        <a:t>nlogn</a:t>
                      </a:r>
                      <a:endParaRPr kumimoji="1" lang="pt-BR" altLang="zh-CN" sz="2400" b="0" i="0" u="none" strike="noStrike" cap="none" normalizeH="0" baseline="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pt-BR" altLang="zh-CN" sz="2400" b="1" i="0" u="none" strike="noStrike" cap="none" normalizeH="0" baseline="0">
                          <a:ln>
                            <a:noFill/>
                          </a:ln>
                          <a:solidFill>
                            <a:schemeClr val="tx1"/>
                          </a:solidFill>
                          <a:effectLst/>
                          <a:latin typeface="楷体" pitchFamily="49" charset="-122"/>
                          <a:ea typeface="楷体" pitchFamily="49" charset="-122"/>
                          <a:cs typeface="Arial" panose="020B0604020202020204" pitchFamily="34" charset="0"/>
                        </a:rPr>
                        <a:t>140</a:t>
                      </a:r>
                      <a:endParaRPr kumimoji="1" lang="pt-BR" altLang="zh-CN" sz="2400" b="0" i="0" u="none" strike="noStrike" cap="none" normalizeH="0" baseline="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pt-BR" altLang="zh-CN" sz="2400" b="1" i="0" u="none" strike="noStrike" cap="none" normalizeH="0" baseline="0">
                          <a:ln>
                            <a:noFill/>
                          </a:ln>
                          <a:solidFill>
                            <a:schemeClr val="tx1"/>
                          </a:solidFill>
                          <a:effectLst/>
                          <a:latin typeface="楷体" pitchFamily="49" charset="-122"/>
                          <a:ea typeface="楷体" pitchFamily="49" charset="-122"/>
                          <a:cs typeface="Arial" panose="020B0604020202020204" pitchFamily="34" charset="0"/>
                        </a:rPr>
                        <a:t>4893</a:t>
                      </a:r>
                      <a:endParaRPr kumimoji="1" lang="pt-BR" altLang="zh-CN" sz="2400" b="0" i="0" u="none" strike="noStrike" cap="none" normalizeH="0" baseline="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pt-BR" altLang="zh-CN" sz="2400" b="1" i="0" u="none" strike="noStrike" cap="none" normalizeH="0" baseline="0">
                          <a:ln>
                            <a:noFill/>
                          </a:ln>
                          <a:solidFill>
                            <a:schemeClr val="tx1"/>
                          </a:solidFill>
                          <a:effectLst/>
                          <a:latin typeface="楷体" pitchFamily="49" charset="-122"/>
                          <a:ea typeface="楷体" pitchFamily="49" charset="-122"/>
                          <a:cs typeface="Arial" panose="020B0604020202020204" pitchFamily="34" charset="0"/>
                        </a:rPr>
                        <a:t>2 * 10</a:t>
                      </a:r>
                      <a:r>
                        <a:rPr kumimoji="1" lang="pt-BR" altLang="zh-CN" sz="2400" b="1" i="0" u="none" strike="noStrike" cap="none" normalizeH="0" baseline="30000">
                          <a:ln>
                            <a:noFill/>
                          </a:ln>
                          <a:solidFill>
                            <a:schemeClr val="tx1"/>
                          </a:solidFill>
                          <a:effectLst/>
                          <a:latin typeface="楷体" pitchFamily="49" charset="-122"/>
                          <a:ea typeface="楷体" pitchFamily="49" charset="-122"/>
                          <a:cs typeface="Arial" panose="020B0604020202020204" pitchFamily="34" charset="0"/>
                        </a:rPr>
                        <a:t>5</a:t>
                      </a:r>
                      <a:endParaRPr kumimoji="1" lang="pt-BR" altLang="zh-CN" sz="2400" b="0" i="0" u="none" strike="noStrike" cap="none" normalizeH="0" baseline="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6569154"/>
                  </a:ext>
                </a:extLst>
              </a:tr>
              <a:tr h="731838">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pt-BR" altLang="zh-CN" sz="2400" b="1" i="0" u="none" strike="noStrike" cap="none" normalizeH="0" baseline="0">
                          <a:ln>
                            <a:noFill/>
                          </a:ln>
                          <a:solidFill>
                            <a:schemeClr val="tx1"/>
                          </a:solidFill>
                          <a:effectLst/>
                          <a:latin typeface="楷体" pitchFamily="49" charset="-122"/>
                          <a:ea typeface="楷体" pitchFamily="49" charset="-122"/>
                          <a:cs typeface="Arial" panose="020B0604020202020204" pitchFamily="34" charset="0"/>
                        </a:rPr>
                        <a:t>n</a:t>
                      </a:r>
                      <a:r>
                        <a:rPr kumimoji="1" lang="pt-BR" altLang="zh-CN" sz="2400" b="1" i="0" u="none" strike="noStrike" cap="none" normalizeH="0" baseline="30000">
                          <a:ln>
                            <a:noFill/>
                          </a:ln>
                          <a:solidFill>
                            <a:schemeClr val="tx1"/>
                          </a:solidFill>
                          <a:effectLst/>
                          <a:latin typeface="楷体" pitchFamily="49" charset="-122"/>
                          <a:ea typeface="楷体" pitchFamily="49" charset="-122"/>
                          <a:cs typeface="Arial" panose="020B0604020202020204" pitchFamily="34" charset="0"/>
                        </a:rPr>
                        <a:t>2</a:t>
                      </a:r>
                      <a:endParaRPr kumimoji="1" lang="pt-BR" altLang="zh-CN" sz="2400" b="0" i="0" u="none" strike="noStrike" cap="none" normalizeH="0" baseline="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pt-BR" altLang="zh-CN" sz="2400" b="1" i="0" u="none" strike="noStrike" cap="none" normalizeH="0" baseline="0">
                          <a:ln>
                            <a:noFill/>
                          </a:ln>
                          <a:solidFill>
                            <a:schemeClr val="tx1"/>
                          </a:solidFill>
                          <a:effectLst/>
                          <a:latin typeface="楷体" pitchFamily="49" charset="-122"/>
                          <a:ea typeface="楷体" pitchFamily="49" charset="-122"/>
                          <a:cs typeface="Arial" panose="020B0604020202020204" pitchFamily="34" charset="0"/>
                        </a:rPr>
                        <a:t>31</a:t>
                      </a:r>
                      <a:endParaRPr kumimoji="1" lang="pt-BR" altLang="zh-CN" sz="2400" b="0" i="0" u="none" strike="noStrike" cap="none" normalizeH="0" baseline="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pt-BR" altLang="zh-CN" sz="2400" b="1" i="0" u="none" strike="noStrike" cap="none" normalizeH="0" baseline="0" dirty="0">
                          <a:ln>
                            <a:noFill/>
                          </a:ln>
                          <a:solidFill>
                            <a:schemeClr val="tx1"/>
                          </a:solidFill>
                          <a:effectLst/>
                          <a:latin typeface="楷体" pitchFamily="49" charset="-122"/>
                          <a:ea typeface="楷体" pitchFamily="49" charset="-122"/>
                          <a:cs typeface="Arial" panose="020B0604020202020204" pitchFamily="34" charset="0"/>
                        </a:rPr>
                        <a:t>244</a:t>
                      </a:r>
                      <a:endParaRPr kumimoji="1" lang="pt-BR" altLang="zh-CN" sz="2400" b="0" i="0" u="none" strike="noStrike" cap="none" normalizeH="0" baseline="0" dirty="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pt-BR" altLang="zh-CN" sz="2400" b="1" i="0" u="none" strike="noStrike" cap="none" normalizeH="0" baseline="0">
                          <a:ln>
                            <a:noFill/>
                          </a:ln>
                          <a:solidFill>
                            <a:schemeClr val="tx1"/>
                          </a:solidFill>
                          <a:effectLst/>
                          <a:latin typeface="楷体" pitchFamily="49" charset="-122"/>
                          <a:ea typeface="楷体" pitchFamily="49" charset="-122"/>
                          <a:cs typeface="Arial" panose="020B0604020202020204" pitchFamily="34" charset="0"/>
                        </a:rPr>
                        <a:t>1897</a:t>
                      </a:r>
                      <a:endParaRPr kumimoji="1" lang="pt-BR" altLang="zh-CN" sz="2400" b="0" i="0" u="none" strike="noStrike" cap="none" normalizeH="0" baseline="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877"/>
                  </a:ext>
                </a:extLst>
              </a:tr>
              <a:tr h="731838">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楷体" pitchFamily="49" charset="-122"/>
                          <a:ea typeface="楷体" pitchFamily="49" charset="-122"/>
                          <a:cs typeface="Arial" panose="020B0604020202020204" pitchFamily="34" charset="0"/>
                        </a:rPr>
                        <a:t>n</a:t>
                      </a:r>
                      <a:r>
                        <a:rPr kumimoji="1" lang="en-US" altLang="zh-CN" sz="2400" b="1" i="0" u="none" strike="noStrike" cap="none" normalizeH="0" baseline="30000">
                          <a:ln>
                            <a:noFill/>
                          </a:ln>
                          <a:solidFill>
                            <a:schemeClr val="tx1"/>
                          </a:solidFill>
                          <a:effectLst/>
                          <a:latin typeface="楷体" pitchFamily="49" charset="-122"/>
                          <a:ea typeface="楷体" pitchFamily="49" charset="-122"/>
                          <a:cs typeface="Arial" panose="020B0604020202020204" pitchFamily="34" charset="0"/>
                        </a:rPr>
                        <a:t>3</a:t>
                      </a:r>
                      <a:endParaRPr kumimoji="1" lang="en-US" altLang="zh-CN" sz="2400" b="0" i="0" u="none" strike="noStrike" cap="none" normalizeH="0" baseline="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楷体" pitchFamily="49" charset="-122"/>
                          <a:ea typeface="楷体" pitchFamily="49" charset="-122"/>
                          <a:cs typeface="Arial" panose="020B0604020202020204" pitchFamily="34" charset="0"/>
                        </a:rPr>
                        <a:t>10</a:t>
                      </a:r>
                      <a:endParaRPr kumimoji="1" lang="en-US" altLang="zh-CN" sz="2400" b="0" i="0" u="none" strike="noStrike" cap="none" normalizeH="0" baseline="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楷体" pitchFamily="49" charset="-122"/>
                          <a:ea typeface="楷体" pitchFamily="49" charset="-122"/>
                          <a:cs typeface="Arial" panose="020B0604020202020204" pitchFamily="34" charset="0"/>
                        </a:rPr>
                        <a:t>39</a:t>
                      </a:r>
                      <a:endParaRPr kumimoji="1" lang="en-US" altLang="zh-CN" sz="2400" b="0" i="0" u="none" strike="noStrike" cap="none" normalizeH="0" baseline="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楷体" pitchFamily="49" charset="-122"/>
                          <a:ea typeface="楷体" pitchFamily="49" charset="-122"/>
                          <a:cs typeface="Arial" panose="020B0604020202020204" pitchFamily="34" charset="0"/>
                        </a:rPr>
                        <a:t>153</a:t>
                      </a:r>
                      <a:endParaRPr kumimoji="1" lang="en-US" altLang="zh-CN" sz="2400" b="0" i="0" u="none" strike="noStrike" cap="none" normalizeH="0" baseline="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48169011"/>
                  </a:ext>
                </a:extLst>
              </a:tr>
              <a:tr h="731838">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楷体" pitchFamily="49" charset="-122"/>
                          <a:ea typeface="楷体" pitchFamily="49" charset="-122"/>
                          <a:cs typeface="Arial" panose="020B0604020202020204" pitchFamily="34" charset="0"/>
                        </a:rPr>
                        <a:t>2</a:t>
                      </a:r>
                      <a:r>
                        <a:rPr kumimoji="1" lang="en-US" altLang="zh-CN" sz="2400" b="1" i="0" u="none" strike="noStrike" cap="none" normalizeH="0" baseline="30000" dirty="0">
                          <a:ln>
                            <a:noFill/>
                          </a:ln>
                          <a:solidFill>
                            <a:schemeClr val="tx1"/>
                          </a:solidFill>
                          <a:effectLst/>
                          <a:latin typeface="楷体" pitchFamily="49" charset="-122"/>
                          <a:ea typeface="楷体" pitchFamily="49" charset="-122"/>
                          <a:cs typeface="Arial" panose="020B0604020202020204" pitchFamily="34" charset="0"/>
                        </a:rPr>
                        <a:t>n</a:t>
                      </a:r>
                      <a:endParaRPr kumimoji="1" lang="en-US" altLang="zh-CN" sz="2400" b="0" i="0" u="none" strike="noStrike" cap="none" normalizeH="0" baseline="0" dirty="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楷体" pitchFamily="49" charset="-122"/>
                          <a:ea typeface="楷体" pitchFamily="49" charset="-122"/>
                          <a:cs typeface="Arial" panose="020B0604020202020204" pitchFamily="34" charset="0"/>
                        </a:rPr>
                        <a:t>10</a:t>
                      </a:r>
                      <a:endParaRPr kumimoji="1" lang="en-US" altLang="zh-CN" sz="2400" b="0" i="0" u="none" strike="noStrike" cap="none" normalizeH="0" baseline="0" dirty="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楷体" pitchFamily="49" charset="-122"/>
                          <a:ea typeface="楷体" pitchFamily="49" charset="-122"/>
                          <a:cs typeface="Arial" panose="020B0604020202020204" pitchFamily="34" charset="0"/>
                        </a:rPr>
                        <a:t>15</a:t>
                      </a:r>
                      <a:endParaRPr kumimoji="1" lang="en-US" altLang="zh-CN" sz="2400" b="0" i="0" u="none" strike="noStrike" cap="none" normalizeH="0" baseline="0" dirty="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楷体" pitchFamily="49" charset="-122"/>
                          <a:ea typeface="楷体" pitchFamily="49" charset="-122"/>
                          <a:cs typeface="Arial" panose="020B0604020202020204" pitchFamily="34" charset="0"/>
                        </a:rPr>
                        <a:t>21</a:t>
                      </a:r>
                      <a:endParaRPr kumimoji="1" lang="en-US" altLang="zh-CN" sz="2400" b="0" i="0" u="none" strike="noStrike" cap="none" normalizeH="0" baseline="0" dirty="0">
                        <a:ln>
                          <a:noFill/>
                        </a:ln>
                        <a:solidFill>
                          <a:schemeClr val="tx1"/>
                        </a:solidFill>
                        <a:effectLst/>
                        <a:latin typeface="楷体" pitchFamily="49" charset="-122"/>
                        <a:ea typeface="楷体" pitchFamily="49" charset="-122"/>
                      </a:endParaRPr>
                    </a:p>
                  </a:txBody>
                  <a:tcPr marL="90107" marR="90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8847768"/>
                  </a:ext>
                </a:extLst>
              </a:tr>
            </a:tbl>
          </a:graphicData>
        </a:graphic>
      </p:graphicFrame>
      <p:sp>
        <p:nvSpPr>
          <p:cNvPr id="39939" name="Rectangle 2"/>
          <p:cNvSpPr>
            <a:spLocks noGrp="1" noChangeArrowheads="1"/>
          </p:cNvSpPr>
          <p:nvPr>
            <p:ph type="title"/>
          </p:nvPr>
        </p:nvSpPr>
        <p:spPr>
          <a:noFill/>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ormAutofit fontScale="90000"/>
          </a:bodyPr>
          <a:lstStyle/>
          <a:p>
            <a:pPr eaLnBrk="1" hangingPunct="1"/>
            <a:r>
              <a:rPr lang="zh-CN" altLang="en-US" dirty="0">
                <a:latin typeface="楷体" pitchFamily="49" charset="-122"/>
                <a:ea typeface="楷体" pitchFamily="49" charset="-122"/>
              </a:rPr>
              <a:t>可</a:t>
            </a:r>
            <a:r>
              <a:rPr lang="zh-CN" altLang="en-US" b="1" dirty="0">
                <a:latin typeface="楷体" pitchFamily="49" charset="-122"/>
                <a:ea typeface="楷体" pitchFamily="49" charset="-122"/>
              </a:rPr>
              <a:t>处理的数据量</a:t>
            </a:r>
            <a:endParaRPr lang="zh-CN" altLang="en-US" sz="5400" b="1" dirty="0">
              <a:latin typeface="楷体" pitchFamily="49" charset="-122"/>
              <a:ea typeface="楷体" pitchFamily="49" charset="-122"/>
            </a:endParaRPr>
          </a:p>
        </p:txBody>
      </p:sp>
    </p:spTree>
    <p:extLst>
      <p:ext uri="{BB962C8B-B14F-4D97-AF65-F5344CB8AC3E}">
        <p14:creationId xmlns:p14="http://schemas.microsoft.com/office/powerpoint/2010/main" val="3536593884"/>
      </p:ext>
    </p:extLst>
  </p:cSld>
  <p:clrMapOvr>
    <a:masterClrMapping/>
  </p:clrMapOvr>
  <p:transition>
    <p:wipe dir="d"/>
  </p:transition>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818628" name="Group 4"/>
          <p:cNvGraphicFramePr>
            <a:graphicFrameLocks noGrp="1"/>
          </p:cNvGraphicFramePr>
          <p:nvPr>
            <p:ph sz="quarter" idx="10"/>
            <p:extLst>
              <p:ext uri="{D42A27DB-BD31-4B8C-83A1-F6EECF244321}">
                <p14:modId xmlns:p14="http://schemas.microsoft.com/office/powerpoint/2010/main" val="1427607297"/>
              </p:ext>
            </p:extLst>
          </p:nvPr>
        </p:nvGraphicFramePr>
        <p:xfrm>
          <a:off x="427349" y="1588234"/>
          <a:ext cx="8372475" cy="3874266"/>
        </p:xfrm>
        <a:graphic>
          <a:graphicData uri="http://schemas.openxmlformats.org/drawingml/2006/table">
            <a:tbl>
              <a:tblPr/>
              <a:tblGrid>
                <a:gridCol w="1608137">
                  <a:extLst>
                    <a:ext uri="{9D8B030D-6E8A-4147-A177-3AD203B41FA5}">
                      <a16:colId xmlns:a16="http://schemas.microsoft.com/office/drawing/2014/main" val="3619674273"/>
                    </a:ext>
                  </a:extLst>
                </a:gridCol>
                <a:gridCol w="3435350">
                  <a:extLst>
                    <a:ext uri="{9D8B030D-6E8A-4147-A177-3AD203B41FA5}">
                      <a16:colId xmlns:a16="http://schemas.microsoft.com/office/drawing/2014/main" val="1795118667"/>
                    </a:ext>
                  </a:extLst>
                </a:gridCol>
                <a:gridCol w="3328988">
                  <a:extLst>
                    <a:ext uri="{9D8B030D-6E8A-4147-A177-3AD203B41FA5}">
                      <a16:colId xmlns:a16="http://schemas.microsoft.com/office/drawing/2014/main" val="1220507452"/>
                    </a:ext>
                  </a:extLst>
                </a:gridCol>
              </a:tblGrid>
              <a:tr h="622301">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楷体" pitchFamily="49" charset="-122"/>
                          <a:ea typeface="楷体" pitchFamily="49" charset="-122"/>
                        </a:rPr>
                        <a:t>时间函数</a:t>
                      </a:r>
                    </a:p>
                  </a:txBody>
                  <a:tcPr marL="98500" marR="98500"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楷体" pitchFamily="49" charset="-122"/>
                          <a:ea typeface="楷体" pitchFamily="49" charset="-122"/>
                        </a:rPr>
                        <a:t>提速</a:t>
                      </a:r>
                      <a:r>
                        <a:rPr kumimoji="1" lang="en-US" altLang="zh-CN" sz="2400" b="1" i="0" u="none" strike="noStrike" cap="none" normalizeH="0" baseline="0" dirty="0">
                          <a:ln>
                            <a:noFill/>
                          </a:ln>
                          <a:solidFill>
                            <a:schemeClr val="tx1"/>
                          </a:solidFill>
                          <a:effectLst/>
                          <a:latin typeface="楷体" pitchFamily="49" charset="-122"/>
                          <a:ea typeface="楷体" pitchFamily="49" charset="-122"/>
                        </a:rPr>
                        <a:t>10</a:t>
                      </a:r>
                      <a:r>
                        <a:rPr kumimoji="1" lang="zh-CN" altLang="en-US" sz="2400" b="1" i="0" u="none" strike="noStrike" cap="none" normalizeH="0" baseline="0" dirty="0">
                          <a:ln>
                            <a:noFill/>
                          </a:ln>
                          <a:solidFill>
                            <a:schemeClr val="tx1"/>
                          </a:solidFill>
                          <a:effectLst/>
                          <a:latin typeface="楷体" pitchFamily="49" charset="-122"/>
                          <a:ea typeface="楷体" pitchFamily="49" charset="-122"/>
                        </a:rPr>
                        <a:t>倍前的求解规模</a:t>
                      </a:r>
                    </a:p>
                  </a:txBody>
                  <a:tcPr marL="98500" marR="9850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楷体" pitchFamily="49" charset="-122"/>
                          <a:ea typeface="楷体" pitchFamily="49" charset="-122"/>
                        </a:rPr>
                        <a:t>提速</a:t>
                      </a:r>
                      <a:r>
                        <a:rPr kumimoji="1" lang="en-US" altLang="zh-CN" sz="2400" b="1" i="0" u="none" strike="noStrike" cap="none" normalizeH="0" baseline="0" dirty="0">
                          <a:ln>
                            <a:noFill/>
                          </a:ln>
                          <a:solidFill>
                            <a:schemeClr val="tx1"/>
                          </a:solidFill>
                          <a:effectLst/>
                          <a:latin typeface="楷体" pitchFamily="49" charset="-122"/>
                          <a:ea typeface="楷体" pitchFamily="49" charset="-122"/>
                        </a:rPr>
                        <a:t>10</a:t>
                      </a:r>
                      <a:r>
                        <a:rPr kumimoji="1" lang="zh-CN" altLang="en-US" sz="2400" b="1" i="0" u="none" strike="noStrike" cap="none" normalizeH="0" baseline="0" dirty="0">
                          <a:ln>
                            <a:noFill/>
                          </a:ln>
                          <a:solidFill>
                            <a:schemeClr val="tx1"/>
                          </a:solidFill>
                          <a:effectLst/>
                          <a:latin typeface="楷体" pitchFamily="49" charset="-122"/>
                          <a:ea typeface="楷体" pitchFamily="49" charset="-122"/>
                        </a:rPr>
                        <a:t>倍后的求解规模</a:t>
                      </a:r>
                    </a:p>
                  </a:txBody>
                  <a:tcPr marL="98500" marR="98500"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825357992"/>
                  </a:ext>
                </a:extLst>
              </a:tr>
              <a:tr h="65039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楷体" pitchFamily="49" charset="-122"/>
                          <a:ea typeface="楷体" pitchFamily="49" charset="-122"/>
                        </a:rPr>
                        <a:t>n</a:t>
                      </a:r>
                    </a:p>
                  </a:txBody>
                  <a:tcPr marL="98500" marR="98500"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楷体" pitchFamily="49" charset="-122"/>
                          <a:ea typeface="楷体" pitchFamily="49" charset="-122"/>
                        </a:rPr>
                        <a:t>S1</a:t>
                      </a:r>
                    </a:p>
                  </a:txBody>
                  <a:tcPr marL="98500" marR="9850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楷体" pitchFamily="49" charset="-122"/>
                          <a:ea typeface="楷体" pitchFamily="49" charset="-122"/>
                        </a:rPr>
                        <a:t>10S1</a:t>
                      </a:r>
                    </a:p>
                  </a:txBody>
                  <a:tcPr marL="98500" marR="98500"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3752231"/>
                  </a:ext>
                </a:extLst>
              </a:tr>
              <a:tr h="65039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楷体" pitchFamily="49" charset="-122"/>
                          <a:ea typeface="楷体" pitchFamily="49" charset="-122"/>
                        </a:rPr>
                        <a:t>nlogn</a:t>
                      </a:r>
                    </a:p>
                  </a:txBody>
                  <a:tcPr marL="98500" marR="98500"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楷体" pitchFamily="49" charset="-122"/>
                          <a:ea typeface="楷体" pitchFamily="49" charset="-122"/>
                        </a:rPr>
                        <a:t>S2</a:t>
                      </a:r>
                    </a:p>
                  </a:txBody>
                  <a:tcPr marL="98500" marR="9850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楷体" pitchFamily="49" charset="-122"/>
                          <a:ea typeface="楷体" pitchFamily="49" charset="-122"/>
                        </a:rPr>
                        <a:t>10S2</a:t>
                      </a:r>
                    </a:p>
                  </a:txBody>
                  <a:tcPr marL="98500" marR="98500"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30387619"/>
                  </a:ext>
                </a:extLst>
              </a:tr>
              <a:tr h="65039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楷体" pitchFamily="49" charset="-122"/>
                          <a:ea typeface="楷体" pitchFamily="49" charset="-122"/>
                        </a:rPr>
                        <a:t>n</a:t>
                      </a:r>
                      <a:r>
                        <a:rPr kumimoji="1" lang="en-US" altLang="zh-CN" sz="2400" b="1" i="0" u="none" strike="noStrike" cap="none" normalizeH="0" baseline="30000" dirty="0">
                          <a:ln>
                            <a:noFill/>
                          </a:ln>
                          <a:solidFill>
                            <a:schemeClr val="tx1"/>
                          </a:solidFill>
                          <a:effectLst/>
                          <a:latin typeface="楷体" pitchFamily="49" charset="-122"/>
                          <a:ea typeface="楷体" pitchFamily="49" charset="-122"/>
                        </a:rPr>
                        <a:t>2</a:t>
                      </a:r>
                    </a:p>
                  </a:txBody>
                  <a:tcPr marL="98500" marR="98500"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楷体" pitchFamily="49" charset="-122"/>
                          <a:ea typeface="楷体" pitchFamily="49" charset="-122"/>
                        </a:rPr>
                        <a:t>S3</a:t>
                      </a:r>
                    </a:p>
                  </a:txBody>
                  <a:tcPr marL="98500" marR="9850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楷体" pitchFamily="49" charset="-122"/>
                          <a:ea typeface="楷体" pitchFamily="49" charset="-122"/>
                        </a:rPr>
                        <a:t>3.16S3</a:t>
                      </a:r>
                    </a:p>
                  </a:txBody>
                  <a:tcPr marL="98500" marR="98500"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59469"/>
                  </a:ext>
                </a:extLst>
              </a:tr>
              <a:tr h="65039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楷体" pitchFamily="49" charset="-122"/>
                          <a:ea typeface="楷体" pitchFamily="49" charset="-122"/>
                        </a:rPr>
                        <a:t>n</a:t>
                      </a:r>
                      <a:r>
                        <a:rPr kumimoji="1" lang="en-US" altLang="zh-CN" sz="2400" b="1" i="0" u="none" strike="noStrike" cap="none" normalizeH="0" baseline="30000">
                          <a:ln>
                            <a:noFill/>
                          </a:ln>
                          <a:solidFill>
                            <a:schemeClr val="tx1"/>
                          </a:solidFill>
                          <a:effectLst/>
                          <a:latin typeface="楷体" pitchFamily="49" charset="-122"/>
                          <a:ea typeface="楷体" pitchFamily="49" charset="-122"/>
                        </a:rPr>
                        <a:t>3</a:t>
                      </a:r>
                    </a:p>
                  </a:txBody>
                  <a:tcPr marL="98500" marR="98500"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楷体" pitchFamily="49" charset="-122"/>
                          <a:ea typeface="楷体" pitchFamily="49" charset="-122"/>
                        </a:rPr>
                        <a:t>S4</a:t>
                      </a:r>
                    </a:p>
                  </a:txBody>
                  <a:tcPr marL="98500" marR="9850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楷体" pitchFamily="49" charset="-122"/>
                          <a:ea typeface="楷体" pitchFamily="49" charset="-122"/>
                        </a:rPr>
                        <a:t>2.15S4</a:t>
                      </a:r>
                    </a:p>
                  </a:txBody>
                  <a:tcPr marL="98500" marR="98500"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3734293"/>
                  </a:ext>
                </a:extLst>
              </a:tr>
              <a:tr h="65039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楷体" pitchFamily="49" charset="-122"/>
                          <a:ea typeface="楷体" pitchFamily="49" charset="-122"/>
                        </a:rPr>
                        <a:t>2</a:t>
                      </a:r>
                      <a:r>
                        <a:rPr kumimoji="1" lang="en-US" altLang="zh-CN" sz="2400" b="1" i="0" u="none" strike="noStrike" cap="none" normalizeH="0" baseline="30000">
                          <a:ln>
                            <a:noFill/>
                          </a:ln>
                          <a:solidFill>
                            <a:schemeClr val="tx1"/>
                          </a:solidFill>
                          <a:effectLst/>
                          <a:latin typeface="楷体" pitchFamily="49" charset="-122"/>
                          <a:ea typeface="楷体" pitchFamily="49" charset="-122"/>
                        </a:rPr>
                        <a:t>n</a:t>
                      </a:r>
                    </a:p>
                  </a:txBody>
                  <a:tcPr marL="98500" marR="98500"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楷体" pitchFamily="49" charset="-122"/>
                          <a:ea typeface="楷体" pitchFamily="49" charset="-122"/>
                        </a:rPr>
                        <a:t>S5</a:t>
                      </a:r>
                    </a:p>
                  </a:txBody>
                  <a:tcPr marL="98500" marR="9850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楷体" pitchFamily="49" charset="-122"/>
                          <a:ea typeface="楷体" pitchFamily="49" charset="-122"/>
                        </a:rPr>
                        <a:t>S5 + 3.3</a:t>
                      </a:r>
                    </a:p>
                  </a:txBody>
                  <a:tcPr marL="98500" marR="98500"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39741735"/>
                  </a:ext>
                </a:extLst>
              </a:tr>
            </a:tbl>
          </a:graphicData>
        </a:graphic>
      </p:graphicFrame>
      <p:sp>
        <p:nvSpPr>
          <p:cNvPr id="41987" name="Rectangle 2"/>
          <p:cNvSpPr>
            <a:spLocks noGrp="1" noChangeArrowheads="1"/>
          </p:cNvSpPr>
          <p:nvPr>
            <p:ph type="title"/>
          </p:nvPr>
        </p:nvSpPr>
        <p:spPr>
          <a:noFill/>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ormAutofit fontScale="90000"/>
          </a:bodyPr>
          <a:lstStyle/>
          <a:p>
            <a:pPr eaLnBrk="1" hangingPunct="1"/>
            <a:r>
              <a:rPr lang="zh-CN" altLang="en-US" b="1">
                <a:latin typeface="楷体" pitchFamily="49" charset="-122"/>
                <a:ea typeface="楷体" pitchFamily="49" charset="-122"/>
              </a:rPr>
              <a:t>有效算法的重要性</a:t>
            </a:r>
            <a:endParaRPr lang="zh-CN" altLang="en-US" sz="5400" b="1">
              <a:latin typeface="楷体" pitchFamily="49" charset="-122"/>
              <a:ea typeface="楷体" pitchFamily="49" charset="-122"/>
            </a:endParaRPr>
          </a:p>
        </p:txBody>
      </p:sp>
      <p:sp>
        <p:nvSpPr>
          <p:cNvPr id="41988" name="Text Box 3"/>
          <p:cNvSpPr txBox="1">
            <a:spLocks noChangeArrowheads="1"/>
          </p:cNvSpPr>
          <p:nvPr/>
        </p:nvSpPr>
        <p:spPr bwMode="auto">
          <a:xfrm>
            <a:off x="774700" y="5883275"/>
            <a:ext cx="7731125" cy="4370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dirty="0">
                <a:solidFill>
                  <a:srgbClr val="FF0000"/>
                </a:solidFill>
                <a:latin typeface="楷体" pitchFamily="49" charset="-122"/>
                <a:ea typeface="楷体" pitchFamily="49" charset="-122"/>
              </a:rPr>
              <a:t>关键</a:t>
            </a:r>
            <a:r>
              <a:rPr lang="zh-CN" altLang="en-US" sz="2800" b="1" dirty="0">
                <a:latin typeface="楷体" pitchFamily="49" charset="-122"/>
                <a:ea typeface="楷体" pitchFamily="49" charset="-122"/>
              </a:rPr>
              <a:t>：提高算法的效率而不是提高机器的速度！</a:t>
            </a:r>
          </a:p>
        </p:txBody>
      </p:sp>
    </p:spTree>
    <p:custDataLst>
      <p:tags r:id="rId1"/>
    </p:custDataLst>
    <p:extLst>
      <p:ext uri="{BB962C8B-B14F-4D97-AF65-F5344CB8AC3E}">
        <p14:creationId xmlns:p14="http://schemas.microsoft.com/office/powerpoint/2010/main" val="111293144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 calcmode="lin" valueType="num">
                                      <p:cBhvr additive="base">
                                        <p:cTn id="7" dur="500" fill="hold"/>
                                        <p:tgtEl>
                                          <p:spTgt spid="41988"/>
                                        </p:tgtEl>
                                        <p:attrNameLst>
                                          <p:attrName>ppt_x</p:attrName>
                                        </p:attrNameLst>
                                      </p:cBhvr>
                                      <p:tavLst>
                                        <p:tav tm="0">
                                          <p:val>
                                            <p:strVal val="#ppt_x"/>
                                          </p:val>
                                        </p:tav>
                                        <p:tav tm="100000">
                                          <p:val>
                                            <p:strVal val="#ppt_x"/>
                                          </p:val>
                                        </p:tav>
                                      </p:tavLst>
                                    </p:anim>
                                    <p:anim calcmode="lin" valueType="num">
                                      <p:cBhvr additive="base">
                                        <p:cTn id="8"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33"/>
          <p:cNvSpPr>
            <a:spLocks noGrp="1" noChangeArrowheads="1"/>
          </p:cNvSpPr>
          <p:nvPr>
            <p:ph type="title"/>
          </p:nvPr>
        </p:nvSpPr>
        <p:spPr/>
        <p:txBody>
          <a:bodyPr>
            <a:normAutofit fontScale="90000"/>
          </a:bodyPr>
          <a:lstStyle/>
          <a:p>
            <a:pPr eaLnBrk="1" hangingPunct="1"/>
            <a:r>
              <a:rPr lang="zh-CN" altLang="en-US" dirty="0">
                <a:latin typeface="楷体" pitchFamily="49" charset="-122"/>
                <a:ea typeface="楷体" pitchFamily="49" charset="-122"/>
              </a:rPr>
              <a:t>小 结</a:t>
            </a:r>
          </a:p>
        </p:txBody>
      </p:sp>
      <p:grpSp>
        <p:nvGrpSpPr>
          <p:cNvPr id="597024" name="Group 32"/>
          <p:cNvGrpSpPr>
            <a:grpSpLocks/>
          </p:cNvGrpSpPr>
          <p:nvPr/>
        </p:nvGrpSpPr>
        <p:grpSpPr bwMode="auto">
          <a:xfrm>
            <a:off x="511175" y="1381125"/>
            <a:ext cx="8128000" cy="5288407"/>
            <a:chOff x="73" y="572"/>
            <a:chExt cx="5347" cy="3608"/>
          </a:xfrm>
        </p:grpSpPr>
        <p:sp>
          <p:nvSpPr>
            <p:cNvPr id="92165" name="Oval 3"/>
            <p:cNvSpPr>
              <a:spLocks noChangeArrowheads="1"/>
            </p:cNvSpPr>
            <p:nvPr/>
          </p:nvSpPr>
          <p:spPr bwMode="auto">
            <a:xfrm>
              <a:off x="2517" y="572"/>
              <a:ext cx="966" cy="432"/>
            </a:xfrm>
            <a:prstGeom prst="ellipse">
              <a:avLst/>
            </a:prstGeom>
            <a:gradFill rotWithShape="1">
              <a:gsLst>
                <a:gs pos="0">
                  <a:srgbClr val="CCECFF"/>
                </a:gs>
                <a:gs pos="50000">
                  <a:srgbClr val="FFFFFF"/>
                </a:gs>
                <a:gs pos="100000">
                  <a:srgbClr val="CCECFF"/>
                </a:gs>
              </a:gsLst>
              <a:lin ang="5400000" scaled="1"/>
            </a:gradFill>
            <a:ln w="38100">
              <a:solidFill>
                <a:srgbClr val="000000"/>
              </a:solidFill>
              <a:round/>
              <a:headEnd/>
              <a:tailEnd/>
            </a:ln>
            <a:effectLst>
              <a:outerShdw dist="12700" dir="5400000" algn="ctr" rotWithShape="0">
                <a:srgbClr val="808080"/>
              </a:outerShdw>
            </a:effectLst>
          </p:spPr>
          <p:txBody>
            <a:bodyPr/>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pPr algn="ctr"/>
              <a:r>
                <a:rPr lang="zh-CN" altLang="en-US" sz="1600" dirty="0">
                  <a:solidFill>
                    <a:schemeClr val="tx1"/>
                  </a:solidFill>
                  <a:latin typeface="楷体" pitchFamily="49" charset="-122"/>
                  <a:ea typeface="楷体" pitchFamily="49" charset="-122"/>
                </a:rPr>
                <a:t>引言</a:t>
              </a:r>
            </a:p>
          </p:txBody>
        </p:sp>
        <p:sp>
          <p:nvSpPr>
            <p:cNvPr id="92166" name="Oval 4"/>
            <p:cNvSpPr>
              <a:spLocks noChangeArrowheads="1"/>
            </p:cNvSpPr>
            <p:nvPr/>
          </p:nvSpPr>
          <p:spPr bwMode="auto">
            <a:xfrm>
              <a:off x="748" y="1026"/>
              <a:ext cx="1361" cy="432"/>
            </a:xfrm>
            <a:prstGeom prst="ellipse">
              <a:avLst/>
            </a:prstGeom>
            <a:gradFill rotWithShape="1">
              <a:gsLst>
                <a:gs pos="0">
                  <a:srgbClr val="CCECFF"/>
                </a:gs>
                <a:gs pos="50000">
                  <a:srgbClr val="FFFFFF"/>
                </a:gs>
                <a:gs pos="100000">
                  <a:srgbClr val="CCECFF"/>
                </a:gs>
              </a:gsLst>
              <a:lin ang="5400000" scaled="1"/>
            </a:gradFill>
            <a:ln w="38100">
              <a:solidFill>
                <a:srgbClr val="000000"/>
              </a:solidFill>
              <a:round/>
              <a:headEnd/>
              <a:tailEnd/>
            </a:ln>
            <a:effectLst>
              <a:outerShdw dist="12700" dir="5400000" algn="ctr" rotWithShape="0">
                <a:srgbClr val="808080"/>
              </a:outerShdw>
            </a:effectLst>
          </p:spPr>
          <p:txBody>
            <a:bodyPr lIns="54000" rIns="54000"/>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pPr algn="ctr"/>
              <a:r>
                <a:rPr lang="zh-CN" altLang="en-US" sz="1600" dirty="0">
                  <a:solidFill>
                    <a:schemeClr val="tx1"/>
                  </a:solidFill>
                  <a:latin typeface="楷体" pitchFamily="49" charset="-122"/>
                  <a:ea typeface="楷体" pitchFamily="49" charset="-122"/>
                </a:rPr>
                <a:t>数据结构</a:t>
              </a:r>
            </a:p>
          </p:txBody>
        </p:sp>
        <p:sp>
          <p:nvSpPr>
            <p:cNvPr id="92167" name="Oval 5"/>
            <p:cNvSpPr>
              <a:spLocks noChangeArrowheads="1"/>
            </p:cNvSpPr>
            <p:nvPr/>
          </p:nvSpPr>
          <p:spPr bwMode="auto">
            <a:xfrm>
              <a:off x="3742" y="1040"/>
              <a:ext cx="1045" cy="431"/>
            </a:xfrm>
            <a:prstGeom prst="ellipse">
              <a:avLst/>
            </a:prstGeom>
            <a:gradFill rotWithShape="1">
              <a:gsLst>
                <a:gs pos="0">
                  <a:srgbClr val="CCECFF"/>
                </a:gs>
                <a:gs pos="50000">
                  <a:srgbClr val="FFFFFF"/>
                </a:gs>
                <a:gs pos="100000">
                  <a:srgbClr val="CCECFF"/>
                </a:gs>
              </a:gsLst>
              <a:lin ang="5400000" scaled="1"/>
            </a:gradFill>
            <a:ln w="38100">
              <a:solidFill>
                <a:srgbClr val="000000"/>
              </a:solidFill>
              <a:round/>
              <a:headEnd/>
              <a:tailEnd/>
            </a:ln>
            <a:effectLst>
              <a:outerShdw dist="12700" dir="5400000" algn="ctr" rotWithShape="0">
                <a:srgbClr val="808080"/>
              </a:outerShdw>
            </a:effectLst>
          </p:spPr>
          <p:txBody>
            <a:bodyPr lIns="126000"/>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pPr algn="ctr"/>
              <a:r>
                <a:rPr lang="zh-CN" altLang="en-US" sz="1600">
                  <a:solidFill>
                    <a:schemeClr val="tx1"/>
                  </a:solidFill>
                  <a:latin typeface="楷体" pitchFamily="49" charset="-122"/>
                  <a:ea typeface="楷体" pitchFamily="49" charset="-122"/>
                </a:rPr>
                <a:t>算  法</a:t>
              </a:r>
            </a:p>
          </p:txBody>
        </p:sp>
        <p:sp>
          <p:nvSpPr>
            <p:cNvPr id="92168" name="Freeform 6"/>
            <p:cNvSpPr>
              <a:spLocks/>
            </p:cNvSpPr>
            <p:nvPr/>
          </p:nvSpPr>
          <p:spPr bwMode="auto">
            <a:xfrm>
              <a:off x="1746" y="799"/>
              <a:ext cx="771" cy="227"/>
            </a:xfrm>
            <a:custGeom>
              <a:avLst/>
              <a:gdLst>
                <a:gd name="T0" fmla="*/ 771 w 1287"/>
                <a:gd name="T1" fmla="*/ 0 h 561"/>
                <a:gd name="T2" fmla="*/ 0 w 1287"/>
                <a:gd name="T3" fmla="*/ 227 h 561"/>
                <a:gd name="T4" fmla="*/ 0 60000 65536"/>
                <a:gd name="T5" fmla="*/ 0 60000 65536"/>
              </a:gdLst>
              <a:ahLst/>
              <a:cxnLst>
                <a:cxn ang="T4">
                  <a:pos x="T0" y="T1"/>
                </a:cxn>
                <a:cxn ang="T5">
                  <a:pos x="T2" y="T3"/>
                </a:cxn>
              </a:cxnLst>
              <a:rect l="0" t="0" r="r" b="b"/>
              <a:pathLst>
                <a:path w="1287" h="561">
                  <a:moveTo>
                    <a:pt x="1287" y="0"/>
                  </a:moveTo>
                  <a:lnTo>
                    <a:pt x="0" y="561"/>
                  </a:lnTo>
                </a:path>
              </a:pathLst>
            </a:custGeom>
            <a:gradFill rotWithShape="1">
              <a:gsLst>
                <a:gs pos="0">
                  <a:srgbClr val="CCECFF"/>
                </a:gs>
                <a:gs pos="50000">
                  <a:srgbClr val="FFFFFF"/>
                </a:gs>
                <a:gs pos="100000">
                  <a:srgbClr val="CCECFF"/>
                </a:gs>
              </a:gsLst>
              <a:lin ang="5400000" scaled="1"/>
            </a:gradFill>
            <a:ln w="38100" cmpd="sng">
              <a:solidFill>
                <a:srgbClr val="000000"/>
              </a:solidFill>
              <a:round/>
              <a:headEnd/>
              <a:tailEnd type="stealth" w="sm" len="med"/>
            </a:ln>
          </p:spPr>
          <p:txBody>
            <a:bodyPr/>
            <a:lstStyle/>
            <a:p>
              <a:endParaRPr lang="zh-CN" altLang="en-US">
                <a:latin typeface="楷体" pitchFamily="49" charset="-122"/>
                <a:ea typeface="楷体" pitchFamily="49" charset="-122"/>
              </a:endParaRPr>
            </a:p>
          </p:txBody>
        </p:sp>
        <p:sp>
          <p:nvSpPr>
            <p:cNvPr id="92169" name="Freeform 7"/>
            <p:cNvSpPr>
              <a:spLocks/>
            </p:cNvSpPr>
            <p:nvPr/>
          </p:nvSpPr>
          <p:spPr bwMode="auto">
            <a:xfrm>
              <a:off x="3470" y="791"/>
              <a:ext cx="783" cy="280"/>
            </a:xfrm>
            <a:custGeom>
              <a:avLst/>
              <a:gdLst>
                <a:gd name="T0" fmla="*/ 0 w 1278"/>
                <a:gd name="T1" fmla="*/ 0 h 576"/>
                <a:gd name="T2" fmla="*/ 783 w 1278"/>
                <a:gd name="T3" fmla="*/ 280 h 576"/>
                <a:gd name="T4" fmla="*/ 0 60000 65536"/>
                <a:gd name="T5" fmla="*/ 0 60000 65536"/>
              </a:gdLst>
              <a:ahLst/>
              <a:cxnLst>
                <a:cxn ang="T4">
                  <a:pos x="T0" y="T1"/>
                </a:cxn>
                <a:cxn ang="T5">
                  <a:pos x="T2" y="T3"/>
                </a:cxn>
              </a:cxnLst>
              <a:rect l="0" t="0" r="r" b="b"/>
              <a:pathLst>
                <a:path w="1278" h="576">
                  <a:moveTo>
                    <a:pt x="0" y="0"/>
                  </a:moveTo>
                  <a:lnTo>
                    <a:pt x="1278" y="576"/>
                  </a:lnTo>
                </a:path>
              </a:pathLst>
            </a:custGeom>
            <a:gradFill rotWithShape="1">
              <a:gsLst>
                <a:gs pos="0">
                  <a:srgbClr val="CCECFF"/>
                </a:gs>
                <a:gs pos="50000">
                  <a:srgbClr val="FFFFFF"/>
                </a:gs>
                <a:gs pos="100000">
                  <a:srgbClr val="CCECFF"/>
                </a:gs>
              </a:gsLst>
              <a:lin ang="5400000" scaled="1"/>
            </a:gradFill>
            <a:ln w="38100" cmpd="sng">
              <a:solidFill>
                <a:srgbClr val="000000"/>
              </a:solidFill>
              <a:round/>
              <a:headEnd/>
              <a:tailEnd type="stealth" w="sm" len="med"/>
            </a:ln>
          </p:spPr>
          <p:txBody>
            <a:bodyPr/>
            <a:lstStyle/>
            <a:p>
              <a:endParaRPr lang="zh-CN" altLang="en-US">
                <a:latin typeface="楷体" pitchFamily="49" charset="-122"/>
                <a:ea typeface="楷体" pitchFamily="49" charset="-122"/>
              </a:endParaRPr>
            </a:p>
          </p:txBody>
        </p:sp>
        <p:sp>
          <p:nvSpPr>
            <p:cNvPr id="92170" name="Freeform 8"/>
            <p:cNvSpPr>
              <a:spLocks/>
            </p:cNvSpPr>
            <p:nvPr/>
          </p:nvSpPr>
          <p:spPr bwMode="auto">
            <a:xfrm>
              <a:off x="504" y="1391"/>
              <a:ext cx="603" cy="361"/>
            </a:xfrm>
            <a:custGeom>
              <a:avLst/>
              <a:gdLst>
                <a:gd name="T0" fmla="*/ 603 w 850"/>
                <a:gd name="T1" fmla="*/ 0 h 789"/>
                <a:gd name="T2" fmla="*/ 0 w 850"/>
                <a:gd name="T3" fmla="*/ 361 h 789"/>
                <a:gd name="T4" fmla="*/ 0 60000 65536"/>
                <a:gd name="T5" fmla="*/ 0 60000 65536"/>
              </a:gdLst>
              <a:ahLst/>
              <a:cxnLst>
                <a:cxn ang="T4">
                  <a:pos x="T0" y="T1"/>
                </a:cxn>
                <a:cxn ang="T5">
                  <a:pos x="T2" y="T3"/>
                </a:cxn>
              </a:cxnLst>
              <a:rect l="0" t="0" r="r" b="b"/>
              <a:pathLst>
                <a:path w="850" h="789">
                  <a:moveTo>
                    <a:pt x="850" y="0"/>
                  </a:moveTo>
                  <a:lnTo>
                    <a:pt x="0" y="789"/>
                  </a:lnTo>
                </a:path>
              </a:pathLst>
            </a:custGeom>
            <a:gradFill rotWithShape="1">
              <a:gsLst>
                <a:gs pos="0">
                  <a:srgbClr val="CCECFF"/>
                </a:gs>
                <a:gs pos="50000">
                  <a:srgbClr val="FFFFFF"/>
                </a:gs>
                <a:gs pos="100000">
                  <a:srgbClr val="CCECFF"/>
                </a:gs>
              </a:gsLst>
              <a:lin ang="5400000" scaled="1"/>
            </a:gradFill>
            <a:ln w="38100" cmpd="sng">
              <a:solidFill>
                <a:srgbClr val="000000"/>
              </a:solidFill>
              <a:round/>
              <a:headEnd type="none" w="med" len="med"/>
              <a:tailEnd type="stealth" w="sm" len="med"/>
            </a:ln>
          </p:spPr>
          <p:txBody>
            <a:bodyPr/>
            <a:lstStyle/>
            <a:p>
              <a:endParaRPr lang="zh-CN" altLang="en-US">
                <a:latin typeface="楷体" pitchFamily="49" charset="-122"/>
                <a:ea typeface="楷体" pitchFamily="49" charset="-122"/>
              </a:endParaRPr>
            </a:p>
          </p:txBody>
        </p:sp>
        <p:sp>
          <p:nvSpPr>
            <p:cNvPr id="92171" name="Freeform 9"/>
            <p:cNvSpPr>
              <a:spLocks/>
            </p:cNvSpPr>
            <p:nvPr/>
          </p:nvSpPr>
          <p:spPr bwMode="auto">
            <a:xfrm flipH="1">
              <a:off x="1460" y="1460"/>
              <a:ext cx="44" cy="292"/>
            </a:xfrm>
            <a:custGeom>
              <a:avLst/>
              <a:gdLst>
                <a:gd name="T0" fmla="*/ 0 w 1"/>
                <a:gd name="T1" fmla="*/ 0 h 720"/>
                <a:gd name="T2" fmla="*/ 0 w 1"/>
                <a:gd name="T3" fmla="*/ 292 h 720"/>
                <a:gd name="T4" fmla="*/ 0 60000 65536"/>
                <a:gd name="T5" fmla="*/ 0 60000 65536"/>
              </a:gdLst>
              <a:ahLst/>
              <a:cxnLst>
                <a:cxn ang="T4">
                  <a:pos x="T0" y="T1"/>
                </a:cxn>
                <a:cxn ang="T5">
                  <a:pos x="T2" y="T3"/>
                </a:cxn>
              </a:cxnLst>
              <a:rect l="0" t="0" r="r" b="b"/>
              <a:pathLst>
                <a:path w="1" h="720">
                  <a:moveTo>
                    <a:pt x="0" y="0"/>
                  </a:moveTo>
                  <a:lnTo>
                    <a:pt x="0" y="720"/>
                  </a:lnTo>
                </a:path>
              </a:pathLst>
            </a:custGeom>
            <a:gradFill rotWithShape="1">
              <a:gsLst>
                <a:gs pos="0">
                  <a:srgbClr val="CCECFF"/>
                </a:gs>
                <a:gs pos="50000">
                  <a:srgbClr val="FFFFFF"/>
                </a:gs>
                <a:gs pos="100000">
                  <a:srgbClr val="CCECFF"/>
                </a:gs>
              </a:gsLst>
              <a:lin ang="5400000" scaled="1"/>
            </a:gradFill>
            <a:ln w="38100" cmpd="sng">
              <a:solidFill>
                <a:srgbClr val="000000"/>
              </a:solidFill>
              <a:round/>
              <a:headEnd type="none" w="med" len="med"/>
              <a:tailEnd type="stealth" w="sm" len="med"/>
            </a:ln>
          </p:spPr>
          <p:txBody>
            <a:bodyPr/>
            <a:lstStyle/>
            <a:p>
              <a:endParaRPr lang="zh-CN" altLang="en-US">
                <a:latin typeface="楷体" pitchFamily="49" charset="-122"/>
                <a:ea typeface="楷体" pitchFamily="49" charset="-122"/>
              </a:endParaRPr>
            </a:p>
          </p:txBody>
        </p:sp>
        <p:sp>
          <p:nvSpPr>
            <p:cNvPr id="92172" name="Freeform 10"/>
            <p:cNvSpPr>
              <a:spLocks/>
            </p:cNvSpPr>
            <p:nvPr/>
          </p:nvSpPr>
          <p:spPr bwMode="auto">
            <a:xfrm>
              <a:off x="1939" y="1398"/>
              <a:ext cx="499" cy="444"/>
            </a:xfrm>
            <a:custGeom>
              <a:avLst/>
              <a:gdLst>
                <a:gd name="T0" fmla="*/ 0 w 706"/>
                <a:gd name="T1" fmla="*/ 0 h 808"/>
                <a:gd name="T2" fmla="*/ 499 w 706"/>
                <a:gd name="T3" fmla="*/ 444 h 808"/>
                <a:gd name="T4" fmla="*/ 0 60000 65536"/>
                <a:gd name="T5" fmla="*/ 0 60000 65536"/>
              </a:gdLst>
              <a:ahLst/>
              <a:cxnLst>
                <a:cxn ang="T4">
                  <a:pos x="T0" y="T1"/>
                </a:cxn>
                <a:cxn ang="T5">
                  <a:pos x="T2" y="T3"/>
                </a:cxn>
              </a:cxnLst>
              <a:rect l="0" t="0" r="r" b="b"/>
              <a:pathLst>
                <a:path w="706" h="808">
                  <a:moveTo>
                    <a:pt x="0" y="0"/>
                  </a:moveTo>
                  <a:lnTo>
                    <a:pt x="706" y="808"/>
                  </a:lnTo>
                </a:path>
              </a:pathLst>
            </a:custGeom>
            <a:gradFill rotWithShape="1">
              <a:gsLst>
                <a:gs pos="0">
                  <a:srgbClr val="CCECFF"/>
                </a:gs>
                <a:gs pos="50000">
                  <a:srgbClr val="FFFFFF"/>
                </a:gs>
                <a:gs pos="100000">
                  <a:srgbClr val="CCECFF"/>
                </a:gs>
              </a:gsLst>
              <a:lin ang="5400000" scaled="1"/>
            </a:gradFill>
            <a:ln w="38100" cmpd="sng">
              <a:solidFill>
                <a:srgbClr val="000000"/>
              </a:solidFill>
              <a:round/>
              <a:headEnd type="none" w="med" len="med"/>
              <a:tailEnd type="stealth" w="sm" len="med"/>
            </a:ln>
          </p:spPr>
          <p:txBody>
            <a:bodyPr/>
            <a:lstStyle/>
            <a:p>
              <a:endParaRPr lang="zh-CN" altLang="en-US">
                <a:latin typeface="楷体" pitchFamily="49" charset="-122"/>
                <a:ea typeface="楷体" pitchFamily="49" charset="-122"/>
              </a:endParaRPr>
            </a:p>
          </p:txBody>
        </p:sp>
        <p:sp>
          <p:nvSpPr>
            <p:cNvPr id="92173" name="Text Box 11"/>
            <p:cNvSpPr txBox="1">
              <a:spLocks noChangeArrowheads="1"/>
            </p:cNvSpPr>
            <p:nvPr/>
          </p:nvSpPr>
          <p:spPr bwMode="auto">
            <a:xfrm>
              <a:off x="373" y="1795"/>
              <a:ext cx="221" cy="1077"/>
            </a:xfrm>
            <a:prstGeom prst="rect">
              <a:avLst/>
            </a:prstGeom>
            <a:gradFill rotWithShape="1">
              <a:gsLst>
                <a:gs pos="0">
                  <a:srgbClr val="CCECFF"/>
                </a:gs>
                <a:gs pos="50000">
                  <a:srgbClr val="FFFFFF"/>
                </a:gs>
                <a:gs pos="100000">
                  <a:srgbClr val="CCECFF"/>
                </a:gs>
              </a:gsLst>
              <a:lin ang="5400000" scaled="1"/>
            </a:gradFill>
            <a:ln w="38100">
              <a:solidFill>
                <a:srgbClr val="000000"/>
              </a:solidFill>
              <a:miter lim="800000"/>
              <a:headEnd/>
              <a:tailEnd/>
            </a:ln>
          </p:spPr>
          <p:txBody>
            <a:bodyPr lIns="18000" tIns="0" rIns="18000" bIns="0"/>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pPr algn="just">
                <a:lnSpc>
                  <a:spcPct val="120000"/>
                </a:lnSpc>
              </a:pPr>
              <a:r>
                <a:rPr lang="zh-CN" altLang="en-US" sz="1600" dirty="0">
                  <a:solidFill>
                    <a:schemeClr val="tx1"/>
                  </a:solidFill>
                  <a:latin typeface="楷体" pitchFamily="49" charset="-122"/>
                  <a:ea typeface="楷体" pitchFamily="49" charset="-122"/>
                </a:rPr>
                <a:t>基本概念</a:t>
              </a:r>
            </a:p>
          </p:txBody>
        </p:sp>
        <p:sp>
          <p:nvSpPr>
            <p:cNvPr id="92174" name="Text Box 12"/>
            <p:cNvSpPr txBox="1">
              <a:spLocks noChangeArrowheads="1"/>
            </p:cNvSpPr>
            <p:nvPr/>
          </p:nvSpPr>
          <p:spPr bwMode="auto">
            <a:xfrm>
              <a:off x="1392" y="1805"/>
              <a:ext cx="221" cy="1077"/>
            </a:xfrm>
            <a:prstGeom prst="rect">
              <a:avLst/>
            </a:prstGeom>
            <a:gradFill rotWithShape="1">
              <a:gsLst>
                <a:gs pos="0">
                  <a:srgbClr val="CCECFF"/>
                </a:gs>
                <a:gs pos="50000">
                  <a:srgbClr val="FFFFFF"/>
                </a:gs>
                <a:gs pos="100000">
                  <a:srgbClr val="CCECFF"/>
                </a:gs>
              </a:gsLst>
              <a:lin ang="5400000" scaled="1"/>
            </a:gradFill>
            <a:ln w="38100">
              <a:solidFill>
                <a:srgbClr val="000000"/>
              </a:solidFill>
              <a:miter lim="800000"/>
              <a:headEnd/>
              <a:tailEnd/>
            </a:ln>
          </p:spPr>
          <p:txBody>
            <a:bodyPr lIns="18000" tIns="0" rIns="18000" bIns="0"/>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pPr algn="just">
                <a:lnSpc>
                  <a:spcPct val="120000"/>
                </a:lnSpc>
              </a:pPr>
              <a:r>
                <a:rPr lang="zh-CN" altLang="en-US" sz="1600">
                  <a:solidFill>
                    <a:schemeClr val="tx1"/>
                  </a:solidFill>
                  <a:latin typeface="楷体" pitchFamily="49" charset="-122"/>
                  <a:ea typeface="楷体" pitchFamily="49" charset="-122"/>
                </a:rPr>
                <a:t>逻辑结构</a:t>
              </a:r>
            </a:p>
          </p:txBody>
        </p:sp>
        <p:sp>
          <p:nvSpPr>
            <p:cNvPr id="92175" name="Text Box 13"/>
            <p:cNvSpPr txBox="1">
              <a:spLocks noChangeArrowheads="1"/>
            </p:cNvSpPr>
            <p:nvPr/>
          </p:nvSpPr>
          <p:spPr bwMode="auto">
            <a:xfrm>
              <a:off x="2359" y="1816"/>
              <a:ext cx="222" cy="1078"/>
            </a:xfrm>
            <a:prstGeom prst="rect">
              <a:avLst/>
            </a:prstGeom>
            <a:gradFill rotWithShape="1">
              <a:gsLst>
                <a:gs pos="0">
                  <a:srgbClr val="CCECFF"/>
                </a:gs>
                <a:gs pos="50000">
                  <a:srgbClr val="FFFFFF"/>
                </a:gs>
                <a:gs pos="100000">
                  <a:srgbClr val="CCECFF"/>
                </a:gs>
              </a:gsLst>
              <a:lin ang="5400000" scaled="1"/>
            </a:gradFill>
            <a:ln w="38100">
              <a:solidFill>
                <a:srgbClr val="000000"/>
              </a:solidFill>
              <a:miter lim="800000"/>
              <a:headEnd/>
              <a:tailEnd/>
            </a:ln>
          </p:spPr>
          <p:txBody>
            <a:bodyPr lIns="18000" tIns="0" rIns="18000" bIns="0"/>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pPr algn="just">
                <a:lnSpc>
                  <a:spcPct val="120000"/>
                </a:lnSpc>
              </a:pPr>
              <a:r>
                <a:rPr lang="zh-CN" altLang="en-US" sz="1600">
                  <a:solidFill>
                    <a:schemeClr val="tx1"/>
                  </a:solidFill>
                  <a:latin typeface="楷体" pitchFamily="49" charset="-122"/>
                  <a:ea typeface="楷体" pitchFamily="49" charset="-122"/>
                </a:rPr>
                <a:t>存储结构</a:t>
              </a:r>
            </a:p>
          </p:txBody>
        </p:sp>
        <p:sp>
          <p:nvSpPr>
            <p:cNvPr id="92176" name="Text Box 14"/>
            <p:cNvSpPr txBox="1">
              <a:spLocks noChangeArrowheads="1"/>
            </p:cNvSpPr>
            <p:nvPr/>
          </p:nvSpPr>
          <p:spPr bwMode="auto">
            <a:xfrm>
              <a:off x="73" y="3198"/>
              <a:ext cx="947" cy="982"/>
            </a:xfrm>
            <a:prstGeom prst="rect">
              <a:avLst/>
            </a:prstGeom>
            <a:gradFill rotWithShape="1">
              <a:gsLst>
                <a:gs pos="0">
                  <a:srgbClr val="CCECFF"/>
                </a:gs>
                <a:gs pos="50000">
                  <a:srgbClr val="FFFFFF"/>
                </a:gs>
                <a:gs pos="100000">
                  <a:srgbClr val="CCECFF"/>
                </a:gs>
              </a:gsLst>
              <a:lin ang="5400000" scaled="1"/>
            </a:gradFill>
            <a:ln w="38100">
              <a:solidFill>
                <a:srgbClr val="000000"/>
              </a:solidFill>
              <a:miter lim="800000"/>
              <a:headEnd/>
              <a:tailEnd/>
            </a:ln>
          </p:spPr>
          <p:txBody>
            <a:bodyPr lIns="18000" tIns="10800" rIns="18000" bIns="10800"/>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pPr algn="just">
                <a:lnSpc>
                  <a:spcPct val="104000"/>
                </a:lnSpc>
              </a:pPr>
              <a:r>
                <a:rPr lang="zh-CN" altLang="en-US" sz="1600" dirty="0">
                  <a:solidFill>
                    <a:schemeClr val="tx1"/>
                  </a:solidFill>
                  <a:latin typeface="楷体" pitchFamily="49" charset="-122"/>
                  <a:ea typeface="楷体" pitchFamily="49" charset="-122"/>
                </a:rPr>
                <a:t>⑴数据</a:t>
              </a:r>
            </a:p>
            <a:p>
              <a:pPr algn="just">
                <a:lnSpc>
                  <a:spcPct val="104000"/>
                </a:lnSpc>
              </a:pPr>
              <a:r>
                <a:rPr lang="zh-CN" altLang="en-US" sz="1600" dirty="0">
                  <a:solidFill>
                    <a:schemeClr val="tx1"/>
                  </a:solidFill>
                  <a:latin typeface="楷体" pitchFamily="49" charset="-122"/>
                  <a:ea typeface="楷体" pitchFamily="49" charset="-122"/>
                </a:rPr>
                <a:t>⑵数据元素</a:t>
              </a:r>
            </a:p>
            <a:p>
              <a:pPr algn="just">
                <a:lnSpc>
                  <a:spcPct val="104000"/>
                </a:lnSpc>
              </a:pPr>
              <a:r>
                <a:rPr lang="zh-CN" altLang="en-US" sz="1600" dirty="0">
                  <a:solidFill>
                    <a:schemeClr val="tx1"/>
                  </a:solidFill>
                  <a:latin typeface="楷体" pitchFamily="49" charset="-122"/>
                  <a:ea typeface="楷体" pitchFamily="49" charset="-122"/>
                </a:rPr>
                <a:t>⑶数据对象</a:t>
              </a:r>
            </a:p>
            <a:p>
              <a:pPr algn="just">
                <a:lnSpc>
                  <a:spcPct val="104000"/>
                </a:lnSpc>
              </a:pPr>
              <a:r>
                <a:rPr lang="zh-CN" altLang="en-US" sz="1600" dirty="0">
                  <a:solidFill>
                    <a:schemeClr val="tx1"/>
                  </a:solidFill>
                  <a:latin typeface="楷体" pitchFamily="49" charset="-122"/>
                  <a:ea typeface="楷体" pitchFamily="49" charset="-122"/>
                </a:rPr>
                <a:t>⑷</a:t>
              </a:r>
              <a:r>
                <a:rPr lang="en-US" altLang="zh-CN" sz="1600" dirty="0">
                  <a:solidFill>
                    <a:schemeClr val="tx1"/>
                  </a:solidFill>
                  <a:latin typeface="楷体" pitchFamily="49" charset="-122"/>
                  <a:ea typeface="楷体" pitchFamily="49" charset="-122"/>
                </a:rPr>
                <a:t>ADT</a:t>
              </a:r>
            </a:p>
          </p:txBody>
        </p:sp>
        <p:sp>
          <p:nvSpPr>
            <p:cNvPr id="92177" name="Line 15"/>
            <p:cNvSpPr>
              <a:spLocks noChangeShapeType="1"/>
            </p:cNvSpPr>
            <p:nvPr/>
          </p:nvSpPr>
          <p:spPr bwMode="auto">
            <a:xfrm>
              <a:off x="499" y="2840"/>
              <a:ext cx="0" cy="362"/>
            </a:xfrm>
            <a:prstGeom prst="line">
              <a:avLst/>
            </a:prstGeom>
            <a:noFill/>
            <a:ln w="38100">
              <a:solidFill>
                <a:srgbClr val="000000"/>
              </a:solidFill>
              <a:round/>
              <a:headEnd/>
              <a:tailEnd type="stealth" w="sm" len="med"/>
            </a:ln>
            <a:extLst>
              <a:ext uri="{909E8E84-426E-40dd-AFC4-6F175D3DCCD1}">
                <a14:hiddenFill xmlns:a14="http://schemas.microsoft.com/office/drawing/2010/main" xmlns="">
                  <a:noFill/>
                </a14:hiddenFill>
              </a:ext>
            </a:extLst>
          </p:spPr>
          <p:txBody>
            <a:bodyPr/>
            <a:lstStyle/>
            <a:p>
              <a:endParaRPr lang="zh-CN" altLang="en-US">
                <a:latin typeface="楷体" pitchFamily="49" charset="-122"/>
                <a:ea typeface="楷体" pitchFamily="49" charset="-122"/>
              </a:endParaRPr>
            </a:p>
          </p:txBody>
        </p:sp>
        <p:sp>
          <p:nvSpPr>
            <p:cNvPr id="92178" name="Text Box 16"/>
            <p:cNvSpPr txBox="1">
              <a:spLocks noChangeArrowheads="1"/>
            </p:cNvSpPr>
            <p:nvPr/>
          </p:nvSpPr>
          <p:spPr bwMode="auto">
            <a:xfrm>
              <a:off x="1119" y="3209"/>
              <a:ext cx="854" cy="753"/>
            </a:xfrm>
            <a:prstGeom prst="rect">
              <a:avLst/>
            </a:prstGeom>
            <a:gradFill rotWithShape="1">
              <a:gsLst>
                <a:gs pos="0">
                  <a:srgbClr val="CCECFF"/>
                </a:gs>
                <a:gs pos="50000">
                  <a:srgbClr val="FFFFFF"/>
                </a:gs>
                <a:gs pos="100000">
                  <a:srgbClr val="CCECFF"/>
                </a:gs>
              </a:gsLst>
              <a:lin ang="5400000" scaled="1"/>
            </a:gradFill>
            <a:ln w="38100">
              <a:solidFill>
                <a:srgbClr val="000000"/>
              </a:solidFill>
              <a:miter lim="800000"/>
              <a:headEnd/>
              <a:tailEnd/>
            </a:ln>
          </p:spPr>
          <p:txBody>
            <a:bodyPr lIns="18000" tIns="10800" rIns="18000" bIns="10800"/>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pPr algn="just">
                <a:lnSpc>
                  <a:spcPct val="104000"/>
                </a:lnSpc>
              </a:pPr>
              <a:r>
                <a:rPr lang="zh-CN" altLang="en-US" sz="1600" dirty="0">
                  <a:solidFill>
                    <a:schemeClr val="tx1"/>
                  </a:solidFill>
                  <a:latin typeface="楷体" pitchFamily="49" charset="-122"/>
                  <a:ea typeface="楷体" pitchFamily="49" charset="-122"/>
                </a:rPr>
                <a:t>⑴逻辑结构</a:t>
              </a:r>
            </a:p>
            <a:p>
              <a:pPr algn="just">
                <a:lnSpc>
                  <a:spcPct val="104000"/>
                </a:lnSpc>
              </a:pPr>
              <a:r>
                <a:rPr lang="zh-CN" altLang="en-US" sz="1600" dirty="0">
                  <a:solidFill>
                    <a:schemeClr val="tx1"/>
                  </a:solidFill>
                  <a:latin typeface="楷体" pitchFamily="49" charset="-122"/>
                  <a:ea typeface="楷体" pitchFamily="49" charset="-122"/>
                </a:rPr>
                <a:t>⑵数据结构</a:t>
              </a:r>
            </a:p>
            <a:p>
              <a:pPr algn="just">
                <a:lnSpc>
                  <a:spcPct val="104000"/>
                </a:lnSpc>
              </a:pPr>
              <a:r>
                <a:rPr lang="zh-CN" altLang="en-US" sz="1600" dirty="0">
                  <a:solidFill>
                    <a:schemeClr val="tx1"/>
                  </a:solidFill>
                  <a:latin typeface="楷体" pitchFamily="49" charset="-122"/>
                  <a:ea typeface="楷体" pitchFamily="49" charset="-122"/>
                </a:rPr>
                <a:t>的分类</a:t>
              </a:r>
            </a:p>
          </p:txBody>
        </p:sp>
        <p:sp>
          <p:nvSpPr>
            <p:cNvPr id="92179" name="Text Box 17"/>
            <p:cNvSpPr txBox="1">
              <a:spLocks noChangeArrowheads="1"/>
            </p:cNvSpPr>
            <p:nvPr/>
          </p:nvSpPr>
          <p:spPr bwMode="auto">
            <a:xfrm>
              <a:off x="2063" y="3219"/>
              <a:ext cx="953" cy="743"/>
            </a:xfrm>
            <a:prstGeom prst="rect">
              <a:avLst/>
            </a:prstGeom>
            <a:gradFill rotWithShape="1">
              <a:gsLst>
                <a:gs pos="0">
                  <a:srgbClr val="CCECFF"/>
                </a:gs>
                <a:gs pos="50000">
                  <a:srgbClr val="FFFFFF"/>
                </a:gs>
                <a:gs pos="100000">
                  <a:srgbClr val="CCECFF"/>
                </a:gs>
              </a:gsLst>
              <a:lin ang="5400000" scaled="1"/>
            </a:gradFill>
            <a:ln w="38100">
              <a:solidFill>
                <a:srgbClr val="000000"/>
              </a:solidFill>
              <a:miter lim="800000"/>
              <a:headEnd/>
              <a:tailEnd/>
            </a:ln>
          </p:spPr>
          <p:txBody>
            <a:bodyPr lIns="18000" tIns="10800" rIns="18000" bIns="10800"/>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pPr algn="just">
                <a:lnSpc>
                  <a:spcPct val="104000"/>
                </a:lnSpc>
              </a:pPr>
              <a:r>
                <a:rPr lang="zh-CN" altLang="en-US" sz="1600" dirty="0">
                  <a:solidFill>
                    <a:schemeClr val="tx1"/>
                  </a:solidFill>
                  <a:latin typeface="楷体" pitchFamily="49" charset="-122"/>
                  <a:ea typeface="楷体" pitchFamily="49" charset="-122"/>
                </a:rPr>
                <a:t>⑴存储结构</a:t>
              </a:r>
            </a:p>
            <a:p>
              <a:pPr algn="just">
                <a:lnSpc>
                  <a:spcPct val="104000"/>
                </a:lnSpc>
              </a:pPr>
              <a:r>
                <a:rPr lang="zh-CN" altLang="en-US" sz="1600" dirty="0">
                  <a:solidFill>
                    <a:schemeClr val="tx1"/>
                  </a:solidFill>
                  <a:latin typeface="楷体" pitchFamily="49" charset="-122"/>
                  <a:ea typeface="楷体" pitchFamily="49" charset="-122"/>
                </a:rPr>
                <a:t>⑵常用存储</a:t>
              </a:r>
            </a:p>
            <a:p>
              <a:pPr algn="just">
                <a:lnSpc>
                  <a:spcPct val="104000"/>
                </a:lnSpc>
              </a:pPr>
              <a:r>
                <a:rPr lang="zh-CN" altLang="en-US" sz="1600" dirty="0">
                  <a:solidFill>
                    <a:schemeClr val="tx1"/>
                  </a:solidFill>
                  <a:latin typeface="楷体" pitchFamily="49" charset="-122"/>
                  <a:ea typeface="楷体" pitchFamily="49" charset="-122"/>
                </a:rPr>
                <a:t>方法</a:t>
              </a:r>
            </a:p>
          </p:txBody>
        </p:sp>
        <p:sp>
          <p:nvSpPr>
            <p:cNvPr id="92180" name="Line 18"/>
            <p:cNvSpPr>
              <a:spLocks noChangeShapeType="1"/>
            </p:cNvSpPr>
            <p:nvPr/>
          </p:nvSpPr>
          <p:spPr bwMode="auto">
            <a:xfrm>
              <a:off x="1507" y="2850"/>
              <a:ext cx="0" cy="362"/>
            </a:xfrm>
            <a:prstGeom prst="line">
              <a:avLst/>
            </a:prstGeom>
            <a:noFill/>
            <a:ln w="38100">
              <a:solidFill>
                <a:srgbClr val="000000"/>
              </a:solidFill>
              <a:round/>
              <a:headEnd/>
              <a:tailEnd type="stealth" w="sm" len="med"/>
            </a:ln>
            <a:extLst>
              <a:ext uri="{909E8E84-426E-40dd-AFC4-6F175D3DCCD1}">
                <a14:hiddenFill xmlns:a14="http://schemas.microsoft.com/office/drawing/2010/main" xmlns="">
                  <a:noFill/>
                </a14:hiddenFill>
              </a:ext>
            </a:extLst>
          </p:spPr>
          <p:txBody>
            <a:bodyPr/>
            <a:lstStyle/>
            <a:p>
              <a:endParaRPr lang="zh-CN" altLang="en-US">
                <a:latin typeface="楷体" pitchFamily="49" charset="-122"/>
                <a:ea typeface="楷体" pitchFamily="49" charset="-122"/>
              </a:endParaRPr>
            </a:p>
          </p:txBody>
        </p:sp>
        <p:sp>
          <p:nvSpPr>
            <p:cNvPr id="92181" name="Line 19"/>
            <p:cNvSpPr>
              <a:spLocks noChangeShapeType="1"/>
            </p:cNvSpPr>
            <p:nvPr/>
          </p:nvSpPr>
          <p:spPr bwMode="auto">
            <a:xfrm>
              <a:off x="2463" y="2860"/>
              <a:ext cx="0" cy="363"/>
            </a:xfrm>
            <a:prstGeom prst="line">
              <a:avLst/>
            </a:prstGeom>
            <a:noFill/>
            <a:ln w="38100">
              <a:solidFill>
                <a:srgbClr val="000000"/>
              </a:solidFill>
              <a:round/>
              <a:headEnd/>
              <a:tailEnd type="stealth" w="sm" len="med"/>
            </a:ln>
            <a:extLst>
              <a:ext uri="{909E8E84-426E-40dd-AFC4-6F175D3DCCD1}">
                <a14:hiddenFill xmlns:a14="http://schemas.microsoft.com/office/drawing/2010/main" xmlns="">
                  <a:noFill/>
                </a14:hiddenFill>
              </a:ext>
            </a:extLst>
          </p:spPr>
          <p:txBody>
            <a:bodyPr/>
            <a:lstStyle/>
            <a:p>
              <a:endParaRPr lang="zh-CN" altLang="en-US">
                <a:latin typeface="楷体" pitchFamily="49" charset="-122"/>
                <a:ea typeface="楷体" pitchFamily="49" charset="-122"/>
              </a:endParaRPr>
            </a:p>
          </p:txBody>
        </p:sp>
        <p:sp>
          <p:nvSpPr>
            <p:cNvPr id="92182" name="Text Box 20"/>
            <p:cNvSpPr txBox="1">
              <a:spLocks noChangeArrowheads="1"/>
            </p:cNvSpPr>
            <p:nvPr/>
          </p:nvSpPr>
          <p:spPr bwMode="auto">
            <a:xfrm>
              <a:off x="3507" y="1842"/>
              <a:ext cx="221" cy="1078"/>
            </a:xfrm>
            <a:prstGeom prst="rect">
              <a:avLst/>
            </a:prstGeom>
            <a:gradFill rotWithShape="1">
              <a:gsLst>
                <a:gs pos="0">
                  <a:srgbClr val="CCECFF"/>
                </a:gs>
                <a:gs pos="50000">
                  <a:srgbClr val="FFFFFF"/>
                </a:gs>
                <a:gs pos="100000">
                  <a:srgbClr val="CCECFF"/>
                </a:gs>
              </a:gsLst>
              <a:lin ang="5400000" scaled="1"/>
            </a:gradFill>
            <a:ln w="38100">
              <a:solidFill>
                <a:srgbClr val="000000"/>
              </a:solidFill>
              <a:miter lim="800000"/>
              <a:headEnd/>
              <a:tailEnd/>
            </a:ln>
          </p:spPr>
          <p:txBody>
            <a:bodyPr lIns="18000" tIns="0" rIns="18000" bIns="0"/>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pPr algn="just">
                <a:lnSpc>
                  <a:spcPct val="120000"/>
                </a:lnSpc>
              </a:pPr>
              <a:r>
                <a:rPr lang="zh-CN" altLang="en-US" sz="1600">
                  <a:solidFill>
                    <a:schemeClr val="tx1"/>
                  </a:solidFill>
                  <a:latin typeface="楷体" pitchFamily="49" charset="-122"/>
                  <a:ea typeface="楷体" pitchFamily="49" charset="-122"/>
                </a:rPr>
                <a:t>基本概念</a:t>
              </a:r>
            </a:p>
          </p:txBody>
        </p:sp>
        <p:sp>
          <p:nvSpPr>
            <p:cNvPr id="92183" name="Text Box 21"/>
            <p:cNvSpPr txBox="1">
              <a:spLocks noChangeArrowheads="1"/>
            </p:cNvSpPr>
            <p:nvPr/>
          </p:nvSpPr>
          <p:spPr bwMode="auto">
            <a:xfrm>
              <a:off x="4921" y="1797"/>
              <a:ext cx="220" cy="1077"/>
            </a:xfrm>
            <a:prstGeom prst="rect">
              <a:avLst/>
            </a:prstGeom>
            <a:gradFill rotWithShape="1">
              <a:gsLst>
                <a:gs pos="0">
                  <a:srgbClr val="CCECFF"/>
                </a:gs>
                <a:gs pos="50000">
                  <a:srgbClr val="FFFFFF"/>
                </a:gs>
                <a:gs pos="100000">
                  <a:srgbClr val="CCECFF"/>
                </a:gs>
              </a:gsLst>
              <a:lin ang="5400000" scaled="1"/>
            </a:gradFill>
            <a:ln w="38100">
              <a:solidFill>
                <a:srgbClr val="000000"/>
              </a:solidFill>
              <a:miter lim="800000"/>
              <a:headEnd/>
              <a:tailEnd/>
            </a:ln>
          </p:spPr>
          <p:txBody>
            <a:bodyPr lIns="18000" tIns="0" rIns="18000" bIns="0"/>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pPr algn="just">
                <a:lnSpc>
                  <a:spcPct val="120000"/>
                </a:lnSpc>
              </a:pPr>
              <a:r>
                <a:rPr lang="zh-CN" altLang="en-US" sz="1600">
                  <a:solidFill>
                    <a:schemeClr val="tx1"/>
                  </a:solidFill>
                  <a:latin typeface="楷体" pitchFamily="49" charset="-122"/>
                  <a:ea typeface="楷体" pitchFamily="49" charset="-122"/>
                </a:rPr>
                <a:t>算法分析</a:t>
              </a:r>
            </a:p>
          </p:txBody>
        </p:sp>
        <p:sp>
          <p:nvSpPr>
            <p:cNvPr id="92184" name="Text Box 22"/>
            <p:cNvSpPr txBox="1">
              <a:spLocks noChangeArrowheads="1"/>
            </p:cNvSpPr>
            <p:nvPr/>
          </p:nvSpPr>
          <p:spPr bwMode="auto">
            <a:xfrm>
              <a:off x="3152" y="3113"/>
              <a:ext cx="1032" cy="969"/>
            </a:xfrm>
            <a:prstGeom prst="rect">
              <a:avLst/>
            </a:prstGeom>
            <a:gradFill rotWithShape="1">
              <a:gsLst>
                <a:gs pos="0">
                  <a:srgbClr val="CCECFF"/>
                </a:gs>
                <a:gs pos="50000">
                  <a:srgbClr val="FFFFFF"/>
                </a:gs>
                <a:gs pos="100000">
                  <a:srgbClr val="CCECFF"/>
                </a:gs>
              </a:gsLst>
              <a:lin ang="5400000" scaled="1"/>
            </a:gradFill>
            <a:ln w="38100">
              <a:solidFill>
                <a:srgbClr val="000000"/>
              </a:solidFill>
              <a:miter lim="800000"/>
              <a:headEnd/>
              <a:tailEnd/>
            </a:ln>
          </p:spPr>
          <p:txBody>
            <a:bodyPr lIns="18000" tIns="10800" rIns="18000" bIns="10800"/>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pPr algn="just">
                <a:lnSpc>
                  <a:spcPct val="104000"/>
                </a:lnSpc>
              </a:pPr>
              <a:r>
                <a:rPr lang="zh-CN" altLang="en-US" sz="1600" dirty="0">
                  <a:solidFill>
                    <a:schemeClr val="tx1"/>
                  </a:solidFill>
                  <a:latin typeface="楷体" pitchFamily="49" charset="-122"/>
                  <a:ea typeface="楷体" pitchFamily="49" charset="-122"/>
                </a:rPr>
                <a:t>⑴算法</a:t>
              </a:r>
            </a:p>
            <a:p>
              <a:pPr algn="just">
                <a:lnSpc>
                  <a:spcPct val="104000"/>
                </a:lnSpc>
              </a:pPr>
              <a:r>
                <a:rPr lang="zh-CN" altLang="en-US" sz="1600" dirty="0">
                  <a:solidFill>
                    <a:schemeClr val="tx1"/>
                  </a:solidFill>
                  <a:latin typeface="楷体" pitchFamily="49" charset="-122"/>
                  <a:ea typeface="楷体" pitchFamily="49" charset="-122"/>
                </a:rPr>
                <a:t>⑵算法特性</a:t>
              </a:r>
            </a:p>
            <a:p>
              <a:pPr algn="just">
                <a:lnSpc>
                  <a:spcPct val="104000"/>
                </a:lnSpc>
              </a:pPr>
              <a:r>
                <a:rPr lang="zh-CN" altLang="en-US" sz="1600" dirty="0">
                  <a:solidFill>
                    <a:schemeClr val="tx1"/>
                  </a:solidFill>
                  <a:latin typeface="楷体" pitchFamily="49" charset="-122"/>
                  <a:ea typeface="楷体" pitchFamily="49" charset="-122"/>
                </a:rPr>
                <a:t>⑶评价算法</a:t>
              </a:r>
            </a:p>
            <a:p>
              <a:pPr algn="just">
                <a:lnSpc>
                  <a:spcPct val="104000"/>
                </a:lnSpc>
              </a:pPr>
              <a:r>
                <a:rPr lang="zh-CN" altLang="en-US" sz="1600" dirty="0">
                  <a:solidFill>
                    <a:schemeClr val="tx1"/>
                  </a:solidFill>
                  <a:latin typeface="楷体" pitchFamily="49" charset="-122"/>
                  <a:ea typeface="楷体" pitchFamily="49" charset="-122"/>
                </a:rPr>
                <a:t>⑷描述算法</a:t>
              </a:r>
            </a:p>
          </p:txBody>
        </p:sp>
        <p:sp>
          <p:nvSpPr>
            <p:cNvPr id="92185" name="Text Box 23"/>
            <p:cNvSpPr txBox="1">
              <a:spLocks noChangeArrowheads="1"/>
            </p:cNvSpPr>
            <p:nvPr/>
          </p:nvSpPr>
          <p:spPr bwMode="auto">
            <a:xfrm>
              <a:off x="4422" y="3113"/>
              <a:ext cx="998" cy="969"/>
            </a:xfrm>
            <a:prstGeom prst="rect">
              <a:avLst/>
            </a:prstGeom>
            <a:gradFill rotWithShape="1">
              <a:gsLst>
                <a:gs pos="0">
                  <a:srgbClr val="CCECFF"/>
                </a:gs>
                <a:gs pos="50000">
                  <a:srgbClr val="FFFFFF"/>
                </a:gs>
                <a:gs pos="100000">
                  <a:srgbClr val="CCECFF"/>
                </a:gs>
              </a:gsLst>
              <a:lin ang="5400000" scaled="1"/>
            </a:gradFill>
            <a:ln w="38100">
              <a:solidFill>
                <a:srgbClr val="000000"/>
              </a:solidFill>
              <a:miter lim="800000"/>
              <a:headEnd/>
              <a:tailEnd/>
            </a:ln>
          </p:spPr>
          <p:txBody>
            <a:bodyPr lIns="18000" tIns="10800" rIns="18000" bIns="10800"/>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pPr algn="just">
                <a:lnSpc>
                  <a:spcPct val="104000"/>
                </a:lnSpc>
              </a:pPr>
              <a:r>
                <a:rPr lang="zh-CN" altLang="en-US" sz="1600" dirty="0">
                  <a:solidFill>
                    <a:schemeClr val="tx1"/>
                  </a:solidFill>
                  <a:latin typeface="楷体" pitchFamily="49" charset="-122"/>
                  <a:ea typeface="楷体" pitchFamily="49" charset="-122"/>
                </a:rPr>
                <a:t>⑴问题规模</a:t>
              </a:r>
            </a:p>
            <a:p>
              <a:pPr algn="just">
                <a:lnSpc>
                  <a:spcPct val="104000"/>
                </a:lnSpc>
              </a:pPr>
              <a:r>
                <a:rPr lang="zh-CN" altLang="en-US" sz="1600" dirty="0">
                  <a:solidFill>
                    <a:schemeClr val="tx1"/>
                  </a:solidFill>
                  <a:latin typeface="楷体" pitchFamily="49" charset="-122"/>
                  <a:ea typeface="楷体" pitchFamily="49" charset="-122"/>
                </a:rPr>
                <a:t>⑵基本语句</a:t>
              </a:r>
            </a:p>
            <a:p>
              <a:pPr algn="just">
                <a:lnSpc>
                  <a:spcPct val="104000"/>
                </a:lnSpc>
              </a:pPr>
              <a:r>
                <a:rPr lang="zh-CN" altLang="en-US" sz="1600" dirty="0">
                  <a:solidFill>
                    <a:schemeClr val="tx1"/>
                  </a:solidFill>
                  <a:latin typeface="楷体" pitchFamily="49" charset="-122"/>
                  <a:ea typeface="楷体" pitchFamily="49" charset="-122"/>
                </a:rPr>
                <a:t>⑶时间复杂度</a:t>
              </a:r>
            </a:p>
            <a:p>
              <a:pPr algn="just">
                <a:lnSpc>
                  <a:spcPct val="104000"/>
                </a:lnSpc>
              </a:pPr>
              <a:r>
                <a:rPr lang="zh-CN" altLang="en-US" sz="1600" dirty="0">
                  <a:solidFill>
                    <a:schemeClr val="tx1"/>
                  </a:solidFill>
                  <a:latin typeface="楷体" pitchFamily="49" charset="-122"/>
                  <a:ea typeface="楷体" pitchFamily="49" charset="-122"/>
                </a:rPr>
                <a:t>⑷大</a:t>
              </a:r>
              <a:r>
                <a:rPr lang="en-US" altLang="zh-CN" sz="1600" i="1" dirty="0">
                  <a:solidFill>
                    <a:schemeClr val="tx1"/>
                  </a:solidFill>
                  <a:latin typeface="楷体" pitchFamily="49" charset="-122"/>
                  <a:ea typeface="楷体" pitchFamily="49" charset="-122"/>
                </a:rPr>
                <a:t>O</a:t>
              </a:r>
              <a:r>
                <a:rPr lang="zh-CN" altLang="en-US" sz="1600" dirty="0">
                  <a:solidFill>
                    <a:schemeClr val="tx1"/>
                  </a:solidFill>
                  <a:latin typeface="楷体" pitchFamily="49" charset="-122"/>
                  <a:ea typeface="楷体" pitchFamily="49" charset="-122"/>
                </a:rPr>
                <a:t>记号</a:t>
              </a:r>
            </a:p>
          </p:txBody>
        </p:sp>
        <p:sp>
          <p:nvSpPr>
            <p:cNvPr id="92186" name="Line 24"/>
            <p:cNvSpPr>
              <a:spLocks noChangeShapeType="1"/>
            </p:cNvSpPr>
            <p:nvPr/>
          </p:nvSpPr>
          <p:spPr bwMode="auto">
            <a:xfrm>
              <a:off x="3606" y="2931"/>
              <a:ext cx="0" cy="181"/>
            </a:xfrm>
            <a:prstGeom prst="line">
              <a:avLst/>
            </a:prstGeom>
            <a:noFill/>
            <a:ln w="38100">
              <a:solidFill>
                <a:srgbClr val="000000"/>
              </a:solidFill>
              <a:round/>
              <a:headEnd/>
              <a:tailEnd type="stealth" w="sm" len="med"/>
            </a:ln>
            <a:extLst>
              <a:ext uri="{909E8E84-426E-40dd-AFC4-6F175D3DCCD1}">
                <a14:hiddenFill xmlns:a14="http://schemas.microsoft.com/office/drawing/2010/main" xmlns="">
                  <a:noFill/>
                </a14:hiddenFill>
              </a:ext>
            </a:extLst>
          </p:spPr>
          <p:txBody>
            <a:bodyPr/>
            <a:lstStyle/>
            <a:p>
              <a:endParaRPr lang="zh-CN" altLang="en-US">
                <a:latin typeface="楷体" pitchFamily="49" charset="-122"/>
                <a:ea typeface="楷体" pitchFamily="49" charset="-122"/>
              </a:endParaRPr>
            </a:p>
          </p:txBody>
        </p:sp>
        <p:sp>
          <p:nvSpPr>
            <p:cNvPr id="92187" name="Line 25"/>
            <p:cNvSpPr>
              <a:spLocks noChangeShapeType="1"/>
            </p:cNvSpPr>
            <p:nvPr/>
          </p:nvSpPr>
          <p:spPr bwMode="auto">
            <a:xfrm>
              <a:off x="5012" y="2886"/>
              <a:ext cx="0" cy="227"/>
            </a:xfrm>
            <a:prstGeom prst="line">
              <a:avLst/>
            </a:prstGeom>
            <a:noFill/>
            <a:ln w="38100">
              <a:solidFill>
                <a:srgbClr val="000000"/>
              </a:solidFill>
              <a:round/>
              <a:headEnd/>
              <a:tailEnd type="stealth" w="sm" len="med"/>
            </a:ln>
            <a:extLst>
              <a:ext uri="{909E8E84-426E-40dd-AFC4-6F175D3DCCD1}">
                <a14:hiddenFill xmlns:a14="http://schemas.microsoft.com/office/drawing/2010/main" xmlns="">
                  <a:noFill/>
                </a14:hiddenFill>
              </a:ext>
            </a:extLst>
          </p:spPr>
          <p:txBody>
            <a:bodyPr/>
            <a:lstStyle/>
            <a:p>
              <a:endParaRPr lang="zh-CN" altLang="en-US">
                <a:latin typeface="楷体" pitchFamily="49" charset="-122"/>
                <a:ea typeface="楷体" pitchFamily="49" charset="-122"/>
              </a:endParaRPr>
            </a:p>
          </p:txBody>
        </p:sp>
        <p:sp>
          <p:nvSpPr>
            <p:cNvPr id="92188" name="Freeform 26"/>
            <p:cNvSpPr>
              <a:spLocks/>
            </p:cNvSpPr>
            <p:nvPr/>
          </p:nvSpPr>
          <p:spPr bwMode="auto">
            <a:xfrm>
              <a:off x="3613" y="1465"/>
              <a:ext cx="521" cy="377"/>
            </a:xfrm>
            <a:custGeom>
              <a:avLst/>
              <a:gdLst>
                <a:gd name="T0" fmla="*/ 521 w 885"/>
                <a:gd name="T1" fmla="*/ 0 h 718"/>
                <a:gd name="T2" fmla="*/ 0 w 885"/>
                <a:gd name="T3" fmla="*/ 377 h 718"/>
                <a:gd name="T4" fmla="*/ 0 60000 65536"/>
                <a:gd name="T5" fmla="*/ 0 60000 65536"/>
              </a:gdLst>
              <a:ahLst/>
              <a:cxnLst>
                <a:cxn ang="T4">
                  <a:pos x="T0" y="T1"/>
                </a:cxn>
                <a:cxn ang="T5">
                  <a:pos x="T2" y="T3"/>
                </a:cxn>
              </a:cxnLst>
              <a:rect l="0" t="0" r="r" b="b"/>
              <a:pathLst>
                <a:path w="885" h="718">
                  <a:moveTo>
                    <a:pt x="885" y="0"/>
                  </a:moveTo>
                  <a:lnTo>
                    <a:pt x="0" y="718"/>
                  </a:lnTo>
                </a:path>
              </a:pathLst>
            </a:custGeom>
            <a:gradFill rotWithShape="1">
              <a:gsLst>
                <a:gs pos="0">
                  <a:srgbClr val="CCECFF"/>
                </a:gs>
                <a:gs pos="50000">
                  <a:srgbClr val="FFFFFF"/>
                </a:gs>
                <a:gs pos="100000">
                  <a:srgbClr val="CCECFF"/>
                </a:gs>
              </a:gsLst>
              <a:lin ang="5400000" scaled="1"/>
            </a:gradFill>
            <a:ln w="38100" cmpd="sng">
              <a:solidFill>
                <a:srgbClr val="000000"/>
              </a:solidFill>
              <a:round/>
              <a:headEnd type="none" w="med" len="med"/>
              <a:tailEnd type="stealth" w="sm" len="med"/>
            </a:ln>
          </p:spPr>
          <p:txBody>
            <a:bodyPr/>
            <a:lstStyle/>
            <a:p>
              <a:endParaRPr lang="zh-CN" altLang="en-US">
                <a:latin typeface="楷体" pitchFamily="49" charset="-122"/>
                <a:ea typeface="楷体" pitchFamily="49" charset="-122"/>
              </a:endParaRPr>
            </a:p>
          </p:txBody>
        </p:sp>
        <p:sp>
          <p:nvSpPr>
            <p:cNvPr id="92189" name="Freeform 27"/>
            <p:cNvSpPr>
              <a:spLocks/>
            </p:cNvSpPr>
            <p:nvPr/>
          </p:nvSpPr>
          <p:spPr bwMode="auto">
            <a:xfrm>
              <a:off x="4513" y="1434"/>
              <a:ext cx="499" cy="363"/>
            </a:xfrm>
            <a:custGeom>
              <a:avLst/>
              <a:gdLst>
                <a:gd name="T0" fmla="*/ 0 w 720"/>
                <a:gd name="T1" fmla="*/ 0 h 778"/>
                <a:gd name="T2" fmla="*/ 499 w 720"/>
                <a:gd name="T3" fmla="*/ 363 h 778"/>
                <a:gd name="T4" fmla="*/ 0 60000 65536"/>
                <a:gd name="T5" fmla="*/ 0 60000 65536"/>
              </a:gdLst>
              <a:ahLst/>
              <a:cxnLst>
                <a:cxn ang="T4">
                  <a:pos x="T0" y="T1"/>
                </a:cxn>
                <a:cxn ang="T5">
                  <a:pos x="T2" y="T3"/>
                </a:cxn>
              </a:cxnLst>
              <a:rect l="0" t="0" r="r" b="b"/>
              <a:pathLst>
                <a:path w="720" h="778">
                  <a:moveTo>
                    <a:pt x="0" y="0"/>
                  </a:moveTo>
                  <a:lnTo>
                    <a:pt x="720" y="778"/>
                  </a:lnTo>
                </a:path>
              </a:pathLst>
            </a:custGeom>
            <a:gradFill rotWithShape="1">
              <a:gsLst>
                <a:gs pos="0">
                  <a:srgbClr val="CCECFF"/>
                </a:gs>
                <a:gs pos="50000">
                  <a:srgbClr val="FFFFFF"/>
                </a:gs>
                <a:gs pos="100000">
                  <a:srgbClr val="CCECFF"/>
                </a:gs>
              </a:gsLst>
              <a:lin ang="5400000" scaled="1"/>
            </a:gradFill>
            <a:ln w="38100" cmpd="sng">
              <a:solidFill>
                <a:srgbClr val="000000"/>
              </a:solidFill>
              <a:round/>
              <a:headEnd type="none" w="med" len="med"/>
              <a:tailEnd type="stealth" w="sm" len="med"/>
            </a:ln>
          </p:spPr>
          <p:txBody>
            <a:bodyPr/>
            <a:lstStyle/>
            <a:p>
              <a:endParaRPr lang="zh-CN" altLang="en-US">
                <a:latin typeface="楷体" pitchFamily="49" charset="-122"/>
                <a:ea typeface="楷体" pitchFamily="49" charset="-122"/>
              </a:endParaRPr>
            </a:p>
          </p:txBody>
        </p:sp>
        <p:sp>
          <p:nvSpPr>
            <p:cNvPr id="92190" name="AutoShape 28"/>
            <p:cNvSpPr>
              <a:spLocks noChangeArrowheads="1"/>
            </p:cNvSpPr>
            <p:nvPr/>
          </p:nvSpPr>
          <p:spPr bwMode="auto">
            <a:xfrm>
              <a:off x="1693" y="2170"/>
              <a:ext cx="576" cy="374"/>
            </a:xfrm>
            <a:prstGeom prst="leftRightArrow">
              <a:avLst>
                <a:gd name="adj1" fmla="val 50000"/>
                <a:gd name="adj2" fmla="val 30802"/>
              </a:avLst>
            </a:prstGeom>
            <a:gradFill rotWithShape="1">
              <a:gsLst>
                <a:gs pos="0">
                  <a:srgbClr val="CCECFF"/>
                </a:gs>
                <a:gs pos="50000">
                  <a:srgbClr val="FFFFFF"/>
                </a:gs>
                <a:gs pos="100000">
                  <a:srgbClr val="CCECFF"/>
                </a:gs>
              </a:gsLst>
              <a:lin ang="5400000" scaled="1"/>
            </a:gradFill>
            <a:ln w="38100">
              <a:solidFill>
                <a:srgbClr val="000000"/>
              </a:solidFill>
              <a:miter lim="800000"/>
              <a:headEnd/>
              <a:tailEnd/>
            </a:ln>
          </p:spPr>
          <p:txBody>
            <a:bodyPr tIns="0" rIns="0" bIns="0"/>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pPr algn="just"/>
              <a:r>
                <a:rPr lang="zh-CN" altLang="en-US" sz="1600">
                  <a:solidFill>
                    <a:schemeClr val="tx1"/>
                  </a:solidFill>
                  <a:latin typeface="楷体" pitchFamily="49" charset="-122"/>
                  <a:ea typeface="楷体" pitchFamily="49" charset="-122"/>
                </a:rPr>
                <a:t>关 系</a:t>
              </a:r>
            </a:p>
          </p:txBody>
        </p:sp>
      </p:grpSp>
    </p:spTree>
    <p:custDataLst>
      <p:tags r:id="rId1"/>
    </p:custDataLst>
    <p:extLst>
      <p:ext uri="{BB962C8B-B14F-4D97-AF65-F5344CB8AC3E}">
        <p14:creationId xmlns:p14="http://schemas.microsoft.com/office/powerpoint/2010/main" val="13928014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97024"/>
                                        </p:tgtEl>
                                        <p:attrNameLst>
                                          <p:attrName>style.visibility</p:attrName>
                                        </p:attrNameLst>
                                      </p:cBhvr>
                                      <p:to>
                                        <p:strVal val="visible"/>
                                      </p:to>
                                    </p:set>
                                    <p:animEffect transition="in" filter="wipe(up)">
                                      <p:cBhvr>
                                        <p:cTn id="7" dur="500"/>
                                        <p:tgtEl>
                                          <p:spTgt spid="597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93303" y="4981904"/>
            <a:ext cx="8410492" cy="926932"/>
          </a:xfrm>
        </p:spPr>
        <p:txBody>
          <a:bodyPr/>
          <a:lstStyle/>
          <a:p>
            <a:r>
              <a:rPr lang="en-US" altLang="zh-CN" dirty="0">
                <a:latin typeface="+mn-ea"/>
                <a:ea typeface="+mn-ea"/>
              </a:rPr>
              <a:t>END</a:t>
            </a:r>
            <a:endParaRPr lang="zh-CN" altLang="en-US" dirty="0">
              <a:latin typeface="+mn-ea"/>
              <a:ea typeface="+mn-ea"/>
            </a:endParaRPr>
          </a:p>
        </p:txBody>
      </p:sp>
    </p:spTree>
    <p:extLst>
      <p:ext uri="{BB962C8B-B14F-4D97-AF65-F5344CB8AC3E}">
        <p14:creationId xmlns:p14="http://schemas.microsoft.com/office/powerpoint/2010/main" val="815632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They may unlock the secrets of life and of the universe.</a:t>
            </a:r>
          </a:p>
        </p:txBody>
      </p:sp>
      <p:sp>
        <p:nvSpPr>
          <p:cNvPr id="3" name="标题 2"/>
          <p:cNvSpPr>
            <a:spLocks noGrp="1"/>
          </p:cNvSpPr>
          <p:nvPr>
            <p:ph type="title"/>
          </p:nvPr>
        </p:nvSpPr>
        <p:spPr/>
        <p:txBody>
          <a:bodyPr>
            <a:normAutofit fontScale="90000"/>
          </a:bodyPr>
          <a:lstStyle/>
          <a:p>
            <a:r>
              <a:rPr lang="en-US" altLang="zh-CN" dirty="0"/>
              <a:t>Why study algorithms and data structures?</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284" y="1910280"/>
            <a:ext cx="7456524" cy="4381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灯片编号占位符 4"/>
          <p:cNvSpPr>
            <a:spLocks noGrp="1"/>
          </p:cNvSpPr>
          <p:nvPr>
            <p:ph type="sldNum" sz="quarter" idx="4"/>
          </p:nvPr>
        </p:nvSpPr>
        <p:spPr/>
        <p:txBody>
          <a:bodyPr/>
          <a:lstStyle/>
          <a:p>
            <a:fld id="{7AF016A1-9F15-429F-9EFD-84004B73C732}" type="slidenum">
              <a:rPr lang="en-US" altLang="zh-CN" smtClean="0"/>
              <a:pPr/>
              <a:t>11</a:t>
            </a:fld>
            <a:endParaRPr lang="en-US" altLang="zh-CN" dirty="0"/>
          </a:p>
        </p:txBody>
      </p:sp>
    </p:spTree>
    <p:extLst>
      <p:ext uri="{BB962C8B-B14F-4D97-AF65-F5344CB8AC3E}">
        <p14:creationId xmlns:p14="http://schemas.microsoft.com/office/powerpoint/2010/main" val="17488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Old roots, new opportunities</a:t>
            </a:r>
          </a:p>
          <a:p>
            <a:pPr lvl="1"/>
            <a:r>
              <a:rPr lang="en-US" altLang="zh-CN" b="0" dirty="0"/>
              <a:t>Study of algorithms dates at least to Euclid</a:t>
            </a:r>
          </a:p>
          <a:p>
            <a:pPr lvl="1"/>
            <a:r>
              <a:rPr lang="en-US" altLang="zh-CN" b="0" dirty="0"/>
              <a:t>Named after Muhammad </a:t>
            </a:r>
            <a:r>
              <a:rPr lang="en-US" altLang="zh-CN" b="0" dirty="0" err="1"/>
              <a:t>ibn</a:t>
            </a:r>
            <a:r>
              <a:rPr lang="en-US" altLang="zh-CN" b="0" dirty="0"/>
              <a:t> </a:t>
            </a:r>
            <a:r>
              <a:rPr lang="en-US" altLang="zh-CN" b="0" dirty="0" err="1"/>
              <a:t>Mūsā</a:t>
            </a:r>
            <a:r>
              <a:rPr lang="en-US" altLang="zh-CN" b="0" dirty="0"/>
              <a:t> al-</a:t>
            </a:r>
            <a:r>
              <a:rPr lang="en-US" altLang="zh-CN" b="0" dirty="0" err="1"/>
              <a:t>Khwārizmī</a:t>
            </a:r>
            <a:endParaRPr lang="en-US" altLang="zh-CN" b="0" dirty="0"/>
          </a:p>
          <a:p>
            <a:pPr lvl="1"/>
            <a:r>
              <a:rPr lang="en-US" altLang="zh-CN" b="0" dirty="0"/>
              <a:t>Formalized by Church and Turing in 1930s</a:t>
            </a:r>
          </a:p>
          <a:p>
            <a:pPr lvl="1"/>
            <a:r>
              <a:rPr lang="en-US" altLang="zh-CN" b="0" dirty="0"/>
              <a:t>Some important algorithms were discovered by undergrads</a:t>
            </a:r>
            <a:endParaRPr lang="zh-CN" altLang="en-US" b="0" dirty="0"/>
          </a:p>
        </p:txBody>
      </p:sp>
      <p:sp>
        <p:nvSpPr>
          <p:cNvPr id="3" name="标题 2"/>
          <p:cNvSpPr>
            <a:spLocks noGrp="1"/>
          </p:cNvSpPr>
          <p:nvPr>
            <p:ph type="title"/>
          </p:nvPr>
        </p:nvSpPr>
        <p:spPr/>
        <p:txBody>
          <a:bodyPr>
            <a:normAutofit fontScale="90000"/>
          </a:bodyPr>
          <a:lstStyle/>
          <a:p>
            <a:r>
              <a:rPr lang="en-US" altLang="zh-CN" dirty="0"/>
              <a:t>Why study algorithms and data structures?</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366" y="3725645"/>
            <a:ext cx="7568367" cy="24947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灯片编号占位符 4"/>
          <p:cNvSpPr>
            <a:spLocks noGrp="1"/>
          </p:cNvSpPr>
          <p:nvPr>
            <p:ph type="sldNum" sz="quarter" idx="4"/>
          </p:nvPr>
        </p:nvSpPr>
        <p:spPr/>
        <p:txBody>
          <a:bodyPr/>
          <a:lstStyle/>
          <a:p>
            <a:fld id="{7AF016A1-9F15-429F-9EFD-84004B73C732}" type="slidenum">
              <a:rPr lang="en-US" altLang="zh-CN" smtClean="0"/>
              <a:pPr/>
              <a:t>12</a:t>
            </a:fld>
            <a:endParaRPr lang="en-US" altLang="zh-CN" dirty="0"/>
          </a:p>
        </p:txBody>
      </p:sp>
    </p:spTree>
    <p:extLst>
      <p:ext uri="{BB962C8B-B14F-4D97-AF65-F5344CB8AC3E}">
        <p14:creationId xmlns:p14="http://schemas.microsoft.com/office/powerpoint/2010/main" val="318341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To become a proficient programmer</a:t>
            </a:r>
            <a:endParaRPr lang="zh-CN" altLang="en-US" dirty="0"/>
          </a:p>
        </p:txBody>
      </p:sp>
      <p:sp>
        <p:nvSpPr>
          <p:cNvPr id="3" name="标题 2"/>
          <p:cNvSpPr>
            <a:spLocks noGrp="1"/>
          </p:cNvSpPr>
          <p:nvPr>
            <p:ph type="title"/>
          </p:nvPr>
        </p:nvSpPr>
        <p:spPr/>
        <p:txBody>
          <a:bodyPr>
            <a:normAutofit fontScale="90000"/>
          </a:bodyPr>
          <a:lstStyle/>
          <a:p>
            <a:r>
              <a:rPr lang="en-US" altLang="zh-CN" dirty="0"/>
              <a:t>Why study algorithms and data structures?</a:t>
            </a:r>
            <a:endParaRPr lang="zh-CN" altLang="en-US" dirty="0"/>
          </a:p>
        </p:txBody>
      </p:sp>
      <p:sp>
        <p:nvSpPr>
          <p:cNvPr id="4" name="矩形 3"/>
          <p:cNvSpPr/>
          <p:nvPr/>
        </p:nvSpPr>
        <p:spPr>
          <a:xfrm>
            <a:off x="323528" y="2060848"/>
            <a:ext cx="6944008" cy="2960875"/>
          </a:xfrm>
          <a:prstGeom prst="rect">
            <a:avLst/>
          </a:prstGeom>
        </p:spPr>
        <p:txBody>
          <a:bodyPr wrap="square">
            <a:spAutoFit/>
          </a:bodyPr>
          <a:lstStyle/>
          <a:p>
            <a:pPr>
              <a:lnSpc>
                <a:spcPct val="150000"/>
              </a:lnSpc>
            </a:pPr>
            <a:r>
              <a:rPr lang="en-US" altLang="zh-CN" sz="2000" dirty="0"/>
              <a:t>“ </a:t>
            </a:r>
            <a:r>
              <a:rPr lang="en-US" altLang="zh-CN" sz="2000" i="1" dirty="0"/>
              <a:t>I will, in fact, claim that the difference between a bad programmer and a good one is whether he considers his code or his data structures more important. Bad programmers worry about the code. Good programmers worry about data structures and their relationships. </a:t>
            </a:r>
            <a:r>
              <a:rPr lang="en-US" altLang="zh-CN" sz="2000" dirty="0"/>
              <a:t>”</a:t>
            </a:r>
          </a:p>
          <a:p>
            <a:pPr>
              <a:lnSpc>
                <a:spcPct val="150000"/>
              </a:lnSpc>
            </a:pPr>
            <a:r>
              <a:rPr lang="en-US" altLang="zh-CN" sz="2000" i="1" dirty="0"/>
              <a:t>— Linus Torvalds (architect of Linux and </a:t>
            </a:r>
            <a:r>
              <a:rPr lang="en-US" altLang="zh-CN" sz="2000" i="1" dirty="0" err="1"/>
              <a:t>git</a:t>
            </a:r>
            <a:r>
              <a:rPr lang="en-US" altLang="zh-CN" sz="2000" i="1" dirty="0"/>
              <a:t>)</a:t>
            </a:r>
            <a:endParaRPr lang="zh-CN" altLang="en-US" sz="2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125" y="2376661"/>
            <a:ext cx="1752600" cy="227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704" y="4898583"/>
            <a:ext cx="847442" cy="4237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灯片编号占位符 5"/>
          <p:cNvSpPr>
            <a:spLocks noGrp="1"/>
          </p:cNvSpPr>
          <p:nvPr>
            <p:ph type="sldNum" sz="quarter" idx="4"/>
          </p:nvPr>
        </p:nvSpPr>
        <p:spPr/>
        <p:txBody>
          <a:bodyPr/>
          <a:lstStyle/>
          <a:p>
            <a:fld id="{7AF016A1-9F15-429F-9EFD-84004B73C732}" type="slidenum">
              <a:rPr lang="en-US" altLang="zh-CN" smtClean="0"/>
              <a:pPr/>
              <a:t>13</a:t>
            </a:fld>
            <a:endParaRPr lang="en-US" altLang="zh-CN" dirty="0"/>
          </a:p>
        </p:txBody>
      </p:sp>
    </p:spTree>
    <p:extLst>
      <p:ext uri="{BB962C8B-B14F-4D97-AF65-F5344CB8AC3E}">
        <p14:creationId xmlns:p14="http://schemas.microsoft.com/office/powerpoint/2010/main" val="2853275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For intellectual stimulation</a:t>
            </a:r>
            <a:endParaRPr lang="zh-CN" altLang="en-US" dirty="0"/>
          </a:p>
        </p:txBody>
      </p:sp>
      <p:sp>
        <p:nvSpPr>
          <p:cNvPr id="3" name="标题 2"/>
          <p:cNvSpPr>
            <a:spLocks noGrp="1"/>
          </p:cNvSpPr>
          <p:nvPr>
            <p:ph type="title"/>
          </p:nvPr>
        </p:nvSpPr>
        <p:spPr/>
        <p:txBody>
          <a:bodyPr>
            <a:normAutofit fontScale="90000"/>
          </a:bodyPr>
          <a:lstStyle/>
          <a:p>
            <a:r>
              <a:rPr lang="en-US" altLang="zh-CN" dirty="0"/>
              <a:t>Why study algorithms and data structures?</a:t>
            </a:r>
            <a:endParaRPr lang="zh-CN" altLang="en-US" dirty="0"/>
          </a:p>
        </p:txBody>
      </p:sp>
      <p:sp>
        <p:nvSpPr>
          <p:cNvPr id="4" name="矩形 3"/>
          <p:cNvSpPr/>
          <p:nvPr/>
        </p:nvSpPr>
        <p:spPr>
          <a:xfrm>
            <a:off x="1213734" y="1850048"/>
            <a:ext cx="6704091" cy="1938992"/>
          </a:xfrm>
          <a:prstGeom prst="rect">
            <a:avLst/>
          </a:prstGeom>
        </p:spPr>
        <p:txBody>
          <a:bodyPr wrap="square">
            <a:spAutoFit/>
          </a:bodyPr>
          <a:lstStyle/>
          <a:p>
            <a:pPr>
              <a:lnSpc>
                <a:spcPct val="150000"/>
              </a:lnSpc>
            </a:pPr>
            <a:r>
              <a:rPr lang="en-US" altLang="zh-CN" sz="2000" dirty="0"/>
              <a:t>“ </a:t>
            </a:r>
            <a:r>
              <a:rPr lang="en-US" altLang="zh-CN" sz="2000" i="1" dirty="0"/>
              <a:t>For me, great algorithms are the poetry of computation. Just like verse, they can be terse, allusive, dense, and even mysterious. But once unlocked, they cast a brilliant new light on some aspect of computing. </a:t>
            </a:r>
            <a:r>
              <a:rPr lang="en-US" altLang="zh-CN" sz="2000" dirty="0"/>
              <a:t>” </a:t>
            </a:r>
            <a:r>
              <a:rPr lang="en-US" altLang="zh-CN" sz="2000" i="1" dirty="0"/>
              <a:t>— Francis Sullivan</a:t>
            </a:r>
            <a:endParaRPr lang="zh-CN" altLang="en-US" sz="20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014" y="3992578"/>
            <a:ext cx="2549426" cy="26979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灯片编号占位符 5"/>
          <p:cNvSpPr>
            <a:spLocks noGrp="1"/>
          </p:cNvSpPr>
          <p:nvPr>
            <p:ph type="sldNum" sz="quarter" idx="4"/>
          </p:nvPr>
        </p:nvSpPr>
        <p:spPr/>
        <p:txBody>
          <a:bodyPr/>
          <a:lstStyle/>
          <a:p>
            <a:fld id="{7AF016A1-9F15-429F-9EFD-84004B73C732}" type="slidenum">
              <a:rPr lang="en-US" altLang="zh-CN" smtClean="0"/>
              <a:pPr/>
              <a:t>14</a:t>
            </a:fld>
            <a:endParaRPr lang="en-US" altLang="zh-CN" dirty="0"/>
          </a:p>
        </p:txBody>
      </p:sp>
    </p:spTree>
    <p:extLst>
      <p:ext uri="{BB962C8B-B14F-4D97-AF65-F5344CB8AC3E}">
        <p14:creationId xmlns:p14="http://schemas.microsoft.com/office/powerpoint/2010/main" val="4192926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For fun and profit</a:t>
            </a:r>
            <a:endParaRPr lang="zh-CN" altLang="en-US" dirty="0"/>
          </a:p>
        </p:txBody>
      </p:sp>
      <p:sp>
        <p:nvSpPr>
          <p:cNvPr id="3" name="标题 2"/>
          <p:cNvSpPr>
            <a:spLocks noGrp="1"/>
          </p:cNvSpPr>
          <p:nvPr>
            <p:ph type="title"/>
          </p:nvPr>
        </p:nvSpPr>
        <p:spPr/>
        <p:txBody>
          <a:bodyPr>
            <a:normAutofit fontScale="90000"/>
          </a:bodyPr>
          <a:lstStyle/>
          <a:p>
            <a:r>
              <a:rPr lang="en-US" altLang="zh-CN" dirty="0"/>
              <a:t>Why study algorithms and data structures?</a:t>
            </a:r>
            <a:endParaRPr lang="zh-CN" altLang="en-US" dirty="0"/>
          </a:p>
        </p:txBody>
      </p:sp>
      <p:sp>
        <p:nvSpPr>
          <p:cNvPr id="4" name="AutoShape 2" descr="âgoogleâçå¾çæç´¢ç»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png;base64,iVBORw0KGgoAAAANSUhEUgAAAYIAAACCCAMAAAB8Uz8PAAAA+VBMVEX///9ChfTqQzX7vAU0qFOh1q8mpEoup1DD4sv7ugAnefM7gvTqQTNFiPQ6gfTqPzCuyPjpOSnpOyubzqb3+v+t1rbpNSSUuPn//PyDqfcvfPP4xcHP3/z0+P7s8/7c5/398O/l7v373tyjwfnpMR797OvB1fv/+ez0qqXrSTtNjPX609D///v85+b2ubVdlvXU4vz50M7sWU7+9+DzmZOdvvnD1vqErff2tK9clfV1o/f+78f+6LrxiIL+6K1snPXtX1X7xDTykozwfnXua2D7ykX94ZTtXFHweG/+8dPd7uH94KH80Wn813r7zlHoKRP8xT381HL924ch4+LPAAASy0lEQVR4nO1daUPiSLdWvDPv0AnZXi5g2BdBoqyyK4KCrY7ddrf//8dcErY6taQqkdh9hefLTCuUVXnq1FnqnJOjowP+XyGdb6ZSvVQzm/ndM9k/ZLK97shSEBw3TrVUPv27J7YnyGjxScRUpGMASVJMa9RN/e7ZfX7kyw1JwR//lgdFivRTB1kIEKm4ZbIe/xqKMipGf/dEPxL//BfFv0H+qXRvIimc57+SBSu+Rwr6r79R/BPgX+qNuAKwhTksBjiVPwt//f0/W/wnOAqyI0mcAEcSGr3AJvNn4WMoSHePhY4gSMKenEYfQkGq4ZkAG8pwL0zUD6AgWmQaoTxBkPZBIwRPQXrkkwCHhP7nt08Dp6Dp7xBaQ5nkdz+nPwtBU9CMsD3hxfkUcbD6B52D4WfnIGAKygwGFDMyihfLzWw+k87ksymt2G8wWFDKu57UH4ZgKegd056qpET6PTwqGs1ktYZEsqBoO57TH4dAKSjTGFCkfpmlY/NFXHNIn10GgqUgS2FAMk+bbt/JaBGUBPPTy0CgFGQtkgGln+V+T0O+9/llIEgKog3yXI8IPdLsqbn8/Jc9kIEgKTgl/AFxP2slCPsgAwFSUMZlQFI83MRkFxphP2QgOAqyBAOWp5hb+nRPZCA4Cka4cRlxNYRIpPciSmojIAo0nAHrs4cZ/CMYCjKYPSpF9mZPe0cwFPRxIdiXS0g/CISCbARjYB9uXnwjEAowIVBOdzPsJ0UQFOQxIYjsxzW8XwRBQRwKgbQnLpZfBEBBFFMEo89//fsuBECBBg1Skx8b3W/snoLoqQSFYAdjfmrsngLcIj04ZRzsngLN/G2aIFdoJeuDwaCeTF7UEj4HuXy+vrm5fXl5ubm5fq74HCTf7JW1BcopfmDGCwXbFbYK7AVOwDn0cbfvtfPZvB0yYg7Uans+TuY8D1K5/fZ6dxJe4eTu57evV5deB8nGR0NLssu3TCViTeKcAKUwBYXzp2k1pDsLNBYLvG/RWYhCi9T8GCEonLdLuqHKshxysPgf1YiVnupnHga5un1dPvkNlv/8+uxhkGzRMhU0i9wu4NKWspCJI+ivvyFGQeF8+kNXVbDAktppUT6aAhR8jDK+GFd1NUSBoU87OcFBKt/v0KeP8nDy7VpwkGzfoiQPSpLlHAZZCSlw/LL+jggFtXE7RlmhrIfGBeLDRTAF8wPuXS6efhgyjQAbqq53RCTh6nuYTsBKGF5FSMj3TUb2pmQOs5il4oGCWiemM1YoGz+I9WHxocCdgkSnarCe/3KSsWmSO8rtHfP5r1g4eePqhPLQJX1Wssp+KWhNY8wtZpMwvQAfzwBtLE2CDg9dtN2mt5KE0iznOkjllS0ByHHkLgiZPqeQ64vmi4LEfYl6yCLr08/RL+Qt9K8qfXzAHSNZ5UxvCWNecxnkmScCa0G4dRkkM+FmkEf6PijIzVhnECIIegf5Rhb8USXgi4JOiTu91UYxaKbDErd8EVgLwnfmYZSiqWEcQErEKDhr6wLLk2PjrX3aBI5ZwF5Bh79BNhxUWQrh9kSQAZsEFge0zEEOhCjIzd0V3ZaDrRyUoW8skDZxuioyEIECoh33fDWAcBCjy4GwDCw5+EYdpOmdASEKEm0xBuyzaKMPYOqEJJA3QWbdsWGiB1udxsDCY1G3DgzgoE1a0EdH11QZCGMuGvKbF8ogaToDkuRW6CtAQeKePIVsl2wBYomyuhZz6BZIAgbRqYcNhKr3pEo8Z9nQq4/z+XzaDlEcGbWaI/54hcKAE5h4ePhpByooHJA6OYonTR07NRTDxmTSGB6zyocEKDgnNplsGO35bDyezdsG5gyp1ZXJ0YUUCHT08EIB4mznCFto4YXN6he1XC53Vmidz0l/Tb/HYyqX3/CHvNj8Dy/Xz1eVSuXq+vaVZCF8coWvoEswoCgju7VPNJrJp4oNurHKp6CGMyDrsXFyGX9MFJIzHa7QWKlkjAI+A94oaKy/lRjr+PSwWERhHMIOUtmoY3/7K/mAfz0jGvey8kYYrOFvmErOmtgsFasPpD9F7TzApSAxw+ZvVKEjXJuB00iO1WkUCATp/FGAH0Oqfk/EIVpP2DaSQ1AMKsTjJeMQduTC9ShKT7AFmCMiJKBRlAWXgiTc5HJsThgUdWCUr07aYHWBNFxzih1DapVq73QwpRXrgF//gg83fPJGG+TmBP8YEAM8d/NYo+y7zJBYJZeCNliirI4poelkFV3g0iryYRF5omClXAYlKKJTmrWzQB16DjKwijBrKBy+oQ+Ce8/hr8gvoxY2R7orlCFUNo+CJFiiDIMQGwxiYHm2RvbhF/igIDcHO2RjDFCmCA8s4MlDXewSf7jCuPqJaGQN0wSs0HAUlwMOBYkndIkwBIGiLePLS0HvWCBW7YcCeEzK9FNoiQ7QabKxleaKy97GgMvLlqw0LOcy2REZ3IHmUHARQpdozOgXZIkW2IyOsvMeI/KjC54M8FjpMrqaJHTxY1uj6A0+1le3Sb7Azz5sftGD83O7KceUBoeCDmrxyXQxz9WnIagT9aSfSKkX73hlEeWgITB3Hb8AtpP6tP755QP6WCnmPsAD5GDzYXg9EnG9Hml4CdMBPRujbbKLjhrD3VNbWrzfF5yakisoFNRRHRRiBH82uAcis1HI8HBxO4acT0MK1p+OgowdJe46Rg/Q5U5BAVXGajuHj5VIPlUpQUq5WvC2LZYT09wxRClYesfAZ2EdkxsU0A0l6+tQyosXIcD86E20Dqq+Y/cNB9sCuVNwjp5DhDVUOK+WyPiMvbxSB/fN3t/DA5QvLw82YA/JKu7yEgC2xdq0YDxTJm7Bx+9WjIHVco9dTZyCMbLL5Cq8mWzNaAJgPwpDvS/sPoMiiyqXpXq/ANu6zb2dT6LnljpfCs0lPIe4t/MV6BysPg89Y14tUV741iyB7jJ1ish57bxdomYryIYxH+Tsj6Sx8g7e0nhIoaMtEzKAScpRxjbO0M+vgxQVeA7x0+ZewReWXhx0evkljahd6kpBDTX3jdlmgAI9mWUhAHpsdpFbfQrq/XffmwFTznQWCTxCps+yBdhSoR/LiQL9Gn7lp8x9pWjvJiqi0oQ7BqooXSkAgr5WBbUkQwBCqj4/z23/DBYlem+RUx8w6nhmwGSO8TNUEujBGiotTSJ4tlODQxA34Au/nJ/10JNFwALXRClIosGtpS9T6zzS89VUvTSHuZvQOTuW3pdZnQZjLT0f+ETdciNWOKdwBje1W27EChWK2IAuDwJ+KGpAuVOAzrjUOsol5z8YBMSmRC4X1pHxnbV+wOpTus7PgE0ay/EHGQAKlhbUm2cKUG0cfnAoAKekwJmbFaUAeD6x+vmc/vxl/cecljaLVdl8eVdCHXAzluXLIIAlGzn+IHVAwcD52Xdg4DBipCggBXckBSa/uDrvi4KQoVOdAFVv39MjxBnsJHqPGGRAvMNy2Nw/CqgCYJTaA0aIniw7fod7BiRq7WT8oQeRQAqz8EGU5CRwyXp7fMH8M0QjHMny/VoOGGRf67sA1DEtNQXDx6pjdq64IwDVc6YALLGz6nto4CqrEMwfZJSC6e3QKG2FmBTIevUpya3iah5D+C3+hpHvTbCj7tE1y00prtmzV9fs7be5ZujzV0vVDkcAyD/lzM6Xc4CXz67VHcieEAhQgHwcubqKEcE7M36A4mEHAYqhaIDibEoNQ+ihp7pgGSPehUKy/FimRXgP3VirlEIbPFKuMhgIhOm4JhF2f0wN0/H0sXiYDkZ3VwIQo5eWMUB05fLR/LsMh9h2jYWX98aANxD4+Cb2DoPVrteWNuD1wvoCPx5UsBrPJpWN0HTgpXbxKIrnN0lDr3KgwQGOI9trWaBe1XnOfSBwEb7Nfr2FJxGnqrLyKnJl477PvFzZwBSWkCqP+SoYQ5Ps0OitP6CGdVtG3X84P45NBO0h9XF9bj2feLGJgD20NWJhyxPOxWXKw8VlLgavx898VLJrBAeMJCc68FRZaYI4FwlwaUS5WUXRAosxxuufX75CMXC9tLmEFzbhjfYO7Poe+J/OlTAbiQFdH1IyvoW79WZwk+rYBDIENnbIcLNLE49AsZW2IgNzelf+LgPYZ7eao4f1PNlZEgsIqnAuyAclelEpJY1SGYrFKlIRnAFMxFswpVhnXx/DY2ixnba/ugRCsPC22BxgegOxn7CkXrPLHKOJZT5yKMDMUmoay/pp6At3YUzT1SkynVg67vMto0yfaLqPJ8PAbD/ifhtBB3r6YCXfsQfLzGPBk+keEC8CS2hkeqFeExphDGBhUTDt0YKd/ysbjzRBSNFeIGFyumLkqW+hw4nDDQZGMV+iA9Pb1Sm6V57xlGlGdTdeEAiDehbbbECXRdTE8ijIwc3DrFe8MJbbcSEIFI1AqGRnjpE+O6qb7dMq2Cmv8sC8R1WmnUWJGRZnx8QZE4OTE7x6wwHBwAlcJG44dCn6IO8jub0DA9YMDgabNH9ZpwlCmZqsqJiReCpPTDSf6lrUHg60aDceRJFLc9xoSNTxdBu1DT9xiVeahU9ucRKeH3CeMNspir+3zSReSpguUspsuBTgQQo5RlaxFGZobqdampEagah/WD9VZTiKa2se0vmUFh8NKS8TcpZEVXH3+KWGUYVNSZIz/LJPNvBdcos/3nD4Gzhlnn8R9YD8QicpAl8WU6YYhyK1Zskf2Pz16TkwjGpE/43YnOQgRX2nkzNRRTFN84upfPmy+K+isApEWVeyj3gUxQ6jd1qFWq1WKCRnKpnvQbEq3ogtbre+uXl+vrq6er5+OyFLX1f3ZSiKpNmxkPNeNr9AttyX/Jb7HeH1dE6yxODCXmKt0Oq0fxBJdTHaedwT6QzgAmbG/gWl/YSsx6rt6WNbjVGuPPQpaVsTR5FDwuJnd3d3lOdvH1VkQI9W9GqfttZwaC3knbEwAQrOpkTlt6zG9MUSp+1qjHKjH3siJmdDoD8GG5LL229a9Lw+mV75bTv5lEGu6C1AWJXfjCtOUtkuZ+9WOiFSfV+jdTmRmUs0nnL0R5WOe3jdN4QScbsSJyujXaCqdB8ft0zdwQgl+WhBIdaDIikLdZpZMeASqem59UpyY2Dkni1ep+Z20Bmgtj+wQW+BQCeAecec937cinViaYl1+3EYoIr5Gtx2STRICs3CBhjQM5wIyDqTAQ9yEHapA2kK7DLJQ6R0gySn6dhmiTFe0L45cT0YKfOVJgI3DBePQu16DNe2XFevQhyE79yu1siqVmJFw6KfrlyFuUjLH9kgujsQiGpDL5JgRmgV1CRqM2qyN5xd7Nx9epU3kcZor+63Oumu+/okqenh4hLB2VhgiSr37tBGVJvQwj/U2VpF4dyjQdst58ZuyEX4zSSuHzgkhO9euEkWKfJ9hlsojabvDo3JR84S1SehrIoFouVTk9UbZvv8FXOoeekqWOsYOtVGCzlJH48DkQunygu19c1aAsJvnFo0B+kia49Jit0ZxC8FR2cdOeayxCm31gtFvji0mN6Ko7GG/abXDr+1Tlul7RNZl1e1PwKofP1JZyEcvvsuQoCNTNei6DzpeBk2AhSY6+/89TcKRrfeM5cliua1bNHU+pZJvuJbWmx/adLt+cp+PKvPQiXdbpi8hrpw5tsdT3felzdvJ7Adl/OP11tRAmxktJGEirokmdJpb7mpQOnFplHQv/+L4l/mEpOzKrnEaoefTUiD/YbvfsOyIpFV87BIxLIa/WIz4zv79CiRS97P29WqXXaohqrV9lOnkPM6yGXl+fvr3cnGO777+eum4rVteDSj9YdWxHGOF+saaZm1VIMsQ8vr5OASZZ9LhMg3U+VyWSuXe6kmGbv2g4TdW36B5IVAsi8Ll1fXtw5ufPfOXwhDs7dYG9Y7Hy1dlIb+Bt4sseX79QD7DPQK6/B2k98CNFGck3N0QDBAU3M+7t0aB2wB0nqUwzt+do/UKeepNlF/yFeu+QEuyGqWaXJenYSeQ9LIv/19AAXNuGV7Y+6HC+hddNDGu0RGa6xybyTLLbYFG+cc3gC9M+TjjW04QnLZ27Bw7oPedLUXmIBbApe0XnDF/+7uKAdsURZM64VvID6cQ7sEVtJlxmlHTBr2oQQFKwe8F7BTqZ32QVr8Texi+eAa7xZxPLVaigMSotk+djkieQ9UH+CGNJE2q0T6q7daHmVS2ilxm/n+vpUHQPSwQnf7IUsRa9ho2Dc35GW5JFxzd4Ao8O7t6wOJnjolRbyXwR/AQ99TmtrBIA0AUaJIl42DNRQQhPvPK2z/+YB3Idql6gMCUsBv/dxraBG+QpC4/XIOeA+yI54gUF63dcBOkdYiLhmzkmKJJYsf8B5kuqwMfskcdg+huQ9BRrPLp7GQ0OIHE0/J4ge8D1nttHFsKiuYijXZRIwO+ChEM9mU1o33+/Gu1svmD/v/gAM+Fv8Htj4wVwqVsJE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2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130" y="2154526"/>
            <a:ext cx="2481593" cy="8357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AutoShape 7" descr="https://encrypted-tbn0.gstatic.com/images?q=tbn:ANd9GcQOySF-NdcOXzc9Updh1bFmwQPDogSFg1MhwyQOhvTdgu0JIAaj"/>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27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0813" y="2009533"/>
            <a:ext cx="2204896" cy="1035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27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2539" y="1550136"/>
            <a:ext cx="2249693" cy="16850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AutoShape 11" descr="data:image/png;base64,iVBORw0KGgoAAAANSUhEUgAAAPgAAADLCAMAAAB04a46AAABUFBMVEX///8AAAD/pgD+AAD8/PwAAAYAAAMAAAgAAwBjY2P4+Pj/qACXl5cAAwRXAAC1urjg4OBQUFDs7Oz/rAAtLS12dnbx8fHV1dW0tLS7u7seHh7ExMShoaGHh4c0NDSoqKg+Pj5/f39ZWVlKSkrMzMyMjIxra2sdHR0MDAwnJyeurq4UFBR5eXkLAADb29tMTExMNAD1AQbFAgXmAwWvAwlDLAUTAAAAABX1pgoAABsADiDJhQBES1FsRADjmQBBAw6/BQ41Igg9JANZPAAUEARyTw2XagurcgO9fA8oFQRSBQd4BQaAUArVjQRUMwjlnwmNYxSZBQWbcA/UBAtlAwdvRxRIAwWfAwYzAwUbAgeEBQYlAgC5hQlsTQ87KwcdFwYoJQmBAgwAISEZLy1CVFIvQERUXGggKDNCMgglEQAcHDDY3NTCfQAxGAAoMDqaYgBsxESRAAAScElEQVR4nO1d+V/byJJXoxPb8jMWNhjMYQ5jAmYwMhm9ITgEwjEQJzDwuMJMNrubl32784b//7ftbnXrcku+LZGPvvOZxMGS6K+qurqqulTiuBgxYsSIESNGjBgxYsSIESNGjBg/DgT6ITs1m0qVSrlcqZRKzW5lW4/48ZBfSS1XgAeVn1Iree4H5p0tLns521guZttf4SUin5r0Z21iMvVjcRegCm/l2rE2kdv6oTR+aqkz2ggTU2GPdmDIjHdOG2E8E/aIBwCotnPd0UaYC3vYA8DUeve8oZl72frem7hNrIY9+D4gcImJXnkDsJTAy8GLRGajd94AbGRe6sK20g9thJWwGfQCoX/emPnLE/oAeAMwGzaL7jE1CN4vTtsFLjsY3gC8tLClbSTWKebDZtIdyoPiDUA5bC6dQ+AW/FhMTvh4sOsTSEdU1lcLYfPpHH4TfC4LnbkthjaUtwROyPi5ty9nmrOj7wq10NPeb6Y5c732WQGXQqTSFVqImdiyDii4vyhYXkqGfeb0C3Fj5n1Gb8Ol1HOOYIR9z+ZfBvFXzMFPOI4QhBn7izUHb4Fjh3Mvw76xQzIrsyBAOG/OK/SzPOXOdvgq4TDpDmyBL7oPStjfQMqzFbBBvfJF5umvRkyiF7BHXrSmab64uuLwcHJ09cOLlsAVmacvh0ioQ/gYZmLSBS6/BtCctazYNLoJqnkHELbY50c/KeHjhZBvBQ6lmpdAJmMzypNPCfMQ9vnRz7uuMcc9Sb/OYOkXcwmyc1jJc7NwJU+UrAiUHd7MRFrigq+mWs7XArZzeUD5zSPHHs3gZWrAfDZdtpi/MToosgONHP1+FSAzNguoDVxEp5Q45M2Rxdpnk60YCp1OIfjJq0SPQMQXU2uAIxvGy4g4IpWhxH2MxFKkdd3PNNmqniI/oH7tJFrAsLNOifvtL4bFqDP4BaSL9ADimZUFYgRnElziFVqrhFcJU6RsPyDqwemsz6hteZmSns16+CB/3STud4UoJ1wDUi+WA4JFXrbvUMFzDR8HKOpea8lv2HZQOrU0n3KYMK9n4hPMO+xjJOFb8EGNMjXN1hfewMu3diLHRRn+tQ9O2yQ4bcGK6wv/fPz4qLl0Bf9aF7fAHGVfP7m+2GQ7QCDqmbeA/XCnz+mayM6clI/Hi7A4WiZdIqDMZ41s9AstltsOORMz7HMBUBTk30XXeQvaQZlIcCbxrIfeGp3/+QCFEaPtwgSUvKigYvogjNzUNBblbEABhaS+hat/dCVe8B86wmQ5VYa+qoRVV1XhB9HcN1qDXwTvM6oHaSTyqJbFbAYTp+IDoiTL8G8RfpLhHx1A1XcivKJ1VrAqiWLl/bvDw49H24eH796LonU/As5ReL4a2Z3TVaAyBy9JSMZQyLL67vjk9M+GYYxBaJo2lkwahtE8Oz05+hUeJUoKEBXmJc55/kKOZPUbqvZ5eGCLC/IWxXcfTpuGpiUxxlyAP9A0o3l6jG6OyLqEUuf5A7kayRgtsQEOXrMVVZQ/nnyCAk4ahHLSyxsDHtE8ecfWeJ3ndXADlHzYNFtRBBc1Vbx3yxqJT6pcNqBW2zzH/AHJN49leJpL7pKU5iFx8eoRpKK3pkGp6KpyIDvnqAxkufJbUvPqdhCS2qdLyXUVOO+vIXFevarhLadoYQWk+Zoq1W5U14jlfQPy7pw21nytceiUuKIigSPi/E30ZnkK1PkaXG6vFdVamCRVfu5K2pT6mPYPYAldElUscF6+4w+it6dSBnB0t+oOXHXIiCF98TetPU0W8THtSJTNy6hAvcC8dcj/Onrh6TgyvFdinderKjVJYLtLLafEoZYYFYlcRanqmPi1WoM6NdF+KKMFJn6t3vB8HSo7FroonfVGHM/zY3OaK0CqY978HXRiIkm8Bsd1/8DX+EcoJMxcbiYDF69A6r8R+yY9Yto1/nwnosSRQtZFNLpzBTmeqiqe9mLaTGj7xESem/Lm9Xs+wsT5+xsoG/2zpML/RHEX2bZGd5IeM5Loz0YVRa+Scl8jxB/rUSQuUOLXqo6YP6ho3EA8gSK/1LqQezJ51sTr2S7y+iTlQSe8a9i018CiELEU1LJJnP+KVVP/rCiQeVU60bSTI6Nj4pr2JCGJG0cyylAonylv/kpH81wHYD1SLszUPIBLOEb6ADO/laEjo8jy0aem/Pp0DEWggYJO4hitsS9/1JLa3q+yAqeKek71nNd3yJIG9aiUiIjQBZxyUsiqU3tbM1VTVZFtl+STqiy/g9EZIsZkj00/is2ejmBYeqY1fhdltVqV1RuLd+2ax5/r2OItZ6NBHNdoScoFHWSarLsq9mRQiC1JovzH5VNDY013HI/CaByyFkXp/dPv0OdDN0254y3QO3BhmvqZrUgwx7v9snpvqWXdHOf1W0lB/jp0OiXswctfti9P9xoGFjK6CciGN5pnz8d/VGTo6CnIT4MfFHgDxLfXfCvuyRpXCb0mRuBITZ6kqpYhIhOSrz2qsjeTJEkykP5jd3f76Ohod/fwC1YJzzFQ2upjjcH7WrUuF3blm6MuVX20NRPdgxocun7jJYWSbyLKrEoYsigzUi7qjc6gzfM39rFrYe8v0LJbOKQHxxAtee3cojBLFuluoIQzkpL5UZKIW28LG8U22Dll8NYVR7A/Ea7Es47tD/GKKabrc1VVFGby1A0J7zNI6R3mZZDAXYdvhsk78ZNTQSW2gvL61wfVq/I+3B8uWDbNxIFnUoRXxi7gujUH8wu/Mdd2bqCGm3tHEt5DQSRwKh39VQUowSSqNwdIw1lajm6f6t07D8/AuevqYUhR9xUX5P54q0BjhvQeH239ATnDSO7t44EPY3w2DHlbagaWQyPuaWijSKq/omKh7dyl7yFJ2Uw8wxBOluE6eJ++2gkgbTI/F6st9j+sUihPVT2KwT/7THMnBf165+7q6vHx8erqqr5zrbfjjE9Kq6zNtTD2FwSr0twJWdH95mjvgFHZW/a2XDmUjWPW5qgqdyDzrqF/ln3Ww6kQAjWfR8RV1Xcd7hV3ournByyOmjXnX24rwbBqkNqup0GA9zPdfqADhl/xpQhXnfSgiMPr3GE18iW+kRgxb8FvJEoVzAMQsKB3hYMH6KEVgqolRrunJAQVOM2jdQ6F0/3JHZ59cAsNd9Z/VmGM1n8LagIB3YqtJajvwc5Me9TvoXOGn80MrKYabXlvQCnfBl5bV6C+3/Zh368f4aWWcCcYoU3PiZF1xPJ/zAqDBk0FBYj3dz2t6nr9HF5oc8v6hdNB9m2UZWBBvemoG5m7vzuHEVe63uVU1+8Q68UFpzvqa0oxRpdpD5rhtPKyeItST1f3kqLedir3ml6/QQVEiykkbMsbFdqU0I1qz9wbhjNvf5bsrPA7X1WUYGgXgNWu649pXDU1UWT0LqT9I9SWrq4IozLs+aC2fOSYkp161FGeHAajknL79Q5GY3qtZt4D+Leu69cHV1/PCa2llF+TI3p55iQb1VrOdNqIKEgmLAFs7d5RQFXX6xf3D8RAVR8+30N8fniwCuPU9YnVQoZ6YQz5Ub9hlVXbvTGi8JTlT0yQR+iI71y4tbX4ESjkX+erC3Ol8XmHgZ6cyJVWF1YybUdOH2MZZz6gNZqMBPNXUx8Dz0+BKzv2fy5UVCGCkP5bz7+U2tNJpgsxml3zFOM350iQum4eIvynw47fSjQL2Uq8c6NE1SzPXFJG0suVpel5Mu+J/5gBDoP9AOS7viVuTfIp5o0fxWPWLE1P0XERt2323kFcVeV6/8SpRZ3mBIYDO4qlfKHVe6xYT1eSZ0VTzgy7OBCJU+v2iv3s7tDtusByomatqIXYtk2HbePfSlLfErdTm0ipGUvaCJoctvZyQnpGiJOV+I0zEZGWpIP+JU5dmBTHnG3Dn+QMo5olfU7wY3UcEs/PdixeQ+t438Sh9V+3iXOlljEM/3mV1q5r+EkRk/i8YI4SOJMQOzL9Z18Sn3cQT7S47ItDd9dbHphbx1I2idPeRMAZjumk0L5P4hMO4q1e89rQrVtLNyYzHDOJ0+fEgSsSS4s7AyA+7iTe+uDy0CskvCFp2TksmgxxE98ZxDpOVxNCPLPhWVWH7rt50qszxI5TiZsA7kTjRf++ulfiLco+dOIeidNMnzmsRfxZ4P7LnWaskWKewc1xrsWyD524e45bw3Badbiqe8thaoO16ggJ9+780Oe4y1+0c9pkHSfEC1Wehb6Ir3uIuwqPUA+hIcPpNS3Zv83tueUBczdhEJ6bw0Vz7teOIMdsR6XLjrVz0z3TSmkm8Z73Nu2GIc5aJ4f2jSAHY3kwi07tIsaedvLJA9Yuyu0AorNp1g8tVRseBE4gIi+73mtRdCkiqvRk5NJ73+2xS0dXnD/kpmYsPRh+hjk76VU5zrr3trWbe+1hXuN3+mlORv0Hj/XOYqs6ovyykBpP5T23mEzBdesYrgQ8O8W118U+xEL0bL1Fp6c2yythljIDt3UTUKrmwin02vl/C70PkNq2iD2FxFn+hdP2ZMogXSdlbHodveymd1AzFr1mV8SVddcUZ1LfaOHOt/66hdMp7m0AFz5ogsL+iWnz8xmMfpu40GUrer0SEsSBHM5mNb2tUezCTMLGYXQmslO7qfYHjxyFISqjVRER+tNHLFRcztsAYbtt0VvMHHUSG0O4ON00ip5NR6A+xuADJTqLhnFPBwFi3ibbH9klaCQcRdOGgKvf1AG/2ERwNPWMwgOlDAg0G6EO1rBTDyGy3XjtHc1BPgtn1wsPfgoNCgKXIln+QT7mbCX5ItUqwAXBMkPzfQSgXlDLlovEM+N+yAxc2amiV0b9KEJXsN/wMqhnRQoORY+yxO3XKAxmS8cqQ4hiu0Y3hEX0hLgCZgaxp5MnvqoEvm1G17aZqYapcSAD1HN0sv9JmVjEq4QiHhpnHx5AKRPdlrSzf4HLJ9Jp86e+x7iEeUtypYFaqTT3wT8jGZZCm/4NnBqadgZkBT0gPtGfzBPIXMDrSJC32UjEuAS5yOWeBFTk+mygtlZaEzUehMwne+9UA93ARXN2i18aVvMYrbEPzXvU1H0cNEnjOm1P+hk/JLfeu23PmtvCkvjlU9JIWp2RtKeoxWiJbx813LEJDVBr/ipC0y71njoo4DhPlaRdw9m5F35uhNsWowVLu87GlEljW1Zxi5eSgN5j2M2V0NGmvybJ8rHhbQKY/AT62YoaLKDHVvU2rrqUzN42892qu8BliH8uM3sAQpmP7Bm7tsiCpqvxLByu9vRelvAT0KXuLHFiDqk5nCrSYZPV7dJInn4fEo1uIXCr25q3BStcfY4lCbc4qGDPvb3C4wMKG3gVU2TxxK8HnBGVEFXgftljDBJ1pCN94yc7DVqmTS2H9mH3k09zU6hMJ1HpMZ8BDWYn0qR2+lrGbW/ARrG9O5N4NUNcc/mPJ/+ezfCGiiMg1Qmmqn69hjXjWZZJO+EyUVCBc+YpBGr0p0rYoAFRlt+faoEdXRtRefGbP3E01Z/foZb6mHupwLbx2dkSDUBlsHvKaLsfTeIZYPiME7djTD5to/6FZj5ucnOhkE1YD8wK2cJCiT71gCzhcdPs7RhAPLn391DpOgCNmxEgoaTW+G0bSl2kHanBzOTyUnlpeZ6+Jgf1uxJlcfvUaNugW0tql1Exbtzqx+DxQkusGWdHX0Q6392Q4UyQfz0+M7SWVZF1rQgtZ9CBCR6s2XfVaJxdvmt9L4ZS/Z/L00ZSazOz6bW05++R8Vm5BTTLOxi1hnuRPp0eg3KuXM7l5lYXpub+3XmXYtR0PkouKwxKd8cCp7lj7Ej0/3LW5L3Z77w5M+JdjFJILrw5HOuwjzzk/TDuHHvif486bkGvfUIvdowObw5Vbje1tuqO3wSz11KDOVFtaEm/JdE+GXWljlBQioFb035oO3a0su2bb+V1nIvKKXxDEuddaxz9PIKHKbsDpJJ9A4cfqLQ4YVj2FsKif/zfX+A0GbiWwVt2iVptR2h+21h5Az7AdckiT9anJNFTo7kPJvxSxIU3AL08SCNH0zWQkNaSe0dgfCQPyPeGqRz41+WeRhtrmy4r+l8z/vxQNTcFWOfhzYgy+PdzE50L2eN8bdJsxq0ZT/vg73Nhtx1uA6GQ+w5e7z8/NRuf0AuBjEaj+eflPgB/4W0gX0XF73qczf0CPu8/7zUbDXjuGDr37PIInluifZ+ijexscfz7L5Zr9stf5eJspwmobKH4z+8/O89dWIncNkIgEtlsZmtrK5PNdi+ofs4NFULrv3pnELU3ZcSIESNGjBgxYsSIESNGjBgxYsSIEcOL/wd8o7NVGtkl8w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3" descr="data:image/png;base64,iVBORw0KGgoAAAANSUhEUgAAAPgAAADLCAMAAAB04a46AAABUFBMVEX///8AAAD/pgD+AAD8/PwAAAYAAAMAAAgAAwBjY2P4+Pj/qACXl5cAAwRXAAC1urjg4OBQUFDs7Oz/rAAtLS12dnbx8fHV1dW0tLS7u7seHh7ExMShoaGHh4c0NDSoqKg+Pj5/f39ZWVlKSkrMzMyMjIxra2sdHR0MDAwnJyeurq4UFBR5eXkLAADb29tMTExMNAD1AQbFAgXmAwWvAwlDLAUTAAAAABX1pgoAABsADiDJhQBES1FsRADjmQBBAw6/BQ41Igg9JANZPAAUEARyTw2XagurcgO9fA8oFQRSBQd4BQaAUArVjQRUMwjlnwmNYxSZBQWbcA/UBAtlAwdvRxRIAwWfAwYzAwUbAgeEBQYlAgC5hQlsTQ87KwcdFwYoJQmBAgwAISEZLy1CVFIvQERUXGggKDNCMgglEQAcHDDY3NTCfQAxGAAoMDqaYgBsxESRAAAScElEQVR4nO1d+V/byJJXoxPb8jMWNhjMYQ5jAmYwMhm9ITgEwjEQJzDwuMJMNrubl32784b//7ftbnXrcku+LZGPvvOZxMGS6K+qurqqulTiuBgxYsSIESNGjBgxYsSIESNGjBg/DgT6ITs1m0qVSrlcqZRKzW5lW4/48ZBfSS1XgAeVn1Iree4H5p0tLns521guZttf4SUin5r0Z21iMvVjcRegCm/l2rE2kdv6oTR+aqkz2ggTU2GPdmDIjHdOG2E8E/aIBwCotnPd0UaYC3vYA8DUeve8oZl72frem7hNrIY9+D4gcImJXnkDsJTAy8GLRGajd94AbGRe6sK20g9thJWwGfQCoX/emPnLE/oAeAMwGzaL7jE1CN4vTtsFLjsY3gC8tLClbSTWKebDZtIdyoPiDUA5bC6dQ+AW/FhMTvh4sOsTSEdU1lcLYfPpHH4TfC4LnbkthjaUtwROyPi5ty9nmrOj7wq10NPeb6Y5c732WQGXQqTSFVqImdiyDii4vyhYXkqGfeb0C3Fj5n1Gb8Ol1HOOYIR9z+ZfBvFXzMFPOI4QhBn7izUHb4Fjh3Mvw76xQzIrsyBAOG/OK/SzPOXOdvgq4TDpDmyBL7oPStjfQMqzFbBBvfJF5umvRkyiF7BHXrSmab64uuLwcHJ09cOLlsAVmacvh0ioQ/gYZmLSBS6/BtCctazYNLoJqnkHELbY50c/KeHjhZBvBQ6lmpdAJmMzypNPCfMQ9vnRz7uuMcc9Sb/OYOkXcwmyc1jJc7NwJU+UrAiUHd7MRFrigq+mWs7XArZzeUD5zSPHHs3gZWrAfDZdtpi/MToosgONHP1+FSAzNguoDVxEp5Q45M2Rxdpnk60YCp1OIfjJq0SPQMQXU2uAIxvGy4g4IpWhxH2MxFKkdd3PNNmqniI/oH7tJFrAsLNOifvtL4bFqDP4BaSL9ADimZUFYgRnElziFVqrhFcJU6RsPyDqwemsz6hteZmSns16+CB/3STud4UoJ1wDUi+WA4JFXrbvUMFzDR8HKOpea8lv2HZQOrU0n3KYMK9n4hPMO+xjJOFb8EGNMjXN1hfewMu3diLHRRn+tQ9O2yQ4bcGK6wv/fPz4qLl0Bf9aF7fAHGVfP7m+2GQ7QCDqmbeA/XCnz+mayM6clI/Hi7A4WiZdIqDMZ41s9AstltsOORMz7HMBUBTk30XXeQvaQZlIcCbxrIfeGp3/+QCFEaPtwgSUvKigYvogjNzUNBblbEABhaS+hat/dCVe8B86wmQ5VYa+qoRVV1XhB9HcN1qDXwTvM6oHaSTyqJbFbAYTp+IDoiTL8G8RfpLhHx1A1XcivKJ1VrAqiWLl/bvDw49H24eH796LonU/As5ReL4a2Z3TVaAyBy9JSMZQyLL67vjk9M+GYYxBaJo2lkwahtE8Oz05+hUeJUoKEBXmJc55/kKOZPUbqvZ5eGCLC/IWxXcfTpuGpiUxxlyAP9A0o3l6jG6OyLqEUuf5A7kayRgtsQEOXrMVVZQ/nnyCAk4ahHLSyxsDHtE8ecfWeJ3ndXADlHzYNFtRBBc1Vbx3yxqJT6pcNqBW2zzH/AHJN49leJpL7pKU5iFx8eoRpKK3pkGp6KpyIDvnqAxkufJbUvPqdhCS2qdLyXUVOO+vIXFevarhLadoYQWk+Zoq1W5U14jlfQPy7pw21nytceiUuKIigSPi/E30ZnkK1PkaXG6vFdVamCRVfu5K2pT6mPYPYAldElUscF6+4w+it6dSBnB0t+oOXHXIiCF98TetPU0W8THtSJTNy6hAvcC8dcj/Onrh6TgyvFdinderKjVJYLtLLafEoZYYFYlcRanqmPi1WoM6NdF+KKMFJn6t3vB8HSo7FroonfVGHM/zY3OaK0CqY978HXRiIkm8Bsd1/8DX+EcoJMxcbiYDF69A6r8R+yY9Yto1/nwnosSRQtZFNLpzBTmeqiqe9mLaTGj7xESem/Lm9Xs+wsT5+xsoG/2zpML/RHEX2bZGd5IeM5Loz0YVRa+Scl8jxB/rUSQuUOLXqo6YP6ho3EA8gSK/1LqQezJ51sTr2S7y+iTlQSe8a9i018CiELEU1LJJnP+KVVP/rCiQeVU60bSTI6Nj4pr2JCGJG0cyylAonylv/kpH81wHYD1SLszUPIBLOEb6ADO/laEjo8jy0aem/Pp0DEWggYJO4hitsS9/1JLa3q+yAqeKek71nNd3yJIG9aiUiIjQBZxyUsiqU3tbM1VTVZFtl+STqiy/g9EZIsZkj00/is2ejmBYeqY1fhdltVqV1RuLd+2ax5/r2OItZ6NBHNdoScoFHWSarLsq9mRQiC1JovzH5VNDY013HI/CaByyFkXp/dPv0OdDN0254y3QO3BhmvqZrUgwx7v9snpvqWXdHOf1W0lB/jp0OiXswctfti9P9xoGFjK6CciGN5pnz8d/VGTo6CnIT4MfFHgDxLfXfCvuyRpXCb0mRuBITZ6kqpYhIhOSrz2qsjeTJEkykP5jd3f76Ohod/fwC1YJzzFQ2upjjcH7WrUuF3blm6MuVX20NRPdgxocun7jJYWSbyLKrEoYsigzUi7qjc6gzfM39rFrYe8v0LJbOKQHxxAtee3cojBLFuluoIQzkpL5UZKIW28LG8U22Dll8NYVR7A/Ea7Es47tD/GKKabrc1VVFGby1A0J7zNI6R3mZZDAXYdvhsk78ZNTQSW2gvL61wfVq/I+3B8uWDbNxIFnUoRXxi7gujUH8wu/Mdd2bqCGm3tHEt5DQSRwKh39VQUowSSqNwdIw1lajm6f6t07D8/AuevqYUhR9xUX5P54q0BjhvQeH239ATnDSO7t44EPY3w2DHlbagaWQyPuaWijSKq/omKh7dyl7yFJ2Uw8wxBOluE6eJ++2gkgbTI/F6st9j+sUihPVT2KwT/7THMnBf165+7q6vHx8erqqr5zrbfjjE9Kq6zNtTD2FwSr0twJWdH95mjvgFHZW/a2XDmUjWPW5qgqdyDzrqF/ln3Ww6kQAjWfR8RV1Xcd7hV3ournByyOmjXnX24rwbBqkNqup0GA9zPdfqADhl/xpQhXnfSgiMPr3GE18iW+kRgxb8FvJEoVzAMQsKB3hYMH6KEVgqolRrunJAQVOM2jdQ6F0/3JHZ59cAsNd9Z/VmGM1n8LagIB3YqtJajvwc5Me9TvoXOGn80MrKYabXlvQCnfBl5bV6C+3/Zh368f4aWWcCcYoU3PiZF1xPJ/zAqDBk0FBYj3dz2t6nr9HF5oc8v6hdNB9m2UZWBBvemoG5m7vzuHEVe63uVU1+8Q68UFpzvqa0oxRpdpD5rhtPKyeItST1f3kqLedir3ml6/QQVEiykkbMsbFdqU0I1qz9wbhjNvf5bsrPA7X1WUYGgXgNWu649pXDU1UWT0LqT9I9SWrq4IozLs+aC2fOSYkp161FGeHAajknL79Q5GY3qtZt4D+Leu69cHV1/PCa2llF+TI3p55iQb1VrOdNqIKEgmLAFs7d5RQFXX6xf3D8RAVR8+30N8fniwCuPU9YnVQoZ6YQz5Ub9hlVXbvTGi8JTlT0yQR+iI71y4tbX4ESjkX+erC3Ol8XmHgZ6cyJVWF1YybUdOH2MZZz6gNZqMBPNXUx8Dz0+BKzv2fy5UVCGCkP5bz7+U2tNJpgsxml3zFOM350iQum4eIvynw47fSjQL2Uq8c6NE1SzPXFJG0suVpel5Mu+J/5gBDoP9AOS7viVuTfIp5o0fxWPWLE1P0XERt2323kFcVeV6/8SpRZ3mBIYDO4qlfKHVe6xYT1eSZ0VTzgy7OBCJU+v2iv3s7tDtusByomatqIXYtk2HbePfSlLfErdTm0ipGUvaCJoctvZyQnpGiJOV+I0zEZGWpIP+JU5dmBTHnG3Dn+QMo5olfU7wY3UcEs/PdixeQ+t438Sh9V+3iXOlljEM/3mV1q5r+EkRk/i8YI4SOJMQOzL9Z18Sn3cQT7S47ItDd9dbHphbx1I2idPeRMAZjumk0L5P4hMO4q1e89rQrVtLNyYzHDOJ0+fEgSsSS4s7AyA+7iTe+uDy0CskvCFp2TksmgxxE98ZxDpOVxNCPLPhWVWH7rt50qszxI5TiZsA7kTjRf++ulfiLco+dOIeidNMnzmsRfxZ4P7LnWaskWKewc1xrsWyD524e45bw3Badbiqe8thaoO16ggJ9+780Oe4y1+0c9pkHSfEC1Wehb6Ir3uIuwqPUA+hIcPpNS3Zv83tueUBczdhEJ6bw0Vz7teOIMdsR6XLjrVz0z3TSmkm8Z73Nu2GIc5aJ4f2jSAHY3kwi07tIsaedvLJA9Yuyu0AorNp1g8tVRseBE4gIi+73mtRdCkiqvRk5NJ73+2xS0dXnD/kpmYsPRh+hjk76VU5zrr3trWbe+1hXuN3+mlORv0Hj/XOYqs6ovyykBpP5T23mEzBdesYrgQ8O8W118U+xEL0bL1Fp6c2yythljIDt3UTUKrmwin02vl/C70PkNq2iD2FxFn+hdP2ZMogXSdlbHodveymd1AzFr1mV8SVddcUZ1LfaOHOt/66hdMp7m0AFz5ogsL+iWnz8xmMfpu40GUrer0SEsSBHM5mNb2tUezCTMLGYXQmslO7qfYHjxyFISqjVRER+tNHLFRcztsAYbtt0VvMHHUSG0O4ON00ip5NR6A+xuADJTqLhnFPBwFi3ibbH9klaCQcRdOGgKvf1AG/2ERwNPWMwgOlDAg0G6EO1rBTDyGy3XjtHc1BPgtn1wsPfgoNCgKXIln+QT7mbCX5ItUqwAXBMkPzfQSgXlDLlovEM+N+yAxc2amiV0b9KEJXsN/wMqhnRQoORY+yxO3XKAxmS8cqQ4hiu0Y3hEX0hLgCZgaxp5MnvqoEvm1G17aZqYapcSAD1HN0sv9JmVjEq4QiHhpnHx5AKRPdlrSzf4HLJ9Jp86e+x7iEeUtypYFaqTT3wT8jGZZCm/4NnBqadgZkBT0gPtGfzBPIXMDrSJC32UjEuAS5yOWeBFTk+mygtlZaEzUehMwne+9UA93ARXN2i18aVvMYrbEPzXvU1H0cNEnjOm1P+hk/JLfeu23PmtvCkvjlU9JIWp2RtKeoxWiJbx813LEJDVBr/ipC0y71njoo4DhPlaRdw9m5F35uhNsWowVLu87GlEljW1Zxi5eSgN5j2M2V0NGmvybJ8rHhbQKY/AT62YoaLKDHVvU2rrqUzN42892qu8BliH8uM3sAQpmP7Bm7tsiCpqvxLByu9vRelvAT0KXuLHFiDqk5nCrSYZPV7dJInn4fEo1uIXCr25q3BStcfY4lCbc4qGDPvb3C4wMKG3gVU2TxxK8HnBGVEFXgftljDBJ1pCN94yc7DVqmTS2H9mH3k09zU6hMJ1HpMZ8BDWYn0qR2+lrGbW/ARrG9O5N4NUNcc/mPJ/+ezfCGiiMg1Qmmqn69hjXjWZZJO+EyUVCBc+YpBGr0p0rYoAFRlt+faoEdXRtRefGbP3E01Z/foZb6mHupwLbx2dkSDUBlsHvKaLsfTeIZYPiME7djTD5to/6FZj5ucnOhkE1YD8wK2cJCiT71gCzhcdPs7RhAPLn391DpOgCNmxEgoaTW+G0bSl2kHanBzOTyUnlpeZ6+Jgf1uxJlcfvUaNugW0tql1Exbtzqx+DxQkusGWdHX0Q6392Q4UyQfz0+M7SWVZF1rQgtZ9CBCR6s2XfVaJxdvmt9L4ZS/Z/L00ZSazOz6bW05++R8Vm5BTTLOxi1hnuRPp0eg3KuXM7l5lYXpub+3XmXYtR0PkouKwxKd8cCp7lj7Ej0/3LW5L3Z77w5M+JdjFJILrw5HOuwjzzk/TDuHHvif486bkGvfUIvdowObw5Vbje1tuqO3wSz11KDOVFtaEm/JdE+GXWljlBQioFb035oO3a0su2bb+V1nIvKKXxDEuddaxz9PIKHKbsDpJJ9A4cfqLQ4YVj2FsKif/zfX+A0GbiWwVt2iVptR2h+21h5Az7AdckiT9anJNFTo7kPJvxSxIU3AL08SCNH0zWQkNaSe0dgfCQPyPeGqRz41+WeRhtrmy4r+l8z/vxQNTcFWOfhzYgy+PdzE50L2eN8bdJsxq0ZT/vg73Nhtx1uA6GQ+w5e7z8/NRuf0AuBjEaj+eflPgB/4W0gX0XF73qczf0CPu8/7zUbDXjuGDr37PIInluifZ+ijexscfz7L5Zr9stf5eJspwmobKH4z+8/O89dWIncNkIgEtlsZmtrK5PNdi+ofs4NFULrv3pnELU3ZcSIESNGjBgxYsSIESNGjBgxYsSIEcOL/wd8o7NVGtkl8wAAAABJRU5ErkJgg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27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8672" y="4010354"/>
            <a:ext cx="1896544" cy="1552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279"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5131" y="4071667"/>
            <a:ext cx="2148589" cy="1429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28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9702" y="3943045"/>
            <a:ext cx="2800350" cy="1628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灯片编号占位符 9"/>
          <p:cNvSpPr>
            <a:spLocks noGrp="1"/>
          </p:cNvSpPr>
          <p:nvPr>
            <p:ph type="sldNum" sz="quarter" idx="4"/>
          </p:nvPr>
        </p:nvSpPr>
        <p:spPr/>
        <p:txBody>
          <a:bodyPr/>
          <a:lstStyle/>
          <a:p>
            <a:fld id="{7AF016A1-9F15-429F-9EFD-84004B73C732}" type="slidenum">
              <a:rPr lang="en-US" altLang="zh-CN" smtClean="0"/>
              <a:pPr/>
              <a:t>15</a:t>
            </a:fld>
            <a:endParaRPr lang="en-US" altLang="zh-CN" dirty="0"/>
          </a:p>
        </p:txBody>
      </p:sp>
    </p:spTree>
    <p:extLst>
      <p:ext uri="{BB962C8B-B14F-4D97-AF65-F5344CB8AC3E}">
        <p14:creationId xmlns:p14="http://schemas.microsoft.com/office/powerpoint/2010/main" val="3944893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303525" y="1163782"/>
            <a:ext cx="8372163" cy="5443395"/>
          </a:xfrm>
        </p:spPr>
        <p:txBody>
          <a:bodyPr/>
          <a:lstStyle/>
          <a:p>
            <a:pPr lvl="1"/>
            <a:r>
              <a:rPr lang="en-US" altLang="zh-CN" b="0" dirty="0"/>
              <a:t>Their impact is broad and far-reaching</a:t>
            </a:r>
          </a:p>
          <a:p>
            <a:pPr lvl="1"/>
            <a:r>
              <a:rPr lang="en-US" altLang="zh-CN" b="0" dirty="0"/>
              <a:t>They may unlock the secrets of life and of the universe</a:t>
            </a:r>
          </a:p>
          <a:p>
            <a:pPr lvl="1"/>
            <a:r>
              <a:rPr lang="en-US" altLang="zh-CN" b="0" dirty="0"/>
              <a:t>Old roots, new opportunities</a:t>
            </a:r>
          </a:p>
          <a:p>
            <a:pPr lvl="1"/>
            <a:r>
              <a:rPr lang="en-US" altLang="zh-CN" b="0" dirty="0"/>
              <a:t>To become a proficient programmer</a:t>
            </a:r>
          </a:p>
          <a:p>
            <a:pPr lvl="1"/>
            <a:r>
              <a:rPr lang="en-US" altLang="zh-CN" b="0" dirty="0"/>
              <a:t>For intellectual stimulation</a:t>
            </a:r>
          </a:p>
          <a:p>
            <a:pPr lvl="1"/>
            <a:r>
              <a:rPr lang="en-US" altLang="zh-CN" b="0" dirty="0"/>
              <a:t>For fun and profit</a:t>
            </a:r>
            <a:endParaRPr lang="zh-CN" altLang="en-US" dirty="0"/>
          </a:p>
        </p:txBody>
      </p:sp>
      <p:sp>
        <p:nvSpPr>
          <p:cNvPr id="3" name="标题 2"/>
          <p:cNvSpPr>
            <a:spLocks noGrp="1"/>
          </p:cNvSpPr>
          <p:nvPr>
            <p:ph type="title"/>
          </p:nvPr>
        </p:nvSpPr>
        <p:spPr/>
        <p:txBody>
          <a:bodyPr>
            <a:normAutofit fontScale="90000"/>
          </a:bodyPr>
          <a:lstStyle/>
          <a:p>
            <a:r>
              <a:rPr lang="en-US" altLang="zh-CN" dirty="0"/>
              <a:t>Why study algorithms and data structures?</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3488" y="3977349"/>
            <a:ext cx="4327557" cy="257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灯片编号占位符 4"/>
          <p:cNvSpPr>
            <a:spLocks noGrp="1"/>
          </p:cNvSpPr>
          <p:nvPr>
            <p:ph type="sldNum" sz="quarter" idx="4"/>
          </p:nvPr>
        </p:nvSpPr>
        <p:spPr/>
        <p:txBody>
          <a:bodyPr/>
          <a:lstStyle/>
          <a:p>
            <a:fld id="{7AF016A1-9F15-429F-9EFD-84004B73C732}" type="slidenum">
              <a:rPr lang="en-US" altLang="zh-CN" smtClean="0"/>
              <a:pPr/>
              <a:t>16</a:t>
            </a:fld>
            <a:endParaRPr lang="en-US" altLang="zh-CN" dirty="0"/>
          </a:p>
        </p:txBody>
      </p:sp>
    </p:spTree>
    <p:extLst>
      <p:ext uri="{BB962C8B-B14F-4D97-AF65-F5344CB8AC3E}">
        <p14:creationId xmlns:p14="http://schemas.microsoft.com/office/powerpoint/2010/main" val="742825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523987"/>
            <a:ext cx="7858180" cy="46166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marL="457200" indent="-457200" algn="l">
              <a:lnSpc>
                <a:spcPct val="100000"/>
              </a:lnSpc>
            </a:pPr>
            <a:r>
              <a:rPr lang="zh-CN" altLang="en-US" b="1">
                <a:solidFill>
                  <a:srgbClr val="3333CC"/>
                </a:solidFill>
                <a:latin typeface="Times New Roman" pitchFamily="18" charset="0"/>
                <a:ea typeface="楷体" pitchFamily="49" charset="-122"/>
                <a:cs typeface="Times New Roman" pitchFamily="18" charset="0"/>
                <a:sym typeface="Wingdings"/>
              </a:rPr>
              <a:t>  </a:t>
            </a:r>
            <a:r>
              <a:rPr lang="zh-CN" altLang="en-US" b="1">
                <a:solidFill>
                  <a:srgbClr val="3333CC"/>
                </a:solidFill>
                <a:latin typeface="Times New Roman" pitchFamily="18" charset="0"/>
                <a:ea typeface="楷体" pitchFamily="49" charset="-122"/>
                <a:cs typeface="Times New Roman" pitchFamily="18" charset="0"/>
              </a:rPr>
              <a:t>掌握</a:t>
            </a:r>
            <a:r>
              <a:rPr lang="zh-CN" altLang="en-US" b="1" dirty="0">
                <a:solidFill>
                  <a:srgbClr val="3333CC"/>
                </a:solidFill>
                <a:latin typeface="Times New Roman" pitchFamily="18" charset="0"/>
                <a:ea typeface="楷体" pitchFamily="49" charset="-122"/>
                <a:cs typeface="Times New Roman" pitchFamily="18" charset="0"/>
              </a:rPr>
              <a:t>数据结构的基本概念、基本原理和基本</a:t>
            </a:r>
            <a:r>
              <a:rPr lang="zh-CN" altLang="en-US" b="1">
                <a:solidFill>
                  <a:srgbClr val="3333CC"/>
                </a:solidFill>
                <a:latin typeface="Times New Roman" pitchFamily="18" charset="0"/>
                <a:ea typeface="楷体" pitchFamily="49" charset="-122"/>
                <a:cs typeface="Times New Roman" pitchFamily="18" charset="0"/>
              </a:rPr>
              <a:t>方法。</a:t>
            </a:r>
            <a:endParaRPr lang="zh-CN" altLang="en-US" b="1" dirty="0">
              <a:solidFill>
                <a:srgbClr val="3333CC"/>
              </a:solidFill>
              <a:latin typeface="Times New Roman" pitchFamily="18" charset="0"/>
              <a:ea typeface="楷体" pitchFamily="49" charset="-122"/>
              <a:cs typeface="Times New Roman" pitchFamily="18" charset="0"/>
            </a:endParaRPr>
          </a:p>
        </p:txBody>
      </p:sp>
      <p:sp>
        <p:nvSpPr>
          <p:cNvPr id="4" name="Oval 8"/>
          <p:cNvSpPr>
            <a:spLocks noChangeAspect="1" noChangeArrowheads="1"/>
          </p:cNvSpPr>
          <p:nvPr/>
        </p:nvSpPr>
        <p:spPr bwMode="auto">
          <a:xfrm>
            <a:off x="428596" y="385822"/>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 name="Oval 9"/>
          <p:cNvSpPr>
            <a:spLocks noChangeAspect="1" noChangeArrowheads="1"/>
          </p:cNvSpPr>
          <p:nvPr/>
        </p:nvSpPr>
        <p:spPr bwMode="auto">
          <a:xfrm>
            <a:off x="479427" y="436366"/>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a:solidFill>
                  <a:srgbClr val="FF0000"/>
                </a:solidFill>
                <a:effectLst>
                  <a:outerShdw blurRad="38100" dist="38100" dir="2700000" algn="tl">
                    <a:srgbClr val="000000"/>
                  </a:outerShdw>
                </a:effectLst>
                <a:ea typeface="宋体" pitchFamily="2" charset="-122"/>
              </a:rPr>
              <a:t>4</a:t>
            </a:r>
            <a:endParaRPr lang="en-AU" sz="2800" b="0" dirty="0">
              <a:solidFill>
                <a:srgbClr val="FF0000"/>
              </a:solidFill>
              <a:effectLst>
                <a:outerShdw blurRad="38100" dist="38100" dir="2700000" algn="tl">
                  <a:srgbClr val="000000"/>
                </a:outerShdw>
              </a:effectLst>
              <a:ea typeface="宋体" pitchFamily="2" charset="-122"/>
            </a:endParaRPr>
          </a:p>
        </p:txBody>
      </p:sp>
      <p:sp>
        <p:nvSpPr>
          <p:cNvPr id="6" name="Text Box 12"/>
          <p:cNvSpPr txBox="1">
            <a:spLocks noChangeArrowheads="1"/>
          </p:cNvSpPr>
          <p:nvPr/>
        </p:nvSpPr>
        <p:spPr bwMode="auto">
          <a:xfrm>
            <a:off x="1500166" y="567177"/>
            <a:ext cx="3857652" cy="461665"/>
          </a:xfrm>
          <a:prstGeom prst="rect">
            <a:avLst/>
          </a:prstGeom>
          <a:solidFill>
            <a:srgbClr val="6600CC"/>
          </a:solidFill>
          <a:ln w="9525">
            <a:noFill/>
            <a:miter lim="800000"/>
            <a:headEnd/>
            <a:tailEnd/>
          </a:ln>
          <a:effectLst/>
        </p:spPr>
        <p:txBody>
          <a:bodyPr wrap="square">
            <a:spAutoFit/>
          </a:bodyPr>
          <a:lstStyle/>
          <a:p>
            <a:pPr>
              <a:lnSpc>
                <a:spcPct val="100000"/>
              </a:lnSpc>
            </a:pPr>
            <a:r>
              <a:rPr lang="zh-CN" altLang="en-US">
                <a:solidFill>
                  <a:schemeClr val="bg1"/>
                </a:solidFill>
                <a:latin typeface="黑体" pitchFamily="49" charset="-122"/>
                <a:ea typeface="黑体" pitchFamily="49" charset="-122"/>
              </a:rPr>
              <a:t>“数据结构”的</a:t>
            </a:r>
            <a:r>
              <a:rPr lang="zh-CN" altLang="en-US" b="1">
                <a:solidFill>
                  <a:schemeClr val="bg1"/>
                </a:solidFill>
                <a:latin typeface="黑体" pitchFamily="49" charset="-122"/>
                <a:ea typeface="黑体" pitchFamily="49" charset="-122"/>
                <a:cs typeface="Times New Roman" pitchFamily="18" charset="0"/>
              </a:rPr>
              <a:t>学习</a:t>
            </a:r>
            <a:r>
              <a:rPr lang="zh-CN" altLang="en-US" b="1" dirty="0">
                <a:solidFill>
                  <a:schemeClr val="bg1"/>
                </a:solidFill>
                <a:latin typeface="黑体" pitchFamily="49" charset="-122"/>
                <a:ea typeface="黑体" pitchFamily="49" charset="-122"/>
                <a:cs typeface="Times New Roman" pitchFamily="18" charset="0"/>
              </a:rPr>
              <a:t>目标</a:t>
            </a:r>
          </a:p>
        </p:txBody>
      </p:sp>
      <p:sp>
        <p:nvSpPr>
          <p:cNvPr id="7" name="棱台 6"/>
          <p:cNvSpPr/>
          <p:nvPr/>
        </p:nvSpPr>
        <p:spPr>
          <a:xfrm>
            <a:off x="3857620" y="2357430"/>
            <a:ext cx="1285884" cy="642942"/>
          </a:xfrm>
          <a:prstGeom prst="bevel">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2000">
                <a:solidFill>
                  <a:srgbClr val="FF0000"/>
                </a:solidFill>
                <a:latin typeface="楷体" pitchFamily="49" charset="-122"/>
                <a:ea typeface="楷体" pitchFamily="49" charset="-122"/>
              </a:rPr>
              <a:t>学科</a:t>
            </a:r>
          </a:p>
        </p:txBody>
      </p:sp>
      <p:sp>
        <p:nvSpPr>
          <p:cNvPr id="9" name="圆角矩形 8"/>
          <p:cNvSpPr/>
          <p:nvPr/>
        </p:nvSpPr>
        <p:spPr>
          <a:xfrm>
            <a:off x="2071670" y="3500438"/>
            <a:ext cx="1285884" cy="4680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6"/>
          </a:lnRef>
          <a:fillRef idx="3">
            <a:schemeClr val="accent6"/>
          </a:fillRef>
          <a:effectRef idx="2">
            <a:schemeClr val="accent6"/>
          </a:effectRef>
          <a:fontRef idx="minor">
            <a:schemeClr val="lt1"/>
          </a:fontRef>
        </p:style>
        <p:txBody>
          <a:bodyPr tIns="108000" rtlCol="0" anchor="ctr"/>
          <a:lstStyle/>
          <a:p>
            <a:r>
              <a:rPr lang="zh-CN" altLang="en-US" sz="2000" dirty="0">
                <a:solidFill>
                  <a:srgbClr val="3333CC"/>
                </a:solidFill>
                <a:latin typeface="Times New Roman" pitchFamily="18" charset="0"/>
                <a:ea typeface="楷体" pitchFamily="49" charset="-122"/>
                <a:cs typeface="Times New Roman" pitchFamily="18" charset="0"/>
              </a:rPr>
              <a:t>基本概念</a:t>
            </a:r>
            <a:endParaRPr lang="zh-CN" altLang="en-US" sz="2000" dirty="0"/>
          </a:p>
        </p:txBody>
      </p:sp>
      <p:sp>
        <p:nvSpPr>
          <p:cNvPr id="10" name="圆角矩形 9"/>
          <p:cNvSpPr/>
          <p:nvPr/>
        </p:nvSpPr>
        <p:spPr>
          <a:xfrm>
            <a:off x="3857620" y="3500438"/>
            <a:ext cx="1285884" cy="4680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6"/>
          </a:lnRef>
          <a:fillRef idx="3">
            <a:schemeClr val="accent6"/>
          </a:fillRef>
          <a:effectRef idx="2">
            <a:schemeClr val="accent6"/>
          </a:effectRef>
          <a:fontRef idx="minor">
            <a:schemeClr val="lt1"/>
          </a:fontRef>
        </p:style>
        <p:txBody>
          <a:bodyPr tIns="108000" rtlCol="0" anchor="ctr"/>
          <a:lstStyle/>
          <a:p>
            <a:r>
              <a:rPr lang="zh-CN" altLang="en-US" sz="2000" dirty="0">
                <a:solidFill>
                  <a:srgbClr val="3333CC"/>
                </a:solidFill>
                <a:latin typeface="Times New Roman" pitchFamily="18" charset="0"/>
                <a:ea typeface="楷体" pitchFamily="49" charset="-122"/>
                <a:cs typeface="Times New Roman" pitchFamily="18" charset="0"/>
              </a:rPr>
              <a:t>基本原理</a:t>
            </a:r>
            <a:endParaRPr lang="zh-CN" altLang="en-US" sz="2000" dirty="0"/>
          </a:p>
        </p:txBody>
      </p:sp>
      <p:sp>
        <p:nvSpPr>
          <p:cNvPr id="11" name="圆角矩形 10"/>
          <p:cNvSpPr/>
          <p:nvPr/>
        </p:nvSpPr>
        <p:spPr>
          <a:xfrm>
            <a:off x="5786446" y="3500438"/>
            <a:ext cx="1285884" cy="4680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6"/>
          </a:lnRef>
          <a:fillRef idx="3">
            <a:schemeClr val="accent6"/>
          </a:fillRef>
          <a:effectRef idx="2">
            <a:schemeClr val="accent6"/>
          </a:effectRef>
          <a:fontRef idx="minor">
            <a:schemeClr val="lt1"/>
          </a:fontRef>
        </p:style>
        <p:txBody>
          <a:bodyPr tIns="108000" rtlCol="0" anchor="ctr"/>
          <a:lstStyle/>
          <a:p>
            <a:r>
              <a:rPr lang="zh-CN" altLang="en-US" sz="2000" dirty="0">
                <a:solidFill>
                  <a:srgbClr val="3333CC"/>
                </a:solidFill>
                <a:latin typeface="Times New Roman" pitchFamily="18" charset="0"/>
                <a:ea typeface="楷体" pitchFamily="49" charset="-122"/>
                <a:cs typeface="Times New Roman" pitchFamily="18" charset="0"/>
              </a:rPr>
              <a:t>基本方法</a:t>
            </a:r>
            <a:endParaRPr lang="zh-CN" altLang="en-US" sz="2000" dirty="0"/>
          </a:p>
        </p:txBody>
      </p:sp>
      <p:cxnSp>
        <p:nvCxnSpPr>
          <p:cNvPr id="13" name="直接箭头连接符 12"/>
          <p:cNvCxnSpPr/>
          <p:nvPr/>
        </p:nvCxnSpPr>
        <p:spPr>
          <a:xfrm rot="10800000" flipV="1">
            <a:off x="3143240" y="3000372"/>
            <a:ext cx="928694" cy="500066"/>
          </a:xfrm>
          <a:prstGeom prst="straightConnector1">
            <a:avLst/>
          </a:prstGeom>
          <a:ln w="381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2"/>
            <a:endCxn id="10" idx="0"/>
          </p:cNvCxnSpPr>
          <p:nvPr/>
        </p:nvCxnSpPr>
        <p:spPr>
          <a:xfrm rot="5400000">
            <a:off x="4250529" y="3250405"/>
            <a:ext cx="500066" cy="1588"/>
          </a:xfrm>
          <a:prstGeom prst="straightConnector1">
            <a:avLst/>
          </a:prstGeom>
          <a:ln w="381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929190" y="3000372"/>
            <a:ext cx="1071570" cy="500066"/>
          </a:xfrm>
          <a:prstGeom prst="straightConnector1">
            <a:avLst/>
          </a:prstGeom>
          <a:ln w="38100">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4429124" y="4214818"/>
            <a:ext cx="214314" cy="57150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9" name="TextBox 18"/>
          <p:cNvSpPr txBox="1"/>
          <p:nvPr/>
        </p:nvSpPr>
        <p:spPr>
          <a:xfrm>
            <a:off x="7308304" y="2406284"/>
            <a:ext cx="1428760" cy="363176"/>
          </a:xfrm>
          <a:prstGeom prst="rect">
            <a:avLst/>
          </a:prstGeom>
          <a:noFill/>
        </p:spPr>
        <p:txBody>
          <a:bodyPr wrap="square" rtlCol="0">
            <a:spAutoFit/>
          </a:bodyPr>
          <a:lstStyle/>
          <a:p>
            <a:pPr algn="l"/>
            <a:r>
              <a:rPr lang="zh-CN" altLang="en-US" sz="2200" dirty="0">
                <a:latin typeface="楷体" pitchFamily="49" charset="-122"/>
                <a:ea typeface="楷体" pitchFamily="49" charset="-122"/>
              </a:rPr>
              <a:t>求解问题</a:t>
            </a:r>
          </a:p>
        </p:txBody>
      </p:sp>
      <p:sp>
        <p:nvSpPr>
          <p:cNvPr id="16" name="圆角矩形 15"/>
          <p:cNvSpPr/>
          <p:nvPr/>
        </p:nvSpPr>
        <p:spPr>
          <a:xfrm>
            <a:off x="2699792" y="4869160"/>
            <a:ext cx="3672408" cy="4680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6"/>
          </a:lnRef>
          <a:fillRef idx="3">
            <a:schemeClr val="accent6"/>
          </a:fillRef>
          <a:effectRef idx="2">
            <a:schemeClr val="accent6"/>
          </a:effectRef>
          <a:fontRef idx="minor">
            <a:schemeClr val="lt1"/>
          </a:fontRef>
        </p:style>
        <p:txBody>
          <a:bodyPr tIns="108000" rtlCol="0" anchor="ctr"/>
          <a:lstStyle/>
          <a:p>
            <a:r>
              <a:rPr lang="zh-CN" altLang="en-US" sz="2000" dirty="0">
                <a:latin typeface="微软雅黑" pitchFamily="34" charset="-122"/>
                <a:ea typeface="微软雅黑" pitchFamily="34" charset="-122"/>
              </a:rPr>
              <a:t>求解问题能力、实际动手能力</a:t>
            </a: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17</a:t>
            </a:fld>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214414" y="939959"/>
            <a:ext cx="2143140" cy="1500198"/>
            <a:chOff x="1214414" y="939959"/>
            <a:chExt cx="2143140" cy="1500198"/>
          </a:xfrm>
        </p:grpSpPr>
        <p:sp>
          <p:nvSpPr>
            <p:cNvPr id="17" name="椭圆形标注 16"/>
            <p:cNvSpPr/>
            <p:nvPr/>
          </p:nvSpPr>
          <p:spPr>
            <a:xfrm>
              <a:off x="1214414" y="939959"/>
              <a:ext cx="2143140" cy="1500198"/>
            </a:xfrm>
            <a:prstGeom prst="wedgeEllipseCallout">
              <a:avLst>
                <a:gd name="adj1" fmla="val 58179"/>
                <a:gd name="adj2" fmla="val -8987"/>
              </a:avLst>
            </a:prstGeom>
            <a:blipFill>
              <a:blip r:embed="rId2" cstate="print"/>
              <a:tile tx="0" ty="0" sx="100000" sy="100000" flip="none" algn="tl"/>
            </a:blip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圆柱形 12"/>
            <p:cNvSpPr/>
            <p:nvPr/>
          </p:nvSpPr>
          <p:spPr>
            <a:xfrm>
              <a:off x="1883638" y="1714488"/>
              <a:ext cx="857256" cy="642942"/>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FF0000"/>
                  </a:solidFill>
                  <a:latin typeface="楷体" pitchFamily="49" charset="-122"/>
                  <a:ea typeface="楷体" pitchFamily="49" charset="-122"/>
                </a:rPr>
                <a:t>数据</a:t>
              </a:r>
            </a:p>
          </p:txBody>
        </p:sp>
        <p:sp>
          <p:nvSpPr>
            <p:cNvPr id="14" name="矩形 13"/>
            <p:cNvSpPr/>
            <p:nvPr/>
          </p:nvSpPr>
          <p:spPr>
            <a:xfrm>
              <a:off x="1731770" y="1142984"/>
              <a:ext cx="1152000"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FF0000"/>
                  </a:solidFill>
                  <a:latin typeface="楷体" pitchFamily="49" charset="-122"/>
                  <a:ea typeface="楷体" pitchFamily="49" charset="-122"/>
                </a:rPr>
                <a:t>数据运算</a:t>
              </a:r>
            </a:p>
          </p:txBody>
        </p:sp>
        <p:cxnSp>
          <p:nvCxnSpPr>
            <p:cNvPr id="16" name="直接箭头连接符 15"/>
            <p:cNvCxnSpPr>
              <a:stCxn id="14" idx="2"/>
              <a:endCxn id="13" idx="1"/>
            </p:cNvCxnSpPr>
            <p:nvPr/>
          </p:nvCxnSpPr>
          <p:spPr>
            <a:xfrm rot="16200000" flipH="1">
              <a:off x="2202861" y="1605083"/>
              <a:ext cx="214314" cy="4496"/>
            </a:xfrm>
            <a:prstGeom prst="straightConnector1">
              <a:avLst/>
            </a:prstGeom>
            <a:ln w="38100">
              <a:solidFill>
                <a:srgbClr val="FF3399"/>
              </a:solidFill>
              <a:tailEnd type="stealth"/>
            </a:ln>
          </p:spPr>
          <p:style>
            <a:lnRef idx="1">
              <a:schemeClr val="accent3"/>
            </a:lnRef>
            <a:fillRef idx="2">
              <a:schemeClr val="accent3"/>
            </a:fillRef>
            <a:effectRef idx="1">
              <a:schemeClr val="accent3"/>
            </a:effectRef>
            <a:fontRef idx="minor">
              <a:schemeClr val="dk1"/>
            </a:fontRef>
          </p:style>
        </p:cxnSp>
      </p:grpSp>
      <p:sp>
        <p:nvSpPr>
          <p:cNvPr id="2" name="TextBox 1"/>
          <p:cNvSpPr txBox="1"/>
          <p:nvPr/>
        </p:nvSpPr>
        <p:spPr>
          <a:xfrm>
            <a:off x="428596" y="214290"/>
            <a:ext cx="8143932" cy="46166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marL="457200" indent="-457200" algn="l">
              <a:lnSpc>
                <a:spcPct val="100000"/>
              </a:lnSpc>
            </a:pPr>
            <a:r>
              <a:rPr lang="zh-CN" altLang="en-US" b="1">
                <a:solidFill>
                  <a:srgbClr val="3333CC"/>
                </a:solidFill>
                <a:latin typeface="Times New Roman" pitchFamily="18" charset="0"/>
                <a:ea typeface="楷体" pitchFamily="49" charset="-122"/>
                <a:cs typeface="Times New Roman" pitchFamily="18" charset="0"/>
                <a:sym typeface="Wingdings"/>
              </a:rPr>
              <a:t> </a:t>
            </a:r>
            <a:r>
              <a:rPr lang="zh-CN" altLang="en-US" b="1">
                <a:solidFill>
                  <a:srgbClr val="3333CC"/>
                </a:solidFill>
                <a:latin typeface="Times New Roman" pitchFamily="18" charset="0"/>
                <a:ea typeface="楷体" pitchFamily="49" charset="-122"/>
                <a:cs typeface="Times New Roman" pitchFamily="18" charset="0"/>
              </a:rPr>
              <a:t>掌握</a:t>
            </a:r>
            <a:r>
              <a:rPr lang="zh-CN" altLang="en-US" b="1" dirty="0">
                <a:solidFill>
                  <a:srgbClr val="3333CC"/>
                </a:solidFill>
                <a:latin typeface="Times New Roman" pitchFamily="18" charset="0"/>
                <a:ea typeface="楷体" pitchFamily="49" charset="-122"/>
                <a:cs typeface="Times New Roman" pitchFamily="18" charset="0"/>
              </a:rPr>
              <a:t>数据的逻辑结构、存储结构</a:t>
            </a:r>
            <a:r>
              <a:rPr lang="zh-CN" altLang="en-US" b="1">
                <a:solidFill>
                  <a:srgbClr val="3333CC"/>
                </a:solidFill>
                <a:latin typeface="Times New Roman" pitchFamily="18" charset="0"/>
                <a:ea typeface="楷体" pitchFamily="49" charset="-122"/>
                <a:cs typeface="Times New Roman" pitchFamily="18" charset="0"/>
              </a:rPr>
              <a:t>及基本运算的实现</a:t>
            </a:r>
            <a:r>
              <a:rPr lang="zh-CN" altLang="en-US">
                <a:solidFill>
                  <a:srgbClr val="3333CC"/>
                </a:solidFill>
                <a:ea typeface="楷体" pitchFamily="49" charset="-122"/>
                <a:cs typeface="Times New Roman" pitchFamily="18" charset="0"/>
              </a:rPr>
              <a:t>过程</a:t>
            </a:r>
            <a:r>
              <a:rPr lang="zh-CN" altLang="en-US" b="1">
                <a:solidFill>
                  <a:srgbClr val="3333CC"/>
                </a:solidFill>
                <a:latin typeface="Times New Roman" pitchFamily="18" charset="0"/>
                <a:ea typeface="楷体" pitchFamily="49" charset="-122"/>
                <a:cs typeface="Times New Roman" pitchFamily="18" charset="0"/>
              </a:rPr>
              <a:t>。</a:t>
            </a:r>
            <a:endParaRPr lang="zh-CN" altLang="en-US" b="1" dirty="0">
              <a:solidFill>
                <a:srgbClr val="3333CC"/>
              </a:solidFill>
              <a:latin typeface="Times New Roman" pitchFamily="18" charset="0"/>
              <a:ea typeface="楷体" pitchFamily="49" charset="-122"/>
              <a:cs typeface="Times New Roman" pitchFamily="18" charset="0"/>
            </a:endParaRPr>
          </a:p>
        </p:txBody>
      </p:sp>
      <p:sp>
        <p:nvSpPr>
          <p:cNvPr id="3" name="圆角矩形 2"/>
          <p:cNvSpPr/>
          <p:nvPr/>
        </p:nvSpPr>
        <p:spPr>
          <a:xfrm>
            <a:off x="3571868" y="1428736"/>
            <a:ext cx="1285884" cy="468000"/>
          </a:xfrm>
          <a:prstGeom prst="roundRect">
            <a:avLst/>
          </a:prstGeom>
          <a:ln>
            <a:noFill/>
          </a:ln>
          <a:effectLst/>
          <a:scene3d>
            <a:camera prst="orthographicFront">
              <a:rot lat="0" lon="0" rev="0"/>
            </a:camera>
            <a:lightRig rig="contrasting" dir="t">
              <a:rot lat="0" lon="0" rev="7800000"/>
            </a:lightRig>
          </a:scene3d>
          <a:sp3d>
            <a:bevelT w="139700" h="139700"/>
          </a:sp3d>
        </p:spPr>
        <p:style>
          <a:lnRef idx="1">
            <a:schemeClr val="accent6"/>
          </a:lnRef>
          <a:fillRef idx="2">
            <a:schemeClr val="accent6"/>
          </a:fillRef>
          <a:effectRef idx="1">
            <a:schemeClr val="accent6"/>
          </a:effectRef>
          <a:fontRef idx="minor">
            <a:schemeClr val="dk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求解问题</a:t>
            </a:r>
            <a:endParaRPr lang="zh-CN" altLang="en-US" sz="2000"/>
          </a:p>
        </p:txBody>
      </p:sp>
      <p:sp>
        <p:nvSpPr>
          <p:cNvPr id="4" name="圆角矩形 3"/>
          <p:cNvSpPr/>
          <p:nvPr/>
        </p:nvSpPr>
        <p:spPr>
          <a:xfrm>
            <a:off x="3071802" y="2500306"/>
            <a:ext cx="2357454" cy="468000"/>
          </a:xfrm>
          <a:prstGeom prst="round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6"/>
          </a:lnRef>
          <a:fillRef idx="2">
            <a:schemeClr val="accent6"/>
          </a:fillRef>
          <a:effectRef idx="1">
            <a:schemeClr val="accent6"/>
          </a:effectRef>
          <a:fontRef idx="minor">
            <a:schemeClr val="dk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数据逻辑结构</a:t>
            </a:r>
            <a:endParaRPr lang="zh-CN" altLang="en-US" sz="2000"/>
          </a:p>
        </p:txBody>
      </p:sp>
      <p:sp>
        <p:nvSpPr>
          <p:cNvPr id="5" name="下箭头 4"/>
          <p:cNvSpPr/>
          <p:nvPr/>
        </p:nvSpPr>
        <p:spPr>
          <a:xfrm>
            <a:off x="4143372" y="2000240"/>
            <a:ext cx="142876" cy="36000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6" name="TextBox 5"/>
          <p:cNvSpPr txBox="1"/>
          <p:nvPr/>
        </p:nvSpPr>
        <p:spPr>
          <a:xfrm>
            <a:off x="4286248" y="2043498"/>
            <a:ext cx="857256" cy="313932"/>
          </a:xfrm>
          <a:prstGeom prst="rect">
            <a:avLst/>
          </a:prstGeom>
          <a:noFill/>
        </p:spPr>
        <p:txBody>
          <a:bodyPr wrap="square" rtlCol="0">
            <a:spAutoFit/>
          </a:bodyPr>
          <a:lstStyle/>
          <a:p>
            <a:r>
              <a:rPr lang="zh-CN" altLang="en-US" sz="1800">
                <a:latin typeface="楷体" pitchFamily="49" charset="-122"/>
                <a:ea typeface="楷体" pitchFamily="49" charset="-122"/>
              </a:rPr>
              <a:t>提炼</a:t>
            </a:r>
          </a:p>
        </p:txBody>
      </p:sp>
      <p:sp>
        <p:nvSpPr>
          <p:cNvPr id="7" name="下箭头 6"/>
          <p:cNvSpPr/>
          <p:nvPr/>
        </p:nvSpPr>
        <p:spPr>
          <a:xfrm>
            <a:off x="4143372" y="3140438"/>
            <a:ext cx="142876" cy="36000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8" name="TextBox 7"/>
          <p:cNvSpPr txBox="1"/>
          <p:nvPr/>
        </p:nvSpPr>
        <p:spPr>
          <a:xfrm>
            <a:off x="4286248" y="3183696"/>
            <a:ext cx="857256" cy="313932"/>
          </a:xfrm>
          <a:prstGeom prst="rect">
            <a:avLst/>
          </a:prstGeom>
          <a:noFill/>
        </p:spPr>
        <p:txBody>
          <a:bodyPr wrap="square" rtlCol="0">
            <a:spAutoFit/>
          </a:bodyPr>
          <a:lstStyle/>
          <a:p>
            <a:r>
              <a:rPr lang="zh-CN" altLang="en-US" sz="1800">
                <a:latin typeface="楷体" pitchFamily="49" charset="-122"/>
                <a:ea typeface="楷体" pitchFamily="49" charset="-122"/>
              </a:rPr>
              <a:t>设计</a:t>
            </a:r>
          </a:p>
        </p:txBody>
      </p:sp>
      <p:sp>
        <p:nvSpPr>
          <p:cNvPr id="9" name="圆角矩形 8"/>
          <p:cNvSpPr/>
          <p:nvPr/>
        </p:nvSpPr>
        <p:spPr>
          <a:xfrm>
            <a:off x="3071802" y="3643314"/>
            <a:ext cx="2357454" cy="468000"/>
          </a:xfrm>
          <a:prstGeom prst="round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6"/>
          </a:lnRef>
          <a:fillRef idx="2">
            <a:schemeClr val="accent6"/>
          </a:fillRef>
          <a:effectRef idx="1">
            <a:schemeClr val="accent6"/>
          </a:effectRef>
          <a:fontRef idx="minor">
            <a:schemeClr val="dk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数据存储结构</a:t>
            </a:r>
            <a:endParaRPr lang="zh-CN" altLang="en-US" sz="2000"/>
          </a:p>
        </p:txBody>
      </p:sp>
      <p:sp>
        <p:nvSpPr>
          <p:cNvPr id="10" name="下箭头 9"/>
          <p:cNvSpPr/>
          <p:nvPr/>
        </p:nvSpPr>
        <p:spPr>
          <a:xfrm>
            <a:off x="4143372" y="4244074"/>
            <a:ext cx="142876" cy="36000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 name="TextBox 10"/>
          <p:cNvSpPr txBox="1"/>
          <p:nvPr/>
        </p:nvSpPr>
        <p:spPr>
          <a:xfrm>
            <a:off x="4286248" y="4287332"/>
            <a:ext cx="857256" cy="313932"/>
          </a:xfrm>
          <a:prstGeom prst="rect">
            <a:avLst/>
          </a:prstGeom>
          <a:noFill/>
        </p:spPr>
        <p:txBody>
          <a:bodyPr wrap="square" rtlCol="0">
            <a:spAutoFit/>
          </a:bodyPr>
          <a:lstStyle/>
          <a:p>
            <a:r>
              <a:rPr lang="zh-CN" altLang="en-US" sz="1800">
                <a:latin typeface="楷体" pitchFamily="49" charset="-122"/>
                <a:ea typeface="楷体" pitchFamily="49" charset="-122"/>
              </a:rPr>
              <a:t>实现</a:t>
            </a:r>
          </a:p>
        </p:txBody>
      </p:sp>
      <p:sp>
        <p:nvSpPr>
          <p:cNvPr id="12" name="圆角矩形 11"/>
          <p:cNvSpPr/>
          <p:nvPr/>
        </p:nvSpPr>
        <p:spPr>
          <a:xfrm>
            <a:off x="2928926" y="4746950"/>
            <a:ext cx="2571768" cy="468000"/>
          </a:xfrm>
          <a:prstGeom prst="round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6"/>
          </a:lnRef>
          <a:fillRef idx="2">
            <a:schemeClr val="accent6"/>
          </a:fillRef>
          <a:effectRef idx="1">
            <a:schemeClr val="accent6"/>
          </a:effectRef>
          <a:fontRef idx="minor">
            <a:schemeClr val="dk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数据基本运算：算法</a:t>
            </a:r>
            <a:endParaRPr lang="zh-CN" altLang="en-US" sz="2000"/>
          </a:p>
        </p:txBody>
      </p:sp>
      <p:sp>
        <p:nvSpPr>
          <p:cNvPr id="19" name="灯片编号占位符 18"/>
          <p:cNvSpPr>
            <a:spLocks noGrp="1"/>
          </p:cNvSpPr>
          <p:nvPr>
            <p:ph type="sldNum" sz="quarter" idx="12"/>
          </p:nvPr>
        </p:nvSpPr>
        <p:spPr/>
        <p:txBody>
          <a:bodyPr/>
          <a:lstStyle/>
          <a:p>
            <a:fld id="{7AF016A1-9F15-429F-9EFD-84004B73C732}" type="slidenum">
              <a:rPr lang="en-US" altLang="zh-CN" smtClean="0"/>
              <a:pPr/>
              <a:t>18</a:t>
            </a:fld>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8143932" cy="86241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marL="457200" indent="-457200" algn="l">
              <a:lnSpc>
                <a:spcPts val="3200"/>
              </a:lnSpc>
            </a:pPr>
            <a:r>
              <a:rPr lang="zh-CN" altLang="en-US" dirty="0">
                <a:latin typeface="楷体" pitchFamily="49" charset="-122"/>
                <a:ea typeface="楷体" pitchFamily="49" charset="-122"/>
                <a:cs typeface="Times New Roman" pitchFamily="18" charset="0"/>
                <a:sym typeface="Wingdings"/>
              </a:rPr>
              <a:t> </a:t>
            </a:r>
            <a:r>
              <a:rPr lang="zh-CN" altLang="en-US" dirty="0">
                <a:latin typeface="楷体" pitchFamily="49" charset="-122"/>
                <a:ea typeface="楷体" pitchFamily="49" charset="-122"/>
                <a:cs typeface="Times New Roman" pitchFamily="18" charset="0"/>
              </a:rPr>
              <a:t>掌握算法基本的时间复杂度与空间复杂度的分析方法，能够</a:t>
            </a:r>
            <a:r>
              <a:rPr lang="zh-CN" altLang="en-US" dirty="0">
                <a:latin typeface="楷体" pitchFamily="49" charset="-122"/>
                <a:ea typeface="楷体" pitchFamily="49" charset="-122"/>
              </a:rPr>
              <a:t>设计出求解问题的</a:t>
            </a:r>
            <a:r>
              <a:rPr lang="zh-CN" altLang="en-US" dirty="0">
                <a:solidFill>
                  <a:srgbClr val="FF0000"/>
                </a:solidFill>
                <a:latin typeface="楷体" pitchFamily="49" charset="-122"/>
                <a:ea typeface="楷体" pitchFamily="49" charset="-122"/>
              </a:rPr>
              <a:t>高效</a:t>
            </a:r>
            <a:r>
              <a:rPr lang="zh-CN" altLang="en-US" dirty="0">
                <a:latin typeface="楷体" pitchFamily="49" charset="-122"/>
                <a:ea typeface="楷体" pitchFamily="49" charset="-122"/>
              </a:rPr>
              <a:t>算法</a:t>
            </a:r>
            <a:r>
              <a:rPr lang="zh-CN" altLang="en-US" b="1" dirty="0">
                <a:latin typeface="楷体" pitchFamily="49" charset="-122"/>
                <a:ea typeface="楷体" pitchFamily="49" charset="-122"/>
                <a:cs typeface="Times New Roman" pitchFamily="18" charset="0"/>
              </a:rPr>
              <a:t>。</a:t>
            </a: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19</a:t>
            </a:fld>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normAutofit/>
          </a:bodyPr>
          <a:lstStyle/>
          <a:p>
            <a:r>
              <a:rPr lang="zh-CN" altLang="en-US" b="0" dirty="0">
                <a:latin typeface="微软雅黑" pitchFamily="34" charset="-122"/>
                <a:ea typeface="微软雅黑" pitchFamily="34" charset="-122"/>
              </a:rPr>
              <a:t>研究方向</a:t>
            </a:r>
            <a:endParaRPr lang="en-US" altLang="zh-CN" b="0" dirty="0">
              <a:latin typeface="微软雅黑" pitchFamily="34" charset="-122"/>
              <a:ea typeface="微软雅黑" pitchFamily="34" charset="-122"/>
            </a:endParaRPr>
          </a:p>
          <a:p>
            <a:pPr lvl="1"/>
            <a:r>
              <a:rPr lang="en-US" altLang="zh-CN" b="0" dirty="0">
                <a:latin typeface="微软雅黑" pitchFamily="34" charset="-122"/>
                <a:ea typeface="微软雅黑" pitchFamily="34" charset="-122"/>
              </a:rPr>
              <a:t>AI for Networking</a:t>
            </a:r>
            <a:r>
              <a:rPr lang="zh-CN" altLang="en-US" b="0" dirty="0">
                <a:latin typeface="微软雅黑" pitchFamily="34" charset="-122"/>
                <a:ea typeface="微软雅黑" pitchFamily="34" charset="-122"/>
              </a:rPr>
              <a:t>：                  网络资源分配</a:t>
            </a:r>
            <a:endParaRPr lang="en-US" altLang="zh-CN" b="0" dirty="0">
              <a:latin typeface="微软雅黑" pitchFamily="34" charset="-122"/>
              <a:ea typeface="微软雅黑" pitchFamily="34" charset="-122"/>
            </a:endParaRPr>
          </a:p>
          <a:p>
            <a:pPr lvl="1"/>
            <a:r>
              <a:rPr lang="en-US" altLang="zh-CN" b="0" dirty="0">
                <a:latin typeface="微软雅黑" pitchFamily="34" charset="-122"/>
                <a:ea typeface="微软雅黑" pitchFamily="34" charset="-122"/>
              </a:rPr>
              <a:t>Network for Distributed AI</a:t>
            </a:r>
            <a:r>
              <a:rPr lang="zh-CN" altLang="en-US" b="0" dirty="0">
                <a:latin typeface="微软雅黑" pitchFamily="34" charset="-122"/>
                <a:ea typeface="微软雅黑" pitchFamily="34" charset="-122"/>
              </a:rPr>
              <a:t>：    分布式机器学习</a:t>
            </a:r>
          </a:p>
          <a:p>
            <a:pPr lvl="1"/>
            <a:endParaRPr lang="en-US" altLang="zh-CN" b="0" dirty="0">
              <a:latin typeface="微软雅黑" pitchFamily="34" charset="-122"/>
              <a:ea typeface="微软雅黑" pitchFamily="34" charset="-122"/>
            </a:endParaRPr>
          </a:p>
          <a:p>
            <a:r>
              <a:rPr lang="zh-CN" altLang="en-US" b="0" dirty="0">
                <a:latin typeface="微软雅黑" pitchFamily="34" charset="-122"/>
                <a:ea typeface="微软雅黑" pitchFamily="34" charset="-122"/>
              </a:rPr>
              <a:t>联系方式</a:t>
            </a:r>
            <a:endParaRPr lang="en-US" altLang="zh-CN" b="0" dirty="0">
              <a:latin typeface="微软雅黑" pitchFamily="34" charset="-122"/>
              <a:ea typeface="微软雅黑" pitchFamily="34" charset="-122"/>
            </a:endParaRPr>
          </a:p>
          <a:p>
            <a:pPr lvl="1"/>
            <a:r>
              <a:rPr lang="zh-CN" altLang="en-US" b="0" dirty="0">
                <a:latin typeface="微软雅黑" pitchFamily="34" charset="-122"/>
                <a:ea typeface="微软雅黑" pitchFamily="34" charset="-122"/>
              </a:rPr>
              <a:t>邮件：</a:t>
            </a:r>
            <a:r>
              <a:rPr lang="en-US" altLang="zh-CN" b="0" dirty="0">
                <a:latin typeface="微软雅黑" pitchFamily="34" charset="-122"/>
                <a:ea typeface="微软雅黑" pitchFamily="34" charset="-122"/>
                <a:cs typeface="Times New Roman" panose="02020603050405020304" pitchFamily="18" charset="0"/>
              </a:rPr>
              <a:t>ydxu@fudan.edu.cn      </a:t>
            </a:r>
            <a:r>
              <a:rPr lang="zh-CN" altLang="en-US" b="0" dirty="0">
                <a:latin typeface="微软雅黑" pitchFamily="34" charset="-122"/>
                <a:ea typeface="微软雅黑" pitchFamily="34" charset="-122"/>
                <a:cs typeface="Times New Roman" panose="02020603050405020304" pitchFamily="18" charset="0"/>
              </a:rPr>
              <a:t>微信：</a:t>
            </a:r>
            <a:r>
              <a:rPr lang="en-US" altLang="zh-CN" b="0" dirty="0">
                <a:latin typeface="微软雅黑" pitchFamily="34" charset="-122"/>
                <a:ea typeface="微软雅黑" pitchFamily="34" charset="-122"/>
                <a:cs typeface="Times New Roman" panose="02020603050405020304" pitchFamily="18" charset="0"/>
              </a:rPr>
              <a:t>ydxu2013</a:t>
            </a:r>
          </a:p>
          <a:p>
            <a:pPr lvl="1"/>
            <a:r>
              <a:rPr lang="zh-CN" altLang="en-US" b="0" dirty="0">
                <a:latin typeface="微软雅黑" pitchFamily="34" charset="-122"/>
                <a:ea typeface="微软雅黑" pitchFamily="34" charset="-122"/>
              </a:rPr>
              <a:t>办公室：江湾校区交叉科学二号楼</a:t>
            </a:r>
            <a:r>
              <a:rPr lang="en-US" altLang="zh-CN" b="0" dirty="0">
                <a:latin typeface="微软雅黑" pitchFamily="34" charset="-122"/>
                <a:ea typeface="微软雅黑" pitchFamily="34" charset="-122"/>
              </a:rPr>
              <a:t>C5014</a:t>
            </a:r>
          </a:p>
          <a:p>
            <a:pPr lvl="1"/>
            <a:r>
              <a:rPr lang="zh-CN" altLang="en-US" b="0" dirty="0">
                <a:latin typeface="微软雅黑" pitchFamily="34" charset="-122"/>
                <a:ea typeface="微软雅黑" pitchFamily="34" charset="-122"/>
              </a:rPr>
              <a:t>实验室主页：</a:t>
            </a:r>
            <a:r>
              <a:rPr lang="en-US" altLang="zh-CN" b="0" dirty="0">
                <a:latin typeface="微软雅黑" pitchFamily="34" charset="-122"/>
                <a:ea typeface="微软雅黑" pitchFamily="34" charset="-122"/>
                <a:hlinkClick r:id="rId3"/>
              </a:rPr>
              <a:t>http://medianet.azurewebsites.net/</a:t>
            </a:r>
            <a:r>
              <a:rPr lang="en-US" altLang="zh-CN" b="0" dirty="0">
                <a:latin typeface="微软雅黑" pitchFamily="34" charset="-122"/>
                <a:ea typeface="微软雅黑" pitchFamily="34" charset="-122"/>
              </a:rPr>
              <a:t> </a:t>
            </a:r>
          </a:p>
          <a:p>
            <a:pPr marL="457200" lvl="1" indent="0">
              <a:buNone/>
            </a:pPr>
            <a:r>
              <a:rPr lang="en-US" altLang="zh-CN" b="0" dirty="0">
                <a:latin typeface="微软雅黑" pitchFamily="34" charset="-122"/>
                <a:ea typeface="微软雅黑" pitchFamily="34" charset="-122"/>
              </a:rPr>
              <a:t>                        </a:t>
            </a:r>
            <a:r>
              <a:rPr lang="en-US" altLang="zh-CN" b="0" dirty="0">
                <a:latin typeface="微软雅黑" pitchFamily="34" charset="-122"/>
                <a:ea typeface="微软雅黑" pitchFamily="34" charset="-122"/>
                <a:hlinkClick r:id="rId4"/>
              </a:rPr>
              <a:t>http://www.it.fudan.edu.cn/Data/View/1176</a:t>
            </a:r>
            <a:endParaRPr lang="en-US" altLang="zh-CN" b="0" dirty="0">
              <a:latin typeface="微软雅黑" pitchFamily="34" charset="-122"/>
              <a:ea typeface="微软雅黑" pitchFamily="34" charset="-122"/>
            </a:endParaRPr>
          </a:p>
          <a:p>
            <a:pPr marL="457200" lvl="1" indent="0">
              <a:buNone/>
            </a:pPr>
            <a:endParaRPr lang="en-US" altLang="zh-CN" b="0" dirty="0">
              <a:latin typeface="微软雅黑" pitchFamily="34" charset="-122"/>
              <a:ea typeface="微软雅黑" pitchFamily="34" charset="-122"/>
            </a:endParaRPr>
          </a:p>
        </p:txBody>
      </p:sp>
      <p:sp>
        <p:nvSpPr>
          <p:cNvPr id="5" name="Title 4"/>
          <p:cNvSpPr>
            <a:spLocks noGrp="1"/>
          </p:cNvSpPr>
          <p:nvPr>
            <p:ph type="title"/>
          </p:nvPr>
        </p:nvSpPr>
        <p:spPr/>
        <p:txBody>
          <a:bodyPr>
            <a:normAutofit fontScale="90000"/>
          </a:bodyPr>
          <a:lstStyle/>
          <a:p>
            <a:r>
              <a:rPr lang="zh-CN" altLang="en-US" b="0" dirty="0">
                <a:latin typeface="微软雅黑" pitchFamily="34" charset="-122"/>
                <a:ea typeface="微软雅黑" pitchFamily="34" charset="-122"/>
              </a:rPr>
              <a:t>任课教师：徐跃东</a:t>
            </a:r>
          </a:p>
        </p:txBody>
      </p:sp>
      <p:sp>
        <p:nvSpPr>
          <p:cNvPr id="3" name="灯片编号占位符 2"/>
          <p:cNvSpPr>
            <a:spLocks noGrp="1"/>
          </p:cNvSpPr>
          <p:nvPr>
            <p:ph type="sldNum" sz="quarter" idx="4"/>
          </p:nvPr>
        </p:nvSpPr>
        <p:spPr/>
        <p:txBody>
          <a:bodyPr/>
          <a:lstStyle/>
          <a:p>
            <a:fld id="{7AF016A1-9F15-429F-9EFD-84004B73C732}" type="slidenum">
              <a:rPr lang="en-US" altLang="zh-CN" smtClean="0"/>
              <a:pPr/>
              <a:t>2</a:t>
            </a:fld>
            <a:endParaRPr lang="en-US" altLang="zh-CN" dirty="0"/>
          </a:p>
        </p:txBody>
      </p:sp>
    </p:spTree>
    <p:extLst>
      <p:ext uri="{BB962C8B-B14F-4D97-AF65-F5344CB8AC3E}">
        <p14:creationId xmlns:p14="http://schemas.microsoft.com/office/powerpoint/2010/main" val="2983414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85728"/>
            <a:ext cx="8215370" cy="461665"/>
          </a:xfrm>
          <a:prstGeom prst="rect">
            <a:avLst/>
          </a:prstGeom>
          <a:noFill/>
        </p:spPr>
        <p:txBody>
          <a:bodyPr wrap="square" rtlCol="0">
            <a:spAutoFit/>
          </a:bodyPr>
          <a:lstStyle/>
          <a:p>
            <a:pPr algn="l">
              <a:lnSpc>
                <a:spcPct val="100000"/>
              </a:lnSpc>
            </a:pPr>
            <a:r>
              <a:rPr lang="zh-CN" altLang="en-US" dirty="0">
                <a:latin typeface="楷体" pitchFamily="49" charset="-122"/>
                <a:ea typeface="楷体" pitchFamily="49" charset="-122"/>
              </a:rPr>
              <a:t>    设计优秀的算法，具有较小的</a:t>
            </a:r>
            <a:r>
              <a:rPr lang="zh-CN" altLang="en-US" dirty="0">
                <a:solidFill>
                  <a:srgbClr val="3333CC"/>
                </a:solidFill>
                <a:latin typeface="楷体" pitchFamily="49" charset="-122"/>
                <a:ea typeface="楷体" pitchFamily="49" charset="-122"/>
                <a:cs typeface="Times New Roman" pitchFamily="18" charset="0"/>
              </a:rPr>
              <a:t>时间复杂度与空间复杂度。</a:t>
            </a:r>
            <a:endParaRPr lang="zh-CN" altLang="en-US" dirty="0">
              <a:latin typeface="楷体" pitchFamily="49" charset="-122"/>
              <a:ea typeface="楷体" pitchFamily="49" charset="-122"/>
            </a:endParaRPr>
          </a:p>
        </p:txBody>
      </p:sp>
      <p:sp>
        <p:nvSpPr>
          <p:cNvPr id="3" name="TextBox 2"/>
          <p:cNvSpPr txBox="1"/>
          <p:nvPr/>
        </p:nvSpPr>
        <p:spPr>
          <a:xfrm>
            <a:off x="857224" y="1357298"/>
            <a:ext cx="3571900" cy="430887"/>
          </a:xfrm>
          <a:prstGeom prst="rect">
            <a:avLst/>
          </a:prstGeom>
          <a:noFill/>
        </p:spPr>
        <p:txBody>
          <a:bodyPr wrap="square" numCol="2" rtlCol="0" anchor="t">
            <a:spAutoFit/>
          </a:bodyPr>
          <a:lstStyle/>
          <a:p>
            <a:pPr algn="l" fontAlgn="ctr" latinLnBrk="1">
              <a:lnSpc>
                <a:spcPct val="100000"/>
              </a:lnSpc>
              <a:spcBef>
                <a:spcPts val="0"/>
              </a:spcBef>
              <a:spcAft>
                <a:spcPts val="1800"/>
              </a:spcAft>
            </a:pPr>
            <a:r>
              <a:rPr lang="zh-CN" altLang="en-US" sz="2200">
                <a:solidFill>
                  <a:srgbClr val="0000FF"/>
                </a:solidFill>
                <a:latin typeface="Consolas" pitchFamily="49" charset="0"/>
                <a:ea typeface="楷体" pitchFamily="49" charset="-122"/>
                <a:cs typeface="Consolas" pitchFamily="49" charset="0"/>
              </a:rPr>
              <a:t>例如，求</a:t>
            </a:r>
            <a:r>
              <a:rPr lang="en-US" altLang="zh-CN" sz="2200">
                <a:solidFill>
                  <a:srgbClr val="0000FF"/>
                </a:solidFill>
                <a:latin typeface="Consolas" pitchFamily="49" charset="0"/>
                <a:ea typeface="楷体" pitchFamily="49" charset="-122"/>
                <a:cs typeface="Consolas" pitchFamily="49" charset="0"/>
              </a:rPr>
              <a:t>1 + 2 +  </a:t>
            </a:r>
            <a:r>
              <a:rPr lang="en-US" altLang="zh-CN" sz="2200">
                <a:solidFill>
                  <a:srgbClr val="0000FF"/>
                </a:solidFill>
                <a:latin typeface="Consolas" pitchFamily="49" charset="0"/>
                <a:ea typeface="+mn-ea"/>
                <a:cs typeface="Consolas" pitchFamily="49" charset="0"/>
                <a:sym typeface="Symbol"/>
              </a:rPr>
              <a:t>… </a:t>
            </a:r>
            <a:r>
              <a:rPr lang="en-US" altLang="zh-CN" sz="2200">
                <a:solidFill>
                  <a:srgbClr val="0000FF"/>
                </a:solidFill>
                <a:latin typeface="Consolas" pitchFamily="49" charset="0"/>
                <a:ea typeface="楷体" pitchFamily="49" charset="-122"/>
                <a:cs typeface="Consolas" pitchFamily="49" charset="0"/>
                <a:sym typeface="Symbol"/>
              </a:rPr>
              <a:t> </a:t>
            </a:r>
            <a:r>
              <a:rPr lang="en-US" altLang="zh-CN" sz="2200" i="1">
                <a:solidFill>
                  <a:srgbClr val="0000FF"/>
                </a:solidFill>
                <a:latin typeface="Consolas" pitchFamily="49" charset="0"/>
                <a:ea typeface="楷体" pitchFamily="49" charset="-122"/>
                <a:cs typeface="Consolas" pitchFamily="49" charset="0"/>
                <a:sym typeface="Symbol"/>
              </a:rPr>
              <a:t>n</a:t>
            </a:r>
            <a:r>
              <a:rPr lang="zh-CN" altLang="en-US" sz="2200">
                <a:solidFill>
                  <a:srgbClr val="0000FF"/>
                </a:solidFill>
                <a:latin typeface="Consolas" pitchFamily="49" charset="0"/>
                <a:ea typeface="楷体" pitchFamily="49" charset="-122"/>
                <a:cs typeface="Consolas" pitchFamily="49" charset="0"/>
                <a:sym typeface="Symbol"/>
              </a:rPr>
              <a:t>。</a:t>
            </a:r>
            <a:endParaRPr lang="zh-CN" altLang="en-US" sz="220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928662" y="2518658"/>
            <a:ext cx="3143272" cy="2349256"/>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ln>
          <a:effectLst>
            <a:outerShdw blurRad="127000" dist="38100" dir="2700000" algn="ctr">
              <a:srgbClr val="000000">
                <a:alpha val="45000"/>
              </a:srgbClr>
            </a:outerShdw>
          </a:effectLst>
          <a:scene3d>
            <a:camera prst="orthographicFront"/>
            <a:lightRig rig="soft" dir="t">
              <a:rot lat="0" lon="0" rev="0"/>
            </a:lightRig>
          </a:scene3d>
          <a:sp3d prstMaterial="translucentPowder">
            <a:bevelT w="203200" h="50800" prst="softRound"/>
          </a:sp3d>
        </p:spPr>
        <p:style>
          <a:lnRef idx="1">
            <a:schemeClr val="accent3"/>
          </a:lnRef>
          <a:fillRef idx="2">
            <a:schemeClr val="accent3"/>
          </a:fillRef>
          <a:effectRef idx="1">
            <a:schemeClr val="accent3"/>
          </a:effectRef>
          <a:fontRef idx="minor">
            <a:schemeClr val="dk1"/>
          </a:fontRef>
        </p:style>
        <p:txBody>
          <a:bodyPr wrap="square" lIns="288000" tIns="216000" rIns="288000" bIns="108000" rtlCol="0">
            <a:spAutoFit/>
          </a:bodyPr>
          <a:lstStyle/>
          <a:p>
            <a:pPr algn="l"/>
            <a:r>
              <a:rPr lang="en-US" altLang="zh-CN" sz="1800" dirty="0" err="1">
                <a:solidFill>
                  <a:srgbClr val="0033CC"/>
                </a:solidFill>
                <a:latin typeface="Consolas" pitchFamily="49" charset="0"/>
                <a:ea typeface="楷体" pitchFamily="49" charset="-122"/>
                <a:cs typeface="Consolas" pitchFamily="49" charset="0"/>
              </a:rPr>
              <a:t>int</a:t>
            </a:r>
            <a:r>
              <a:rPr lang="en-US" altLang="zh-CN" sz="1800" dirty="0">
                <a:solidFill>
                  <a:srgbClr val="FF0000"/>
                </a:solidFill>
                <a:latin typeface="Consolas" pitchFamily="49" charset="0"/>
                <a:ea typeface="楷体" pitchFamily="49" charset="-122"/>
                <a:cs typeface="Consolas" pitchFamily="49" charset="0"/>
              </a:rPr>
              <a:t> fun1</a:t>
            </a:r>
            <a:r>
              <a:rPr lang="en-US" altLang="zh-CN" sz="1800" dirty="0">
                <a:solidFill>
                  <a:srgbClr val="0033CC"/>
                </a:solidFill>
                <a:latin typeface="Consolas" pitchFamily="49" charset="0"/>
                <a:ea typeface="楷体" pitchFamily="49" charset="-122"/>
                <a:cs typeface="Consolas" pitchFamily="49" charset="0"/>
              </a:rPr>
              <a:t>(</a:t>
            </a:r>
            <a:r>
              <a:rPr lang="en-US" altLang="zh-CN" sz="1800" dirty="0" err="1">
                <a:solidFill>
                  <a:srgbClr val="0033CC"/>
                </a:solidFill>
                <a:latin typeface="Consolas" pitchFamily="49" charset="0"/>
                <a:ea typeface="楷体" pitchFamily="49" charset="-122"/>
                <a:cs typeface="Consolas" pitchFamily="49" charset="0"/>
              </a:rPr>
              <a:t>int</a:t>
            </a:r>
            <a:r>
              <a:rPr lang="en-US" altLang="zh-CN" sz="1800" dirty="0">
                <a:solidFill>
                  <a:srgbClr val="0033CC"/>
                </a:solidFill>
                <a:latin typeface="Consolas" pitchFamily="49" charset="0"/>
                <a:ea typeface="楷体" pitchFamily="49" charset="-122"/>
                <a:cs typeface="Consolas" pitchFamily="49" charset="0"/>
              </a:rPr>
              <a:t> n)</a:t>
            </a:r>
          </a:p>
          <a:p>
            <a:pPr algn="l"/>
            <a:r>
              <a:rPr lang="en-US" altLang="zh-CN" sz="1800" dirty="0">
                <a:solidFill>
                  <a:srgbClr val="0033CC"/>
                </a:solidFill>
                <a:latin typeface="Consolas" pitchFamily="49" charset="0"/>
                <a:ea typeface="楷体" pitchFamily="49" charset="-122"/>
                <a:cs typeface="Consolas" pitchFamily="49" charset="0"/>
              </a:rPr>
              <a:t>{  </a:t>
            </a:r>
            <a:r>
              <a:rPr lang="en-US" altLang="zh-CN" sz="1800" dirty="0" err="1">
                <a:solidFill>
                  <a:srgbClr val="0033CC"/>
                </a:solidFill>
                <a:latin typeface="Consolas" pitchFamily="49" charset="0"/>
                <a:ea typeface="楷体" pitchFamily="49" charset="-122"/>
                <a:cs typeface="Consolas" pitchFamily="49" charset="0"/>
              </a:rPr>
              <a:t>int</a:t>
            </a:r>
            <a:r>
              <a:rPr lang="en-US" altLang="zh-CN" sz="1800" dirty="0">
                <a:solidFill>
                  <a:srgbClr val="0033CC"/>
                </a:solidFill>
                <a:latin typeface="Consolas" pitchFamily="49" charset="0"/>
                <a:ea typeface="楷体" pitchFamily="49" charset="-122"/>
                <a:cs typeface="Consolas" pitchFamily="49" charset="0"/>
              </a:rPr>
              <a:t> i</a:t>
            </a:r>
            <a:r>
              <a:rPr lang="zh-CN" altLang="en-US" sz="1800" dirty="0">
                <a:solidFill>
                  <a:srgbClr val="0033CC"/>
                </a:solidFill>
                <a:latin typeface="Consolas" pitchFamily="49" charset="0"/>
                <a:ea typeface="楷体" pitchFamily="49" charset="-122"/>
                <a:cs typeface="Consolas" pitchFamily="49" charset="0"/>
              </a:rPr>
              <a:t>，</a:t>
            </a:r>
            <a:r>
              <a:rPr lang="en-US" altLang="zh-CN" sz="1800" dirty="0">
                <a:solidFill>
                  <a:srgbClr val="0033CC"/>
                </a:solidFill>
                <a:latin typeface="Consolas" pitchFamily="49" charset="0"/>
                <a:ea typeface="楷体" pitchFamily="49" charset="-122"/>
                <a:cs typeface="Consolas" pitchFamily="49" charset="0"/>
              </a:rPr>
              <a:t>s=0;</a:t>
            </a:r>
          </a:p>
          <a:p>
            <a:pPr algn="l"/>
            <a:r>
              <a:rPr lang="en-US" altLang="zh-CN" sz="1800" dirty="0">
                <a:solidFill>
                  <a:srgbClr val="0033CC"/>
                </a:solidFill>
                <a:latin typeface="Consolas" pitchFamily="49" charset="0"/>
                <a:ea typeface="楷体" pitchFamily="49" charset="-122"/>
                <a:cs typeface="Consolas" pitchFamily="49" charset="0"/>
              </a:rPr>
              <a:t>   for (i=1;i&lt;=</a:t>
            </a:r>
            <a:r>
              <a:rPr lang="en-US" altLang="zh-CN" sz="1800" dirty="0" err="1">
                <a:solidFill>
                  <a:srgbClr val="0033CC"/>
                </a:solidFill>
                <a:latin typeface="Consolas" pitchFamily="49" charset="0"/>
                <a:ea typeface="楷体" pitchFamily="49" charset="-122"/>
                <a:cs typeface="Consolas" pitchFamily="49" charset="0"/>
              </a:rPr>
              <a:t>n;i</a:t>
            </a:r>
            <a:r>
              <a:rPr lang="en-US" altLang="zh-CN" sz="1800" dirty="0">
                <a:solidFill>
                  <a:srgbClr val="0033CC"/>
                </a:solidFill>
                <a:latin typeface="Consolas" pitchFamily="49" charset="0"/>
                <a:ea typeface="楷体" pitchFamily="49" charset="-122"/>
                <a:cs typeface="Consolas" pitchFamily="49" charset="0"/>
              </a:rPr>
              <a:t>++)</a:t>
            </a:r>
          </a:p>
          <a:p>
            <a:pPr algn="l"/>
            <a:r>
              <a:rPr lang="en-US" altLang="zh-CN" sz="1800" dirty="0">
                <a:solidFill>
                  <a:srgbClr val="0033CC"/>
                </a:solidFill>
                <a:latin typeface="Consolas" pitchFamily="49" charset="0"/>
                <a:ea typeface="楷体" pitchFamily="49" charset="-122"/>
                <a:cs typeface="Consolas" pitchFamily="49" charset="0"/>
              </a:rPr>
              <a:t>      s+=i;</a:t>
            </a:r>
          </a:p>
          <a:p>
            <a:pPr algn="l"/>
            <a:r>
              <a:rPr lang="en-US" altLang="zh-CN" sz="1800" dirty="0">
                <a:solidFill>
                  <a:srgbClr val="0033CC"/>
                </a:solidFill>
                <a:latin typeface="Consolas" pitchFamily="49" charset="0"/>
                <a:ea typeface="楷体" pitchFamily="49" charset="-122"/>
                <a:cs typeface="Consolas" pitchFamily="49" charset="0"/>
              </a:rPr>
              <a:t>   return s;</a:t>
            </a:r>
          </a:p>
          <a:p>
            <a:pPr algn="l"/>
            <a:r>
              <a:rPr lang="en-US" altLang="zh-CN" sz="1800" dirty="0">
                <a:solidFill>
                  <a:srgbClr val="0033CC"/>
                </a:solidFill>
                <a:latin typeface="Consolas" pitchFamily="49" charset="0"/>
                <a:ea typeface="楷体" pitchFamily="49" charset="-122"/>
                <a:cs typeface="Consolas" pitchFamily="49" charset="0"/>
              </a:rPr>
              <a:t>}</a:t>
            </a:r>
            <a:endParaRPr lang="zh-CN" altLang="en-US" sz="1800" dirty="0">
              <a:solidFill>
                <a:srgbClr val="0033CC"/>
              </a:solidFill>
              <a:latin typeface="Consolas" pitchFamily="49" charset="0"/>
              <a:ea typeface="楷体" pitchFamily="49" charset="-122"/>
              <a:cs typeface="Consolas" pitchFamily="49" charset="0"/>
            </a:endParaRPr>
          </a:p>
        </p:txBody>
      </p:sp>
      <p:sp>
        <p:nvSpPr>
          <p:cNvPr id="5" name="TextBox 4"/>
          <p:cNvSpPr txBox="1"/>
          <p:nvPr/>
        </p:nvSpPr>
        <p:spPr>
          <a:xfrm>
            <a:off x="4788024" y="2808053"/>
            <a:ext cx="3143272" cy="162905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ln>
          <a:effectLst>
            <a:outerShdw blurRad="127000" dist="38100" dir="2700000" algn="ctr">
              <a:srgbClr val="000000">
                <a:alpha val="45000"/>
              </a:srgbClr>
            </a:outerShdw>
          </a:effectLst>
          <a:scene3d>
            <a:camera prst="orthographicFront"/>
            <a:lightRig rig="soft" dir="t">
              <a:rot lat="0" lon="0" rev="0"/>
            </a:lightRig>
          </a:scene3d>
          <a:sp3d prstMaterial="translucentPowder">
            <a:bevelT w="203200" h="50800" prst="softRound"/>
          </a:sp3d>
        </p:spPr>
        <p:style>
          <a:lnRef idx="1">
            <a:schemeClr val="accent3"/>
          </a:lnRef>
          <a:fillRef idx="2">
            <a:schemeClr val="accent3"/>
          </a:fillRef>
          <a:effectRef idx="1">
            <a:schemeClr val="accent3"/>
          </a:effectRef>
          <a:fontRef idx="minor">
            <a:schemeClr val="dk1"/>
          </a:fontRef>
        </p:style>
        <p:txBody>
          <a:bodyPr wrap="square" lIns="288000" tIns="216000" rIns="288000" bIns="108000" rtlCol="0">
            <a:spAutoFit/>
          </a:bodyPr>
          <a:lstStyle/>
          <a:p>
            <a:pPr algn="l"/>
            <a:r>
              <a:rPr lang="en-US" altLang="zh-CN" sz="1800" dirty="0" err="1">
                <a:solidFill>
                  <a:srgbClr val="0033CC"/>
                </a:solidFill>
                <a:latin typeface="Consolas" pitchFamily="49" charset="0"/>
                <a:ea typeface="楷体" pitchFamily="49" charset="-122"/>
                <a:cs typeface="Consolas" pitchFamily="49" charset="0"/>
              </a:rPr>
              <a:t>int</a:t>
            </a:r>
            <a:r>
              <a:rPr lang="en-US" altLang="zh-CN" sz="1800" dirty="0">
                <a:solidFill>
                  <a:srgbClr val="0033CC"/>
                </a:solidFill>
                <a:latin typeface="Consolas" pitchFamily="49" charset="0"/>
                <a:ea typeface="楷体" pitchFamily="49" charset="-122"/>
                <a:cs typeface="Consolas" pitchFamily="49" charset="0"/>
              </a:rPr>
              <a:t> </a:t>
            </a:r>
            <a:r>
              <a:rPr lang="en-US" altLang="zh-CN" sz="1800" dirty="0">
                <a:solidFill>
                  <a:srgbClr val="FF0000"/>
                </a:solidFill>
                <a:latin typeface="Consolas" pitchFamily="49" charset="0"/>
                <a:ea typeface="楷体" pitchFamily="49" charset="-122"/>
                <a:cs typeface="Consolas" pitchFamily="49" charset="0"/>
              </a:rPr>
              <a:t>fun2</a:t>
            </a:r>
            <a:r>
              <a:rPr lang="en-US" altLang="zh-CN" sz="1800" dirty="0">
                <a:solidFill>
                  <a:srgbClr val="0033CC"/>
                </a:solidFill>
                <a:latin typeface="Consolas" pitchFamily="49" charset="0"/>
                <a:ea typeface="楷体" pitchFamily="49" charset="-122"/>
                <a:cs typeface="Consolas" pitchFamily="49" charset="0"/>
              </a:rPr>
              <a:t>(</a:t>
            </a:r>
            <a:r>
              <a:rPr lang="en-US" altLang="zh-CN" sz="1800" dirty="0" err="1">
                <a:solidFill>
                  <a:srgbClr val="0033CC"/>
                </a:solidFill>
                <a:latin typeface="Consolas" pitchFamily="49" charset="0"/>
                <a:ea typeface="楷体" pitchFamily="49" charset="-122"/>
                <a:cs typeface="Consolas" pitchFamily="49" charset="0"/>
              </a:rPr>
              <a:t>int</a:t>
            </a:r>
            <a:r>
              <a:rPr lang="en-US" altLang="zh-CN" sz="1800" dirty="0">
                <a:solidFill>
                  <a:srgbClr val="0033CC"/>
                </a:solidFill>
                <a:latin typeface="Consolas" pitchFamily="49" charset="0"/>
                <a:ea typeface="楷体" pitchFamily="49" charset="-122"/>
                <a:cs typeface="Consolas" pitchFamily="49" charset="0"/>
              </a:rPr>
              <a:t> n)</a:t>
            </a:r>
          </a:p>
          <a:p>
            <a:pPr algn="l"/>
            <a:r>
              <a:rPr lang="en-US" altLang="zh-CN" sz="1800" dirty="0">
                <a:solidFill>
                  <a:srgbClr val="0033CC"/>
                </a:solidFill>
                <a:latin typeface="Consolas" pitchFamily="49" charset="0"/>
                <a:ea typeface="楷体" pitchFamily="49" charset="-122"/>
                <a:cs typeface="Consolas" pitchFamily="49" charset="0"/>
              </a:rPr>
              <a:t>{ </a:t>
            </a:r>
          </a:p>
          <a:p>
            <a:pPr algn="l"/>
            <a:r>
              <a:rPr lang="en-US" altLang="zh-CN" sz="1800" dirty="0">
                <a:solidFill>
                  <a:srgbClr val="0033CC"/>
                </a:solidFill>
                <a:latin typeface="Consolas" pitchFamily="49" charset="0"/>
                <a:ea typeface="楷体" pitchFamily="49" charset="-122"/>
                <a:cs typeface="Consolas" pitchFamily="49" charset="0"/>
              </a:rPr>
              <a:t>   return (n+1)*n/2;</a:t>
            </a:r>
          </a:p>
          <a:p>
            <a:pPr algn="l"/>
            <a:r>
              <a:rPr lang="en-US" altLang="zh-CN" sz="1800" dirty="0">
                <a:solidFill>
                  <a:srgbClr val="0033CC"/>
                </a:solidFill>
                <a:latin typeface="Consolas" pitchFamily="49" charset="0"/>
                <a:ea typeface="楷体" pitchFamily="49" charset="-122"/>
                <a:cs typeface="Consolas" pitchFamily="49" charset="0"/>
              </a:rPr>
              <a:t>}</a:t>
            </a:r>
            <a:endParaRPr lang="zh-CN" altLang="en-US" sz="1800" dirty="0">
              <a:solidFill>
                <a:srgbClr val="0033CC"/>
              </a:solidFill>
              <a:latin typeface="Consolas" pitchFamily="49" charset="0"/>
              <a:ea typeface="楷体" pitchFamily="49" charset="-122"/>
              <a:cs typeface="Consolas" pitchFamily="49" charset="0"/>
            </a:endParaRPr>
          </a:p>
        </p:txBody>
      </p:sp>
      <p:sp>
        <p:nvSpPr>
          <p:cNvPr id="6" name="TextBox 5"/>
          <p:cNvSpPr txBox="1"/>
          <p:nvPr/>
        </p:nvSpPr>
        <p:spPr>
          <a:xfrm>
            <a:off x="1428728" y="2000240"/>
            <a:ext cx="1571636" cy="338554"/>
          </a:xfrm>
          <a:prstGeom prst="rect">
            <a:avLst/>
          </a:prstGeom>
          <a:noFill/>
        </p:spPr>
        <p:txBody>
          <a:bodyPr wrap="square" rtlCol="0">
            <a:spAutoFit/>
          </a:bodyPr>
          <a:lstStyle/>
          <a:p>
            <a:pPr algn="l"/>
            <a:r>
              <a:rPr lang="zh-CN" altLang="en-US" sz="2000">
                <a:solidFill>
                  <a:srgbClr val="FF3399"/>
                </a:solidFill>
                <a:latin typeface="Consolas" pitchFamily="49" charset="0"/>
                <a:ea typeface="楷体" pitchFamily="49" charset="-122"/>
                <a:cs typeface="Consolas" pitchFamily="49" charset="0"/>
              </a:rPr>
              <a:t>算法</a:t>
            </a:r>
            <a:r>
              <a:rPr lang="en-US" altLang="zh-CN" sz="2000">
                <a:solidFill>
                  <a:srgbClr val="FF3399"/>
                </a:solidFill>
                <a:latin typeface="Consolas" pitchFamily="49" charset="0"/>
                <a:ea typeface="楷体" pitchFamily="49" charset="-122"/>
                <a:cs typeface="Consolas" pitchFamily="49" charset="0"/>
              </a:rPr>
              <a:t>1</a:t>
            </a:r>
            <a:r>
              <a:rPr lang="zh-CN" altLang="en-US" sz="2000">
                <a:solidFill>
                  <a:srgbClr val="FF3399"/>
                </a:solidFill>
                <a:latin typeface="Consolas" pitchFamily="49" charset="0"/>
                <a:ea typeface="楷体" pitchFamily="49" charset="-122"/>
                <a:cs typeface="Consolas" pitchFamily="49" charset="0"/>
              </a:rPr>
              <a:t>：</a:t>
            </a:r>
          </a:p>
        </p:txBody>
      </p:sp>
      <p:sp>
        <p:nvSpPr>
          <p:cNvPr id="7" name="TextBox 6"/>
          <p:cNvSpPr txBox="1"/>
          <p:nvPr/>
        </p:nvSpPr>
        <p:spPr>
          <a:xfrm>
            <a:off x="5643570" y="2000240"/>
            <a:ext cx="1571636" cy="338554"/>
          </a:xfrm>
          <a:prstGeom prst="rect">
            <a:avLst/>
          </a:prstGeom>
          <a:noFill/>
        </p:spPr>
        <p:txBody>
          <a:bodyPr wrap="square" rtlCol="0">
            <a:spAutoFit/>
          </a:bodyPr>
          <a:lstStyle/>
          <a:p>
            <a:pPr algn="l"/>
            <a:r>
              <a:rPr lang="zh-CN" altLang="en-US" sz="2000">
                <a:solidFill>
                  <a:srgbClr val="FF3399"/>
                </a:solidFill>
                <a:latin typeface="Consolas" pitchFamily="49" charset="0"/>
                <a:ea typeface="楷体" pitchFamily="49" charset="-122"/>
                <a:cs typeface="Consolas" pitchFamily="49" charset="0"/>
              </a:rPr>
              <a:t>算法</a:t>
            </a:r>
            <a:r>
              <a:rPr lang="en-US" altLang="zh-CN" sz="2000">
                <a:solidFill>
                  <a:srgbClr val="FF3399"/>
                </a:solidFill>
                <a:latin typeface="Consolas" pitchFamily="49" charset="0"/>
                <a:ea typeface="楷体" pitchFamily="49" charset="-122"/>
                <a:cs typeface="Consolas" pitchFamily="49" charset="0"/>
              </a:rPr>
              <a:t>2</a:t>
            </a:r>
            <a:r>
              <a:rPr lang="zh-CN" altLang="en-US" sz="2000">
                <a:solidFill>
                  <a:srgbClr val="FF3399"/>
                </a:solidFill>
                <a:latin typeface="Consolas" pitchFamily="49" charset="0"/>
                <a:ea typeface="楷体" pitchFamily="49" charset="-122"/>
                <a:cs typeface="Consolas" pitchFamily="49" charset="0"/>
              </a:rPr>
              <a:t>：</a:t>
            </a:r>
          </a:p>
        </p:txBody>
      </p:sp>
      <p:sp>
        <p:nvSpPr>
          <p:cNvPr id="8" name="TextBox 7"/>
          <p:cNvSpPr txBox="1"/>
          <p:nvPr/>
        </p:nvSpPr>
        <p:spPr>
          <a:xfrm>
            <a:off x="3214678" y="5786454"/>
            <a:ext cx="250033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00000"/>
              </a:lnSpc>
            </a:pPr>
            <a:r>
              <a:rPr lang="zh-CN" altLang="en-US">
                <a:solidFill>
                  <a:srgbClr val="6600CC"/>
                </a:solidFill>
                <a:latin typeface="Consolas" pitchFamily="49" charset="0"/>
                <a:ea typeface="楷体" pitchFamily="49" charset="-122"/>
                <a:cs typeface="Consolas" pitchFamily="49" charset="0"/>
              </a:rPr>
              <a:t>算法</a:t>
            </a:r>
            <a:r>
              <a:rPr lang="en-US" altLang="zh-CN">
                <a:solidFill>
                  <a:srgbClr val="6600CC"/>
                </a:solidFill>
                <a:latin typeface="Consolas" pitchFamily="49" charset="0"/>
                <a:ea typeface="楷体" pitchFamily="49" charset="-122"/>
                <a:cs typeface="Consolas" pitchFamily="49" charset="0"/>
              </a:rPr>
              <a:t>2</a:t>
            </a:r>
            <a:r>
              <a:rPr lang="zh-CN" altLang="en-US">
                <a:solidFill>
                  <a:srgbClr val="6600CC"/>
                </a:solidFill>
                <a:latin typeface="Consolas" pitchFamily="49" charset="0"/>
                <a:ea typeface="楷体" pitchFamily="49" charset="-122"/>
                <a:cs typeface="Consolas" pitchFamily="49" charset="0"/>
              </a:rPr>
              <a:t>好于算法</a:t>
            </a:r>
            <a:r>
              <a:rPr lang="en-US" altLang="zh-CN">
                <a:solidFill>
                  <a:srgbClr val="6600CC"/>
                </a:solidFill>
                <a:latin typeface="Consolas" pitchFamily="49" charset="0"/>
                <a:ea typeface="楷体" pitchFamily="49" charset="-122"/>
                <a:cs typeface="Consolas" pitchFamily="49" charset="0"/>
              </a:rPr>
              <a:t>1</a:t>
            </a:r>
            <a:endParaRPr lang="zh-CN" altLang="en-US">
              <a:solidFill>
                <a:srgbClr val="6600CC"/>
              </a:solidFill>
              <a:latin typeface="Consolas" pitchFamily="49" charset="0"/>
              <a:ea typeface="楷体" pitchFamily="49" charset="-122"/>
              <a:cs typeface="Consolas" pitchFamily="49" charset="0"/>
            </a:endParaRPr>
          </a:p>
        </p:txBody>
      </p:sp>
      <p:sp>
        <p:nvSpPr>
          <p:cNvPr id="9" name="下箭头 8"/>
          <p:cNvSpPr/>
          <p:nvPr/>
        </p:nvSpPr>
        <p:spPr>
          <a:xfrm>
            <a:off x="4286248" y="5000636"/>
            <a:ext cx="214314" cy="571504"/>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0" name="TextBox 9"/>
          <p:cNvSpPr txBox="1"/>
          <p:nvPr/>
        </p:nvSpPr>
        <p:spPr>
          <a:xfrm>
            <a:off x="4572000" y="5143512"/>
            <a:ext cx="1357322" cy="313932"/>
          </a:xfrm>
          <a:prstGeom prst="rect">
            <a:avLst/>
          </a:prstGeom>
          <a:noFill/>
        </p:spPr>
        <p:txBody>
          <a:bodyPr wrap="square" rtlCol="0">
            <a:spAutoFit/>
          </a:bodyPr>
          <a:lstStyle/>
          <a:p>
            <a:pPr algn="l"/>
            <a:r>
              <a:rPr lang="zh-CN" altLang="en-US" sz="1800">
                <a:solidFill>
                  <a:srgbClr val="00B050"/>
                </a:solidFill>
                <a:latin typeface="楷体" pitchFamily="49" charset="-122"/>
                <a:ea typeface="楷体" pitchFamily="49" charset="-122"/>
              </a:rPr>
              <a:t>算法分析</a:t>
            </a: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20</a:t>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descr="新闻纸">
            <a:hlinkClick r:id="" action="ppaction://hlinkshowjump?jump=nextslide"/>
          </p:cNvPr>
          <p:cNvSpPr>
            <a:spLocks noChangeArrowheads="1"/>
          </p:cNvSpPr>
          <p:nvPr/>
        </p:nvSpPr>
        <p:spPr bwMode="auto">
          <a:xfrm>
            <a:off x="2263782" y="2214554"/>
            <a:ext cx="4237044"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1.1  </a:t>
            </a:r>
            <a:r>
              <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什么是数据结构</a:t>
            </a:r>
          </a:p>
        </p:txBody>
      </p:sp>
      <p:sp>
        <p:nvSpPr>
          <p:cNvPr id="5" name="Text Box 12"/>
          <p:cNvSpPr txBox="1">
            <a:spLocks noChangeArrowheads="1"/>
          </p:cNvSpPr>
          <p:nvPr/>
        </p:nvSpPr>
        <p:spPr bwMode="auto">
          <a:xfrm>
            <a:off x="2500298" y="857232"/>
            <a:ext cx="3879858" cy="707886"/>
          </a:xfrm>
          <a:prstGeom prst="rect">
            <a:avLst/>
          </a:prstGeom>
          <a:gradFill rotWithShape="1">
            <a:gsLst>
              <a:gs pos="0">
                <a:schemeClr val="accent1"/>
              </a:gs>
              <a:gs pos="50000">
                <a:schemeClr val="accent1">
                  <a:gamma/>
                  <a:shade val="46275"/>
                  <a:invGamma/>
                </a:schemeClr>
              </a:gs>
              <a:gs pos="100000">
                <a:schemeClr val="accent1"/>
              </a:gs>
            </a:gsLst>
            <a:lin ang="5400000" scaled="1"/>
          </a:gradFill>
          <a:ln w="9525" algn="ctr">
            <a:noFill/>
            <a:miter lim="800000"/>
            <a:headEnd/>
            <a:tailEnd/>
          </a:ln>
          <a:effectLst/>
        </p:spPr>
        <p:txBody>
          <a:bodyPr wrap="square">
            <a:spAutoFit/>
          </a:bodyPr>
          <a:lstStyle/>
          <a:p>
            <a:pPr marL="457200" indent="-457200" algn="ctr">
              <a:lnSpc>
                <a:spcPct val="100000"/>
              </a:lnSpc>
              <a:spcBef>
                <a:spcPct val="0"/>
              </a:spcBef>
            </a:pPr>
            <a:r>
              <a:rPr lang="zh-CN" altLang="en-US" sz="4000" dirty="0">
                <a:solidFill>
                  <a:srgbClr val="FF3300"/>
                </a:solidFill>
                <a:effectLst>
                  <a:outerShdw blurRad="38100" dist="38100" dir="2700000" algn="tl">
                    <a:srgbClr val="000000"/>
                  </a:outerShdw>
                </a:effectLst>
                <a:ea typeface="隶书" pitchFamily="49" charset="-122"/>
              </a:rPr>
              <a:t>第</a:t>
            </a:r>
            <a:r>
              <a:rPr lang="en-US" altLang="zh-CN" sz="4000" dirty="0">
                <a:solidFill>
                  <a:srgbClr val="FF3300"/>
                </a:solidFill>
                <a:effectLst>
                  <a:outerShdw blurRad="38100" dist="38100" dir="2700000" algn="tl">
                    <a:srgbClr val="000000"/>
                  </a:outerShdw>
                </a:effectLst>
                <a:ea typeface="隶书" pitchFamily="49" charset="-122"/>
              </a:rPr>
              <a:t>1</a:t>
            </a:r>
            <a:r>
              <a:rPr lang="zh-CN" altLang="en-US" sz="4000" dirty="0">
                <a:solidFill>
                  <a:srgbClr val="FF3300"/>
                </a:solidFill>
                <a:effectLst>
                  <a:outerShdw blurRad="38100" dist="38100" dir="2700000" algn="tl">
                    <a:srgbClr val="000000"/>
                  </a:outerShdw>
                </a:effectLst>
                <a:ea typeface="隶书" pitchFamily="49" charset="-122"/>
              </a:rPr>
              <a:t>章  绪 论</a:t>
            </a:r>
            <a:r>
              <a:rPr lang="zh-CN" altLang="en-US" sz="4000" b="0" dirty="0">
                <a:solidFill>
                  <a:schemeClr val="tx2"/>
                </a:solidFill>
                <a:ea typeface="隶书" pitchFamily="49" charset="-122"/>
              </a:rPr>
              <a:t> </a:t>
            </a:r>
            <a:endParaRPr lang="zh-CN" altLang="en-US" sz="4000" dirty="0">
              <a:ea typeface="隶书" pitchFamily="49" charset="-122"/>
            </a:endParaRPr>
          </a:p>
        </p:txBody>
      </p:sp>
      <p:sp>
        <p:nvSpPr>
          <p:cNvPr id="6" name="Rectangle 4" descr="新闻纸">
            <a:hlinkClick r:id="" action="ppaction://noaction"/>
          </p:cNvPr>
          <p:cNvSpPr>
            <a:spLocks noChangeArrowheads="1"/>
          </p:cNvSpPr>
          <p:nvPr/>
        </p:nvSpPr>
        <p:spPr bwMode="auto">
          <a:xfrm>
            <a:off x="2263782" y="2999711"/>
            <a:ext cx="4237044"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1.2  </a:t>
            </a:r>
            <a:r>
              <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算法及其描述</a:t>
            </a:r>
            <a:r>
              <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宋体" charset="-122"/>
                <a:cs typeface="Times New Roman" pitchFamily="18" charset="0"/>
              </a:rPr>
              <a:t> </a:t>
            </a:r>
          </a:p>
        </p:txBody>
      </p:sp>
      <p:sp>
        <p:nvSpPr>
          <p:cNvPr id="8" name="Rectangle 4" descr="新闻纸">
            <a:hlinkClick r:id="" action="ppaction://noaction"/>
          </p:cNvPr>
          <p:cNvSpPr>
            <a:spLocks noChangeArrowheads="1"/>
          </p:cNvSpPr>
          <p:nvPr/>
        </p:nvSpPr>
        <p:spPr bwMode="auto">
          <a:xfrm>
            <a:off x="2263782" y="3785529"/>
            <a:ext cx="4237044"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1.3  </a:t>
            </a:r>
            <a:r>
              <a:rPr lang="zh-CN" altLang="en-US"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算法分析基础</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宋体" charset="-122"/>
              <a:cs typeface="Times New Roman" pitchFamily="18" charset="0"/>
            </a:endParaRPr>
          </a:p>
        </p:txBody>
      </p:sp>
      <p:sp>
        <p:nvSpPr>
          <p:cNvPr id="7" name="Rectangle 4" descr="新闻纸">
            <a:hlinkClick r:id="" action="ppaction://noaction"/>
          </p:cNvPr>
          <p:cNvSpPr>
            <a:spLocks noChangeArrowheads="1"/>
          </p:cNvSpPr>
          <p:nvPr/>
        </p:nvSpPr>
        <p:spPr bwMode="auto">
          <a:xfrm>
            <a:off x="2263782" y="4523063"/>
            <a:ext cx="4214842"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1.4  </a:t>
            </a:r>
            <a:r>
              <a:rPr lang="zh-CN" altLang="en-US"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其他情况的算法分析</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宋体" charset="-122"/>
              <a:cs typeface="Times New Roman" pitchFamily="18" charset="0"/>
            </a:endParaRPr>
          </a:p>
        </p:txBody>
      </p:sp>
      <p:sp>
        <p:nvSpPr>
          <p:cNvPr id="9" name="灯片编号占位符 8"/>
          <p:cNvSpPr>
            <a:spLocks noGrp="1"/>
          </p:cNvSpPr>
          <p:nvPr>
            <p:ph type="sldNum" sz="quarter" idx="4"/>
          </p:nvPr>
        </p:nvSpPr>
        <p:spPr/>
        <p:txBody>
          <a:bodyPr/>
          <a:lstStyle/>
          <a:p>
            <a:fld id="{7AF016A1-9F15-429F-9EFD-84004B73C732}" type="slidenum">
              <a:rPr lang="en-US" altLang="zh-CN" smtClean="0"/>
              <a:pPr/>
              <a:t>21</a:t>
            </a:fld>
            <a:endParaRPr lang="en-US" altLang="zh-CN" dirty="0"/>
          </a:p>
        </p:txBody>
      </p:sp>
    </p:spTree>
    <p:extLst>
      <p:ext uri="{BB962C8B-B14F-4D97-AF65-F5344CB8AC3E}">
        <p14:creationId xmlns:p14="http://schemas.microsoft.com/office/powerpoint/2010/main" val="3463082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072066" y="1285860"/>
            <a:ext cx="1714512" cy="1795547"/>
          </a:xfrm>
          <a:prstGeom prst="rect">
            <a:avLst/>
          </a:prstGeom>
          <a:noFill/>
          <a:ln w="9525">
            <a:noFill/>
            <a:miter lim="800000"/>
            <a:headEnd/>
            <a:tailEnd/>
          </a:ln>
          <a:effectLst/>
        </p:spPr>
      </p:pic>
      <p:sp>
        <p:nvSpPr>
          <p:cNvPr id="5" name="Rectangle 6" descr="新闻纸">
            <a:hlinkClick r:id="" action="ppaction://hlinkshowjump?jump=nextslide"/>
          </p:cNvPr>
          <p:cNvSpPr>
            <a:spLocks noChangeArrowheads="1"/>
          </p:cNvSpPr>
          <p:nvPr/>
        </p:nvSpPr>
        <p:spPr bwMode="auto">
          <a:xfrm>
            <a:off x="2357422" y="357166"/>
            <a:ext cx="4429156" cy="5847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00000"/>
              </a:lnSpc>
              <a:spcBef>
                <a:spcPct val="0"/>
              </a:spcBef>
            </a:pPr>
            <a:r>
              <a:rPr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1.1  </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什么是数据结构</a:t>
            </a:r>
          </a:p>
        </p:txBody>
      </p:sp>
      <p:sp>
        <p:nvSpPr>
          <p:cNvPr id="7" name="TextBox 6"/>
          <p:cNvSpPr txBox="1"/>
          <p:nvPr/>
        </p:nvSpPr>
        <p:spPr>
          <a:xfrm>
            <a:off x="714348" y="3567358"/>
            <a:ext cx="8358246" cy="861774"/>
          </a:xfrm>
          <a:prstGeom prst="rect">
            <a:avLst/>
          </a:prstGeom>
          <a:scene3d>
            <a:camera prst="perspectiveRight"/>
            <a:lightRig rig="threePt" dir="t"/>
          </a:scene3d>
        </p:spPr>
        <p:style>
          <a:lnRef idx="1">
            <a:schemeClr val="accent5"/>
          </a:lnRef>
          <a:fillRef idx="2">
            <a:schemeClr val="accent5"/>
          </a:fillRef>
          <a:effectRef idx="1">
            <a:schemeClr val="accent5"/>
          </a:effectRef>
          <a:fontRef idx="minor">
            <a:schemeClr val="dk1"/>
          </a:fontRef>
        </p:style>
        <p:txBody>
          <a:bodyPr wrap="square" rtlCol="0">
            <a:spAutoFit/>
          </a:bodyPr>
          <a:lstStyle/>
          <a:p>
            <a:pPr marL="444500" indent="-444500" algn="l">
              <a:lnSpc>
                <a:spcPts val="3000"/>
              </a:lnSpc>
              <a:spcBef>
                <a:spcPct val="0"/>
              </a:spcBef>
              <a:buBlip>
                <a:blip r:embed="rId3"/>
              </a:buBlip>
            </a:pPr>
            <a:r>
              <a:rPr lang="zh-CN" altLang="en-US" b="1">
                <a:solidFill>
                  <a:srgbClr val="FF00FF"/>
                </a:solidFill>
                <a:latin typeface="黑体" pitchFamily="49" charset="-122"/>
                <a:ea typeface="黑体" pitchFamily="49" charset="-122"/>
                <a:cs typeface="Times New Roman" pitchFamily="18" charset="0"/>
              </a:rPr>
              <a:t>数据：</a:t>
            </a:r>
            <a:r>
              <a:rPr lang="zh-CN" altLang="en-US" sz="2200" b="1">
                <a:solidFill>
                  <a:srgbClr val="3333CC"/>
                </a:solidFill>
                <a:latin typeface="Times New Roman" pitchFamily="18" charset="0"/>
                <a:ea typeface="楷体" pitchFamily="49" charset="-122"/>
                <a:cs typeface="Times New Roman" pitchFamily="18" charset="0"/>
              </a:rPr>
              <a:t>所有能够输入</a:t>
            </a:r>
            <a:r>
              <a:rPr lang="zh-CN" altLang="en-US" sz="2200" b="1" dirty="0">
                <a:solidFill>
                  <a:srgbClr val="3333CC"/>
                </a:solidFill>
                <a:latin typeface="Times New Roman" pitchFamily="18" charset="0"/>
                <a:ea typeface="楷体" pitchFamily="49" charset="-122"/>
                <a:cs typeface="Times New Roman" pitchFamily="18" charset="0"/>
              </a:rPr>
              <a:t>到计算机中，且能被计算机处理的符号的集合。</a:t>
            </a:r>
          </a:p>
        </p:txBody>
      </p:sp>
      <p:sp>
        <p:nvSpPr>
          <p:cNvPr id="8" name="Rectangle 7" descr="信纸">
            <a:hlinkClick r:id="" action="ppaction://hlinkshowjump?jump=nextslide"/>
          </p:cNvPr>
          <p:cNvSpPr>
            <a:spLocks noChangeArrowheads="1"/>
          </p:cNvSpPr>
          <p:nvPr/>
        </p:nvSpPr>
        <p:spPr bwMode="auto">
          <a:xfrm>
            <a:off x="500034" y="1419323"/>
            <a:ext cx="4357718" cy="584775"/>
          </a:xfrm>
          <a:prstGeom prst="rect">
            <a:avLst/>
          </a:prstGeom>
          <a:blipFill dpi="0" rotWithShape="1">
            <a:blip r:embed="rId4"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1.1.1  </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数据结构的定义</a:t>
            </a:r>
          </a:p>
        </p:txBody>
      </p:sp>
      <p:sp>
        <p:nvSpPr>
          <p:cNvPr id="10" name="TextBox 9"/>
          <p:cNvSpPr txBox="1"/>
          <p:nvPr/>
        </p:nvSpPr>
        <p:spPr>
          <a:xfrm>
            <a:off x="357158" y="2610145"/>
            <a:ext cx="3786214" cy="46166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lnSpc>
                <a:spcPct val="100000"/>
              </a:lnSpc>
            </a:pPr>
            <a:r>
              <a:rPr lang="zh-CN" altLang="en-US">
                <a:latin typeface="楷体" pitchFamily="49" charset="-122"/>
                <a:ea typeface="楷体" pitchFamily="49" charset="-122"/>
              </a:rPr>
              <a:t>  数据结构中的几个概念</a:t>
            </a:r>
          </a:p>
        </p:txBody>
      </p:sp>
      <p:sp>
        <p:nvSpPr>
          <p:cNvPr id="4" name="灯片编号占位符 3"/>
          <p:cNvSpPr>
            <a:spLocks noGrp="1"/>
          </p:cNvSpPr>
          <p:nvPr>
            <p:ph type="sldNum" sz="quarter" idx="4"/>
          </p:nvPr>
        </p:nvSpPr>
        <p:spPr/>
        <p:txBody>
          <a:bodyPr/>
          <a:lstStyle/>
          <a:p>
            <a:fld id="{7AF016A1-9F15-429F-9EFD-84004B73C732}" type="slidenum">
              <a:rPr lang="en-US" altLang="zh-CN" smtClean="0"/>
              <a:pPr/>
              <a:t>22</a:t>
            </a:fld>
            <a:endParaRPr lang="en-US" altLang="zh-CN" dirty="0"/>
          </a:p>
        </p:txBody>
      </p:sp>
    </p:spTree>
    <p:extLst>
      <p:ext uri="{BB962C8B-B14F-4D97-AF65-F5344CB8AC3E}">
        <p14:creationId xmlns:p14="http://schemas.microsoft.com/office/powerpoint/2010/main" val="1137369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4" cstate="print"/>
          <a:srcRect/>
          <a:stretch>
            <a:fillRect/>
          </a:stretch>
        </p:blipFill>
        <p:spPr bwMode="auto">
          <a:xfrm>
            <a:off x="1500166" y="642918"/>
            <a:ext cx="1500198" cy="2279963"/>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cstate="print"/>
          <a:srcRect/>
          <a:stretch>
            <a:fillRect/>
          </a:stretch>
        </p:blipFill>
        <p:spPr bwMode="auto">
          <a:xfrm>
            <a:off x="3571868" y="833420"/>
            <a:ext cx="1285884" cy="1794425"/>
          </a:xfrm>
          <a:prstGeom prst="rect">
            <a:avLst/>
          </a:prstGeom>
          <a:noFill/>
          <a:ln w="9525">
            <a:noFill/>
            <a:miter lim="800000"/>
            <a:headEnd/>
            <a:tailEnd/>
          </a:ln>
          <a:effectLst/>
        </p:spPr>
      </p:pic>
      <p:sp>
        <p:nvSpPr>
          <p:cNvPr id="4" name="TextBox 3"/>
          <p:cNvSpPr txBox="1"/>
          <p:nvPr/>
        </p:nvSpPr>
        <p:spPr>
          <a:xfrm>
            <a:off x="1500166" y="3182948"/>
            <a:ext cx="1428760" cy="453842"/>
          </a:xfrm>
          <a:prstGeom prst="rect">
            <a:avLst/>
          </a:prstGeom>
          <a:noFill/>
        </p:spPr>
        <p:txBody>
          <a:bodyPr wrap="square" rtlCol="0">
            <a:spAutoFit/>
          </a:bodyPr>
          <a:lstStyle/>
          <a:p>
            <a:pPr algn="ctr">
              <a:lnSpc>
                <a:spcPct val="130000"/>
              </a:lnSpc>
            </a:pPr>
            <a:r>
              <a:rPr lang="en-US" altLang="zh-CN" sz="2000" b="1" dirty="0">
                <a:solidFill>
                  <a:srgbClr val="3333CC"/>
                </a:solidFill>
                <a:latin typeface="Consolas" pitchFamily="49" charset="0"/>
                <a:ea typeface="楷体" pitchFamily="49" charset="-122"/>
                <a:cs typeface="Consolas" pitchFamily="49" charset="0"/>
              </a:rPr>
              <a:t>Word</a:t>
            </a:r>
            <a:r>
              <a:rPr lang="zh-CN" altLang="en-US" sz="2000" b="1" dirty="0">
                <a:solidFill>
                  <a:srgbClr val="3333CC"/>
                </a:solidFill>
                <a:latin typeface="Consolas" pitchFamily="49" charset="0"/>
                <a:ea typeface="楷体" pitchFamily="49" charset="-122"/>
                <a:cs typeface="Consolas" pitchFamily="49" charset="0"/>
              </a:rPr>
              <a:t>文档</a:t>
            </a:r>
          </a:p>
        </p:txBody>
      </p:sp>
      <p:sp>
        <p:nvSpPr>
          <p:cNvPr id="5" name="TextBox 4"/>
          <p:cNvSpPr txBox="1"/>
          <p:nvPr/>
        </p:nvSpPr>
        <p:spPr>
          <a:xfrm>
            <a:off x="3929058" y="2801946"/>
            <a:ext cx="1428760" cy="492443"/>
          </a:xfrm>
          <a:prstGeom prst="rect">
            <a:avLst/>
          </a:prstGeom>
          <a:noFill/>
        </p:spPr>
        <p:txBody>
          <a:bodyPr wrap="square" rtlCol="0">
            <a:spAutoFit/>
          </a:bodyPr>
          <a:lstStyle/>
          <a:p>
            <a:pPr algn="ctr">
              <a:lnSpc>
                <a:spcPct val="130000"/>
              </a:lnSpc>
            </a:pPr>
            <a:r>
              <a:rPr lang="zh-CN" altLang="en-US" sz="2000" b="1" dirty="0">
                <a:solidFill>
                  <a:srgbClr val="3333CC"/>
                </a:solidFill>
                <a:latin typeface="Times New Roman" pitchFamily="18" charset="0"/>
                <a:ea typeface="楷体" pitchFamily="49" charset="-122"/>
                <a:cs typeface="Times New Roman" pitchFamily="18" charset="0"/>
              </a:rPr>
              <a:t>图像文档</a:t>
            </a:r>
          </a:p>
        </p:txBody>
      </p:sp>
      <p:sp>
        <p:nvSpPr>
          <p:cNvPr id="6" name="TextBox 5"/>
          <p:cNvSpPr txBox="1"/>
          <p:nvPr/>
        </p:nvSpPr>
        <p:spPr>
          <a:xfrm>
            <a:off x="5715008" y="1643050"/>
            <a:ext cx="1500198" cy="492443"/>
          </a:xfrm>
          <a:prstGeom prst="rect">
            <a:avLst/>
          </a:prstGeom>
          <a:noFill/>
        </p:spPr>
        <p:txBody>
          <a:bodyPr wrap="square" rtlCol="0">
            <a:spAutoFit/>
          </a:bodyPr>
          <a:lstStyle/>
          <a:p>
            <a:pPr>
              <a:lnSpc>
                <a:spcPct val="130000"/>
              </a:lnSpc>
            </a:pPr>
            <a:r>
              <a:rPr lang="zh-CN" altLang="en-US" sz="2000" b="1" dirty="0">
                <a:solidFill>
                  <a:srgbClr val="3333CC"/>
                </a:solidFill>
                <a:latin typeface="Times New Roman" pitchFamily="18" charset="0"/>
                <a:ea typeface="楷体" pitchFamily="49" charset="-122"/>
                <a:cs typeface="Times New Roman" pitchFamily="18" charset="0"/>
              </a:rPr>
              <a:t>都是数据</a:t>
            </a:r>
          </a:p>
        </p:txBody>
      </p:sp>
      <p:sp>
        <p:nvSpPr>
          <p:cNvPr id="7" name="TextBox 6"/>
          <p:cNvSpPr txBox="1"/>
          <p:nvPr/>
        </p:nvSpPr>
        <p:spPr>
          <a:xfrm>
            <a:off x="1571604" y="4071942"/>
            <a:ext cx="5000660" cy="572464"/>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nSpc>
                <a:spcPct val="130000"/>
              </a:lnSpc>
            </a:pPr>
            <a:r>
              <a:rPr lang="zh-CN" altLang="en-US">
                <a:solidFill>
                  <a:srgbClr val="3333CC"/>
                </a:solidFill>
                <a:latin typeface="楷体" pitchFamily="49" charset="-122"/>
                <a:ea typeface="楷体" pitchFamily="49" charset="-122"/>
                <a:cs typeface="Times New Roman" pitchFamily="18" charset="0"/>
              </a:rPr>
              <a:t>而</a:t>
            </a:r>
            <a:r>
              <a:rPr lang="zh-CN" altLang="en-US" b="1">
                <a:solidFill>
                  <a:srgbClr val="3333CC"/>
                </a:solidFill>
                <a:latin typeface="楷体" pitchFamily="49" charset="-122"/>
                <a:ea typeface="楷体" pitchFamily="49" charset="-122"/>
                <a:cs typeface="Times New Roman" pitchFamily="18" charset="0"/>
              </a:rPr>
              <a:t>数据结构中主要</a:t>
            </a:r>
            <a:r>
              <a:rPr lang="zh-CN" altLang="en-US" b="1" dirty="0">
                <a:solidFill>
                  <a:srgbClr val="3333CC"/>
                </a:solidFill>
                <a:latin typeface="楷体" pitchFamily="49" charset="-122"/>
                <a:ea typeface="楷体" pitchFamily="49" charset="-122"/>
                <a:cs typeface="Times New Roman" pitchFamily="18" charset="0"/>
              </a:rPr>
              <a:t>讨论</a:t>
            </a:r>
            <a:r>
              <a:rPr lang="zh-CN" altLang="en-US" b="1" dirty="0">
                <a:solidFill>
                  <a:srgbClr val="C00000"/>
                </a:solidFill>
                <a:latin typeface="楷体" pitchFamily="49" charset="-122"/>
                <a:ea typeface="楷体" pitchFamily="49" charset="-122"/>
                <a:cs typeface="Times New Roman" pitchFamily="18" charset="0"/>
              </a:rPr>
              <a:t>结构化数据</a:t>
            </a:r>
            <a:r>
              <a:rPr lang="zh-CN" altLang="en-US" b="1" dirty="0">
                <a:solidFill>
                  <a:srgbClr val="3333CC"/>
                </a:solidFill>
                <a:latin typeface="楷体" pitchFamily="49" charset="-122"/>
                <a:ea typeface="楷体" pitchFamily="49" charset="-122"/>
                <a:cs typeface="Times New Roman" pitchFamily="18" charset="0"/>
              </a:rPr>
              <a:t>。</a:t>
            </a:r>
          </a:p>
        </p:txBody>
      </p:sp>
      <p:sp>
        <p:nvSpPr>
          <p:cNvPr id="8" name="右箭头 7"/>
          <p:cNvSpPr/>
          <p:nvPr/>
        </p:nvSpPr>
        <p:spPr>
          <a:xfrm>
            <a:off x="5072066" y="1690676"/>
            <a:ext cx="571504" cy="381003"/>
          </a:xfrm>
          <a:prstGeom prst="righ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9" name="灯片编号占位符 8"/>
          <p:cNvSpPr>
            <a:spLocks noGrp="1"/>
          </p:cNvSpPr>
          <p:nvPr>
            <p:ph type="sldNum" sz="quarter" idx="4"/>
          </p:nvPr>
        </p:nvSpPr>
        <p:spPr/>
        <p:txBody>
          <a:bodyPr/>
          <a:lstStyle/>
          <a:p>
            <a:fld id="{7AF016A1-9F15-429F-9EFD-84004B73C732}" type="slidenum">
              <a:rPr lang="en-US" altLang="zh-CN" smtClean="0"/>
              <a:pPr/>
              <a:t>23</a:t>
            </a:fld>
            <a:endParaRPr lang="en-US" altLang="zh-CN" dirty="0"/>
          </a:p>
        </p:txBody>
      </p:sp>
    </p:spTree>
    <p:custDataLst>
      <p:tags r:id="rId1"/>
    </p:custDataLst>
    <p:extLst>
      <p:ext uri="{BB962C8B-B14F-4D97-AF65-F5344CB8AC3E}">
        <p14:creationId xmlns:p14="http://schemas.microsoft.com/office/powerpoint/2010/main" val="190804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7">
                                            <p:txEl>
                                              <p:pRg st="0" end="0"/>
                                            </p:txEl>
                                          </p:spTgt>
                                        </p:tgtEl>
                                        <p:attrNameLst>
                                          <p:attrName>style.visibility</p:attrName>
                                        </p:attrNameLst>
                                      </p:cBhvr>
                                      <p:to>
                                        <p:strVal val="visible"/>
                                      </p:to>
                                    </p:set>
                                    <p:anim calcmode="discrete" valueType="clr">
                                      <p:cBhvr override="childStyle">
                                        <p:cTn id="7" dur="80"/>
                                        <p:tgtEl>
                                          <p:spTgt spid="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7">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142978" y="1809739"/>
          <a:ext cx="3857651" cy="3658008"/>
        </p:xfrm>
        <a:graphic>
          <a:graphicData uri="http://schemas.openxmlformats.org/drawingml/2006/table">
            <a:tbl>
              <a:tblPr>
                <a:effectLst>
                  <a:outerShdw blurRad="50800" dist="38100" dir="2700000" algn="tl" rotWithShape="0">
                    <a:prstClr val="black">
                      <a:alpha val="40000"/>
                    </a:prstClr>
                  </a:outerShdw>
                </a:effectLst>
                <a:tableStyleId>{16D9F66E-5EB9-4882-86FB-DCBF35E3C3E4}</a:tableStyleId>
              </a:tblPr>
              <a:tblGrid>
                <a:gridCol w="708553">
                  <a:extLst>
                    <a:ext uri="{9D8B030D-6E8A-4147-A177-3AD203B41FA5}">
                      <a16:colId xmlns:a16="http://schemas.microsoft.com/office/drawing/2014/main" val="20000"/>
                    </a:ext>
                  </a:extLst>
                </a:gridCol>
                <a:gridCol w="1005958">
                  <a:extLst>
                    <a:ext uri="{9D8B030D-6E8A-4147-A177-3AD203B41FA5}">
                      <a16:colId xmlns:a16="http://schemas.microsoft.com/office/drawing/2014/main" val="20001"/>
                    </a:ext>
                  </a:extLst>
                </a:gridCol>
                <a:gridCol w="928694">
                  <a:extLst>
                    <a:ext uri="{9D8B030D-6E8A-4147-A177-3AD203B41FA5}">
                      <a16:colId xmlns:a16="http://schemas.microsoft.com/office/drawing/2014/main" val="20002"/>
                    </a:ext>
                  </a:extLst>
                </a:gridCol>
                <a:gridCol w="1214446">
                  <a:extLst>
                    <a:ext uri="{9D8B030D-6E8A-4147-A177-3AD203B41FA5}">
                      <a16:colId xmlns:a16="http://schemas.microsoft.com/office/drawing/2014/main" val="20003"/>
                    </a:ext>
                  </a:extLst>
                </a:gridCol>
              </a:tblGrid>
              <a:tr h="5185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Consolas" pitchFamily="49" charset="0"/>
                          <a:ea typeface="楷体" pitchFamily="49" charset="-122"/>
                          <a:cs typeface="Consolas" pitchFamily="49" charset="0"/>
                        </a:rPr>
                        <a:t>学号</a:t>
                      </a:r>
                      <a:endParaRPr kumimoji="0" lang="zh-CN" altLang="en-US" sz="1800" b="1" i="0" u="none" strike="noStrike" cap="none" normalizeH="0" baseline="0" dirty="0">
                        <a:ln>
                          <a:noFill/>
                        </a:ln>
                        <a:solidFill>
                          <a:srgbClr val="C00000"/>
                        </a:solidFill>
                        <a:effectLst/>
                        <a:latin typeface="Consolas" pitchFamily="49" charset="0"/>
                        <a:ea typeface="楷体" pitchFamily="49" charset="-122"/>
                        <a:cs typeface="Consolas" pitchFamily="49"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Consolas" pitchFamily="49" charset="0"/>
                          <a:ea typeface="楷体" pitchFamily="49" charset="-122"/>
                          <a:cs typeface="Consolas" pitchFamily="49" charset="0"/>
                        </a:rPr>
                        <a:t>姓名</a:t>
                      </a:r>
                      <a:endParaRPr kumimoji="0" lang="zh-CN" altLang="en-US" sz="1800" b="1" i="0" u="none" strike="noStrike" cap="none" normalizeH="0" baseline="0" dirty="0">
                        <a:ln>
                          <a:noFill/>
                        </a:ln>
                        <a:solidFill>
                          <a:srgbClr val="C00000"/>
                        </a:solidFill>
                        <a:effectLst/>
                        <a:latin typeface="Consolas" pitchFamily="49" charset="0"/>
                        <a:ea typeface="楷体" pitchFamily="49" charset="-122"/>
                        <a:cs typeface="Consolas" pitchFamily="49"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Consolas" pitchFamily="49" charset="0"/>
                          <a:ea typeface="楷体" pitchFamily="49" charset="-122"/>
                          <a:cs typeface="Consolas" pitchFamily="49" charset="0"/>
                        </a:rPr>
                        <a:t>性别</a:t>
                      </a:r>
                      <a:endParaRPr kumimoji="0" lang="zh-CN" altLang="en-US" sz="1800" b="1" i="0" u="none" strike="noStrike" cap="none" normalizeH="0" baseline="0" dirty="0">
                        <a:ln>
                          <a:noFill/>
                        </a:ln>
                        <a:solidFill>
                          <a:srgbClr val="C00000"/>
                        </a:solidFill>
                        <a:effectLst/>
                        <a:latin typeface="Consolas" pitchFamily="49" charset="0"/>
                        <a:ea typeface="楷体" pitchFamily="49" charset="-122"/>
                        <a:cs typeface="Consolas" pitchFamily="49"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Consolas" pitchFamily="49" charset="0"/>
                          <a:ea typeface="楷体" pitchFamily="49" charset="-122"/>
                          <a:cs typeface="Consolas" pitchFamily="49" charset="0"/>
                        </a:rPr>
                        <a:t>班号</a:t>
                      </a:r>
                      <a:endParaRPr kumimoji="0" lang="zh-CN" altLang="en-US" sz="1800" b="1" i="0" u="none" strike="noStrike" cap="none" normalizeH="0" baseline="0" dirty="0">
                        <a:ln>
                          <a:noFill/>
                        </a:ln>
                        <a:solidFill>
                          <a:srgbClr val="C00000"/>
                        </a:solidFill>
                        <a:effectLst/>
                        <a:latin typeface="Consolas" pitchFamily="49" charset="0"/>
                        <a:ea typeface="楷体" pitchFamily="49" charset="-122"/>
                        <a:cs typeface="Consolas" pitchFamily="49" charset="0"/>
                      </a:endParaRPr>
                    </a:p>
                  </a:txBody>
                  <a:tcPr marT="60960" marB="60960" horzOverflow="overflow">
                    <a:solidFill>
                      <a:srgbClr val="92D050"/>
                    </a:solidFill>
                  </a:tcPr>
                </a:tc>
                <a:extLst>
                  <a:ext uri="{0D108BD9-81ED-4DB2-BD59-A6C34878D82A}">
                    <a16:rowId xmlns:a16="http://schemas.microsoft.com/office/drawing/2014/main" val="10000"/>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1</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张斌</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Consolas" pitchFamily="49" charset="0"/>
                          <a:ea typeface="楷体" pitchFamily="49" charset="-122"/>
                          <a:cs typeface="Consolas" pitchFamily="49" charset="0"/>
                        </a:rPr>
                        <a:t>男</a:t>
                      </a:r>
                      <a:endParaRPr kumimoji="0" lang="zh-CN" altLang="en-US"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Consolas" pitchFamily="49" charset="0"/>
                          <a:ea typeface="楷体" pitchFamily="49" charset="-122"/>
                          <a:cs typeface="Consolas" pitchFamily="49" charset="0"/>
                        </a:rPr>
                        <a:t>9901</a:t>
                      </a:r>
                      <a:endParaRPr kumimoji="0" lang="en-US" altLang="zh-CN"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1"/>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Consolas" pitchFamily="49" charset="0"/>
                          <a:ea typeface="楷体" pitchFamily="49" charset="-122"/>
                          <a:cs typeface="Consolas" pitchFamily="49" charset="0"/>
                        </a:rPr>
                        <a:t>8</a:t>
                      </a:r>
                      <a:endParaRPr kumimoji="0" lang="en-US" altLang="zh-CN"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刘丽</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女</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Consolas" pitchFamily="49" charset="0"/>
                          <a:ea typeface="楷体" pitchFamily="49" charset="-122"/>
                          <a:cs typeface="Consolas" pitchFamily="49" charset="0"/>
                        </a:rPr>
                        <a:t>9902</a:t>
                      </a:r>
                      <a:endParaRPr kumimoji="0" lang="en-US" altLang="zh-CN"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34</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李英</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女</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9901</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3"/>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Consolas" pitchFamily="49" charset="0"/>
                          <a:ea typeface="楷体" pitchFamily="49" charset="-122"/>
                          <a:cs typeface="Consolas" pitchFamily="49" charset="0"/>
                        </a:rPr>
                        <a:t>20</a:t>
                      </a:r>
                      <a:endParaRPr kumimoji="0" lang="en-US" altLang="zh-CN"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陈华</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男</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9902</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4"/>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Consolas" pitchFamily="49" charset="0"/>
                          <a:ea typeface="楷体" pitchFamily="49" charset="-122"/>
                          <a:cs typeface="Consolas" pitchFamily="49" charset="0"/>
                        </a:rPr>
                        <a:t>12</a:t>
                      </a:r>
                      <a:endParaRPr kumimoji="0" lang="en-US" altLang="zh-CN"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Consolas" pitchFamily="49" charset="0"/>
                          <a:ea typeface="楷体" pitchFamily="49" charset="-122"/>
                          <a:cs typeface="Consolas" pitchFamily="49" charset="0"/>
                        </a:rPr>
                        <a:t>王奇</a:t>
                      </a:r>
                      <a:endParaRPr kumimoji="0" lang="zh-CN" altLang="en-US"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男</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9901</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5"/>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Consolas" pitchFamily="49" charset="0"/>
                          <a:ea typeface="楷体" pitchFamily="49" charset="-122"/>
                          <a:cs typeface="Consolas" pitchFamily="49" charset="0"/>
                        </a:rPr>
                        <a:t>26</a:t>
                      </a:r>
                      <a:endParaRPr kumimoji="0" lang="en-US" altLang="zh-CN"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Consolas" pitchFamily="49" charset="0"/>
                          <a:ea typeface="楷体" pitchFamily="49" charset="-122"/>
                          <a:cs typeface="Consolas" pitchFamily="49" charset="0"/>
                        </a:rPr>
                        <a:t>董强</a:t>
                      </a:r>
                      <a:endParaRPr kumimoji="0" lang="zh-CN" altLang="en-US"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男</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9902</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6"/>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Consolas" pitchFamily="49" charset="0"/>
                          <a:ea typeface="楷体" pitchFamily="49" charset="-122"/>
                          <a:cs typeface="Consolas" pitchFamily="49" charset="0"/>
                        </a:rPr>
                        <a:t>5</a:t>
                      </a:r>
                      <a:endParaRPr kumimoji="0" lang="en-US" altLang="zh-CN"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Consolas" pitchFamily="49" charset="0"/>
                          <a:ea typeface="楷体" pitchFamily="49" charset="-122"/>
                          <a:cs typeface="Consolas" pitchFamily="49" charset="0"/>
                        </a:rPr>
                        <a:t>王萍</a:t>
                      </a:r>
                      <a:endParaRPr kumimoji="0" lang="zh-CN" altLang="en-US"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女</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9901</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7"/>
                  </a:ext>
                </a:extLst>
              </a:tr>
            </a:tbl>
          </a:graphicData>
        </a:graphic>
      </p:graphicFrame>
      <p:sp>
        <p:nvSpPr>
          <p:cNvPr id="5" name="TextBox 4"/>
          <p:cNvSpPr txBox="1"/>
          <p:nvPr/>
        </p:nvSpPr>
        <p:spPr>
          <a:xfrm>
            <a:off x="285720" y="428604"/>
            <a:ext cx="3143272" cy="520848"/>
          </a:xfrm>
          <a:prstGeom prst="rect">
            <a:avLst/>
          </a:prstGeom>
          <a:noFill/>
        </p:spPr>
        <p:txBody>
          <a:bodyPr wrap="square" rtlCol="0">
            <a:spAutoFit/>
          </a:bodyPr>
          <a:lstStyle/>
          <a:p>
            <a:pPr algn="l">
              <a:lnSpc>
                <a:spcPct val="130000"/>
              </a:lnSpc>
            </a:pPr>
            <a:r>
              <a:rPr lang="zh-CN" altLang="en-US" b="1" dirty="0">
                <a:solidFill>
                  <a:srgbClr val="C00000"/>
                </a:solidFill>
                <a:latin typeface="微软雅黑" pitchFamily="34" charset="-122"/>
                <a:ea typeface="微软雅黑" pitchFamily="34" charset="-122"/>
                <a:cs typeface="Times New Roman" pitchFamily="18" charset="0"/>
              </a:rPr>
              <a:t>结构化数据</a:t>
            </a:r>
            <a:r>
              <a:rPr lang="zh-CN" altLang="en-US" b="1" dirty="0">
                <a:solidFill>
                  <a:srgbClr val="3333CC"/>
                </a:solidFill>
                <a:latin typeface="微软雅黑" pitchFamily="34" charset="-122"/>
                <a:ea typeface="微软雅黑" pitchFamily="34" charset="-122"/>
                <a:cs typeface="Times New Roman" pitchFamily="18" charset="0"/>
              </a:rPr>
              <a:t>示例</a:t>
            </a:r>
          </a:p>
        </p:txBody>
      </p:sp>
      <p:sp>
        <p:nvSpPr>
          <p:cNvPr id="6" name="TextBox 5"/>
          <p:cNvSpPr txBox="1"/>
          <p:nvPr/>
        </p:nvSpPr>
        <p:spPr>
          <a:xfrm>
            <a:off x="2214546" y="1214422"/>
            <a:ext cx="2071702" cy="449418"/>
          </a:xfrm>
          <a:prstGeom prst="rect">
            <a:avLst/>
          </a:prstGeom>
          <a:noFill/>
        </p:spPr>
        <p:txBody>
          <a:bodyPr wrap="square" rtlCol="0">
            <a:spAutoFit/>
          </a:bodyPr>
          <a:lstStyle/>
          <a:p>
            <a:pPr algn="ctr">
              <a:lnSpc>
                <a:spcPct val="130000"/>
              </a:lnSpc>
            </a:pPr>
            <a:r>
              <a:rPr lang="zh-CN" altLang="en-US" sz="2000" b="1" dirty="0">
                <a:solidFill>
                  <a:srgbClr val="3333CC"/>
                </a:solidFill>
                <a:latin typeface="Times New Roman" pitchFamily="18" charset="0"/>
                <a:ea typeface="楷体" pitchFamily="49" charset="-122"/>
                <a:cs typeface="Times New Roman" pitchFamily="18" charset="0"/>
              </a:rPr>
              <a:t>一个学生表</a:t>
            </a:r>
          </a:p>
        </p:txBody>
      </p:sp>
      <p:cxnSp>
        <p:nvCxnSpPr>
          <p:cNvPr id="8" name="直接箭头连接符 7"/>
          <p:cNvCxnSpPr/>
          <p:nvPr/>
        </p:nvCxnSpPr>
        <p:spPr>
          <a:xfrm rot="10800000">
            <a:off x="5000628" y="2095491"/>
            <a:ext cx="500066" cy="2117"/>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29256" y="1714489"/>
            <a:ext cx="1785950" cy="892552"/>
          </a:xfrm>
          <a:prstGeom prst="rect">
            <a:avLst/>
          </a:prstGeom>
          <a:noFill/>
        </p:spPr>
        <p:txBody>
          <a:bodyPr wrap="square" rtlCol="0">
            <a:spAutoFit/>
          </a:bodyPr>
          <a:lstStyle/>
          <a:p>
            <a:pPr>
              <a:lnSpc>
                <a:spcPct val="130000"/>
              </a:lnSpc>
            </a:pPr>
            <a:r>
              <a:rPr lang="zh-CN" altLang="en-US" sz="2000" b="1" dirty="0">
                <a:solidFill>
                  <a:srgbClr val="FF0000"/>
                </a:solidFill>
                <a:latin typeface="楷体" pitchFamily="49" charset="-122"/>
                <a:ea typeface="楷体" pitchFamily="49" charset="-122"/>
                <a:cs typeface="Times New Roman" pitchFamily="18" charset="0"/>
              </a:rPr>
              <a:t>数据项</a:t>
            </a:r>
            <a:r>
              <a:rPr lang="en-US" altLang="zh-CN" sz="2000" b="1" dirty="0">
                <a:solidFill>
                  <a:srgbClr val="3333CC"/>
                </a:solidFill>
                <a:latin typeface="仿宋" pitchFamily="49" charset="-122"/>
                <a:ea typeface="仿宋" pitchFamily="49" charset="-122"/>
                <a:cs typeface="Times New Roman" pitchFamily="18" charset="0"/>
              </a:rPr>
              <a:t>(</a:t>
            </a:r>
            <a:r>
              <a:rPr lang="zh-CN" altLang="en-US" sz="2000" b="1" dirty="0">
                <a:solidFill>
                  <a:srgbClr val="3333CC"/>
                </a:solidFill>
                <a:latin typeface="仿宋" pitchFamily="49" charset="-122"/>
                <a:ea typeface="仿宋" pitchFamily="49" charset="-122"/>
                <a:cs typeface="Times New Roman" pitchFamily="18" charset="0"/>
              </a:rPr>
              <a:t>用于描述数据元素</a:t>
            </a:r>
            <a:r>
              <a:rPr lang="en-US" altLang="zh-CN" sz="2000" b="1" dirty="0">
                <a:solidFill>
                  <a:srgbClr val="3333CC"/>
                </a:solidFill>
                <a:latin typeface="仿宋" pitchFamily="49" charset="-122"/>
                <a:ea typeface="仿宋" pitchFamily="49" charset="-122"/>
                <a:cs typeface="Times New Roman" pitchFamily="18" charset="0"/>
              </a:rPr>
              <a:t>)</a:t>
            </a:r>
            <a:endParaRPr lang="zh-CN" altLang="en-US" sz="2000" b="1" dirty="0">
              <a:solidFill>
                <a:srgbClr val="3333CC"/>
              </a:solidFill>
              <a:latin typeface="仿宋" pitchFamily="49" charset="-122"/>
              <a:ea typeface="仿宋" pitchFamily="49" charset="-122"/>
              <a:cs typeface="Times New Roman" pitchFamily="18" charset="0"/>
            </a:endParaRPr>
          </a:p>
        </p:txBody>
      </p:sp>
      <p:sp>
        <p:nvSpPr>
          <p:cNvPr id="10" name="右大括号 9"/>
          <p:cNvSpPr/>
          <p:nvPr/>
        </p:nvSpPr>
        <p:spPr>
          <a:xfrm>
            <a:off x="5143504" y="2500306"/>
            <a:ext cx="285752" cy="2952771"/>
          </a:xfrm>
          <a:prstGeom prst="righ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5415986" y="3214687"/>
            <a:ext cx="584775" cy="1428760"/>
          </a:xfrm>
          <a:prstGeom prst="rect">
            <a:avLst/>
          </a:prstGeom>
          <a:noFill/>
        </p:spPr>
        <p:txBody>
          <a:bodyPr vert="eaVert" wrap="square" rtlCol="0">
            <a:spAutoFit/>
          </a:bodyPr>
          <a:lstStyle/>
          <a:p>
            <a:pPr>
              <a:lnSpc>
                <a:spcPct val="130000"/>
              </a:lnSpc>
            </a:pPr>
            <a:r>
              <a:rPr lang="zh-CN" altLang="en-US" sz="2000" b="1" dirty="0">
                <a:solidFill>
                  <a:srgbClr val="FF0000"/>
                </a:solidFill>
                <a:latin typeface="Times New Roman" pitchFamily="18" charset="0"/>
                <a:ea typeface="楷体" pitchFamily="49" charset="-122"/>
                <a:cs typeface="Times New Roman" pitchFamily="18" charset="0"/>
              </a:rPr>
              <a:t>数据元素</a:t>
            </a:r>
          </a:p>
        </p:txBody>
      </p:sp>
      <p:sp>
        <p:nvSpPr>
          <p:cNvPr id="7" name="灯片编号占位符 6"/>
          <p:cNvSpPr>
            <a:spLocks noGrp="1"/>
          </p:cNvSpPr>
          <p:nvPr>
            <p:ph type="sldNum" sz="quarter" idx="4"/>
          </p:nvPr>
        </p:nvSpPr>
        <p:spPr/>
        <p:txBody>
          <a:bodyPr/>
          <a:lstStyle/>
          <a:p>
            <a:fld id="{7AF016A1-9F15-429F-9EFD-84004B73C732}" type="slidenum">
              <a:rPr lang="en-US" altLang="zh-CN" smtClean="0"/>
              <a:pPr/>
              <a:t>24</a:t>
            </a:fld>
            <a:endParaRPr lang="en-US" altLang="zh-CN" dirty="0"/>
          </a:p>
        </p:txBody>
      </p:sp>
    </p:spTree>
    <p:extLst>
      <p:ext uri="{BB962C8B-B14F-4D97-AF65-F5344CB8AC3E}">
        <p14:creationId xmlns:p14="http://schemas.microsoft.com/office/powerpoint/2010/main" val="2329672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7786742" cy="364715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l">
              <a:lnSpc>
                <a:spcPct val="150000"/>
              </a:lnSpc>
              <a:buBlip>
                <a:blip r:embed="rId3"/>
              </a:buBlip>
            </a:pPr>
            <a:r>
              <a:rPr lang="zh-CN" altLang="en-US" b="1" dirty="0">
                <a:solidFill>
                  <a:srgbClr val="FF3399"/>
                </a:solidFill>
                <a:latin typeface="黑体" pitchFamily="49" charset="-122"/>
                <a:ea typeface="黑体" pitchFamily="49" charset="-122"/>
                <a:cs typeface="Times New Roman" pitchFamily="18" charset="0"/>
              </a:rPr>
              <a:t>数据元素：</a:t>
            </a:r>
            <a:r>
              <a:rPr lang="zh-CN" altLang="en-US" sz="2200" b="1" dirty="0">
                <a:solidFill>
                  <a:srgbClr val="3333CC"/>
                </a:solidFill>
                <a:latin typeface="Times New Roman" pitchFamily="18" charset="0"/>
                <a:ea typeface="楷体" pitchFamily="49" charset="-122"/>
                <a:cs typeface="Times New Roman" pitchFamily="18" charset="0"/>
              </a:rPr>
              <a:t>是数据（集合）中的一个“个体”，它是数据的基本单位。 </a:t>
            </a:r>
            <a:endParaRPr lang="en-US" altLang="zh-CN" sz="2200" b="1" dirty="0">
              <a:solidFill>
                <a:srgbClr val="3333CC"/>
              </a:solidFill>
              <a:latin typeface="Times New Roman" pitchFamily="18" charset="0"/>
              <a:ea typeface="楷体" pitchFamily="49" charset="-122"/>
              <a:cs typeface="Times New Roman" pitchFamily="18" charset="0"/>
            </a:endParaRPr>
          </a:p>
          <a:p>
            <a:pPr marL="457200" indent="-457200" algn="l">
              <a:lnSpc>
                <a:spcPct val="150000"/>
              </a:lnSpc>
              <a:buBlip>
                <a:blip r:embed="rId3"/>
              </a:buBlip>
            </a:pPr>
            <a:r>
              <a:rPr lang="zh-CN" altLang="en-US">
                <a:solidFill>
                  <a:srgbClr val="FF3399"/>
                </a:solidFill>
                <a:latin typeface="黑体" pitchFamily="49" charset="-122"/>
                <a:ea typeface="黑体" pitchFamily="49" charset="-122"/>
                <a:cs typeface="Times New Roman" pitchFamily="18" charset="0"/>
              </a:rPr>
              <a:t>数据项：</a:t>
            </a:r>
            <a:r>
              <a:rPr lang="zh-CN" altLang="en-US" sz="2200">
                <a:solidFill>
                  <a:srgbClr val="3333CC"/>
                </a:solidFill>
                <a:ea typeface="楷体" pitchFamily="49" charset="-122"/>
                <a:cs typeface="Times New Roman" pitchFamily="18" charset="0"/>
              </a:rPr>
              <a:t>数据项是用来描述数据元素的，它是数据的最小单位。  </a:t>
            </a:r>
            <a:endParaRPr lang="zh-CN" altLang="en-US" sz="2200" b="1" dirty="0">
              <a:solidFill>
                <a:srgbClr val="3333CC"/>
              </a:solidFill>
              <a:latin typeface="Times New Roman" pitchFamily="18" charset="0"/>
              <a:ea typeface="楷体" pitchFamily="49" charset="-122"/>
              <a:cs typeface="Times New Roman" pitchFamily="18" charset="0"/>
            </a:endParaRPr>
          </a:p>
          <a:p>
            <a:pPr marL="457200" indent="-457200" algn="l">
              <a:lnSpc>
                <a:spcPct val="150000"/>
              </a:lnSpc>
              <a:buBlip>
                <a:blip r:embed="rId3"/>
              </a:buBlip>
            </a:pPr>
            <a:r>
              <a:rPr lang="zh-CN" altLang="en-US" b="1" dirty="0">
                <a:solidFill>
                  <a:srgbClr val="FF3399"/>
                </a:solidFill>
                <a:latin typeface="黑体" pitchFamily="49" charset="-122"/>
                <a:ea typeface="黑体" pitchFamily="49" charset="-122"/>
                <a:cs typeface="Times New Roman" pitchFamily="18" charset="0"/>
              </a:rPr>
              <a:t>数据</a:t>
            </a:r>
            <a:r>
              <a:rPr lang="zh-CN" altLang="en-US" b="1">
                <a:solidFill>
                  <a:srgbClr val="FF3399"/>
                </a:solidFill>
                <a:latin typeface="黑体" pitchFamily="49" charset="-122"/>
                <a:ea typeface="黑体" pitchFamily="49" charset="-122"/>
                <a:cs typeface="Times New Roman" pitchFamily="18" charset="0"/>
              </a:rPr>
              <a:t>对象：</a:t>
            </a:r>
            <a:r>
              <a:rPr lang="zh-CN" altLang="en-US" sz="2200" b="1">
                <a:solidFill>
                  <a:srgbClr val="3333CC"/>
                </a:solidFill>
                <a:latin typeface="Times New Roman" pitchFamily="18" charset="0"/>
                <a:ea typeface="楷体" pitchFamily="49" charset="-122"/>
                <a:cs typeface="Times New Roman" pitchFamily="18" charset="0"/>
              </a:rPr>
              <a:t>具有</a:t>
            </a:r>
            <a:r>
              <a:rPr lang="zh-CN" altLang="en-US" sz="2200" b="1" dirty="0">
                <a:solidFill>
                  <a:srgbClr val="C00000"/>
                </a:solidFill>
                <a:latin typeface="Times New Roman" pitchFamily="18" charset="0"/>
                <a:ea typeface="楷体" pitchFamily="49" charset="-122"/>
                <a:cs typeface="Times New Roman" pitchFamily="18" charset="0"/>
              </a:rPr>
              <a:t>相同性质</a:t>
            </a:r>
            <a:r>
              <a:rPr lang="zh-CN" altLang="en-US" sz="2200" b="1" dirty="0">
                <a:solidFill>
                  <a:srgbClr val="3333CC"/>
                </a:solidFill>
                <a:latin typeface="Times New Roman" pitchFamily="18" charset="0"/>
                <a:ea typeface="楷体" pitchFamily="49" charset="-122"/>
                <a:cs typeface="Times New Roman" pitchFamily="18" charset="0"/>
              </a:rPr>
              <a:t>的若干个数据元素的集合，如整数数据对象是所有整数的集合。    </a:t>
            </a:r>
          </a:p>
        </p:txBody>
      </p:sp>
      <p:sp>
        <p:nvSpPr>
          <p:cNvPr id="3" name="Text Box 11"/>
          <p:cNvSpPr txBox="1">
            <a:spLocks noChangeArrowheads="1"/>
          </p:cNvSpPr>
          <p:nvPr/>
        </p:nvSpPr>
        <p:spPr bwMode="auto">
          <a:xfrm>
            <a:off x="647592" y="4520439"/>
            <a:ext cx="7286676" cy="372385"/>
          </a:xfrm>
          <a:prstGeom prst="rect">
            <a:avLst/>
          </a:prstGeom>
          <a:noFill/>
          <a:ln w="57150" algn="ctr">
            <a:noFill/>
            <a:miter lim="800000"/>
            <a:headEnd/>
            <a:tailEnd type="none" w="lg" len="lg"/>
          </a:ln>
          <a:effectLst>
            <a:outerShdw blurRad="44450" dist="27940" dir="5400000" algn="ctr">
              <a:srgbClr val="000000">
                <a:alpha val="32000"/>
              </a:srgbClr>
            </a:outerShdw>
          </a:effectLst>
          <a:scene3d>
            <a:camera prst="orthographicFront"/>
            <a:lightRig rig="balanced" dir="t">
              <a:rot lat="0" lon="0" rev="8700000"/>
            </a:lightRig>
          </a:scene3d>
          <a:sp3d>
            <a:bevelT w="190500" h="38100"/>
          </a:sp3d>
        </p:spPr>
        <p:txBody>
          <a:bodyPr wrap="square" tIns="76176" bIns="0">
            <a:spAutoFit/>
          </a:bodyPr>
          <a:lstStyle/>
          <a:p>
            <a:pPr marL="457200" indent="-457200" algn="l"/>
            <a:r>
              <a:rPr lang="zh-CN" altLang="en-US" dirty="0">
                <a:latin typeface="楷体" pitchFamily="49" charset="-122"/>
                <a:ea typeface="楷体" pitchFamily="49" charset="-122"/>
              </a:rPr>
              <a:t>默认情况下，数据结构中讨论的数据都是</a:t>
            </a:r>
            <a:r>
              <a:rPr lang="zh-CN" altLang="en-US" dirty="0">
                <a:solidFill>
                  <a:srgbClr val="C00000"/>
                </a:solidFill>
                <a:latin typeface="楷体" pitchFamily="49" charset="-122"/>
                <a:ea typeface="楷体" pitchFamily="49" charset="-122"/>
              </a:rPr>
              <a:t>数据对象。</a:t>
            </a:r>
          </a:p>
        </p:txBody>
      </p:sp>
      <p:sp>
        <p:nvSpPr>
          <p:cNvPr id="7" name="灯片编号占位符 6"/>
          <p:cNvSpPr>
            <a:spLocks noGrp="1"/>
          </p:cNvSpPr>
          <p:nvPr>
            <p:ph type="sldNum" sz="quarter" idx="4"/>
          </p:nvPr>
        </p:nvSpPr>
        <p:spPr/>
        <p:txBody>
          <a:bodyPr/>
          <a:lstStyle/>
          <a:p>
            <a:fld id="{7AF016A1-9F15-429F-9EFD-84004B73C732}" type="slidenum">
              <a:rPr lang="en-US" altLang="zh-CN" smtClean="0"/>
              <a:pPr/>
              <a:t>25</a:t>
            </a:fld>
            <a:endParaRPr lang="en-US" altLang="zh-CN" dirty="0"/>
          </a:p>
        </p:txBody>
      </p:sp>
    </p:spTree>
    <p:custDataLst>
      <p:tags r:id="rId1"/>
    </p:custDataLst>
    <p:extLst>
      <p:ext uri="{BB962C8B-B14F-4D97-AF65-F5344CB8AC3E}">
        <p14:creationId xmlns:p14="http://schemas.microsoft.com/office/powerpoint/2010/main" val="66398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571472" y="928670"/>
            <a:ext cx="8143932" cy="372385"/>
          </a:xfrm>
          <a:prstGeom prst="rect">
            <a:avLst/>
          </a:prstGeom>
          <a:noFill/>
          <a:ln w="57150" algn="ctr">
            <a:noFill/>
            <a:miter lim="800000"/>
            <a:headEnd/>
            <a:tailEnd type="none" w="lg" len="lg"/>
          </a:ln>
          <a:effectLst/>
        </p:spPr>
        <p:txBody>
          <a:bodyPr wrap="square" tIns="76176" bIns="0">
            <a:spAutoFit/>
          </a:bodyPr>
          <a:lstStyle/>
          <a:p>
            <a:pPr marL="457200" indent="-457200"/>
            <a:r>
              <a:rPr lang="zh-CN" altLang="en-US" b="1" dirty="0">
                <a:solidFill>
                  <a:srgbClr val="3333CC"/>
                </a:solidFill>
                <a:latin typeface="Times New Roman" pitchFamily="18" charset="0"/>
                <a:ea typeface="楷体" pitchFamily="49" charset="-122"/>
                <a:cs typeface="Times New Roman" pitchFamily="18" charset="0"/>
              </a:rPr>
              <a:t>数据结构中</a:t>
            </a:r>
            <a:r>
              <a:rPr lang="zh-CN" altLang="en-US" b="1">
                <a:solidFill>
                  <a:srgbClr val="3333CC"/>
                </a:solidFill>
                <a:latin typeface="Times New Roman" pitchFamily="18" charset="0"/>
                <a:ea typeface="楷体" pitchFamily="49" charset="-122"/>
                <a:cs typeface="Times New Roman" pitchFamily="18" charset="0"/>
              </a:rPr>
              <a:t>讨论的元素关系</a:t>
            </a:r>
            <a:r>
              <a:rPr lang="zh-CN" altLang="en-US" b="1" dirty="0">
                <a:solidFill>
                  <a:srgbClr val="3333CC"/>
                </a:solidFill>
                <a:latin typeface="Times New Roman" pitchFamily="18" charset="0"/>
                <a:ea typeface="楷体" pitchFamily="49" charset="-122"/>
                <a:cs typeface="Times New Roman" pitchFamily="18" charset="0"/>
              </a:rPr>
              <a:t>主要是指</a:t>
            </a:r>
            <a:r>
              <a:rPr lang="zh-CN" altLang="en-US" b="1" dirty="0">
                <a:solidFill>
                  <a:srgbClr val="FF0000"/>
                </a:solidFill>
                <a:latin typeface="黑体" pitchFamily="49" charset="-122"/>
                <a:ea typeface="黑体" pitchFamily="49" charset="-122"/>
                <a:cs typeface="Times New Roman" pitchFamily="18" charset="0"/>
              </a:rPr>
              <a:t>相邻关系</a:t>
            </a:r>
            <a:r>
              <a:rPr lang="zh-CN" altLang="en-US" b="1" dirty="0">
                <a:solidFill>
                  <a:srgbClr val="3333CC"/>
                </a:solidFill>
                <a:latin typeface="楷体" pitchFamily="49" charset="-122"/>
                <a:ea typeface="楷体" pitchFamily="49" charset="-122"/>
                <a:cs typeface="Times New Roman" pitchFamily="18" charset="0"/>
              </a:rPr>
              <a:t>或</a:t>
            </a:r>
            <a:r>
              <a:rPr lang="zh-CN" altLang="en-US" b="1" dirty="0">
                <a:solidFill>
                  <a:srgbClr val="FF0000"/>
                </a:solidFill>
                <a:latin typeface="黑体" pitchFamily="49" charset="-122"/>
                <a:ea typeface="黑体" pitchFamily="49" charset="-122"/>
                <a:cs typeface="Times New Roman" pitchFamily="18" charset="0"/>
              </a:rPr>
              <a:t>邻接关系</a:t>
            </a:r>
            <a:r>
              <a:rPr lang="zh-CN" altLang="en-US" b="1" dirty="0">
                <a:solidFill>
                  <a:srgbClr val="3333CC"/>
                </a:solidFill>
                <a:latin typeface="Times New Roman" pitchFamily="18" charset="0"/>
                <a:ea typeface="楷体" pitchFamily="49" charset="-122"/>
                <a:cs typeface="Times New Roman" pitchFamily="18" charset="0"/>
              </a:rPr>
              <a:t>。</a:t>
            </a:r>
          </a:p>
        </p:txBody>
      </p:sp>
      <p:graphicFrame>
        <p:nvGraphicFramePr>
          <p:cNvPr id="3" name="表格 2"/>
          <p:cNvGraphicFramePr>
            <a:graphicFrameLocks noGrp="1"/>
          </p:cNvGraphicFramePr>
          <p:nvPr/>
        </p:nvGraphicFramePr>
        <p:xfrm>
          <a:off x="1526905" y="1785926"/>
          <a:ext cx="3643338" cy="3658008"/>
        </p:xfrm>
        <a:graphic>
          <a:graphicData uri="http://schemas.openxmlformats.org/drawingml/2006/table">
            <a:tbl>
              <a:tblPr>
                <a:effectLst>
                  <a:outerShdw blurRad="50800" dist="38100" dir="2700000" algn="tl" rotWithShape="0">
                    <a:prstClr val="black">
                      <a:alpha val="40000"/>
                    </a:prstClr>
                  </a:outerShdw>
                </a:effectLst>
                <a:tableStyleId>{16D9F66E-5EB9-4882-86FB-DCBF35E3C3E4}</a:tableStyleId>
              </a:tblPr>
              <a:tblGrid>
                <a:gridCol w="951729">
                  <a:extLst>
                    <a:ext uri="{9D8B030D-6E8A-4147-A177-3AD203B41FA5}">
                      <a16:colId xmlns:a16="http://schemas.microsoft.com/office/drawing/2014/main" val="20000"/>
                    </a:ext>
                  </a:extLst>
                </a:gridCol>
                <a:gridCol w="951729">
                  <a:extLst>
                    <a:ext uri="{9D8B030D-6E8A-4147-A177-3AD203B41FA5}">
                      <a16:colId xmlns:a16="http://schemas.microsoft.com/office/drawing/2014/main" val="20001"/>
                    </a:ext>
                  </a:extLst>
                </a:gridCol>
                <a:gridCol w="951729">
                  <a:extLst>
                    <a:ext uri="{9D8B030D-6E8A-4147-A177-3AD203B41FA5}">
                      <a16:colId xmlns:a16="http://schemas.microsoft.com/office/drawing/2014/main" val="20002"/>
                    </a:ext>
                  </a:extLst>
                </a:gridCol>
                <a:gridCol w="788151">
                  <a:extLst>
                    <a:ext uri="{9D8B030D-6E8A-4147-A177-3AD203B41FA5}">
                      <a16:colId xmlns:a16="http://schemas.microsoft.com/office/drawing/2014/main" val="20003"/>
                    </a:ext>
                  </a:extLst>
                </a:gridCol>
              </a:tblGrid>
              <a:tr h="5185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Consolas" pitchFamily="49" charset="0"/>
                          <a:ea typeface="楷体" pitchFamily="49" charset="-122"/>
                          <a:cs typeface="Consolas" pitchFamily="49" charset="0"/>
                        </a:rPr>
                        <a:t>学号</a:t>
                      </a:r>
                      <a:endParaRPr kumimoji="0" lang="zh-CN" altLang="en-US" sz="1800" b="1" i="0" u="none" strike="noStrike" cap="none" normalizeH="0" baseline="0" dirty="0">
                        <a:ln>
                          <a:noFill/>
                        </a:ln>
                        <a:solidFill>
                          <a:srgbClr val="C00000"/>
                        </a:solidFill>
                        <a:effectLst/>
                        <a:latin typeface="Consolas" pitchFamily="49" charset="0"/>
                        <a:ea typeface="楷体" pitchFamily="49" charset="-122"/>
                        <a:cs typeface="Consolas" pitchFamily="49"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Consolas" pitchFamily="49" charset="0"/>
                          <a:ea typeface="楷体" pitchFamily="49" charset="-122"/>
                          <a:cs typeface="Consolas" pitchFamily="49" charset="0"/>
                        </a:rPr>
                        <a:t>姓名</a:t>
                      </a:r>
                      <a:endParaRPr kumimoji="0" lang="zh-CN" altLang="en-US" sz="1800" b="1" i="0" u="none" strike="noStrike" cap="none" normalizeH="0" baseline="0" dirty="0">
                        <a:ln>
                          <a:noFill/>
                        </a:ln>
                        <a:solidFill>
                          <a:srgbClr val="C00000"/>
                        </a:solidFill>
                        <a:effectLst/>
                        <a:latin typeface="Consolas" pitchFamily="49" charset="0"/>
                        <a:ea typeface="楷体" pitchFamily="49" charset="-122"/>
                        <a:cs typeface="Consolas" pitchFamily="49"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Consolas" pitchFamily="49" charset="0"/>
                          <a:ea typeface="楷体" pitchFamily="49" charset="-122"/>
                          <a:cs typeface="Consolas" pitchFamily="49" charset="0"/>
                        </a:rPr>
                        <a:t>性别</a:t>
                      </a:r>
                      <a:endParaRPr kumimoji="0" lang="zh-CN" altLang="en-US" sz="1800" b="1" i="0" u="none" strike="noStrike" cap="none" normalizeH="0" baseline="0" dirty="0">
                        <a:ln>
                          <a:noFill/>
                        </a:ln>
                        <a:solidFill>
                          <a:srgbClr val="C00000"/>
                        </a:solidFill>
                        <a:effectLst/>
                        <a:latin typeface="Consolas" pitchFamily="49" charset="0"/>
                        <a:ea typeface="楷体" pitchFamily="49" charset="-122"/>
                        <a:cs typeface="Consolas" pitchFamily="49"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Consolas" pitchFamily="49" charset="0"/>
                          <a:ea typeface="楷体" pitchFamily="49" charset="-122"/>
                          <a:cs typeface="Consolas" pitchFamily="49" charset="0"/>
                        </a:rPr>
                        <a:t>班号</a:t>
                      </a:r>
                      <a:endParaRPr kumimoji="0" lang="zh-CN" altLang="en-US" sz="1800" b="1" i="0" u="none" strike="noStrike" cap="none" normalizeH="0" baseline="0" dirty="0">
                        <a:ln>
                          <a:noFill/>
                        </a:ln>
                        <a:solidFill>
                          <a:srgbClr val="C00000"/>
                        </a:solidFill>
                        <a:effectLst/>
                        <a:latin typeface="Consolas" pitchFamily="49" charset="0"/>
                        <a:ea typeface="楷体" pitchFamily="49" charset="-122"/>
                        <a:cs typeface="Consolas" pitchFamily="49" charset="0"/>
                      </a:endParaRPr>
                    </a:p>
                  </a:txBody>
                  <a:tcPr marT="60960" marB="60960" horzOverflow="overflow">
                    <a:solidFill>
                      <a:srgbClr val="92D050"/>
                    </a:solidFill>
                  </a:tcPr>
                </a:tc>
                <a:extLst>
                  <a:ext uri="{0D108BD9-81ED-4DB2-BD59-A6C34878D82A}">
                    <a16:rowId xmlns:a16="http://schemas.microsoft.com/office/drawing/2014/main" val="10000"/>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1</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张斌</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男</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Consolas" pitchFamily="49" charset="0"/>
                          <a:ea typeface="楷体" pitchFamily="49" charset="-122"/>
                          <a:cs typeface="Consolas" pitchFamily="49" charset="0"/>
                        </a:rPr>
                        <a:t>9901</a:t>
                      </a:r>
                      <a:endParaRPr kumimoji="0" lang="en-US" altLang="zh-CN"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solidFill>
                      <a:srgbClr val="FFC000"/>
                    </a:solidFill>
                  </a:tcPr>
                </a:tc>
                <a:extLst>
                  <a:ext uri="{0D108BD9-81ED-4DB2-BD59-A6C34878D82A}">
                    <a16:rowId xmlns:a16="http://schemas.microsoft.com/office/drawing/2014/main" val="10001"/>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8</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刘丽</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女</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Consolas" pitchFamily="49" charset="0"/>
                          <a:ea typeface="楷体" pitchFamily="49" charset="-122"/>
                          <a:cs typeface="Consolas" pitchFamily="49" charset="0"/>
                        </a:rPr>
                        <a:t>9902</a:t>
                      </a:r>
                      <a:endParaRPr kumimoji="0" lang="en-US" altLang="zh-CN"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solidFill>
                      <a:srgbClr val="FFC000"/>
                    </a:solid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34</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李英</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女</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9901</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3"/>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Consolas" pitchFamily="49" charset="0"/>
                          <a:ea typeface="楷体" pitchFamily="49" charset="-122"/>
                          <a:cs typeface="Consolas" pitchFamily="49" charset="0"/>
                        </a:rPr>
                        <a:t>20</a:t>
                      </a:r>
                      <a:endParaRPr kumimoji="0" lang="en-US" altLang="zh-CN"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陈华</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男</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9902</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4"/>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Consolas" pitchFamily="49" charset="0"/>
                          <a:ea typeface="楷体" pitchFamily="49" charset="-122"/>
                          <a:cs typeface="Consolas" pitchFamily="49" charset="0"/>
                        </a:rPr>
                        <a:t>12</a:t>
                      </a:r>
                      <a:endParaRPr kumimoji="0" lang="en-US" altLang="zh-CN"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王奇</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男</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9901</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solidFill>
                      <a:schemeClr val="accent4">
                        <a:lumMod val="40000"/>
                        <a:lumOff val="60000"/>
                      </a:schemeClr>
                    </a:solidFill>
                  </a:tcPr>
                </a:tc>
                <a:extLst>
                  <a:ext uri="{0D108BD9-81ED-4DB2-BD59-A6C34878D82A}">
                    <a16:rowId xmlns:a16="http://schemas.microsoft.com/office/drawing/2014/main" val="10005"/>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Consolas" pitchFamily="49" charset="0"/>
                          <a:ea typeface="楷体" pitchFamily="49" charset="-122"/>
                          <a:cs typeface="Consolas" pitchFamily="49" charset="0"/>
                        </a:rPr>
                        <a:t>26</a:t>
                      </a:r>
                      <a:endParaRPr kumimoji="0" lang="en-US" altLang="zh-CN"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Consolas" pitchFamily="49" charset="0"/>
                          <a:ea typeface="楷体" pitchFamily="49" charset="-122"/>
                          <a:cs typeface="Consolas" pitchFamily="49" charset="0"/>
                        </a:rPr>
                        <a:t>董强</a:t>
                      </a:r>
                      <a:endParaRPr kumimoji="0" lang="zh-CN" altLang="en-US"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男</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9902</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6"/>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Consolas" pitchFamily="49" charset="0"/>
                          <a:ea typeface="楷体" pitchFamily="49" charset="-122"/>
                          <a:cs typeface="Consolas" pitchFamily="49" charset="0"/>
                        </a:rPr>
                        <a:t>5</a:t>
                      </a:r>
                      <a:endParaRPr kumimoji="0" lang="en-US" altLang="zh-CN"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Consolas" pitchFamily="49" charset="0"/>
                          <a:ea typeface="楷体" pitchFamily="49" charset="-122"/>
                          <a:cs typeface="Consolas" pitchFamily="49" charset="0"/>
                        </a:rPr>
                        <a:t>王萍</a:t>
                      </a:r>
                      <a:endParaRPr kumimoji="0" lang="zh-CN" altLang="en-US"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女</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9901</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solidFill>
                      <a:schemeClr val="accent4">
                        <a:lumMod val="40000"/>
                        <a:lumOff val="60000"/>
                      </a:schemeClr>
                    </a:solidFill>
                  </a:tcPr>
                </a:tc>
                <a:extLst>
                  <a:ext uri="{0D108BD9-81ED-4DB2-BD59-A6C34878D82A}">
                    <a16:rowId xmlns:a16="http://schemas.microsoft.com/office/drawing/2014/main" val="10007"/>
                  </a:ext>
                </a:extLst>
              </a:tr>
            </a:tbl>
          </a:graphicData>
        </a:graphic>
      </p:graphicFrame>
      <p:sp>
        <p:nvSpPr>
          <p:cNvPr id="5" name="TextBox 4"/>
          <p:cNvSpPr txBox="1"/>
          <p:nvPr/>
        </p:nvSpPr>
        <p:spPr>
          <a:xfrm>
            <a:off x="5728477" y="2243130"/>
            <a:ext cx="584775" cy="952507"/>
          </a:xfrm>
          <a:prstGeom prst="rect">
            <a:avLst/>
          </a:prstGeom>
          <a:noFill/>
        </p:spPr>
        <p:txBody>
          <a:bodyPr vert="eaVert" wrap="square" rtlCol="0">
            <a:spAutoFit/>
          </a:bodyPr>
          <a:lstStyle/>
          <a:p>
            <a:pPr algn="ctr">
              <a:lnSpc>
                <a:spcPct val="130000"/>
              </a:lnSpc>
            </a:pPr>
            <a:r>
              <a:rPr lang="zh-CN" altLang="en-US" sz="2000" b="1" dirty="0">
                <a:solidFill>
                  <a:srgbClr val="3333CC"/>
                </a:solidFill>
                <a:latin typeface="Times New Roman" pitchFamily="18" charset="0"/>
                <a:ea typeface="楷体" pitchFamily="49" charset="-122"/>
                <a:cs typeface="Times New Roman" pitchFamily="18" charset="0"/>
              </a:rPr>
              <a:t>相邻</a:t>
            </a:r>
          </a:p>
        </p:txBody>
      </p:sp>
      <p:sp>
        <p:nvSpPr>
          <p:cNvPr id="6" name="TextBox 5"/>
          <p:cNvSpPr txBox="1"/>
          <p:nvPr/>
        </p:nvSpPr>
        <p:spPr>
          <a:xfrm>
            <a:off x="5773175" y="4275143"/>
            <a:ext cx="584775" cy="1238259"/>
          </a:xfrm>
          <a:prstGeom prst="rect">
            <a:avLst/>
          </a:prstGeom>
          <a:noFill/>
        </p:spPr>
        <p:txBody>
          <a:bodyPr vert="eaVert" wrap="square" rtlCol="0">
            <a:spAutoFit/>
          </a:bodyPr>
          <a:lstStyle/>
          <a:p>
            <a:pPr>
              <a:lnSpc>
                <a:spcPct val="130000"/>
              </a:lnSpc>
            </a:pPr>
            <a:r>
              <a:rPr lang="zh-CN" altLang="en-US" sz="2000" b="1" dirty="0">
                <a:solidFill>
                  <a:srgbClr val="3333CC"/>
                </a:solidFill>
                <a:latin typeface="Times New Roman" pitchFamily="18" charset="0"/>
                <a:ea typeface="楷体" pitchFamily="49" charset="-122"/>
                <a:cs typeface="Times New Roman" pitchFamily="18" charset="0"/>
              </a:rPr>
              <a:t>不相邻</a:t>
            </a:r>
          </a:p>
        </p:txBody>
      </p:sp>
      <p:cxnSp>
        <p:nvCxnSpPr>
          <p:cNvPr id="8" name="直接连接符 7"/>
          <p:cNvCxnSpPr/>
          <p:nvPr/>
        </p:nvCxnSpPr>
        <p:spPr>
          <a:xfrm>
            <a:off x="5170242" y="4224343"/>
            <a:ext cx="642942" cy="571504"/>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170242" y="4795847"/>
            <a:ext cx="642942" cy="571504"/>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5" idx="1"/>
          </p:cNvCxnSpPr>
          <p:nvPr/>
        </p:nvCxnSpPr>
        <p:spPr>
          <a:xfrm>
            <a:off x="5170242" y="2433631"/>
            <a:ext cx="558235" cy="285753"/>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5" idx="1"/>
          </p:cNvCxnSpPr>
          <p:nvPr/>
        </p:nvCxnSpPr>
        <p:spPr>
          <a:xfrm flipV="1">
            <a:off x="5170242" y="2719384"/>
            <a:ext cx="558235" cy="381006"/>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 name="灯片编号占位符 8"/>
          <p:cNvSpPr>
            <a:spLocks noGrp="1"/>
          </p:cNvSpPr>
          <p:nvPr>
            <p:ph type="sldNum" sz="quarter" idx="4"/>
          </p:nvPr>
        </p:nvSpPr>
        <p:spPr/>
        <p:txBody>
          <a:bodyPr/>
          <a:lstStyle/>
          <a:p>
            <a:fld id="{7AF016A1-9F15-429F-9EFD-84004B73C732}" type="slidenum">
              <a:rPr lang="en-US" altLang="zh-CN" smtClean="0"/>
              <a:pPr/>
              <a:t>26</a:t>
            </a:fld>
            <a:endParaRPr lang="en-US" altLang="zh-CN" dirty="0"/>
          </a:p>
        </p:txBody>
      </p:sp>
      <p:sp>
        <p:nvSpPr>
          <p:cNvPr id="14" name="Text Box 5"/>
          <p:cNvSpPr txBox="1">
            <a:spLocks noChangeArrowheads="1"/>
          </p:cNvSpPr>
          <p:nvPr/>
        </p:nvSpPr>
        <p:spPr bwMode="auto">
          <a:xfrm>
            <a:off x="251520" y="188640"/>
            <a:ext cx="6643734" cy="535531"/>
          </a:xfrm>
          <a:prstGeom prst="rect">
            <a:avLst/>
          </a:prstGeom>
          <a:ln>
            <a:headEnd/>
            <a:tailEnd/>
          </a:ln>
          <a:scene3d>
            <a:camera prst="perspectiveBelow"/>
            <a:lightRig rig="threePt" dir="t"/>
          </a:scene3d>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a:lnSpc>
                <a:spcPct val="120000"/>
              </a:lnSpc>
              <a:buBlip>
                <a:blip r:embed="rId2"/>
              </a:buBlip>
            </a:pPr>
            <a:r>
              <a:rPr lang="zh-CN" altLang="en-US" b="1" dirty="0">
                <a:solidFill>
                  <a:srgbClr val="FF0000"/>
                </a:solidFill>
                <a:latin typeface="黑体" pitchFamily="49" charset="-122"/>
                <a:ea typeface="黑体" pitchFamily="49" charset="-122"/>
                <a:cs typeface="Times New Roman" pitchFamily="18" charset="0"/>
              </a:rPr>
              <a:t>数据结构</a:t>
            </a:r>
            <a:r>
              <a:rPr lang="zh-CN" altLang="en-US" b="1" dirty="0">
                <a:solidFill>
                  <a:srgbClr val="3333CC"/>
                </a:solidFill>
                <a:latin typeface="Times New Roman" pitchFamily="18" charset="0"/>
                <a:ea typeface="楷体" pitchFamily="49" charset="-122"/>
                <a:cs typeface="Times New Roman" pitchFamily="18" charset="0"/>
              </a:rPr>
              <a:t>：</a:t>
            </a:r>
            <a:r>
              <a:rPr lang="zh-CN" altLang="en-US" sz="2200" b="1">
                <a:solidFill>
                  <a:srgbClr val="3333CC"/>
                </a:solidFill>
                <a:latin typeface="Times New Roman" pitchFamily="18" charset="0"/>
                <a:ea typeface="楷体" pitchFamily="49" charset="-122"/>
                <a:cs typeface="Times New Roman" pitchFamily="18" charset="0"/>
              </a:rPr>
              <a:t>是指</a:t>
            </a:r>
            <a:r>
              <a:rPr lang="zh-CN" altLang="en-US" sz="2200" b="1">
                <a:solidFill>
                  <a:srgbClr val="C00000"/>
                </a:solidFill>
                <a:latin typeface="Times New Roman" pitchFamily="18" charset="0"/>
                <a:ea typeface="楷体" pitchFamily="49" charset="-122"/>
                <a:cs typeface="Times New Roman" pitchFamily="18" charset="0"/>
              </a:rPr>
              <a:t>带</a:t>
            </a:r>
            <a:r>
              <a:rPr lang="zh-CN" altLang="en-US" sz="2200" b="1" dirty="0">
                <a:solidFill>
                  <a:srgbClr val="C00000"/>
                </a:solidFill>
                <a:latin typeface="Times New Roman" pitchFamily="18" charset="0"/>
                <a:ea typeface="楷体" pitchFamily="49" charset="-122"/>
                <a:cs typeface="Times New Roman" pitchFamily="18" charset="0"/>
              </a:rPr>
              <a:t>结构</a:t>
            </a:r>
            <a:r>
              <a:rPr lang="zh-CN" altLang="en-US" sz="2200" b="1" dirty="0">
                <a:solidFill>
                  <a:srgbClr val="3333CC"/>
                </a:solidFill>
                <a:latin typeface="Times New Roman" pitchFamily="18" charset="0"/>
                <a:ea typeface="楷体" pitchFamily="49" charset="-122"/>
                <a:cs typeface="Times New Roman" pitchFamily="18" charset="0"/>
              </a:rPr>
              <a:t>的</a:t>
            </a:r>
            <a:r>
              <a:rPr lang="zh-CN" altLang="en-US" sz="2200" b="1" dirty="0">
                <a:solidFill>
                  <a:srgbClr val="C00000"/>
                </a:solidFill>
                <a:latin typeface="Times New Roman" pitchFamily="18" charset="0"/>
                <a:ea typeface="楷体" pitchFamily="49" charset="-122"/>
                <a:cs typeface="Times New Roman" pitchFamily="18" charset="0"/>
              </a:rPr>
              <a:t>数据元素的集合</a:t>
            </a:r>
            <a:r>
              <a:rPr lang="zh-CN" altLang="en-US" sz="2200" b="1" dirty="0">
                <a:solidFill>
                  <a:srgbClr val="3333CC"/>
                </a:solidFill>
                <a:latin typeface="Times New Roman" pitchFamily="18" charset="0"/>
                <a:ea typeface="楷体" pitchFamily="49" charset="-122"/>
                <a:cs typeface="Times New Roman" pitchFamily="18" charset="0"/>
              </a:rPr>
              <a:t>。</a:t>
            </a:r>
          </a:p>
        </p:txBody>
      </p:sp>
    </p:spTree>
    <p:extLst>
      <p:ext uri="{BB962C8B-B14F-4D97-AF65-F5344CB8AC3E}">
        <p14:creationId xmlns:p14="http://schemas.microsoft.com/office/powerpoint/2010/main" val="94449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90478"/>
            <a:ext cx="3286148" cy="387798"/>
          </a:xfrm>
          <a:prstGeom prst="rect">
            <a:avLst/>
          </a:prstGeom>
          <a:noFill/>
        </p:spPr>
        <p:txBody>
          <a:bodyPr wrap="square" rtlCol="0">
            <a:spAutoFit/>
          </a:bodyPr>
          <a:lstStyle/>
          <a:p>
            <a:r>
              <a:rPr lang="zh-CN" altLang="en-US" sz="2400">
                <a:solidFill>
                  <a:srgbClr val="FF0000"/>
                </a:solidFill>
                <a:latin typeface="微软雅黑" pitchFamily="34" charset="-122"/>
                <a:ea typeface="微软雅黑" pitchFamily="34" charset="-122"/>
              </a:rPr>
              <a:t>一个数据结构的构成：</a:t>
            </a:r>
            <a:endParaRPr lang="zh-CN" altLang="en-US" sz="2400" dirty="0">
              <a:solidFill>
                <a:srgbClr val="FF0000"/>
              </a:solidFill>
              <a:latin typeface="微软雅黑" pitchFamily="34" charset="-122"/>
              <a:ea typeface="微软雅黑" pitchFamily="34" charset="-122"/>
            </a:endParaRPr>
          </a:p>
        </p:txBody>
      </p:sp>
      <p:sp>
        <p:nvSpPr>
          <p:cNvPr id="3" name="矩形 2"/>
          <p:cNvSpPr/>
          <p:nvPr/>
        </p:nvSpPr>
        <p:spPr bwMode="auto">
          <a:xfrm>
            <a:off x="1785918" y="928670"/>
            <a:ext cx="1980000" cy="571504"/>
          </a:xfrm>
          <a:prstGeom prst="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vert="horz" wrap="square" lIns="91440" tIns="180000" rIns="91440" bIns="45720" numCol="1" rtlCol="0" anchor="t" anchorCtr="0" compatLnSpc="1">
            <a:prstTxWarp prst="textNoShape">
              <a:avLst/>
            </a:prstTxWarp>
          </a:bodyPr>
          <a:lstStyle/>
          <a:p>
            <a:pPr marL="0" marR="0" indent="0" algn="ctr" defTabSz="914400" rtl="0" eaLnBrk="1" fontAlgn="base" latinLnBrk="0" hangingPunct="1">
              <a:spcBef>
                <a:spcPct val="0"/>
              </a:spcBef>
              <a:spcAft>
                <a:spcPct val="0"/>
              </a:spcAft>
              <a:buClrTx/>
              <a:buSzTx/>
              <a:buFontTx/>
              <a:buNone/>
              <a:tabLst/>
            </a:pPr>
            <a:r>
              <a:rPr kumimoji="0" lang="zh-CN" altLang="en-US" sz="2000" b="1" i="0" u="none" strike="noStrike" cap="none" normalizeH="0" baseline="0" dirty="0">
                <a:ln>
                  <a:noFill/>
                </a:ln>
                <a:solidFill>
                  <a:srgbClr val="C00000"/>
                </a:solidFill>
                <a:effectLst>
                  <a:outerShdw blurRad="38100" dist="38100" dir="2700000" algn="tl">
                    <a:srgbClr val="000000">
                      <a:alpha val="43137"/>
                    </a:srgbClr>
                  </a:outerShdw>
                </a:effectLst>
                <a:latin typeface="楷体" pitchFamily="49" charset="-122"/>
                <a:ea typeface="楷体" pitchFamily="49" charset="-122"/>
              </a:rPr>
              <a:t>逻辑结构</a:t>
            </a:r>
          </a:p>
        </p:txBody>
      </p:sp>
      <p:sp>
        <p:nvSpPr>
          <p:cNvPr id="4" name="矩形 3"/>
          <p:cNvSpPr/>
          <p:nvPr/>
        </p:nvSpPr>
        <p:spPr bwMode="auto">
          <a:xfrm>
            <a:off x="1785918" y="1882764"/>
            <a:ext cx="1980000" cy="571504"/>
          </a:xfrm>
          <a:prstGeom prst="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vert="horz" wrap="square" lIns="91440" tIns="180000" rIns="91440" bIns="45720" numCol="1" rtlCol="0" anchor="t" anchorCtr="0" compatLnSpc="1">
            <a:prstTxWarp prst="textNoShape">
              <a:avLst/>
            </a:prstTxWarp>
          </a:bodyPr>
          <a:lstStyle/>
          <a:p>
            <a:pPr marL="0" marR="0" indent="0" algn="ctr" defTabSz="914400" rtl="0" eaLnBrk="1" fontAlgn="base" latinLnBrk="0" hangingPunct="1">
              <a:spcBef>
                <a:spcPct val="0"/>
              </a:spcBef>
              <a:spcAft>
                <a:spcPct val="0"/>
              </a:spcAft>
              <a:buClrTx/>
              <a:buSzTx/>
              <a:buFontTx/>
              <a:buNone/>
              <a:tabLst/>
            </a:pPr>
            <a:r>
              <a:rPr lang="zh-CN" altLang="en-US" sz="2000" b="1" dirty="0">
                <a:solidFill>
                  <a:srgbClr val="C00000"/>
                </a:solidFill>
                <a:effectLst>
                  <a:outerShdw blurRad="38100" dist="38100" dir="2700000" algn="tl">
                    <a:srgbClr val="000000">
                      <a:alpha val="43137"/>
                    </a:srgbClr>
                  </a:outerShdw>
                </a:effectLst>
                <a:latin typeface="楷体" pitchFamily="49" charset="-122"/>
                <a:ea typeface="楷体" pitchFamily="49" charset="-122"/>
              </a:rPr>
              <a:t>存储</a:t>
            </a:r>
            <a:r>
              <a:rPr kumimoji="0" lang="zh-CN" altLang="en-US" sz="2000" b="1" i="0" u="none" strike="noStrike" cap="none" normalizeH="0" baseline="0" dirty="0">
                <a:ln>
                  <a:noFill/>
                </a:ln>
                <a:solidFill>
                  <a:srgbClr val="C00000"/>
                </a:solidFill>
                <a:effectLst>
                  <a:outerShdw blurRad="38100" dist="38100" dir="2700000" algn="tl">
                    <a:srgbClr val="000000">
                      <a:alpha val="43137"/>
                    </a:srgbClr>
                  </a:outerShdw>
                </a:effectLst>
                <a:latin typeface="楷体" pitchFamily="49" charset="-122"/>
                <a:ea typeface="楷体" pitchFamily="49" charset="-122"/>
              </a:rPr>
              <a:t>结构</a:t>
            </a:r>
          </a:p>
        </p:txBody>
      </p:sp>
      <p:sp>
        <p:nvSpPr>
          <p:cNvPr id="5" name="矩形 4"/>
          <p:cNvSpPr>
            <a:spLocks noChangeAspect="1"/>
          </p:cNvSpPr>
          <p:nvPr/>
        </p:nvSpPr>
        <p:spPr bwMode="auto">
          <a:xfrm>
            <a:off x="1806182" y="2857496"/>
            <a:ext cx="1980000" cy="510970"/>
          </a:xfrm>
          <a:prstGeom prst="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vert="horz" wrap="square" lIns="91440" tIns="180000" rIns="91440" bIns="45720" numCol="1" rtlCol="0" anchor="t" anchorCtr="0" compatLnSpc="1">
            <a:prstTxWarp prst="textNoShape">
              <a:avLst/>
            </a:prstTxWarp>
          </a:bodyPr>
          <a:lstStyle/>
          <a:p>
            <a:pPr marL="0" marR="0" indent="0" algn="ctr" defTabSz="914400" rtl="0" eaLnBrk="1" fontAlgn="base" latinLnBrk="0" hangingPunct="1">
              <a:spcBef>
                <a:spcPct val="0"/>
              </a:spcBef>
              <a:spcAft>
                <a:spcPct val="0"/>
              </a:spcAft>
              <a:buClrTx/>
              <a:buSzTx/>
              <a:buFontTx/>
              <a:buNone/>
              <a:tabLst/>
            </a:pPr>
            <a:r>
              <a:rPr lang="zh-CN" altLang="en-US" sz="2000" b="1">
                <a:solidFill>
                  <a:srgbClr val="C00000"/>
                </a:solidFill>
                <a:effectLst>
                  <a:outerShdw blurRad="38100" dist="38100" dir="2700000" algn="tl">
                    <a:srgbClr val="000000">
                      <a:alpha val="43137"/>
                    </a:srgbClr>
                  </a:outerShdw>
                </a:effectLst>
                <a:latin typeface="楷体" pitchFamily="49" charset="-122"/>
                <a:ea typeface="楷体" pitchFamily="49" charset="-122"/>
              </a:rPr>
              <a:t>数据运算</a:t>
            </a:r>
            <a:endParaRPr kumimoji="0" lang="zh-CN" altLang="en-US" sz="2000" b="1" i="0" u="none" strike="noStrike" cap="none" normalizeH="0" baseline="0" dirty="0">
              <a:ln>
                <a:noFill/>
              </a:ln>
              <a:solidFill>
                <a:srgbClr val="C00000"/>
              </a:solidFill>
              <a:effectLst>
                <a:outerShdw blurRad="38100" dist="38100" dir="2700000" algn="tl">
                  <a:srgbClr val="000000">
                    <a:alpha val="43137"/>
                  </a:srgbClr>
                </a:outerShdw>
              </a:effectLst>
              <a:latin typeface="楷体" pitchFamily="49" charset="-122"/>
              <a:ea typeface="楷体" pitchFamily="49" charset="-122"/>
            </a:endParaRPr>
          </a:p>
        </p:txBody>
      </p:sp>
      <p:sp>
        <p:nvSpPr>
          <p:cNvPr id="6" name="下箭头 5"/>
          <p:cNvSpPr/>
          <p:nvPr/>
        </p:nvSpPr>
        <p:spPr bwMode="auto">
          <a:xfrm>
            <a:off x="2714612" y="1558912"/>
            <a:ext cx="142876" cy="285752"/>
          </a:xfrm>
          <a:prstGeom prst="down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33CC"/>
              </a:solidFill>
              <a:effectLst/>
              <a:latin typeface="Times New Roman" pitchFamily="18" charset="0"/>
              <a:ea typeface="楷体_GB2312" pitchFamily="49" charset="-122"/>
            </a:endParaRPr>
          </a:p>
        </p:txBody>
      </p:sp>
      <p:sp>
        <p:nvSpPr>
          <p:cNvPr id="7" name="下箭头 6"/>
          <p:cNvSpPr/>
          <p:nvPr/>
        </p:nvSpPr>
        <p:spPr bwMode="auto">
          <a:xfrm>
            <a:off x="2714612" y="2525706"/>
            <a:ext cx="142876" cy="285752"/>
          </a:xfrm>
          <a:prstGeom prst="down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33CC"/>
              </a:solidFill>
              <a:effectLst/>
              <a:latin typeface="Times New Roman" pitchFamily="18" charset="0"/>
              <a:ea typeface="楷体_GB2312" pitchFamily="49" charset="-122"/>
            </a:endParaRPr>
          </a:p>
        </p:txBody>
      </p:sp>
      <p:sp>
        <p:nvSpPr>
          <p:cNvPr id="14" name="Text Box 7"/>
          <p:cNvSpPr txBox="1">
            <a:spLocks noChangeArrowheads="1"/>
          </p:cNvSpPr>
          <p:nvPr/>
        </p:nvSpPr>
        <p:spPr bwMode="auto">
          <a:xfrm>
            <a:off x="1071538" y="3785906"/>
            <a:ext cx="7072362" cy="200054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just">
              <a:lnSpc>
                <a:spcPct val="130000"/>
              </a:lnSpc>
              <a:buFontTx/>
              <a:buBlip>
                <a:blip r:embed="rId2"/>
              </a:buBlip>
            </a:pPr>
            <a:r>
              <a:rPr lang="zh-CN" altLang="en-US" sz="2000" b="1" dirty="0">
                <a:solidFill>
                  <a:srgbClr val="3333CC"/>
                </a:solidFill>
                <a:latin typeface="楷体" pitchFamily="49" charset="-122"/>
                <a:ea typeface="楷体" pitchFamily="49" charset="-122"/>
              </a:rPr>
              <a:t>数据元素之间的逻辑关系 </a:t>
            </a:r>
            <a:r>
              <a:rPr lang="zh-CN" altLang="en-US" sz="2000" b="1" dirty="0">
                <a:solidFill>
                  <a:srgbClr val="FF3399"/>
                </a:solidFill>
                <a:latin typeface="楷体" pitchFamily="49" charset="-122"/>
                <a:ea typeface="楷体" pitchFamily="49" charset="-122"/>
                <a:sym typeface="Wingdings"/>
              </a:rPr>
              <a:t></a:t>
            </a:r>
            <a:r>
              <a:rPr lang="zh-CN" altLang="en-US" sz="2000" b="1" dirty="0">
                <a:solidFill>
                  <a:srgbClr val="3333CC"/>
                </a:solidFill>
                <a:latin typeface="楷体" pitchFamily="49" charset="-122"/>
                <a:ea typeface="楷体" pitchFamily="49" charset="-122"/>
                <a:sym typeface="Wingdings"/>
              </a:rPr>
              <a:t> </a:t>
            </a:r>
            <a:r>
              <a:rPr lang="zh-CN" altLang="en-US" sz="2000" b="1" dirty="0">
                <a:solidFill>
                  <a:srgbClr val="3333CC"/>
                </a:solidFill>
                <a:latin typeface="楷体" pitchFamily="49" charset="-122"/>
                <a:ea typeface="楷体" pitchFamily="49" charset="-122"/>
              </a:rPr>
              <a:t>数据的</a:t>
            </a:r>
            <a:r>
              <a:rPr lang="zh-CN" altLang="en-US" sz="2000" b="1" dirty="0">
                <a:solidFill>
                  <a:srgbClr val="C00000"/>
                </a:solidFill>
                <a:latin typeface="楷体" pitchFamily="49" charset="-122"/>
                <a:ea typeface="楷体" pitchFamily="49" charset="-122"/>
              </a:rPr>
              <a:t>逻辑结构</a:t>
            </a:r>
            <a:r>
              <a:rPr lang="zh-CN" altLang="en-US" sz="2000" b="1" dirty="0">
                <a:solidFill>
                  <a:srgbClr val="3333CC"/>
                </a:solidFill>
                <a:latin typeface="楷体" pitchFamily="49" charset="-122"/>
                <a:ea typeface="楷体" pitchFamily="49" charset="-122"/>
              </a:rPr>
              <a:t>。</a:t>
            </a:r>
          </a:p>
          <a:p>
            <a:pPr marL="457200" indent="-457200" algn="just">
              <a:lnSpc>
                <a:spcPct val="130000"/>
              </a:lnSpc>
              <a:buFontTx/>
              <a:buBlip>
                <a:blip r:embed="rId2"/>
              </a:buBlip>
            </a:pPr>
            <a:r>
              <a:rPr lang="zh-CN" altLang="en-US" sz="2000" b="1" dirty="0">
                <a:solidFill>
                  <a:srgbClr val="3333CC"/>
                </a:solidFill>
                <a:latin typeface="楷体" pitchFamily="49" charset="-122"/>
                <a:ea typeface="楷体" pitchFamily="49" charset="-122"/>
              </a:rPr>
              <a:t>数据元素及其关系在计算机存储器中的存储方式 </a:t>
            </a:r>
            <a:r>
              <a:rPr lang="zh-CN" altLang="en-US" sz="2000" dirty="0">
                <a:solidFill>
                  <a:srgbClr val="FF3399"/>
                </a:solidFill>
                <a:latin typeface="楷体" pitchFamily="49" charset="-122"/>
                <a:ea typeface="楷体" pitchFamily="49" charset="-122"/>
                <a:sym typeface="Wingdings"/>
              </a:rPr>
              <a:t></a:t>
            </a:r>
            <a:r>
              <a:rPr lang="zh-CN" altLang="en-US" sz="2000" dirty="0">
                <a:solidFill>
                  <a:srgbClr val="3333CC"/>
                </a:solidFill>
                <a:latin typeface="楷体" pitchFamily="49" charset="-122"/>
                <a:ea typeface="楷体" pitchFamily="49" charset="-122"/>
                <a:sym typeface="Wingdings"/>
              </a:rPr>
              <a:t> </a:t>
            </a:r>
            <a:r>
              <a:rPr lang="zh-CN" altLang="en-US" sz="2000" b="1" dirty="0">
                <a:solidFill>
                  <a:srgbClr val="3333CC"/>
                </a:solidFill>
                <a:latin typeface="楷体" pitchFamily="49" charset="-122"/>
                <a:ea typeface="楷体" pitchFamily="49" charset="-122"/>
              </a:rPr>
              <a:t>数据的</a:t>
            </a:r>
            <a:r>
              <a:rPr lang="zh-CN" altLang="en-US" sz="2000" b="1" dirty="0">
                <a:solidFill>
                  <a:srgbClr val="C00000"/>
                </a:solidFill>
                <a:latin typeface="楷体" pitchFamily="49" charset="-122"/>
                <a:ea typeface="楷体" pitchFamily="49" charset="-122"/>
              </a:rPr>
              <a:t>存储结构</a:t>
            </a:r>
            <a:r>
              <a:rPr lang="zh-CN" altLang="en-US" sz="2000" b="1" dirty="0">
                <a:solidFill>
                  <a:srgbClr val="3333CC"/>
                </a:solidFill>
                <a:latin typeface="楷体" pitchFamily="49" charset="-122"/>
                <a:ea typeface="楷体" pitchFamily="49" charset="-122"/>
              </a:rPr>
              <a:t>（或</a:t>
            </a:r>
            <a:r>
              <a:rPr lang="zh-CN" altLang="en-US" sz="2000" b="1" dirty="0">
                <a:solidFill>
                  <a:srgbClr val="C00000"/>
                </a:solidFill>
                <a:latin typeface="楷体" pitchFamily="49" charset="-122"/>
                <a:ea typeface="楷体" pitchFamily="49" charset="-122"/>
              </a:rPr>
              <a:t>物理结构</a:t>
            </a:r>
            <a:r>
              <a:rPr lang="zh-CN" altLang="en-US" sz="2000" b="1" dirty="0">
                <a:solidFill>
                  <a:srgbClr val="0033CC"/>
                </a:solidFill>
                <a:latin typeface="楷体" pitchFamily="49" charset="-122"/>
                <a:ea typeface="楷体" pitchFamily="49" charset="-122"/>
              </a:rPr>
              <a:t>）</a:t>
            </a:r>
            <a:r>
              <a:rPr lang="zh-CN" altLang="en-US" sz="2000" b="1" dirty="0">
                <a:solidFill>
                  <a:srgbClr val="3333CC"/>
                </a:solidFill>
                <a:latin typeface="楷体" pitchFamily="49" charset="-122"/>
                <a:ea typeface="楷体" pitchFamily="49" charset="-122"/>
              </a:rPr>
              <a:t>。</a:t>
            </a:r>
          </a:p>
          <a:p>
            <a:pPr marL="457200" indent="-457200" algn="just">
              <a:lnSpc>
                <a:spcPct val="130000"/>
              </a:lnSpc>
              <a:buFontTx/>
              <a:buBlip>
                <a:blip r:embed="rId2"/>
              </a:buBlip>
            </a:pPr>
            <a:r>
              <a:rPr lang="zh-CN" altLang="en-US" sz="2000" b="1" dirty="0">
                <a:solidFill>
                  <a:srgbClr val="3333CC"/>
                </a:solidFill>
                <a:latin typeface="楷体" pitchFamily="49" charset="-122"/>
                <a:ea typeface="楷体" pitchFamily="49" charset="-122"/>
              </a:rPr>
              <a:t>施加在该数据上的操作 </a:t>
            </a:r>
            <a:r>
              <a:rPr lang="zh-CN" altLang="en-US" sz="2000" dirty="0">
                <a:solidFill>
                  <a:srgbClr val="FF3399"/>
                </a:solidFill>
                <a:latin typeface="楷体" pitchFamily="49" charset="-122"/>
                <a:ea typeface="楷体" pitchFamily="49" charset="-122"/>
                <a:sym typeface="Wingdings"/>
              </a:rPr>
              <a:t></a:t>
            </a:r>
            <a:r>
              <a:rPr lang="zh-CN" altLang="en-US" sz="2000" dirty="0">
                <a:solidFill>
                  <a:srgbClr val="3333CC"/>
                </a:solidFill>
                <a:latin typeface="楷体" pitchFamily="49" charset="-122"/>
                <a:ea typeface="楷体" pitchFamily="49" charset="-122"/>
                <a:sym typeface="Wingdings"/>
              </a:rPr>
              <a:t> </a:t>
            </a:r>
            <a:r>
              <a:rPr lang="zh-CN" altLang="en-US" sz="2000" b="1" dirty="0">
                <a:solidFill>
                  <a:srgbClr val="C00000"/>
                </a:solidFill>
                <a:latin typeface="楷体" pitchFamily="49" charset="-122"/>
                <a:ea typeface="楷体" pitchFamily="49" charset="-122"/>
              </a:rPr>
              <a:t>数据运算</a:t>
            </a:r>
            <a:r>
              <a:rPr lang="zh-CN" altLang="en-US" sz="2000" b="1" dirty="0">
                <a:solidFill>
                  <a:srgbClr val="3333CC"/>
                </a:solidFill>
                <a:latin typeface="楷体" pitchFamily="49" charset="-122"/>
                <a:ea typeface="楷体" pitchFamily="49" charset="-122"/>
              </a:rPr>
              <a:t>。</a:t>
            </a: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27</a:t>
            </a:fld>
            <a:endParaRPr lang="en-US" altLang="zh-CN" dirty="0"/>
          </a:p>
        </p:txBody>
      </p:sp>
    </p:spTree>
    <p:extLst>
      <p:ext uri="{BB962C8B-B14F-4D97-AF65-F5344CB8AC3E}">
        <p14:creationId xmlns:p14="http://schemas.microsoft.com/office/powerpoint/2010/main" val="115379733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357158" y="285727"/>
            <a:ext cx="3786214" cy="612000"/>
          </a:xfrm>
          <a:prstGeom prst="rect">
            <a:avLst/>
          </a:prstGeom>
          <a:ln>
            <a:no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wrap="square" tIns="108000">
            <a:spAutoFit/>
          </a:bodyPr>
          <a:lstStyle/>
          <a:p>
            <a:pPr marL="457200" indent="-457200">
              <a:lnSpc>
                <a:spcPct val="110000"/>
              </a:lnSpc>
            </a:pPr>
            <a:r>
              <a:rPr lang="en-US" altLang="zh-CN" b="1">
                <a:solidFill>
                  <a:schemeClr val="bg1"/>
                </a:solidFill>
                <a:latin typeface="微软雅黑" pitchFamily="34" charset="-122"/>
                <a:ea typeface="微软雅黑" pitchFamily="34" charset="-122"/>
                <a:cs typeface="Times New Roman" pitchFamily="18" charset="0"/>
                <a:sym typeface="Wingdings"/>
              </a:rPr>
              <a:t>1</a:t>
            </a:r>
            <a:r>
              <a:rPr lang="zh-CN" altLang="en-US" b="1">
                <a:solidFill>
                  <a:schemeClr val="bg1"/>
                </a:solidFill>
                <a:latin typeface="微软雅黑" pitchFamily="34" charset="-122"/>
                <a:ea typeface="微软雅黑" pitchFamily="34" charset="-122"/>
                <a:cs typeface="Times New Roman" pitchFamily="18" charset="0"/>
                <a:sym typeface="Wingdings"/>
              </a:rPr>
              <a:t>、</a:t>
            </a:r>
            <a:r>
              <a:rPr lang="zh-CN" altLang="en-US" b="1">
                <a:solidFill>
                  <a:schemeClr val="bg1"/>
                </a:solidFill>
                <a:latin typeface="微软雅黑" pitchFamily="34" charset="-122"/>
                <a:ea typeface="微软雅黑" pitchFamily="34" charset="-122"/>
                <a:cs typeface="Times New Roman" pitchFamily="18" charset="0"/>
              </a:rPr>
              <a:t>数据</a:t>
            </a:r>
            <a:r>
              <a:rPr lang="zh-CN" altLang="en-US" b="1" dirty="0">
                <a:solidFill>
                  <a:schemeClr val="bg1"/>
                </a:solidFill>
                <a:latin typeface="微软雅黑" pitchFamily="34" charset="-122"/>
                <a:ea typeface="微软雅黑" pitchFamily="34" charset="-122"/>
                <a:cs typeface="Times New Roman" pitchFamily="18" charset="0"/>
              </a:rPr>
              <a:t>的逻辑结构表示</a:t>
            </a:r>
          </a:p>
        </p:txBody>
      </p:sp>
      <p:sp>
        <p:nvSpPr>
          <p:cNvPr id="3" name="TextBox 2"/>
          <p:cNvSpPr txBox="1"/>
          <p:nvPr/>
        </p:nvSpPr>
        <p:spPr>
          <a:xfrm>
            <a:off x="857224" y="1071546"/>
            <a:ext cx="7643866" cy="572464"/>
          </a:xfrm>
          <a:prstGeom prst="rect">
            <a:avLst/>
          </a:prstGeom>
          <a:noFill/>
        </p:spPr>
        <p:txBody>
          <a:bodyPr wrap="square" rtlCol="0">
            <a:spAutoFit/>
          </a:bodyPr>
          <a:lstStyle/>
          <a:p>
            <a:pPr algn="l">
              <a:lnSpc>
                <a:spcPct val="130000"/>
              </a:lnSpc>
            </a:pPr>
            <a:r>
              <a:rPr lang="zh-CN" altLang="en-US">
                <a:solidFill>
                  <a:srgbClr val="3333CC"/>
                </a:solidFill>
                <a:ea typeface="楷体" pitchFamily="49" charset="-122"/>
                <a:cs typeface="Times New Roman" pitchFamily="18" charset="0"/>
              </a:rPr>
              <a:t>数据的逻辑结构是面向用户的，它有多种</a:t>
            </a:r>
            <a:r>
              <a:rPr lang="zh-CN" altLang="en-US" b="1">
                <a:solidFill>
                  <a:srgbClr val="3333CC"/>
                </a:solidFill>
                <a:latin typeface="Times New Roman" pitchFamily="18" charset="0"/>
                <a:ea typeface="楷体" pitchFamily="49" charset="-122"/>
                <a:cs typeface="Times New Roman" pitchFamily="18" charset="0"/>
              </a:rPr>
              <a:t>表示形式。</a:t>
            </a:r>
            <a:endParaRPr lang="zh-CN" altLang="en-US" b="1" dirty="0">
              <a:solidFill>
                <a:srgbClr val="3333CC"/>
              </a:solidFill>
              <a:latin typeface="Times New Roman" pitchFamily="18" charset="0"/>
              <a:ea typeface="楷体" pitchFamily="49" charset="-122"/>
              <a:cs typeface="Times New Roman" pitchFamily="18" charset="0"/>
            </a:endParaRPr>
          </a:p>
        </p:txBody>
      </p:sp>
      <p:graphicFrame>
        <p:nvGraphicFramePr>
          <p:cNvPr id="4" name="表格 3"/>
          <p:cNvGraphicFramePr>
            <a:graphicFrameLocks noGrp="1"/>
          </p:cNvGraphicFramePr>
          <p:nvPr/>
        </p:nvGraphicFramePr>
        <p:xfrm>
          <a:off x="952517" y="2628512"/>
          <a:ext cx="5119681" cy="3658008"/>
        </p:xfrm>
        <a:graphic>
          <a:graphicData uri="http://schemas.openxmlformats.org/drawingml/2006/table">
            <a:tbl>
              <a:tblPr>
                <a:effectLst>
                  <a:outerShdw blurRad="50800" dist="38100" dir="2700000" algn="tl" rotWithShape="0">
                    <a:prstClr val="black">
                      <a:alpha val="40000"/>
                    </a:prstClr>
                  </a:outerShdw>
                </a:effectLst>
                <a:tableStyleId>{16D9F66E-5EB9-4882-86FB-DCBF35E3C3E4}</a:tableStyleId>
              </a:tblPr>
              <a:tblGrid>
                <a:gridCol w="1337386">
                  <a:extLst>
                    <a:ext uri="{9D8B030D-6E8A-4147-A177-3AD203B41FA5}">
                      <a16:colId xmlns:a16="http://schemas.microsoft.com/office/drawing/2014/main" val="20000"/>
                    </a:ext>
                  </a:extLst>
                </a:gridCol>
                <a:gridCol w="1337386">
                  <a:extLst>
                    <a:ext uri="{9D8B030D-6E8A-4147-A177-3AD203B41FA5}">
                      <a16:colId xmlns:a16="http://schemas.microsoft.com/office/drawing/2014/main" val="20001"/>
                    </a:ext>
                  </a:extLst>
                </a:gridCol>
                <a:gridCol w="1337386">
                  <a:extLst>
                    <a:ext uri="{9D8B030D-6E8A-4147-A177-3AD203B41FA5}">
                      <a16:colId xmlns:a16="http://schemas.microsoft.com/office/drawing/2014/main" val="20002"/>
                    </a:ext>
                  </a:extLst>
                </a:gridCol>
                <a:gridCol w="1107523">
                  <a:extLst>
                    <a:ext uri="{9D8B030D-6E8A-4147-A177-3AD203B41FA5}">
                      <a16:colId xmlns:a16="http://schemas.microsoft.com/office/drawing/2014/main" val="20003"/>
                    </a:ext>
                  </a:extLst>
                </a:gridCol>
              </a:tblGrid>
              <a:tr h="5185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Consolas" pitchFamily="49" charset="0"/>
                          <a:ea typeface="楷体" pitchFamily="49" charset="-122"/>
                          <a:cs typeface="Consolas" pitchFamily="49" charset="0"/>
                        </a:rPr>
                        <a:t>学号</a:t>
                      </a:r>
                      <a:endParaRPr kumimoji="0" lang="zh-CN" altLang="en-US" sz="1800" b="1" i="0" u="none" strike="noStrike" cap="none" normalizeH="0" baseline="0" dirty="0">
                        <a:ln>
                          <a:noFill/>
                        </a:ln>
                        <a:solidFill>
                          <a:srgbClr val="C00000"/>
                        </a:solidFill>
                        <a:effectLst/>
                        <a:latin typeface="Consolas" pitchFamily="49" charset="0"/>
                        <a:ea typeface="楷体" pitchFamily="49" charset="-122"/>
                        <a:cs typeface="Consolas" pitchFamily="49"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Consolas" pitchFamily="49" charset="0"/>
                          <a:ea typeface="楷体" pitchFamily="49" charset="-122"/>
                          <a:cs typeface="Consolas" pitchFamily="49" charset="0"/>
                        </a:rPr>
                        <a:t>姓名</a:t>
                      </a:r>
                      <a:endParaRPr kumimoji="0" lang="zh-CN" altLang="en-US" sz="1800" b="1" i="0" u="none" strike="noStrike" cap="none" normalizeH="0" baseline="0" dirty="0">
                        <a:ln>
                          <a:noFill/>
                        </a:ln>
                        <a:solidFill>
                          <a:srgbClr val="C00000"/>
                        </a:solidFill>
                        <a:effectLst/>
                        <a:latin typeface="Consolas" pitchFamily="49" charset="0"/>
                        <a:ea typeface="楷体" pitchFamily="49" charset="-122"/>
                        <a:cs typeface="Consolas" pitchFamily="49"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Consolas" pitchFamily="49" charset="0"/>
                          <a:ea typeface="楷体" pitchFamily="49" charset="-122"/>
                          <a:cs typeface="Consolas" pitchFamily="49" charset="0"/>
                        </a:rPr>
                        <a:t>性别</a:t>
                      </a:r>
                      <a:endParaRPr kumimoji="0" lang="zh-CN" altLang="en-US" sz="1800" b="1" i="0" u="none" strike="noStrike" cap="none" normalizeH="0" baseline="0" dirty="0">
                        <a:ln>
                          <a:noFill/>
                        </a:ln>
                        <a:solidFill>
                          <a:srgbClr val="C00000"/>
                        </a:solidFill>
                        <a:effectLst/>
                        <a:latin typeface="Consolas" pitchFamily="49" charset="0"/>
                        <a:ea typeface="楷体" pitchFamily="49" charset="-122"/>
                        <a:cs typeface="Consolas" pitchFamily="49"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Consolas" pitchFamily="49" charset="0"/>
                          <a:ea typeface="楷体" pitchFamily="49" charset="-122"/>
                          <a:cs typeface="Consolas" pitchFamily="49" charset="0"/>
                        </a:rPr>
                        <a:t>班号</a:t>
                      </a:r>
                      <a:endParaRPr kumimoji="0" lang="zh-CN" altLang="en-US" sz="1800" b="1" i="0" u="none" strike="noStrike" cap="none" normalizeH="0" baseline="0" dirty="0">
                        <a:ln>
                          <a:noFill/>
                        </a:ln>
                        <a:solidFill>
                          <a:srgbClr val="C00000"/>
                        </a:solidFill>
                        <a:effectLst/>
                        <a:latin typeface="Consolas" pitchFamily="49" charset="0"/>
                        <a:ea typeface="楷体" pitchFamily="49" charset="-122"/>
                        <a:cs typeface="Consolas" pitchFamily="49" charset="0"/>
                      </a:endParaRPr>
                    </a:p>
                  </a:txBody>
                  <a:tcPr marT="60960" marB="60960" horzOverflow="overflow">
                    <a:solidFill>
                      <a:srgbClr val="92D050"/>
                    </a:solidFill>
                  </a:tcPr>
                </a:tc>
                <a:extLst>
                  <a:ext uri="{0D108BD9-81ED-4DB2-BD59-A6C34878D82A}">
                    <a16:rowId xmlns:a16="http://schemas.microsoft.com/office/drawing/2014/main" val="10000"/>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1</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张斌</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Consolas" pitchFamily="49" charset="0"/>
                          <a:ea typeface="楷体" pitchFamily="49" charset="-122"/>
                          <a:cs typeface="Consolas" pitchFamily="49" charset="0"/>
                        </a:rPr>
                        <a:t>男</a:t>
                      </a:r>
                      <a:endParaRPr kumimoji="0" lang="zh-CN" altLang="en-US"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Consolas" pitchFamily="49" charset="0"/>
                          <a:ea typeface="楷体" pitchFamily="49" charset="-122"/>
                          <a:cs typeface="Consolas" pitchFamily="49" charset="0"/>
                        </a:rPr>
                        <a:t>9901</a:t>
                      </a:r>
                      <a:endParaRPr kumimoji="0" lang="en-US" altLang="zh-CN"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1"/>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8</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刘丽</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女</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Consolas" pitchFamily="49" charset="0"/>
                          <a:ea typeface="楷体" pitchFamily="49" charset="-122"/>
                          <a:cs typeface="Consolas" pitchFamily="49" charset="0"/>
                        </a:rPr>
                        <a:t>9902</a:t>
                      </a:r>
                      <a:endParaRPr kumimoji="0" lang="en-US" altLang="zh-CN"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34</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李英</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女</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9901</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3"/>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Consolas" pitchFamily="49" charset="0"/>
                          <a:ea typeface="楷体" pitchFamily="49" charset="-122"/>
                          <a:cs typeface="Consolas" pitchFamily="49" charset="0"/>
                        </a:rPr>
                        <a:t>20</a:t>
                      </a:r>
                      <a:endParaRPr kumimoji="0" lang="en-US" altLang="zh-CN"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陈华</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男</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9902</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4"/>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Consolas" pitchFamily="49" charset="0"/>
                          <a:ea typeface="楷体" pitchFamily="49" charset="-122"/>
                          <a:cs typeface="Consolas" pitchFamily="49" charset="0"/>
                        </a:rPr>
                        <a:t>12</a:t>
                      </a:r>
                      <a:endParaRPr kumimoji="0" lang="en-US" altLang="zh-CN"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Consolas" pitchFamily="49" charset="0"/>
                          <a:ea typeface="楷体" pitchFamily="49" charset="-122"/>
                          <a:cs typeface="Consolas" pitchFamily="49" charset="0"/>
                        </a:rPr>
                        <a:t>王奇</a:t>
                      </a:r>
                      <a:endParaRPr kumimoji="0" lang="zh-CN" altLang="en-US"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男</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9901</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5"/>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Consolas" pitchFamily="49" charset="0"/>
                          <a:ea typeface="楷体" pitchFamily="49" charset="-122"/>
                          <a:cs typeface="Consolas" pitchFamily="49" charset="0"/>
                        </a:rPr>
                        <a:t>26</a:t>
                      </a:r>
                      <a:endParaRPr kumimoji="0" lang="en-US" altLang="zh-CN"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Consolas" pitchFamily="49" charset="0"/>
                          <a:ea typeface="楷体" pitchFamily="49" charset="-122"/>
                          <a:cs typeface="Consolas" pitchFamily="49" charset="0"/>
                        </a:rPr>
                        <a:t>董强</a:t>
                      </a:r>
                      <a:endParaRPr kumimoji="0" lang="zh-CN" altLang="en-US"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男</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9902</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6"/>
                  </a:ext>
                </a:extLst>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5</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Consolas" pitchFamily="49" charset="0"/>
                          <a:ea typeface="楷体" pitchFamily="49" charset="-122"/>
                          <a:cs typeface="Consolas" pitchFamily="49" charset="0"/>
                        </a:rPr>
                        <a:t>王萍</a:t>
                      </a:r>
                      <a:endParaRPr kumimoji="0" lang="zh-CN" altLang="en-US"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女</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9901</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7"/>
                  </a:ext>
                </a:extLst>
              </a:tr>
            </a:tbl>
          </a:graphicData>
        </a:graphic>
      </p:graphicFrame>
      <p:sp>
        <p:nvSpPr>
          <p:cNvPr id="6" name="Text Box 4"/>
          <p:cNvSpPr txBox="1">
            <a:spLocks noChangeArrowheads="1"/>
          </p:cNvSpPr>
          <p:nvPr/>
        </p:nvSpPr>
        <p:spPr bwMode="auto">
          <a:xfrm>
            <a:off x="928662" y="1771254"/>
            <a:ext cx="5000660" cy="514738"/>
          </a:xfrm>
          <a:prstGeom prst="rect">
            <a:avLst/>
          </a:prstGeom>
          <a:ln>
            <a:headEnd/>
            <a:tailEnd/>
          </a:ln>
          <a:effectLst>
            <a:glow rad="101600">
              <a:schemeClr val="accent4">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tIns="72000" bIns="72000">
            <a:spAutoFit/>
          </a:bodyPr>
          <a:lstStyle/>
          <a:p>
            <a:pPr algn="l">
              <a:lnSpc>
                <a:spcPct val="100000"/>
              </a:lnSpc>
            </a:pPr>
            <a:r>
              <a:rPr kumimoji="0" lang="zh-CN" altLang="en-US">
                <a:solidFill>
                  <a:srgbClr val="FF0000"/>
                </a:solidFill>
                <a:latin typeface="黑体" pitchFamily="49" charset="-122"/>
                <a:ea typeface="黑体" pitchFamily="49" charset="-122"/>
                <a:cs typeface="Times New Roman" pitchFamily="18" charset="0"/>
              </a:rPr>
              <a:t> </a:t>
            </a:r>
            <a:r>
              <a:rPr kumimoji="0" lang="zh-CN" altLang="en-US">
                <a:solidFill>
                  <a:srgbClr val="FF0000"/>
                </a:solidFill>
                <a:latin typeface="黑体" pitchFamily="49" charset="-122"/>
                <a:ea typeface="黑体" pitchFamily="49" charset="-122"/>
                <a:cs typeface="Times New Roman" pitchFamily="18" charset="0"/>
                <a:sym typeface="Wingdings"/>
              </a:rPr>
              <a:t> </a:t>
            </a:r>
            <a:r>
              <a:rPr kumimoji="0" lang="zh-CN" altLang="en-US">
                <a:solidFill>
                  <a:srgbClr val="FF0000"/>
                </a:solidFill>
                <a:latin typeface="黑体" pitchFamily="49" charset="-122"/>
                <a:ea typeface="黑体" pitchFamily="49" charset="-122"/>
                <a:cs typeface="Times New Roman" pitchFamily="18" charset="0"/>
              </a:rPr>
              <a:t>学生</a:t>
            </a:r>
            <a:r>
              <a:rPr kumimoji="0" lang="zh-CN" altLang="en-US" dirty="0">
                <a:solidFill>
                  <a:srgbClr val="FF0000"/>
                </a:solidFill>
                <a:latin typeface="黑体" pitchFamily="49" charset="-122"/>
                <a:ea typeface="黑体" pitchFamily="49" charset="-122"/>
                <a:cs typeface="Times New Roman" pitchFamily="18" charset="0"/>
              </a:rPr>
              <a:t>表的逻辑结构</a:t>
            </a:r>
            <a:r>
              <a:rPr kumimoji="0" lang="zh-CN" altLang="en-US">
                <a:solidFill>
                  <a:srgbClr val="FF0000"/>
                </a:solidFill>
                <a:latin typeface="黑体" pitchFamily="49" charset="-122"/>
                <a:ea typeface="黑体" pitchFamily="49" charset="-122"/>
                <a:cs typeface="Times New Roman" pitchFamily="18" charset="0"/>
              </a:rPr>
              <a:t>表示</a:t>
            </a:r>
            <a:r>
              <a:rPr kumimoji="0" lang="en-US" altLang="zh-CN">
                <a:solidFill>
                  <a:srgbClr val="FF0000"/>
                </a:solidFill>
                <a:latin typeface="黑体" pitchFamily="49" charset="-122"/>
                <a:ea typeface="黑体" pitchFamily="49" charset="-122"/>
                <a:cs typeface="Times New Roman" pitchFamily="18" charset="0"/>
              </a:rPr>
              <a:t>1-</a:t>
            </a:r>
            <a:r>
              <a:rPr kumimoji="0" lang="zh-CN" altLang="en-US">
                <a:solidFill>
                  <a:srgbClr val="FF0000"/>
                </a:solidFill>
                <a:latin typeface="黑体" pitchFamily="49" charset="-122"/>
                <a:ea typeface="黑体" pitchFamily="49" charset="-122"/>
                <a:cs typeface="Times New Roman" pitchFamily="18" charset="0"/>
              </a:rPr>
              <a:t>表格</a:t>
            </a:r>
            <a:endParaRPr kumimoji="0" lang="en-US" altLang="zh-CN" dirty="0">
              <a:solidFill>
                <a:srgbClr val="FF0000"/>
              </a:solidFill>
              <a:latin typeface="黑体" pitchFamily="49" charset="-122"/>
              <a:ea typeface="黑体" pitchFamily="49" charset="-122"/>
              <a:cs typeface="Times New Roman" pitchFamily="18" charset="0"/>
            </a:endParaRPr>
          </a:p>
        </p:txBody>
      </p:sp>
      <p:sp>
        <p:nvSpPr>
          <p:cNvPr id="8" name="右大括号 7"/>
          <p:cNvSpPr/>
          <p:nvPr/>
        </p:nvSpPr>
        <p:spPr>
          <a:xfrm>
            <a:off x="6286512" y="2786058"/>
            <a:ext cx="285752" cy="3429024"/>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6643702" y="3214686"/>
            <a:ext cx="430887" cy="2500330"/>
          </a:xfrm>
          <a:prstGeom prst="rect">
            <a:avLst/>
          </a:prstGeom>
          <a:noFill/>
        </p:spPr>
        <p:txBody>
          <a:bodyPr vert="eaVert" wrap="square" rtlCol="0">
            <a:spAutoFit/>
          </a:bodyPr>
          <a:lstStyle/>
          <a:p>
            <a:pPr algn="l"/>
            <a:r>
              <a:rPr lang="zh-CN" altLang="en-US" sz="2000">
                <a:latin typeface="楷体" pitchFamily="49" charset="-122"/>
                <a:ea typeface="楷体" pitchFamily="49" charset="-122"/>
              </a:rPr>
              <a:t>直接来源于现实世界</a:t>
            </a:r>
          </a:p>
        </p:txBody>
      </p:sp>
      <p:sp>
        <p:nvSpPr>
          <p:cNvPr id="10" name="灯片编号占位符 9"/>
          <p:cNvSpPr>
            <a:spLocks noGrp="1"/>
          </p:cNvSpPr>
          <p:nvPr>
            <p:ph type="sldNum" sz="quarter" idx="4"/>
          </p:nvPr>
        </p:nvSpPr>
        <p:spPr/>
        <p:txBody>
          <a:bodyPr/>
          <a:lstStyle/>
          <a:p>
            <a:fld id="{7AF016A1-9F15-429F-9EFD-84004B73C732}" type="slidenum">
              <a:rPr lang="en-US" altLang="zh-CN" smtClean="0"/>
              <a:pPr/>
              <a:t>28</a:t>
            </a:fld>
            <a:endParaRPr lang="en-US" altLang="zh-CN" dirty="0"/>
          </a:p>
        </p:txBody>
      </p:sp>
    </p:spTree>
    <p:extLst>
      <p:ext uri="{BB962C8B-B14F-4D97-AF65-F5344CB8AC3E}">
        <p14:creationId xmlns:p14="http://schemas.microsoft.com/office/powerpoint/2010/main" val="2770479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928662" y="2369005"/>
            <a:ext cx="8001056" cy="36317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just">
              <a:lnSpc>
                <a:spcPct val="150000"/>
              </a:lnSpc>
            </a:pPr>
            <a:r>
              <a:rPr lang="zh-CN" altLang="en-US" sz="2000" b="1">
                <a:solidFill>
                  <a:srgbClr val="3333CC"/>
                </a:solidFill>
                <a:latin typeface="Consolas" pitchFamily="49" charset="0"/>
                <a:ea typeface="楷体" pitchFamily="49" charset="-122"/>
                <a:cs typeface="Consolas" pitchFamily="49" charset="0"/>
              </a:rPr>
              <a:t>   </a:t>
            </a:r>
            <a:r>
              <a:rPr lang="zh-CN" altLang="en-US" sz="2200" b="1">
                <a:solidFill>
                  <a:srgbClr val="3333CC"/>
                </a:solidFill>
                <a:latin typeface="Consolas" pitchFamily="49" charset="0"/>
                <a:ea typeface="楷体" pitchFamily="49" charset="-122"/>
                <a:cs typeface="Consolas" pitchFamily="49" charset="0"/>
              </a:rPr>
              <a:t>一个二元组表示为：</a:t>
            </a:r>
            <a:endParaRPr lang="zh-CN" altLang="en-US" sz="2200" b="1" dirty="0">
              <a:solidFill>
                <a:srgbClr val="3333CC"/>
              </a:solidFill>
              <a:latin typeface="Consolas" pitchFamily="49" charset="0"/>
              <a:ea typeface="楷体" pitchFamily="49" charset="-122"/>
              <a:cs typeface="Consolas" pitchFamily="49" charset="0"/>
            </a:endParaRPr>
          </a:p>
          <a:p>
            <a:pPr algn="just">
              <a:lnSpc>
                <a:spcPct val="150000"/>
              </a:lnSpc>
            </a:pPr>
            <a:r>
              <a:rPr lang="zh-CN" altLang="en-US" sz="2000" b="1">
                <a:solidFill>
                  <a:srgbClr val="3333CC"/>
                </a:solidFill>
                <a:latin typeface="Consolas" pitchFamily="49" charset="0"/>
                <a:ea typeface="楷体" pitchFamily="49" charset="-122"/>
                <a:cs typeface="Consolas" pitchFamily="49" charset="0"/>
              </a:rPr>
              <a:t>   </a:t>
            </a:r>
            <a:r>
              <a:rPr lang="zh-CN" altLang="en-US" sz="2000" b="1">
                <a:solidFill>
                  <a:srgbClr val="FF3399"/>
                </a:solidFill>
                <a:latin typeface="Consolas" pitchFamily="49" charset="0"/>
                <a:ea typeface="楷体" pitchFamily="49" charset="-122"/>
                <a:cs typeface="Consolas" pitchFamily="49" charset="0"/>
              </a:rPr>
              <a:t>  </a:t>
            </a:r>
            <a:r>
              <a:rPr lang="en-US" altLang="zh-CN" sz="2000" b="1" dirty="0">
                <a:solidFill>
                  <a:srgbClr val="FF3399"/>
                </a:solidFill>
                <a:latin typeface="Consolas" pitchFamily="49" charset="0"/>
                <a:ea typeface="楷体" pitchFamily="49" charset="-122"/>
                <a:cs typeface="Consolas" pitchFamily="49" charset="0"/>
              </a:rPr>
              <a:t>B=(</a:t>
            </a:r>
            <a:r>
              <a:rPr lang="en-US" altLang="zh-CN" sz="2000" b="1" i="1" dirty="0">
                <a:solidFill>
                  <a:srgbClr val="FF3399"/>
                </a:solidFill>
                <a:latin typeface="Consolas" pitchFamily="49" charset="0"/>
                <a:ea typeface="楷体" pitchFamily="49" charset="-122"/>
                <a:cs typeface="Consolas" pitchFamily="49" charset="0"/>
              </a:rPr>
              <a:t>D</a:t>
            </a:r>
            <a:r>
              <a:rPr lang="zh-CN" altLang="en-US" sz="2000" dirty="0" err="1">
                <a:solidFill>
                  <a:srgbClr val="FF3399"/>
                </a:solidFill>
                <a:latin typeface="Consolas" pitchFamily="49" charset="0"/>
                <a:ea typeface="楷体" pitchFamily="49" charset="-122"/>
                <a:cs typeface="Consolas" pitchFamily="49" charset="0"/>
              </a:rPr>
              <a:t>，</a:t>
            </a:r>
            <a:r>
              <a:rPr lang="en-US" altLang="zh-CN" sz="2000" b="1" i="1" dirty="0">
                <a:solidFill>
                  <a:srgbClr val="FF3399"/>
                </a:solidFill>
                <a:latin typeface="Consolas" pitchFamily="49" charset="0"/>
                <a:ea typeface="楷体" pitchFamily="49" charset="-122"/>
                <a:cs typeface="Consolas" pitchFamily="49" charset="0"/>
              </a:rPr>
              <a:t>R</a:t>
            </a:r>
            <a:r>
              <a:rPr lang="en-US" altLang="zh-CN" sz="2000" b="1" dirty="0">
                <a:solidFill>
                  <a:srgbClr val="FF3399"/>
                </a:solidFill>
                <a:latin typeface="Consolas" pitchFamily="49" charset="0"/>
                <a:ea typeface="楷体" pitchFamily="49" charset="-122"/>
                <a:cs typeface="Consolas" pitchFamily="49" charset="0"/>
              </a:rPr>
              <a:t>)</a:t>
            </a:r>
          </a:p>
          <a:p>
            <a:pPr algn="l">
              <a:lnSpc>
                <a:spcPct val="150000"/>
              </a:lnSpc>
            </a:pPr>
            <a:r>
              <a:rPr lang="en-US" altLang="zh-CN" sz="2000" b="1">
                <a:solidFill>
                  <a:srgbClr val="3333CC"/>
                </a:solidFill>
                <a:latin typeface="Consolas" pitchFamily="49" charset="0"/>
                <a:ea typeface="楷体" pitchFamily="49" charset="-122"/>
                <a:cs typeface="Consolas" pitchFamily="49" charset="0"/>
              </a:rPr>
              <a:t>   </a:t>
            </a:r>
            <a:r>
              <a:rPr lang="zh-CN" altLang="en-US" sz="2200" b="1">
                <a:solidFill>
                  <a:srgbClr val="3333CC"/>
                </a:solidFill>
                <a:latin typeface="Consolas" pitchFamily="49" charset="0"/>
                <a:ea typeface="楷体" pitchFamily="49" charset="-122"/>
                <a:cs typeface="Consolas" pitchFamily="49" charset="0"/>
              </a:rPr>
              <a:t>其中</a:t>
            </a:r>
            <a:r>
              <a:rPr lang="zh-CN" altLang="en-US" sz="2200" b="1" dirty="0">
                <a:solidFill>
                  <a:srgbClr val="3333CC"/>
                </a:solidFill>
                <a:latin typeface="Consolas" pitchFamily="49" charset="0"/>
                <a:ea typeface="楷体" pitchFamily="49" charset="-122"/>
                <a:cs typeface="Consolas" pitchFamily="49" charset="0"/>
              </a:rPr>
              <a:t>，</a:t>
            </a:r>
            <a:r>
              <a:rPr lang="en-US" altLang="zh-CN" sz="2200" b="1" dirty="0">
                <a:solidFill>
                  <a:srgbClr val="3333CC"/>
                </a:solidFill>
                <a:latin typeface="Consolas" pitchFamily="49" charset="0"/>
                <a:ea typeface="楷体" pitchFamily="49" charset="-122"/>
                <a:cs typeface="Consolas" pitchFamily="49" charset="0"/>
              </a:rPr>
              <a:t>B</a:t>
            </a:r>
            <a:r>
              <a:rPr lang="zh-CN" altLang="en-US" sz="2200" b="1" dirty="0">
                <a:solidFill>
                  <a:srgbClr val="3333CC"/>
                </a:solidFill>
                <a:latin typeface="Consolas" pitchFamily="49" charset="0"/>
                <a:ea typeface="楷体" pitchFamily="49" charset="-122"/>
                <a:cs typeface="Consolas" pitchFamily="49" charset="0"/>
              </a:rPr>
              <a:t>是一种数据结构，它由数据元素的集合</a:t>
            </a:r>
            <a:r>
              <a:rPr lang="en-US" altLang="zh-CN" sz="2200" b="1" i="1" dirty="0">
                <a:solidFill>
                  <a:srgbClr val="3333CC"/>
                </a:solidFill>
                <a:latin typeface="Consolas" pitchFamily="49" charset="0"/>
                <a:ea typeface="楷体" pitchFamily="49" charset="-122"/>
                <a:cs typeface="Consolas" pitchFamily="49" charset="0"/>
              </a:rPr>
              <a:t>D</a:t>
            </a:r>
            <a:r>
              <a:rPr lang="zh-CN" altLang="en-US" sz="2200" b="1" dirty="0">
                <a:solidFill>
                  <a:srgbClr val="3333CC"/>
                </a:solidFill>
                <a:latin typeface="Consolas" pitchFamily="49" charset="0"/>
                <a:ea typeface="楷体" pitchFamily="49" charset="-122"/>
                <a:cs typeface="Consolas" pitchFamily="49" charset="0"/>
              </a:rPr>
              <a:t>和</a:t>
            </a:r>
            <a:r>
              <a:rPr lang="en-US" altLang="zh-CN" sz="2200" b="1" i="1" dirty="0">
                <a:solidFill>
                  <a:srgbClr val="3333CC"/>
                </a:solidFill>
                <a:latin typeface="Consolas" pitchFamily="49" charset="0"/>
                <a:ea typeface="楷体" pitchFamily="49" charset="-122"/>
                <a:cs typeface="Consolas" pitchFamily="49" charset="0"/>
              </a:rPr>
              <a:t>D</a:t>
            </a:r>
            <a:r>
              <a:rPr lang="zh-CN" altLang="en-US" sz="2200" b="1" dirty="0">
                <a:solidFill>
                  <a:srgbClr val="3333CC"/>
                </a:solidFill>
                <a:latin typeface="Consolas" pitchFamily="49" charset="0"/>
                <a:ea typeface="楷体" pitchFamily="49" charset="-122"/>
                <a:cs typeface="Consolas" pitchFamily="49" charset="0"/>
              </a:rPr>
              <a:t>上二元关系的集合</a:t>
            </a:r>
            <a:r>
              <a:rPr lang="en-US" altLang="zh-CN" sz="2200" b="1" i="1" dirty="0">
                <a:solidFill>
                  <a:srgbClr val="3333CC"/>
                </a:solidFill>
                <a:latin typeface="Consolas" pitchFamily="49" charset="0"/>
                <a:ea typeface="楷体" pitchFamily="49" charset="-122"/>
                <a:cs typeface="Consolas" pitchFamily="49" charset="0"/>
              </a:rPr>
              <a:t>R</a:t>
            </a:r>
            <a:r>
              <a:rPr lang="zh-CN" altLang="en-US" sz="2200" b="1" dirty="0">
                <a:solidFill>
                  <a:srgbClr val="3333CC"/>
                </a:solidFill>
                <a:latin typeface="Consolas" pitchFamily="49" charset="0"/>
                <a:ea typeface="楷体" pitchFamily="49" charset="-122"/>
                <a:cs typeface="Consolas" pitchFamily="49" charset="0"/>
              </a:rPr>
              <a:t>所组成。其中：</a:t>
            </a:r>
          </a:p>
          <a:p>
            <a:pPr algn="just">
              <a:lnSpc>
                <a:spcPct val="150000"/>
              </a:lnSpc>
            </a:pPr>
            <a:r>
              <a:rPr lang="zh-CN" altLang="en-US" sz="2000" b="1">
                <a:solidFill>
                  <a:srgbClr val="3333CC"/>
                </a:solidFill>
                <a:latin typeface="Consolas" pitchFamily="49" charset="0"/>
                <a:ea typeface="楷体" pitchFamily="49" charset="-122"/>
                <a:cs typeface="Consolas" pitchFamily="49" charset="0"/>
              </a:rPr>
              <a:t>     </a:t>
            </a:r>
            <a:r>
              <a:rPr lang="en-US" altLang="zh-CN" sz="2000" b="1" i="1" dirty="0">
                <a:solidFill>
                  <a:srgbClr val="FF3399"/>
                </a:solidFill>
                <a:latin typeface="Consolas" pitchFamily="49" charset="0"/>
                <a:ea typeface="楷体" pitchFamily="49" charset="-122"/>
                <a:cs typeface="Consolas" pitchFamily="49" charset="0"/>
              </a:rPr>
              <a:t>D</a:t>
            </a:r>
            <a:r>
              <a:rPr lang="en-US" altLang="zh-CN" sz="2000" b="1" dirty="0">
                <a:solidFill>
                  <a:srgbClr val="FF3399"/>
                </a:solidFill>
                <a:latin typeface="Consolas" pitchFamily="49" charset="0"/>
                <a:ea typeface="楷体" pitchFamily="49" charset="-122"/>
                <a:cs typeface="Consolas" pitchFamily="49" charset="0"/>
              </a:rPr>
              <a:t>={ </a:t>
            </a:r>
            <a:r>
              <a:rPr lang="en-US" altLang="zh-CN" sz="2000" b="1" i="1" dirty="0" err="1">
                <a:solidFill>
                  <a:srgbClr val="FF3399"/>
                </a:solidFill>
                <a:latin typeface="Consolas" pitchFamily="49" charset="0"/>
                <a:ea typeface="楷体" pitchFamily="49" charset="-122"/>
                <a:cs typeface="Consolas" pitchFamily="49" charset="0"/>
              </a:rPr>
              <a:t>d</a:t>
            </a:r>
            <a:r>
              <a:rPr lang="en-US" altLang="zh-CN" sz="2000" b="1" i="1" baseline="-30000" dirty="0" err="1">
                <a:solidFill>
                  <a:srgbClr val="FF3399"/>
                </a:solidFill>
                <a:latin typeface="Consolas" pitchFamily="49" charset="0"/>
                <a:ea typeface="楷体" pitchFamily="49" charset="-122"/>
                <a:cs typeface="Consolas" pitchFamily="49" charset="0"/>
              </a:rPr>
              <a:t>i</a:t>
            </a:r>
            <a:r>
              <a:rPr lang="en-US" altLang="zh-CN" sz="2000" b="1" i="1" baseline="-30000" dirty="0">
                <a:solidFill>
                  <a:srgbClr val="FF3399"/>
                </a:solidFill>
                <a:latin typeface="Consolas" pitchFamily="49" charset="0"/>
                <a:ea typeface="楷体" pitchFamily="49" charset="-122"/>
                <a:cs typeface="Consolas" pitchFamily="49" charset="0"/>
              </a:rPr>
              <a:t> </a:t>
            </a:r>
            <a:r>
              <a:rPr lang="en-US" altLang="zh-CN" sz="2000" b="1" dirty="0">
                <a:solidFill>
                  <a:srgbClr val="FF3399"/>
                </a:solidFill>
                <a:latin typeface="Consolas" pitchFamily="49" charset="0"/>
                <a:ea typeface="楷体" pitchFamily="49" charset="-122"/>
                <a:cs typeface="Consolas" pitchFamily="49" charset="0"/>
              </a:rPr>
              <a:t>| </a:t>
            </a:r>
            <a:r>
              <a:rPr lang="en-US" altLang="zh-CN" sz="2000" b="1" dirty="0" err="1">
                <a:solidFill>
                  <a:srgbClr val="FF3399"/>
                </a:solidFill>
                <a:latin typeface="Consolas" pitchFamily="49" charset="0"/>
                <a:ea typeface="楷体" pitchFamily="49" charset="-122"/>
                <a:cs typeface="Consolas" pitchFamily="49" charset="0"/>
              </a:rPr>
              <a:t>1</a:t>
            </a:r>
            <a:r>
              <a:rPr lang="en-US" altLang="zh-CN" sz="2000" b="1" dirty="0" err="1">
                <a:solidFill>
                  <a:srgbClr val="FF3399"/>
                </a:solidFill>
                <a:latin typeface="Consolas" pitchFamily="49" charset="0"/>
                <a:cs typeface="Consolas" pitchFamily="49" charset="0"/>
              </a:rPr>
              <a:t>≤</a:t>
            </a:r>
            <a:r>
              <a:rPr lang="en-US" altLang="zh-CN" sz="2000" b="1" i="1" dirty="0" err="1">
                <a:solidFill>
                  <a:srgbClr val="FF3399"/>
                </a:solidFill>
                <a:latin typeface="Consolas" pitchFamily="49" charset="0"/>
                <a:ea typeface="楷体" pitchFamily="49" charset="-122"/>
                <a:cs typeface="Consolas" pitchFamily="49" charset="0"/>
              </a:rPr>
              <a:t>i</a:t>
            </a:r>
            <a:r>
              <a:rPr lang="en-US" altLang="zh-CN" sz="2000" b="1" dirty="0" err="1">
                <a:solidFill>
                  <a:srgbClr val="FF3399"/>
                </a:solidFill>
                <a:latin typeface="Consolas" pitchFamily="49" charset="0"/>
                <a:ea typeface="+mj-ea"/>
                <a:cs typeface="Consolas" pitchFamily="49" charset="0"/>
              </a:rPr>
              <a:t>≤</a:t>
            </a:r>
            <a:r>
              <a:rPr lang="en-US" altLang="zh-CN" sz="2000" b="1" i="1" dirty="0" err="1">
                <a:solidFill>
                  <a:srgbClr val="FF3399"/>
                </a:solidFill>
                <a:latin typeface="Consolas" pitchFamily="49" charset="0"/>
                <a:ea typeface="楷体" pitchFamily="49" charset="-122"/>
                <a:cs typeface="Consolas" pitchFamily="49" charset="0"/>
              </a:rPr>
              <a:t>n</a:t>
            </a:r>
            <a:r>
              <a:rPr lang="zh-CN" altLang="en-US" sz="2000" b="1" i="1" dirty="0" err="1">
                <a:solidFill>
                  <a:srgbClr val="FF3399"/>
                </a:solidFill>
                <a:latin typeface="Consolas" pitchFamily="49" charset="0"/>
                <a:ea typeface="楷体" pitchFamily="49" charset="-122"/>
                <a:cs typeface="Consolas" pitchFamily="49" charset="0"/>
              </a:rPr>
              <a:t>，</a:t>
            </a:r>
            <a:r>
              <a:rPr lang="en-US" altLang="zh-CN" sz="2000" b="1" i="1" dirty="0" err="1">
                <a:solidFill>
                  <a:srgbClr val="FF3399"/>
                </a:solidFill>
                <a:latin typeface="Consolas" pitchFamily="49" charset="0"/>
                <a:ea typeface="楷体" pitchFamily="49" charset="-122"/>
                <a:cs typeface="Consolas" pitchFamily="49" charset="0"/>
              </a:rPr>
              <a:t>n</a:t>
            </a:r>
            <a:r>
              <a:rPr lang="en-US" altLang="zh-CN" sz="2000" b="1" dirty="0" err="1">
                <a:solidFill>
                  <a:srgbClr val="FF3399"/>
                </a:solidFill>
                <a:latin typeface="Consolas" pitchFamily="49" charset="0"/>
                <a:cs typeface="Consolas" pitchFamily="49" charset="0"/>
              </a:rPr>
              <a:t>≥</a:t>
            </a:r>
            <a:r>
              <a:rPr lang="en-US" altLang="zh-CN" sz="2000" b="1" err="1">
                <a:solidFill>
                  <a:srgbClr val="FF3399"/>
                </a:solidFill>
                <a:latin typeface="Consolas" pitchFamily="49" charset="0"/>
                <a:ea typeface="楷体" pitchFamily="49" charset="-122"/>
                <a:cs typeface="Consolas" pitchFamily="49" charset="0"/>
              </a:rPr>
              <a:t>0</a:t>
            </a:r>
            <a:r>
              <a:rPr lang="en-US" altLang="zh-CN" sz="2000" b="1">
                <a:solidFill>
                  <a:srgbClr val="FF3399"/>
                </a:solidFill>
                <a:latin typeface="Consolas" pitchFamily="49" charset="0"/>
                <a:ea typeface="楷体" pitchFamily="49" charset="-122"/>
                <a:cs typeface="Consolas" pitchFamily="49" charset="0"/>
              </a:rPr>
              <a:t>}</a:t>
            </a:r>
            <a:r>
              <a:rPr lang="zh-CN" altLang="en-US" sz="2000" b="1">
                <a:solidFill>
                  <a:srgbClr val="FF3399"/>
                </a:solidFill>
                <a:latin typeface="Consolas" pitchFamily="49" charset="0"/>
                <a:ea typeface="楷体" pitchFamily="49" charset="-122"/>
                <a:cs typeface="Consolas" pitchFamily="49" charset="0"/>
              </a:rPr>
              <a:t>：</a:t>
            </a:r>
            <a:r>
              <a:rPr lang="zh-CN" altLang="en-US" sz="2000">
                <a:solidFill>
                  <a:srgbClr val="3333CC"/>
                </a:solidFill>
                <a:latin typeface="Consolas" pitchFamily="49" charset="0"/>
                <a:ea typeface="楷体" pitchFamily="49" charset="-122"/>
                <a:cs typeface="Consolas" pitchFamily="49" charset="0"/>
              </a:rPr>
              <a:t>数据元素的集合</a:t>
            </a:r>
            <a:endParaRPr lang="en-US" altLang="zh-CN" sz="2000" b="1" dirty="0">
              <a:solidFill>
                <a:srgbClr val="FF3399"/>
              </a:solidFill>
              <a:latin typeface="Consolas" pitchFamily="49" charset="0"/>
              <a:ea typeface="楷体" pitchFamily="49" charset="-122"/>
              <a:cs typeface="Consolas" pitchFamily="49" charset="0"/>
            </a:endParaRPr>
          </a:p>
          <a:p>
            <a:pPr algn="just">
              <a:lnSpc>
                <a:spcPct val="150000"/>
              </a:lnSpc>
            </a:pPr>
            <a:r>
              <a:rPr lang="en-US" altLang="zh-CN" sz="2000" b="1">
                <a:solidFill>
                  <a:srgbClr val="FF0000"/>
                </a:solidFill>
                <a:latin typeface="Consolas" pitchFamily="49" charset="0"/>
                <a:ea typeface="楷体" pitchFamily="49" charset="-122"/>
                <a:cs typeface="Consolas" pitchFamily="49" charset="0"/>
              </a:rPr>
              <a:t>    </a:t>
            </a:r>
            <a:r>
              <a:rPr lang="en-US" altLang="zh-CN" sz="2000" b="1">
                <a:solidFill>
                  <a:srgbClr val="FF3399"/>
                </a:solidFill>
                <a:latin typeface="Consolas" pitchFamily="49" charset="0"/>
                <a:ea typeface="楷体" pitchFamily="49" charset="-122"/>
                <a:cs typeface="Consolas" pitchFamily="49" charset="0"/>
              </a:rPr>
              <a:t> </a:t>
            </a:r>
            <a:r>
              <a:rPr lang="en-US" altLang="zh-CN" sz="2000" b="1" i="1" dirty="0">
                <a:solidFill>
                  <a:srgbClr val="FF3399"/>
                </a:solidFill>
                <a:latin typeface="Consolas" pitchFamily="49" charset="0"/>
                <a:ea typeface="楷体" pitchFamily="49" charset="-122"/>
                <a:cs typeface="Consolas" pitchFamily="49" charset="0"/>
              </a:rPr>
              <a:t>R</a:t>
            </a:r>
            <a:r>
              <a:rPr lang="en-US" altLang="zh-CN" sz="2000" b="1" dirty="0">
                <a:solidFill>
                  <a:srgbClr val="FF3399"/>
                </a:solidFill>
                <a:latin typeface="Consolas" pitchFamily="49" charset="0"/>
                <a:ea typeface="楷体" pitchFamily="49" charset="-122"/>
                <a:cs typeface="Consolas" pitchFamily="49" charset="0"/>
              </a:rPr>
              <a:t>={ </a:t>
            </a:r>
            <a:r>
              <a:rPr lang="en-US" altLang="zh-CN" sz="2000" b="1" i="1" dirty="0" err="1">
                <a:solidFill>
                  <a:srgbClr val="FF3399"/>
                </a:solidFill>
                <a:latin typeface="Consolas" pitchFamily="49" charset="0"/>
                <a:ea typeface="楷体" pitchFamily="49" charset="-122"/>
                <a:cs typeface="Consolas" pitchFamily="49" charset="0"/>
              </a:rPr>
              <a:t>r</a:t>
            </a:r>
            <a:r>
              <a:rPr lang="en-US" altLang="zh-CN" sz="2000" b="1" i="1" baseline="-30000" dirty="0" err="1">
                <a:solidFill>
                  <a:srgbClr val="FF3399"/>
                </a:solidFill>
                <a:latin typeface="Consolas" pitchFamily="49" charset="0"/>
                <a:ea typeface="楷体" pitchFamily="49" charset="-122"/>
                <a:cs typeface="Consolas" pitchFamily="49" charset="0"/>
              </a:rPr>
              <a:t>j</a:t>
            </a:r>
            <a:r>
              <a:rPr lang="en-US" altLang="zh-CN" sz="2000" b="1" i="1" baseline="-30000" dirty="0">
                <a:solidFill>
                  <a:srgbClr val="FF3399"/>
                </a:solidFill>
                <a:latin typeface="Consolas" pitchFamily="49" charset="0"/>
                <a:ea typeface="楷体" pitchFamily="49" charset="-122"/>
                <a:cs typeface="Consolas" pitchFamily="49" charset="0"/>
              </a:rPr>
              <a:t>  </a:t>
            </a:r>
            <a:r>
              <a:rPr lang="en-US" altLang="zh-CN" sz="2000" b="1" dirty="0">
                <a:solidFill>
                  <a:srgbClr val="FF3399"/>
                </a:solidFill>
                <a:latin typeface="Consolas" pitchFamily="49" charset="0"/>
                <a:ea typeface="楷体" pitchFamily="49" charset="-122"/>
                <a:cs typeface="Consolas" pitchFamily="49" charset="0"/>
              </a:rPr>
              <a:t>| </a:t>
            </a:r>
            <a:r>
              <a:rPr lang="en-US" altLang="zh-CN" sz="2000" b="1" dirty="0" err="1">
                <a:solidFill>
                  <a:srgbClr val="FF3399"/>
                </a:solidFill>
                <a:latin typeface="Consolas" pitchFamily="49" charset="0"/>
                <a:ea typeface="楷体" pitchFamily="49" charset="-122"/>
                <a:cs typeface="Consolas" pitchFamily="49" charset="0"/>
              </a:rPr>
              <a:t>1</a:t>
            </a:r>
            <a:r>
              <a:rPr lang="en-US" altLang="zh-CN" sz="2000" b="1" dirty="0" err="1">
                <a:solidFill>
                  <a:srgbClr val="FF3399"/>
                </a:solidFill>
                <a:latin typeface="Consolas" pitchFamily="49" charset="0"/>
                <a:cs typeface="Consolas" pitchFamily="49" charset="0"/>
              </a:rPr>
              <a:t>≤</a:t>
            </a:r>
            <a:r>
              <a:rPr lang="en-US" altLang="zh-CN" sz="2000" b="1" i="1" dirty="0" err="1">
                <a:solidFill>
                  <a:srgbClr val="FF3399"/>
                </a:solidFill>
                <a:latin typeface="Consolas" pitchFamily="49" charset="0"/>
                <a:ea typeface="楷体" pitchFamily="49" charset="-122"/>
                <a:cs typeface="Consolas" pitchFamily="49" charset="0"/>
              </a:rPr>
              <a:t>j</a:t>
            </a:r>
            <a:r>
              <a:rPr lang="en-US" altLang="zh-CN" sz="2000" b="1" dirty="0" err="1">
                <a:solidFill>
                  <a:srgbClr val="FF3399"/>
                </a:solidFill>
                <a:latin typeface="Consolas" pitchFamily="49" charset="0"/>
                <a:ea typeface="+mj-ea"/>
                <a:cs typeface="Consolas" pitchFamily="49" charset="0"/>
              </a:rPr>
              <a:t>≤</a:t>
            </a:r>
            <a:r>
              <a:rPr lang="en-US" altLang="zh-CN" sz="2000" b="1" i="1" dirty="0" err="1">
                <a:solidFill>
                  <a:srgbClr val="FF3399"/>
                </a:solidFill>
                <a:latin typeface="Consolas" pitchFamily="49" charset="0"/>
                <a:ea typeface="楷体" pitchFamily="49" charset="-122"/>
                <a:cs typeface="Consolas" pitchFamily="49" charset="0"/>
              </a:rPr>
              <a:t>m</a:t>
            </a:r>
            <a:r>
              <a:rPr lang="zh-CN" altLang="en-US" sz="2000" b="1" i="1" dirty="0" err="1">
                <a:solidFill>
                  <a:srgbClr val="FF3399"/>
                </a:solidFill>
                <a:latin typeface="Consolas" pitchFamily="49" charset="0"/>
                <a:ea typeface="楷体" pitchFamily="49" charset="-122"/>
                <a:cs typeface="Consolas" pitchFamily="49" charset="0"/>
              </a:rPr>
              <a:t>，</a:t>
            </a:r>
            <a:r>
              <a:rPr lang="en-US" altLang="zh-CN" sz="2000" b="1" i="1" dirty="0" err="1">
                <a:solidFill>
                  <a:srgbClr val="FF3399"/>
                </a:solidFill>
                <a:latin typeface="Consolas" pitchFamily="49" charset="0"/>
                <a:ea typeface="楷体" pitchFamily="49" charset="-122"/>
                <a:cs typeface="Consolas" pitchFamily="49" charset="0"/>
              </a:rPr>
              <a:t>m</a:t>
            </a:r>
            <a:r>
              <a:rPr lang="en-US" altLang="zh-CN" sz="2000" b="1" dirty="0" err="1">
                <a:solidFill>
                  <a:srgbClr val="FF3399"/>
                </a:solidFill>
                <a:latin typeface="Consolas" pitchFamily="49" charset="0"/>
                <a:ea typeface="+mj-ea"/>
                <a:cs typeface="Consolas" pitchFamily="49" charset="0"/>
              </a:rPr>
              <a:t>≥</a:t>
            </a:r>
            <a:r>
              <a:rPr lang="en-US" altLang="zh-CN" sz="2000" b="1" err="1">
                <a:solidFill>
                  <a:srgbClr val="FF3399"/>
                </a:solidFill>
                <a:latin typeface="Consolas" pitchFamily="49" charset="0"/>
                <a:ea typeface="楷体" pitchFamily="49" charset="-122"/>
                <a:cs typeface="Consolas" pitchFamily="49" charset="0"/>
              </a:rPr>
              <a:t>0</a:t>
            </a:r>
            <a:r>
              <a:rPr lang="en-US" altLang="zh-CN" sz="2000" b="1">
                <a:solidFill>
                  <a:srgbClr val="FF3399"/>
                </a:solidFill>
                <a:latin typeface="Consolas" pitchFamily="49" charset="0"/>
                <a:ea typeface="楷体" pitchFamily="49" charset="-122"/>
                <a:cs typeface="Consolas" pitchFamily="49" charset="0"/>
              </a:rPr>
              <a:t>}</a:t>
            </a:r>
            <a:r>
              <a:rPr lang="zh-CN" altLang="en-US" sz="2000" b="1">
                <a:solidFill>
                  <a:srgbClr val="FF3399"/>
                </a:solidFill>
                <a:latin typeface="Consolas" pitchFamily="49" charset="0"/>
                <a:ea typeface="楷体" pitchFamily="49" charset="-122"/>
                <a:cs typeface="Consolas" pitchFamily="49" charset="0"/>
              </a:rPr>
              <a:t>：</a:t>
            </a:r>
            <a:r>
              <a:rPr lang="zh-CN" altLang="en-US" sz="2000">
                <a:solidFill>
                  <a:srgbClr val="3333CC"/>
                </a:solidFill>
                <a:latin typeface="Consolas" pitchFamily="49" charset="0"/>
                <a:ea typeface="楷体" pitchFamily="49" charset="-122"/>
                <a:cs typeface="Consolas" pitchFamily="49" charset="0"/>
              </a:rPr>
              <a:t>关系的集合</a:t>
            </a:r>
            <a:r>
              <a:rPr lang="en-US" altLang="zh-CN" sz="2000" b="1">
                <a:solidFill>
                  <a:srgbClr val="FF3399"/>
                </a:solidFill>
                <a:latin typeface="Consolas" pitchFamily="49" charset="0"/>
                <a:ea typeface="楷体" pitchFamily="49" charset="-122"/>
                <a:cs typeface="Consolas" pitchFamily="49" charset="0"/>
              </a:rPr>
              <a:t> </a:t>
            </a:r>
            <a:r>
              <a:rPr lang="en-US" altLang="zh-CN" sz="2000" b="1">
                <a:solidFill>
                  <a:srgbClr val="FF0000"/>
                </a:solidFill>
                <a:latin typeface="Consolas" pitchFamily="49" charset="0"/>
                <a:ea typeface="楷体" pitchFamily="49" charset="-122"/>
                <a:cs typeface="Consolas" pitchFamily="49" charset="0"/>
              </a:rPr>
              <a:t>  </a:t>
            </a:r>
            <a:endParaRPr lang="en-US" altLang="zh-CN" sz="2000" b="1" dirty="0">
              <a:solidFill>
                <a:srgbClr val="FF0000"/>
              </a:solidFill>
              <a:latin typeface="Consolas" pitchFamily="49" charset="0"/>
              <a:ea typeface="楷体" pitchFamily="49" charset="-122"/>
              <a:cs typeface="Consolas" pitchFamily="49" charset="0"/>
            </a:endParaRPr>
          </a:p>
        </p:txBody>
      </p:sp>
      <p:sp>
        <p:nvSpPr>
          <p:cNvPr id="18457" name="Text Box 25"/>
          <p:cNvSpPr txBox="1">
            <a:spLocks noChangeArrowheads="1"/>
          </p:cNvSpPr>
          <p:nvPr/>
        </p:nvSpPr>
        <p:spPr bwMode="auto">
          <a:xfrm>
            <a:off x="714348" y="1522761"/>
            <a:ext cx="6357982" cy="498598"/>
          </a:xfrm>
          <a:prstGeom prst="rect">
            <a:avLst/>
          </a:prstGeom>
          <a:noFill/>
          <a:ln w="9525" algn="ctr">
            <a:noFill/>
            <a:miter lim="800000"/>
            <a:headEnd/>
            <a:tailEnd/>
          </a:ln>
          <a:effectLst/>
        </p:spPr>
        <p:txBody>
          <a:bodyPr wrap="square">
            <a:spAutoFit/>
          </a:bodyPr>
          <a:lstStyle/>
          <a:p>
            <a:pPr marL="457200" indent="-457200" algn="just">
              <a:lnSpc>
                <a:spcPct val="110000"/>
              </a:lnSpc>
            </a:pPr>
            <a:r>
              <a:rPr lang="zh-CN" altLang="en-US" b="1">
                <a:solidFill>
                  <a:srgbClr val="FF0000"/>
                </a:solidFill>
                <a:latin typeface="黑体" pitchFamily="49" charset="-122"/>
                <a:ea typeface="黑体" pitchFamily="49" charset="-122"/>
                <a:cs typeface="Times New Roman" pitchFamily="18" charset="0"/>
              </a:rPr>
              <a:t>二元组</a:t>
            </a:r>
            <a:r>
              <a:rPr lang="zh-CN" altLang="en-US" b="1">
                <a:latin typeface="楷体" pitchFamily="49" charset="-122"/>
                <a:ea typeface="楷体" pitchFamily="49" charset="-122"/>
                <a:cs typeface="Times New Roman" pitchFamily="18" charset="0"/>
              </a:rPr>
              <a:t>是</a:t>
            </a:r>
            <a:r>
              <a:rPr kumimoji="0" lang="zh-CN" altLang="en-US">
                <a:solidFill>
                  <a:srgbClr val="3333CC"/>
                </a:solidFill>
                <a:ea typeface="楷体" pitchFamily="49" charset="-122"/>
                <a:cs typeface="Times New Roman" pitchFamily="18" charset="0"/>
              </a:rPr>
              <a:t>一种通用的逻辑结构表示方法</a:t>
            </a:r>
            <a:endParaRPr kumimoji="0" lang="zh-CN" altLang="en-US" b="1" dirty="0">
              <a:solidFill>
                <a:srgbClr val="FF0000"/>
              </a:solidFill>
              <a:latin typeface="黑体" pitchFamily="49" charset="-122"/>
              <a:ea typeface="黑体" pitchFamily="49" charset="-122"/>
              <a:cs typeface="Times New Roman" pitchFamily="18" charset="0"/>
            </a:endParaRPr>
          </a:p>
        </p:txBody>
      </p:sp>
      <p:sp>
        <p:nvSpPr>
          <p:cNvPr id="6" name="Text Box 4"/>
          <p:cNvSpPr txBox="1">
            <a:spLocks noChangeArrowheads="1"/>
          </p:cNvSpPr>
          <p:nvPr/>
        </p:nvSpPr>
        <p:spPr bwMode="auto">
          <a:xfrm>
            <a:off x="642910" y="571480"/>
            <a:ext cx="5214974" cy="514738"/>
          </a:xfrm>
          <a:prstGeom prst="rect">
            <a:avLst/>
          </a:prstGeom>
          <a:ln>
            <a:headEnd/>
            <a:tailEnd/>
          </a:ln>
          <a:effectLst>
            <a:glow rad="63500">
              <a:schemeClr val="accent4">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tIns="72000" bIns="72000">
            <a:spAutoFit/>
          </a:bodyPr>
          <a:lstStyle/>
          <a:p>
            <a:pPr algn="l">
              <a:lnSpc>
                <a:spcPct val="100000"/>
              </a:lnSpc>
            </a:pPr>
            <a:r>
              <a:rPr kumimoji="0" lang="zh-CN" altLang="en-US">
                <a:solidFill>
                  <a:srgbClr val="FF0000"/>
                </a:solidFill>
                <a:latin typeface="黑体" pitchFamily="49" charset="-122"/>
                <a:ea typeface="黑体" pitchFamily="49" charset="-122"/>
                <a:cs typeface="Times New Roman" pitchFamily="18" charset="0"/>
              </a:rPr>
              <a:t> </a:t>
            </a:r>
            <a:r>
              <a:rPr kumimoji="0" lang="zh-CN" altLang="en-US">
                <a:solidFill>
                  <a:srgbClr val="FF0000"/>
                </a:solidFill>
                <a:latin typeface="黑体" pitchFamily="49" charset="-122"/>
                <a:ea typeface="黑体" pitchFamily="49" charset="-122"/>
                <a:cs typeface="Times New Roman" pitchFamily="18" charset="0"/>
                <a:sym typeface="Wingdings"/>
              </a:rPr>
              <a:t> </a:t>
            </a:r>
            <a:r>
              <a:rPr kumimoji="0" lang="zh-CN" altLang="en-US">
                <a:solidFill>
                  <a:srgbClr val="FF0000"/>
                </a:solidFill>
                <a:latin typeface="黑体" pitchFamily="49" charset="-122"/>
                <a:ea typeface="黑体" pitchFamily="49" charset="-122"/>
                <a:cs typeface="Times New Roman" pitchFamily="18" charset="0"/>
              </a:rPr>
              <a:t>学生</a:t>
            </a:r>
            <a:r>
              <a:rPr kumimoji="0" lang="zh-CN" altLang="en-US" dirty="0">
                <a:solidFill>
                  <a:srgbClr val="FF0000"/>
                </a:solidFill>
                <a:latin typeface="黑体" pitchFamily="49" charset="-122"/>
                <a:ea typeface="黑体" pitchFamily="49" charset="-122"/>
                <a:cs typeface="Times New Roman" pitchFamily="18" charset="0"/>
              </a:rPr>
              <a:t>表的逻辑结构</a:t>
            </a:r>
            <a:r>
              <a:rPr kumimoji="0" lang="zh-CN" altLang="en-US">
                <a:solidFill>
                  <a:srgbClr val="FF0000"/>
                </a:solidFill>
                <a:latin typeface="黑体" pitchFamily="49" charset="-122"/>
                <a:ea typeface="黑体" pitchFamily="49" charset="-122"/>
                <a:cs typeface="Times New Roman" pitchFamily="18" charset="0"/>
              </a:rPr>
              <a:t>表示</a:t>
            </a:r>
            <a:r>
              <a:rPr kumimoji="0" lang="en-US" altLang="zh-CN">
                <a:solidFill>
                  <a:srgbClr val="FF0000"/>
                </a:solidFill>
                <a:latin typeface="黑体" pitchFamily="49" charset="-122"/>
                <a:ea typeface="黑体" pitchFamily="49" charset="-122"/>
                <a:cs typeface="Times New Roman" pitchFamily="18" charset="0"/>
              </a:rPr>
              <a:t>2-</a:t>
            </a:r>
            <a:r>
              <a:rPr lang="zh-CN" altLang="en-US">
                <a:solidFill>
                  <a:srgbClr val="FF0000"/>
                </a:solidFill>
                <a:latin typeface="黑体" pitchFamily="49" charset="-122"/>
                <a:ea typeface="黑体" pitchFamily="49" charset="-122"/>
                <a:cs typeface="Times New Roman" pitchFamily="18" charset="0"/>
              </a:rPr>
              <a:t>二元组</a:t>
            </a:r>
            <a:endParaRPr kumimoji="0" lang="en-US" altLang="zh-CN" dirty="0">
              <a:solidFill>
                <a:srgbClr val="FF0000"/>
              </a:solidFill>
              <a:latin typeface="黑体" pitchFamily="49" charset="-122"/>
              <a:ea typeface="黑体"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29</a:t>
            </a:fld>
            <a:endParaRPr lang="en-US" altLang="zh-CN" dirty="0"/>
          </a:p>
        </p:txBody>
      </p:sp>
    </p:spTree>
    <p:extLst>
      <p:ext uri="{BB962C8B-B14F-4D97-AF65-F5344CB8AC3E}">
        <p14:creationId xmlns:p14="http://schemas.microsoft.com/office/powerpoint/2010/main" val="2192936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lnSpcReduction="10000"/>
          </a:bodyPr>
          <a:lstStyle/>
          <a:p>
            <a:r>
              <a:rPr lang="zh-CN" altLang="en-US" b="0" dirty="0">
                <a:latin typeface="微软雅黑" pitchFamily="34" charset="-122"/>
                <a:ea typeface="微软雅黑" pitchFamily="34" charset="-122"/>
              </a:rPr>
              <a:t>助教信息</a:t>
            </a:r>
            <a:endParaRPr lang="en-US" altLang="zh-CN" b="0" dirty="0">
              <a:latin typeface="微软雅黑" pitchFamily="34" charset="-122"/>
              <a:ea typeface="微软雅黑" pitchFamily="34" charset="-122"/>
            </a:endParaRPr>
          </a:p>
          <a:p>
            <a:pPr lvl="1"/>
            <a:endParaRPr lang="en-US" altLang="zh-CN" b="0" dirty="0">
              <a:latin typeface="微软雅黑" pitchFamily="34" charset="-122"/>
              <a:ea typeface="微软雅黑" pitchFamily="34" charset="-122"/>
            </a:endParaRPr>
          </a:p>
          <a:p>
            <a:pPr lvl="1"/>
            <a:r>
              <a:rPr lang="zh-CN" altLang="en-US" b="0" dirty="0">
                <a:latin typeface="微软雅黑" pitchFamily="34" charset="-122"/>
                <a:ea typeface="微软雅黑" pitchFamily="34" charset="-122"/>
              </a:rPr>
              <a:t>姚志毅</a:t>
            </a:r>
            <a:endParaRPr lang="en-US" altLang="zh-CN" b="0" dirty="0">
              <a:latin typeface="微软雅黑" pitchFamily="34" charset="-122"/>
              <a:ea typeface="微软雅黑" pitchFamily="34" charset="-122"/>
            </a:endParaRPr>
          </a:p>
          <a:p>
            <a:pPr marL="457200" lvl="1" indent="0">
              <a:buNone/>
            </a:pPr>
            <a:r>
              <a:rPr lang="en-US" altLang="zh-CN" b="0" dirty="0">
                <a:latin typeface="微软雅黑" pitchFamily="34" charset="-122"/>
                <a:ea typeface="微软雅黑" pitchFamily="34" charset="-122"/>
              </a:rPr>
              <a:t>    Email: 23110720054@m.fudan.edu.cn</a:t>
            </a:r>
          </a:p>
          <a:p>
            <a:pPr lvl="1"/>
            <a:endParaRPr lang="en-US" altLang="zh-CN" b="0" dirty="0">
              <a:latin typeface="微软雅黑" pitchFamily="34" charset="-122"/>
              <a:ea typeface="微软雅黑" pitchFamily="34" charset="-122"/>
            </a:endParaRPr>
          </a:p>
          <a:p>
            <a:pPr lvl="1"/>
            <a:r>
              <a:rPr lang="zh-CN" altLang="en-US" b="0" dirty="0">
                <a:latin typeface="微软雅黑" pitchFamily="34" charset="-122"/>
                <a:ea typeface="微软雅黑" pitchFamily="34" charset="-122"/>
              </a:rPr>
              <a:t>任子昂</a:t>
            </a:r>
            <a:endParaRPr lang="en-US" altLang="zh-CN" b="0" dirty="0">
              <a:latin typeface="微软雅黑" pitchFamily="34" charset="-122"/>
              <a:ea typeface="微软雅黑" pitchFamily="34" charset="-122"/>
            </a:endParaRPr>
          </a:p>
          <a:p>
            <a:pPr marL="457200" lvl="1" indent="0">
              <a:buNone/>
            </a:pPr>
            <a:r>
              <a:rPr lang="en-US" altLang="zh-CN" b="0" dirty="0">
                <a:latin typeface="微软雅黑" pitchFamily="34" charset="-122"/>
                <a:ea typeface="微软雅黑" pitchFamily="34" charset="-122"/>
              </a:rPr>
              <a:t>    Email: 23210720234@m.fudan.edu.cn </a:t>
            </a:r>
          </a:p>
          <a:p>
            <a:pPr lvl="1"/>
            <a:endParaRPr lang="en-US" altLang="zh-CN" b="0" dirty="0">
              <a:latin typeface="微软雅黑" pitchFamily="34" charset="-122"/>
              <a:ea typeface="微软雅黑" pitchFamily="34" charset="-122"/>
            </a:endParaRPr>
          </a:p>
          <a:p>
            <a:pPr lvl="1"/>
            <a:r>
              <a:rPr lang="zh-CN" altLang="en-US" b="0" dirty="0">
                <a:latin typeface="微软雅黑" pitchFamily="34" charset="-122"/>
                <a:ea typeface="微软雅黑" pitchFamily="34" charset="-122"/>
              </a:rPr>
              <a:t>叶乐毅</a:t>
            </a:r>
            <a:endParaRPr lang="en-US" altLang="zh-CN" b="0" dirty="0">
              <a:latin typeface="微软雅黑" pitchFamily="34" charset="-122"/>
              <a:ea typeface="微软雅黑" pitchFamily="34" charset="-122"/>
            </a:endParaRPr>
          </a:p>
          <a:p>
            <a:pPr marL="457200" lvl="1" indent="0">
              <a:buNone/>
            </a:pPr>
            <a:r>
              <a:rPr lang="en-US" altLang="zh-CN" b="0" dirty="0">
                <a:latin typeface="微软雅黑" pitchFamily="34" charset="-122"/>
                <a:ea typeface="微软雅黑" pitchFamily="34" charset="-122"/>
              </a:rPr>
              <a:t>    Email: 2678309826@qq.com</a:t>
            </a:r>
          </a:p>
          <a:p>
            <a:pPr lvl="1"/>
            <a:endParaRPr lang="en-US" altLang="zh-CN" b="0" dirty="0">
              <a:latin typeface="微软雅黑" pitchFamily="34" charset="-122"/>
              <a:ea typeface="微软雅黑" pitchFamily="34" charset="-122"/>
            </a:endParaRPr>
          </a:p>
          <a:p>
            <a:pPr marL="457200" lvl="1" indent="0">
              <a:buNone/>
            </a:pPr>
            <a:endParaRPr lang="en-US" altLang="zh-CN" b="0" dirty="0">
              <a:latin typeface="微软雅黑" pitchFamily="34" charset="-122"/>
              <a:ea typeface="微软雅黑" pitchFamily="34" charset="-122"/>
            </a:endParaRPr>
          </a:p>
          <a:p>
            <a:pPr lvl="1"/>
            <a:endParaRPr lang="en-US" altLang="zh-CN" b="0" dirty="0">
              <a:latin typeface="微软雅黑" pitchFamily="34" charset="-122"/>
              <a:ea typeface="微软雅黑" pitchFamily="34" charset="-122"/>
            </a:endParaRPr>
          </a:p>
          <a:p>
            <a:r>
              <a:rPr lang="en-US" altLang="zh-CN" b="0" dirty="0">
                <a:latin typeface="微软雅黑" pitchFamily="34" charset="-122"/>
                <a:ea typeface="微软雅黑" pitchFamily="34" charset="-122"/>
              </a:rPr>
              <a:t>Disclaimer</a:t>
            </a:r>
            <a:r>
              <a:rPr lang="zh-CN" altLang="en-US" b="0" dirty="0">
                <a:latin typeface="微软雅黑" pitchFamily="34" charset="-122"/>
                <a:ea typeface="微软雅黑" pitchFamily="34" charset="-122"/>
              </a:rPr>
              <a:t>：讲课内容主要来自于参考教材课件、国内外相关课程的课件、网络论坛等</a:t>
            </a:r>
            <a:endParaRPr lang="en-US" altLang="zh-CN" b="0" dirty="0">
              <a:latin typeface="微软雅黑" pitchFamily="34" charset="-122"/>
              <a:ea typeface="微软雅黑" pitchFamily="34" charset="-122"/>
            </a:endParaRPr>
          </a:p>
        </p:txBody>
      </p:sp>
      <p:sp>
        <p:nvSpPr>
          <p:cNvPr id="3" name="标题 2"/>
          <p:cNvSpPr>
            <a:spLocks noGrp="1"/>
          </p:cNvSpPr>
          <p:nvPr>
            <p:ph type="title"/>
          </p:nvPr>
        </p:nvSpPr>
        <p:spPr/>
        <p:txBody>
          <a:bodyPr>
            <a:normAutofit fontScale="90000"/>
          </a:bodyPr>
          <a:lstStyle/>
          <a:p>
            <a:r>
              <a:rPr lang="zh-CN" altLang="en-US" b="0" dirty="0">
                <a:latin typeface="微软雅黑" pitchFamily="34" charset="-122"/>
                <a:ea typeface="微软雅黑" pitchFamily="34" charset="-122"/>
              </a:rPr>
              <a:t>助教信息</a:t>
            </a:r>
          </a:p>
        </p:txBody>
      </p:sp>
      <p:sp>
        <p:nvSpPr>
          <p:cNvPr id="6" name="灯片编号占位符 5"/>
          <p:cNvSpPr>
            <a:spLocks noGrp="1"/>
          </p:cNvSpPr>
          <p:nvPr>
            <p:ph type="sldNum" sz="quarter" idx="4"/>
          </p:nvPr>
        </p:nvSpPr>
        <p:spPr/>
        <p:txBody>
          <a:bodyPr/>
          <a:lstStyle/>
          <a:p>
            <a:fld id="{7AF016A1-9F15-429F-9EFD-84004B73C732}" type="slidenum">
              <a:rPr lang="en-US" altLang="zh-CN" smtClean="0"/>
              <a:pPr/>
              <a:t>3</a:t>
            </a:fld>
            <a:endParaRPr lang="en-US" altLang="zh-CN" dirty="0"/>
          </a:p>
        </p:txBody>
      </p:sp>
    </p:spTree>
    <p:extLst>
      <p:ext uri="{BB962C8B-B14F-4D97-AF65-F5344CB8AC3E}">
        <p14:creationId xmlns:p14="http://schemas.microsoft.com/office/powerpoint/2010/main" val="428174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603224" y="1278941"/>
            <a:ext cx="7754990" cy="280833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just">
              <a:lnSpc>
                <a:spcPct val="150000"/>
              </a:lnSpc>
              <a:buFontTx/>
              <a:buBlip>
                <a:blip r:embed="rId4"/>
              </a:buBlip>
            </a:pPr>
            <a:r>
              <a:rPr lang="zh-CN" altLang="en-US" sz="2000" b="1" dirty="0">
                <a:solidFill>
                  <a:srgbClr val="3333CC"/>
                </a:solidFill>
                <a:latin typeface="Consolas" pitchFamily="49" charset="0"/>
                <a:ea typeface="楷体" pitchFamily="49" charset="-122"/>
                <a:cs typeface="Consolas" pitchFamily="49" charset="0"/>
              </a:rPr>
              <a:t>序偶</a:t>
            </a:r>
            <a:r>
              <a:rPr lang="en-US" altLang="zh-CN" sz="2000" b="1" dirty="0">
                <a:solidFill>
                  <a:srgbClr val="3333CC"/>
                </a:solidFill>
                <a:latin typeface="Consolas" pitchFamily="49" charset="0"/>
                <a:ea typeface="楷体" pitchFamily="49" charset="-122"/>
                <a:cs typeface="Consolas" pitchFamily="49" charset="0"/>
              </a:rPr>
              <a:t>&lt;</a:t>
            </a:r>
            <a:r>
              <a:rPr lang="en-US" altLang="zh-CN" sz="2000" b="1" i="1" dirty="0">
                <a:solidFill>
                  <a:srgbClr val="3333CC"/>
                </a:solidFill>
                <a:latin typeface="Consolas" pitchFamily="49" charset="0"/>
                <a:ea typeface="楷体" pitchFamily="49" charset="-122"/>
                <a:cs typeface="Consolas" pitchFamily="49" charset="0"/>
              </a:rPr>
              <a:t>x</a:t>
            </a:r>
            <a:r>
              <a:rPr lang="zh-CN" altLang="en-US" sz="2000" b="1" i="1" dirty="0" err="1">
                <a:solidFill>
                  <a:srgbClr val="3333CC"/>
                </a:solidFill>
                <a:latin typeface="Consolas" pitchFamily="49" charset="0"/>
                <a:ea typeface="楷体" pitchFamily="49" charset="-122"/>
                <a:cs typeface="Consolas" pitchFamily="49" charset="0"/>
              </a:rPr>
              <a:t>，</a:t>
            </a:r>
            <a:r>
              <a:rPr lang="en-US" altLang="zh-CN" sz="2000" b="1" i="1" dirty="0">
                <a:solidFill>
                  <a:srgbClr val="3333CC"/>
                </a:solidFill>
                <a:latin typeface="Consolas" pitchFamily="49" charset="0"/>
                <a:ea typeface="楷体" pitchFamily="49" charset="-122"/>
                <a:cs typeface="Consolas" pitchFamily="49" charset="0"/>
              </a:rPr>
              <a:t>y</a:t>
            </a:r>
            <a:r>
              <a:rPr lang="en-US" altLang="zh-CN" sz="2000" b="1" dirty="0">
                <a:solidFill>
                  <a:srgbClr val="3333CC"/>
                </a:solidFill>
                <a:latin typeface="Consolas" pitchFamily="49" charset="0"/>
                <a:ea typeface="楷体" pitchFamily="49" charset="-122"/>
                <a:cs typeface="Consolas" pitchFamily="49" charset="0"/>
              </a:rPr>
              <a:t>&gt;</a:t>
            </a:r>
            <a:r>
              <a:rPr lang="zh-CN" altLang="en-US" sz="2000" b="1" dirty="0">
                <a:solidFill>
                  <a:srgbClr val="3333CC"/>
                </a:solidFill>
                <a:latin typeface="Consolas" pitchFamily="49" charset="0"/>
                <a:ea typeface="楷体" pitchFamily="49" charset="-122"/>
                <a:cs typeface="Consolas" pitchFamily="49" charset="0"/>
              </a:rPr>
              <a:t>（</a:t>
            </a:r>
            <a:r>
              <a:rPr lang="en-US" altLang="zh-CN" sz="2000" b="1" i="1" dirty="0">
                <a:solidFill>
                  <a:srgbClr val="3333CC"/>
                </a:solidFill>
                <a:latin typeface="Consolas" pitchFamily="49" charset="0"/>
                <a:ea typeface="楷体" pitchFamily="49" charset="-122"/>
                <a:cs typeface="Consolas" pitchFamily="49" charset="0"/>
              </a:rPr>
              <a:t>x</a:t>
            </a:r>
            <a:r>
              <a:rPr lang="zh-CN" altLang="en-US" sz="2000" b="1" i="1" dirty="0" err="1">
                <a:solidFill>
                  <a:srgbClr val="3333CC"/>
                </a:solidFill>
                <a:latin typeface="Consolas" pitchFamily="49" charset="0"/>
                <a:ea typeface="楷体" pitchFamily="49" charset="-122"/>
                <a:cs typeface="Consolas" pitchFamily="49" charset="0"/>
              </a:rPr>
              <a:t>，</a:t>
            </a:r>
            <a:r>
              <a:rPr lang="en-US" altLang="zh-CN" sz="2000" b="1" i="1" dirty="0" err="1">
                <a:solidFill>
                  <a:srgbClr val="3333CC"/>
                </a:solidFill>
                <a:latin typeface="Consolas" pitchFamily="49" charset="0"/>
                <a:ea typeface="楷体" pitchFamily="49" charset="-122"/>
                <a:cs typeface="Consolas" pitchFamily="49" charset="0"/>
              </a:rPr>
              <a:t>y</a:t>
            </a:r>
            <a:r>
              <a:rPr lang="en-US" altLang="zh-CN" sz="2000" b="1" dirty="0" err="1">
                <a:solidFill>
                  <a:srgbClr val="3333CC"/>
                </a:solidFill>
                <a:latin typeface="Consolas" pitchFamily="49" charset="0"/>
                <a:ea typeface="楷体" pitchFamily="49" charset="-122"/>
                <a:cs typeface="Consolas" pitchFamily="49" charset="0"/>
              </a:rPr>
              <a:t>∈</a:t>
            </a:r>
            <a:r>
              <a:rPr lang="en-US" altLang="zh-CN" sz="2000" b="1" i="1" dirty="0" err="1">
                <a:solidFill>
                  <a:srgbClr val="3333CC"/>
                </a:solidFill>
                <a:latin typeface="Consolas" pitchFamily="49" charset="0"/>
                <a:ea typeface="楷体" pitchFamily="49" charset="-122"/>
                <a:cs typeface="Consolas" pitchFamily="49" charset="0"/>
              </a:rPr>
              <a:t>D</a:t>
            </a:r>
            <a:r>
              <a:rPr lang="zh-CN" altLang="en-US" sz="2000" b="1" dirty="0">
                <a:solidFill>
                  <a:srgbClr val="3333CC"/>
                </a:solidFill>
                <a:latin typeface="Consolas" pitchFamily="49" charset="0"/>
                <a:ea typeface="楷体" pitchFamily="49" charset="-122"/>
                <a:cs typeface="Consolas" pitchFamily="49" charset="0"/>
              </a:rPr>
              <a:t>）</a:t>
            </a:r>
            <a:r>
              <a:rPr lang="zh-CN" altLang="en-US" sz="2000" b="1" dirty="0">
                <a:solidFill>
                  <a:srgbClr val="3333CC"/>
                </a:solidFill>
                <a:latin typeface="Consolas" pitchFamily="49" charset="0"/>
                <a:ea typeface="楷体" pitchFamily="49" charset="-122"/>
                <a:cs typeface="Consolas" pitchFamily="49" charset="0"/>
                <a:sym typeface="Symbol" pitchFamily="18" charset="2"/>
              </a:rPr>
              <a:t> </a:t>
            </a:r>
            <a:r>
              <a:rPr lang="en-US" altLang="zh-CN" sz="2000" b="1" i="1" dirty="0">
                <a:solidFill>
                  <a:srgbClr val="CC00CC"/>
                </a:solidFill>
                <a:latin typeface="Consolas" pitchFamily="49" charset="0"/>
                <a:ea typeface="楷体" pitchFamily="49" charset="-122"/>
                <a:cs typeface="Consolas" pitchFamily="49" charset="0"/>
              </a:rPr>
              <a:t>x</a:t>
            </a:r>
            <a:r>
              <a:rPr lang="zh-CN" altLang="en-US" sz="2000" b="1" dirty="0">
                <a:solidFill>
                  <a:srgbClr val="CC00CC"/>
                </a:solidFill>
                <a:latin typeface="Consolas" pitchFamily="49" charset="0"/>
                <a:ea typeface="楷体" pitchFamily="49" charset="-122"/>
                <a:cs typeface="Consolas" pitchFamily="49" charset="0"/>
              </a:rPr>
              <a:t>为第一元素</a:t>
            </a:r>
            <a:r>
              <a:rPr lang="zh-CN" altLang="en-US" sz="2000" b="1" dirty="0">
                <a:solidFill>
                  <a:srgbClr val="3333CC"/>
                </a:solidFill>
                <a:latin typeface="Consolas" pitchFamily="49" charset="0"/>
                <a:ea typeface="楷体" pitchFamily="49" charset="-122"/>
                <a:cs typeface="Consolas" pitchFamily="49" charset="0"/>
              </a:rPr>
              <a:t>，</a:t>
            </a:r>
            <a:r>
              <a:rPr lang="en-US" altLang="zh-CN" sz="2000" b="1" i="1" dirty="0">
                <a:solidFill>
                  <a:srgbClr val="CC00CC"/>
                </a:solidFill>
                <a:latin typeface="Consolas" pitchFamily="49" charset="0"/>
                <a:ea typeface="楷体" pitchFamily="49" charset="-122"/>
                <a:cs typeface="Consolas" pitchFamily="49" charset="0"/>
              </a:rPr>
              <a:t>y</a:t>
            </a:r>
            <a:r>
              <a:rPr lang="zh-CN" altLang="en-US" sz="2000" b="1" dirty="0">
                <a:solidFill>
                  <a:srgbClr val="CC00CC"/>
                </a:solidFill>
                <a:latin typeface="Consolas" pitchFamily="49" charset="0"/>
                <a:ea typeface="楷体" pitchFamily="49" charset="-122"/>
                <a:cs typeface="Consolas" pitchFamily="49" charset="0"/>
              </a:rPr>
              <a:t>为第二元素</a:t>
            </a:r>
            <a:r>
              <a:rPr lang="zh-CN" altLang="en-US" sz="2000" b="1" dirty="0">
                <a:solidFill>
                  <a:srgbClr val="3333CC"/>
                </a:solidFill>
                <a:latin typeface="Consolas" pitchFamily="49" charset="0"/>
                <a:ea typeface="楷体" pitchFamily="49" charset="-122"/>
                <a:cs typeface="Consolas" pitchFamily="49" charset="0"/>
              </a:rPr>
              <a:t>。</a:t>
            </a:r>
          </a:p>
          <a:p>
            <a:pPr marL="457200" indent="-457200" algn="just">
              <a:lnSpc>
                <a:spcPct val="150000"/>
              </a:lnSpc>
              <a:buFontTx/>
              <a:buBlip>
                <a:blip r:embed="rId4"/>
              </a:buBlip>
            </a:pPr>
            <a:r>
              <a:rPr lang="en-US" altLang="zh-CN" sz="2000" b="1" i="1" dirty="0">
                <a:solidFill>
                  <a:srgbClr val="3333CC"/>
                </a:solidFill>
                <a:latin typeface="Consolas" pitchFamily="49" charset="0"/>
                <a:ea typeface="楷体" pitchFamily="49" charset="-122"/>
                <a:cs typeface="Consolas" pitchFamily="49" charset="0"/>
              </a:rPr>
              <a:t>x</a:t>
            </a:r>
            <a:r>
              <a:rPr lang="zh-CN" altLang="en-US" sz="2000" b="1" dirty="0">
                <a:solidFill>
                  <a:srgbClr val="3333CC"/>
                </a:solidFill>
                <a:latin typeface="Consolas" pitchFamily="49" charset="0"/>
                <a:ea typeface="楷体" pitchFamily="49" charset="-122"/>
                <a:cs typeface="Consolas" pitchFamily="49" charset="0"/>
              </a:rPr>
              <a:t>为</a:t>
            </a:r>
            <a:r>
              <a:rPr lang="en-US" altLang="zh-CN" sz="2000" b="1" i="1" dirty="0">
                <a:solidFill>
                  <a:srgbClr val="3333CC"/>
                </a:solidFill>
                <a:latin typeface="Consolas" pitchFamily="49" charset="0"/>
                <a:ea typeface="楷体" pitchFamily="49" charset="-122"/>
                <a:cs typeface="Consolas" pitchFamily="49" charset="0"/>
              </a:rPr>
              <a:t>y</a:t>
            </a:r>
            <a:r>
              <a:rPr lang="zh-CN" altLang="en-US" sz="2000" b="1" dirty="0">
                <a:solidFill>
                  <a:srgbClr val="3333CC"/>
                </a:solidFill>
                <a:latin typeface="Consolas" pitchFamily="49" charset="0"/>
                <a:ea typeface="楷体" pitchFamily="49" charset="-122"/>
                <a:cs typeface="Consolas" pitchFamily="49" charset="0"/>
              </a:rPr>
              <a:t>的</a:t>
            </a:r>
            <a:r>
              <a:rPr lang="zh-CN" altLang="en-US" sz="2000" b="1" dirty="0">
                <a:solidFill>
                  <a:srgbClr val="CC00CC"/>
                </a:solidFill>
                <a:latin typeface="Consolas" pitchFamily="49" charset="0"/>
                <a:ea typeface="楷体" pitchFamily="49" charset="-122"/>
                <a:cs typeface="Consolas" pitchFamily="49" charset="0"/>
              </a:rPr>
              <a:t>前驱元素</a:t>
            </a:r>
            <a:r>
              <a:rPr lang="zh-CN" altLang="en-US" sz="2000" b="1" dirty="0">
                <a:solidFill>
                  <a:srgbClr val="3333CC"/>
                </a:solidFill>
                <a:latin typeface="Consolas" pitchFamily="49" charset="0"/>
                <a:ea typeface="楷体" pitchFamily="49" charset="-122"/>
                <a:cs typeface="Consolas" pitchFamily="49" charset="0"/>
              </a:rPr>
              <a:t>。</a:t>
            </a:r>
          </a:p>
          <a:p>
            <a:pPr marL="457200" indent="-457200" algn="just">
              <a:lnSpc>
                <a:spcPct val="150000"/>
              </a:lnSpc>
              <a:buFontTx/>
              <a:buBlip>
                <a:blip r:embed="rId4"/>
              </a:buBlip>
            </a:pPr>
            <a:r>
              <a:rPr lang="en-US" altLang="zh-CN" sz="2000" b="1" i="1" dirty="0">
                <a:solidFill>
                  <a:srgbClr val="3333CC"/>
                </a:solidFill>
                <a:latin typeface="Consolas" pitchFamily="49" charset="0"/>
                <a:ea typeface="楷体" pitchFamily="49" charset="-122"/>
                <a:cs typeface="Consolas" pitchFamily="49" charset="0"/>
              </a:rPr>
              <a:t>y</a:t>
            </a:r>
            <a:r>
              <a:rPr lang="zh-CN" altLang="en-US" sz="2000" b="1" dirty="0">
                <a:solidFill>
                  <a:srgbClr val="3333CC"/>
                </a:solidFill>
                <a:latin typeface="Consolas" pitchFamily="49" charset="0"/>
                <a:ea typeface="楷体" pitchFamily="49" charset="-122"/>
                <a:cs typeface="Consolas" pitchFamily="49" charset="0"/>
              </a:rPr>
              <a:t>为</a:t>
            </a:r>
            <a:r>
              <a:rPr lang="en-US" altLang="zh-CN" sz="2000" b="1" i="1" dirty="0">
                <a:solidFill>
                  <a:srgbClr val="3333CC"/>
                </a:solidFill>
                <a:latin typeface="Consolas" pitchFamily="49" charset="0"/>
                <a:ea typeface="楷体" pitchFamily="49" charset="-122"/>
                <a:cs typeface="Consolas" pitchFamily="49" charset="0"/>
              </a:rPr>
              <a:t>x</a:t>
            </a:r>
            <a:r>
              <a:rPr lang="zh-CN" altLang="en-US" sz="2000" b="1" dirty="0">
                <a:solidFill>
                  <a:srgbClr val="3333CC"/>
                </a:solidFill>
                <a:latin typeface="Consolas" pitchFamily="49" charset="0"/>
                <a:ea typeface="楷体" pitchFamily="49" charset="-122"/>
                <a:cs typeface="Consolas" pitchFamily="49" charset="0"/>
              </a:rPr>
              <a:t>的</a:t>
            </a:r>
            <a:r>
              <a:rPr lang="zh-CN" altLang="en-US" sz="2000" b="1" dirty="0">
                <a:solidFill>
                  <a:srgbClr val="CC00CC"/>
                </a:solidFill>
                <a:latin typeface="Consolas" pitchFamily="49" charset="0"/>
                <a:ea typeface="楷体" pitchFamily="49" charset="-122"/>
                <a:cs typeface="Consolas" pitchFamily="49" charset="0"/>
              </a:rPr>
              <a:t>后继元素</a:t>
            </a:r>
            <a:r>
              <a:rPr lang="zh-CN" altLang="en-US" sz="2000" b="1" dirty="0">
                <a:solidFill>
                  <a:srgbClr val="3333CC"/>
                </a:solidFill>
                <a:latin typeface="Consolas" pitchFamily="49" charset="0"/>
                <a:ea typeface="楷体" pitchFamily="49" charset="-122"/>
                <a:cs typeface="Consolas" pitchFamily="49" charset="0"/>
              </a:rPr>
              <a:t>。</a:t>
            </a:r>
          </a:p>
          <a:p>
            <a:pPr marL="457200" indent="-457200" algn="just">
              <a:lnSpc>
                <a:spcPct val="150000"/>
              </a:lnSpc>
              <a:buFontTx/>
              <a:buBlip>
                <a:blip r:embed="rId4"/>
              </a:buBlip>
            </a:pPr>
            <a:r>
              <a:rPr lang="zh-CN" altLang="en-US" sz="2000" b="1" dirty="0">
                <a:solidFill>
                  <a:srgbClr val="3333CC"/>
                </a:solidFill>
                <a:latin typeface="Consolas" pitchFamily="49" charset="0"/>
                <a:ea typeface="楷体" pitchFamily="49" charset="-122"/>
                <a:cs typeface="Consolas" pitchFamily="49" charset="0"/>
              </a:rPr>
              <a:t>若某个元素没有前驱元素，则称该元素为</a:t>
            </a:r>
            <a:r>
              <a:rPr lang="zh-CN" altLang="en-US" sz="2000" b="1" dirty="0">
                <a:solidFill>
                  <a:srgbClr val="CC00CC"/>
                </a:solidFill>
                <a:latin typeface="Consolas" pitchFamily="49" charset="0"/>
                <a:ea typeface="楷体" pitchFamily="49" charset="-122"/>
                <a:cs typeface="Consolas" pitchFamily="49" charset="0"/>
              </a:rPr>
              <a:t>开始元素</a:t>
            </a:r>
            <a:r>
              <a:rPr lang="zh-CN" altLang="en-US" sz="2000" b="1" dirty="0">
                <a:solidFill>
                  <a:srgbClr val="3333CC"/>
                </a:solidFill>
                <a:latin typeface="Consolas" pitchFamily="49" charset="0"/>
                <a:ea typeface="楷体" pitchFamily="49" charset="-122"/>
                <a:cs typeface="Consolas" pitchFamily="49" charset="0"/>
              </a:rPr>
              <a:t>；若某个元素没有后继元素，则称该元素为</a:t>
            </a:r>
            <a:r>
              <a:rPr lang="zh-CN" altLang="en-US" sz="2000" b="1" dirty="0">
                <a:solidFill>
                  <a:srgbClr val="CC00CC"/>
                </a:solidFill>
                <a:latin typeface="Consolas" pitchFamily="49" charset="0"/>
                <a:ea typeface="楷体" pitchFamily="49" charset="-122"/>
                <a:cs typeface="Consolas" pitchFamily="49" charset="0"/>
              </a:rPr>
              <a:t>终端元素</a:t>
            </a:r>
            <a:r>
              <a:rPr lang="zh-CN" altLang="en-US" sz="2000" b="1" dirty="0">
                <a:solidFill>
                  <a:srgbClr val="3333CC"/>
                </a:solidFill>
                <a:latin typeface="Consolas" pitchFamily="49" charset="0"/>
                <a:ea typeface="楷体" pitchFamily="49" charset="-122"/>
                <a:cs typeface="Consolas" pitchFamily="49" charset="0"/>
              </a:rPr>
              <a:t>。</a:t>
            </a:r>
          </a:p>
        </p:txBody>
      </p:sp>
      <p:sp>
        <p:nvSpPr>
          <p:cNvPr id="79879" name="Text Box 1031"/>
          <p:cNvSpPr txBox="1">
            <a:spLocks noChangeArrowheads="1"/>
          </p:cNvSpPr>
          <p:nvPr/>
        </p:nvSpPr>
        <p:spPr bwMode="auto">
          <a:xfrm>
            <a:off x="428596" y="549275"/>
            <a:ext cx="4929222" cy="46166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l">
              <a:lnSpc>
                <a:spcPct val="100000"/>
              </a:lnSpc>
            </a:pPr>
            <a:r>
              <a:rPr kumimoji="0" lang="zh-CN" altLang="en-US" b="1" dirty="0">
                <a:solidFill>
                  <a:srgbClr val="3333CC"/>
                </a:solidFill>
                <a:latin typeface="Consolas" pitchFamily="49" charset="0"/>
                <a:ea typeface="楷体" pitchFamily="49" charset="-122"/>
                <a:cs typeface="Consolas" pitchFamily="49" charset="0"/>
              </a:rPr>
              <a:t>每个关系</a:t>
            </a:r>
            <a:r>
              <a:rPr kumimoji="0" lang="zh-CN" altLang="en-US" b="1">
                <a:solidFill>
                  <a:srgbClr val="3333CC"/>
                </a:solidFill>
                <a:latin typeface="Consolas" pitchFamily="49" charset="0"/>
                <a:ea typeface="楷体" pitchFamily="49" charset="-122"/>
                <a:cs typeface="Consolas" pitchFamily="49" charset="0"/>
              </a:rPr>
              <a:t>的用若干个序偶来表示</a:t>
            </a:r>
            <a:r>
              <a:rPr kumimoji="0" lang="zh-CN" altLang="en-US" b="1" dirty="0">
                <a:solidFill>
                  <a:srgbClr val="3333CC"/>
                </a:solidFill>
                <a:latin typeface="Consolas" pitchFamily="49" charset="0"/>
                <a:ea typeface="楷体" pitchFamily="49" charset="-122"/>
                <a:cs typeface="Consolas" pitchFamily="49" charset="0"/>
              </a:rPr>
              <a:t>：</a:t>
            </a:r>
          </a:p>
        </p:txBody>
      </p:sp>
      <p:sp>
        <p:nvSpPr>
          <p:cNvPr id="4" name="TextBox 3"/>
          <p:cNvSpPr txBox="1"/>
          <p:nvPr/>
        </p:nvSpPr>
        <p:spPr>
          <a:xfrm>
            <a:off x="571472" y="4500570"/>
            <a:ext cx="8072494" cy="363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sz="2200" dirty="0">
                <a:solidFill>
                  <a:srgbClr val="6600CC"/>
                </a:solidFill>
                <a:latin typeface="Consolas" pitchFamily="49" charset="0"/>
                <a:ea typeface="楷体" pitchFamily="49" charset="-122"/>
                <a:cs typeface="Consolas" pitchFamily="49" charset="0"/>
              </a:rPr>
              <a:t>序偶</a:t>
            </a:r>
            <a:r>
              <a:rPr lang="en-US" altLang="zh-CN" sz="2200" dirty="0">
                <a:solidFill>
                  <a:srgbClr val="6600CC"/>
                </a:solidFill>
                <a:latin typeface="Consolas" pitchFamily="49" charset="0"/>
                <a:ea typeface="楷体" pitchFamily="49" charset="-122"/>
                <a:cs typeface="Consolas" pitchFamily="49" charset="0"/>
              </a:rPr>
              <a:t>&lt;</a:t>
            </a:r>
            <a:r>
              <a:rPr lang="en-US" altLang="zh-CN" sz="2200" i="1" dirty="0">
                <a:solidFill>
                  <a:srgbClr val="6600CC"/>
                </a:solidFill>
                <a:latin typeface="Consolas" pitchFamily="49" charset="0"/>
                <a:ea typeface="楷体" pitchFamily="49" charset="-122"/>
                <a:cs typeface="Consolas" pitchFamily="49" charset="0"/>
              </a:rPr>
              <a:t>x</a:t>
            </a:r>
            <a:r>
              <a:rPr lang="zh-CN" altLang="en-US" sz="2200" i="1" dirty="0">
                <a:solidFill>
                  <a:srgbClr val="6600CC"/>
                </a:solidFill>
                <a:latin typeface="Consolas" pitchFamily="49" charset="0"/>
                <a:ea typeface="楷体" pitchFamily="49" charset="-122"/>
                <a:cs typeface="Consolas" pitchFamily="49" charset="0"/>
              </a:rPr>
              <a:t>，</a:t>
            </a:r>
            <a:r>
              <a:rPr lang="en-US" altLang="zh-CN" sz="2200" i="1" dirty="0">
                <a:solidFill>
                  <a:srgbClr val="6600CC"/>
                </a:solidFill>
                <a:latin typeface="Consolas" pitchFamily="49" charset="0"/>
                <a:ea typeface="楷体" pitchFamily="49" charset="-122"/>
                <a:cs typeface="Consolas" pitchFamily="49" charset="0"/>
              </a:rPr>
              <a:t>y</a:t>
            </a:r>
            <a:r>
              <a:rPr lang="en-US" altLang="zh-CN" sz="2200" dirty="0">
                <a:solidFill>
                  <a:srgbClr val="6600CC"/>
                </a:solidFill>
                <a:latin typeface="Consolas" pitchFamily="49" charset="0"/>
                <a:ea typeface="楷体" pitchFamily="49" charset="-122"/>
                <a:cs typeface="Consolas" pitchFamily="49" charset="0"/>
              </a:rPr>
              <a:t>&gt;</a:t>
            </a:r>
            <a:r>
              <a:rPr lang="zh-CN" altLang="en-US" sz="2200" dirty="0">
                <a:solidFill>
                  <a:srgbClr val="6600CC"/>
                </a:solidFill>
                <a:latin typeface="Consolas" pitchFamily="49" charset="0"/>
                <a:ea typeface="楷体" pitchFamily="49" charset="-122"/>
                <a:cs typeface="Consolas" pitchFamily="49" charset="0"/>
              </a:rPr>
              <a:t>表示</a:t>
            </a:r>
            <a:r>
              <a:rPr lang="en-US" altLang="zh-CN" sz="2200" i="1" dirty="0">
                <a:solidFill>
                  <a:srgbClr val="6600CC"/>
                </a:solidFill>
                <a:latin typeface="Consolas" pitchFamily="49" charset="0"/>
                <a:ea typeface="楷体" pitchFamily="49" charset="-122"/>
                <a:cs typeface="Consolas" pitchFamily="49" charset="0"/>
              </a:rPr>
              <a:t>x</a:t>
            </a:r>
            <a:r>
              <a:rPr lang="zh-CN" altLang="en-US" sz="2200" dirty="0">
                <a:solidFill>
                  <a:srgbClr val="6600CC"/>
                </a:solidFill>
                <a:latin typeface="Consolas" pitchFamily="49" charset="0"/>
                <a:ea typeface="楷体" pitchFamily="49" charset="-122"/>
                <a:cs typeface="Consolas" pitchFamily="49" charset="0"/>
              </a:rPr>
              <a:t>、</a:t>
            </a:r>
            <a:r>
              <a:rPr lang="en-US" altLang="zh-CN" sz="2200" i="1" dirty="0">
                <a:solidFill>
                  <a:srgbClr val="6600CC"/>
                </a:solidFill>
                <a:latin typeface="Consolas" pitchFamily="49" charset="0"/>
                <a:ea typeface="楷体" pitchFamily="49" charset="-122"/>
                <a:cs typeface="Consolas" pitchFamily="49" charset="0"/>
              </a:rPr>
              <a:t>y</a:t>
            </a:r>
            <a:r>
              <a:rPr lang="zh-CN" altLang="en-US" sz="2200" dirty="0">
                <a:solidFill>
                  <a:srgbClr val="6600CC"/>
                </a:solidFill>
                <a:latin typeface="Consolas" pitchFamily="49" charset="0"/>
                <a:ea typeface="楷体" pitchFamily="49" charset="-122"/>
                <a:cs typeface="Consolas" pitchFamily="49" charset="0"/>
              </a:rPr>
              <a:t>是有向的，序偶</a:t>
            </a:r>
            <a:r>
              <a:rPr lang="en-US" altLang="zh-CN" sz="2200" dirty="0">
                <a:solidFill>
                  <a:srgbClr val="6600CC"/>
                </a:solidFill>
                <a:latin typeface="Consolas" pitchFamily="49" charset="0"/>
                <a:ea typeface="楷体" pitchFamily="49" charset="-122"/>
                <a:cs typeface="Consolas" pitchFamily="49" charset="0"/>
              </a:rPr>
              <a:t>(</a:t>
            </a:r>
            <a:r>
              <a:rPr lang="en-US" altLang="zh-CN" sz="2200" i="1" dirty="0">
                <a:solidFill>
                  <a:srgbClr val="6600CC"/>
                </a:solidFill>
                <a:latin typeface="Consolas" pitchFamily="49" charset="0"/>
                <a:ea typeface="楷体" pitchFamily="49" charset="-122"/>
                <a:cs typeface="Consolas" pitchFamily="49" charset="0"/>
              </a:rPr>
              <a:t>x</a:t>
            </a:r>
            <a:r>
              <a:rPr lang="zh-CN" altLang="en-US" sz="2200" i="1" dirty="0">
                <a:solidFill>
                  <a:srgbClr val="6600CC"/>
                </a:solidFill>
                <a:latin typeface="Consolas" pitchFamily="49" charset="0"/>
                <a:ea typeface="楷体" pitchFamily="49" charset="-122"/>
                <a:cs typeface="Consolas" pitchFamily="49" charset="0"/>
              </a:rPr>
              <a:t>，</a:t>
            </a:r>
            <a:r>
              <a:rPr lang="en-US" altLang="zh-CN" sz="2200" i="1" dirty="0">
                <a:solidFill>
                  <a:srgbClr val="6600CC"/>
                </a:solidFill>
                <a:latin typeface="Consolas" pitchFamily="49" charset="0"/>
                <a:ea typeface="楷体" pitchFamily="49" charset="-122"/>
                <a:cs typeface="Consolas" pitchFamily="49" charset="0"/>
              </a:rPr>
              <a:t>y</a:t>
            </a:r>
            <a:r>
              <a:rPr lang="en-US" altLang="zh-CN" sz="2200" dirty="0">
                <a:solidFill>
                  <a:srgbClr val="6600CC"/>
                </a:solidFill>
                <a:latin typeface="Consolas" pitchFamily="49" charset="0"/>
                <a:ea typeface="楷体" pitchFamily="49" charset="-122"/>
                <a:cs typeface="Consolas" pitchFamily="49" charset="0"/>
              </a:rPr>
              <a:t>)</a:t>
            </a:r>
            <a:r>
              <a:rPr lang="zh-CN" altLang="en-US" sz="2200" dirty="0">
                <a:solidFill>
                  <a:srgbClr val="6600CC"/>
                </a:solidFill>
                <a:latin typeface="Consolas" pitchFamily="49" charset="0"/>
                <a:ea typeface="楷体" pitchFamily="49" charset="-122"/>
                <a:cs typeface="Consolas" pitchFamily="49" charset="0"/>
              </a:rPr>
              <a:t>表示</a:t>
            </a:r>
            <a:r>
              <a:rPr lang="en-US" altLang="zh-CN" sz="2200" i="1" dirty="0">
                <a:solidFill>
                  <a:srgbClr val="6600CC"/>
                </a:solidFill>
                <a:latin typeface="Consolas" pitchFamily="49" charset="0"/>
                <a:ea typeface="楷体" pitchFamily="49" charset="-122"/>
                <a:cs typeface="Consolas" pitchFamily="49" charset="0"/>
              </a:rPr>
              <a:t>x</a:t>
            </a:r>
            <a:r>
              <a:rPr lang="zh-CN" altLang="en-US" sz="2200" dirty="0">
                <a:solidFill>
                  <a:srgbClr val="6600CC"/>
                </a:solidFill>
                <a:latin typeface="Consolas" pitchFamily="49" charset="0"/>
                <a:ea typeface="楷体" pitchFamily="49" charset="-122"/>
                <a:cs typeface="Consolas" pitchFamily="49" charset="0"/>
              </a:rPr>
              <a:t>、</a:t>
            </a:r>
            <a:r>
              <a:rPr lang="en-US" altLang="zh-CN" sz="2200" i="1" dirty="0">
                <a:solidFill>
                  <a:srgbClr val="6600CC"/>
                </a:solidFill>
                <a:latin typeface="Consolas" pitchFamily="49" charset="0"/>
                <a:ea typeface="楷体" pitchFamily="49" charset="-122"/>
                <a:cs typeface="Consolas" pitchFamily="49" charset="0"/>
              </a:rPr>
              <a:t>y</a:t>
            </a:r>
            <a:r>
              <a:rPr lang="zh-CN" altLang="en-US" sz="2200" dirty="0">
                <a:solidFill>
                  <a:srgbClr val="6600CC"/>
                </a:solidFill>
                <a:latin typeface="Consolas" pitchFamily="49" charset="0"/>
                <a:ea typeface="楷体" pitchFamily="49" charset="-122"/>
                <a:cs typeface="Consolas" pitchFamily="49" charset="0"/>
              </a:rPr>
              <a:t>是无向的</a:t>
            </a:r>
            <a:endParaRPr lang="zh-CN" altLang="en-US" sz="2200" dirty="0">
              <a:solidFill>
                <a:srgbClr val="6600CC"/>
              </a:solidFill>
              <a:latin typeface="Consolas" pitchFamily="49" charset="0"/>
              <a:cs typeface="Consolas" pitchFamily="49"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30</a:t>
            </a:fld>
            <a:endParaRPr lang="en-US" altLang="zh-CN" dirty="0"/>
          </a:p>
        </p:txBody>
      </p:sp>
    </p:spTree>
    <p:custDataLst>
      <p:tags r:id="rId1"/>
    </p:custDataLst>
    <p:extLst>
      <p:ext uri="{BB962C8B-B14F-4D97-AF65-F5344CB8AC3E}">
        <p14:creationId xmlns:p14="http://schemas.microsoft.com/office/powerpoint/2010/main" val="10873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7"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72747"/>
            <a:ext cx="2663115" cy="502702"/>
          </a:xfrm>
          <a:prstGeom prst="rect">
            <a:avLst/>
          </a:prstGeom>
          <a:noFill/>
        </p:spPr>
        <p:txBody>
          <a:bodyPr wrap="square" rtlCol="0">
            <a:spAutoFit/>
          </a:bodyPr>
          <a:lstStyle/>
          <a:p>
            <a:pPr algn="just">
              <a:lnSpc>
                <a:spcPts val="3200"/>
              </a:lnSpc>
            </a:pPr>
            <a:r>
              <a:rPr lang="zh-CN" altLang="en-US">
                <a:solidFill>
                  <a:srgbClr val="3333CC"/>
                </a:solidFill>
                <a:ea typeface="楷体" pitchFamily="49" charset="-122"/>
                <a:cs typeface="Times New Roman" pitchFamily="18" charset="0"/>
              </a:rPr>
              <a:t>二元组</a:t>
            </a:r>
            <a:r>
              <a:rPr lang="zh-CN" altLang="en-US" b="1">
                <a:solidFill>
                  <a:srgbClr val="3333CC"/>
                </a:solidFill>
                <a:latin typeface="Times New Roman" pitchFamily="18" charset="0"/>
                <a:ea typeface="楷体" pitchFamily="49" charset="-122"/>
                <a:cs typeface="Times New Roman" pitchFamily="18" charset="0"/>
              </a:rPr>
              <a:t>逻辑表示：</a:t>
            </a:r>
            <a:r>
              <a:rPr lang="zh-CN" altLang="en-US" b="1" dirty="0">
                <a:solidFill>
                  <a:srgbClr val="3333CC"/>
                </a:solidFill>
                <a:latin typeface="Times New Roman" pitchFamily="18" charset="0"/>
                <a:ea typeface="楷体" pitchFamily="49" charset="-122"/>
                <a:cs typeface="Times New Roman" pitchFamily="18" charset="0"/>
              </a:rPr>
              <a:t>　</a:t>
            </a:r>
          </a:p>
        </p:txBody>
      </p:sp>
      <p:sp>
        <p:nvSpPr>
          <p:cNvPr id="6" name="TextBox 5"/>
          <p:cNvSpPr txBox="1"/>
          <p:nvPr/>
        </p:nvSpPr>
        <p:spPr>
          <a:xfrm>
            <a:off x="857224" y="4915689"/>
            <a:ext cx="7235146" cy="464331"/>
          </a:xfrm>
          <a:prstGeom prst="rect">
            <a:avLst/>
          </a:prstGeom>
        </p:spPr>
        <p:style>
          <a:lnRef idx="1">
            <a:schemeClr val="accent6"/>
          </a:lnRef>
          <a:fillRef idx="2">
            <a:schemeClr val="accent6"/>
          </a:fillRef>
          <a:effectRef idx="1">
            <a:schemeClr val="accent6"/>
          </a:effectRef>
          <a:fontRef idx="minor">
            <a:schemeClr val="dk1"/>
          </a:fontRef>
        </p:style>
        <p:txBody>
          <a:bodyPr wrap="square" tIns="144000" bIns="72000" rtlCol="0">
            <a:spAutoFit/>
          </a:bodyPr>
          <a:lstStyle/>
          <a:p>
            <a:r>
              <a:rPr lang="zh-CN" altLang="en-US" sz="2000" dirty="0">
                <a:solidFill>
                  <a:srgbClr val="C00000"/>
                </a:solidFill>
                <a:latin typeface="Consolas" pitchFamily="49" charset="0"/>
                <a:ea typeface="楷体" pitchFamily="49" charset="-122"/>
                <a:cs typeface="Consolas" pitchFamily="49" charset="0"/>
              </a:rPr>
              <a:t> </a:t>
            </a:r>
            <a:r>
              <a:rPr lang="en-US" altLang="zh-CN" sz="2000" dirty="0">
                <a:solidFill>
                  <a:srgbClr val="C00000"/>
                </a:solidFill>
                <a:latin typeface="Consolas" pitchFamily="49" charset="0"/>
                <a:ea typeface="楷体" pitchFamily="49" charset="-122"/>
                <a:cs typeface="Consolas" pitchFamily="49" charset="0"/>
              </a:rPr>
              <a:t>&lt;1,8&gt;</a:t>
            </a:r>
            <a:r>
              <a:rPr lang="zh-CN" altLang="en-US" sz="2000" dirty="0">
                <a:solidFill>
                  <a:srgbClr val="C00000"/>
                </a:solidFill>
                <a:latin typeface="Consolas" pitchFamily="49" charset="0"/>
                <a:ea typeface="楷体" pitchFamily="49" charset="-122"/>
                <a:cs typeface="Consolas" pitchFamily="49" charset="0"/>
              </a:rPr>
              <a:t>，</a:t>
            </a:r>
            <a:r>
              <a:rPr lang="en-US" altLang="zh-CN" sz="2000" dirty="0">
                <a:solidFill>
                  <a:srgbClr val="C00000"/>
                </a:solidFill>
                <a:latin typeface="Consolas" pitchFamily="49" charset="0"/>
                <a:ea typeface="楷体" pitchFamily="49" charset="-122"/>
                <a:cs typeface="Consolas" pitchFamily="49" charset="0"/>
              </a:rPr>
              <a:t>&lt;8,34&gt;</a:t>
            </a:r>
            <a:r>
              <a:rPr lang="zh-CN" altLang="en-US" sz="2000" dirty="0">
                <a:solidFill>
                  <a:srgbClr val="C00000"/>
                </a:solidFill>
                <a:latin typeface="Consolas" pitchFamily="49" charset="0"/>
                <a:ea typeface="楷体" pitchFamily="49" charset="-122"/>
                <a:cs typeface="Consolas" pitchFamily="49" charset="0"/>
              </a:rPr>
              <a:t>，</a:t>
            </a:r>
            <a:r>
              <a:rPr lang="en-US" altLang="zh-CN" sz="2000" dirty="0">
                <a:solidFill>
                  <a:srgbClr val="C00000"/>
                </a:solidFill>
                <a:latin typeface="Consolas" pitchFamily="49" charset="0"/>
                <a:ea typeface="楷体" pitchFamily="49" charset="-122"/>
                <a:cs typeface="Consolas" pitchFamily="49" charset="0"/>
              </a:rPr>
              <a:t>&lt;34,20&gt;</a:t>
            </a:r>
            <a:r>
              <a:rPr lang="zh-CN" altLang="en-US" sz="2000" dirty="0">
                <a:solidFill>
                  <a:srgbClr val="C00000"/>
                </a:solidFill>
                <a:latin typeface="Consolas" pitchFamily="49" charset="0"/>
                <a:ea typeface="楷体" pitchFamily="49" charset="-122"/>
                <a:cs typeface="Consolas" pitchFamily="49" charset="0"/>
              </a:rPr>
              <a:t>，</a:t>
            </a:r>
            <a:r>
              <a:rPr lang="en-US" altLang="zh-CN" sz="2000" dirty="0">
                <a:solidFill>
                  <a:srgbClr val="C00000"/>
                </a:solidFill>
                <a:latin typeface="Consolas" pitchFamily="49" charset="0"/>
                <a:ea typeface="楷体" pitchFamily="49" charset="-122"/>
                <a:cs typeface="Consolas" pitchFamily="49" charset="0"/>
              </a:rPr>
              <a:t>&lt;20,12&gt;</a:t>
            </a:r>
            <a:r>
              <a:rPr lang="zh-CN" altLang="en-US" sz="2000" dirty="0">
                <a:solidFill>
                  <a:srgbClr val="C00000"/>
                </a:solidFill>
                <a:latin typeface="Consolas" pitchFamily="49" charset="0"/>
                <a:ea typeface="楷体" pitchFamily="49" charset="-122"/>
                <a:cs typeface="Consolas" pitchFamily="49" charset="0"/>
              </a:rPr>
              <a:t>，</a:t>
            </a:r>
            <a:r>
              <a:rPr lang="en-US" altLang="zh-CN" sz="2000" dirty="0">
                <a:solidFill>
                  <a:srgbClr val="C00000"/>
                </a:solidFill>
                <a:latin typeface="Consolas" pitchFamily="49" charset="0"/>
                <a:ea typeface="楷体" pitchFamily="49" charset="-122"/>
                <a:cs typeface="Consolas" pitchFamily="49" charset="0"/>
              </a:rPr>
              <a:t> &lt;12,26&gt;</a:t>
            </a:r>
            <a:r>
              <a:rPr lang="zh-CN" altLang="en-US" sz="2000" dirty="0">
                <a:solidFill>
                  <a:srgbClr val="C00000"/>
                </a:solidFill>
                <a:latin typeface="Consolas" pitchFamily="49" charset="0"/>
                <a:ea typeface="楷体" pitchFamily="49" charset="-122"/>
                <a:cs typeface="Consolas" pitchFamily="49" charset="0"/>
              </a:rPr>
              <a:t>，</a:t>
            </a:r>
            <a:r>
              <a:rPr lang="en-US" altLang="zh-CN" sz="2000" dirty="0">
                <a:solidFill>
                  <a:srgbClr val="C00000"/>
                </a:solidFill>
                <a:latin typeface="Consolas" pitchFamily="49" charset="0"/>
                <a:ea typeface="楷体" pitchFamily="49" charset="-122"/>
                <a:cs typeface="Consolas" pitchFamily="49" charset="0"/>
              </a:rPr>
              <a:t>&lt;26,5&gt;</a:t>
            </a:r>
            <a:endParaRPr lang="zh-CN" altLang="en-US" sz="2000" dirty="0">
              <a:latin typeface="Consolas" pitchFamily="49" charset="0"/>
              <a:cs typeface="Consolas" pitchFamily="49" charset="0"/>
            </a:endParaRPr>
          </a:p>
        </p:txBody>
      </p:sp>
      <p:graphicFrame>
        <p:nvGraphicFramePr>
          <p:cNvPr id="8" name="表格 7"/>
          <p:cNvGraphicFramePr>
            <a:graphicFrameLocks noGrp="1"/>
          </p:cNvGraphicFramePr>
          <p:nvPr/>
        </p:nvGraphicFramePr>
        <p:xfrm>
          <a:off x="1785917" y="214290"/>
          <a:ext cx="4000528" cy="3169920"/>
        </p:xfrm>
        <a:graphic>
          <a:graphicData uri="http://schemas.openxmlformats.org/drawingml/2006/table">
            <a:tbl>
              <a:tblPr>
                <a:effectLst>
                  <a:outerShdw blurRad="50800" dist="38100" dir="2700000" algn="tl" rotWithShape="0">
                    <a:prstClr val="black">
                      <a:alpha val="40000"/>
                    </a:prstClr>
                  </a:outerShdw>
                </a:effectLst>
                <a:tableStyleId>{16D9F66E-5EB9-4882-86FB-DCBF35E3C3E4}</a:tableStyleId>
              </a:tblPr>
              <a:tblGrid>
                <a:gridCol w="1045036">
                  <a:extLst>
                    <a:ext uri="{9D8B030D-6E8A-4147-A177-3AD203B41FA5}">
                      <a16:colId xmlns:a16="http://schemas.microsoft.com/office/drawing/2014/main" val="20000"/>
                    </a:ext>
                  </a:extLst>
                </a:gridCol>
                <a:gridCol w="1045036">
                  <a:extLst>
                    <a:ext uri="{9D8B030D-6E8A-4147-A177-3AD203B41FA5}">
                      <a16:colId xmlns:a16="http://schemas.microsoft.com/office/drawing/2014/main" val="20001"/>
                    </a:ext>
                  </a:extLst>
                </a:gridCol>
                <a:gridCol w="1045036">
                  <a:extLst>
                    <a:ext uri="{9D8B030D-6E8A-4147-A177-3AD203B41FA5}">
                      <a16:colId xmlns:a16="http://schemas.microsoft.com/office/drawing/2014/main" val="20002"/>
                    </a:ext>
                  </a:extLst>
                </a:gridCol>
                <a:gridCol w="865420">
                  <a:extLst>
                    <a:ext uri="{9D8B030D-6E8A-4147-A177-3AD203B41FA5}">
                      <a16:colId xmlns:a16="http://schemas.microsoft.com/office/drawing/2014/main" val="20003"/>
                    </a:ext>
                  </a:extLst>
                </a:gridCol>
              </a:tblGrid>
              <a:tr h="3609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Consolas" pitchFamily="49" charset="0"/>
                          <a:ea typeface="楷体" pitchFamily="49" charset="-122"/>
                          <a:cs typeface="Consolas" pitchFamily="49" charset="0"/>
                        </a:rPr>
                        <a:t>学号</a:t>
                      </a:r>
                      <a:endParaRPr kumimoji="0" lang="zh-CN" altLang="en-US" sz="1800" b="1" i="0" u="none" strike="noStrike" cap="none" normalizeH="0" baseline="0" dirty="0">
                        <a:ln>
                          <a:noFill/>
                        </a:ln>
                        <a:solidFill>
                          <a:srgbClr val="C00000"/>
                        </a:solidFill>
                        <a:effectLst/>
                        <a:latin typeface="Consolas" pitchFamily="49" charset="0"/>
                        <a:ea typeface="楷体" pitchFamily="49" charset="-122"/>
                        <a:cs typeface="Consolas" pitchFamily="49"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Consolas" pitchFamily="49" charset="0"/>
                          <a:ea typeface="楷体" pitchFamily="49" charset="-122"/>
                          <a:cs typeface="Consolas" pitchFamily="49" charset="0"/>
                        </a:rPr>
                        <a:t>姓名</a:t>
                      </a:r>
                      <a:endParaRPr kumimoji="0" lang="zh-CN" altLang="en-US" sz="1800" b="1" i="0" u="none" strike="noStrike" cap="none" normalizeH="0" baseline="0" dirty="0">
                        <a:ln>
                          <a:noFill/>
                        </a:ln>
                        <a:solidFill>
                          <a:srgbClr val="C00000"/>
                        </a:solidFill>
                        <a:effectLst/>
                        <a:latin typeface="Consolas" pitchFamily="49" charset="0"/>
                        <a:ea typeface="楷体" pitchFamily="49" charset="-122"/>
                        <a:cs typeface="Consolas" pitchFamily="49"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Consolas" pitchFamily="49" charset="0"/>
                          <a:ea typeface="楷体" pitchFamily="49" charset="-122"/>
                          <a:cs typeface="Consolas" pitchFamily="49" charset="0"/>
                        </a:rPr>
                        <a:t>性别</a:t>
                      </a:r>
                      <a:endParaRPr kumimoji="0" lang="zh-CN" altLang="en-US" sz="1800" b="1" i="0" u="none" strike="noStrike" cap="none" normalizeH="0" baseline="0" dirty="0">
                        <a:ln>
                          <a:noFill/>
                        </a:ln>
                        <a:solidFill>
                          <a:srgbClr val="C00000"/>
                        </a:solidFill>
                        <a:effectLst/>
                        <a:latin typeface="Consolas" pitchFamily="49" charset="0"/>
                        <a:ea typeface="楷体" pitchFamily="49" charset="-122"/>
                        <a:cs typeface="Consolas" pitchFamily="49"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C00000"/>
                          </a:solidFill>
                          <a:effectLst/>
                          <a:latin typeface="Consolas" pitchFamily="49" charset="0"/>
                          <a:ea typeface="楷体" pitchFamily="49" charset="-122"/>
                          <a:cs typeface="Consolas" pitchFamily="49" charset="0"/>
                        </a:rPr>
                        <a:t>班号</a:t>
                      </a:r>
                      <a:endParaRPr kumimoji="0" lang="zh-CN" altLang="en-US" sz="1800" b="1" i="0" u="none" strike="noStrike" cap="none" normalizeH="0" baseline="0" dirty="0">
                        <a:ln>
                          <a:noFill/>
                        </a:ln>
                        <a:solidFill>
                          <a:srgbClr val="C00000"/>
                        </a:solidFill>
                        <a:effectLst/>
                        <a:latin typeface="Consolas" pitchFamily="49" charset="0"/>
                        <a:ea typeface="楷体" pitchFamily="49" charset="-122"/>
                        <a:cs typeface="Consolas" pitchFamily="49" charset="0"/>
                      </a:endParaRPr>
                    </a:p>
                  </a:txBody>
                  <a:tcPr marT="60960" marB="60960" horzOverflow="overflow">
                    <a:solidFill>
                      <a:srgbClr val="92D050"/>
                    </a:solidFill>
                  </a:tcPr>
                </a:tc>
                <a:extLst>
                  <a:ext uri="{0D108BD9-81ED-4DB2-BD59-A6C34878D82A}">
                    <a16:rowId xmlns:a16="http://schemas.microsoft.com/office/drawing/2014/main" val="10000"/>
                  </a:ext>
                </a:extLst>
              </a:tr>
              <a:tr h="3362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1</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张斌</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Consolas" pitchFamily="49" charset="0"/>
                          <a:ea typeface="楷体" pitchFamily="49" charset="-122"/>
                          <a:cs typeface="Consolas" pitchFamily="49" charset="0"/>
                        </a:rPr>
                        <a:t>男</a:t>
                      </a:r>
                      <a:endParaRPr kumimoji="0" lang="zh-CN" altLang="en-US"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Consolas" pitchFamily="49" charset="0"/>
                          <a:ea typeface="楷体" pitchFamily="49" charset="-122"/>
                          <a:cs typeface="Consolas" pitchFamily="49" charset="0"/>
                        </a:rPr>
                        <a:t>9901</a:t>
                      </a:r>
                      <a:endParaRPr kumimoji="0" lang="en-US" altLang="zh-CN"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1"/>
                  </a:ext>
                </a:extLst>
              </a:tr>
              <a:tr h="3362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8</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刘丽</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女</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Consolas" pitchFamily="49" charset="0"/>
                          <a:ea typeface="楷体" pitchFamily="49" charset="-122"/>
                          <a:cs typeface="Consolas" pitchFamily="49" charset="0"/>
                        </a:rPr>
                        <a:t>9902</a:t>
                      </a:r>
                      <a:endParaRPr kumimoji="0" lang="en-US" altLang="zh-CN"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2"/>
                  </a:ext>
                </a:extLst>
              </a:tr>
              <a:tr h="3362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34</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李英</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女</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9901</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3"/>
                  </a:ext>
                </a:extLst>
              </a:tr>
              <a:tr h="3362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Consolas" pitchFamily="49" charset="0"/>
                          <a:ea typeface="楷体" pitchFamily="49" charset="-122"/>
                          <a:cs typeface="Consolas" pitchFamily="49" charset="0"/>
                        </a:rPr>
                        <a:t>20</a:t>
                      </a:r>
                      <a:endParaRPr kumimoji="0" lang="en-US" altLang="zh-CN"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陈华</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男</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9902</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4"/>
                  </a:ext>
                </a:extLst>
              </a:tr>
              <a:tr h="3362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Consolas" pitchFamily="49" charset="0"/>
                          <a:ea typeface="楷体" pitchFamily="49" charset="-122"/>
                          <a:cs typeface="Consolas" pitchFamily="49" charset="0"/>
                        </a:rPr>
                        <a:t>12</a:t>
                      </a:r>
                      <a:endParaRPr kumimoji="0" lang="en-US" altLang="zh-CN"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Consolas" pitchFamily="49" charset="0"/>
                          <a:ea typeface="楷体" pitchFamily="49" charset="-122"/>
                          <a:cs typeface="Consolas" pitchFamily="49" charset="0"/>
                        </a:rPr>
                        <a:t>王奇</a:t>
                      </a:r>
                      <a:endParaRPr kumimoji="0" lang="zh-CN" altLang="en-US"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男</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9901</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5"/>
                  </a:ext>
                </a:extLst>
              </a:tr>
              <a:tr h="3362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3333CC"/>
                          </a:solidFill>
                          <a:effectLst/>
                          <a:latin typeface="Consolas" pitchFamily="49" charset="0"/>
                          <a:ea typeface="楷体" pitchFamily="49" charset="-122"/>
                          <a:cs typeface="Consolas" pitchFamily="49" charset="0"/>
                        </a:rPr>
                        <a:t>26</a:t>
                      </a:r>
                      <a:endParaRPr kumimoji="0" lang="en-US" altLang="zh-CN"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Consolas" pitchFamily="49" charset="0"/>
                          <a:ea typeface="楷体" pitchFamily="49" charset="-122"/>
                          <a:cs typeface="Consolas" pitchFamily="49" charset="0"/>
                        </a:rPr>
                        <a:t>董强</a:t>
                      </a:r>
                      <a:endParaRPr kumimoji="0" lang="zh-CN" altLang="en-US"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男</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9902</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6"/>
                  </a:ext>
                </a:extLst>
              </a:tr>
              <a:tr h="3362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5</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3333CC"/>
                          </a:solidFill>
                          <a:effectLst/>
                          <a:latin typeface="Consolas" pitchFamily="49" charset="0"/>
                          <a:ea typeface="楷体" pitchFamily="49" charset="-122"/>
                          <a:cs typeface="Consolas" pitchFamily="49" charset="0"/>
                        </a:rPr>
                        <a:t>王萍</a:t>
                      </a:r>
                      <a:endParaRPr kumimoji="0" lang="zh-CN" altLang="en-US" sz="1800" b="1" i="0" u="none" strike="noStrike" cap="none" normalizeH="0" baseline="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3333CC"/>
                          </a:solidFill>
                          <a:effectLst/>
                          <a:latin typeface="Consolas" pitchFamily="49" charset="0"/>
                          <a:ea typeface="楷体" pitchFamily="49" charset="-122"/>
                          <a:cs typeface="Consolas" pitchFamily="49" charset="0"/>
                        </a:rPr>
                        <a:t>女</a:t>
                      </a:r>
                      <a:endParaRPr kumimoji="0" lang="zh-CN" altLang="en-US"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3333CC"/>
                          </a:solidFill>
                          <a:effectLst/>
                          <a:latin typeface="Consolas" pitchFamily="49" charset="0"/>
                          <a:ea typeface="楷体" pitchFamily="49" charset="-122"/>
                          <a:cs typeface="Consolas" pitchFamily="49" charset="0"/>
                        </a:rPr>
                        <a:t>9901</a:t>
                      </a:r>
                      <a:endParaRPr kumimoji="0" lang="en-US" altLang="zh-CN" sz="1800" b="1" i="0" u="none" strike="noStrike" cap="none" normalizeH="0" baseline="0" dirty="0">
                        <a:ln>
                          <a:noFill/>
                        </a:ln>
                        <a:solidFill>
                          <a:srgbClr val="3333CC"/>
                        </a:solidFill>
                        <a:effectLst/>
                        <a:latin typeface="Consolas" pitchFamily="49" charset="0"/>
                        <a:ea typeface="楷体" pitchFamily="49" charset="-122"/>
                        <a:cs typeface="Consolas" pitchFamily="49" charset="0"/>
                      </a:endParaRPr>
                    </a:p>
                  </a:txBody>
                  <a:tcPr marT="60960" marB="60960" horzOverflow="overflow"/>
                </a:tc>
                <a:extLst>
                  <a:ext uri="{0D108BD9-81ED-4DB2-BD59-A6C34878D82A}">
                    <a16:rowId xmlns:a16="http://schemas.microsoft.com/office/drawing/2014/main" val="10007"/>
                  </a:ext>
                </a:extLst>
              </a:tr>
            </a:tbl>
          </a:graphicData>
        </a:graphic>
      </p:graphicFrame>
      <p:sp>
        <p:nvSpPr>
          <p:cNvPr id="9" name="TextBox 8"/>
          <p:cNvSpPr txBox="1"/>
          <p:nvPr/>
        </p:nvSpPr>
        <p:spPr>
          <a:xfrm>
            <a:off x="4071934" y="3714752"/>
            <a:ext cx="3143272" cy="338554"/>
          </a:xfrm>
          <a:prstGeom prst="rect">
            <a:avLst/>
          </a:prstGeom>
          <a:noFill/>
        </p:spPr>
        <p:txBody>
          <a:bodyPr wrap="square" rtlCol="0">
            <a:spAutoFit/>
          </a:bodyPr>
          <a:lstStyle/>
          <a:p>
            <a:pPr algn="l"/>
            <a:r>
              <a:rPr lang="zh-CN" altLang="en-US" sz="2000">
                <a:ea typeface="楷体" pitchFamily="49" charset="-122"/>
                <a:cs typeface="Times New Roman" pitchFamily="18" charset="0"/>
              </a:rPr>
              <a:t>每个学生记录用学号标识</a:t>
            </a:r>
            <a:endParaRPr lang="zh-CN" altLang="en-US" sz="2000"/>
          </a:p>
        </p:txBody>
      </p:sp>
      <p:sp>
        <p:nvSpPr>
          <p:cNvPr id="10" name="下箭头 9"/>
          <p:cNvSpPr/>
          <p:nvPr/>
        </p:nvSpPr>
        <p:spPr>
          <a:xfrm>
            <a:off x="3857620" y="3571876"/>
            <a:ext cx="142876" cy="642942"/>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4"/>
          </p:nvPr>
        </p:nvSpPr>
        <p:spPr/>
        <p:txBody>
          <a:bodyPr/>
          <a:lstStyle/>
          <a:p>
            <a:fld id="{7AF016A1-9F15-429F-9EFD-84004B73C732}" type="slidenum">
              <a:rPr lang="en-US" altLang="zh-CN" smtClean="0"/>
              <a:pPr/>
              <a:t>31</a:t>
            </a:fld>
            <a:endParaRPr lang="en-US" altLang="zh-CN" dirty="0"/>
          </a:p>
        </p:txBody>
      </p:sp>
    </p:spTree>
    <p:extLst>
      <p:ext uri="{BB962C8B-B14F-4D97-AF65-F5344CB8AC3E}">
        <p14:creationId xmlns:p14="http://schemas.microsoft.com/office/powerpoint/2010/main" val="2460735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428596" y="357166"/>
            <a:ext cx="5000660" cy="461665"/>
          </a:xfrm>
          <a:prstGeom prst="rect">
            <a:avLst/>
          </a:prstGeom>
          <a:noFill/>
          <a:ln w="9525">
            <a:noFill/>
            <a:miter lim="800000"/>
            <a:headEnd/>
            <a:tailEnd/>
          </a:ln>
          <a:effectLst/>
        </p:spPr>
        <p:txBody>
          <a:bodyPr wrap="square">
            <a:spAutoFit/>
          </a:bodyPr>
          <a:lstStyle/>
          <a:p>
            <a:pPr algn="l">
              <a:lnSpc>
                <a:spcPct val="100000"/>
              </a:lnSpc>
            </a:pPr>
            <a:r>
              <a:rPr lang="zh-CN" altLang="en-US" b="1">
                <a:solidFill>
                  <a:srgbClr val="3333CC"/>
                </a:solidFill>
                <a:latin typeface="Consolas" pitchFamily="49" charset="0"/>
                <a:ea typeface="楷体" pitchFamily="49" charset="-122"/>
                <a:cs typeface="Consolas" pitchFamily="49" charset="0"/>
              </a:rPr>
              <a:t>例如，如下数据为一</a:t>
            </a:r>
            <a:r>
              <a:rPr lang="zh-CN" altLang="en-US" b="1" dirty="0">
                <a:solidFill>
                  <a:srgbClr val="3333CC"/>
                </a:solidFill>
                <a:latin typeface="Consolas" pitchFamily="49" charset="0"/>
                <a:ea typeface="楷体" pitchFamily="49" charset="-122"/>
                <a:cs typeface="Consolas" pitchFamily="49" charset="0"/>
              </a:rPr>
              <a:t>个矩阵：      </a:t>
            </a:r>
          </a:p>
        </p:txBody>
      </p:sp>
      <p:sp>
        <p:nvSpPr>
          <p:cNvPr id="79876" name="Text Box 4"/>
          <p:cNvSpPr txBox="1">
            <a:spLocks noChangeArrowheads="1"/>
          </p:cNvSpPr>
          <p:nvPr/>
        </p:nvSpPr>
        <p:spPr bwMode="auto">
          <a:xfrm>
            <a:off x="428596" y="2492377"/>
            <a:ext cx="8358214" cy="337015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algn="l">
              <a:lnSpc>
                <a:spcPct val="150000"/>
              </a:lnSpc>
              <a:spcBef>
                <a:spcPts val="0"/>
              </a:spcBef>
            </a:pPr>
            <a:r>
              <a:rPr lang="en-US" altLang="zh-CN" sz="2200" b="1">
                <a:latin typeface="Consolas" pitchFamily="49" charset="0"/>
                <a:ea typeface="楷体" pitchFamily="49" charset="-122"/>
                <a:cs typeface="Consolas" pitchFamily="49" charset="0"/>
              </a:rPr>
              <a:t>  </a:t>
            </a:r>
            <a:r>
              <a:rPr lang="zh-CN" altLang="en-US" sz="2200" b="1">
                <a:solidFill>
                  <a:srgbClr val="3333CC"/>
                </a:solidFill>
                <a:latin typeface="Consolas" pitchFamily="49" charset="0"/>
                <a:ea typeface="楷体" pitchFamily="49" charset="-122"/>
                <a:cs typeface="Consolas" pitchFamily="49" charset="0"/>
              </a:rPr>
              <a:t>对应</a:t>
            </a:r>
            <a:r>
              <a:rPr lang="zh-CN" altLang="en-US" sz="2200" b="1" dirty="0">
                <a:solidFill>
                  <a:srgbClr val="3333CC"/>
                </a:solidFill>
                <a:latin typeface="Consolas" pitchFamily="49" charset="0"/>
                <a:ea typeface="楷体" pitchFamily="49" charset="-122"/>
                <a:cs typeface="Consolas" pitchFamily="49" charset="0"/>
              </a:rPr>
              <a:t>的二元组表示为</a:t>
            </a:r>
            <a:r>
              <a:rPr lang="en-US" altLang="zh-CN" sz="2200" b="1" i="1" dirty="0">
                <a:solidFill>
                  <a:srgbClr val="3333CC"/>
                </a:solidFill>
                <a:latin typeface="Consolas" pitchFamily="49" charset="0"/>
                <a:ea typeface="楷体" pitchFamily="49" charset="-122"/>
                <a:cs typeface="Consolas" pitchFamily="49" charset="0"/>
              </a:rPr>
              <a:t>B</a:t>
            </a:r>
            <a:r>
              <a:rPr lang="en-US" altLang="zh-CN" sz="2200" b="1" dirty="0">
                <a:solidFill>
                  <a:srgbClr val="3333CC"/>
                </a:solidFill>
                <a:latin typeface="Consolas" pitchFamily="49" charset="0"/>
                <a:ea typeface="楷体" pitchFamily="49" charset="-122"/>
                <a:cs typeface="Consolas" pitchFamily="49" charset="0"/>
              </a:rPr>
              <a:t>=(</a:t>
            </a:r>
            <a:r>
              <a:rPr lang="en-US" altLang="zh-CN" sz="2200" b="1" i="1" dirty="0">
                <a:solidFill>
                  <a:srgbClr val="3333CC"/>
                </a:solidFill>
                <a:latin typeface="Consolas" pitchFamily="49" charset="0"/>
                <a:ea typeface="楷体" pitchFamily="49" charset="-122"/>
                <a:cs typeface="Consolas" pitchFamily="49" charset="0"/>
              </a:rPr>
              <a:t>D</a:t>
            </a:r>
            <a:r>
              <a:rPr lang="zh-CN" altLang="en-US" sz="2200" b="1" i="1" dirty="0" err="1">
                <a:solidFill>
                  <a:srgbClr val="3333CC"/>
                </a:solidFill>
                <a:latin typeface="Consolas" pitchFamily="49" charset="0"/>
                <a:ea typeface="楷体" pitchFamily="49" charset="-122"/>
                <a:cs typeface="Consolas" pitchFamily="49" charset="0"/>
              </a:rPr>
              <a:t>，</a:t>
            </a:r>
            <a:r>
              <a:rPr lang="en-US" altLang="zh-CN" sz="2200" b="1" i="1" dirty="0">
                <a:solidFill>
                  <a:srgbClr val="3333CC"/>
                </a:solidFill>
                <a:latin typeface="Consolas" pitchFamily="49" charset="0"/>
                <a:ea typeface="楷体" pitchFamily="49" charset="-122"/>
                <a:cs typeface="Consolas" pitchFamily="49" charset="0"/>
              </a:rPr>
              <a:t>R</a:t>
            </a:r>
            <a:r>
              <a:rPr lang="en-US" altLang="zh-CN" sz="2200" b="1" dirty="0">
                <a:solidFill>
                  <a:srgbClr val="3333CC"/>
                </a:solidFill>
                <a:latin typeface="Consolas" pitchFamily="49" charset="0"/>
                <a:ea typeface="楷体" pitchFamily="49" charset="-122"/>
                <a:cs typeface="Consolas" pitchFamily="49" charset="0"/>
              </a:rPr>
              <a:t>)</a:t>
            </a:r>
            <a:r>
              <a:rPr lang="zh-CN" altLang="en-US" sz="2200" b="1" dirty="0">
                <a:solidFill>
                  <a:srgbClr val="3333CC"/>
                </a:solidFill>
                <a:latin typeface="Consolas" pitchFamily="49" charset="0"/>
                <a:ea typeface="楷体" pitchFamily="49" charset="-122"/>
                <a:cs typeface="Consolas" pitchFamily="49" charset="0"/>
              </a:rPr>
              <a:t>，其中：</a:t>
            </a:r>
          </a:p>
          <a:p>
            <a:pPr algn="l">
              <a:lnSpc>
                <a:spcPct val="150000"/>
              </a:lnSpc>
              <a:spcBef>
                <a:spcPts val="0"/>
              </a:spcBef>
            </a:pPr>
            <a:r>
              <a:rPr lang="zh-CN" altLang="en-US" sz="2000" b="1">
                <a:solidFill>
                  <a:srgbClr val="3333CC"/>
                </a:solidFill>
                <a:latin typeface="Consolas" pitchFamily="49" charset="0"/>
                <a:ea typeface="楷体" pitchFamily="49" charset="-122"/>
                <a:cs typeface="Consolas" pitchFamily="49" charset="0"/>
              </a:rPr>
              <a:t>     </a:t>
            </a:r>
            <a:r>
              <a:rPr lang="en-US" altLang="zh-CN" sz="2000" b="1" i="1" dirty="0">
                <a:solidFill>
                  <a:srgbClr val="3333CC"/>
                </a:solidFill>
                <a:latin typeface="Consolas" pitchFamily="49" charset="0"/>
                <a:ea typeface="楷体" pitchFamily="49" charset="-122"/>
                <a:cs typeface="Consolas" pitchFamily="49" charset="0"/>
              </a:rPr>
              <a:t>D</a:t>
            </a:r>
            <a:r>
              <a:rPr lang="en-US" altLang="zh-CN" sz="2000" b="1">
                <a:solidFill>
                  <a:srgbClr val="3333CC"/>
                </a:solidFill>
                <a:latin typeface="Consolas" pitchFamily="49" charset="0"/>
                <a:ea typeface="楷体" pitchFamily="49" charset="-122"/>
                <a:cs typeface="Consolas" pitchFamily="49" charset="0"/>
              </a:rPr>
              <a:t>={2</a:t>
            </a:r>
            <a:r>
              <a:rPr lang="zh-CN" altLang="en-US" sz="2000" b="1">
                <a:solidFill>
                  <a:srgbClr val="3333CC"/>
                </a:solidFill>
                <a:latin typeface="Consolas" pitchFamily="49" charset="0"/>
                <a:ea typeface="楷体" pitchFamily="49" charset="-122"/>
                <a:cs typeface="Consolas" pitchFamily="49" charset="0"/>
              </a:rPr>
              <a:t>，</a:t>
            </a:r>
            <a:r>
              <a:rPr lang="en-US" altLang="zh-CN" sz="2000" b="1">
                <a:solidFill>
                  <a:srgbClr val="3333CC"/>
                </a:solidFill>
                <a:latin typeface="Consolas" pitchFamily="49" charset="0"/>
                <a:ea typeface="楷体" pitchFamily="49" charset="-122"/>
                <a:cs typeface="Consolas" pitchFamily="49" charset="0"/>
              </a:rPr>
              <a:t>6</a:t>
            </a:r>
            <a:r>
              <a:rPr lang="zh-CN" altLang="en-US" sz="2000" b="1">
                <a:solidFill>
                  <a:srgbClr val="3333CC"/>
                </a:solidFill>
                <a:latin typeface="Consolas" pitchFamily="49" charset="0"/>
                <a:ea typeface="楷体" pitchFamily="49" charset="-122"/>
                <a:cs typeface="Consolas" pitchFamily="49" charset="0"/>
              </a:rPr>
              <a:t>，</a:t>
            </a:r>
            <a:r>
              <a:rPr lang="en-US" altLang="zh-CN" sz="2000" b="1">
                <a:solidFill>
                  <a:srgbClr val="3333CC"/>
                </a:solidFill>
                <a:latin typeface="Consolas" pitchFamily="49" charset="0"/>
                <a:ea typeface="楷体" pitchFamily="49" charset="-122"/>
                <a:cs typeface="Consolas" pitchFamily="49" charset="0"/>
              </a:rPr>
              <a:t>3</a:t>
            </a:r>
            <a:r>
              <a:rPr lang="zh-CN" altLang="en-US" sz="2000" b="1">
                <a:solidFill>
                  <a:srgbClr val="3333CC"/>
                </a:solidFill>
                <a:latin typeface="Consolas" pitchFamily="49" charset="0"/>
                <a:ea typeface="楷体" pitchFamily="49" charset="-122"/>
                <a:cs typeface="Consolas" pitchFamily="49" charset="0"/>
              </a:rPr>
              <a:t>，</a:t>
            </a:r>
            <a:r>
              <a:rPr lang="en-US" altLang="zh-CN" sz="2000" b="1">
                <a:solidFill>
                  <a:srgbClr val="3333CC"/>
                </a:solidFill>
                <a:latin typeface="Consolas" pitchFamily="49" charset="0"/>
                <a:ea typeface="楷体" pitchFamily="49" charset="-122"/>
                <a:cs typeface="Consolas" pitchFamily="49" charset="0"/>
              </a:rPr>
              <a:t>1</a:t>
            </a:r>
            <a:r>
              <a:rPr lang="zh-CN" altLang="en-US" sz="2000" b="1">
                <a:solidFill>
                  <a:srgbClr val="3333CC"/>
                </a:solidFill>
                <a:latin typeface="Consolas" pitchFamily="49" charset="0"/>
                <a:ea typeface="楷体" pitchFamily="49" charset="-122"/>
                <a:cs typeface="Consolas" pitchFamily="49" charset="0"/>
              </a:rPr>
              <a:t>，</a:t>
            </a:r>
            <a:r>
              <a:rPr lang="en-US" altLang="zh-CN" sz="2000" b="1">
                <a:solidFill>
                  <a:srgbClr val="3333CC"/>
                </a:solidFill>
                <a:latin typeface="Consolas" pitchFamily="49" charset="0"/>
                <a:ea typeface="楷体" pitchFamily="49" charset="-122"/>
                <a:cs typeface="Consolas" pitchFamily="49" charset="0"/>
              </a:rPr>
              <a:t>8</a:t>
            </a:r>
            <a:r>
              <a:rPr lang="zh-CN" altLang="en-US" sz="2000" b="1">
                <a:solidFill>
                  <a:srgbClr val="3333CC"/>
                </a:solidFill>
                <a:latin typeface="Consolas" pitchFamily="49" charset="0"/>
                <a:ea typeface="楷体" pitchFamily="49" charset="-122"/>
                <a:cs typeface="Consolas" pitchFamily="49" charset="0"/>
              </a:rPr>
              <a:t>，</a:t>
            </a:r>
            <a:r>
              <a:rPr lang="en-US" altLang="zh-CN" sz="2000" b="1">
                <a:solidFill>
                  <a:srgbClr val="3333CC"/>
                </a:solidFill>
                <a:latin typeface="Consolas" pitchFamily="49" charset="0"/>
                <a:ea typeface="楷体" pitchFamily="49" charset="-122"/>
                <a:cs typeface="Consolas" pitchFamily="49" charset="0"/>
              </a:rPr>
              <a:t>12</a:t>
            </a:r>
            <a:r>
              <a:rPr lang="zh-CN" altLang="en-US" sz="2000" b="1">
                <a:solidFill>
                  <a:srgbClr val="3333CC"/>
                </a:solidFill>
                <a:latin typeface="Consolas" pitchFamily="49" charset="0"/>
                <a:ea typeface="楷体" pitchFamily="49" charset="-122"/>
                <a:cs typeface="Consolas" pitchFamily="49" charset="0"/>
              </a:rPr>
              <a:t>，</a:t>
            </a:r>
            <a:r>
              <a:rPr lang="en-US" altLang="zh-CN" sz="2000" b="1">
                <a:solidFill>
                  <a:srgbClr val="3333CC"/>
                </a:solidFill>
                <a:latin typeface="Consolas" pitchFamily="49" charset="0"/>
                <a:ea typeface="楷体" pitchFamily="49" charset="-122"/>
                <a:cs typeface="Consolas" pitchFamily="49" charset="0"/>
              </a:rPr>
              <a:t>7</a:t>
            </a:r>
            <a:r>
              <a:rPr lang="zh-CN" altLang="en-US" sz="2000" b="1">
                <a:solidFill>
                  <a:srgbClr val="3333CC"/>
                </a:solidFill>
                <a:latin typeface="Consolas" pitchFamily="49" charset="0"/>
                <a:ea typeface="楷体" pitchFamily="49" charset="-122"/>
                <a:cs typeface="Consolas" pitchFamily="49" charset="0"/>
              </a:rPr>
              <a:t>，</a:t>
            </a:r>
            <a:r>
              <a:rPr lang="en-US" altLang="zh-CN" sz="2000" b="1">
                <a:solidFill>
                  <a:srgbClr val="3333CC"/>
                </a:solidFill>
                <a:latin typeface="Consolas" pitchFamily="49" charset="0"/>
                <a:ea typeface="楷体" pitchFamily="49" charset="-122"/>
                <a:cs typeface="Consolas" pitchFamily="49" charset="0"/>
              </a:rPr>
              <a:t>4</a:t>
            </a:r>
            <a:r>
              <a:rPr lang="zh-CN" altLang="en-US" sz="2000" b="1">
                <a:solidFill>
                  <a:srgbClr val="3333CC"/>
                </a:solidFill>
                <a:latin typeface="Consolas" pitchFamily="49" charset="0"/>
                <a:ea typeface="楷体" pitchFamily="49" charset="-122"/>
                <a:cs typeface="Consolas" pitchFamily="49" charset="0"/>
              </a:rPr>
              <a:t>，</a:t>
            </a:r>
            <a:r>
              <a:rPr lang="en-US" altLang="zh-CN" sz="2000" b="1">
                <a:solidFill>
                  <a:srgbClr val="3333CC"/>
                </a:solidFill>
                <a:latin typeface="Consolas" pitchFamily="49" charset="0"/>
                <a:ea typeface="楷体" pitchFamily="49" charset="-122"/>
                <a:cs typeface="Consolas" pitchFamily="49" charset="0"/>
              </a:rPr>
              <a:t>5</a:t>
            </a:r>
            <a:r>
              <a:rPr lang="zh-CN" altLang="en-US" sz="2000" b="1">
                <a:solidFill>
                  <a:srgbClr val="3333CC"/>
                </a:solidFill>
                <a:latin typeface="Consolas" pitchFamily="49" charset="0"/>
                <a:ea typeface="楷体" pitchFamily="49" charset="-122"/>
                <a:cs typeface="Consolas" pitchFamily="49" charset="0"/>
              </a:rPr>
              <a:t>，</a:t>
            </a:r>
            <a:r>
              <a:rPr lang="en-US" altLang="zh-CN" sz="2000" b="1">
                <a:solidFill>
                  <a:srgbClr val="3333CC"/>
                </a:solidFill>
                <a:latin typeface="Consolas" pitchFamily="49" charset="0"/>
                <a:ea typeface="楷体" pitchFamily="49" charset="-122"/>
                <a:cs typeface="Consolas" pitchFamily="49" charset="0"/>
              </a:rPr>
              <a:t>10</a:t>
            </a:r>
            <a:r>
              <a:rPr lang="zh-CN" altLang="en-US" sz="2000" b="1">
                <a:solidFill>
                  <a:srgbClr val="3333CC"/>
                </a:solidFill>
                <a:latin typeface="Consolas" pitchFamily="49" charset="0"/>
                <a:ea typeface="楷体" pitchFamily="49" charset="-122"/>
                <a:cs typeface="Consolas" pitchFamily="49" charset="0"/>
              </a:rPr>
              <a:t>，</a:t>
            </a:r>
            <a:r>
              <a:rPr lang="en-US" altLang="zh-CN" sz="2000" b="1">
                <a:solidFill>
                  <a:srgbClr val="3333CC"/>
                </a:solidFill>
                <a:latin typeface="Consolas" pitchFamily="49" charset="0"/>
                <a:ea typeface="楷体" pitchFamily="49" charset="-122"/>
                <a:cs typeface="Consolas" pitchFamily="49" charset="0"/>
              </a:rPr>
              <a:t>9</a:t>
            </a:r>
            <a:r>
              <a:rPr lang="zh-CN" altLang="en-US" sz="2000" b="1">
                <a:solidFill>
                  <a:srgbClr val="3333CC"/>
                </a:solidFill>
                <a:latin typeface="Consolas" pitchFamily="49" charset="0"/>
                <a:ea typeface="楷体" pitchFamily="49" charset="-122"/>
                <a:cs typeface="Consolas" pitchFamily="49" charset="0"/>
              </a:rPr>
              <a:t>，</a:t>
            </a:r>
            <a:r>
              <a:rPr lang="en-US" altLang="zh-CN" sz="2000" b="1">
                <a:solidFill>
                  <a:srgbClr val="3333CC"/>
                </a:solidFill>
                <a:latin typeface="Consolas" pitchFamily="49" charset="0"/>
                <a:ea typeface="楷体" pitchFamily="49" charset="-122"/>
                <a:cs typeface="Consolas" pitchFamily="49" charset="0"/>
              </a:rPr>
              <a:t>11</a:t>
            </a:r>
            <a:r>
              <a:rPr lang="en-US" altLang="zh-CN" sz="2000" b="1" dirty="0">
                <a:solidFill>
                  <a:srgbClr val="3333CC"/>
                </a:solidFill>
                <a:latin typeface="Consolas" pitchFamily="49" charset="0"/>
                <a:ea typeface="楷体" pitchFamily="49" charset="-122"/>
                <a:cs typeface="Consolas" pitchFamily="49" charset="0"/>
              </a:rPr>
              <a:t>}</a:t>
            </a:r>
          </a:p>
          <a:p>
            <a:pPr algn="l">
              <a:lnSpc>
                <a:spcPct val="150000"/>
              </a:lnSpc>
              <a:spcBef>
                <a:spcPts val="0"/>
              </a:spcBef>
            </a:pPr>
            <a:r>
              <a:rPr lang="en-US" altLang="zh-CN" sz="2000" b="1">
                <a:solidFill>
                  <a:srgbClr val="3333CC"/>
                </a:solidFill>
                <a:latin typeface="Consolas" pitchFamily="49" charset="0"/>
                <a:ea typeface="楷体" pitchFamily="49" charset="-122"/>
                <a:cs typeface="Consolas" pitchFamily="49" charset="0"/>
              </a:rPr>
              <a:t>     </a:t>
            </a:r>
            <a:r>
              <a:rPr lang="en-US" altLang="zh-CN" sz="2000" b="1" i="1" dirty="0">
                <a:solidFill>
                  <a:srgbClr val="3333CC"/>
                </a:solidFill>
                <a:latin typeface="Consolas" pitchFamily="49" charset="0"/>
                <a:ea typeface="楷体" pitchFamily="49" charset="-122"/>
                <a:cs typeface="Consolas" pitchFamily="49" charset="0"/>
              </a:rPr>
              <a:t>R</a:t>
            </a:r>
            <a:r>
              <a:rPr lang="en-US" altLang="zh-CN" sz="2000" b="1" dirty="0">
                <a:solidFill>
                  <a:srgbClr val="3333CC"/>
                </a:solidFill>
                <a:latin typeface="Consolas" pitchFamily="49" charset="0"/>
                <a:ea typeface="楷体" pitchFamily="49" charset="-122"/>
                <a:cs typeface="Consolas" pitchFamily="49" charset="0"/>
              </a:rPr>
              <a:t>={</a:t>
            </a:r>
            <a:r>
              <a:rPr lang="en-US" altLang="zh-CN" sz="2000" b="1" i="1" dirty="0" err="1">
                <a:solidFill>
                  <a:srgbClr val="3333CC"/>
                </a:solidFill>
                <a:latin typeface="Consolas" pitchFamily="49" charset="0"/>
                <a:ea typeface="楷体" pitchFamily="49" charset="-122"/>
                <a:cs typeface="Consolas" pitchFamily="49" charset="0"/>
              </a:rPr>
              <a:t>r</a:t>
            </a:r>
            <a:r>
              <a:rPr lang="en-US" altLang="zh-CN" sz="2000" b="1" dirty="0" err="1">
                <a:solidFill>
                  <a:srgbClr val="3333CC"/>
                </a:solidFill>
                <a:latin typeface="Consolas" pitchFamily="49" charset="0"/>
                <a:ea typeface="楷体" pitchFamily="49" charset="-122"/>
                <a:cs typeface="Consolas" pitchFamily="49" charset="0"/>
              </a:rPr>
              <a:t>1</a:t>
            </a:r>
            <a:r>
              <a:rPr lang="zh-CN" altLang="en-US" sz="2000" b="1" dirty="0">
                <a:solidFill>
                  <a:srgbClr val="3333CC"/>
                </a:solidFill>
                <a:latin typeface="Consolas" pitchFamily="49" charset="0"/>
                <a:ea typeface="楷体" pitchFamily="49" charset="-122"/>
                <a:cs typeface="Consolas" pitchFamily="49" charset="0"/>
              </a:rPr>
              <a:t>，</a:t>
            </a:r>
            <a:r>
              <a:rPr lang="en-US" altLang="zh-CN" sz="2000" b="1" i="1" dirty="0" err="1">
                <a:solidFill>
                  <a:srgbClr val="3333CC"/>
                </a:solidFill>
                <a:latin typeface="Consolas" pitchFamily="49" charset="0"/>
                <a:ea typeface="楷体" pitchFamily="49" charset="-122"/>
                <a:cs typeface="Consolas" pitchFamily="49" charset="0"/>
              </a:rPr>
              <a:t>r</a:t>
            </a:r>
            <a:r>
              <a:rPr lang="en-US" altLang="zh-CN" sz="2000" b="1" dirty="0" err="1">
                <a:solidFill>
                  <a:srgbClr val="3333CC"/>
                </a:solidFill>
                <a:latin typeface="Consolas" pitchFamily="49" charset="0"/>
                <a:ea typeface="楷体" pitchFamily="49" charset="-122"/>
                <a:cs typeface="Consolas" pitchFamily="49" charset="0"/>
              </a:rPr>
              <a:t>2</a:t>
            </a:r>
            <a:r>
              <a:rPr lang="en-US" altLang="zh-CN" sz="2000" b="1" dirty="0">
                <a:solidFill>
                  <a:srgbClr val="3333CC"/>
                </a:solidFill>
                <a:latin typeface="Consolas" pitchFamily="49" charset="0"/>
                <a:ea typeface="楷体" pitchFamily="49" charset="-122"/>
                <a:cs typeface="Consolas" pitchFamily="49" charset="0"/>
              </a:rPr>
              <a:t>}     </a:t>
            </a:r>
            <a:r>
              <a:rPr lang="zh-CN" altLang="en-US" sz="2000" b="1" dirty="0">
                <a:solidFill>
                  <a:srgbClr val="3333CC"/>
                </a:solidFill>
                <a:latin typeface="Consolas" pitchFamily="49" charset="0"/>
                <a:ea typeface="楷体" pitchFamily="49" charset="-122"/>
                <a:cs typeface="Consolas" pitchFamily="49" charset="0"/>
              </a:rPr>
              <a:t>其中，</a:t>
            </a:r>
            <a:r>
              <a:rPr lang="en-US" altLang="zh-CN" sz="2000" b="1" i="1" dirty="0" err="1">
                <a:solidFill>
                  <a:srgbClr val="3333CC"/>
                </a:solidFill>
                <a:latin typeface="Consolas" pitchFamily="49" charset="0"/>
                <a:ea typeface="楷体" pitchFamily="49" charset="-122"/>
                <a:cs typeface="Consolas" pitchFamily="49" charset="0"/>
              </a:rPr>
              <a:t>r</a:t>
            </a:r>
            <a:r>
              <a:rPr lang="en-US" altLang="zh-CN" sz="2000" b="1" dirty="0" err="1">
                <a:solidFill>
                  <a:srgbClr val="3333CC"/>
                </a:solidFill>
                <a:latin typeface="Consolas" pitchFamily="49" charset="0"/>
                <a:ea typeface="楷体" pitchFamily="49" charset="-122"/>
                <a:cs typeface="Consolas" pitchFamily="49" charset="0"/>
              </a:rPr>
              <a:t>1</a:t>
            </a:r>
            <a:r>
              <a:rPr lang="zh-CN" altLang="en-US" sz="2000" b="1" dirty="0">
                <a:solidFill>
                  <a:srgbClr val="3333CC"/>
                </a:solidFill>
                <a:latin typeface="Consolas" pitchFamily="49" charset="0"/>
                <a:ea typeface="楷体" pitchFamily="49" charset="-122"/>
                <a:cs typeface="Consolas" pitchFamily="49" charset="0"/>
              </a:rPr>
              <a:t>表示</a:t>
            </a:r>
            <a:r>
              <a:rPr lang="zh-CN" altLang="en-US" sz="2000" b="1" dirty="0">
                <a:solidFill>
                  <a:srgbClr val="C00000"/>
                </a:solidFill>
                <a:latin typeface="Consolas" pitchFamily="49" charset="0"/>
                <a:ea typeface="楷体" pitchFamily="49" charset="-122"/>
                <a:cs typeface="Consolas" pitchFamily="49" charset="0"/>
              </a:rPr>
              <a:t>行关系</a:t>
            </a:r>
            <a:r>
              <a:rPr lang="zh-CN" altLang="en-US" sz="2000" b="1" dirty="0">
                <a:solidFill>
                  <a:srgbClr val="3333CC"/>
                </a:solidFill>
                <a:latin typeface="Consolas" pitchFamily="49" charset="0"/>
                <a:ea typeface="楷体" pitchFamily="49" charset="-122"/>
                <a:cs typeface="Consolas" pitchFamily="49" charset="0"/>
              </a:rPr>
              <a:t>，</a:t>
            </a:r>
            <a:r>
              <a:rPr lang="en-US" altLang="zh-CN" sz="2000" b="1" i="1" dirty="0" err="1">
                <a:solidFill>
                  <a:srgbClr val="3333CC"/>
                </a:solidFill>
                <a:latin typeface="Consolas" pitchFamily="49" charset="0"/>
                <a:ea typeface="楷体" pitchFamily="49" charset="-122"/>
                <a:cs typeface="Consolas" pitchFamily="49" charset="0"/>
              </a:rPr>
              <a:t>r</a:t>
            </a:r>
            <a:r>
              <a:rPr lang="en-US" altLang="zh-CN" sz="2000" b="1" dirty="0" err="1">
                <a:solidFill>
                  <a:srgbClr val="3333CC"/>
                </a:solidFill>
                <a:latin typeface="Consolas" pitchFamily="49" charset="0"/>
                <a:ea typeface="楷体" pitchFamily="49" charset="-122"/>
                <a:cs typeface="Consolas" pitchFamily="49" charset="0"/>
              </a:rPr>
              <a:t>2</a:t>
            </a:r>
            <a:r>
              <a:rPr lang="zh-CN" altLang="en-US" sz="2000" b="1" dirty="0">
                <a:solidFill>
                  <a:srgbClr val="3333CC"/>
                </a:solidFill>
                <a:latin typeface="Consolas" pitchFamily="49" charset="0"/>
                <a:ea typeface="楷体" pitchFamily="49" charset="-122"/>
                <a:cs typeface="Consolas" pitchFamily="49" charset="0"/>
              </a:rPr>
              <a:t>表</a:t>
            </a:r>
            <a:r>
              <a:rPr lang="zh-CN" altLang="en-US" sz="2000" b="1" dirty="0">
                <a:solidFill>
                  <a:srgbClr val="339933"/>
                </a:solidFill>
                <a:latin typeface="Consolas" pitchFamily="49" charset="0"/>
                <a:ea typeface="楷体" pitchFamily="49" charset="-122"/>
                <a:cs typeface="Consolas" pitchFamily="49" charset="0"/>
              </a:rPr>
              <a:t>示列关系</a:t>
            </a:r>
          </a:p>
          <a:p>
            <a:pPr algn="l">
              <a:lnSpc>
                <a:spcPct val="150000"/>
              </a:lnSpc>
              <a:spcBef>
                <a:spcPts val="0"/>
              </a:spcBef>
            </a:pPr>
            <a:r>
              <a:rPr lang="zh-CN" altLang="en-US" sz="2000" b="1">
                <a:solidFill>
                  <a:srgbClr val="0070C0"/>
                </a:solidFill>
                <a:latin typeface="Consolas" pitchFamily="49" charset="0"/>
                <a:ea typeface="楷体" pitchFamily="49" charset="-122"/>
                <a:cs typeface="Consolas" pitchFamily="49" charset="0"/>
              </a:rPr>
              <a:t>     </a:t>
            </a:r>
            <a:r>
              <a:rPr lang="en-US" altLang="zh-CN" sz="2000" b="1" i="1" dirty="0" err="1">
                <a:solidFill>
                  <a:srgbClr val="C00000"/>
                </a:solidFill>
                <a:latin typeface="Consolas" pitchFamily="49" charset="0"/>
                <a:ea typeface="楷体" pitchFamily="49" charset="-122"/>
                <a:cs typeface="Consolas" pitchFamily="49" charset="0"/>
              </a:rPr>
              <a:t>r</a:t>
            </a:r>
            <a:r>
              <a:rPr lang="en-US" altLang="zh-CN" sz="2000" b="1" dirty="0" err="1">
                <a:solidFill>
                  <a:srgbClr val="C00000"/>
                </a:solidFill>
                <a:latin typeface="Consolas" pitchFamily="49" charset="0"/>
                <a:ea typeface="楷体" pitchFamily="49" charset="-122"/>
                <a:cs typeface="Consolas" pitchFamily="49" charset="0"/>
              </a:rPr>
              <a:t>1</a:t>
            </a:r>
            <a:r>
              <a:rPr lang="en-US" altLang="zh-CN" sz="2000" b="1" dirty="0">
                <a:solidFill>
                  <a:srgbClr val="C00000"/>
                </a:solidFill>
                <a:latin typeface="Consolas" pitchFamily="49" charset="0"/>
                <a:ea typeface="楷体" pitchFamily="49" charset="-122"/>
                <a:cs typeface="Consolas" pitchFamily="49" charset="0"/>
              </a:rPr>
              <a:t>={&lt;2,6&gt;</a:t>
            </a:r>
            <a:r>
              <a:rPr lang="zh-CN" altLang="en-US" sz="2000" b="1" dirty="0">
                <a:solidFill>
                  <a:srgbClr val="C00000"/>
                </a:solidFill>
                <a:latin typeface="Consolas" pitchFamily="49" charset="0"/>
                <a:ea typeface="楷体" pitchFamily="49" charset="-122"/>
                <a:cs typeface="Consolas" pitchFamily="49" charset="0"/>
              </a:rPr>
              <a:t>，</a:t>
            </a:r>
            <a:r>
              <a:rPr lang="en-US" altLang="zh-CN" sz="2000" b="1" dirty="0">
                <a:solidFill>
                  <a:srgbClr val="C00000"/>
                </a:solidFill>
                <a:latin typeface="Consolas" pitchFamily="49" charset="0"/>
                <a:ea typeface="楷体" pitchFamily="49" charset="-122"/>
                <a:cs typeface="Consolas" pitchFamily="49" charset="0"/>
              </a:rPr>
              <a:t>&lt;6,3&gt;</a:t>
            </a:r>
            <a:r>
              <a:rPr lang="zh-CN" altLang="en-US" sz="2000" b="1" dirty="0">
                <a:solidFill>
                  <a:srgbClr val="C00000"/>
                </a:solidFill>
                <a:latin typeface="Consolas" pitchFamily="49" charset="0"/>
                <a:ea typeface="楷体" pitchFamily="49" charset="-122"/>
                <a:cs typeface="Consolas" pitchFamily="49" charset="0"/>
              </a:rPr>
              <a:t>，</a:t>
            </a:r>
            <a:r>
              <a:rPr lang="en-US" altLang="zh-CN" sz="2000" b="1" dirty="0">
                <a:solidFill>
                  <a:srgbClr val="C00000"/>
                </a:solidFill>
                <a:latin typeface="Consolas" pitchFamily="49" charset="0"/>
                <a:ea typeface="楷体" pitchFamily="49" charset="-122"/>
                <a:cs typeface="Consolas" pitchFamily="49" charset="0"/>
              </a:rPr>
              <a:t>&lt;3,1&gt;</a:t>
            </a:r>
            <a:r>
              <a:rPr lang="zh-CN" altLang="en-US" sz="2000" b="1" dirty="0">
                <a:solidFill>
                  <a:srgbClr val="C00000"/>
                </a:solidFill>
                <a:latin typeface="Consolas" pitchFamily="49" charset="0"/>
                <a:ea typeface="楷体" pitchFamily="49" charset="-122"/>
                <a:cs typeface="Consolas" pitchFamily="49" charset="0"/>
              </a:rPr>
              <a:t>，</a:t>
            </a:r>
            <a:r>
              <a:rPr lang="en-US" altLang="zh-CN" sz="2000" b="1" dirty="0">
                <a:solidFill>
                  <a:srgbClr val="C00000"/>
                </a:solidFill>
                <a:latin typeface="Consolas" pitchFamily="49" charset="0"/>
                <a:ea typeface="楷体" pitchFamily="49" charset="-122"/>
                <a:cs typeface="Consolas" pitchFamily="49" charset="0"/>
              </a:rPr>
              <a:t>&lt;8,12&gt;</a:t>
            </a:r>
            <a:r>
              <a:rPr lang="zh-CN" altLang="en-US" sz="2000" b="1" dirty="0">
                <a:solidFill>
                  <a:srgbClr val="C00000"/>
                </a:solidFill>
                <a:latin typeface="Consolas" pitchFamily="49" charset="0"/>
                <a:ea typeface="楷体" pitchFamily="49" charset="-122"/>
                <a:cs typeface="Consolas" pitchFamily="49" charset="0"/>
              </a:rPr>
              <a:t>，</a:t>
            </a:r>
            <a:r>
              <a:rPr lang="en-US" altLang="zh-CN" sz="2000" b="1" dirty="0">
                <a:solidFill>
                  <a:srgbClr val="C00000"/>
                </a:solidFill>
                <a:latin typeface="Consolas" pitchFamily="49" charset="0"/>
                <a:ea typeface="楷体" pitchFamily="49" charset="-122"/>
                <a:cs typeface="Consolas" pitchFamily="49" charset="0"/>
              </a:rPr>
              <a:t>&lt;12,7&gt;</a:t>
            </a:r>
            <a:r>
              <a:rPr lang="zh-CN" altLang="en-US" sz="2000" b="1" dirty="0">
                <a:solidFill>
                  <a:srgbClr val="C00000"/>
                </a:solidFill>
                <a:latin typeface="Consolas" pitchFamily="49" charset="0"/>
                <a:ea typeface="楷体" pitchFamily="49" charset="-122"/>
                <a:cs typeface="Consolas" pitchFamily="49" charset="0"/>
              </a:rPr>
              <a:t>，</a:t>
            </a:r>
            <a:r>
              <a:rPr lang="en-US" altLang="zh-CN" sz="2000" b="1" dirty="0">
                <a:solidFill>
                  <a:srgbClr val="C00000"/>
                </a:solidFill>
                <a:latin typeface="Consolas" pitchFamily="49" charset="0"/>
                <a:ea typeface="楷体" pitchFamily="49" charset="-122"/>
                <a:cs typeface="Consolas" pitchFamily="49" charset="0"/>
              </a:rPr>
              <a:t>&lt;7,4</a:t>
            </a:r>
            <a:r>
              <a:rPr lang="en-US" altLang="zh-CN" sz="2000" b="1">
                <a:solidFill>
                  <a:srgbClr val="C00000"/>
                </a:solidFill>
                <a:latin typeface="Consolas" pitchFamily="49" charset="0"/>
                <a:ea typeface="楷体" pitchFamily="49" charset="-122"/>
                <a:cs typeface="Consolas" pitchFamily="49" charset="0"/>
              </a:rPr>
              <a:t>&gt;</a:t>
            </a:r>
            <a:r>
              <a:rPr lang="zh-CN" altLang="en-US" sz="2000" b="1">
                <a:solidFill>
                  <a:srgbClr val="C00000"/>
                </a:solidFill>
                <a:latin typeface="Consolas" pitchFamily="49" charset="0"/>
                <a:ea typeface="楷体" pitchFamily="49" charset="-122"/>
                <a:cs typeface="Consolas" pitchFamily="49" charset="0"/>
              </a:rPr>
              <a:t>，</a:t>
            </a:r>
            <a:endParaRPr lang="en-US" altLang="zh-CN" sz="2000" b="1">
              <a:solidFill>
                <a:srgbClr val="C00000"/>
              </a:solidFill>
              <a:latin typeface="Consolas" pitchFamily="49" charset="0"/>
              <a:ea typeface="楷体" pitchFamily="49" charset="-122"/>
              <a:cs typeface="Consolas" pitchFamily="49" charset="0"/>
            </a:endParaRPr>
          </a:p>
          <a:p>
            <a:pPr algn="l">
              <a:lnSpc>
                <a:spcPct val="150000"/>
              </a:lnSpc>
              <a:spcBef>
                <a:spcPts val="0"/>
              </a:spcBef>
            </a:pPr>
            <a:r>
              <a:rPr lang="en-US" altLang="zh-CN" sz="2000">
                <a:solidFill>
                  <a:srgbClr val="C00000"/>
                </a:solidFill>
                <a:latin typeface="Consolas" pitchFamily="49" charset="0"/>
                <a:ea typeface="楷体" pitchFamily="49" charset="-122"/>
                <a:cs typeface="Consolas" pitchFamily="49" charset="0"/>
              </a:rPr>
              <a:t>         </a:t>
            </a:r>
            <a:r>
              <a:rPr lang="en-US" altLang="zh-CN" sz="2000" b="1">
                <a:solidFill>
                  <a:srgbClr val="C00000"/>
                </a:solidFill>
                <a:latin typeface="Consolas" pitchFamily="49" charset="0"/>
                <a:ea typeface="楷体" pitchFamily="49" charset="-122"/>
                <a:cs typeface="Consolas" pitchFamily="49" charset="0"/>
              </a:rPr>
              <a:t>&lt;</a:t>
            </a:r>
            <a:r>
              <a:rPr lang="en-US" altLang="zh-CN" sz="2000" b="1" dirty="0">
                <a:solidFill>
                  <a:srgbClr val="C00000"/>
                </a:solidFill>
                <a:latin typeface="Consolas" pitchFamily="49" charset="0"/>
                <a:ea typeface="楷体" pitchFamily="49" charset="-122"/>
                <a:cs typeface="Consolas" pitchFamily="49" charset="0"/>
              </a:rPr>
              <a:t>5,10&gt;,  &lt;10,9</a:t>
            </a:r>
            <a:r>
              <a:rPr lang="en-US" altLang="zh-CN" sz="2000" b="1">
                <a:solidFill>
                  <a:srgbClr val="C00000"/>
                </a:solidFill>
                <a:latin typeface="Consolas" pitchFamily="49" charset="0"/>
                <a:ea typeface="楷体" pitchFamily="49" charset="-122"/>
                <a:cs typeface="Consolas" pitchFamily="49" charset="0"/>
              </a:rPr>
              <a:t>&gt;</a:t>
            </a:r>
            <a:r>
              <a:rPr lang="zh-CN" altLang="en-US" sz="2000" b="1">
                <a:solidFill>
                  <a:srgbClr val="C00000"/>
                </a:solidFill>
                <a:latin typeface="Consolas" pitchFamily="49" charset="0"/>
                <a:ea typeface="楷体" pitchFamily="49" charset="-122"/>
                <a:cs typeface="Consolas" pitchFamily="49" charset="0"/>
              </a:rPr>
              <a:t>，</a:t>
            </a:r>
            <a:r>
              <a:rPr lang="en-US" altLang="zh-CN" sz="2000">
                <a:solidFill>
                  <a:srgbClr val="C00000"/>
                </a:solidFill>
                <a:latin typeface="Consolas" pitchFamily="49" charset="0"/>
                <a:ea typeface="楷体" pitchFamily="49" charset="-122"/>
                <a:cs typeface="Consolas" pitchFamily="49" charset="0"/>
              </a:rPr>
              <a:t>&lt;</a:t>
            </a:r>
            <a:r>
              <a:rPr lang="en-US" altLang="zh-CN" sz="2000" b="1">
                <a:solidFill>
                  <a:srgbClr val="C00000"/>
                </a:solidFill>
                <a:latin typeface="Consolas" pitchFamily="49" charset="0"/>
                <a:ea typeface="楷体" pitchFamily="49" charset="-122"/>
                <a:cs typeface="Consolas" pitchFamily="49" charset="0"/>
              </a:rPr>
              <a:t>9,11</a:t>
            </a:r>
            <a:r>
              <a:rPr lang="en-US" altLang="zh-CN" sz="2000" b="1" dirty="0">
                <a:solidFill>
                  <a:srgbClr val="C00000"/>
                </a:solidFill>
                <a:latin typeface="Consolas" pitchFamily="49" charset="0"/>
                <a:ea typeface="楷体" pitchFamily="49" charset="-122"/>
                <a:cs typeface="Consolas" pitchFamily="49" charset="0"/>
              </a:rPr>
              <a:t>&gt;}</a:t>
            </a:r>
          </a:p>
          <a:p>
            <a:pPr algn="l">
              <a:lnSpc>
                <a:spcPct val="150000"/>
              </a:lnSpc>
              <a:spcBef>
                <a:spcPts val="0"/>
              </a:spcBef>
            </a:pPr>
            <a:r>
              <a:rPr lang="en-US" altLang="zh-CN" sz="2000" b="1">
                <a:solidFill>
                  <a:srgbClr val="3333CC"/>
                </a:solidFill>
                <a:latin typeface="Consolas" pitchFamily="49" charset="0"/>
                <a:ea typeface="楷体" pitchFamily="49" charset="-122"/>
                <a:cs typeface="Consolas" pitchFamily="49" charset="0"/>
              </a:rPr>
              <a:t>     </a:t>
            </a:r>
            <a:r>
              <a:rPr lang="en-US" altLang="zh-CN" sz="2000" b="1" i="1" dirty="0" err="1">
                <a:solidFill>
                  <a:srgbClr val="339933"/>
                </a:solidFill>
                <a:latin typeface="Consolas" pitchFamily="49" charset="0"/>
                <a:ea typeface="楷体" pitchFamily="49" charset="-122"/>
                <a:cs typeface="Consolas" pitchFamily="49" charset="0"/>
              </a:rPr>
              <a:t>r</a:t>
            </a:r>
            <a:r>
              <a:rPr lang="en-US" altLang="zh-CN" sz="2000" b="1" dirty="0" err="1">
                <a:solidFill>
                  <a:srgbClr val="339933"/>
                </a:solidFill>
                <a:latin typeface="Consolas" pitchFamily="49" charset="0"/>
                <a:ea typeface="楷体" pitchFamily="49" charset="-122"/>
                <a:cs typeface="Consolas" pitchFamily="49" charset="0"/>
              </a:rPr>
              <a:t>2</a:t>
            </a:r>
            <a:r>
              <a:rPr lang="en-US" altLang="zh-CN" sz="2000" b="1" dirty="0">
                <a:solidFill>
                  <a:srgbClr val="339933"/>
                </a:solidFill>
                <a:latin typeface="Consolas" pitchFamily="49" charset="0"/>
                <a:ea typeface="楷体" pitchFamily="49" charset="-122"/>
                <a:cs typeface="Consolas" pitchFamily="49" charset="0"/>
              </a:rPr>
              <a:t>={&lt;2,8&gt;</a:t>
            </a:r>
            <a:r>
              <a:rPr lang="zh-CN" altLang="en-US" sz="2000" b="1" dirty="0">
                <a:solidFill>
                  <a:srgbClr val="339933"/>
                </a:solidFill>
                <a:latin typeface="Consolas" pitchFamily="49" charset="0"/>
                <a:ea typeface="楷体" pitchFamily="49" charset="-122"/>
                <a:cs typeface="Consolas" pitchFamily="49" charset="0"/>
              </a:rPr>
              <a:t>，</a:t>
            </a:r>
            <a:r>
              <a:rPr lang="en-US" altLang="zh-CN" sz="2000" b="1" dirty="0">
                <a:solidFill>
                  <a:srgbClr val="339933"/>
                </a:solidFill>
                <a:latin typeface="Consolas" pitchFamily="49" charset="0"/>
                <a:ea typeface="楷体" pitchFamily="49" charset="-122"/>
                <a:cs typeface="Consolas" pitchFamily="49" charset="0"/>
              </a:rPr>
              <a:t>&lt;8,5&gt;</a:t>
            </a:r>
            <a:r>
              <a:rPr lang="zh-CN" altLang="en-US" sz="2000" b="1" dirty="0">
                <a:solidFill>
                  <a:srgbClr val="339933"/>
                </a:solidFill>
                <a:latin typeface="Consolas" pitchFamily="49" charset="0"/>
                <a:ea typeface="楷体" pitchFamily="49" charset="-122"/>
                <a:cs typeface="Consolas" pitchFamily="49" charset="0"/>
              </a:rPr>
              <a:t>，</a:t>
            </a:r>
            <a:r>
              <a:rPr lang="en-US" altLang="zh-CN" sz="2000" b="1" dirty="0">
                <a:solidFill>
                  <a:srgbClr val="339933"/>
                </a:solidFill>
                <a:latin typeface="Consolas" pitchFamily="49" charset="0"/>
                <a:ea typeface="楷体" pitchFamily="49" charset="-122"/>
                <a:cs typeface="Consolas" pitchFamily="49" charset="0"/>
              </a:rPr>
              <a:t>&lt;6,12&gt;</a:t>
            </a:r>
            <a:r>
              <a:rPr lang="zh-CN" altLang="en-US" sz="2000" b="1" dirty="0">
                <a:solidFill>
                  <a:srgbClr val="339933"/>
                </a:solidFill>
                <a:latin typeface="Consolas" pitchFamily="49" charset="0"/>
                <a:ea typeface="楷体" pitchFamily="49" charset="-122"/>
                <a:cs typeface="Consolas" pitchFamily="49" charset="0"/>
              </a:rPr>
              <a:t>，</a:t>
            </a:r>
            <a:r>
              <a:rPr lang="en-US" altLang="zh-CN" sz="2000" b="1" dirty="0">
                <a:solidFill>
                  <a:srgbClr val="339933"/>
                </a:solidFill>
                <a:latin typeface="Consolas" pitchFamily="49" charset="0"/>
                <a:ea typeface="楷体" pitchFamily="49" charset="-122"/>
                <a:cs typeface="Consolas" pitchFamily="49" charset="0"/>
              </a:rPr>
              <a:t>&lt;12,10&gt;</a:t>
            </a:r>
            <a:r>
              <a:rPr lang="zh-CN" altLang="en-US" sz="2000" b="1" dirty="0">
                <a:solidFill>
                  <a:srgbClr val="339933"/>
                </a:solidFill>
                <a:latin typeface="Consolas" pitchFamily="49" charset="0"/>
                <a:ea typeface="楷体" pitchFamily="49" charset="-122"/>
                <a:cs typeface="Consolas" pitchFamily="49" charset="0"/>
              </a:rPr>
              <a:t>，</a:t>
            </a:r>
            <a:r>
              <a:rPr lang="en-US" altLang="zh-CN" sz="2000" b="1" dirty="0">
                <a:solidFill>
                  <a:srgbClr val="339933"/>
                </a:solidFill>
                <a:latin typeface="Consolas" pitchFamily="49" charset="0"/>
                <a:ea typeface="楷体" pitchFamily="49" charset="-122"/>
                <a:cs typeface="Consolas" pitchFamily="49" charset="0"/>
              </a:rPr>
              <a:t>&lt;3,7&gt;</a:t>
            </a:r>
            <a:r>
              <a:rPr lang="zh-CN" altLang="en-US" sz="2000" b="1" dirty="0">
                <a:solidFill>
                  <a:srgbClr val="339933"/>
                </a:solidFill>
                <a:latin typeface="Consolas" pitchFamily="49" charset="0"/>
                <a:ea typeface="楷体" pitchFamily="49" charset="-122"/>
                <a:cs typeface="Consolas" pitchFamily="49" charset="0"/>
              </a:rPr>
              <a:t>，</a:t>
            </a:r>
            <a:r>
              <a:rPr lang="en-US" altLang="zh-CN" sz="2000" b="1" dirty="0">
                <a:solidFill>
                  <a:srgbClr val="339933"/>
                </a:solidFill>
                <a:latin typeface="Consolas" pitchFamily="49" charset="0"/>
                <a:ea typeface="楷体" pitchFamily="49" charset="-122"/>
                <a:cs typeface="Consolas" pitchFamily="49" charset="0"/>
              </a:rPr>
              <a:t>&lt;7,9</a:t>
            </a:r>
            <a:r>
              <a:rPr lang="en-US" altLang="zh-CN" sz="2000" b="1">
                <a:solidFill>
                  <a:srgbClr val="339933"/>
                </a:solidFill>
                <a:latin typeface="Consolas" pitchFamily="49" charset="0"/>
                <a:ea typeface="楷体" pitchFamily="49" charset="-122"/>
                <a:cs typeface="Consolas" pitchFamily="49" charset="0"/>
              </a:rPr>
              <a:t>&gt;,  </a:t>
            </a:r>
          </a:p>
          <a:p>
            <a:pPr algn="l">
              <a:lnSpc>
                <a:spcPct val="150000"/>
              </a:lnSpc>
              <a:spcBef>
                <a:spcPts val="0"/>
              </a:spcBef>
            </a:pPr>
            <a:r>
              <a:rPr lang="en-US" altLang="zh-CN" sz="2000">
                <a:solidFill>
                  <a:srgbClr val="339933"/>
                </a:solidFill>
                <a:latin typeface="Consolas" pitchFamily="49" charset="0"/>
                <a:ea typeface="楷体" pitchFamily="49" charset="-122"/>
                <a:cs typeface="Consolas" pitchFamily="49" charset="0"/>
              </a:rPr>
              <a:t>         </a:t>
            </a:r>
            <a:r>
              <a:rPr lang="en-US" altLang="zh-CN" sz="2000" b="1">
                <a:solidFill>
                  <a:srgbClr val="339933"/>
                </a:solidFill>
                <a:latin typeface="Consolas" pitchFamily="49" charset="0"/>
                <a:ea typeface="楷体" pitchFamily="49" charset="-122"/>
                <a:cs typeface="Consolas" pitchFamily="49" charset="0"/>
              </a:rPr>
              <a:t>&lt;</a:t>
            </a:r>
            <a:r>
              <a:rPr lang="en-US" altLang="zh-CN" sz="2000" b="1" dirty="0">
                <a:solidFill>
                  <a:srgbClr val="339933"/>
                </a:solidFill>
                <a:latin typeface="Consolas" pitchFamily="49" charset="0"/>
                <a:ea typeface="楷体" pitchFamily="49" charset="-122"/>
                <a:cs typeface="Consolas" pitchFamily="49" charset="0"/>
              </a:rPr>
              <a:t>1,4&gt;</a:t>
            </a:r>
            <a:r>
              <a:rPr lang="zh-CN" altLang="en-US" sz="2000" b="1" dirty="0">
                <a:solidFill>
                  <a:srgbClr val="339933"/>
                </a:solidFill>
                <a:latin typeface="Consolas" pitchFamily="49" charset="0"/>
                <a:ea typeface="楷体" pitchFamily="49" charset="-122"/>
                <a:cs typeface="Consolas" pitchFamily="49" charset="0"/>
              </a:rPr>
              <a:t>，</a:t>
            </a:r>
            <a:r>
              <a:rPr lang="en-US" altLang="zh-CN" sz="2000" b="1" dirty="0">
                <a:solidFill>
                  <a:srgbClr val="339933"/>
                </a:solidFill>
                <a:latin typeface="Consolas" pitchFamily="49" charset="0"/>
                <a:ea typeface="楷体" pitchFamily="49" charset="-122"/>
                <a:cs typeface="Consolas" pitchFamily="49" charset="0"/>
              </a:rPr>
              <a:t> &lt;4,11&gt;}</a:t>
            </a:r>
          </a:p>
        </p:txBody>
      </p:sp>
      <p:grpSp>
        <p:nvGrpSpPr>
          <p:cNvPr id="26" name="组合 25"/>
          <p:cNvGrpSpPr/>
          <p:nvPr/>
        </p:nvGrpSpPr>
        <p:grpSpPr>
          <a:xfrm>
            <a:off x="1212826" y="1000108"/>
            <a:ext cx="2001852" cy="1144596"/>
            <a:chOff x="1212826" y="1000108"/>
            <a:chExt cx="2001852" cy="1144596"/>
          </a:xfrm>
        </p:grpSpPr>
        <p:cxnSp>
          <p:nvCxnSpPr>
            <p:cNvPr id="7" name="直接连接符 6"/>
            <p:cNvCxnSpPr/>
            <p:nvPr/>
          </p:nvCxnSpPr>
          <p:spPr>
            <a:xfrm rot="5400000">
              <a:off x="642116" y="1571612"/>
              <a:ext cx="1143008" cy="1588"/>
            </a:xfrm>
            <a:prstGeom prst="line">
              <a:avLst/>
            </a:prstGeom>
            <a:ln w="28575">
              <a:solidFill>
                <a:srgbClr val="339933"/>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213620" y="2143116"/>
              <a:ext cx="142876" cy="1588"/>
            </a:xfrm>
            <a:prstGeom prst="line">
              <a:avLst/>
            </a:prstGeom>
            <a:ln w="28575">
              <a:solidFill>
                <a:srgbClr val="339933"/>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213620" y="1000108"/>
              <a:ext cx="142876" cy="1588"/>
            </a:xfrm>
            <a:prstGeom prst="line">
              <a:avLst/>
            </a:prstGeom>
            <a:ln w="28575">
              <a:solidFill>
                <a:srgbClr val="339933"/>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27934" y="1111077"/>
              <a:ext cx="357190" cy="246221"/>
            </a:xfrm>
            <a:prstGeom prst="rect">
              <a:avLst/>
            </a:prstGeom>
            <a:noFill/>
          </p:spPr>
          <p:txBody>
            <a:bodyPr wrap="square" lIns="0" tIns="0" rIns="0" bIns="0" rtlCol="0">
              <a:spAutoFit/>
            </a:bodyPr>
            <a:lstStyle/>
            <a:p>
              <a:r>
                <a:rPr lang="en-US" altLang="zh-CN" sz="2000" dirty="0">
                  <a:latin typeface="Consolas" pitchFamily="49" charset="0"/>
                  <a:cs typeface="Consolas" pitchFamily="49" charset="0"/>
                </a:rPr>
                <a:t>2</a:t>
              </a:r>
              <a:endParaRPr lang="zh-CN" altLang="en-US" sz="2000" dirty="0">
                <a:latin typeface="Consolas" pitchFamily="49" charset="0"/>
                <a:cs typeface="Consolas" pitchFamily="49" charset="0"/>
              </a:endParaRPr>
            </a:p>
          </p:txBody>
        </p:sp>
        <p:sp>
          <p:nvSpPr>
            <p:cNvPr id="12" name="TextBox 11"/>
            <p:cNvSpPr txBox="1"/>
            <p:nvPr/>
          </p:nvSpPr>
          <p:spPr>
            <a:xfrm>
              <a:off x="1856562" y="1111077"/>
              <a:ext cx="357190" cy="246221"/>
            </a:xfrm>
            <a:prstGeom prst="rect">
              <a:avLst/>
            </a:prstGeom>
            <a:noFill/>
          </p:spPr>
          <p:txBody>
            <a:bodyPr wrap="square" lIns="0" tIns="0" rIns="0" bIns="0" rtlCol="0">
              <a:spAutoFit/>
            </a:bodyPr>
            <a:lstStyle/>
            <a:p>
              <a:r>
                <a:rPr lang="en-US" altLang="zh-CN" sz="2000" dirty="0">
                  <a:latin typeface="Consolas" pitchFamily="49" charset="0"/>
                  <a:cs typeface="Consolas" pitchFamily="49" charset="0"/>
                </a:rPr>
                <a:t>6</a:t>
              </a:r>
              <a:endParaRPr lang="zh-CN" altLang="en-US" sz="2000" dirty="0">
                <a:latin typeface="Consolas" pitchFamily="49" charset="0"/>
                <a:cs typeface="Consolas" pitchFamily="49" charset="0"/>
              </a:endParaRPr>
            </a:p>
          </p:txBody>
        </p:sp>
        <p:sp>
          <p:nvSpPr>
            <p:cNvPr id="13" name="TextBox 12"/>
            <p:cNvSpPr txBox="1"/>
            <p:nvPr/>
          </p:nvSpPr>
          <p:spPr>
            <a:xfrm>
              <a:off x="2285984" y="1111077"/>
              <a:ext cx="357190" cy="246221"/>
            </a:xfrm>
            <a:prstGeom prst="rect">
              <a:avLst/>
            </a:prstGeom>
            <a:noFill/>
          </p:spPr>
          <p:txBody>
            <a:bodyPr wrap="square" lIns="0" tIns="0" rIns="0" bIns="0" rtlCol="0">
              <a:spAutoFit/>
            </a:bodyPr>
            <a:lstStyle/>
            <a:p>
              <a:r>
                <a:rPr lang="en-US" altLang="zh-CN" sz="2000" dirty="0">
                  <a:latin typeface="Consolas" pitchFamily="49" charset="0"/>
                  <a:cs typeface="Consolas" pitchFamily="49" charset="0"/>
                </a:rPr>
                <a:t>3</a:t>
              </a:r>
              <a:endParaRPr lang="zh-CN" altLang="en-US" sz="2000" dirty="0">
                <a:latin typeface="Consolas" pitchFamily="49" charset="0"/>
                <a:cs typeface="Consolas" pitchFamily="49" charset="0"/>
              </a:endParaRPr>
            </a:p>
          </p:txBody>
        </p:sp>
        <p:sp>
          <p:nvSpPr>
            <p:cNvPr id="14" name="TextBox 13"/>
            <p:cNvSpPr txBox="1"/>
            <p:nvPr/>
          </p:nvSpPr>
          <p:spPr>
            <a:xfrm>
              <a:off x="2713818" y="1111077"/>
              <a:ext cx="357190" cy="246221"/>
            </a:xfrm>
            <a:prstGeom prst="rect">
              <a:avLst/>
            </a:prstGeom>
            <a:noFill/>
          </p:spPr>
          <p:txBody>
            <a:bodyPr wrap="square" lIns="0" tIns="0" rIns="0" bIns="0" rtlCol="0">
              <a:spAutoFit/>
            </a:bodyPr>
            <a:lstStyle/>
            <a:p>
              <a:r>
                <a:rPr lang="en-US" altLang="zh-CN" sz="2000" dirty="0">
                  <a:latin typeface="Consolas" pitchFamily="49" charset="0"/>
                  <a:cs typeface="Consolas" pitchFamily="49" charset="0"/>
                </a:rPr>
                <a:t>1</a:t>
              </a:r>
              <a:endParaRPr lang="zh-CN" altLang="en-US" sz="2000" dirty="0">
                <a:latin typeface="Consolas" pitchFamily="49" charset="0"/>
                <a:cs typeface="Consolas" pitchFamily="49" charset="0"/>
              </a:endParaRPr>
            </a:p>
          </p:txBody>
        </p:sp>
        <p:sp>
          <p:nvSpPr>
            <p:cNvPr id="15" name="TextBox 14"/>
            <p:cNvSpPr txBox="1"/>
            <p:nvPr/>
          </p:nvSpPr>
          <p:spPr>
            <a:xfrm>
              <a:off x="1427934" y="1452486"/>
              <a:ext cx="357190" cy="246221"/>
            </a:xfrm>
            <a:prstGeom prst="rect">
              <a:avLst/>
            </a:prstGeom>
            <a:noFill/>
          </p:spPr>
          <p:txBody>
            <a:bodyPr wrap="square" lIns="0" tIns="0" rIns="0" bIns="0" rtlCol="0">
              <a:spAutoFit/>
            </a:bodyPr>
            <a:lstStyle/>
            <a:p>
              <a:r>
                <a:rPr lang="en-US" altLang="zh-CN" sz="2000" dirty="0">
                  <a:latin typeface="Consolas" pitchFamily="49" charset="0"/>
                  <a:cs typeface="Consolas" pitchFamily="49" charset="0"/>
                </a:rPr>
                <a:t>8</a:t>
              </a:r>
              <a:endParaRPr lang="zh-CN" altLang="en-US" sz="2000" dirty="0">
                <a:latin typeface="Consolas" pitchFamily="49" charset="0"/>
                <a:cs typeface="Consolas" pitchFamily="49" charset="0"/>
              </a:endParaRPr>
            </a:p>
          </p:txBody>
        </p:sp>
        <p:sp>
          <p:nvSpPr>
            <p:cNvPr id="16" name="TextBox 15"/>
            <p:cNvSpPr txBox="1"/>
            <p:nvPr/>
          </p:nvSpPr>
          <p:spPr>
            <a:xfrm>
              <a:off x="1856562" y="1452486"/>
              <a:ext cx="357190" cy="246221"/>
            </a:xfrm>
            <a:prstGeom prst="rect">
              <a:avLst/>
            </a:prstGeom>
            <a:noFill/>
          </p:spPr>
          <p:txBody>
            <a:bodyPr wrap="square" lIns="0" tIns="0" rIns="0" bIns="0" rtlCol="0">
              <a:spAutoFit/>
            </a:bodyPr>
            <a:lstStyle/>
            <a:p>
              <a:r>
                <a:rPr lang="en-US" altLang="zh-CN" sz="2000" dirty="0">
                  <a:latin typeface="Consolas" pitchFamily="49" charset="0"/>
                  <a:cs typeface="Consolas" pitchFamily="49" charset="0"/>
                </a:rPr>
                <a:t>12</a:t>
              </a:r>
              <a:endParaRPr lang="zh-CN" altLang="en-US" sz="2000" dirty="0">
                <a:latin typeface="Consolas" pitchFamily="49" charset="0"/>
                <a:cs typeface="Consolas" pitchFamily="49" charset="0"/>
              </a:endParaRPr>
            </a:p>
          </p:txBody>
        </p:sp>
        <p:sp>
          <p:nvSpPr>
            <p:cNvPr id="17" name="TextBox 16"/>
            <p:cNvSpPr txBox="1"/>
            <p:nvPr/>
          </p:nvSpPr>
          <p:spPr>
            <a:xfrm>
              <a:off x="2285984" y="1452486"/>
              <a:ext cx="357190" cy="246221"/>
            </a:xfrm>
            <a:prstGeom prst="rect">
              <a:avLst/>
            </a:prstGeom>
            <a:noFill/>
          </p:spPr>
          <p:txBody>
            <a:bodyPr wrap="square" lIns="0" tIns="0" rIns="0" bIns="0" rtlCol="0">
              <a:spAutoFit/>
            </a:bodyPr>
            <a:lstStyle/>
            <a:p>
              <a:r>
                <a:rPr lang="en-US" altLang="zh-CN" sz="2000" dirty="0">
                  <a:latin typeface="Consolas" pitchFamily="49" charset="0"/>
                  <a:cs typeface="Consolas" pitchFamily="49" charset="0"/>
                </a:rPr>
                <a:t>7</a:t>
              </a:r>
              <a:endParaRPr lang="zh-CN" altLang="en-US" sz="2000" dirty="0">
                <a:latin typeface="Consolas" pitchFamily="49" charset="0"/>
                <a:cs typeface="Consolas" pitchFamily="49" charset="0"/>
              </a:endParaRPr>
            </a:p>
          </p:txBody>
        </p:sp>
        <p:sp>
          <p:nvSpPr>
            <p:cNvPr id="18" name="TextBox 17"/>
            <p:cNvSpPr txBox="1"/>
            <p:nvPr/>
          </p:nvSpPr>
          <p:spPr>
            <a:xfrm>
              <a:off x="2713818" y="1452486"/>
              <a:ext cx="357190" cy="246221"/>
            </a:xfrm>
            <a:prstGeom prst="rect">
              <a:avLst/>
            </a:prstGeom>
            <a:noFill/>
          </p:spPr>
          <p:txBody>
            <a:bodyPr wrap="square" lIns="0" tIns="0" rIns="0" bIns="0" rtlCol="0">
              <a:spAutoFit/>
            </a:bodyPr>
            <a:lstStyle/>
            <a:p>
              <a:r>
                <a:rPr lang="en-US" altLang="zh-CN" sz="2000" dirty="0">
                  <a:latin typeface="Consolas" pitchFamily="49" charset="0"/>
                  <a:cs typeface="Consolas" pitchFamily="49" charset="0"/>
                </a:rPr>
                <a:t>4</a:t>
              </a:r>
              <a:endParaRPr lang="zh-CN" altLang="en-US" sz="2000" dirty="0">
                <a:latin typeface="Consolas" pitchFamily="49" charset="0"/>
                <a:cs typeface="Consolas" pitchFamily="49" charset="0"/>
              </a:endParaRPr>
            </a:p>
          </p:txBody>
        </p:sp>
        <p:sp>
          <p:nvSpPr>
            <p:cNvPr id="19" name="TextBox 18"/>
            <p:cNvSpPr txBox="1"/>
            <p:nvPr/>
          </p:nvSpPr>
          <p:spPr>
            <a:xfrm>
              <a:off x="1427934" y="1825457"/>
              <a:ext cx="357190" cy="246221"/>
            </a:xfrm>
            <a:prstGeom prst="rect">
              <a:avLst/>
            </a:prstGeom>
            <a:noFill/>
          </p:spPr>
          <p:txBody>
            <a:bodyPr wrap="square" lIns="0" tIns="0" rIns="0" bIns="0" rtlCol="0">
              <a:spAutoFit/>
            </a:bodyPr>
            <a:lstStyle/>
            <a:p>
              <a:r>
                <a:rPr lang="en-US" altLang="zh-CN" sz="2000" dirty="0">
                  <a:latin typeface="Consolas" pitchFamily="49" charset="0"/>
                  <a:cs typeface="Consolas" pitchFamily="49" charset="0"/>
                </a:rPr>
                <a:t>5</a:t>
              </a:r>
              <a:endParaRPr lang="zh-CN" altLang="en-US" sz="2000" dirty="0">
                <a:latin typeface="Consolas" pitchFamily="49" charset="0"/>
                <a:cs typeface="Consolas" pitchFamily="49" charset="0"/>
              </a:endParaRPr>
            </a:p>
          </p:txBody>
        </p:sp>
        <p:sp>
          <p:nvSpPr>
            <p:cNvPr id="20" name="TextBox 19"/>
            <p:cNvSpPr txBox="1"/>
            <p:nvPr/>
          </p:nvSpPr>
          <p:spPr>
            <a:xfrm>
              <a:off x="1856562" y="1825457"/>
              <a:ext cx="357190" cy="246221"/>
            </a:xfrm>
            <a:prstGeom prst="rect">
              <a:avLst/>
            </a:prstGeom>
            <a:noFill/>
          </p:spPr>
          <p:txBody>
            <a:bodyPr wrap="square" lIns="0" tIns="0" rIns="0" bIns="0" rtlCol="0">
              <a:spAutoFit/>
            </a:bodyPr>
            <a:lstStyle/>
            <a:p>
              <a:r>
                <a:rPr lang="en-US" altLang="zh-CN" sz="2000" dirty="0">
                  <a:latin typeface="Consolas" pitchFamily="49" charset="0"/>
                  <a:cs typeface="Consolas" pitchFamily="49" charset="0"/>
                </a:rPr>
                <a:t>10</a:t>
              </a:r>
              <a:endParaRPr lang="zh-CN" altLang="en-US" sz="2000" dirty="0">
                <a:latin typeface="Consolas" pitchFamily="49" charset="0"/>
                <a:cs typeface="Consolas" pitchFamily="49" charset="0"/>
              </a:endParaRPr>
            </a:p>
          </p:txBody>
        </p:sp>
        <p:sp>
          <p:nvSpPr>
            <p:cNvPr id="21" name="TextBox 20"/>
            <p:cNvSpPr txBox="1"/>
            <p:nvPr/>
          </p:nvSpPr>
          <p:spPr>
            <a:xfrm>
              <a:off x="2285984" y="1825457"/>
              <a:ext cx="357190" cy="246221"/>
            </a:xfrm>
            <a:prstGeom prst="rect">
              <a:avLst/>
            </a:prstGeom>
            <a:noFill/>
          </p:spPr>
          <p:txBody>
            <a:bodyPr wrap="square" lIns="0" tIns="0" rIns="0" bIns="0" rtlCol="0">
              <a:spAutoFit/>
            </a:bodyPr>
            <a:lstStyle/>
            <a:p>
              <a:r>
                <a:rPr lang="en-US" altLang="zh-CN" sz="2000" dirty="0">
                  <a:latin typeface="Consolas" pitchFamily="49" charset="0"/>
                  <a:cs typeface="Consolas" pitchFamily="49" charset="0"/>
                </a:rPr>
                <a:t>9</a:t>
              </a:r>
              <a:endParaRPr lang="zh-CN" altLang="en-US" sz="2000" dirty="0">
                <a:latin typeface="Consolas" pitchFamily="49" charset="0"/>
                <a:cs typeface="Consolas" pitchFamily="49" charset="0"/>
              </a:endParaRPr>
            </a:p>
          </p:txBody>
        </p:sp>
        <p:sp>
          <p:nvSpPr>
            <p:cNvPr id="22" name="TextBox 21"/>
            <p:cNvSpPr txBox="1"/>
            <p:nvPr/>
          </p:nvSpPr>
          <p:spPr>
            <a:xfrm>
              <a:off x="2713818" y="1825457"/>
              <a:ext cx="357190" cy="246221"/>
            </a:xfrm>
            <a:prstGeom prst="rect">
              <a:avLst/>
            </a:prstGeom>
            <a:noFill/>
          </p:spPr>
          <p:txBody>
            <a:bodyPr wrap="square" lIns="0" tIns="0" rIns="0" bIns="0" rtlCol="0">
              <a:spAutoFit/>
            </a:bodyPr>
            <a:lstStyle/>
            <a:p>
              <a:r>
                <a:rPr lang="en-US" altLang="zh-CN" sz="2000" dirty="0">
                  <a:latin typeface="Consolas" pitchFamily="49" charset="0"/>
                  <a:cs typeface="Consolas" pitchFamily="49" charset="0"/>
                </a:rPr>
                <a:t>11</a:t>
              </a:r>
              <a:endParaRPr lang="zh-CN" altLang="en-US" sz="2000" dirty="0">
                <a:latin typeface="Consolas" pitchFamily="49" charset="0"/>
                <a:cs typeface="Consolas" pitchFamily="49" charset="0"/>
              </a:endParaRPr>
            </a:p>
          </p:txBody>
        </p:sp>
        <p:cxnSp>
          <p:nvCxnSpPr>
            <p:cNvPr id="23" name="直接连接符 22"/>
            <p:cNvCxnSpPr/>
            <p:nvPr/>
          </p:nvCxnSpPr>
          <p:spPr>
            <a:xfrm rot="5400000">
              <a:off x="2642380" y="1571612"/>
              <a:ext cx="1143008" cy="1588"/>
            </a:xfrm>
            <a:prstGeom prst="line">
              <a:avLst/>
            </a:prstGeom>
            <a:ln w="28575">
              <a:solidFill>
                <a:srgbClr val="339933"/>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071008" y="2143116"/>
              <a:ext cx="142876" cy="1588"/>
            </a:xfrm>
            <a:prstGeom prst="line">
              <a:avLst/>
            </a:prstGeom>
            <a:ln w="28575">
              <a:solidFill>
                <a:srgbClr val="339933"/>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071008" y="1000108"/>
              <a:ext cx="142876" cy="1588"/>
            </a:xfrm>
            <a:prstGeom prst="line">
              <a:avLst/>
            </a:prstGeom>
            <a:ln w="28575">
              <a:solidFill>
                <a:srgbClr val="339933"/>
              </a:solidFill>
            </a:ln>
          </p:spPr>
          <p:style>
            <a:lnRef idx="1">
              <a:schemeClr val="accent1"/>
            </a:lnRef>
            <a:fillRef idx="0">
              <a:schemeClr val="accent1"/>
            </a:fillRef>
            <a:effectRef idx="0">
              <a:schemeClr val="accent1"/>
            </a:effectRef>
            <a:fontRef idx="minor">
              <a:schemeClr val="tx1"/>
            </a:fontRef>
          </p:style>
        </p:cxnSp>
      </p:grpSp>
      <p:sp>
        <p:nvSpPr>
          <p:cNvPr id="4" name="灯片编号占位符 3"/>
          <p:cNvSpPr>
            <a:spLocks noGrp="1"/>
          </p:cNvSpPr>
          <p:nvPr>
            <p:ph type="sldNum" sz="quarter" idx="12"/>
          </p:nvPr>
        </p:nvSpPr>
        <p:spPr/>
        <p:txBody>
          <a:bodyPr/>
          <a:lstStyle/>
          <a:p>
            <a:fld id="{7AF016A1-9F15-429F-9EFD-84004B73C732}" type="slidenum">
              <a:rPr lang="en-US" altLang="zh-CN" smtClean="0"/>
              <a:pPr/>
              <a:t>32</a:t>
            </a:fld>
            <a:endParaRPr lang="en-US" altLang="zh-CN" dirty="0"/>
          </a:p>
        </p:txBody>
      </p:sp>
    </p:spTree>
    <p:custDataLst>
      <p:tags r:id="rId1"/>
    </p:custDataLst>
    <p:extLst>
      <p:ext uri="{BB962C8B-B14F-4D97-AF65-F5344CB8AC3E}">
        <p14:creationId xmlns:p14="http://schemas.microsoft.com/office/powerpoint/2010/main" val="91515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wipe(up)">
                                      <p:cBhvr>
                                        <p:cTn id="7" dur="500"/>
                                        <p:tgtEl>
                                          <p:spTgt spid="79876"/>
                                        </p:tgtEl>
                                      </p:cBhvr>
                                    </p:animEffect>
                                  </p:childTnLst>
                                  <p:subTnLst>
                                    <p:audio>
                                      <p:cMediaNode mute="1">
                                        <p:cTn display="0" masterRel="sameClick">
                                          <p:stCondLst>
                                            <p:cond evt="begin" delay="0">
                                              <p:tn val="5"/>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Text Box 4"/>
          <p:cNvSpPr txBox="1">
            <a:spLocks noChangeArrowheads="1"/>
          </p:cNvSpPr>
          <p:nvPr/>
        </p:nvSpPr>
        <p:spPr bwMode="auto">
          <a:xfrm>
            <a:off x="642910" y="1357298"/>
            <a:ext cx="7429552" cy="1107996"/>
          </a:xfrm>
          <a:prstGeom prst="rect">
            <a:avLst/>
          </a:prstGeom>
          <a:noFill/>
          <a:ln w="9525">
            <a:noFill/>
            <a:miter lim="800000"/>
            <a:headEnd/>
            <a:tailEnd/>
          </a:ln>
          <a:effectLst/>
        </p:spPr>
        <p:txBody>
          <a:bodyPr wrap="square">
            <a:spAutoFit/>
          </a:bodyPr>
          <a:lstStyle/>
          <a:p>
            <a:pPr algn="l">
              <a:lnSpc>
                <a:spcPct val="150000"/>
              </a:lnSpc>
            </a:pPr>
            <a:r>
              <a:rPr lang="zh-CN" altLang="en-US" sz="2200" b="1">
                <a:solidFill>
                  <a:srgbClr val="3333CC"/>
                </a:solidFill>
                <a:latin typeface="Consolas" pitchFamily="49" charset="0"/>
                <a:ea typeface="楷体" pitchFamily="49" charset="-122"/>
                <a:cs typeface="Consolas" pitchFamily="49" charset="0"/>
              </a:rPr>
              <a:t>    在</a:t>
            </a:r>
            <a:r>
              <a:rPr lang="zh-CN" altLang="en-US" sz="2200" b="1" dirty="0">
                <a:solidFill>
                  <a:srgbClr val="3333CC"/>
                </a:solidFill>
                <a:latin typeface="Consolas" pitchFamily="49" charset="0"/>
                <a:ea typeface="楷体" pitchFamily="49" charset="-122"/>
                <a:cs typeface="Consolas" pitchFamily="49" charset="0"/>
              </a:rPr>
              <a:t>学生表中，用学号标识每个学生记录，其逻辑结构用图形表示如下：</a:t>
            </a:r>
          </a:p>
        </p:txBody>
      </p:sp>
      <p:sp>
        <p:nvSpPr>
          <p:cNvPr id="19" name="椭圆 18"/>
          <p:cNvSpPr/>
          <p:nvPr/>
        </p:nvSpPr>
        <p:spPr>
          <a:xfrm>
            <a:off x="1603108" y="3031876"/>
            <a:ext cx="540000" cy="54000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800" dirty="0">
                <a:solidFill>
                  <a:srgbClr val="3333CC"/>
                </a:solidFill>
                <a:latin typeface="Consolas" pitchFamily="49" charset="0"/>
                <a:cs typeface="Consolas" pitchFamily="49" charset="0"/>
              </a:rPr>
              <a:t>1</a:t>
            </a:r>
            <a:endParaRPr lang="zh-CN" altLang="en-US" sz="1800" dirty="0">
              <a:solidFill>
                <a:srgbClr val="3333CC"/>
              </a:solidFill>
              <a:latin typeface="Consolas" pitchFamily="49" charset="0"/>
              <a:cs typeface="Consolas" pitchFamily="49" charset="0"/>
            </a:endParaRPr>
          </a:p>
        </p:txBody>
      </p:sp>
      <p:sp>
        <p:nvSpPr>
          <p:cNvPr id="20" name="椭圆 19"/>
          <p:cNvSpPr/>
          <p:nvPr/>
        </p:nvSpPr>
        <p:spPr>
          <a:xfrm>
            <a:off x="2460364" y="3031876"/>
            <a:ext cx="540000" cy="54000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800" dirty="0">
                <a:solidFill>
                  <a:srgbClr val="3333CC"/>
                </a:solidFill>
                <a:latin typeface="Consolas" pitchFamily="49" charset="0"/>
                <a:cs typeface="Consolas" pitchFamily="49" charset="0"/>
              </a:rPr>
              <a:t>8</a:t>
            </a:r>
            <a:endParaRPr lang="zh-CN" altLang="en-US" sz="1800" dirty="0">
              <a:solidFill>
                <a:srgbClr val="3333CC"/>
              </a:solidFill>
              <a:latin typeface="Consolas" pitchFamily="49" charset="0"/>
              <a:cs typeface="Consolas" pitchFamily="49" charset="0"/>
            </a:endParaRPr>
          </a:p>
        </p:txBody>
      </p:sp>
      <p:sp>
        <p:nvSpPr>
          <p:cNvPr id="21" name="椭圆 20"/>
          <p:cNvSpPr/>
          <p:nvPr/>
        </p:nvSpPr>
        <p:spPr>
          <a:xfrm>
            <a:off x="3317620" y="3031876"/>
            <a:ext cx="540000" cy="540000"/>
          </a:xfrm>
          <a:prstGeom prst="ellipse">
            <a:avLst/>
          </a:prstGeom>
          <a:ln/>
        </p:spPr>
        <p:style>
          <a:lnRef idx="0">
            <a:schemeClr val="accent5"/>
          </a:lnRef>
          <a:fillRef idx="3">
            <a:schemeClr val="accent5"/>
          </a:fillRef>
          <a:effectRef idx="3">
            <a:schemeClr val="accent5"/>
          </a:effectRef>
          <a:fontRef idx="minor">
            <a:schemeClr val="lt1"/>
          </a:fontRef>
        </p:style>
        <p:txBody>
          <a:bodyPr lIns="0" rIns="0" rtlCol="0" anchor="ctr"/>
          <a:lstStyle/>
          <a:p>
            <a:pPr algn="ctr"/>
            <a:r>
              <a:rPr lang="en-US" altLang="zh-CN" sz="1800" dirty="0">
                <a:solidFill>
                  <a:srgbClr val="3333CC"/>
                </a:solidFill>
                <a:latin typeface="Consolas" pitchFamily="49" charset="0"/>
                <a:cs typeface="Consolas" pitchFamily="49" charset="0"/>
              </a:rPr>
              <a:t>34</a:t>
            </a:r>
            <a:endParaRPr lang="zh-CN" altLang="en-US" sz="1800" dirty="0">
              <a:solidFill>
                <a:srgbClr val="3333CC"/>
              </a:solidFill>
              <a:latin typeface="Consolas" pitchFamily="49" charset="0"/>
              <a:cs typeface="Consolas" pitchFamily="49" charset="0"/>
            </a:endParaRPr>
          </a:p>
        </p:txBody>
      </p:sp>
      <p:sp>
        <p:nvSpPr>
          <p:cNvPr id="23" name="椭圆 22"/>
          <p:cNvSpPr/>
          <p:nvPr/>
        </p:nvSpPr>
        <p:spPr>
          <a:xfrm>
            <a:off x="4174876" y="3031876"/>
            <a:ext cx="540000" cy="540000"/>
          </a:xfrm>
          <a:prstGeom prst="ellipse">
            <a:avLst/>
          </a:prstGeom>
          <a:ln/>
        </p:spPr>
        <p:style>
          <a:lnRef idx="0">
            <a:schemeClr val="accent5"/>
          </a:lnRef>
          <a:fillRef idx="3">
            <a:schemeClr val="accent5"/>
          </a:fillRef>
          <a:effectRef idx="3">
            <a:schemeClr val="accent5"/>
          </a:effectRef>
          <a:fontRef idx="minor">
            <a:schemeClr val="lt1"/>
          </a:fontRef>
        </p:style>
        <p:txBody>
          <a:bodyPr lIns="0" rIns="0" rtlCol="0" anchor="ctr"/>
          <a:lstStyle/>
          <a:p>
            <a:pPr algn="ctr"/>
            <a:r>
              <a:rPr lang="en-US" altLang="zh-CN" sz="1800" dirty="0">
                <a:solidFill>
                  <a:srgbClr val="3333CC"/>
                </a:solidFill>
                <a:latin typeface="Consolas" pitchFamily="49" charset="0"/>
                <a:cs typeface="Consolas" pitchFamily="49" charset="0"/>
              </a:rPr>
              <a:t>20</a:t>
            </a:r>
            <a:endParaRPr lang="zh-CN" altLang="en-US" sz="1800" dirty="0">
              <a:solidFill>
                <a:srgbClr val="3333CC"/>
              </a:solidFill>
              <a:latin typeface="Consolas" pitchFamily="49" charset="0"/>
              <a:cs typeface="Consolas" pitchFamily="49" charset="0"/>
            </a:endParaRPr>
          </a:p>
        </p:txBody>
      </p:sp>
      <p:cxnSp>
        <p:nvCxnSpPr>
          <p:cNvPr id="27" name="直接箭头连接符 26"/>
          <p:cNvCxnSpPr/>
          <p:nvPr/>
        </p:nvCxnSpPr>
        <p:spPr>
          <a:xfrm>
            <a:off x="2138987" y="3301875"/>
            <a:ext cx="324000" cy="2117"/>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996055" y="3301875"/>
            <a:ext cx="324000" cy="2117"/>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3829749" y="3301875"/>
            <a:ext cx="324000" cy="2117"/>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5032132" y="3031876"/>
            <a:ext cx="540000" cy="540000"/>
          </a:xfrm>
          <a:prstGeom prst="ellipse">
            <a:avLst/>
          </a:prstGeom>
          <a:ln/>
        </p:spPr>
        <p:style>
          <a:lnRef idx="0">
            <a:schemeClr val="accent5"/>
          </a:lnRef>
          <a:fillRef idx="3">
            <a:schemeClr val="accent5"/>
          </a:fillRef>
          <a:effectRef idx="3">
            <a:schemeClr val="accent5"/>
          </a:effectRef>
          <a:fontRef idx="minor">
            <a:schemeClr val="lt1"/>
          </a:fontRef>
        </p:style>
        <p:txBody>
          <a:bodyPr lIns="0" rIns="0" rtlCol="0" anchor="ctr"/>
          <a:lstStyle/>
          <a:p>
            <a:pPr algn="ctr"/>
            <a:r>
              <a:rPr lang="en-US" altLang="zh-CN" sz="1800" dirty="0">
                <a:solidFill>
                  <a:srgbClr val="3333CC"/>
                </a:solidFill>
                <a:latin typeface="Consolas" pitchFamily="49" charset="0"/>
                <a:cs typeface="Consolas" pitchFamily="49" charset="0"/>
              </a:rPr>
              <a:t>12</a:t>
            </a:r>
            <a:endParaRPr lang="zh-CN" altLang="en-US" sz="1800" dirty="0">
              <a:solidFill>
                <a:srgbClr val="3333CC"/>
              </a:solidFill>
              <a:latin typeface="Consolas" pitchFamily="49" charset="0"/>
              <a:cs typeface="Consolas" pitchFamily="49" charset="0"/>
            </a:endParaRPr>
          </a:p>
        </p:txBody>
      </p:sp>
      <p:sp>
        <p:nvSpPr>
          <p:cNvPr id="33" name="椭圆 32"/>
          <p:cNvSpPr/>
          <p:nvPr/>
        </p:nvSpPr>
        <p:spPr>
          <a:xfrm>
            <a:off x="5889388" y="3031876"/>
            <a:ext cx="540000" cy="540000"/>
          </a:xfrm>
          <a:prstGeom prst="ellipse">
            <a:avLst/>
          </a:prstGeom>
          <a:ln/>
        </p:spPr>
        <p:style>
          <a:lnRef idx="0">
            <a:schemeClr val="accent5"/>
          </a:lnRef>
          <a:fillRef idx="3">
            <a:schemeClr val="accent5"/>
          </a:fillRef>
          <a:effectRef idx="3">
            <a:schemeClr val="accent5"/>
          </a:effectRef>
          <a:fontRef idx="minor">
            <a:schemeClr val="lt1"/>
          </a:fontRef>
        </p:style>
        <p:txBody>
          <a:bodyPr lIns="0" rIns="0" rtlCol="0" anchor="ctr"/>
          <a:lstStyle/>
          <a:p>
            <a:pPr algn="ctr"/>
            <a:r>
              <a:rPr lang="en-US" altLang="zh-CN" sz="1800" dirty="0">
                <a:solidFill>
                  <a:srgbClr val="3333CC"/>
                </a:solidFill>
                <a:latin typeface="Consolas" pitchFamily="49" charset="0"/>
                <a:cs typeface="Consolas" pitchFamily="49" charset="0"/>
              </a:rPr>
              <a:t>26</a:t>
            </a:r>
            <a:endParaRPr lang="zh-CN" altLang="en-US" sz="1800" dirty="0">
              <a:solidFill>
                <a:srgbClr val="3333CC"/>
              </a:solidFill>
              <a:latin typeface="Consolas" pitchFamily="49" charset="0"/>
              <a:cs typeface="Consolas" pitchFamily="49" charset="0"/>
            </a:endParaRPr>
          </a:p>
        </p:txBody>
      </p:sp>
      <p:sp>
        <p:nvSpPr>
          <p:cNvPr id="34" name="椭圆 33"/>
          <p:cNvSpPr/>
          <p:nvPr/>
        </p:nvSpPr>
        <p:spPr>
          <a:xfrm>
            <a:off x="6746644" y="3031876"/>
            <a:ext cx="540000" cy="540000"/>
          </a:xfrm>
          <a:prstGeom prst="ellipse">
            <a:avLst/>
          </a:prstGeom>
          <a:ln/>
        </p:spPr>
        <p:style>
          <a:lnRef idx="0">
            <a:schemeClr val="accent5"/>
          </a:lnRef>
          <a:fillRef idx="3">
            <a:schemeClr val="accent5"/>
          </a:fillRef>
          <a:effectRef idx="3">
            <a:schemeClr val="accent5"/>
          </a:effectRef>
          <a:fontRef idx="minor">
            <a:schemeClr val="lt1"/>
          </a:fontRef>
        </p:style>
        <p:txBody>
          <a:bodyPr lIns="0" rIns="0" rtlCol="0" anchor="ctr"/>
          <a:lstStyle/>
          <a:p>
            <a:pPr algn="ctr"/>
            <a:r>
              <a:rPr lang="en-US" altLang="zh-CN" sz="1800" dirty="0">
                <a:solidFill>
                  <a:srgbClr val="3333CC"/>
                </a:solidFill>
                <a:latin typeface="Consolas" pitchFamily="49" charset="0"/>
                <a:cs typeface="Consolas" pitchFamily="49" charset="0"/>
              </a:rPr>
              <a:t>5</a:t>
            </a:r>
            <a:endParaRPr lang="zh-CN" altLang="en-US" sz="1800" dirty="0">
              <a:solidFill>
                <a:srgbClr val="3333CC"/>
              </a:solidFill>
              <a:latin typeface="Consolas" pitchFamily="49" charset="0"/>
              <a:cs typeface="Consolas" pitchFamily="49" charset="0"/>
            </a:endParaRPr>
          </a:p>
        </p:txBody>
      </p:sp>
      <p:cxnSp>
        <p:nvCxnSpPr>
          <p:cNvPr id="35" name="直接箭头连接符 34"/>
          <p:cNvCxnSpPr/>
          <p:nvPr/>
        </p:nvCxnSpPr>
        <p:spPr>
          <a:xfrm>
            <a:off x="5556136" y="3301875"/>
            <a:ext cx="324000" cy="2117"/>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6389454" y="3301875"/>
            <a:ext cx="360000" cy="0"/>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4710755" y="3301875"/>
            <a:ext cx="324000" cy="2117"/>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17" name="Text Box 4"/>
          <p:cNvSpPr txBox="1">
            <a:spLocks noChangeArrowheads="1"/>
          </p:cNvSpPr>
          <p:nvPr/>
        </p:nvSpPr>
        <p:spPr bwMode="auto">
          <a:xfrm>
            <a:off x="642910" y="642918"/>
            <a:ext cx="5000660" cy="514738"/>
          </a:xfrm>
          <a:prstGeom prst="rect">
            <a:avLst/>
          </a:prstGeom>
          <a:ln>
            <a:headEnd/>
            <a:tailEnd/>
          </a:ln>
          <a:effectLst>
            <a:glow rad="63500">
              <a:schemeClr val="accent4">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tIns="72000" bIns="72000">
            <a:spAutoFit/>
          </a:bodyPr>
          <a:lstStyle/>
          <a:p>
            <a:pPr algn="l">
              <a:lnSpc>
                <a:spcPct val="100000"/>
              </a:lnSpc>
            </a:pPr>
            <a:r>
              <a:rPr kumimoji="0" lang="zh-CN" altLang="en-US">
                <a:solidFill>
                  <a:srgbClr val="FF0000"/>
                </a:solidFill>
                <a:latin typeface="Consolas" pitchFamily="49" charset="0"/>
                <a:ea typeface="黑体" pitchFamily="49" charset="-122"/>
                <a:cs typeface="Consolas" pitchFamily="49" charset="0"/>
              </a:rPr>
              <a:t> </a:t>
            </a:r>
            <a:r>
              <a:rPr kumimoji="0" lang="zh-CN" altLang="en-US">
                <a:solidFill>
                  <a:srgbClr val="FF0000"/>
                </a:solidFill>
                <a:latin typeface="Consolas" pitchFamily="49" charset="0"/>
                <a:ea typeface="黑体" pitchFamily="49" charset="-122"/>
                <a:cs typeface="Consolas" pitchFamily="49" charset="0"/>
                <a:sym typeface="Wingdings"/>
              </a:rPr>
              <a:t> </a:t>
            </a:r>
            <a:r>
              <a:rPr kumimoji="0" lang="zh-CN" altLang="en-US">
                <a:solidFill>
                  <a:srgbClr val="FF0000"/>
                </a:solidFill>
                <a:latin typeface="Consolas" pitchFamily="49" charset="0"/>
                <a:ea typeface="黑体" pitchFamily="49" charset="-122"/>
                <a:cs typeface="Consolas" pitchFamily="49" charset="0"/>
              </a:rPr>
              <a:t>学生</a:t>
            </a:r>
            <a:r>
              <a:rPr kumimoji="0" lang="zh-CN" altLang="en-US" dirty="0">
                <a:solidFill>
                  <a:srgbClr val="FF0000"/>
                </a:solidFill>
                <a:latin typeface="Consolas" pitchFamily="49" charset="0"/>
                <a:ea typeface="黑体" pitchFamily="49" charset="-122"/>
                <a:cs typeface="Consolas" pitchFamily="49" charset="0"/>
              </a:rPr>
              <a:t>表的逻辑结构</a:t>
            </a:r>
            <a:r>
              <a:rPr kumimoji="0" lang="zh-CN" altLang="en-US">
                <a:solidFill>
                  <a:srgbClr val="FF0000"/>
                </a:solidFill>
                <a:latin typeface="Consolas" pitchFamily="49" charset="0"/>
                <a:ea typeface="黑体" pitchFamily="49" charset="-122"/>
                <a:cs typeface="Consolas" pitchFamily="49" charset="0"/>
              </a:rPr>
              <a:t>表示</a:t>
            </a:r>
            <a:r>
              <a:rPr kumimoji="0" lang="en-US" altLang="zh-CN">
                <a:solidFill>
                  <a:srgbClr val="FF0000"/>
                </a:solidFill>
                <a:latin typeface="Consolas" pitchFamily="49" charset="0"/>
                <a:ea typeface="黑体" pitchFamily="49" charset="-122"/>
                <a:cs typeface="Consolas" pitchFamily="49" charset="0"/>
              </a:rPr>
              <a:t>3-</a:t>
            </a:r>
            <a:r>
              <a:rPr lang="zh-CN" altLang="en-US">
                <a:solidFill>
                  <a:srgbClr val="FF0000"/>
                </a:solidFill>
                <a:latin typeface="Consolas" pitchFamily="49" charset="0"/>
                <a:ea typeface="黑体" pitchFamily="49" charset="-122"/>
                <a:cs typeface="Consolas" pitchFamily="49" charset="0"/>
              </a:rPr>
              <a:t>图形</a:t>
            </a:r>
            <a:endParaRPr kumimoji="0" lang="en-US" altLang="zh-CN" dirty="0">
              <a:solidFill>
                <a:srgbClr val="FF0000"/>
              </a:solidFill>
              <a:latin typeface="Consolas" pitchFamily="49" charset="0"/>
              <a:ea typeface="黑体" pitchFamily="49" charset="-122"/>
              <a:cs typeface="Consolas" pitchFamily="49" charset="0"/>
            </a:endParaRPr>
          </a:p>
        </p:txBody>
      </p:sp>
      <p:sp>
        <p:nvSpPr>
          <p:cNvPr id="4" name="灯片编号占位符 3"/>
          <p:cNvSpPr>
            <a:spLocks noGrp="1"/>
          </p:cNvSpPr>
          <p:nvPr>
            <p:ph type="sldNum" sz="quarter" idx="4"/>
          </p:nvPr>
        </p:nvSpPr>
        <p:spPr/>
        <p:txBody>
          <a:bodyPr/>
          <a:lstStyle/>
          <a:p>
            <a:fld id="{7AF016A1-9F15-429F-9EFD-84004B73C732}" type="slidenum">
              <a:rPr lang="en-US" altLang="zh-CN" smtClean="0"/>
              <a:pPr/>
              <a:t>33</a:t>
            </a:fld>
            <a:endParaRPr lang="en-US" altLang="zh-CN" dirty="0"/>
          </a:p>
        </p:txBody>
      </p:sp>
    </p:spTree>
    <p:extLst>
      <p:ext uri="{BB962C8B-B14F-4D97-AF65-F5344CB8AC3E}">
        <p14:creationId xmlns:p14="http://schemas.microsoft.com/office/powerpoint/2010/main" val="2721610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250826" y="347134"/>
            <a:ext cx="3678232" cy="612000"/>
          </a:xfrm>
          <a:prstGeom prst="rect">
            <a:avLst/>
          </a:prstGeom>
          <a:ln>
            <a:no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wrap="square" tIns="72000">
            <a:spAutoFit/>
          </a:bodyPr>
          <a:lstStyle/>
          <a:p>
            <a:pPr marL="457200" indent="-457200" algn="just">
              <a:lnSpc>
                <a:spcPct val="110000"/>
              </a:lnSpc>
            </a:pPr>
            <a:r>
              <a:rPr lang="zh-CN" altLang="en-US" b="1">
                <a:solidFill>
                  <a:schemeClr val="bg1"/>
                </a:solidFill>
                <a:latin typeface="微软雅黑" pitchFamily="34" charset="-122"/>
                <a:ea typeface="微软雅黑" pitchFamily="34" charset="-122"/>
                <a:cs typeface="Times New Roman" pitchFamily="18" charset="0"/>
              </a:rPr>
              <a:t> </a:t>
            </a:r>
            <a:r>
              <a:rPr lang="en-US" altLang="zh-CN" b="1">
                <a:solidFill>
                  <a:schemeClr val="bg1"/>
                </a:solidFill>
                <a:latin typeface="微软雅黑" pitchFamily="34" charset="-122"/>
                <a:ea typeface="微软雅黑" pitchFamily="34" charset="-122"/>
                <a:cs typeface="Times New Roman" pitchFamily="18" charset="0"/>
              </a:rPr>
              <a:t>2</a:t>
            </a:r>
            <a:r>
              <a:rPr lang="zh-CN" altLang="en-US" b="1">
                <a:solidFill>
                  <a:schemeClr val="bg1"/>
                </a:solidFill>
                <a:latin typeface="微软雅黑" pitchFamily="34" charset="-122"/>
                <a:ea typeface="微软雅黑" pitchFamily="34" charset="-122"/>
                <a:cs typeface="Times New Roman" pitchFamily="18" charset="0"/>
              </a:rPr>
              <a:t>、数据</a:t>
            </a:r>
            <a:r>
              <a:rPr lang="zh-CN" altLang="en-US" b="1" dirty="0">
                <a:solidFill>
                  <a:schemeClr val="bg1"/>
                </a:solidFill>
                <a:latin typeface="微软雅黑" pitchFamily="34" charset="-122"/>
                <a:ea typeface="微软雅黑" pitchFamily="34" charset="-122"/>
                <a:cs typeface="Times New Roman" pitchFamily="18" charset="0"/>
              </a:rPr>
              <a:t>的存储结构表示</a:t>
            </a:r>
          </a:p>
        </p:txBody>
      </p:sp>
      <p:sp>
        <p:nvSpPr>
          <p:cNvPr id="3" name="Text Box 2"/>
          <p:cNvSpPr txBox="1">
            <a:spLocks noChangeArrowheads="1"/>
          </p:cNvSpPr>
          <p:nvPr/>
        </p:nvSpPr>
        <p:spPr bwMode="auto">
          <a:xfrm>
            <a:off x="500034" y="1142984"/>
            <a:ext cx="8143932" cy="498598"/>
          </a:xfrm>
          <a:prstGeom prst="rect">
            <a:avLst/>
          </a:prstGeom>
          <a:noFill/>
          <a:ln w="9525">
            <a:noFill/>
            <a:miter lim="800000"/>
            <a:headEnd/>
            <a:tailEnd/>
          </a:ln>
          <a:effectLst/>
        </p:spPr>
        <p:txBody>
          <a:bodyPr wrap="square">
            <a:spAutoFit/>
          </a:bodyPr>
          <a:lstStyle/>
          <a:p>
            <a:pPr algn="just">
              <a:lnSpc>
                <a:spcPct val="120000"/>
              </a:lnSpc>
            </a:pPr>
            <a:r>
              <a:rPr lang="zh-CN" altLang="en-US" sz="2200" b="1" dirty="0">
                <a:solidFill>
                  <a:srgbClr val="3333CC"/>
                </a:solidFill>
                <a:latin typeface="楷体" pitchFamily="49" charset="-122"/>
                <a:ea typeface="楷体" pitchFamily="49" charset="-122"/>
              </a:rPr>
              <a:t>    数据在计算机存储器中的存储方式就是</a:t>
            </a:r>
            <a:r>
              <a:rPr lang="zh-CN" altLang="en-US" sz="2200" b="1" dirty="0">
                <a:solidFill>
                  <a:srgbClr val="FF0000"/>
                </a:solidFill>
                <a:latin typeface="楷体" pitchFamily="49" charset="-122"/>
                <a:ea typeface="楷体" pitchFamily="49" charset="-122"/>
              </a:rPr>
              <a:t>存储结构</a:t>
            </a:r>
            <a:r>
              <a:rPr lang="zh-CN" altLang="en-US" sz="2200" b="1" dirty="0">
                <a:solidFill>
                  <a:srgbClr val="3333CC"/>
                </a:solidFill>
                <a:latin typeface="楷体" pitchFamily="49" charset="-122"/>
                <a:ea typeface="楷体" pitchFamily="49" charset="-122"/>
              </a:rPr>
              <a:t>。</a:t>
            </a:r>
          </a:p>
        </p:txBody>
      </p:sp>
      <p:grpSp>
        <p:nvGrpSpPr>
          <p:cNvPr id="6" name="组合 12"/>
          <p:cNvGrpSpPr/>
          <p:nvPr/>
        </p:nvGrpSpPr>
        <p:grpSpPr>
          <a:xfrm>
            <a:off x="1708804" y="2315943"/>
            <a:ext cx="4951428" cy="1041049"/>
            <a:chOff x="1835150" y="1778000"/>
            <a:chExt cx="5257800" cy="720726"/>
          </a:xfrm>
        </p:grpSpPr>
        <p:sp>
          <p:nvSpPr>
            <p:cNvPr id="4" name="Rectangle 3"/>
            <p:cNvSpPr>
              <a:spLocks noChangeAspect="1" noChangeArrowheads="1"/>
            </p:cNvSpPr>
            <p:nvPr/>
          </p:nvSpPr>
          <p:spPr bwMode="auto">
            <a:xfrm>
              <a:off x="1835150" y="1778000"/>
              <a:ext cx="1657350" cy="720725"/>
            </a:xfrm>
            <a:prstGeom prst="rect">
              <a:avLst/>
            </a:prstGeom>
            <a:ln>
              <a:no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wrap="none" anchor="ctr"/>
            <a:lstStyle/>
            <a:p>
              <a:pPr algn="ctr">
                <a:lnSpc>
                  <a:spcPct val="100000"/>
                </a:lnSpc>
                <a:spcBef>
                  <a:spcPct val="0"/>
                </a:spcBef>
              </a:pPr>
              <a:r>
                <a:rPr kumimoji="0" lang="zh-CN" altLang="en-US" sz="2000" b="1" dirty="0">
                  <a:solidFill>
                    <a:srgbClr val="3333CC"/>
                  </a:solidFill>
                  <a:latin typeface="楷体" pitchFamily="49" charset="-122"/>
                  <a:ea typeface="楷体" pitchFamily="49" charset="-122"/>
                </a:rPr>
                <a:t>逻辑结构</a:t>
              </a:r>
            </a:p>
          </p:txBody>
        </p:sp>
        <p:sp>
          <p:nvSpPr>
            <p:cNvPr id="5" name="Rectangle 4"/>
            <p:cNvSpPr>
              <a:spLocks noChangeAspect="1" noChangeArrowheads="1"/>
            </p:cNvSpPr>
            <p:nvPr/>
          </p:nvSpPr>
          <p:spPr bwMode="auto">
            <a:xfrm>
              <a:off x="5508625" y="1778001"/>
              <a:ext cx="1584325" cy="720725"/>
            </a:xfrm>
            <a:prstGeom prst="rect">
              <a:avLst/>
            </a:prstGeom>
            <a:ln>
              <a:noFill/>
              <a:headEnd/>
              <a:tailEnd/>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2"/>
            </a:lnRef>
            <a:fillRef idx="2">
              <a:schemeClr val="accent2"/>
            </a:fillRef>
            <a:effectRef idx="1">
              <a:schemeClr val="accent2"/>
            </a:effectRef>
            <a:fontRef idx="minor">
              <a:schemeClr val="dk1"/>
            </a:fontRef>
          </p:style>
          <p:txBody>
            <a:bodyPr wrap="none" anchor="ctr"/>
            <a:lstStyle/>
            <a:p>
              <a:pPr algn="ctr">
                <a:lnSpc>
                  <a:spcPct val="100000"/>
                </a:lnSpc>
                <a:spcBef>
                  <a:spcPct val="0"/>
                </a:spcBef>
              </a:pPr>
              <a:r>
                <a:rPr kumimoji="0" lang="zh-CN" altLang="en-US" sz="2000" b="1" dirty="0">
                  <a:solidFill>
                    <a:srgbClr val="3333CC"/>
                  </a:solidFill>
                  <a:latin typeface="楷体" pitchFamily="49" charset="-122"/>
                  <a:ea typeface="楷体" pitchFamily="49" charset="-122"/>
                </a:rPr>
                <a:t>存储结构</a:t>
              </a:r>
            </a:p>
          </p:txBody>
        </p:sp>
        <p:sp>
          <p:nvSpPr>
            <p:cNvPr id="7" name="Line 6"/>
            <p:cNvSpPr>
              <a:spLocks noChangeShapeType="1"/>
            </p:cNvSpPr>
            <p:nvPr/>
          </p:nvSpPr>
          <p:spPr bwMode="auto">
            <a:xfrm>
              <a:off x="3563938" y="2211388"/>
              <a:ext cx="1944687" cy="0"/>
            </a:xfrm>
            <a:prstGeom prst="line">
              <a:avLst/>
            </a:prstGeom>
            <a:noFill/>
            <a:ln w="38100">
              <a:solidFill>
                <a:srgbClr val="FF0000"/>
              </a:solidFill>
              <a:round/>
              <a:headEnd/>
              <a:tailEnd type="stealth" w="med" len="lg"/>
            </a:ln>
            <a:effectLst/>
            <a:scene3d>
              <a:camera prst="orthographicFront"/>
              <a:lightRig rig="threePt" dir="t"/>
            </a:scene3d>
            <a:sp3d>
              <a:bevelT w="139700" prst="cross"/>
            </a:sp3d>
          </p:spPr>
          <p:txBody>
            <a:bodyPr wrap="none" anchor="ctr"/>
            <a:lstStyle/>
            <a:p>
              <a:endParaRPr lang="zh-CN" altLang="en-US"/>
            </a:p>
          </p:txBody>
        </p:sp>
        <p:sp>
          <p:nvSpPr>
            <p:cNvPr id="8" name="Text Box 7"/>
            <p:cNvSpPr txBox="1">
              <a:spLocks noChangeArrowheads="1"/>
            </p:cNvSpPr>
            <p:nvPr/>
          </p:nvSpPr>
          <p:spPr bwMode="auto">
            <a:xfrm>
              <a:off x="4068763" y="1866122"/>
              <a:ext cx="863600" cy="276999"/>
            </a:xfrm>
            <a:prstGeom prst="rect">
              <a:avLst/>
            </a:prstGeom>
            <a:noFill/>
            <a:ln w="9525">
              <a:noFill/>
              <a:miter lim="800000"/>
              <a:headEnd/>
              <a:tailEnd/>
            </a:ln>
            <a:effectLst/>
          </p:spPr>
          <p:txBody>
            <a:bodyPr>
              <a:spAutoFit/>
            </a:bodyPr>
            <a:lstStyle/>
            <a:p>
              <a:pPr algn="l">
                <a:lnSpc>
                  <a:spcPct val="100000"/>
                </a:lnSpc>
              </a:pPr>
              <a:r>
                <a:rPr kumimoji="0" lang="zh-CN" altLang="en-US" sz="2000" dirty="0">
                  <a:solidFill>
                    <a:srgbClr val="0000FF"/>
                  </a:solidFill>
                  <a:latin typeface="楷体" pitchFamily="49" charset="-122"/>
                  <a:ea typeface="楷体" pitchFamily="49" charset="-122"/>
                </a:rPr>
                <a:t>映射</a:t>
              </a:r>
            </a:p>
          </p:txBody>
        </p:sp>
      </p:grpSp>
      <p:sp>
        <p:nvSpPr>
          <p:cNvPr id="10" name="Text Box 9"/>
          <p:cNvSpPr txBox="1">
            <a:spLocks noChangeArrowheads="1"/>
          </p:cNvSpPr>
          <p:nvPr/>
        </p:nvSpPr>
        <p:spPr bwMode="auto">
          <a:xfrm>
            <a:off x="571472" y="4001908"/>
            <a:ext cx="6143668" cy="578475"/>
          </a:xfrm>
          <a:prstGeom prst="rect">
            <a:avLst/>
          </a:prstGeom>
          <a:no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tIns="118800" bIns="118800">
            <a:spAutoFit/>
          </a:bodyPr>
          <a:lstStyle/>
          <a:p>
            <a:pPr algn="l">
              <a:lnSpc>
                <a:spcPct val="100000"/>
              </a:lnSpc>
            </a:pPr>
            <a:r>
              <a:rPr lang="zh-CN" altLang="en-US" sz="2200" dirty="0">
                <a:solidFill>
                  <a:srgbClr val="3333CC"/>
                </a:solidFill>
                <a:latin typeface="楷体" pitchFamily="49" charset="-122"/>
                <a:ea typeface="楷体" pitchFamily="49" charset="-122"/>
              </a:rPr>
              <a:t>设计存储结构的这种</a:t>
            </a:r>
            <a:r>
              <a:rPr kumimoji="0" lang="zh-CN" altLang="en-US" sz="2200" dirty="0">
                <a:solidFill>
                  <a:srgbClr val="3333CC"/>
                </a:solidFill>
                <a:latin typeface="楷体" pitchFamily="49" charset="-122"/>
                <a:ea typeface="楷体" pitchFamily="49" charset="-122"/>
              </a:rPr>
              <a:t>映射应满足两个要求： </a:t>
            </a:r>
          </a:p>
        </p:txBody>
      </p:sp>
      <p:sp>
        <p:nvSpPr>
          <p:cNvPr id="11" name="TextBox 10"/>
          <p:cNvSpPr txBox="1"/>
          <p:nvPr/>
        </p:nvSpPr>
        <p:spPr>
          <a:xfrm>
            <a:off x="729211" y="4742729"/>
            <a:ext cx="5491835" cy="107228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lgn="l">
              <a:lnSpc>
                <a:spcPts val="3400"/>
              </a:lnSpc>
              <a:buBlip>
                <a:blip r:embed="rId3"/>
              </a:buBlip>
            </a:pPr>
            <a:r>
              <a:rPr lang="zh-CN" altLang="en-US" sz="2000" b="1" dirty="0">
                <a:solidFill>
                  <a:srgbClr val="3333CC"/>
                </a:solidFill>
                <a:latin typeface="楷体" pitchFamily="49" charset="-122"/>
                <a:ea typeface="楷体" pitchFamily="49" charset="-122"/>
              </a:rPr>
              <a:t>存储所有元素</a:t>
            </a:r>
          </a:p>
          <a:p>
            <a:pPr marL="457200" indent="-457200" algn="l">
              <a:lnSpc>
                <a:spcPts val="3400"/>
              </a:lnSpc>
              <a:buBlip>
                <a:blip r:embed="rId3"/>
              </a:buBlip>
            </a:pPr>
            <a:r>
              <a:rPr lang="zh-CN" altLang="en-US" sz="2000" b="1" dirty="0">
                <a:solidFill>
                  <a:srgbClr val="3333CC"/>
                </a:solidFill>
                <a:latin typeface="楷体" pitchFamily="49" charset="-122"/>
                <a:ea typeface="楷体" pitchFamily="49" charset="-122"/>
              </a:rPr>
              <a:t>存储数据元素间的关系</a:t>
            </a:r>
          </a:p>
        </p:txBody>
      </p:sp>
      <p:sp>
        <p:nvSpPr>
          <p:cNvPr id="13" name="灯片编号占位符 12"/>
          <p:cNvSpPr>
            <a:spLocks noGrp="1"/>
          </p:cNvSpPr>
          <p:nvPr>
            <p:ph type="sldNum" sz="quarter" idx="4"/>
          </p:nvPr>
        </p:nvSpPr>
        <p:spPr/>
        <p:txBody>
          <a:bodyPr/>
          <a:lstStyle/>
          <a:p>
            <a:fld id="{7AF016A1-9F15-429F-9EFD-84004B73C732}" type="slidenum">
              <a:rPr lang="en-US" altLang="zh-CN" smtClean="0"/>
              <a:pPr/>
              <a:t>34</a:t>
            </a:fld>
            <a:endParaRPr lang="en-US" altLang="zh-CN" dirty="0"/>
          </a:p>
        </p:txBody>
      </p:sp>
    </p:spTree>
    <p:custDataLst>
      <p:tags r:id="rId1"/>
    </p:custDataLst>
    <p:extLst>
      <p:ext uri="{BB962C8B-B14F-4D97-AF65-F5344CB8AC3E}">
        <p14:creationId xmlns:p14="http://schemas.microsoft.com/office/powerpoint/2010/main" val="14908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10">
                                            <p:txEl>
                                              <p:pRg st="0" end="0"/>
                                            </p:txEl>
                                          </p:spTgt>
                                        </p:tgtEl>
                                        <p:attrNameLst>
                                          <p:attrName>style.visibility</p:attrName>
                                        </p:attrNameLst>
                                      </p:cBhvr>
                                      <p:to>
                                        <p:strVal val="visible"/>
                                      </p:to>
                                    </p:set>
                                    <p:anim calcmode="discrete" valueType="clr">
                                      <p:cBhvr override="childStyle">
                                        <p:cTn id="11" dur="80"/>
                                        <p:tgtEl>
                                          <p:spTgt spid="1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10">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10">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nodeType="clickEffect">
                                  <p:stCondLst>
                                    <p:cond delay="0"/>
                                  </p:stCondLst>
                                  <p:iterate type="lt">
                                    <p:tmPct val="50000"/>
                                  </p:iterate>
                                  <p:childTnLst>
                                    <p:set>
                                      <p:cBhvr>
                                        <p:cTn id="17" dur="1" fill="hold">
                                          <p:stCondLst>
                                            <p:cond delay="0"/>
                                          </p:stCondLst>
                                        </p:cTn>
                                        <p:tgtEl>
                                          <p:spTgt spid="11">
                                            <p:txEl>
                                              <p:pRg st="0" end="0"/>
                                            </p:txEl>
                                          </p:spTgt>
                                        </p:tgtEl>
                                        <p:attrNameLst>
                                          <p:attrName>style.visibility</p:attrName>
                                        </p:attrNameLst>
                                      </p:cBhvr>
                                      <p:to>
                                        <p:strVal val="visible"/>
                                      </p:to>
                                    </p:set>
                                    <p:anim calcmode="discrete" valueType="clr">
                                      <p:cBhvr override="childStyle">
                                        <p:cTn id="18" dur="80"/>
                                        <p:tgtEl>
                                          <p:spTgt spid="1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11">
                                            <p:txEl>
                                              <p:pRg st="0" end="0"/>
                                            </p:txEl>
                                          </p:spTgt>
                                        </p:tgtEl>
                                        <p:attrNameLst>
                                          <p:attrName>fillcolor</p:attrName>
                                        </p:attrNameLst>
                                      </p:cBhvr>
                                      <p:tavLst>
                                        <p:tav tm="0">
                                          <p:val>
                                            <p:clrVal>
                                              <a:schemeClr val="accent2"/>
                                            </p:clrVal>
                                          </p:val>
                                        </p:tav>
                                        <p:tav tm="50000">
                                          <p:val>
                                            <p:clrVal>
                                              <a:schemeClr val="hlink"/>
                                            </p:clrVal>
                                          </p:val>
                                        </p:tav>
                                      </p:tavLst>
                                    </p:anim>
                                    <p:set>
                                      <p:cBhvr>
                                        <p:cTn id="20" dur="80"/>
                                        <p:tgtEl>
                                          <p:spTgt spid="11">
                                            <p:txEl>
                                              <p:pRg st="0" end="0"/>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27" presetClass="entr" presetSubtype="0" fill="hold" nodeType="clickEffect">
                                  <p:stCondLst>
                                    <p:cond delay="0"/>
                                  </p:stCondLst>
                                  <p:iterate type="lt">
                                    <p:tmPct val="50000"/>
                                  </p:iterate>
                                  <p:childTnLst>
                                    <p:set>
                                      <p:cBhvr>
                                        <p:cTn id="24" dur="1" fill="hold">
                                          <p:stCondLst>
                                            <p:cond delay="0"/>
                                          </p:stCondLst>
                                        </p:cTn>
                                        <p:tgtEl>
                                          <p:spTgt spid="11">
                                            <p:txEl>
                                              <p:pRg st="1" end="1"/>
                                            </p:txEl>
                                          </p:spTgt>
                                        </p:tgtEl>
                                        <p:attrNameLst>
                                          <p:attrName>style.visibility</p:attrName>
                                        </p:attrNameLst>
                                      </p:cBhvr>
                                      <p:to>
                                        <p:strVal val="visible"/>
                                      </p:to>
                                    </p:set>
                                    <p:anim calcmode="discrete" valueType="clr">
                                      <p:cBhvr override="childStyle">
                                        <p:cTn id="25" dur="80"/>
                                        <p:tgtEl>
                                          <p:spTgt spid="1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11">
                                            <p:txEl>
                                              <p:pRg st="1" end="1"/>
                                            </p:txEl>
                                          </p:spTgt>
                                        </p:tgtEl>
                                        <p:attrNameLst>
                                          <p:attrName>fillcolor</p:attrName>
                                        </p:attrNameLst>
                                      </p:cBhvr>
                                      <p:tavLst>
                                        <p:tav tm="0">
                                          <p:val>
                                            <p:clrVal>
                                              <a:schemeClr val="accent2"/>
                                            </p:clrVal>
                                          </p:val>
                                        </p:tav>
                                        <p:tav tm="50000">
                                          <p:val>
                                            <p:clrVal>
                                              <a:schemeClr val="hlink"/>
                                            </p:clrVal>
                                          </p:val>
                                        </p:tav>
                                      </p:tavLst>
                                    </p:anim>
                                    <p:set>
                                      <p:cBhvr>
                                        <p:cTn id="27" dur="80"/>
                                        <p:tgtEl>
                                          <p:spTgt spid="11">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731858" y="1993900"/>
            <a:ext cx="5840406" cy="34035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tIns="108000" rIns="180000" bIns="108000">
            <a:spAutoFit/>
          </a:bodyPr>
          <a:lstStyle/>
          <a:p>
            <a:pPr algn="just">
              <a:lnSpc>
                <a:spcPct val="100000"/>
              </a:lnSpc>
            </a:pPr>
            <a:r>
              <a:rPr lang="en-US" altLang="zh-CN" sz="1800" b="1" dirty="0" err="1">
                <a:solidFill>
                  <a:srgbClr val="3333CC"/>
                </a:solidFill>
                <a:latin typeface="Consolas" pitchFamily="49" charset="0"/>
                <a:ea typeface="仿宋" pitchFamily="49" charset="-122"/>
                <a:cs typeface="Consolas" pitchFamily="49" charset="0"/>
              </a:rPr>
              <a:t>struct</a:t>
            </a:r>
            <a:r>
              <a:rPr lang="en-US" altLang="zh-CN" sz="1800" b="1" dirty="0">
                <a:solidFill>
                  <a:srgbClr val="3333CC"/>
                </a:solidFill>
                <a:latin typeface="Consolas" pitchFamily="49" charset="0"/>
                <a:ea typeface="仿宋" pitchFamily="49" charset="-122"/>
                <a:cs typeface="Consolas" pitchFamily="49" charset="0"/>
              </a:rPr>
              <a:t>   </a:t>
            </a:r>
          </a:p>
          <a:p>
            <a:pPr algn="just">
              <a:lnSpc>
                <a:spcPct val="100000"/>
              </a:lnSpc>
            </a:pPr>
            <a:r>
              <a:rPr lang="en-US" altLang="zh-CN" sz="1800" b="1">
                <a:solidFill>
                  <a:srgbClr val="3333CC"/>
                </a:solidFill>
                <a:latin typeface="Consolas" pitchFamily="49" charset="0"/>
                <a:ea typeface="仿宋" pitchFamily="49" charset="-122"/>
                <a:cs typeface="Consolas" pitchFamily="49" charset="0"/>
              </a:rPr>
              <a:t>{  int </a:t>
            </a:r>
            <a:r>
              <a:rPr lang="en-US" altLang="zh-CN" sz="1800" b="1" dirty="0">
                <a:solidFill>
                  <a:srgbClr val="3333CC"/>
                </a:solidFill>
                <a:latin typeface="Consolas" pitchFamily="49" charset="0"/>
                <a:ea typeface="仿宋" pitchFamily="49" charset="-122"/>
                <a:cs typeface="Consolas" pitchFamily="49" charset="0"/>
              </a:rPr>
              <a:t>no;          </a:t>
            </a:r>
            <a:r>
              <a:rPr lang="en-US" altLang="zh-CN" sz="1800" b="1">
                <a:solidFill>
                  <a:srgbClr val="3333CC"/>
                </a:solidFill>
                <a:latin typeface="Consolas" pitchFamily="49" charset="0"/>
                <a:ea typeface="仿宋" pitchFamily="49" charset="-122"/>
                <a:cs typeface="Consolas" pitchFamily="49" charset="0"/>
              </a:rPr>
              <a:t>	</a:t>
            </a:r>
            <a:r>
              <a:rPr lang="en-US" altLang="zh-CN" sz="1800" b="1">
                <a:solidFill>
                  <a:srgbClr val="00B0F0"/>
                </a:solidFill>
                <a:latin typeface="Consolas" pitchFamily="49" charset="0"/>
                <a:ea typeface="仿宋" pitchFamily="49" charset="-122"/>
                <a:cs typeface="Consolas" pitchFamily="49" charset="0"/>
              </a:rPr>
              <a:t>//</a:t>
            </a:r>
            <a:r>
              <a:rPr lang="zh-CN" altLang="en-US" sz="1800" b="1" dirty="0">
                <a:solidFill>
                  <a:srgbClr val="00B0F0"/>
                </a:solidFill>
                <a:latin typeface="Consolas" pitchFamily="49" charset="0"/>
                <a:ea typeface="仿宋" pitchFamily="49" charset="-122"/>
                <a:cs typeface="Consolas" pitchFamily="49" charset="0"/>
              </a:rPr>
              <a:t>存储学号</a:t>
            </a:r>
          </a:p>
          <a:p>
            <a:pPr algn="just">
              <a:lnSpc>
                <a:spcPct val="100000"/>
              </a:lnSpc>
            </a:pPr>
            <a:r>
              <a:rPr lang="zh-CN" altLang="en-US" sz="1800" b="1">
                <a:solidFill>
                  <a:srgbClr val="3333CC"/>
                </a:solidFill>
                <a:latin typeface="Consolas" pitchFamily="49" charset="0"/>
                <a:ea typeface="仿宋" pitchFamily="49" charset="-122"/>
                <a:cs typeface="Consolas" pitchFamily="49" charset="0"/>
              </a:rPr>
              <a:t>   </a:t>
            </a:r>
            <a:r>
              <a:rPr lang="en-US" altLang="zh-CN" sz="1800" b="1">
                <a:solidFill>
                  <a:srgbClr val="3333CC"/>
                </a:solidFill>
                <a:latin typeface="Consolas" pitchFamily="49" charset="0"/>
                <a:ea typeface="仿宋" pitchFamily="49" charset="-122"/>
                <a:cs typeface="Consolas" pitchFamily="49" charset="0"/>
              </a:rPr>
              <a:t>char </a:t>
            </a:r>
            <a:r>
              <a:rPr lang="en-US" altLang="zh-CN" sz="1800" b="1" dirty="0">
                <a:solidFill>
                  <a:srgbClr val="3333CC"/>
                </a:solidFill>
                <a:latin typeface="Consolas" pitchFamily="49" charset="0"/>
                <a:ea typeface="仿宋" pitchFamily="49" charset="-122"/>
                <a:cs typeface="Consolas" pitchFamily="49" charset="0"/>
              </a:rPr>
              <a:t>name[8];    	</a:t>
            </a:r>
            <a:r>
              <a:rPr lang="en-US" altLang="zh-CN" sz="1800" b="1" dirty="0">
                <a:solidFill>
                  <a:srgbClr val="00B0F0"/>
                </a:solidFill>
                <a:latin typeface="Consolas" pitchFamily="49" charset="0"/>
                <a:ea typeface="仿宋" pitchFamily="49" charset="-122"/>
                <a:cs typeface="Consolas" pitchFamily="49" charset="0"/>
              </a:rPr>
              <a:t>//</a:t>
            </a:r>
            <a:r>
              <a:rPr lang="zh-CN" altLang="en-US" sz="1800" b="1" dirty="0">
                <a:solidFill>
                  <a:srgbClr val="00B0F0"/>
                </a:solidFill>
                <a:latin typeface="Consolas" pitchFamily="49" charset="0"/>
                <a:ea typeface="仿宋" pitchFamily="49" charset="-122"/>
                <a:cs typeface="Consolas" pitchFamily="49" charset="0"/>
              </a:rPr>
              <a:t>存储姓名</a:t>
            </a:r>
          </a:p>
          <a:p>
            <a:pPr algn="just">
              <a:lnSpc>
                <a:spcPct val="100000"/>
              </a:lnSpc>
            </a:pPr>
            <a:r>
              <a:rPr lang="zh-CN" altLang="en-US" sz="1800" b="1">
                <a:solidFill>
                  <a:srgbClr val="3333CC"/>
                </a:solidFill>
                <a:latin typeface="Consolas" pitchFamily="49" charset="0"/>
                <a:ea typeface="仿宋" pitchFamily="49" charset="-122"/>
                <a:cs typeface="Consolas" pitchFamily="49" charset="0"/>
              </a:rPr>
              <a:t>   </a:t>
            </a:r>
            <a:r>
              <a:rPr lang="en-US" altLang="zh-CN" sz="1800" b="1">
                <a:solidFill>
                  <a:srgbClr val="3333CC"/>
                </a:solidFill>
                <a:latin typeface="Consolas" pitchFamily="49" charset="0"/>
                <a:ea typeface="仿宋" pitchFamily="49" charset="-122"/>
                <a:cs typeface="Consolas" pitchFamily="49" charset="0"/>
              </a:rPr>
              <a:t>char </a:t>
            </a:r>
            <a:r>
              <a:rPr lang="en-US" altLang="zh-CN" sz="1800" b="1" dirty="0">
                <a:solidFill>
                  <a:srgbClr val="3333CC"/>
                </a:solidFill>
                <a:latin typeface="Consolas" pitchFamily="49" charset="0"/>
                <a:ea typeface="仿宋" pitchFamily="49" charset="-122"/>
                <a:cs typeface="Consolas" pitchFamily="49" charset="0"/>
              </a:rPr>
              <a:t>sex[2];     </a:t>
            </a:r>
            <a:r>
              <a:rPr lang="en-US" altLang="zh-CN" sz="1800" b="1">
                <a:solidFill>
                  <a:srgbClr val="3333CC"/>
                </a:solidFill>
                <a:latin typeface="Consolas" pitchFamily="49" charset="0"/>
                <a:ea typeface="仿宋" pitchFamily="49" charset="-122"/>
                <a:cs typeface="Consolas" pitchFamily="49" charset="0"/>
              </a:rPr>
              <a:t>	</a:t>
            </a:r>
            <a:r>
              <a:rPr lang="en-US" altLang="zh-CN" sz="1800" b="1">
                <a:solidFill>
                  <a:srgbClr val="00B0F0"/>
                </a:solidFill>
                <a:latin typeface="Consolas" pitchFamily="49" charset="0"/>
                <a:ea typeface="仿宋" pitchFamily="49" charset="-122"/>
                <a:cs typeface="Consolas" pitchFamily="49" charset="0"/>
              </a:rPr>
              <a:t>//</a:t>
            </a:r>
            <a:r>
              <a:rPr lang="zh-CN" altLang="en-US" sz="1800" b="1" dirty="0">
                <a:solidFill>
                  <a:srgbClr val="00B0F0"/>
                </a:solidFill>
                <a:latin typeface="Consolas" pitchFamily="49" charset="0"/>
                <a:ea typeface="仿宋" pitchFamily="49" charset="-122"/>
                <a:cs typeface="Consolas" pitchFamily="49" charset="0"/>
              </a:rPr>
              <a:t>存储性别</a:t>
            </a:r>
          </a:p>
          <a:p>
            <a:pPr algn="just">
              <a:lnSpc>
                <a:spcPct val="100000"/>
              </a:lnSpc>
            </a:pPr>
            <a:r>
              <a:rPr lang="zh-CN" altLang="en-US" sz="1800" b="1">
                <a:solidFill>
                  <a:srgbClr val="3333CC"/>
                </a:solidFill>
                <a:latin typeface="Consolas" pitchFamily="49" charset="0"/>
                <a:ea typeface="仿宋" pitchFamily="49" charset="-122"/>
                <a:cs typeface="Consolas" pitchFamily="49" charset="0"/>
              </a:rPr>
              <a:t>   </a:t>
            </a:r>
            <a:r>
              <a:rPr lang="en-US" altLang="zh-CN" sz="1800" b="1">
                <a:solidFill>
                  <a:srgbClr val="3333CC"/>
                </a:solidFill>
                <a:latin typeface="Consolas" pitchFamily="49" charset="0"/>
                <a:ea typeface="仿宋" pitchFamily="49" charset="-122"/>
                <a:cs typeface="Consolas" pitchFamily="49" charset="0"/>
              </a:rPr>
              <a:t>char </a:t>
            </a:r>
            <a:r>
              <a:rPr lang="en-US" altLang="zh-CN" sz="1800" b="1" dirty="0">
                <a:solidFill>
                  <a:srgbClr val="3333CC"/>
                </a:solidFill>
                <a:latin typeface="Consolas" pitchFamily="49" charset="0"/>
                <a:ea typeface="仿宋" pitchFamily="49" charset="-122"/>
                <a:cs typeface="Consolas" pitchFamily="49" charset="0"/>
              </a:rPr>
              <a:t>class[4];   </a:t>
            </a:r>
            <a:r>
              <a:rPr lang="en-US" altLang="zh-CN" sz="1800" b="1">
                <a:solidFill>
                  <a:srgbClr val="3333CC"/>
                </a:solidFill>
                <a:latin typeface="Consolas" pitchFamily="49" charset="0"/>
                <a:ea typeface="仿宋" pitchFamily="49" charset="-122"/>
                <a:cs typeface="Consolas" pitchFamily="49" charset="0"/>
              </a:rPr>
              <a:t>	</a:t>
            </a:r>
            <a:r>
              <a:rPr lang="en-US" altLang="zh-CN" sz="1800" b="1">
                <a:solidFill>
                  <a:srgbClr val="00B0F0"/>
                </a:solidFill>
                <a:latin typeface="Consolas" pitchFamily="49" charset="0"/>
                <a:ea typeface="仿宋" pitchFamily="49" charset="-122"/>
                <a:cs typeface="Consolas" pitchFamily="49" charset="0"/>
              </a:rPr>
              <a:t>//</a:t>
            </a:r>
            <a:r>
              <a:rPr lang="zh-CN" altLang="en-US" sz="1800" b="1" dirty="0">
                <a:solidFill>
                  <a:srgbClr val="00B0F0"/>
                </a:solidFill>
                <a:latin typeface="Consolas" pitchFamily="49" charset="0"/>
                <a:ea typeface="仿宋" pitchFamily="49" charset="-122"/>
                <a:cs typeface="Consolas" pitchFamily="49" charset="0"/>
              </a:rPr>
              <a:t>存储班号</a:t>
            </a:r>
          </a:p>
          <a:p>
            <a:pPr algn="just">
              <a:lnSpc>
                <a:spcPct val="100000"/>
              </a:lnSpc>
            </a:pPr>
            <a:r>
              <a:rPr lang="en-US" altLang="zh-CN" sz="1800" b="1" dirty="0">
                <a:solidFill>
                  <a:srgbClr val="3333CC"/>
                </a:solidFill>
                <a:latin typeface="Consolas" pitchFamily="49" charset="0"/>
                <a:ea typeface="仿宋" pitchFamily="49" charset="-122"/>
                <a:cs typeface="Consolas" pitchFamily="49" charset="0"/>
              </a:rPr>
              <a:t>}  </a:t>
            </a:r>
            <a:r>
              <a:rPr lang="en-US" altLang="zh-CN" sz="1800" b="1" dirty="0">
                <a:solidFill>
                  <a:srgbClr val="FF0000"/>
                </a:solidFill>
                <a:latin typeface="Consolas" pitchFamily="49" charset="0"/>
                <a:ea typeface="仿宋" pitchFamily="49" charset="-122"/>
                <a:cs typeface="Consolas" pitchFamily="49" charset="0"/>
              </a:rPr>
              <a:t>Stud</a:t>
            </a:r>
            <a:r>
              <a:rPr lang="en-US" altLang="zh-CN" sz="1800" b="1" dirty="0">
                <a:solidFill>
                  <a:srgbClr val="3333CC"/>
                </a:solidFill>
                <a:latin typeface="Consolas" pitchFamily="49" charset="0"/>
                <a:ea typeface="仿宋" pitchFamily="49" charset="-122"/>
                <a:cs typeface="Consolas" pitchFamily="49" charset="0"/>
              </a:rPr>
              <a:t>[7]=</a:t>
            </a:r>
            <a:r>
              <a:rPr lang="en-US" altLang="zh-CN" sz="1800" b="1" dirty="0">
                <a:solidFill>
                  <a:srgbClr val="FF3399"/>
                </a:solidFill>
                <a:latin typeface="Consolas" pitchFamily="49" charset="0"/>
                <a:ea typeface="仿宋" pitchFamily="49" charset="-122"/>
                <a:cs typeface="Consolas" pitchFamily="49" charset="0"/>
              </a:rPr>
              <a:t>{  {1,“</a:t>
            </a:r>
            <a:r>
              <a:rPr lang="zh-CN" altLang="en-US" sz="1800" b="1" dirty="0">
                <a:solidFill>
                  <a:srgbClr val="FF3399"/>
                </a:solidFill>
                <a:latin typeface="Consolas" pitchFamily="49" charset="0"/>
                <a:ea typeface="仿宋" pitchFamily="49" charset="-122"/>
                <a:cs typeface="Consolas" pitchFamily="49" charset="0"/>
              </a:rPr>
              <a:t>张斌”</a:t>
            </a:r>
            <a:r>
              <a:rPr lang="en-US" altLang="zh-CN" sz="1800" b="1" dirty="0">
                <a:solidFill>
                  <a:srgbClr val="FF3399"/>
                </a:solidFill>
                <a:latin typeface="Consolas" pitchFamily="49" charset="0"/>
                <a:ea typeface="仿宋" pitchFamily="49" charset="-122"/>
                <a:cs typeface="Consolas" pitchFamily="49" charset="0"/>
              </a:rPr>
              <a:t>,“</a:t>
            </a:r>
            <a:r>
              <a:rPr lang="zh-CN" altLang="en-US" sz="1800" b="1" dirty="0">
                <a:solidFill>
                  <a:srgbClr val="FF3399"/>
                </a:solidFill>
                <a:latin typeface="Consolas" pitchFamily="49" charset="0"/>
                <a:ea typeface="仿宋" pitchFamily="49" charset="-122"/>
                <a:cs typeface="Consolas" pitchFamily="49" charset="0"/>
              </a:rPr>
              <a:t>男”</a:t>
            </a:r>
            <a:r>
              <a:rPr lang="en-US" altLang="zh-CN" sz="1800" b="1" dirty="0">
                <a:solidFill>
                  <a:srgbClr val="FF3399"/>
                </a:solidFill>
                <a:latin typeface="Consolas" pitchFamily="49" charset="0"/>
                <a:ea typeface="仿宋" pitchFamily="49" charset="-122"/>
                <a:cs typeface="Consolas" pitchFamily="49" charset="0"/>
              </a:rPr>
              <a:t>,“9901”},</a:t>
            </a:r>
          </a:p>
          <a:p>
            <a:pPr algn="just">
              <a:lnSpc>
                <a:spcPct val="100000"/>
              </a:lnSpc>
            </a:pPr>
            <a:r>
              <a:rPr lang="en-US" altLang="zh-CN" sz="1800" b="1" dirty="0">
                <a:solidFill>
                  <a:srgbClr val="FF3399"/>
                </a:solidFill>
                <a:latin typeface="Consolas" pitchFamily="49" charset="0"/>
                <a:ea typeface="仿宋" pitchFamily="49" charset="-122"/>
                <a:cs typeface="Consolas" pitchFamily="49" charset="0"/>
              </a:rPr>
              <a:t>                       …,</a:t>
            </a:r>
          </a:p>
          <a:p>
            <a:pPr algn="just">
              <a:lnSpc>
                <a:spcPct val="100000"/>
              </a:lnSpc>
            </a:pPr>
            <a:r>
              <a:rPr lang="en-US" altLang="zh-CN" sz="1800" b="1">
                <a:solidFill>
                  <a:srgbClr val="FF3399"/>
                </a:solidFill>
                <a:latin typeface="Consolas" pitchFamily="49" charset="0"/>
                <a:ea typeface="仿宋" pitchFamily="49" charset="-122"/>
                <a:cs typeface="Consolas" pitchFamily="49" charset="0"/>
              </a:rPr>
              <a:t>              {</a:t>
            </a:r>
            <a:r>
              <a:rPr lang="en-US" altLang="zh-CN" sz="1800" b="1" dirty="0">
                <a:solidFill>
                  <a:srgbClr val="FF3399"/>
                </a:solidFill>
                <a:latin typeface="Consolas" pitchFamily="49" charset="0"/>
                <a:ea typeface="仿宋" pitchFamily="49" charset="-122"/>
                <a:cs typeface="Consolas" pitchFamily="49" charset="0"/>
              </a:rPr>
              <a:t>5,"</a:t>
            </a:r>
            <a:r>
              <a:rPr lang="zh-CN" altLang="en-US" sz="1800" b="1" dirty="0">
                <a:solidFill>
                  <a:srgbClr val="FF3399"/>
                </a:solidFill>
                <a:latin typeface="Consolas" pitchFamily="49" charset="0"/>
                <a:ea typeface="仿宋" pitchFamily="49" charset="-122"/>
                <a:cs typeface="Consolas" pitchFamily="49" charset="0"/>
              </a:rPr>
              <a:t>王萍</a:t>
            </a:r>
            <a:r>
              <a:rPr lang="en-US" altLang="zh-CN" sz="1800" b="1" dirty="0">
                <a:solidFill>
                  <a:srgbClr val="FF3399"/>
                </a:solidFill>
                <a:latin typeface="Consolas" pitchFamily="49" charset="0"/>
                <a:ea typeface="仿宋" pitchFamily="49" charset="-122"/>
                <a:cs typeface="Consolas" pitchFamily="49" charset="0"/>
              </a:rPr>
              <a:t>","</a:t>
            </a:r>
            <a:r>
              <a:rPr lang="zh-CN" altLang="en-US" sz="1800" b="1" dirty="0">
                <a:solidFill>
                  <a:srgbClr val="FF3399"/>
                </a:solidFill>
                <a:latin typeface="Consolas" pitchFamily="49" charset="0"/>
                <a:ea typeface="仿宋" pitchFamily="49" charset="-122"/>
                <a:cs typeface="Consolas" pitchFamily="49" charset="0"/>
              </a:rPr>
              <a:t>女</a:t>
            </a:r>
            <a:r>
              <a:rPr lang="en-US" altLang="zh-CN" sz="1800" b="1" dirty="0">
                <a:solidFill>
                  <a:srgbClr val="FF3399"/>
                </a:solidFill>
                <a:latin typeface="Consolas" pitchFamily="49" charset="0"/>
                <a:ea typeface="仿宋" pitchFamily="49" charset="-122"/>
                <a:cs typeface="Consolas" pitchFamily="49" charset="0"/>
              </a:rPr>
              <a:t>","9901"}  } </a:t>
            </a:r>
            <a:r>
              <a:rPr lang="en-US" altLang="zh-CN" sz="1800" b="1" dirty="0">
                <a:solidFill>
                  <a:srgbClr val="3333CC"/>
                </a:solidFill>
                <a:latin typeface="Consolas" pitchFamily="49" charset="0"/>
                <a:ea typeface="仿宋" pitchFamily="49" charset="-122"/>
                <a:cs typeface="Consolas" pitchFamily="49" charset="0"/>
              </a:rPr>
              <a:t>;</a:t>
            </a:r>
          </a:p>
        </p:txBody>
      </p:sp>
      <p:sp>
        <p:nvSpPr>
          <p:cNvPr id="209924" name="Text Box 4"/>
          <p:cNvSpPr txBox="1">
            <a:spLocks noChangeArrowheads="1"/>
          </p:cNvSpPr>
          <p:nvPr/>
        </p:nvSpPr>
        <p:spPr bwMode="auto">
          <a:xfrm>
            <a:off x="642910" y="500042"/>
            <a:ext cx="5214974" cy="551671"/>
          </a:xfrm>
          <a:prstGeom prst="rect">
            <a:avLst/>
          </a:prstGeom>
          <a:ln>
            <a:headEnd/>
            <a:tailEnd/>
          </a:ln>
          <a:effectLst>
            <a:glow rad="101600">
              <a:schemeClr val="accent2">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tIns="72000" bIns="72000">
            <a:spAutoFit/>
          </a:bodyPr>
          <a:lstStyle/>
          <a:p>
            <a:pPr marL="457200" indent="-457200" algn="just">
              <a:lnSpc>
                <a:spcPct val="110000"/>
              </a:lnSpc>
            </a:pPr>
            <a:r>
              <a:rPr lang="zh-CN" altLang="en-US" b="1">
                <a:solidFill>
                  <a:srgbClr val="FF3300"/>
                </a:solidFill>
                <a:latin typeface="Times New Roman" pitchFamily="18" charset="0"/>
                <a:ea typeface="黑体" pitchFamily="49" charset="-122"/>
                <a:cs typeface="Times New Roman" pitchFamily="18" charset="0"/>
                <a:sym typeface="Wingdings"/>
              </a:rPr>
              <a:t>  </a:t>
            </a:r>
            <a:r>
              <a:rPr lang="zh-CN" altLang="en-US" b="1">
                <a:solidFill>
                  <a:srgbClr val="FF3300"/>
                </a:solidFill>
                <a:latin typeface="Times New Roman" pitchFamily="18" charset="0"/>
                <a:ea typeface="黑体" pitchFamily="49" charset="-122"/>
                <a:cs typeface="Times New Roman" pitchFamily="18" charset="0"/>
              </a:rPr>
              <a:t>学生</a:t>
            </a:r>
            <a:r>
              <a:rPr lang="zh-CN" altLang="en-US" b="1" dirty="0">
                <a:solidFill>
                  <a:srgbClr val="FF3300"/>
                </a:solidFill>
                <a:latin typeface="Times New Roman" pitchFamily="18" charset="0"/>
                <a:ea typeface="黑体" pitchFamily="49" charset="-122"/>
                <a:cs typeface="Times New Roman" pitchFamily="18" charset="0"/>
              </a:rPr>
              <a:t>表存储结构</a:t>
            </a:r>
            <a:r>
              <a:rPr lang="en-US" altLang="zh-CN" b="1" dirty="0">
                <a:solidFill>
                  <a:srgbClr val="FF3300"/>
                </a:solidFill>
                <a:latin typeface="Times New Roman" pitchFamily="18" charset="0"/>
                <a:ea typeface="黑体" pitchFamily="49" charset="-122"/>
                <a:cs typeface="Times New Roman" pitchFamily="18" charset="0"/>
              </a:rPr>
              <a:t>1</a:t>
            </a:r>
            <a:r>
              <a:rPr lang="zh-CN" altLang="en-US" b="1" dirty="0">
                <a:solidFill>
                  <a:srgbClr val="FF3300"/>
                </a:solidFill>
                <a:latin typeface="Times New Roman" pitchFamily="18" charset="0"/>
                <a:ea typeface="黑体" pitchFamily="49" charset="-122"/>
                <a:cs typeface="Times New Roman" pitchFamily="18" charset="0"/>
              </a:rPr>
              <a:t>－ 结构体数组</a:t>
            </a:r>
          </a:p>
        </p:txBody>
      </p:sp>
      <p:sp>
        <p:nvSpPr>
          <p:cNvPr id="209925" name="Text Box 5"/>
          <p:cNvSpPr txBox="1">
            <a:spLocks noChangeArrowheads="1"/>
          </p:cNvSpPr>
          <p:nvPr/>
        </p:nvSpPr>
        <p:spPr bwMode="auto">
          <a:xfrm>
            <a:off x="714349" y="1285860"/>
            <a:ext cx="6000792" cy="430887"/>
          </a:xfrm>
          <a:prstGeom prst="rect">
            <a:avLst/>
          </a:prstGeom>
          <a:noFill/>
          <a:ln w="9525" algn="ctr">
            <a:noFill/>
            <a:miter lim="800000"/>
            <a:headEnd/>
            <a:tailEnd/>
          </a:ln>
          <a:effectLst/>
        </p:spPr>
        <p:txBody>
          <a:bodyPr wrap="square">
            <a:spAutoFit/>
          </a:bodyPr>
          <a:lstStyle/>
          <a:p>
            <a:pPr marL="457200" indent="-457200" algn="just">
              <a:lnSpc>
                <a:spcPct val="100000"/>
              </a:lnSpc>
            </a:pPr>
            <a:r>
              <a:rPr lang="zh-CN" altLang="en-US" sz="2200" b="1" dirty="0">
                <a:solidFill>
                  <a:srgbClr val="3333CC"/>
                </a:solidFill>
                <a:latin typeface="Consolas" pitchFamily="49" charset="0"/>
                <a:ea typeface="楷体" pitchFamily="49" charset="-122"/>
                <a:cs typeface="Consolas" pitchFamily="49" charset="0"/>
              </a:rPr>
              <a:t>存放学生表的结构体数组</a:t>
            </a:r>
            <a:r>
              <a:rPr lang="en-US" altLang="zh-CN" sz="2200" b="1">
                <a:solidFill>
                  <a:srgbClr val="C00000"/>
                </a:solidFill>
                <a:latin typeface="Consolas" pitchFamily="49" charset="0"/>
                <a:ea typeface="楷体" pitchFamily="49" charset="-122"/>
                <a:cs typeface="Consolas" pitchFamily="49" charset="0"/>
              </a:rPr>
              <a:t>Stud</a:t>
            </a:r>
            <a:r>
              <a:rPr lang="zh-CN" altLang="en-US" sz="2200" b="1">
                <a:solidFill>
                  <a:srgbClr val="3333CC"/>
                </a:solidFill>
                <a:latin typeface="Consolas" pitchFamily="49" charset="0"/>
                <a:ea typeface="楷体" pitchFamily="49" charset="-122"/>
                <a:cs typeface="Consolas" pitchFamily="49" charset="0"/>
              </a:rPr>
              <a:t>定义如下：</a:t>
            </a:r>
            <a:endParaRPr lang="zh-CN" altLang="en-US" sz="2200" b="1" dirty="0">
              <a:solidFill>
                <a:srgbClr val="3333CC"/>
              </a:solidFill>
              <a:latin typeface="Consolas" pitchFamily="49" charset="0"/>
              <a:ea typeface="楷体" pitchFamily="49" charset="-122"/>
              <a:cs typeface="Consolas" pitchFamily="49"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35</a:t>
            </a:fld>
            <a:endParaRPr lang="en-US" altLang="zh-CN" dirty="0"/>
          </a:p>
        </p:txBody>
      </p:sp>
    </p:spTree>
    <p:extLst>
      <p:ext uri="{BB962C8B-B14F-4D97-AF65-F5344CB8AC3E}">
        <p14:creationId xmlns:p14="http://schemas.microsoft.com/office/powerpoint/2010/main" val="256348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p:nvPr/>
        </p:nvGrpSpPr>
        <p:grpSpPr>
          <a:xfrm>
            <a:off x="857224" y="5357826"/>
            <a:ext cx="2143140" cy="857256"/>
            <a:chOff x="142844" y="4929198"/>
            <a:chExt cx="2143140" cy="857256"/>
          </a:xfrm>
        </p:grpSpPr>
        <p:sp>
          <p:nvSpPr>
            <p:cNvPr id="208900" name="Line 4"/>
            <p:cNvSpPr>
              <a:spLocks noChangeShapeType="1"/>
            </p:cNvSpPr>
            <p:nvPr/>
          </p:nvSpPr>
          <p:spPr bwMode="auto">
            <a:xfrm flipH="1" flipV="1">
              <a:off x="285720" y="4929198"/>
              <a:ext cx="0" cy="504000"/>
            </a:xfrm>
            <a:prstGeom prst="line">
              <a:avLst/>
            </a:prstGeom>
            <a:noFill/>
            <a:ln w="38100">
              <a:solidFill>
                <a:srgbClr val="CC00CC"/>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08901" name="Text Box 5"/>
            <p:cNvSpPr txBox="1">
              <a:spLocks noChangeArrowheads="1"/>
            </p:cNvSpPr>
            <p:nvPr/>
          </p:nvSpPr>
          <p:spPr bwMode="auto">
            <a:xfrm>
              <a:off x="142844" y="5417122"/>
              <a:ext cx="2143140" cy="369332"/>
            </a:xfrm>
            <a:prstGeom prst="rect">
              <a:avLst/>
            </a:prstGeom>
            <a:noFill/>
            <a:ln w="9525">
              <a:noFill/>
              <a:miter lim="800000"/>
              <a:headEnd/>
              <a:tailEnd/>
            </a:ln>
            <a:effectLst/>
          </p:spPr>
          <p:txBody>
            <a:bodyPr wrap="square">
              <a:spAutoFit/>
            </a:bodyPr>
            <a:lstStyle/>
            <a:p>
              <a:pPr algn="l">
                <a:lnSpc>
                  <a:spcPct val="100000"/>
                </a:lnSpc>
              </a:pPr>
              <a:r>
                <a:rPr lang="en-US" altLang="zh-CN" sz="1800" b="1" dirty="0">
                  <a:solidFill>
                    <a:srgbClr val="3333CC"/>
                  </a:solidFill>
                  <a:latin typeface="Consolas" pitchFamily="49" charset="0"/>
                  <a:ea typeface="楷体" pitchFamily="49" charset="-122"/>
                  <a:cs typeface="Consolas" pitchFamily="49" charset="0"/>
                </a:rPr>
                <a:t>Stud</a:t>
              </a:r>
              <a:r>
                <a:rPr lang="zh-CN" altLang="en-US" sz="1800" b="1" dirty="0">
                  <a:solidFill>
                    <a:srgbClr val="3333CC"/>
                  </a:solidFill>
                  <a:latin typeface="Consolas" pitchFamily="49" charset="0"/>
                  <a:ea typeface="楷体" pitchFamily="49" charset="-122"/>
                  <a:cs typeface="Consolas" pitchFamily="49" charset="0"/>
                </a:rPr>
                <a:t>数组起始地址</a:t>
              </a:r>
            </a:p>
          </p:txBody>
        </p:sp>
      </p:grpSp>
      <p:sp>
        <p:nvSpPr>
          <p:cNvPr id="208917" name="Text Box 21"/>
          <p:cNvSpPr txBox="1">
            <a:spLocks noChangeArrowheads="1"/>
          </p:cNvSpPr>
          <p:nvPr/>
        </p:nvSpPr>
        <p:spPr bwMode="auto">
          <a:xfrm>
            <a:off x="5870584" y="5030785"/>
            <a:ext cx="500066" cy="285752"/>
          </a:xfrm>
          <a:prstGeom prst="rect">
            <a:avLst/>
          </a:prstGeom>
          <a:noFill/>
          <a:ln w="9525">
            <a:noFill/>
            <a:miter lim="800000"/>
            <a:headEnd/>
            <a:tailEnd/>
          </a:ln>
          <a:effectLst/>
        </p:spPr>
        <p:txBody>
          <a:bodyPr wrap="square" lIns="0" tIns="0" rIns="0" bIns="0">
            <a:spAutoFit/>
          </a:bodyPr>
          <a:lstStyle/>
          <a:p>
            <a:pPr>
              <a:lnSpc>
                <a:spcPct val="100000"/>
              </a:lnSpc>
            </a:pPr>
            <a:r>
              <a:rPr lang="en-US" altLang="zh-CN" sz="1800">
                <a:latin typeface="Consolas" pitchFamily="49" charset="0"/>
                <a:ea typeface="宋体" charset="-122"/>
                <a:cs typeface="Consolas" pitchFamily="49" charset="0"/>
              </a:rPr>
              <a:t>…</a:t>
            </a:r>
            <a:endParaRPr lang="en-US" altLang="zh-CN" sz="1800" dirty="0">
              <a:latin typeface="Consolas" pitchFamily="49" charset="0"/>
              <a:ea typeface="宋体" charset="-122"/>
              <a:cs typeface="Consolas" pitchFamily="49" charset="0"/>
            </a:endParaRPr>
          </a:p>
        </p:txBody>
      </p:sp>
      <p:graphicFrame>
        <p:nvGraphicFramePr>
          <p:cNvPr id="208992" name="Group 96"/>
          <p:cNvGraphicFramePr>
            <a:graphicFrameLocks noGrp="1"/>
          </p:cNvGraphicFramePr>
          <p:nvPr/>
        </p:nvGraphicFramePr>
        <p:xfrm>
          <a:off x="785786" y="1026478"/>
          <a:ext cx="4968875" cy="2688273"/>
        </p:xfrm>
        <a:graphic>
          <a:graphicData uri="http://schemas.openxmlformats.org/drawingml/2006/table">
            <a:tbl>
              <a:tblPr/>
              <a:tblGrid>
                <a:gridCol w="981075">
                  <a:extLst>
                    <a:ext uri="{9D8B030D-6E8A-4147-A177-3AD203B41FA5}">
                      <a16:colId xmlns:a16="http://schemas.microsoft.com/office/drawing/2014/main" val="20000"/>
                    </a:ext>
                  </a:extLst>
                </a:gridCol>
                <a:gridCol w="1468437">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1511300">
                  <a:extLst>
                    <a:ext uri="{9D8B030D-6E8A-4147-A177-3AD203B41FA5}">
                      <a16:colId xmlns:a16="http://schemas.microsoft.com/office/drawing/2014/main" val="20003"/>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FF3300"/>
                          </a:solidFill>
                          <a:effectLst/>
                          <a:latin typeface="Consolas" pitchFamily="49" charset="0"/>
                          <a:ea typeface="楷体" pitchFamily="49" charset="-122"/>
                          <a:cs typeface="Consolas" pitchFamily="49" charset="0"/>
                        </a:rPr>
                        <a:t>学号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FF3300"/>
                          </a:solidFill>
                          <a:effectLst/>
                          <a:latin typeface="Consolas" pitchFamily="49" charset="0"/>
                          <a:ea typeface="楷体" pitchFamily="49" charset="-122"/>
                          <a:cs typeface="Consolas" pitchFamily="49" charset="0"/>
                        </a:rPr>
                        <a:t>姓名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FF3300"/>
                          </a:solidFill>
                          <a:effectLst/>
                          <a:latin typeface="Consolas" pitchFamily="49" charset="0"/>
                          <a:ea typeface="楷体" pitchFamily="49" charset="-122"/>
                          <a:cs typeface="Consolas" pitchFamily="49" charset="0"/>
                        </a:rPr>
                        <a:t>性别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FF3300"/>
                          </a:solidFill>
                          <a:effectLst/>
                          <a:latin typeface="Consolas" pitchFamily="49" charset="0"/>
                          <a:ea typeface="楷体" pitchFamily="49" charset="-122"/>
                          <a:cs typeface="Consolas" pitchFamily="49" charset="0"/>
                        </a:rPr>
                        <a:t>班号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33CC"/>
                          </a:solidFill>
                          <a:effectLst/>
                          <a:latin typeface="Consolas" pitchFamily="49" charset="0"/>
                          <a:ea typeface="楷体" pitchFamily="49" charset="-122"/>
                          <a:cs typeface="Consolas" pitchFamily="49"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Consolas" pitchFamily="49" charset="0"/>
                          <a:ea typeface="楷体" pitchFamily="49" charset="-122"/>
                          <a:cs typeface="Consolas" pitchFamily="49" charset="0"/>
                        </a:rPr>
                        <a:t>张斌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Consolas" pitchFamily="49" charset="0"/>
                          <a:ea typeface="楷体" pitchFamily="49" charset="-122"/>
                          <a:cs typeface="Consolas" pitchFamily="49"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Consolas" pitchFamily="49" charset="0"/>
                          <a:ea typeface="楷体" pitchFamily="49" charset="-122"/>
                          <a:cs typeface="Consolas" pitchFamily="49"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Consolas" pitchFamily="49" charset="0"/>
                          <a:ea typeface="楷体" pitchFamily="49" charset="-122"/>
                          <a:cs typeface="Consolas" pitchFamily="49"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Consolas" pitchFamily="49" charset="0"/>
                          <a:ea typeface="楷体" pitchFamily="49" charset="-122"/>
                          <a:cs typeface="Consolas" pitchFamily="49" charset="0"/>
                        </a:rPr>
                        <a:t>刘丽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Consolas" pitchFamily="49" charset="0"/>
                          <a:ea typeface="楷体" pitchFamily="49" charset="-122"/>
                          <a:cs typeface="Consolas" pitchFamily="49" charset="0"/>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Consolas" pitchFamily="49" charset="0"/>
                          <a:ea typeface="楷体" pitchFamily="49" charset="-122"/>
                          <a:cs typeface="Consolas" pitchFamily="49" charset="0"/>
                        </a:rPr>
                        <a:t>9902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Consolas" pitchFamily="49" charset="0"/>
                          <a:ea typeface="楷体" pitchFamily="49" charset="-122"/>
                          <a:cs typeface="Consolas" pitchFamily="49" charset="0"/>
                        </a:rPr>
                        <a:t>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Consolas" pitchFamily="49" charset="0"/>
                          <a:ea typeface="楷体" pitchFamily="49" charset="-122"/>
                          <a:cs typeface="Consolas" pitchFamily="49" charset="0"/>
                        </a:rPr>
                        <a:t>李英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Consolas" pitchFamily="49" charset="0"/>
                          <a:ea typeface="楷体" pitchFamily="49" charset="-122"/>
                          <a:cs typeface="Consolas" pitchFamily="49" charset="0"/>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Consolas" pitchFamily="49" charset="0"/>
                          <a:ea typeface="楷体" pitchFamily="49" charset="-122"/>
                          <a:cs typeface="Consolas" pitchFamily="49"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Consolas" pitchFamily="49" charset="0"/>
                          <a:ea typeface="楷体" pitchFamily="49" charset="-122"/>
                          <a:cs typeface="Consolas" pitchFamily="49"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Consolas" pitchFamily="49" charset="0"/>
                          <a:ea typeface="楷体" pitchFamily="49" charset="-122"/>
                          <a:cs typeface="Consolas" pitchFamily="49" charset="0"/>
                        </a:rPr>
                        <a:t>陈华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Consolas" pitchFamily="49" charset="0"/>
                          <a:ea typeface="楷体" pitchFamily="49" charset="-122"/>
                          <a:cs typeface="Consolas" pitchFamily="49"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33CC"/>
                          </a:solidFill>
                          <a:effectLst/>
                          <a:latin typeface="Consolas" pitchFamily="49" charset="0"/>
                          <a:ea typeface="楷体" pitchFamily="49" charset="-122"/>
                          <a:cs typeface="Consolas" pitchFamily="49" charset="0"/>
                        </a:rPr>
                        <a:t>9902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Consolas" pitchFamily="49" charset="0"/>
                          <a:ea typeface="楷体" pitchFamily="49" charset="-122"/>
                          <a:cs typeface="Consolas" pitchFamily="49"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Consolas" pitchFamily="49" charset="0"/>
                          <a:ea typeface="楷体" pitchFamily="49" charset="-122"/>
                          <a:cs typeface="Consolas" pitchFamily="49" charset="0"/>
                        </a:rPr>
                        <a:t>王奇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Consolas" pitchFamily="49" charset="0"/>
                          <a:ea typeface="楷体" pitchFamily="49" charset="-122"/>
                          <a:cs typeface="Consolas" pitchFamily="49"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33CC"/>
                          </a:solidFill>
                          <a:effectLst/>
                          <a:latin typeface="Consolas" pitchFamily="49" charset="0"/>
                          <a:ea typeface="楷体" pitchFamily="49" charset="-122"/>
                          <a:cs typeface="Consolas" pitchFamily="49"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Consolas" pitchFamily="49" charset="0"/>
                          <a:ea typeface="楷体" pitchFamily="49" charset="-122"/>
                          <a:cs typeface="Consolas" pitchFamily="49" charset="0"/>
                        </a:rPr>
                        <a:t>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Consolas" pitchFamily="49" charset="0"/>
                          <a:ea typeface="楷体" pitchFamily="49" charset="-122"/>
                          <a:cs typeface="Consolas" pitchFamily="49" charset="0"/>
                        </a:rPr>
                        <a:t>董强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Consolas" pitchFamily="49" charset="0"/>
                          <a:ea typeface="楷体" pitchFamily="49" charset="-122"/>
                          <a:cs typeface="Consolas" pitchFamily="49"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33CC"/>
                          </a:solidFill>
                          <a:effectLst/>
                          <a:latin typeface="Consolas" pitchFamily="49" charset="0"/>
                          <a:ea typeface="楷体" pitchFamily="49" charset="-122"/>
                          <a:cs typeface="Consolas" pitchFamily="49" charset="0"/>
                        </a:rPr>
                        <a:t>9902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Consolas" pitchFamily="49" charset="0"/>
                          <a:ea typeface="楷体" pitchFamily="49" charset="-122"/>
                          <a:cs typeface="Consolas" pitchFamily="49"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Consolas" pitchFamily="49" charset="0"/>
                          <a:ea typeface="楷体" pitchFamily="49" charset="-122"/>
                          <a:cs typeface="Consolas" pitchFamily="49" charset="0"/>
                        </a:rPr>
                        <a:t>王萍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Consolas" pitchFamily="49" charset="0"/>
                          <a:ea typeface="楷体" pitchFamily="49" charset="-122"/>
                          <a:cs typeface="Consolas" pitchFamily="49" charset="0"/>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33CC"/>
                          </a:solidFill>
                          <a:effectLst/>
                          <a:latin typeface="Consolas" pitchFamily="49" charset="0"/>
                          <a:ea typeface="楷体" pitchFamily="49" charset="-122"/>
                          <a:cs typeface="Consolas" pitchFamily="49"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cxnSp>
        <p:nvCxnSpPr>
          <p:cNvPr id="40" name="直接箭头连接符 39"/>
          <p:cNvCxnSpPr>
            <a:endCxn id="208904" idx="0"/>
          </p:cNvCxnSpPr>
          <p:nvPr/>
        </p:nvCxnSpPr>
        <p:spPr>
          <a:xfrm rot="16200000" flipH="1">
            <a:off x="305165" y="2766612"/>
            <a:ext cx="2714644" cy="467519"/>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643306" y="5929330"/>
            <a:ext cx="2428892" cy="492443"/>
          </a:xfrm>
          <a:prstGeom prst="rect">
            <a:avLst/>
          </a:prstGeom>
          <a:noFill/>
        </p:spPr>
        <p:txBody>
          <a:bodyPr wrap="square" rtlCol="0">
            <a:spAutoFit/>
          </a:bodyPr>
          <a:lstStyle/>
          <a:p>
            <a:pPr>
              <a:lnSpc>
                <a:spcPct val="130000"/>
              </a:lnSpc>
            </a:pPr>
            <a:r>
              <a:rPr lang="zh-CN" altLang="en-US" sz="2000" b="1" dirty="0">
                <a:solidFill>
                  <a:srgbClr val="3333CC"/>
                </a:solidFill>
                <a:latin typeface="Consolas" pitchFamily="49" charset="0"/>
                <a:ea typeface="楷体" pitchFamily="49" charset="-122"/>
                <a:cs typeface="Consolas" pitchFamily="49" charset="0"/>
              </a:rPr>
              <a:t>存储结构建立完毕</a:t>
            </a:r>
          </a:p>
        </p:txBody>
      </p:sp>
      <p:sp>
        <p:nvSpPr>
          <p:cNvPr id="47" name="TextBox 46"/>
          <p:cNvSpPr txBox="1"/>
          <p:nvPr/>
        </p:nvSpPr>
        <p:spPr>
          <a:xfrm>
            <a:off x="2230407" y="478776"/>
            <a:ext cx="2500330" cy="492443"/>
          </a:xfrm>
          <a:prstGeom prst="rect">
            <a:avLst/>
          </a:prstGeom>
          <a:noFill/>
        </p:spPr>
        <p:txBody>
          <a:bodyPr wrap="square" rtlCol="0">
            <a:spAutoFit/>
          </a:bodyPr>
          <a:lstStyle/>
          <a:p>
            <a:pPr>
              <a:lnSpc>
                <a:spcPct val="130000"/>
              </a:lnSpc>
            </a:pPr>
            <a:r>
              <a:rPr lang="zh-CN" altLang="en-US" sz="2000" b="1" dirty="0">
                <a:solidFill>
                  <a:srgbClr val="3333CC"/>
                </a:solidFill>
                <a:latin typeface="Consolas" pitchFamily="49" charset="0"/>
                <a:ea typeface="楷体" pitchFamily="49" charset="-122"/>
                <a:cs typeface="Consolas" pitchFamily="49" charset="0"/>
              </a:rPr>
              <a:t>学生表的逻辑结构</a:t>
            </a:r>
          </a:p>
        </p:txBody>
      </p:sp>
      <p:grpSp>
        <p:nvGrpSpPr>
          <p:cNvPr id="52" name="组合 51"/>
          <p:cNvGrpSpPr/>
          <p:nvPr/>
        </p:nvGrpSpPr>
        <p:grpSpPr>
          <a:xfrm>
            <a:off x="785786" y="4357694"/>
            <a:ext cx="2332054" cy="957256"/>
            <a:chOff x="71406" y="3929066"/>
            <a:chExt cx="2332054" cy="957256"/>
          </a:xfrm>
        </p:grpSpPr>
        <p:sp>
          <p:nvSpPr>
            <p:cNvPr id="208904" name="Text Box 8"/>
            <p:cNvSpPr txBox="1">
              <a:spLocks noChangeArrowheads="1"/>
            </p:cNvSpPr>
            <p:nvPr/>
          </p:nvSpPr>
          <p:spPr bwMode="auto">
            <a:xfrm>
              <a:off x="714348" y="3929066"/>
              <a:ext cx="935038" cy="307777"/>
            </a:xfrm>
            <a:prstGeom prst="rect">
              <a:avLst/>
            </a:prstGeom>
            <a:noFill/>
            <a:ln w="9525">
              <a:noFill/>
              <a:miter lim="800000"/>
              <a:headEnd/>
              <a:tailEnd/>
            </a:ln>
            <a:effectLst/>
          </p:spPr>
          <p:txBody>
            <a:bodyPr lIns="0" tIns="0" rIns="0" bIns="0">
              <a:spAutoFit/>
            </a:bodyPr>
            <a:lstStyle/>
            <a:p>
              <a:pPr algn="ctr">
                <a:lnSpc>
                  <a:spcPct val="100000"/>
                </a:lnSpc>
              </a:pPr>
              <a:r>
                <a:rPr lang="en-US" altLang="zh-CN" sz="2000" b="1" dirty="0">
                  <a:solidFill>
                    <a:srgbClr val="3333CC"/>
                  </a:solidFill>
                  <a:latin typeface="Consolas" pitchFamily="49" charset="0"/>
                  <a:cs typeface="Consolas" pitchFamily="49" charset="0"/>
                </a:rPr>
                <a:t>Stud[0]</a:t>
              </a:r>
            </a:p>
          </p:txBody>
        </p:sp>
        <p:sp>
          <p:nvSpPr>
            <p:cNvPr id="208905" name="Rectangle 9"/>
            <p:cNvSpPr>
              <a:spLocks noChangeAspect="1" noChangeArrowheads="1"/>
            </p:cNvSpPr>
            <p:nvPr/>
          </p:nvSpPr>
          <p:spPr bwMode="auto">
            <a:xfrm>
              <a:off x="71406" y="4525959"/>
              <a:ext cx="431800" cy="360363"/>
            </a:xfrm>
            <a:prstGeom prst="rect">
              <a:avLst/>
            </a:prstGeom>
            <a:solidFill>
              <a:srgbClr val="FFFF00"/>
            </a:solidFill>
            <a:ln w="28575" algn="ctr">
              <a:solidFill>
                <a:srgbClr val="6600CC"/>
              </a:solidFill>
              <a:miter lim="800000"/>
              <a:headEnd/>
              <a:tailEnd/>
            </a:ln>
            <a:effectLst/>
          </p:spPr>
          <p:txBody>
            <a:bodyPr lIns="0" tIns="36000" rIns="0" bIns="0" anchor="ctr"/>
            <a:lstStyle/>
            <a:p>
              <a:pPr marL="457200" indent="-457200"/>
              <a:r>
                <a:rPr lang="en-US" altLang="zh-CN" sz="1800" b="1" dirty="0">
                  <a:solidFill>
                    <a:srgbClr val="3333CC"/>
                  </a:solidFill>
                  <a:latin typeface="Consolas" pitchFamily="49" charset="0"/>
                  <a:ea typeface="楷体" pitchFamily="49" charset="-122"/>
                  <a:cs typeface="Consolas" pitchFamily="49" charset="0"/>
                </a:rPr>
                <a:t>1</a:t>
              </a:r>
            </a:p>
          </p:txBody>
        </p:sp>
        <p:sp>
          <p:nvSpPr>
            <p:cNvPr id="208906" name="Rectangle 10"/>
            <p:cNvSpPr>
              <a:spLocks noChangeArrowheads="1"/>
            </p:cNvSpPr>
            <p:nvPr/>
          </p:nvSpPr>
          <p:spPr bwMode="auto">
            <a:xfrm>
              <a:off x="504794" y="4525959"/>
              <a:ext cx="719138" cy="360363"/>
            </a:xfrm>
            <a:prstGeom prst="rect">
              <a:avLst/>
            </a:prstGeom>
            <a:solidFill>
              <a:srgbClr val="FFFF00"/>
            </a:solidFill>
            <a:ln w="28575" algn="ctr">
              <a:solidFill>
                <a:srgbClr val="6600CC"/>
              </a:solidFill>
              <a:miter lim="800000"/>
              <a:headEnd/>
              <a:tailEnd/>
            </a:ln>
            <a:effectLst/>
          </p:spPr>
          <p:txBody>
            <a:bodyPr lIns="0" tIns="36000" rIns="0" bIns="0" anchor="ctr"/>
            <a:lstStyle/>
            <a:p>
              <a:pPr marL="457200" indent="-457200"/>
              <a:r>
                <a:rPr lang="zh-CN" altLang="en-US" sz="1800" b="1" dirty="0">
                  <a:solidFill>
                    <a:srgbClr val="3333CC"/>
                  </a:solidFill>
                  <a:latin typeface="Consolas" pitchFamily="49" charset="0"/>
                  <a:ea typeface="楷体" pitchFamily="49" charset="-122"/>
                  <a:cs typeface="Consolas" pitchFamily="49" charset="0"/>
                </a:rPr>
                <a:t>张斌</a:t>
              </a:r>
            </a:p>
          </p:txBody>
        </p:sp>
        <p:sp>
          <p:nvSpPr>
            <p:cNvPr id="208907" name="Rectangle 11"/>
            <p:cNvSpPr>
              <a:spLocks noChangeArrowheads="1"/>
            </p:cNvSpPr>
            <p:nvPr/>
          </p:nvSpPr>
          <p:spPr bwMode="auto">
            <a:xfrm>
              <a:off x="1223931" y="4525959"/>
              <a:ext cx="468000" cy="360363"/>
            </a:xfrm>
            <a:prstGeom prst="rect">
              <a:avLst/>
            </a:prstGeom>
            <a:solidFill>
              <a:srgbClr val="FFFF00"/>
            </a:solidFill>
            <a:ln w="28575" algn="ctr">
              <a:solidFill>
                <a:srgbClr val="6600CC"/>
              </a:solidFill>
              <a:miter lim="800000"/>
              <a:headEnd/>
              <a:tailEnd/>
            </a:ln>
            <a:effectLst/>
          </p:spPr>
          <p:txBody>
            <a:bodyPr lIns="0" tIns="36000" rIns="0" bIns="0" anchor="ctr"/>
            <a:lstStyle/>
            <a:p>
              <a:pPr marL="457200" indent="-457200"/>
              <a:r>
                <a:rPr lang="zh-CN" altLang="en-US" sz="1800" b="1" dirty="0">
                  <a:solidFill>
                    <a:srgbClr val="3333CC"/>
                  </a:solidFill>
                  <a:latin typeface="Consolas" pitchFamily="49" charset="0"/>
                  <a:ea typeface="楷体" pitchFamily="49" charset="-122"/>
                  <a:cs typeface="Consolas" pitchFamily="49" charset="0"/>
                </a:rPr>
                <a:t>男</a:t>
              </a:r>
            </a:p>
          </p:txBody>
        </p:sp>
        <p:sp>
          <p:nvSpPr>
            <p:cNvPr id="208908" name="Rectangle 12"/>
            <p:cNvSpPr>
              <a:spLocks noChangeArrowheads="1"/>
            </p:cNvSpPr>
            <p:nvPr/>
          </p:nvSpPr>
          <p:spPr bwMode="auto">
            <a:xfrm>
              <a:off x="1684322" y="4525959"/>
              <a:ext cx="719138" cy="360363"/>
            </a:xfrm>
            <a:prstGeom prst="rect">
              <a:avLst/>
            </a:prstGeom>
            <a:solidFill>
              <a:srgbClr val="FFFF00"/>
            </a:solidFill>
            <a:ln w="28575" algn="ctr">
              <a:solidFill>
                <a:srgbClr val="6600CC"/>
              </a:solidFill>
              <a:miter lim="800000"/>
              <a:headEnd/>
              <a:tailEnd/>
            </a:ln>
            <a:effectLst/>
          </p:spPr>
          <p:txBody>
            <a:bodyPr lIns="0" tIns="36000" rIns="0" bIns="0" anchor="ctr"/>
            <a:lstStyle/>
            <a:p>
              <a:pPr marL="457200" indent="-457200"/>
              <a:r>
                <a:rPr lang="en-US" altLang="zh-CN" sz="1800" b="1" dirty="0">
                  <a:solidFill>
                    <a:srgbClr val="3333CC"/>
                  </a:solidFill>
                  <a:latin typeface="Consolas" pitchFamily="49" charset="0"/>
                  <a:ea typeface="楷体" pitchFamily="49" charset="-122"/>
                  <a:cs typeface="Consolas" pitchFamily="49" charset="0"/>
                </a:rPr>
                <a:t>9901</a:t>
              </a:r>
            </a:p>
          </p:txBody>
        </p:sp>
        <p:sp>
          <p:nvSpPr>
            <p:cNvPr id="36" name="右大括号 35"/>
            <p:cNvSpPr>
              <a:spLocks noChangeAspect="1"/>
            </p:cNvSpPr>
            <p:nvPr/>
          </p:nvSpPr>
          <p:spPr>
            <a:xfrm rot="16200000">
              <a:off x="1125117" y="3303983"/>
              <a:ext cx="178595" cy="2143140"/>
            </a:xfrm>
            <a:prstGeom prst="rightBrace">
              <a:avLst/>
            </a:prstGeom>
            <a:ln w="2222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grpSp>
        <p:nvGrpSpPr>
          <p:cNvPr id="53" name="组合 52"/>
          <p:cNvGrpSpPr/>
          <p:nvPr/>
        </p:nvGrpSpPr>
        <p:grpSpPr>
          <a:xfrm>
            <a:off x="3117840" y="4359282"/>
            <a:ext cx="2341589" cy="957255"/>
            <a:chOff x="2663796" y="3930654"/>
            <a:chExt cx="2341589" cy="957255"/>
          </a:xfrm>
        </p:grpSpPr>
        <p:sp>
          <p:nvSpPr>
            <p:cNvPr id="208911" name="Text Box 15"/>
            <p:cNvSpPr txBox="1">
              <a:spLocks noChangeArrowheads="1"/>
            </p:cNvSpPr>
            <p:nvPr/>
          </p:nvSpPr>
          <p:spPr bwMode="auto">
            <a:xfrm>
              <a:off x="3600421" y="3930654"/>
              <a:ext cx="935037" cy="307777"/>
            </a:xfrm>
            <a:prstGeom prst="rect">
              <a:avLst/>
            </a:prstGeom>
            <a:noFill/>
            <a:ln w="9525">
              <a:noFill/>
              <a:miter lim="800000"/>
              <a:headEnd/>
              <a:tailEnd/>
            </a:ln>
            <a:effectLst/>
          </p:spPr>
          <p:txBody>
            <a:bodyPr lIns="0" tIns="0" rIns="0" bIns="0">
              <a:spAutoFit/>
            </a:bodyPr>
            <a:lstStyle/>
            <a:p>
              <a:pPr algn="ctr">
                <a:lnSpc>
                  <a:spcPct val="100000"/>
                </a:lnSpc>
              </a:pPr>
              <a:r>
                <a:rPr lang="en-US" altLang="zh-CN" sz="2000" b="1" dirty="0">
                  <a:solidFill>
                    <a:srgbClr val="3333CC"/>
                  </a:solidFill>
                  <a:latin typeface="Consolas" pitchFamily="49" charset="0"/>
                  <a:cs typeface="Consolas" pitchFamily="49" charset="0"/>
                </a:rPr>
                <a:t>Stud[1]</a:t>
              </a:r>
            </a:p>
          </p:txBody>
        </p:sp>
        <p:sp>
          <p:nvSpPr>
            <p:cNvPr id="208912" name="Rectangle 16"/>
            <p:cNvSpPr>
              <a:spLocks noChangeAspect="1" noChangeArrowheads="1"/>
            </p:cNvSpPr>
            <p:nvPr/>
          </p:nvSpPr>
          <p:spPr bwMode="auto">
            <a:xfrm>
              <a:off x="2663796" y="4527546"/>
              <a:ext cx="431800" cy="360363"/>
            </a:xfrm>
            <a:prstGeom prst="rect">
              <a:avLst/>
            </a:prstGeom>
            <a:solidFill>
              <a:srgbClr val="FFC000"/>
            </a:solidFill>
            <a:ln w="28575" algn="ctr">
              <a:solidFill>
                <a:srgbClr val="6600CC"/>
              </a:solidFill>
              <a:miter lim="800000"/>
              <a:headEnd/>
              <a:tailEnd/>
            </a:ln>
            <a:effectLst/>
          </p:spPr>
          <p:txBody>
            <a:bodyPr lIns="0" tIns="36000" rIns="0" bIns="0" anchor="ctr"/>
            <a:lstStyle/>
            <a:p>
              <a:pPr marL="457200" indent="-457200"/>
              <a:r>
                <a:rPr lang="en-US" altLang="zh-CN" sz="1800" b="1">
                  <a:solidFill>
                    <a:srgbClr val="3333CC"/>
                  </a:solidFill>
                  <a:latin typeface="Consolas" pitchFamily="49" charset="0"/>
                  <a:ea typeface="楷体" pitchFamily="49" charset="-122"/>
                  <a:cs typeface="Consolas" pitchFamily="49" charset="0"/>
                </a:rPr>
                <a:t>8</a:t>
              </a:r>
            </a:p>
          </p:txBody>
        </p:sp>
        <p:sp>
          <p:nvSpPr>
            <p:cNvPr id="208913" name="Rectangle 17"/>
            <p:cNvSpPr>
              <a:spLocks noChangeArrowheads="1"/>
            </p:cNvSpPr>
            <p:nvPr/>
          </p:nvSpPr>
          <p:spPr bwMode="auto">
            <a:xfrm>
              <a:off x="3097183" y="4527546"/>
              <a:ext cx="719137" cy="360363"/>
            </a:xfrm>
            <a:prstGeom prst="rect">
              <a:avLst/>
            </a:prstGeom>
            <a:solidFill>
              <a:srgbClr val="FFC000"/>
            </a:solidFill>
            <a:ln w="28575" algn="ctr">
              <a:solidFill>
                <a:srgbClr val="6600CC"/>
              </a:solidFill>
              <a:miter lim="800000"/>
              <a:headEnd/>
              <a:tailEnd/>
            </a:ln>
            <a:effectLst/>
          </p:spPr>
          <p:txBody>
            <a:bodyPr lIns="0" tIns="36000" rIns="0" bIns="0" anchor="ctr"/>
            <a:lstStyle/>
            <a:p>
              <a:pPr marL="457200" indent="-457200"/>
              <a:r>
                <a:rPr lang="zh-CN" altLang="en-US" sz="1800" b="1" dirty="0">
                  <a:solidFill>
                    <a:srgbClr val="3333CC"/>
                  </a:solidFill>
                  <a:latin typeface="Consolas" pitchFamily="49" charset="0"/>
                  <a:ea typeface="楷体" pitchFamily="49" charset="-122"/>
                  <a:cs typeface="Consolas" pitchFamily="49" charset="0"/>
                </a:rPr>
                <a:t>刘丽</a:t>
              </a:r>
            </a:p>
          </p:txBody>
        </p:sp>
        <p:sp>
          <p:nvSpPr>
            <p:cNvPr id="208914" name="Rectangle 18"/>
            <p:cNvSpPr>
              <a:spLocks noChangeArrowheads="1"/>
            </p:cNvSpPr>
            <p:nvPr/>
          </p:nvSpPr>
          <p:spPr bwMode="auto">
            <a:xfrm>
              <a:off x="3816321" y="4527546"/>
              <a:ext cx="468000" cy="360363"/>
            </a:xfrm>
            <a:prstGeom prst="rect">
              <a:avLst/>
            </a:prstGeom>
            <a:solidFill>
              <a:srgbClr val="FFC000"/>
            </a:solidFill>
            <a:ln w="28575" algn="ctr">
              <a:solidFill>
                <a:srgbClr val="6600CC"/>
              </a:solidFill>
              <a:miter lim="800000"/>
              <a:headEnd/>
              <a:tailEnd/>
            </a:ln>
            <a:effectLst/>
          </p:spPr>
          <p:txBody>
            <a:bodyPr lIns="0" tIns="36000" rIns="0" bIns="0" anchor="ctr"/>
            <a:lstStyle/>
            <a:p>
              <a:pPr marL="457200" indent="-457200"/>
              <a:r>
                <a:rPr lang="zh-CN" altLang="en-US" sz="1800" b="1" dirty="0">
                  <a:solidFill>
                    <a:srgbClr val="3333CC"/>
                  </a:solidFill>
                  <a:latin typeface="Consolas" pitchFamily="49" charset="0"/>
                  <a:ea typeface="楷体" pitchFamily="49" charset="-122"/>
                  <a:cs typeface="Consolas" pitchFamily="49" charset="0"/>
                </a:rPr>
                <a:t>女</a:t>
              </a:r>
            </a:p>
          </p:txBody>
        </p:sp>
        <p:sp>
          <p:nvSpPr>
            <p:cNvPr id="208915" name="Rectangle 19"/>
            <p:cNvSpPr>
              <a:spLocks noChangeArrowheads="1"/>
            </p:cNvSpPr>
            <p:nvPr/>
          </p:nvSpPr>
          <p:spPr bwMode="auto">
            <a:xfrm>
              <a:off x="4286248" y="4527546"/>
              <a:ext cx="719137" cy="360363"/>
            </a:xfrm>
            <a:prstGeom prst="rect">
              <a:avLst/>
            </a:prstGeom>
            <a:solidFill>
              <a:srgbClr val="FFC000"/>
            </a:solidFill>
            <a:ln w="28575" algn="ctr">
              <a:solidFill>
                <a:srgbClr val="6600CC"/>
              </a:solidFill>
              <a:miter lim="800000"/>
              <a:headEnd/>
              <a:tailEnd/>
            </a:ln>
            <a:effectLst/>
          </p:spPr>
          <p:txBody>
            <a:bodyPr lIns="0" tIns="36000" rIns="0" bIns="0" anchor="ctr"/>
            <a:lstStyle/>
            <a:p>
              <a:pPr marL="457200" indent="-457200"/>
              <a:r>
                <a:rPr lang="en-US" altLang="zh-CN" sz="1800" b="1" dirty="0">
                  <a:solidFill>
                    <a:srgbClr val="3333CC"/>
                  </a:solidFill>
                  <a:latin typeface="Consolas" pitchFamily="49" charset="0"/>
                  <a:ea typeface="楷体" pitchFamily="49" charset="-122"/>
                  <a:cs typeface="Consolas" pitchFamily="49" charset="0"/>
                </a:rPr>
                <a:t>9902</a:t>
              </a:r>
            </a:p>
          </p:txBody>
        </p:sp>
        <p:sp>
          <p:nvSpPr>
            <p:cNvPr id="37" name="右大括号 36"/>
            <p:cNvSpPr>
              <a:spLocks noChangeAspect="1"/>
            </p:cNvSpPr>
            <p:nvPr/>
          </p:nvSpPr>
          <p:spPr>
            <a:xfrm rot="16200000">
              <a:off x="3768322" y="3303984"/>
              <a:ext cx="178595" cy="2143140"/>
            </a:xfrm>
            <a:prstGeom prst="rightBrace">
              <a:avLst/>
            </a:prstGeom>
            <a:ln w="2222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grpSp>
        <p:nvGrpSpPr>
          <p:cNvPr id="54" name="组合 53"/>
          <p:cNvGrpSpPr/>
          <p:nvPr/>
        </p:nvGrpSpPr>
        <p:grpSpPr>
          <a:xfrm>
            <a:off x="6450205" y="4344994"/>
            <a:ext cx="2336637" cy="971543"/>
            <a:chOff x="2651291" y="4814911"/>
            <a:chExt cx="2336637" cy="971543"/>
          </a:xfrm>
        </p:grpSpPr>
        <p:sp>
          <p:nvSpPr>
            <p:cNvPr id="208919" name="Text Box 23"/>
            <p:cNvSpPr txBox="1">
              <a:spLocks noChangeArrowheads="1"/>
            </p:cNvSpPr>
            <p:nvPr/>
          </p:nvSpPr>
          <p:spPr bwMode="auto">
            <a:xfrm>
              <a:off x="3344854" y="4814911"/>
              <a:ext cx="935037" cy="307777"/>
            </a:xfrm>
            <a:prstGeom prst="rect">
              <a:avLst/>
            </a:prstGeom>
            <a:noFill/>
            <a:ln w="9525">
              <a:noFill/>
              <a:miter lim="800000"/>
              <a:headEnd/>
              <a:tailEnd/>
            </a:ln>
            <a:effectLst/>
          </p:spPr>
          <p:txBody>
            <a:bodyPr lIns="0" tIns="0" rIns="0" bIns="0">
              <a:spAutoFit/>
            </a:bodyPr>
            <a:lstStyle/>
            <a:p>
              <a:pPr algn="l">
                <a:lnSpc>
                  <a:spcPct val="100000"/>
                </a:lnSpc>
              </a:pPr>
              <a:r>
                <a:rPr lang="en-US" altLang="zh-CN" sz="2000" b="1" dirty="0">
                  <a:solidFill>
                    <a:srgbClr val="3333CC"/>
                  </a:solidFill>
                  <a:latin typeface="Consolas" pitchFamily="49" charset="0"/>
                  <a:cs typeface="Consolas" pitchFamily="49" charset="0"/>
                </a:rPr>
                <a:t>Stud[6]</a:t>
              </a:r>
            </a:p>
          </p:txBody>
        </p:sp>
        <p:sp>
          <p:nvSpPr>
            <p:cNvPr id="208920" name="Rectangle 24"/>
            <p:cNvSpPr>
              <a:spLocks noChangeAspect="1" noChangeArrowheads="1"/>
            </p:cNvSpPr>
            <p:nvPr/>
          </p:nvSpPr>
          <p:spPr bwMode="auto">
            <a:xfrm>
              <a:off x="2651291" y="5426091"/>
              <a:ext cx="431800" cy="360363"/>
            </a:xfrm>
            <a:prstGeom prst="rect">
              <a:avLst/>
            </a:prstGeom>
            <a:solidFill>
              <a:srgbClr val="00B0F0"/>
            </a:solidFill>
            <a:ln w="28575" algn="ctr">
              <a:solidFill>
                <a:srgbClr val="6600CC"/>
              </a:solidFill>
              <a:miter lim="800000"/>
              <a:headEnd/>
              <a:tailEnd/>
            </a:ln>
            <a:effectLst/>
          </p:spPr>
          <p:txBody>
            <a:bodyPr lIns="0" tIns="36000" rIns="0" bIns="0" anchor="ctr"/>
            <a:lstStyle/>
            <a:p>
              <a:pPr marL="457200" indent="-457200"/>
              <a:r>
                <a:rPr lang="en-US" altLang="zh-CN" sz="1800" b="1">
                  <a:solidFill>
                    <a:srgbClr val="3333CC"/>
                  </a:solidFill>
                  <a:latin typeface="Consolas" pitchFamily="49" charset="0"/>
                  <a:ea typeface="楷体" pitchFamily="49" charset="-122"/>
                  <a:cs typeface="Consolas" pitchFamily="49" charset="0"/>
                </a:rPr>
                <a:t>5</a:t>
              </a:r>
            </a:p>
          </p:txBody>
        </p:sp>
        <p:sp>
          <p:nvSpPr>
            <p:cNvPr id="208921" name="Rectangle 25"/>
            <p:cNvSpPr>
              <a:spLocks noChangeArrowheads="1"/>
            </p:cNvSpPr>
            <p:nvPr/>
          </p:nvSpPr>
          <p:spPr bwMode="auto">
            <a:xfrm>
              <a:off x="3076561" y="5426091"/>
              <a:ext cx="719137" cy="360363"/>
            </a:xfrm>
            <a:prstGeom prst="rect">
              <a:avLst/>
            </a:prstGeom>
            <a:solidFill>
              <a:srgbClr val="00B0F0"/>
            </a:solidFill>
            <a:ln w="28575" algn="ctr">
              <a:solidFill>
                <a:srgbClr val="6600CC"/>
              </a:solidFill>
              <a:miter lim="800000"/>
              <a:headEnd/>
              <a:tailEnd/>
            </a:ln>
            <a:effectLst/>
          </p:spPr>
          <p:txBody>
            <a:bodyPr lIns="0" tIns="36000" rIns="0" bIns="0" anchor="ctr"/>
            <a:lstStyle/>
            <a:p>
              <a:pPr marL="457200" indent="-457200"/>
              <a:r>
                <a:rPr lang="zh-CN" altLang="en-US" sz="1800" b="1" dirty="0">
                  <a:solidFill>
                    <a:srgbClr val="3333CC"/>
                  </a:solidFill>
                  <a:latin typeface="Consolas" pitchFamily="49" charset="0"/>
                  <a:ea typeface="楷体" pitchFamily="49" charset="-122"/>
                  <a:cs typeface="Consolas" pitchFamily="49" charset="0"/>
                </a:rPr>
                <a:t>王萍</a:t>
              </a:r>
            </a:p>
          </p:txBody>
        </p:sp>
        <p:sp>
          <p:nvSpPr>
            <p:cNvPr id="208922" name="Rectangle 26"/>
            <p:cNvSpPr>
              <a:spLocks noChangeArrowheads="1"/>
            </p:cNvSpPr>
            <p:nvPr/>
          </p:nvSpPr>
          <p:spPr bwMode="auto">
            <a:xfrm>
              <a:off x="3795699" y="5426091"/>
              <a:ext cx="468000" cy="360363"/>
            </a:xfrm>
            <a:prstGeom prst="rect">
              <a:avLst/>
            </a:prstGeom>
            <a:solidFill>
              <a:srgbClr val="00B0F0"/>
            </a:solidFill>
            <a:ln w="28575" algn="ctr">
              <a:solidFill>
                <a:srgbClr val="6600CC"/>
              </a:solidFill>
              <a:miter lim="800000"/>
              <a:headEnd/>
              <a:tailEnd/>
            </a:ln>
            <a:effectLst/>
          </p:spPr>
          <p:txBody>
            <a:bodyPr lIns="0" tIns="36000" rIns="0" bIns="0" anchor="ctr"/>
            <a:lstStyle/>
            <a:p>
              <a:pPr marL="457200" indent="-457200"/>
              <a:r>
                <a:rPr lang="zh-CN" altLang="en-US" sz="1800" b="1" dirty="0">
                  <a:solidFill>
                    <a:srgbClr val="3333CC"/>
                  </a:solidFill>
                  <a:latin typeface="Consolas" pitchFamily="49" charset="0"/>
                  <a:ea typeface="楷体" pitchFamily="49" charset="-122"/>
                  <a:cs typeface="Consolas" pitchFamily="49" charset="0"/>
                </a:rPr>
                <a:t>女</a:t>
              </a:r>
            </a:p>
          </p:txBody>
        </p:sp>
        <p:sp>
          <p:nvSpPr>
            <p:cNvPr id="208923" name="Rectangle 27"/>
            <p:cNvSpPr>
              <a:spLocks noChangeArrowheads="1"/>
            </p:cNvSpPr>
            <p:nvPr/>
          </p:nvSpPr>
          <p:spPr bwMode="auto">
            <a:xfrm>
              <a:off x="4268791" y="5426091"/>
              <a:ext cx="719137" cy="360363"/>
            </a:xfrm>
            <a:prstGeom prst="rect">
              <a:avLst/>
            </a:prstGeom>
            <a:solidFill>
              <a:srgbClr val="00B0F0"/>
            </a:solidFill>
            <a:ln w="28575" algn="ctr">
              <a:solidFill>
                <a:srgbClr val="6600CC"/>
              </a:solidFill>
              <a:miter lim="800000"/>
              <a:headEnd/>
              <a:tailEnd/>
            </a:ln>
            <a:effectLst/>
          </p:spPr>
          <p:txBody>
            <a:bodyPr lIns="0" tIns="36000" rIns="0" bIns="0" anchor="ctr"/>
            <a:lstStyle/>
            <a:p>
              <a:pPr marL="457200" indent="-457200"/>
              <a:r>
                <a:rPr lang="en-US" altLang="zh-CN" sz="1800" b="1" dirty="0">
                  <a:solidFill>
                    <a:srgbClr val="3333CC"/>
                  </a:solidFill>
                  <a:latin typeface="Consolas" pitchFamily="49" charset="0"/>
                  <a:ea typeface="楷体" pitchFamily="49" charset="-122"/>
                  <a:cs typeface="Consolas" pitchFamily="49" charset="0"/>
                </a:rPr>
                <a:t>9901</a:t>
              </a:r>
            </a:p>
          </p:txBody>
        </p:sp>
        <p:sp>
          <p:nvSpPr>
            <p:cNvPr id="38" name="右大括号 37"/>
            <p:cNvSpPr>
              <a:spLocks noChangeAspect="1"/>
            </p:cNvSpPr>
            <p:nvPr/>
          </p:nvSpPr>
          <p:spPr>
            <a:xfrm rot="16200000">
              <a:off x="3696885" y="4219536"/>
              <a:ext cx="178595" cy="2143140"/>
            </a:xfrm>
            <a:prstGeom prst="rightBrace">
              <a:avLst/>
            </a:prstGeom>
            <a:ln w="2222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cxnSp>
        <p:nvCxnSpPr>
          <p:cNvPr id="45" name="直接箭头连接符 44"/>
          <p:cNvCxnSpPr>
            <a:endCxn id="208911" idx="0"/>
          </p:cNvCxnSpPr>
          <p:nvPr/>
        </p:nvCxnSpPr>
        <p:spPr>
          <a:xfrm>
            <a:off x="1412859" y="1928802"/>
            <a:ext cx="3109125" cy="2430480"/>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endCxn id="208919" idx="0"/>
          </p:cNvCxnSpPr>
          <p:nvPr/>
        </p:nvCxnSpPr>
        <p:spPr>
          <a:xfrm>
            <a:off x="1492235" y="3532274"/>
            <a:ext cx="6119052" cy="812720"/>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14282" y="214290"/>
            <a:ext cx="1928826" cy="57246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ct val="130000"/>
              </a:lnSpc>
            </a:pPr>
            <a:r>
              <a:rPr lang="zh-CN" altLang="en-US" b="1" dirty="0">
                <a:solidFill>
                  <a:schemeClr val="bg1"/>
                </a:solidFill>
                <a:latin typeface="Consolas" pitchFamily="49" charset="0"/>
                <a:ea typeface="楷体" pitchFamily="49" charset="-122"/>
                <a:cs typeface="Consolas" pitchFamily="49" charset="0"/>
              </a:rPr>
              <a:t>映射过程：</a:t>
            </a: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36</a:t>
            </a:fld>
            <a:endParaRPr lang="en-US" altLang="zh-CN" dirty="0"/>
          </a:p>
        </p:txBody>
      </p:sp>
    </p:spTree>
    <p:custDataLst>
      <p:tags r:id="rId1"/>
    </p:custDataLst>
    <p:extLst>
      <p:ext uri="{BB962C8B-B14F-4D97-AF65-F5344CB8AC3E}">
        <p14:creationId xmlns:p14="http://schemas.microsoft.com/office/powerpoint/2010/main" val="24342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40"/>
                                        </p:tgtEl>
                                      </p:cBhvr>
                                    </p:animEffect>
                                    <p:set>
                                      <p:cBhvr>
                                        <p:cTn id="14" dur="1" fill="hold">
                                          <p:stCondLst>
                                            <p:cond delay="499"/>
                                          </p:stCondLst>
                                        </p:cTn>
                                        <p:tgtEl>
                                          <p:spTgt spid="4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5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nodeType="clickEffect">
                                  <p:stCondLst>
                                    <p:cond delay="0"/>
                                  </p:stCondLst>
                                  <p:childTnLst>
                                    <p:animEffect transition="out" filter="wipe(down)">
                                      <p:cBhvr>
                                        <p:cTn id="25" dur="500"/>
                                        <p:tgtEl>
                                          <p:spTgt spid="45"/>
                                        </p:tgtEl>
                                      </p:cBhvr>
                                    </p:animEffect>
                                    <p:set>
                                      <p:cBhvr>
                                        <p:cTn id="26" dur="1" fill="hold">
                                          <p:stCondLst>
                                            <p:cond delay="499"/>
                                          </p:stCondLst>
                                        </p:cTn>
                                        <p:tgtEl>
                                          <p:spTgt spid="45"/>
                                        </p:tgtEl>
                                        <p:attrNameLst>
                                          <p:attrName>style.visibility</p:attrName>
                                        </p:attrNameLst>
                                      </p:cBhvr>
                                      <p:to>
                                        <p:strVal val="hidden"/>
                                      </p:to>
                                    </p:se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2089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nodeType="clickEffect">
                                  <p:stCondLst>
                                    <p:cond delay="0"/>
                                  </p:stCondLst>
                                  <p:childTnLst>
                                    <p:animEffect transition="out" filter="wipe(down)">
                                      <p:cBhvr>
                                        <p:cTn id="40" dur="500"/>
                                        <p:tgtEl>
                                          <p:spTgt spid="49"/>
                                        </p:tgtEl>
                                      </p:cBhvr>
                                    </p:animEffect>
                                    <p:set>
                                      <p:cBhvr>
                                        <p:cTn id="41" dur="1" fill="hold">
                                          <p:stCondLst>
                                            <p:cond delay="499"/>
                                          </p:stCondLst>
                                        </p:cTn>
                                        <p:tgtEl>
                                          <p:spTgt spid="4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5"/>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7" grpId="0"/>
      <p:bldP spid="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28662" y="2733256"/>
            <a:ext cx="5643601" cy="1725642"/>
            <a:chOff x="928662" y="2733256"/>
            <a:chExt cx="5643601" cy="1725642"/>
          </a:xfrm>
        </p:grpSpPr>
        <p:sp>
          <p:nvSpPr>
            <p:cNvPr id="210947" name="Text Box 3"/>
            <p:cNvSpPr txBox="1">
              <a:spLocks noChangeArrowheads="1"/>
            </p:cNvSpPr>
            <p:nvPr/>
          </p:nvSpPr>
          <p:spPr bwMode="auto">
            <a:xfrm>
              <a:off x="928662" y="2733256"/>
              <a:ext cx="3960813" cy="347763"/>
            </a:xfrm>
            <a:prstGeom prst="rect">
              <a:avLst/>
            </a:prstGeom>
            <a:noFill/>
            <a:ln w="57150" algn="ctr">
              <a:noFill/>
              <a:miter lim="800000"/>
              <a:headEnd/>
              <a:tailEnd type="none" w="lg" len="lg"/>
            </a:ln>
            <a:effectLst/>
          </p:spPr>
          <p:txBody>
            <a:bodyPr tIns="76176" bIns="0">
              <a:spAutoFit/>
            </a:bodyPr>
            <a:lstStyle/>
            <a:p>
              <a:pPr marL="457200" indent="-457200" algn="l"/>
              <a:r>
                <a:rPr lang="zh-CN" altLang="en-US" sz="2200" b="1" dirty="0">
                  <a:solidFill>
                    <a:srgbClr val="3333CC"/>
                  </a:solidFill>
                  <a:latin typeface="Consolas" pitchFamily="49" charset="0"/>
                  <a:ea typeface="楷体" pitchFamily="49" charset="-122"/>
                  <a:cs typeface="Consolas" pitchFamily="49" charset="0"/>
                </a:rPr>
                <a:t>这种存储结构的</a:t>
              </a:r>
              <a:r>
                <a:rPr lang="zh-CN" altLang="en-US" sz="2200" b="1" dirty="0">
                  <a:solidFill>
                    <a:srgbClr val="FF0000"/>
                  </a:solidFill>
                  <a:latin typeface="Consolas" pitchFamily="49" charset="0"/>
                  <a:ea typeface="楷体" pitchFamily="49" charset="-122"/>
                  <a:cs typeface="Consolas" pitchFamily="49" charset="0"/>
                </a:rPr>
                <a:t>特点</a:t>
              </a:r>
              <a:r>
                <a:rPr lang="zh-CN" altLang="en-US" sz="2200" b="1" dirty="0">
                  <a:solidFill>
                    <a:srgbClr val="3333CC"/>
                  </a:solidFill>
                  <a:latin typeface="Consolas" pitchFamily="49" charset="0"/>
                  <a:ea typeface="楷体" pitchFamily="49" charset="-122"/>
                  <a:cs typeface="Consolas" pitchFamily="49" charset="0"/>
                </a:rPr>
                <a:t>：　　</a:t>
              </a:r>
            </a:p>
          </p:txBody>
        </p:sp>
        <p:sp>
          <p:nvSpPr>
            <p:cNvPr id="210948" name="Text Box 4"/>
            <p:cNvSpPr txBox="1">
              <a:spLocks noChangeArrowheads="1"/>
            </p:cNvSpPr>
            <p:nvPr/>
          </p:nvSpPr>
          <p:spPr bwMode="auto">
            <a:xfrm>
              <a:off x="1000100" y="3304760"/>
              <a:ext cx="5572163" cy="1154138"/>
            </a:xfrm>
            <a:prstGeom prst="rect">
              <a:avLst/>
            </a:prstGeom>
            <a:noFill/>
            <a:ln w="57150" algn="ctr">
              <a:noFill/>
              <a:miter lim="800000"/>
              <a:headEnd/>
              <a:tailEnd type="none" w="lg" len="lg"/>
            </a:ln>
            <a:effectLst/>
          </p:spPr>
          <p:txBody>
            <a:bodyPr wrap="square" tIns="76176" bIns="0">
              <a:spAutoFit/>
            </a:bodyPr>
            <a:lstStyle/>
            <a:p>
              <a:pPr marL="457200" indent="-457200" algn="l">
                <a:lnSpc>
                  <a:spcPct val="150000"/>
                </a:lnSpc>
                <a:buFontTx/>
                <a:buBlip>
                  <a:blip r:embed="rId4"/>
                </a:buBlip>
              </a:pPr>
              <a:r>
                <a:rPr lang="zh-CN" altLang="en-US" sz="2000" b="1" dirty="0">
                  <a:latin typeface="Consolas" pitchFamily="49" charset="0"/>
                  <a:ea typeface="楷体" pitchFamily="49" charset="-122"/>
                  <a:cs typeface="Consolas" pitchFamily="49" charset="0"/>
                </a:rPr>
                <a:t>所有元素占用一整块内存空间。</a:t>
              </a:r>
            </a:p>
            <a:p>
              <a:pPr marL="457200" indent="-457200" algn="l">
                <a:lnSpc>
                  <a:spcPct val="150000"/>
                </a:lnSpc>
                <a:buFontTx/>
                <a:buBlip>
                  <a:blip r:embed="rId4"/>
                </a:buBlip>
              </a:pPr>
              <a:r>
                <a:rPr lang="zh-CN" altLang="en-US" sz="2000" b="1" dirty="0">
                  <a:latin typeface="Consolas" pitchFamily="49" charset="0"/>
                  <a:ea typeface="楷体" pitchFamily="49" charset="-122"/>
                  <a:cs typeface="Consolas" pitchFamily="49" charset="0"/>
                </a:rPr>
                <a:t>逻辑上相邻的元素，物理上也相邻。</a:t>
              </a:r>
            </a:p>
          </p:txBody>
        </p:sp>
      </p:grpSp>
      <p:grpSp>
        <p:nvGrpSpPr>
          <p:cNvPr id="19" name="组合 18"/>
          <p:cNvGrpSpPr/>
          <p:nvPr/>
        </p:nvGrpSpPr>
        <p:grpSpPr>
          <a:xfrm>
            <a:off x="1142976" y="4714884"/>
            <a:ext cx="2143140" cy="1000132"/>
            <a:chOff x="1142976" y="4714884"/>
            <a:chExt cx="2143140" cy="1000132"/>
          </a:xfrm>
        </p:grpSpPr>
        <p:sp>
          <p:nvSpPr>
            <p:cNvPr id="5" name="TextBox 4"/>
            <p:cNvSpPr txBox="1"/>
            <p:nvPr/>
          </p:nvSpPr>
          <p:spPr>
            <a:xfrm>
              <a:off x="1142976" y="5327218"/>
              <a:ext cx="2143140" cy="387798"/>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zh-CN" altLang="en-US" dirty="0">
                  <a:latin typeface="Consolas" pitchFamily="49" charset="0"/>
                  <a:ea typeface="楷体" pitchFamily="49" charset="-122"/>
                  <a:cs typeface="Consolas" pitchFamily="49" charset="0"/>
                </a:rPr>
                <a:t>顺序存储结构</a:t>
              </a:r>
            </a:p>
          </p:txBody>
        </p:sp>
        <p:sp>
          <p:nvSpPr>
            <p:cNvPr id="6" name="下箭头 5"/>
            <p:cNvSpPr/>
            <p:nvPr/>
          </p:nvSpPr>
          <p:spPr bwMode="auto">
            <a:xfrm>
              <a:off x="2000232" y="4714884"/>
              <a:ext cx="285752" cy="440812"/>
            </a:xfrm>
            <a:prstGeom prst="downArrow">
              <a:avLst/>
            </a:prstGeom>
            <a:ln>
              <a:headEnd type="none" w="med" len="med"/>
              <a:tailEnd type="stealth" w="lg" len="lg"/>
            </a:ln>
          </p:spPr>
          <p:style>
            <a:lnRef idx="1">
              <a:schemeClr val="accent3"/>
            </a:lnRef>
            <a:fillRef idx="3">
              <a:schemeClr val="accent3"/>
            </a:fillRef>
            <a:effectRef idx="2">
              <a:schemeClr val="accent3"/>
            </a:effectRef>
            <a:fontRef idx="minor">
              <a:schemeClr val="lt1"/>
            </a:fontRef>
          </p:style>
          <p:txBody>
            <a:bodyPr vert="horz" wrap="square" lIns="91440" tIns="76176" rIns="91440" bIns="0" numCol="1" rtlCol="0" anchor="ctr" anchorCtr="0" compatLnSpc="1">
              <a:prstTxWarp prst="textNoShape">
                <a:avLst/>
              </a:prstTxWarp>
              <a:spAutoFit/>
            </a:bodyPr>
            <a:lstStyle/>
            <a:p>
              <a:pPr marL="457200" marR="0" indent="-457200" algn="ctr" defTabSz="914400" rtl="0" eaLnBrk="1" fontAlgn="base" latinLnBrk="0" hangingPunct="1">
                <a:lnSpc>
                  <a:spcPct val="80000"/>
                </a:lnSpc>
                <a:spcBef>
                  <a:spcPct val="50000"/>
                </a:spcBef>
                <a:spcAft>
                  <a:spcPct val="0"/>
                </a:spcAft>
                <a:buClrTx/>
                <a:buSzTx/>
                <a:buFontTx/>
                <a:buNone/>
                <a:tabLst/>
              </a:pPr>
              <a:endParaRPr kumimoji="1" lang="zh-CN" altLang="en-US" sz="2400" b="1" i="0" u="none" strike="noStrike" cap="none" normalizeH="0" baseline="0">
                <a:ln>
                  <a:noFill/>
                </a:ln>
                <a:solidFill>
                  <a:srgbClr val="0033CC"/>
                </a:solidFill>
                <a:effectLst/>
                <a:latin typeface="Consolas" pitchFamily="49" charset="0"/>
                <a:ea typeface="楷体_GB2312" pitchFamily="49" charset="-122"/>
                <a:cs typeface="Consolas" pitchFamily="49" charset="0"/>
              </a:endParaRPr>
            </a:p>
          </p:txBody>
        </p:sp>
      </p:grpSp>
      <p:sp>
        <p:nvSpPr>
          <p:cNvPr id="7" name="矩形 6"/>
          <p:cNvSpPr/>
          <p:nvPr/>
        </p:nvSpPr>
        <p:spPr>
          <a:xfrm>
            <a:off x="5286380" y="1000108"/>
            <a:ext cx="1643074" cy="5000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Consolas" pitchFamily="49" charset="0"/>
              <a:cs typeface="Consolas" pitchFamily="49" charset="0"/>
            </a:endParaRPr>
          </a:p>
        </p:txBody>
      </p:sp>
      <p:sp>
        <p:nvSpPr>
          <p:cNvPr id="8" name="矩形 7"/>
          <p:cNvSpPr/>
          <p:nvPr/>
        </p:nvSpPr>
        <p:spPr>
          <a:xfrm>
            <a:off x="6929454" y="1000108"/>
            <a:ext cx="1643074" cy="5000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Consolas" pitchFamily="49" charset="0"/>
              <a:cs typeface="Consolas" pitchFamily="49" charset="0"/>
            </a:endParaRPr>
          </a:p>
        </p:txBody>
      </p:sp>
      <p:sp>
        <p:nvSpPr>
          <p:cNvPr id="9" name="TextBox 8"/>
          <p:cNvSpPr txBox="1"/>
          <p:nvPr/>
        </p:nvSpPr>
        <p:spPr>
          <a:xfrm>
            <a:off x="5429256" y="571480"/>
            <a:ext cx="1428760" cy="338554"/>
          </a:xfrm>
          <a:prstGeom prst="rect">
            <a:avLst/>
          </a:prstGeom>
          <a:noFill/>
        </p:spPr>
        <p:txBody>
          <a:bodyPr wrap="square" rtlCol="0">
            <a:spAutoFit/>
          </a:bodyPr>
          <a:lstStyle/>
          <a:p>
            <a:r>
              <a:rPr lang="en-US" altLang="zh-CN" sz="2000" dirty="0">
                <a:solidFill>
                  <a:srgbClr val="3333CC"/>
                </a:solidFill>
                <a:latin typeface="Consolas" pitchFamily="49" charset="0"/>
                <a:ea typeface="楷体" pitchFamily="49" charset="-122"/>
                <a:cs typeface="Consolas" pitchFamily="49" charset="0"/>
              </a:rPr>
              <a:t>Stud[</a:t>
            </a:r>
            <a:r>
              <a:rPr lang="en-US" altLang="zh-CN" sz="2000" i="1" dirty="0" err="1">
                <a:solidFill>
                  <a:srgbClr val="3333CC"/>
                </a:solidFill>
                <a:latin typeface="Consolas" pitchFamily="49" charset="0"/>
                <a:ea typeface="楷体" pitchFamily="49" charset="-122"/>
                <a:cs typeface="Consolas" pitchFamily="49" charset="0"/>
              </a:rPr>
              <a:t>i</a:t>
            </a:r>
            <a:r>
              <a:rPr lang="en-US" altLang="zh-CN" sz="2000" dirty="0">
                <a:solidFill>
                  <a:srgbClr val="3333CC"/>
                </a:solidFill>
                <a:latin typeface="Consolas" pitchFamily="49" charset="0"/>
                <a:ea typeface="楷体" pitchFamily="49" charset="-122"/>
                <a:cs typeface="Consolas" pitchFamily="49" charset="0"/>
              </a:rPr>
              <a:t>]</a:t>
            </a:r>
            <a:endParaRPr lang="zh-CN" altLang="en-US" sz="2000" dirty="0">
              <a:latin typeface="Consolas" pitchFamily="49" charset="0"/>
              <a:cs typeface="Consolas" pitchFamily="49" charset="0"/>
            </a:endParaRPr>
          </a:p>
        </p:txBody>
      </p:sp>
      <p:sp>
        <p:nvSpPr>
          <p:cNvPr id="10" name="TextBox 9"/>
          <p:cNvSpPr txBox="1"/>
          <p:nvPr/>
        </p:nvSpPr>
        <p:spPr>
          <a:xfrm>
            <a:off x="6929454" y="571480"/>
            <a:ext cx="1428760" cy="338554"/>
          </a:xfrm>
          <a:prstGeom prst="rect">
            <a:avLst/>
          </a:prstGeom>
          <a:noFill/>
        </p:spPr>
        <p:txBody>
          <a:bodyPr wrap="square" rtlCol="0">
            <a:spAutoFit/>
          </a:bodyPr>
          <a:lstStyle/>
          <a:p>
            <a:r>
              <a:rPr lang="en-US" altLang="zh-CN" sz="2000" dirty="0">
                <a:solidFill>
                  <a:srgbClr val="3333CC"/>
                </a:solidFill>
                <a:latin typeface="Consolas" pitchFamily="49" charset="0"/>
                <a:ea typeface="楷体" pitchFamily="49" charset="-122"/>
                <a:cs typeface="Consolas" pitchFamily="49" charset="0"/>
              </a:rPr>
              <a:t>Stud[</a:t>
            </a:r>
            <a:r>
              <a:rPr lang="en-US" altLang="zh-CN" sz="2000" i="1" dirty="0" err="1">
                <a:solidFill>
                  <a:srgbClr val="3333CC"/>
                </a:solidFill>
                <a:latin typeface="Consolas" pitchFamily="49" charset="0"/>
                <a:ea typeface="楷体" pitchFamily="49" charset="-122"/>
                <a:cs typeface="Consolas" pitchFamily="49" charset="0"/>
              </a:rPr>
              <a:t>i</a:t>
            </a:r>
            <a:r>
              <a:rPr lang="en-US" altLang="zh-CN" sz="2000" dirty="0" err="1">
                <a:solidFill>
                  <a:srgbClr val="3333CC"/>
                </a:solidFill>
                <a:latin typeface="Consolas" pitchFamily="49" charset="0"/>
                <a:ea typeface="楷体" pitchFamily="49" charset="-122"/>
                <a:cs typeface="Consolas" pitchFamily="49" charset="0"/>
              </a:rPr>
              <a:t>+1</a:t>
            </a:r>
            <a:r>
              <a:rPr lang="en-US" altLang="zh-CN" sz="2000" dirty="0">
                <a:solidFill>
                  <a:srgbClr val="3333CC"/>
                </a:solidFill>
                <a:latin typeface="Consolas" pitchFamily="49" charset="0"/>
                <a:ea typeface="楷体" pitchFamily="49" charset="-122"/>
                <a:cs typeface="Consolas" pitchFamily="49" charset="0"/>
              </a:rPr>
              <a:t>]</a:t>
            </a:r>
            <a:endParaRPr lang="zh-CN" altLang="en-US" sz="2000" dirty="0">
              <a:latin typeface="Consolas" pitchFamily="49" charset="0"/>
              <a:cs typeface="Consolas" pitchFamily="49" charset="0"/>
            </a:endParaRPr>
          </a:p>
        </p:txBody>
      </p:sp>
      <p:sp>
        <p:nvSpPr>
          <p:cNvPr id="11" name="TextBox 10"/>
          <p:cNvSpPr txBox="1"/>
          <p:nvPr/>
        </p:nvSpPr>
        <p:spPr>
          <a:xfrm>
            <a:off x="3214678" y="714356"/>
            <a:ext cx="1428760" cy="338554"/>
          </a:xfrm>
          <a:prstGeom prst="rect">
            <a:avLst/>
          </a:prstGeom>
          <a:noFill/>
        </p:spPr>
        <p:txBody>
          <a:bodyPr wrap="square" rtlCol="0">
            <a:spAutoFit/>
          </a:bodyPr>
          <a:lstStyle/>
          <a:p>
            <a:r>
              <a:rPr lang="zh-CN" altLang="en-US" sz="2000" dirty="0">
                <a:latin typeface="Consolas" pitchFamily="49" charset="0"/>
                <a:ea typeface="楷体" pitchFamily="49" charset="-122"/>
                <a:cs typeface="Consolas" pitchFamily="49" charset="0"/>
              </a:rPr>
              <a:t>直接映射</a:t>
            </a:r>
            <a:endParaRPr lang="zh-CN" altLang="en-US" sz="2000" dirty="0">
              <a:latin typeface="Consolas" pitchFamily="49" charset="0"/>
              <a:cs typeface="Consolas" pitchFamily="49" charset="0"/>
            </a:endParaRPr>
          </a:p>
        </p:txBody>
      </p:sp>
      <p:sp>
        <p:nvSpPr>
          <p:cNvPr id="12" name="椭圆 11"/>
          <p:cNvSpPr/>
          <p:nvPr/>
        </p:nvSpPr>
        <p:spPr>
          <a:xfrm>
            <a:off x="1000100" y="1000108"/>
            <a:ext cx="571504" cy="42862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itchFamily="49" charset="0"/>
              <a:cs typeface="Consolas" pitchFamily="49" charset="0"/>
            </a:endParaRPr>
          </a:p>
        </p:txBody>
      </p:sp>
      <p:sp>
        <p:nvSpPr>
          <p:cNvPr id="13" name="椭圆 12"/>
          <p:cNvSpPr/>
          <p:nvPr/>
        </p:nvSpPr>
        <p:spPr>
          <a:xfrm>
            <a:off x="1785918" y="1000108"/>
            <a:ext cx="571504" cy="42862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itchFamily="49" charset="0"/>
              <a:cs typeface="Consolas" pitchFamily="49" charset="0"/>
            </a:endParaRPr>
          </a:p>
        </p:txBody>
      </p:sp>
      <p:sp>
        <p:nvSpPr>
          <p:cNvPr id="14" name="右箭头 13"/>
          <p:cNvSpPr/>
          <p:nvPr/>
        </p:nvSpPr>
        <p:spPr>
          <a:xfrm>
            <a:off x="2928926" y="1142984"/>
            <a:ext cx="1928826" cy="214314"/>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5" name="TextBox 14"/>
          <p:cNvSpPr txBox="1"/>
          <p:nvPr/>
        </p:nvSpPr>
        <p:spPr>
          <a:xfrm>
            <a:off x="857224" y="1643050"/>
            <a:ext cx="1714512" cy="707886"/>
          </a:xfrm>
          <a:prstGeom prst="rect">
            <a:avLst/>
          </a:prstGeom>
          <a:noFill/>
        </p:spPr>
        <p:txBody>
          <a:bodyPr wrap="square" rtlCol="0">
            <a:spAutoFit/>
          </a:bodyPr>
          <a:lstStyle/>
          <a:p>
            <a:pPr>
              <a:lnSpc>
                <a:spcPct val="100000"/>
              </a:lnSpc>
            </a:pPr>
            <a:r>
              <a:rPr lang="zh-CN" altLang="en-US" sz="2000">
                <a:latin typeface="Consolas" pitchFamily="49" charset="0"/>
                <a:ea typeface="楷体" pitchFamily="49" charset="-122"/>
                <a:cs typeface="Consolas" pitchFamily="49" charset="0"/>
              </a:rPr>
              <a:t>两个逻辑上相邻元素</a:t>
            </a:r>
          </a:p>
        </p:txBody>
      </p:sp>
      <p:sp>
        <p:nvSpPr>
          <p:cNvPr id="16" name="TextBox 15"/>
          <p:cNvSpPr txBox="1"/>
          <p:nvPr/>
        </p:nvSpPr>
        <p:spPr>
          <a:xfrm>
            <a:off x="6072198" y="1643050"/>
            <a:ext cx="1714512" cy="707886"/>
          </a:xfrm>
          <a:prstGeom prst="rect">
            <a:avLst/>
          </a:prstGeom>
          <a:noFill/>
        </p:spPr>
        <p:txBody>
          <a:bodyPr wrap="square" rtlCol="0">
            <a:spAutoFit/>
          </a:bodyPr>
          <a:lstStyle/>
          <a:p>
            <a:pPr>
              <a:lnSpc>
                <a:spcPct val="100000"/>
              </a:lnSpc>
            </a:pPr>
            <a:r>
              <a:rPr lang="zh-CN" altLang="en-US" sz="2000">
                <a:latin typeface="Consolas" pitchFamily="49" charset="0"/>
                <a:ea typeface="楷体" pitchFamily="49" charset="-122"/>
                <a:cs typeface="Consolas" pitchFamily="49" charset="0"/>
              </a:rPr>
              <a:t>存储空间也相邻</a:t>
            </a: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37</a:t>
            </a:fld>
            <a:endParaRPr lang="en-US" altLang="zh-CN" dirty="0"/>
          </a:p>
        </p:txBody>
      </p:sp>
    </p:spTree>
    <p:custDataLst>
      <p:tags r:id="rId1"/>
    </p:custDataLst>
    <p:extLst>
      <p:ext uri="{BB962C8B-B14F-4D97-AF65-F5344CB8AC3E}">
        <p14:creationId xmlns:p14="http://schemas.microsoft.com/office/powerpoint/2010/main" val="194729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785786" y="2428868"/>
            <a:ext cx="7215238" cy="2818409"/>
          </a:xfrm>
          <a:prstGeom prst="rect">
            <a:avLst/>
          </a:prstGeom>
          <a:ln>
            <a:noFill/>
            <a:headEnd/>
            <a:tailEnd/>
          </a:ln>
          <a:effectLst>
            <a:outerShdw blurRad="225425" dist="50800" dir="5220000" algn="ctr">
              <a:srgbClr val="000000">
                <a:alpha val="33000"/>
              </a:srgbClr>
            </a:outerShdw>
          </a:effectLst>
          <a:scene3d>
            <a:camera prst="orthographicFront"/>
            <a:lightRig rig="harsh" dir="t">
              <a:rot lat="0" lon="0" rev="3000000"/>
            </a:lightRig>
          </a:scene3d>
          <a:sp3d extrusionH="254000" contourW="19050">
            <a:bevelT w="82550" h="44450" prst="angle"/>
            <a:bevelB w="82550" h="44450" prst="angle"/>
            <a:contourClr>
              <a:srgbClr val="FFFFFF"/>
            </a:contourClr>
          </a:sp3d>
        </p:spPr>
        <p:style>
          <a:lnRef idx="1">
            <a:schemeClr val="accent3"/>
          </a:lnRef>
          <a:fillRef idx="2">
            <a:schemeClr val="accent3"/>
          </a:fillRef>
          <a:effectRef idx="1">
            <a:schemeClr val="accent3"/>
          </a:effectRef>
          <a:fontRef idx="minor">
            <a:schemeClr val="dk1"/>
          </a:fontRef>
        </p:style>
        <p:txBody>
          <a:bodyPr wrap="square" lIns="216000" tIns="216000" bIns="216000">
            <a:spAutoFit/>
          </a:bodyPr>
          <a:lstStyle/>
          <a:p>
            <a:pPr algn="just"/>
            <a:r>
              <a:rPr lang="en-US" altLang="zh-CN" sz="1800" b="1" dirty="0" err="1">
                <a:solidFill>
                  <a:srgbClr val="3333CC"/>
                </a:solidFill>
                <a:latin typeface="Consolas" pitchFamily="49" charset="0"/>
                <a:ea typeface="仿宋" pitchFamily="49" charset="-122"/>
                <a:cs typeface="Consolas" pitchFamily="49" charset="0"/>
              </a:rPr>
              <a:t>typedef</a:t>
            </a:r>
            <a:r>
              <a:rPr lang="en-US" altLang="zh-CN" sz="1800" b="1" dirty="0">
                <a:solidFill>
                  <a:srgbClr val="3333CC"/>
                </a:solidFill>
                <a:latin typeface="Consolas" pitchFamily="49" charset="0"/>
                <a:ea typeface="仿宋" pitchFamily="49" charset="-122"/>
                <a:cs typeface="Consolas" pitchFamily="49" charset="0"/>
              </a:rPr>
              <a:t> </a:t>
            </a:r>
            <a:r>
              <a:rPr lang="en-US" altLang="zh-CN" sz="1800" b="1" dirty="0" err="1">
                <a:solidFill>
                  <a:srgbClr val="3333CC"/>
                </a:solidFill>
                <a:latin typeface="Consolas" pitchFamily="49" charset="0"/>
                <a:ea typeface="仿宋" pitchFamily="49" charset="-122"/>
                <a:cs typeface="Consolas" pitchFamily="49" charset="0"/>
              </a:rPr>
              <a:t>struct</a:t>
            </a:r>
            <a:r>
              <a:rPr lang="en-US" altLang="zh-CN" sz="1800" b="1" dirty="0">
                <a:solidFill>
                  <a:srgbClr val="3333CC"/>
                </a:solidFill>
                <a:latin typeface="Consolas" pitchFamily="49" charset="0"/>
                <a:ea typeface="仿宋" pitchFamily="49" charset="-122"/>
                <a:cs typeface="Consolas" pitchFamily="49" charset="0"/>
              </a:rPr>
              <a:t> </a:t>
            </a:r>
            <a:r>
              <a:rPr lang="en-US" altLang="zh-CN" sz="1800" b="1" dirty="0" err="1">
                <a:solidFill>
                  <a:srgbClr val="3333CC"/>
                </a:solidFill>
                <a:latin typeface="Consolas" pitchFamily="49" charset="0"/>
                <a:ea typeface="仿宋" pitchFamily="49" charset="-122"/>
                <a:cs typeface="Consolas" pitchFamily="49" charset="0"/>
              </a:rPr>
              <a:t>studnode</a:t>
            </a:r>
            <a:endParaRPr lang="en-US" altLang="zh-CN" sz="1800" b="1" dirty="0">
              <a:solidFill>
                <a:srgbClr val="3333CC"/>
              </a:solidFill>
              <a:latin typeface="Consolas" pitchFamily="49" charset="0"/>
              <a:ea typeface="仿宋" pitchFamily="49" charset="-122"/>
              <a:cs typeface="Consolas" pitchFamily="49" charset="0"/>
            </a:endParaRPr>
          </a:p>
          <a:p>
            <a:pPr algn="just"/>
            <a:r>
              <a:rPr lang="en-US" altLang="zh-CN" sz="1800" b="1">
                <a:solidFill>
                  <a:srgbClr val="3333CC"/>
                </a:solidFill>
                <a:latin typeface="Consolas" pitchFamily="49" charset="0"/>
                <a:ea typeface="仿宋" pitchFamily="49" charset="-122"/>
                <a:cs typeface="Consolas" pitchFamily="49" charset="0"/>
              </a:rPr>
              <a:t>{  int </a:t>
            </a:r>
            <a:r>
              <a:rPr lang="en-US" altLang="zh-CN" sz="1800" b="1" dirty="0">
                <a:solidFill>
                  <a:srgbClr val="3333CC"/>
                </a:solidFill>
                <a:latin typeface="Consolas" pitchFamily="49" charset="0"/>
                <a:ea typeface="仿宋" pitchFamily="49" charset="-122"/>
                <a:cs typeface="Consolas" pitchFamily="49" charset="0"/>
              </a:rPr>
              <a:t>no; 	</a:t>
            </a:r>
            <a:r>
              <a:rPr lang="en-US" altLang="zh-CN" sz="1800" b="1">
                <a:solidFill>
                  <a:srgbClr val="3333CC"/>
                </a:solidFill>
                <a:latin typeface="Consolas" pitchFamily="49" charset="0"/>
                <a:ea typeface="仿宋" pitchFamily="49" charset="-122"/>
                <a:cs typeface="Consolas" pitchFamily="49" charset="0"/>
              </a:rPr>
              <a:t>		</a:t>
            </a:r>
            <a:r>
              <a:rPr lang="en-US" altLang="zh-CN" sz="1800" b="1">
                <a:solidFill>
                  <a:srgbClr val="00B0F0"/>
                </a:solidFill>
                <a:latin typeface="Consolas" pitchFamily="49" charset="0"/>
                <a:ea typeface="仿宋" pitchFamily="49" charset="-122"/>
                <a:cs typeface="Consolas" pitchFamily="49" charset="0"/>
              </a:rPr>
              <a:t>//</a:t>
            </a:r>
            <a:r>
              <a:rPr lang="zh-CN" altLang="en-US" sz="1800" b="1" dirty="0">
                <a:solidFill>
                  <a:srgbClr val="00B0F0"/>
                </a:solidFill>
                <a:latin typeface="Consolas" pitchFamily="49" charset="0"/>
                <a:ea typeface="仿宋" pitchFamily="49" charset="-122"/>
                <a:cs typeface="Consolas" pitchFamily="49" charset="0"/>
              </a:rPr>
              <a:t>存储学号</a:t>
            </a:r>
          </a:p>
          <a:p>
            <a:pPr algn="just"/>
            <a:r>
              <a:rPr lang="zh-CN" altLang="en-US" sz="1800" b="1">
                <a:solidFill>
                  <a:srgbClr val="3333CC"/>
                </a:solidFill>
                <a:latin typeface="Consolas" pitchFamily="49" charset="0"/>
                <a:ea typeface="仿宋" pitchFamily="49" charset="-122"/>
                <a:cs typeface="Consolas" pitchFamily="49" charset="0"/>
              </a:rPr>
              <a:t>   </a:t>
            </a:r>
            <a:r>
              <a:rPr lang="en-US" altLang="zh-CN" sz="1800" b="1">
                <a:solidFill>
                  <a:srgbClr val="3333CC"/>
                </a:solidFill>
                <a:latin typeface="Consolas" pitchFamily="49" charset="0"/>
                <a:ea typeface="仿宋" pitchFamily="49" charset="-122"/>
                <a:cs typeface="Consolas" pitchFamily="49" charset="0"/>
              </a:rPr>
              <a:t>char </a:t>
            </a:r>
            <a:r>
              <a:rPr lang="en-US" altLang="zh-CN" sz="1800" b="1" dirty="0">
                <a:solidFill>
                  <a:srgbClr val="3333CC"/>
                </a:solidFill>
                <a:latin typeface="Consolas" pitchFamily="49" charset="0"/>
                <a:ea typeface="仿宋" pitchFamily="49" charset="-122"/>
                <a:cs typeface="Consolas" pitchFamily="49" charset="0"/>
              </a:rPr>
              <a:t>name[8];      	</a:t>
            </a:r>
            <a:r>
              <a:rPr lang="en-US" altLang="zh-CN" sz="1800" b="1" dirty="0">
                <a:solidFill>
                  <a:srgbClr val="00B0F0"/>
                </a:solidFill>
                <a:latin typeface="Consolas" pitchFamily="49" charset="0"/>
                <a:ea typeface="仿宋" pitchFamily="49" charset="-122"/>
                <a:cs typeface="Consolas" pitchFamily="49" charset="0"/>
              </a:rPr>
              <a:t>//</a:t>
            </a:r>
            <a:r>
              <a:rPr lang="zh-CN" altLang="en-US" sz="1800" b="1" dirty="0">
                <a:solidFill>
                  <a:srgbClr val="00B0F0"/>
                </a:solidFill>
                <a:latin typeface="Consolas" pitchFamily="49" charset="0"/>
                <a:ea typeface="仿宋" pitchFamily="49" charset="-122"/>
                <a:cs typeface="Consolas" pitchFamily="49" charset="0"/>
              </a:rPr>
              <a:t>存储姓名</a:t>
            </a:r>
          </a:p>
          <a:p>
            <a:pPr algn="just"/>
            <a:r>
              <a:rPr lang="zh-CN" altLang="en-US" sz="1800" b="1">
                <a:solidFill>
                  <a:srgbClr val="3333CC"/>
                </a:solidFill>
                <a:latin typeface="Consolas" pitchFamily="49" charset="0"/>
                <a:ea typeface="仿宋" pitchFamily="49" charset="-122"/>
                <a:cs typeface="Consolas" pitchFamily="49" charset="0"/>
              </a:rPr>
              <a:t>   </a:t>
            </a:r>
            <a:r>
              <a:rPr lang="en-US" altLang="zh-CN" sz="1800" b="1">
                <a:solidFill>
                  <a:srgbClr val="3333CC"/>
                </a:solidFill>
                <a:latin typeface="Consolas" pitchFamily="49" charset="0"/>
                <a:ea typeface="仿宋" pitchFamily="49" charset="-122"/>
                <a:cs typeface="Consolas" pitchFamily="49" charset="0"/>
              </a:rPr>
              <a:t>char </a:t>
            </a:r>
            <a:r>
              <a:rPr lang="en-US" altLang="zh-CN" sz="1800" b="1" dirty="0">
                <a:solidFill>
                  <a:srgbClr val="3333CC"/>
                </a:solidFill>
                <a:latin typeface="Consolas" pitchFamily="49" charset="0"/>
                <a:ea typeface="仿宋" pitchFamily="49" charset="-122"/>
                <a:cs typeface="Consolas" pitchFamily="49" charset="0"/>
              </a:rPr>
              <a:t>sex[2];         	</a:t>
            </a:r>
            <a:r>
              <a:rPr lang="en-US" altLang="zh-CN" sz="1800" b="1" dirty="0">
                <a:solidFill>
                  <a:srgbClr val="00B0F0"/>
                </a:solidFill>
                <a:latin typeface="Consolas" pitchFamily="49" charset="0"/>
                <a:ea typeface="仿宋" pitchFamily="49" charset="-122"/>
                <a:cs typeface="Consolas" pitchFamily="49" charset="0"/>
              </a:rPr>
              <a:t>//</a:t>
            </a:r>
            <a:r>
              <a:rPr lang="zh-CN" altLang="en-US" sz="1800" b="1" dirty="0">
                <a:solidFill>
                  <a:srgbClr val="00B0F0"/>
                </a:solidFill>
                <a:latin typeface="Consolas" pitchFamily="49" charset="0"/>
                <a:ea typeface="仿宋" pitchFamily="49" charset="-122"/>
                <a:cs typeface="Consolas" pitchFamily="49" charset="0"/>
              </a:rPr>
              <a:t>存储性别</a:t>
            </a:r>
          </a:p>
          <a:p>
            <a:pPr algn="just"/>
            <a:r>
              <a:rPr lang="zh-CN" altLang="en-US" sz="1800" b="1">
                <a:solidFill>
                  <a:srgbClr val="3333CC"/>
                </a:solidFill>
                <a:latin typeface="Consolas" pitchFamily="49" charset="0"/>
                <a:ea typeface="仿宋" pitchFamily="49" charset="-122"/>
                <a:cs typeface="Consolas" pitchFamily="49" charset="0"/>
              </a:rPr>
              <a:t>   </a:t>
            </a:r>
            <a:r>
              <a:rPr lang="en-US" altLang="zh-CN" sz="1800" b="1">
                <a:solidFill>
                  <a:srgbClr val="3333CC"/>
                </a:solidFill>
                <a:latin typeface="Consolas" pitchFamily="49" charset="0"/>
                <a:ea typeface="仿宋" pitchFamily="49" charset="-122"/>
                <a:cs typeface="Consolas" pitchFamily="49" charset="0"/>
              </a:rPr>
              <a:t>char </a:t>
            </a:r>
            <a:r>
              <a:rPr lang="en-US" altLang="zh-CN" sz="1800" b="1" dirty="0">
                <a:solidFill>
                  <a:srgbClr val="3333CC"/>
                </a:solidFill>
                <a:latin typeface="Consolas" pitchFamily="49" charset="0"/>
                <a:ea typeface="仿宋" pitchFamily="49" charset="-122"/>
                <a:cs typeface="Consolas" pitchFamily="49" charset="0"/>
              </a:rPr>
              <a:t>class[4];       	</a:t>
            </a:r>
            <a:r>
              <a:rPr lang="en-US" altLang="zh-CN" sz="1800" b="1" dirty="0">
                <a:solidFill>
                  <a:srgbClr val="00B0F0"/>
                </a:solidFill>
                <a:latin typeface="Consolas" pitchFamily="49" charset="0"/>
                <a:ea typeface="仿宋" pitchFamily="49" charset="-122"/>
                <a:cs typeface="Consolas" pitchFamily="49" charset="0"/>
              </a:rPr>
              <a:t>//</a:t>
            </a:r>
            <a:r>
              <a:rPr lang="zh-CN" altLang="en-US" sz="1800" b="1" dirty="0">
                <a:solidFill>
                  <a:srgbClr val="00B0F0"/>
                </a:solidFill>
                <a:latin typeface="Consolas" pitchFamily="49" charset="0"/>
                <a:ea typeface="仿宋" pitchFamily="49" charset="-122"/>
                <a:cs typeface="Consolas" pitchFamily="49" charset="0"/>
              </a:rPr>
              <a:t>存储班号</a:t>
            </a:r>
          </a:p>
          <a:p>
            <a:pPr algn="just"/>
            <a:r>
              <a:rPr lang="zh-CN" altLang="en-US" sz="1800" b="1">
                <a:solidFill>
                  <a:srgbClr val="3333CC"/>
                </a:solidFill>
                <a:latin typeface="Consolas" pitchFamily="49" charset="0"/>
                <a:ea typeface="仿宋" pitchFamily="49" charset="-122"/>
                <a:cs typeface="Consolas" pitchFamily="49" charset="0"/>
              </a:rPr>
              <a:t>   </a:t>
            </a:r>
            <a:r>
              <a:rPr lang="en-US" altLang="zh-CN" sz="1800" b="1">
                <a:solidFill>
                  <a:srgbClr val="3333CC"/>
                </a:solidFill>
                <a:latin typeface="Consolas" pitchFamily="49" charset="0"/>
                <a:ea typeface="仿宋" pitchFamily="49" charset="-122"/>
                <a:cs typeface="Consolas" pitchFamily="49" charset="0"/>
              </a:rPr>
              <a:t>struct </a:t>
            </a:r>
            <a:r>
              <a:rPr lang="en-US" altLang="zh-CN" sz="1800" b="1" dirty="0" err="1">
                <a:solidFill>
                  <a:srgbClr val="3333CC"/>
                </a:solidFill>
                <a:latin typeface="Consolas" pitchFamily="49" charset="0"/>
                <a:ea typeface="仿宋" pitchFamily="49" charset="-122"/>
                <a:cs typeface="Consolas" pitchFamily="49" charset="0"/>
              </a:rPr>
              <a:t>studnode</a:t>
            </a:r>
            <a:r>
              <a:rPr lang="en-US" altLang="zh-CN" sz="1800" b="1" dirty="0">
                <a:solidFill>
                  <a:srgbClr val="3333CC"/>
                </a:solidFill>
                <a:latin typeface="Consolas" pitchFamily="49" charset="0"/>
                <a:ea typeface="仿宋" pitchFamily="49" charset="-122"/>
                <a:cs typeface="Consolas" pitchFamily="49" charset="0"/>
              </a:rPr>
              <a:t> *next;	</a:t>
            </a:r>
            <a:r>
              <a:rPr lang="en-US" altLang="zh-CN" sz="1800" b="1" dirty="0">
                <a:solidFill>
                  <a:srgbClr val="00B0F0"/>
                </a:solidFill>
                <a:latin typeface="Consolas" pitchFamily="49" charset="0"/>
                <a:ea typeface="仿宋" pitchFamily="49" charset="-122"/>
                <a:cs typeface="Consolas" pitchFamily="49" charset="0"/>
              </a:rPr>
              <a:t>//</a:t>
            </a:r>
            <a:r>
              <a:rPr lang="zh-CN" altLang="en-US" sz="1800" b="1" dirty="0">
                <a:solidFill>
                  <a:srgbClr val="00B0F0"/>
                </a:solidFill>
                <a:latin typeface="Consolas" pitchFamily="49" charset="0"/>
                <a:ea typeface="仿宋" pitchFamily="49" charset="-122"/>
                <a:cs typeface="Consolas" pitchFamily="49" charset="0"/>
              </a:rPr>
              <a:t>存储指向下一个学生的指针</a:t>
            </a:r>
          </a:p>
          <a:p>
            <a:pPr algn="just"/>
            <a:r>
              <a:rPr lang="en-US" altLang="zh-CN" sz="1800" b="1" dirty="0">
                <a:solidFill>
                  <a:srgbClr val="3333CC"/>
                </a:solidFill>
                <a:latin typeface="Consolas" pitchFamily="49" charset="0"/>
                <a:ea typeface="仿宋" pitchFamily="49" charset="-122"/>
                <a:cs typeface="Consolas" pitchFamily="49" charset="0"/>
              </a:rPr>
              <a:t>}  </a:t>
            </a:r>
            <a:r>
              <a:rPr lang="en-US" altLang="zh-CN" sz="1800" b="1" dirty="0" err="1">
                <a:solidFill>
                  <a:srgbClr val="FF0000"/>
                </a:solidFill>
                <a:latin typeface="Consolas" pitchFamily="49" charset="0"/>
                <a:ea typeface="仿宋" pitchFamily="49" charset="-122"/>
                <a:cs typeface="Consolas" pitchFamily="49" charset="0"/>
              </a:rPr>
              <a:t>StudType</a:t>
            </a:r>
            <a:r>
              <a:rPr lang="zh-CN" altLang="en-US" sz="1800" b="1" dirty="0">
                <a:solidFill>
                  <a:srgbClr val="3333CC"/>
                </a:solidFill>
                <a:latin typeface="Consolas" pitchFamily="49" charset="0"/>
                <a:ea typeface="仿宋" pitchFamily="49" charset="-122"/>
                <a:cs typeface="Consolas" pitchFamily="49" charset="0"/>
              </a:rPr>
              <a:t>；</a:t>
            </a:r>
          </a:p>
        </p:txBody>
      </p:sp>
      <p:sp>
        <p:nvSpPr>
          <p:cNvPr id="57456" name="Text Box 2160"/>
          <p:cNvSpPr txBox="1">
            <a:spLocks noChangeArrowheads="1"/>
          </p:cNvSpPr>
          <p:nvPr/>
        </p:nvSpPr>
        <p:spPr bwMode="auto">
          <a:xfrm>
            <a:off x="571472" y="1571612"/>
            <a:ext cx="6962792" cy="430887"/>
          </a:xfrm>
          <a:prstGeom prst="rect">
            <a:avLst/>
          </a:prstGeom>
          <a:noFill/>
          <a:ln w="9525" algn="ctr">
            <a:noFill/>
            <a:miter lim="800000"/>
            <a:headEnd/>
            <a:tailEnd/>
          </a:ln>
          <a:effectLst/>
        </p:spPr>
        <p:txBody>
          <a:bodyPr wrap="square">
            <a:spAutoFit/>
          </a:bodyPr>
          <a:lstStyle/>
          <a:p>
            <a:pPr marL="457200" indent="-457200" algn="just">
              <a:lnSpc>
                <a:spcPct val="100000"/>
              </a:lnSpc>
            </a:pPr>
            <a:r>
              <a:rPr lang="zh-CN" altLang="en-US" sz="2200" b="1" dirty="0">
                <a:solidFill>
                  <a:srgbClr val="3333CC"/>
                </a:solidFill>
                <a:latin typeface="Consolas" pitchFamily="49" charset="0"/>
                <a:ea typeface="楷体" pitchFamily="49" charset="-122"/>
                <a:cs typeface="Consolas" pitchFamily="49" charset="0"/>
              </a:rPr>
              <a:t>存放学生表的</a:t>
            </a:r>
            <a:r>
              <a:rPr lang="zh-CN" altLang="en-US" sz="2200" b="1">
                <a:solidFill>
                  <a:srgbClr val="3333CC"/>
                </a:solidFill>
                <a:latin typeface="Consolas" pitchFamily="49" charset="0"/>
                <a:ea typeface="楷体" pitchFamily="49" charset="-122"/>
                <a:cs typeface="Consolas" pitchFamily="49" charset="0"/>
              </a:rPr>
              <a:t>链表的结点类型</a:t>
            </a:r>
            <a:r>
              <a:rPr lang="en-US" altLang="zh-CN" sz="2200" b="1" dirty="0" err="1">
                <a:solidFill>
                  <a:srgbClr val="3333CC"/>
                </a:solidFill>
                <a:latin typeface="Consolas" pitchFamily="49" charset="0"/>
                <a:ea typeface="楷体" pitchFamily="49" charset="-122"/>
                <a:cs typeface="Consolas" pitchFamily="49" charset="0"/>
              </a:rPr>
              <a:t>StudType</a:t>
            </a:r>
            <a:r>
              <a:rPr lang="zh-CN" altLang="en-US" sz="2200" b="1" dirty="0">
                <a:solidFill>
                  <a:srgbClr val="3333CC"/>
                </a:solidFill>
                <a:latin typeface="Consolas" pitchFamily="49" charset="0"/>
                <a:ea typeface="楷体" pitchFamily="49" charset="-122"/>
                <a:cs typeface="Consolas" pitchFamily="49" charset="0"/>
              </a:rPr>
              <a:t>声明如下：</a:t>
            </a:r>
          </a:p>
        </p:txBody>
      </p:sp>
      <p:sp>
        <p:nvSpPr>
          <p:cNvPr id="5" name="Text Box 4"/>
          <p:cNvSpPr txBox="1">
            <a:spLocks noChangeArrowheads="1"/>
          </p:cNvSpPr>
          <p:nvPr/>
        </p:nvSpPr>
        <p:spPr bwMode="auto">
          <a:xfrm>
            <a:off x="642910" y="642918"/>
            <a:ext cx="4286280" cy="551671"/>
          </a:xfrm>
          <a:prstGeom prst="rect">
            <a:avLst/>
          </a:prstGeom>
          <a:ln>
            <a:headEnd/>
            <a:tailEnd/>
          </a:ln>
          <a:effectLst>
            <a:glow rad="101600">
              <a:schemeClr val="accent2">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tIns="72000" bIns="72000">
            <a:spAutoFit/>
          </a:bodyPr>
          <a:lstStyle/>
          <a:p>
            <a:pPr marL="457200" indent="-457200">
              <a:lnSpc>
                <a:spcPct val="110000"/>
              </a:lnSpc>
            </a:pPr>
            <a:r>
              <a:rPr lang="zh-CN" altLang="en-US" b="1">
                <a:solidFill>
                  <a:srgbClr val="FF3300"/>
                </a:solidFill>
                <a:latin typeface="Consolas" pitchFamily="49" charset="0"/>
                <a:ea typeface="黑体" pitchFamily="49" charset="-122"/>
                <a:cs typeface="Consolas" pitchFamily="49" charset="0"/>
                <a:sym typeface="Wingdings"/>
              </a:rPr>
              <a:t> </a:t>
            </a:r>
            <a:r>
              <a:rPr lang="zh-CN" altLang="en-US" b="1">
                <a:solidFill>
                  <a:srgbClr val="FF3300"/>
                </a:solidFill>
                <a:latin typeface="Consolas" pitchFamily="49" charset="0"/>
                <a:ea typeface="黑体" pitchFamily="49" charset="-122"/>
                <a:cs typeface="Consolas" pitchFamily="49" charset="0"/>
              </a:rPr>
              <a:t>学生</a:t>
            </a:r>
            <a:r>
              <a:rPr lang="zh-CN" altLang="en-US" b="1" dirty="0">
                <a:solidFill>
                  <a:srgbClr val="FF3300"/>
                </a:solidFill>
                <a:latin typeface="Consolas" pitchFamily="49" charset="0"/>
                <a:ea typeface="黑体" pitchFamily="49" charset="-122"/>
                <a:cs typeface="Consolas" pitchFamily="49" charset="0"/>
              </a:rPr>
              <a:t>表存储结构</a:t>
            </a:r>
            <a:r>
              <a:rPr lang="en-US" altLang="zh-CN" b="1" dirty="0">
                <a:solidFill>
                  <a:srgbClr val="FF3300"/>
                </a:solidFill>
                <a:latin typeface="Consolas" pitchFamily="49" charset="0"/>
                <a:ea typeface="黑体" pitchFamily="49" charset="-122"/>
                <a:cs typeface="Consolas" pitchFamily="49" charset="0"/>
              </a:rPr>
              <a:t>2</a:t>
            </a:r>
            <a:r>
              <a:rPr lang="zh-CN" altLang="en-US" b="1" dirty="0">
                <a:solidFill>
                  <a:srgbClr val="FF3300"/>
                </a:solidFill>
                <a:latin typeface="Consolas" pitchFamily="49" charset="0"/>
                <a:ea typeface="黑体" pitchFamily="49" charset="-122"/>
                <a:cs typeface="Consolas" pitchFamily="49" charset="0"/>
              </a:rPr>
              <a:t>－ 链表</a:t>
            </a: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38</a:t>
            </a:fld>
            <a:endParaRPr lang="en-US" altLang="zh-CN" dirty="0"/>
          </a:p>
        </p:txBody>
      </p:sp>
    </p:spTree>
    <p:extLst>
      <p:ext uri="{BB962C8B-B14F-4D97-AF65-F5344CB8AC3E}">
        <p14:creationId xmlns:p14="http://schemas.microsoft.com/office/powerpoint/2010/main" val="40417716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2143152" y="4005264"/>
            <a:ext cx="2941638" cy="396875"/>
            <a:chOff x="1611301" y="4005264"/>
            <a:chExt cx="2941638" cy="396875"/>
          </a:xfrm>
        </p:grpSpPr>
        <p:sp>
          <p:nvSpPr>
            <p:cNvPr id="57348" name="Rectangle 4"/>
            <p:cNvSpPr>
              <a:spLocks noChangeArrowheads="1"/>
            </p:cNvSpPr>
            <p:nvPr/>
          </p:nvSpPr>
          <p:spPr bwMode="auto">
            <a:xfrm>
              <a:off x="1611301" y="4005264"/>
              <a:ext cx="485775"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en-US" altLang="zh-CN" sz="1800" b="1" dirty="0">
                  <a:solidFill>
                    <a:srgbClr val="3333CC"/>
                  </a:solidFill>
                  <a:latin typeface="Consolas" pitchFamily="49" charset="0"/>
                  <a:ea typeface="楷体" pitchFamily="49" charset="-122"/>
                  <a:cs typeface="Consolas" pitchFamily="49" charset="0"/>
                </a:rPr>
                <a:t>1</a:t>
              </a:r>
            </a:p>
          </p:txBody>
        </p:sp>
        <p:sp>
          <p:nvSpPr>
            <p:cNvPr id="57349" name="Rectangle 5"/>
            <p:cNvSpPr>
              <a:spLocks noChangeArrowheads="1"/>
            </p:cNvSpPr>
            <p:nvPr/>
          </p:nvSpPr>
          <p:spPr bwMode="auto">
            <a:xfrm>
              <a:off x="2039926" y="4005264"/>
              <a:ext cx="790575"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zh-CN" altLang="en-US" sz="1800" b="1" dirty="0">
                  <a:solidFill>
                    <a:srgbClr val="3333CC"/>
                  </a:solidFill>
                  <a:latin typeface="Consolas" pitchFamily="49" charset="0"/>
                  <a:ea typeface="楷体" pitchFamily="49" charset="-122"/>
                  <a:cs typeface="Consolas" pitchFamily="49" charset="0"/>
                </a:rPr>
                <a:t>张斌</a:t>
              </a:r>
            </a:p>
          </p:txBody>
        </p:sp>
        <p:sp>
          <p:nvSpPr>
            <p:cNvPr id="57350" name="Rectangle 6"/>
            <p:cNvSpPr>
              <a:spLocks noChangeArrowheads="1"/>
            </p:cNvSpPr>
            <p:nvPr/>
          </p:nvSpPr>
          <p:spPr bwMode="auto">
            <a:xfrm>
              <a:off x="2801926" y="4005264"/>
              <a:ext cx="457200"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zh-CN" altLang="en-US" sz="1800" b="1">
                  <a:solidFill>
                    <a:srgbClr val="3333CC"/>
                  </a:solidFill>
                  <a:latin typeface="Consolas" pitchFamily="49" charset="0"/>
                  <a:ea typeface="楷体" pitchFamily="49" charset="-122"/>
                  <a:cs typeface="Consolas" pitchFamily="49" charset="0"/>
                </a:rPr>
                <a:t>男</a:t>
              </a:r>
            </a:p>
          </p:txBody>
        </p:sp>
        <p:sp>
          <p:nvSpPr>
            <p:cNvPr id="57351" name="Rectangle 7"/>
            <p:cNvSpPr>
              <a:spLocks noChangeArrowheads="1"/>
            </p:cNvSpPr>
            <p:nvPr/>
          </p:nvSpPr>
          <p:spPr bwMode="auto">
            <a:xfrm>
              <a:off x="3230551" y="4005264"/>
              <a:ext cx="863600"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en-US" altLang="zh-CN" sz="1800" b="1" dirty="0">
                  <a:solidFill>
                    <a:srgbClr val="3333CC"/>
                  </a:solidFill>
                  <a:latin typeface="Consolas" pitchFamily="49" charset="0"/>
                  <a:ea typeface="楷体" pitchFamily="49" charset="-122"/>
                  <a:cs typeface="Consolas" pitchFamily="49" charset="0"/>
                </a:rPr>
                <a:t>9901</a:t>
              </a:r>
            </a:p>
          </p:txBody>
        </p:sp>
        <p:sp>
          <p:nvSpPr>
            <p:cNvPr id="57352" name="Rectangle 8"/>
            <p:cNvSpPr>
              <a:spLocks noChangeArrowheads="1"/>
            </p:cNvSpPr>
            <p:nvPr/>
          </p:nvSpPr>
          <p:spPr bwMode="auto">
            <a:xfrm>
              <a:off x="4067164" y="4005264"/>
              <a:ext cx="485775"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0" bIns="0"/>
            <a:lstStyle/>
            <a:p>
              <a:pPr eaLnBrk="0" hangingPunct="0">
                <a:lnSpc>
                  <a:spcPct val="112000"/>
                </a:lnSpc>
                <a:spcBef>
                  <a:spcPct val="0"/>
                </a:spcBef>
              </a:pPr>
              <a:endParaRPr kumimoji="0" lang="en-US" altLang="zh-CN" sz="1800" b="0">
                <a:solidFill>
                  <a:schemeClr val="tx1"/>
                </a:solidFill>
                <a:latin typeface="Consolas" pitchFamily="49" charset="0"/>
                <a:ea typeface="宋体" charset="-122"/>
                <a:cs typeface="Consolas" pitchFamily="49" charset="0"/>
              </a:endParaRPr>
            </a:p>
            <a:p>
              <a:pPr eaLnBrk="0" hangingPunct="0">
                <a:lnSpc>
                  <a:spcPct val="112000"/>
                </a:lnSpc>
                <a:spcBef>
                  <a:spcPct val="0"/>
                </a:spcBef>
              </a:pPr>
              <a:endParaRPr kumimoji="0" lang="en-US" altLang="zh-CN" sz="1800" b="0">
                <a:solidFill>
                  <a:schemeClr val="tx1"/>
                </a:solidFill>
                <a:latin typeface="Consolas" pitchFamily="49" charset="0"/>
                <a:ea typeface="宋体" charset="-122"/>
                <a:cs typeface="Consolas" pitchFamily="49" charset="0"/>
              </a:endParaRPr>
            </a:p>
          </p:txBody>
        </p:sp>
      </p:grpSp>
      <p:grpSp>
        <p:nvGrpSpPr>
          <p:cNvPr id="50" name="组合 49"/>
          <p:cNvGrpSpPr/>
          <p:nvPr/>
        </p:nvGrpSpPr>
        <p:grpSpPr>
          <a:xfrm>
            <a:off x="639801" y="4005264"/>
            <a:ext cx="1477952" cy="923934"/>
            <a:chOff x="107950" y="4005264"/>
            <a:chExt cx="1477952" cy="923934"/>
          </a:xfrm>
        </p:grpSpPr>
        <p:sp>
          <p:nvSpPr>
            <p:cNvPr id="57347" name="Rectangle 3"/>
            <p:cNvSpPr>
              <a:spLocks noChangeArrowheads="1"/>
            </p:cNvSpPr>
            <p:nvPr/>
          </p:nvSpPr>
          <p:spPr bwMode="auto">
            <a:xfrm>
              <a:off x="107950" y="4005264"/>
              <a:ext cx="1035026" cy="923934"/>
            </a:xfrm>
            <a:prstGeom prst="rect">
              <a:avLst/>
            </a:prstGeom>
            <a:noFill/>
            <a:ln w="15875">
              <a:noFill/>
              <a:miter lim="800000"/>
              <a:headEnd/>
              <a:tailEnd type="none" w="sm" len="sm"/>
            </a:ln>
            <a:effectLst/>
          </p:spPr>
          <p:txBody>
            <a:bodyPr tIns="0" bIns="0"/>
            <a:lstStyle/>
            <a:p>
              <a:pPr algn="just" eaLnBrk="0" hangingPunct="0">
                <a:lnSpc>
                  <a:spcPct val="112000"/>
                </a:lnSpc>
                <a:spcBef>
                  <a:spcPct val="0"/>
                </a:spcBef>
              </a:pPr>
              <a:r>
                <a:rPr kumimoji="0" lang="zh-CN" altLang="en-US" sz="1800" b="1">
                  <a:solidFill>
                    <a:srgbClr val="3333CC"/>
                  </a:solidFill>
                  <a:latin typeface="Consolas" pitchFamily="49" charset="0"/>
                  <a:ea typeface="楷体" pitchFamily="49" charset="-122"/>
                  <a:cs typeface="Consolas" pitchFamily="49" charset="0"/>
                </a:rPr>
                <a:t>链表首结点地址</a:t>
              </a:r>
              <a:r>
                <a:rPr kumimoji="0" lang="en-US" altLang="zh-CN" sz="1800" b="1" dirty="0">
                  <a:solidFill>
                    <a:srgbClr val="3333CC"/>
                  </a:solidFill>
                  <a:latin typeface="Consolas" pitchFamily="49" charset="0"/>
                  <a:ea typeface="楷体" pitchFamily="49" charset="-122"/>
                  <a:cs typeface="Consolas" pitchFamily="49" charset="0"/>
                </a:rPr>
                <a:t>head</a:t>
              </a:r>
            </a:p>
            <a:p>
              <a:pPr algn="just" eaLnBrk="0" hangingPunct="0">
                <a:lnSpc>
                  <a:spcPct val="112000"/>
                </a:lnSpc>
                <a:spcBef>
                  <a:spcPct val="0"/>
                </a:spcBef>
              </a:pPr>
              <a:endParaRPr kumimoji="0" lang="en-US" altLang="zh-CN" sz="900" b="1" dirty="0">
                <a:solidFill>
                  <a:srgbClr val="3333CC"/>
                </a:solidFill>
                <a:latin typeface="Consolas" pitchFamily="49" charset="0"/>
                <a:ea typeface="楷体" pitchFamily="49" charset="-122"/>
                <a:cs typeface="Consolas" pitchFamily="49" charset="0"/>
              </a:endParaRPr>
            </a:p>
          </p:txBody>
        </p:sp>
        <p:sp>
          <p:nvSpPr>
            <p:cNvPr id="57362" name="Line 18"/>
            <p:cNvSpPr>
              <a:spLocks noChangeShapeType="1"/>
            </p:cNvSpPr>
            <p:nvPr/>
          </p:nvSpPr>
          <p:spPr bwMode="auto">
            <a:xfrm>
              <a:off x="1182677" y="4203699"/>
              <a:ext cx="403225" cy="45719"/>
            </a:xfrm>
            <a:prstGeom prst="line">
              <a:avLst/>
            </a:prstGeom>
            <a:noFill/>
            <a:ln w="38100">
              <a:solidFill>
                <a:srgbClr val="339933"/>
              </a:solidFill>
              <a:round/>
              <a:headEnd/>
              <a:tailEnd type="triangle" w="sm" len="sm"/>
            </a:ln>
            <a:effectLst/>
          </p:spPr>
          <p:txBody>
            <a:bodyPr/>
            <a:lstStyle/>
            <a:p>
              <a:endParaRPr lang="zh-CN" altLang="en-US">
                <a:latin typeface="Consolas" pitchFamily="49" charset="0"/>
                <a:cs typeface="Consolas" pitchFamily="49" charset="0"/>
              </a:endParaRPr>
            </a:p>
          </p:txBody>
        </p:sp>
      </p:grpSp>
      <p:grpSp>
        <p:nvGrpSpPr>
          <p:cNvPr id="47" name="组合 46"/>
          <p:cNvGrpSpPr/>
          <p:nvPr/>
        </p:nvGrpSpPr>
        <p:grpSpPr>
          <a:xfrm>
            <a:off x="2132040" y="4233863"/>
            <a:ext cx="2952750" cy="777876"/>
            <a:chOff x="1600189" y="4233863"/>
            <a:chExt cx="2952750" cy="777876"/>
          </a:xfrm>
        </p:grpSpPr>
        <p:sp>
          <p:nvSpPr>
            <p:cNvPr id="57408" name="Rectangle 64"/>
            <p:cNvSpPr>
              <a:spLocks noChangeArrowheads="1"/>
            </p:cNvSpPr>
            <p:nvPr/>
          </p:nvSpPr>
          <p:spPr bwMode="auto">
            <a:xfrm>
              <a:off x="1600189" y="4614864"/>
              <a:ext cx="485775"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en-US" altLang="zh-CN" sz="1800" b="1" dirty="0">
                  <a:solidFill>
                    <a:srgbClr val="3333CC"/>
                  </a:solidFill>
                  <a:latin typeface="Consolas" pitchFamily="49" charset="0"/>
                  <a:ea typeface="楷体" pitchFamily="49" charset="-122"/>
                  <a:cs typeface="Consolas" pitchFamily="49" charset="0"/>
                </a:rPr>
                <a:t>8</a:t>
              </a:r>
            </a:p>
          </p:txBody>
        </p:sp>
        <p:sp>
          <p:nvSpPr>
            <p:cNvPr id="57409" name="Rectangle 65"/>
            <p:cNvSpPr>
              <a:spLocks noChangeArrowheads="1"/>
            </p:cNvSpPr>
            <p:nvPr/>
          </p:nvSpPr>
          <p:spPr bwMode="auto">
            <a:xfrm>
              <a:off x="2039927" y="4614864"/>
              <a:ext cx="790575"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zh-CN" altLang="en-US" sz="1800" b="1" dirty="0">
                  <a:solidFill>
                    <a:srgbClr val="3333CC"/>
                  </a:solidFill>
                  <a:latin typeface="Consolas" pitchFamily="49" charset="0"/>
                  <a:ea typeface="楷体" pitchFamily="49" charset="-122"/>
                  <a:cs typeface="Consolas" pitchFamily="49" charset="0"/>
                </a:rPr>
                <a:t>刘丽</a:t>
              </a:r>
            </a:p>
          </p:txBody>
        </p:sp>
        <p:sp>
          <p:nvSpPr>
            <p:cNvPr id="57410" name="Rectangle 66"/>
            <p:cNvSpPr>
              <a:spLocks noChangeArrowheads="1"/>
            </p:cNvSpPr>
            <p:nvPr/>
          </p:nvSpPr>
          <p:spPr bwMode="auto">
            <a:xfrm>
              <a:off x="2801927" y="4614864"/>
              <a:ext cx="457200"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zh-CN" altLang="en-US" sz="1800" b="1" dirty="0">
                  <a:solidFill>
                    <a:srgbClr val="3333CC"/>
                  </a:solidFill>
                  <a:latin typeface="Consolas" pitchFamily="49" charset="0"/>
                  <a:ea typeface="楷体" pitchFamily="49" charset="-122"/>
                  <a:cs typeface="Consolas" pitchFamily="49" charset="0"/>
                </a:rPr>
                <a:t>女</a:t>
              </a:r>
            </a:p>
          </p:txBody>
        </p:sp>
        <p:sp>
          <p:nvSpPr>
            <p:cNvPr id="57411" name="Rectangle 67"/>
            <p:cNvSpPr>
              <a:spLocks noChangeArrowheads="1"/>
            </p:cNvSpPr>
            <p:nvPr/>
          </p:nvSpPr>
          <p:spPr bwMode="auto">
            <a:xfrm>
              <a:off x="3230552" y="4614864"/>
              <a:ext cx="863600"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en-US" altLang="zh-CN" sz="1800" b="1" dirty="0">
                  <a:solidFill>
                    <a:srgbClr val="3333CC"/>
                  </a:solidFill>
                  <a:latin typeface="Consolas" pitchFamily="49" charset="0"/>
                  <a:ea typeface="楷体" pitchFamily="49" charset="-122"/>
                  <a:cs typeface="Consolas" pitchFamily="49" charset="0"/>
                </a:rPr>
                <a:t>9902</a:t>
              </a:r>
            </a:p>
          </p:txBody>
        </p:sp>
        <p:sp>
          <p:nvSpPr>
            <p:cNvPr id="57412" name="Rectangle 68"/>
            <p:cNvSpPr>
              <a:spLocks noChangeArrowheads="1"/>
            </p:cNvSpPr>
            <p:nvPr/>
          </p:nvSpPr>
          <p:spPr bwMode="auto">
            <a:xfrm>
              <a:off x="4067164" y="4614864"/>
              <a:ext cx="485775"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0" bIns="0"/>
            <a:lstStyle/>
            <a:p>
              <a:pPr eaLnBrk="0" hangingPunct="0">
                <a:lnSpc>
                  <a:spcPct val="112000"/>
                </a:lnSpc>
                <a:spcBef>
                  <a:spcPct val="0"/>
                </a:spcBef>
              </a:pPr>
              <a:endParaRPr kumimoji="0" lang="en-US" altLang="zh-CN" sz="1800" b="0">
                <a:solidFill>
                  <a:schemeClr val="tx1"/>
                </a:solidFill>
                <a:latin typeface="Consolas" pitchFamily="49" charset="0"/>
                <a:ea typeface="宋体" charset="-122"/>
                <a:cs typeface="Consolas" pitchFamily="49" charset="0"/>
              </a:endParaRPr>
            </a:p>
            <a:p>
              <a:pPr eaLnBrk="0" hangingPunct="0">
                <a:lnSpc>
                  <a:spcPct val="112000"/>
                </a:lnSpc>
                <a:spcBef>
                  <a:spcPct val="0"/>
                </a:spcBef>
              </a:pPr>
              <a:endParaRPr kumimoji="0" lang="en-US" altLang="zh-CN" sz="1800" b="0">
                <a:solidFill>
                  <a:schemeClr val="tx1"/>
                </a:solidFill>
                <a:latin typeface="Consolas" pitchFamily="49" charset="0"/>
                <a:ea typeface="宋体" charset="-122"/>
                <a:cs typeface="Consolas" pitchFamily="49" charset="0"/>
              </a:endParaRPr>
            </a:p>
          </p:txBody>
        </p:sp>
        <p:sp>
          <p:nvSpPr>
            <p:cNvPr id="57420" name="Line 76"/>
            <p:cNvSpPr>
              <a:spLocks noChangeShapeType="1"/>
            </p:cNvSpPr>
            <p:nvPr/>
          </p:nvSpPr>
          <p:spPr bwMode="auto">
            <a:xfrm>
              <a:off x="4311639" y="4233863"/>
              <a:ext cx="0" cy="381000"/>
            </a:xfrm>
            <a:prstGeom prst="line">
              <a:avLst/>
            </a:prstGeom>
            <a:noFill/>
            <a:ln w="28575">
              <a:solidFill>
                <a:srgbClr val="339933"/>
              </a:solidFill>
              <a:miter lim="800000"/>
              <a:headEnd/>
              <a:tailEnd type="triangle" w="med" len="med"/>
            </a:ln>
            <a:effectLst/>
          </p:spPr>
          <p:txBody>
            <a:bodyPr wrap="none"/>
            <a:lstStyle/>
            <a:p>
              <a:endParaRPr lang="zh-CN" altLang="en-US" sz="1800">
                <a:latin typeface="Consolas" pitchFamily="49" charset="0"/>
                <a:cs typeface="Consolas" pitchFamily="49" charset="0"/>
              </a:endParaRPr>
            </a:p>
          </p:txBody>
        </p:sp>
      </p:grpSp>
      <p:grpSp>
        <p:nvGrpSpPr>
          <p:cNvPr id="49" name="组合 48"/>
          <p:cNvGrpSpPr/>
          <p:nvPr/>
        </p:nvGrpSpPr>
        <p:grpSpPr>
          <a:xfrm>
            <a:off x="2138392" y="5891213"/>
            <a:ext cx="2974975" cy="777875"/>
            <a:chOff x="1606541" y="5891213"/>
            <a:chExt cx="2974975" cy="777875"/>
          </a:xfrm>
        </p:grpSpPr>
        <p:sp>
          <p:nvSpPr>
            <p:cNvPr id="57442" name="Rectangle 98"/>
            <p:cNvSpPr>
              <a:spLocks noChangeArrowheads="1"/>
            </p:cNvSpPr>
            <p:nvPr/>
          </p:nvSpPr>
          <p:spPr bwMode="auto">
            <a:xfrm>
              <a:off x="1606541" y="6272213"/>
              <a:ext cx="485775"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en-US" altLang="zh-CN" sz="1800" b="1" dirty="0">
                  <a:solidFill>
                    <a:srgbClr val="3333CC"/>
                  </a:solidFill>
                  <a:latin typeface="Consolas" pitchFamily="49" charset="0"/>
                  <a:ea typeface="楷体" pitchFamily="49" charset="-122"/>
                  <a:cs typeface="Consolas" pitchFamily="49" charset="0"/>
                </a:rPr>
                <a:t>5</a:t>
              </a:r>
            </a:p>
          </p:txBody>
        </p:sp>
        <p:sp>
          <p:nvSpPr>
            <p:cNvPr id="57443" name="Rectangle 99"/>
            <p:cNvSpPr>
              <a:spLocks noChangeArrowheads="1"/>
            </p:cNvSpPr>
            <p:nvPr/>
          </p:nvSpPr>
          <p:spPr bwMode="auto">
            <a:xfrm>
              <a:off x="2068504" y="6272213"/>
              <a:ext cx="790575"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zh-CN" altLang="en-US" sz="1800" b="1" dirty="0">
                  <a:solidFill>
                    <a:srgbClr val="3333CC"/>
                  </a:solidFill>
                  <a:latin typeface="Consolas" pitchFamily="49" charset="0"/>
                  <a:ea typeface="楷体" pitchFamily="49" charset="-122"/>
                  <a:cs typeface="Consolas" pitchFamily="49" charset="0"/>
                </a:rPr>
                <a:t>王萍</a:t>
              </a:r>
            </a:p>
          </p:txBody>
        </p:sp>
        <p:sp>
          <p:nvSpPr>
            <p:cNvPr id="57444" name="Rectangle 100"/>
            <p:cNvSpPr>
              <a:spLocks noChangeArrowheads="1"/>
            </p:cNvSpPr>
            <p:nvPr/>
          </p:nvSpPr>
          <p:spPr bwMode="auto">
            <a:xfrm>
              <a:off x="2830504" y="6272213"/>
              <a:ext cx="457200"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zh-CN" altLang="en-US" sz="1800" b="1">
                  <a:solidFill>
                    <a:srgbClr val="3333CC"/>
                  </a:solidFill>
                  <a:latin typeface="Consolas" pitchFamily="49" charset="0"/>
                  <a:ea typeface="楷体" pitchFamily="49" charset="-122"/>
                  <a:cs typeface="Consolas" pitchFamily="49" charset="0"/>
                </a:rPr>
                <a:t>女</a:t>
              </a:r>
            </a:p>
          </p:txBody>
        </p:sp>
        <p:sp>
          <p:nvSpPr>
            <p:cNvPr id="57445" name="Rectangle 101"/>
            <p:cNvSpPr>
              <a:spLocks noChangeArrowheads="1"/>
            </p:cNvSpPr>
            <p:nvPr/>
          </p:nvSpPr>
          <p:spPr bwMode="auto">
            <a:xfrm>
              <a:off x="3259129" y="6272213"/>
              <a:ext cx="863600"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12000"/>
                </a:lnSpc>
                <a:spcBef>
                  <a:spcPct val="0"/>
                </a:spcBef>
              </a:pPr>
              <a:r>
                <a:rPr kumimoji="0" lang="en-US" altLang="zh-CN" sz="1800" b="1">
                  <a:solidFill>
                    <a:srgbClr val="3333CC"/>
                  </a:solidFill>
                  <a:latin typeface="Consolas" pitchFamily="49" charset="0"/>
                  <a:ea typeface="楷体" pitchFamily="49" charset="-122"/>
                  <a:cs typeface="Consolas" pitchFamily="49" charset="0"/>
                </a:rPr>
                <a:t>9901</a:t>
              </a:r>
            </a:p>
          </p:txBody>
        </p:sp>
        <p:sp>
          <p:nvSpPr>
            <p:cNvPr id="57446" name="Rectangle 102"/>
            <p:cNvSpPr>
              <a:spLocks noChangeArrowheads="1"/>
            </p:cNvSpPr>
            <p:nvPr/>
          </p:nvSpPr>
          <p:spPr bwMode="auto">
            <a:xfrm>
              <a:off x="4095741" y="6272213"/>
              <a:ext cx="485775" cy="39687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tIns="36000" bIns="0"/>
            <a:lstStyle/>
            <a:p>
              <a:pPr eaLnBrk="0" hangingPunct="0">
                <a:lnSpc>
                  <a:spcPct val="100000"/>
                </a:lnSpc>
                <a:spcBef>
                  <a:spcPct val="0"/>
                </a:spcBef>
              </a:pPr>
              <a:r>
                <a:rPr kumimoji="0" lang="en-US" altLang="zh-CN" sz="1800" b="1">
                  <a:solidFill>
                    <a:srgbClr val="3333CC"/>
                  </a:solidFill>
                  <a:latin typeface="Consolas" pitchFamily="49" charset="0"/>
                  <a:ea typeface="楷体" pitchFamily="49" charset="-122"/>
                  <a:cs typeface="Consolas" pitchFamily="49" charset="0"/>
                </a:rPr>
                <a:t>∧</a:t>
              </a:r>
            </a:p>
          </p:txBody>
        </p:sp>
        <p:sp>
          <p:nvSpPr>
            <p:cNvPr id="57451" name="Line 107"/>
            <p:cNvSpPr>
              <a:spLocks noChangeShapeType="1"/>
            </p:cNvSpPr>
            <p:nvPr/>
          </p:nvSpPr>
          <p:spPr bwMode="auto">
            <a:xfrm>
              <a:off x="4298940" y="5891213"/>
              <a:ext cx="0" cy="381000"/>
            </a:xfrm>
            <a:prstGeom prst="line">
              <a:avLst/>
            </a:prstGeom>
            <a:noFill/>
            <a:ln w="28575">
              <a:solidFill>
                <a:srgbClr val="339933"/>
              </a:solidFill>
              <a:miter lim="800000"/>
              <a:headEnd/>
              <a:tailEnd type="triangle" w="med" len="med"/>
            </a:ln>
            <a:effectLst/>
          </p:spPr>
          <p:txBody>
            <a:bodyPr wrap="none"/>
            <a:lstStyle/>
            <a:p>
              <a:endParaRPr lang="zh-CN" altLang="en-US" sz="1800">
                <a:latin typeface="Consolas" pitchFamily="49" charset="0"/>
                <a:cs typeface="Consolas" pitchFamily="49" charset="0"/>
              </a:endParaRPr>
            </a:p>
          </p:txBody>
        </p:sp>
      </p:grpSp>
      <p:graphicFrame>
        <p:nvGraphicFramePr>
          <p:cNvPr id="147516" name="Group 60"/>
          <p:cNvGraphicFramePr>
            <a:graphicFrameLocks noGrp="1"/>
          </p:cNvGraphicFramePr>
          <p:nvPr/>
        </p:nvGraphicFramePr>
        <p:xfrm>
          <a:off x="1246199" y="883603"/>
          <a:ext cx="4968875" cy="2688273"/>
        </p:xfrm>
        <a:graphic>
          <a:graphicData uri="http://schemas.openxmlformats.org/drawingml/2006/table">
            <a:tbl>
              <a:tblPr/>
              <a:tblGrid>
                <a:gridCol w="981075">
                  <a:extLst>
                    <a:ext uri="{9D8B030D-6E8A-4147-A177-3AD203B41FA5}">
                      <a16:colId xmlns:a16="http://schemas.microsoft.com/office/drawing/2014/main" val="20000"/>
                    </a:ext>
                  </a:extLst>
                </a:gridCol>
                <a:gridCol w="1468438">
                  <a:extLst>
                    <a:ext uri="{9D8B030D-6E8A-4147-A177-3AD203B41FA5}">
                      <a16:colId xmlns:a16="http://schemas.microsoft.com/office/drawing/2014/main" val="20001"/>
                    </a:ext>
                  </a:extLst>
                </a:gridCol>
                <a:gridCol w="1008062">
                  <a:extLst>
                    <a:ext uri="{9D8B030D-6E8A-4147-A177-3AD203B41FA5}">
                      <a16:colId xmlns:a16="http://schemas.microsoft.com/office/drawing/2014/main" val="20002"/>
                    </a:ext>
                  </a:extLst>
                </a:gridCol>
                <a:gridCol w="1511300">
                  <a:extLst>
                    <a:ext uri="{9D8B030D-6E8A-4147-A177-3AD203B41FA5}">
                      <a16:colId xmlns:a16="http://schemas.microsoft.com/office/drawing/2014/main" val="20003"/>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FF3300"/>
                          </a:solidFill>
                          <a:effectLst/>
                          <a:latin typeface="Consolas" pitchFamily="49" charset="0"/>
                          <a:ea typeface="楷体" pitchFamily="49" charset="-122"/>
                          <a:cs typeface="Consolas" pitchFamily="49" charset="0"/>
                        </a:rPr>
                        <a:t>学号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FF3300"/>
                          </a:solidFill>
                          <a:effectLst/>
                          <a:latin typeface="Consolas" pitchFamily="49" charset="0"/>
                          <a:ea typeface="楷体" pitchFamily="49" charset="-122"/>
                          <a:cs typeface="Consolas" pitchFamily="49" charset="0"/>
                        </a:rPr>
                        <a:t>姓名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FF3300"/>
                          </a:solidFill>
                          <a:effectLst/>
                          <a:latin typeface="Consolas" pitchFamily="49" charset="0"/>
                          <a:ea typeface="楷体" pitchFamily="49" charset="-122"/>
                          <a:cs typeface="Consolas" pitchFamily="49" charset="0"/>
                        </a:rPr>
                        <a:t>性别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FF3300"/>
                          </a:solidFill>
                          <a:effectLst/>
                          <a:latin typeface="Consolas" pitchFamily="49" charset="0"/>
                          <a:ea typeface="楷体" pitchFamily="49" charset="-122"/>
                          <a:cs typeface="Consolas" pitchFamily="49" charset="0"/>
                        </a:rPr>
                        <a:t>班号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33CC"/>
                          </a:solidFill>
                          <a:effectLst/>
                          <a:latin typeface="Consolas" pitchFamily="49" charset="0"/>
                          <a:ea typeface="楷体" pitchFamily="49" charset="-122"/>
                          <a:cs typeface="Consolas" pitchFamily="49"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Consolas" pitchFamily="49" charset="0"/>
                          <a:ea typeface="楷体" pitchFamily="49" charset="-122"/>
                          <a:cs typeface="Consolas" pitchFamily="49" charset="0"/>
                        </a:rPr>
                        <a:t>张斌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Consolas" pitchFamily="49" charset="0"/>
                          <a:ea typeface="楷体" pitchFamily="49" charset="-122"/>
                          <a:cs typeface="Consolas" pitchFamily="49"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Consolas" pitchFamily="49" charset="0"/>
                          <a:ea typeface="楷体" pitchFamily="49" charset="-122"/>
                          <a:cs typeface="Consolas" pitchFamily="49"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Consolas" pitchFamily="49" charset="0"/>
                          <a:ea typeface="楷体" pitchFamily="49" charset="-122"/>
                          <a:cs typeface="Consolas" pitchFamily="49"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Consolas" pitchFamily="49" charset="0"/>
                          <a:ea typeface="楷体" pitchFamily="49" charset="-122"/>
                          <a:cs typeface="Consolas" pitchFamily="49" charset="0"/>
                        </a:rPr>
                        <a:t>刘丽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Consolas" pitchFamily="49" charset="0"/>
                          <a:ea typeface="楷体" pitchFamily="49" charset="-122"/>
                          <a:cs typeface="Consolas" pitchFamily="49" charset="0"/>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Consolas" pitchFamily="49" charset="0"/>
                          <a:ea typeface="楷体" pitchFamily="49" charset="-122"/>
                          <a:cs typeface="Consolas" pitchFamily="49" charset="0"/>
                        </a:rPr>
                        <a:t>9902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Consolas" pitchFamily="49" charset="0"/>
                          <a:ea typeface="楷体" pitchFamily="49" charset="-122"/>
                          <a:cs typeface="Consolas" pitchFamily="49" charset="0"/>
                        </a:rPr>
                        <a:t>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Consolas" pitchFamily="49" charset="0"/>
                          <a:ea typeface="楷体" pitchFamily="49" charset="-122"/>
                          <a:cs typeface="Consolas" pitchFamily="49" charset="0"/>
                        </a:rPr>
                        <a:t>李英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Consolas" pitchFamily="49" charset="0"/>
                          <a:ea typeface="楷体" pitchFamily="49" charset="-122"/>
                          <a:cs typeface="Consolas" pitchFamily="49" charset="0"/>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Consolas" pitchFamily="49" charset="0"/>
                          <a:ea typeface="楷体" pitchFamily="49" charset="-122"/>
                          <a:cs typeface="Consolas" pitchFamily="49"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Consolas" pitchFamily="49" charset="0"/>
                          <a:ea typeface="楷体" pitchFamily="49" charset="-122"/>
                          <a:cs typeface="Consolas" pitchFamily="49"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Consolas" pitchFamily="49" charset="0"/>
                          <a:ea typeface="楷体" pitchFamily="49" charset="-122"/>
                          <a:cs typeface="Consolas" pitchFamily="49" charset="0"/>
                        </a:rPr>
                        <a:t>陈华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Consolas" pitchFamily="49" charset="0"/>
                          <a:ea typeface="楷体" pitchFamily="49" charset="-122"/>
                          <a:cs typeface="Consolas" pitchFamily="49"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33CC"/>
                          </a:solidFill>
                          <a:effectLst/>
                          <a:latin typeface="Consolas" pitchFamily="49" charset="0"/>
                          <a:ea typeface="楷体" pitchFamily="49" charset="-122"/>
                          <a:cs typeface="Consolas" pitchFamily="49" charset="0"/>
                        </a:rPr>
                        <a:t>9902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Consolas" pitchFamily="49" charset="0"/>
                          <a:ea typeface="楷体" pitchFamily="49" charset="-122"/>
                          <a:cs typeface="Consolas" pitchFamily="49"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Consolas" pitchFamily="49" charset="0"/>
                          <a:ea typeface="楷体" pitchFamily="49" charset="-122"/>
                          <a:cs typeface="Consolas" pitchFamily="49" charset="0"/>
                        </a:rPr>
                        <a:t>王奇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Consolas" pitchFamily="49" charset="0"/>
                          <a:ea typeface="楷体" pitchFamily="49" charset="-122"/>
                          <a:cs typeface="Consolas" pitchFamily="49"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33CC"/>
                          </a:solidFill>
                          <a:effectLst/>
                          <a:latin typeface="Consolas" pitchFamily="49" charset="0"/>
                          <a:ea typeface="楷体" pitchFamily="49" charset="-122"/>
                          <a:cs typeface="Consolas" pitchFamily="49"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Consolas" pitchFamily="49" charset="0"/>
                          <a:ea typeface="楷体" pitchFamily="49" charset="-122"/>
                          <a:cs typeface="Consolas" pitchFamily="49" charset="0"/>
                        </a:rPr>
                        <a:t>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Consolas" pitchFamily="49" charset="0"/>
                          <a:ea typeface="楷体" pitchFamily="49" charset="-122"/>
                          <a:cs typeface="Consolas" pitchFamily="49" charset="0"/>
                        </a:rPr>
                        <a:t>董强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rgbClr val="0033CC"/>
                          </a:solidFill>
                          <a:effectLst/>
                          <a:latin typeface="Consolas" pitchFamily="49" charset="0"/>
                          <a:ea typeface="楷体" pitchFamily="49" charset="-122"/>
                          <a:cs typeface="Consolas" pitchFamily="49" charset="0"/>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33CC"/>
                          </a:solidFill>
                          <a:effectLst/>
                          <a:latin typeface="Consolas" pitchFamily="49" charset="0"/>
                          <a:ea typeface="楷体" pitchFamily="49" charset="-122"/>
                          <a:cs typeface="Consolas" pitchFamily="49" charset="0"/>
                        </a:rPr>
                        <a:t>9902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33CC"/>
                          </a:solidFill>
                          <a:effectLst/>
                          <a:latin typeface="Consolas" pitchFamily="49" charset="0"/>
                          <a:ea typeface="楷体" pitchFamily="49" charset="-122"/>
                          <a:cs typeface="Consolas" pitchFamily="49"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Consolas" pitchFamily="49" charset="0"/>
                          <a:ea typeface="楷体" pitchFamily="49" charset="-122"/>
                          <a:cs typeface="Consolas" pitchFamily="49" charset="0"/>
                        </a:rPr>
                        <a:t>王萍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0033CC"/>
                          </a:solidFill>
                          <a:effectLst/>
                          <a:latin typeface="Consolas" pitchFamily="49" charset="0"/>
                          <a:ea typeface="楷体" pitchFamily="49" charset="-122"/>
                          <a:cs typeface="Consolas" pitchFamily="49" charset="0"/>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33CC"/>
                          </a:solidFill>
                          <a:effectLst/>
                          <a:latin typeface="Consolas" pitchFamily="49" charset="0"/>
                          <a:ea typeface="楷体" pitchFamily="49" charset="-122"/>
                          <a:cs typeface="Consolas" pitchFamily="49" charset="0"/>
                        </a:rPr>
                        <a:t>9901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48" name="组合 47"/>
          <p:cNvGrpSpPr/>
          <p:nvPr/>
        </p:nvGrpSpPr>
        <p:grpSpPr>
          <a:xfrm>
            <a:off x="4550513" y="4767261"/>
            <a:ext cx="568331" cy="970333"/>
            <a:chOff x="4018662" y="4767261"/>
            <a:chExt cx="568331" cy="970333"/>
          </a:xfrm>
        </p:grpSpPr>
        <p:sp>
          <p:nvSpPr>
            <p:cNvPr id="57447" name="Line 103"/>
            <p:cNvSpPr>
              <a:spLocks noChangeShapeType="1"/>
            </p:cNvSpPr>
            <p:nvPr/>
          </p:nvSpPr>
          <p:spPr bwMode="auto">
            <a:xfrm>
              <a:off x="4311640" y="4767261"/>
              <a:ext cx="0" cy="533400"/>
            </a:xfrm>
            <a:prstGeom prst="line">
              <a:avLst/>
            </a:prstGeom>
            <a:noFill/>
            <a:ln w="28575">
              <a:solidFill>
                <a:srgbClr val="339933"/>
              </a:solidFill>
              <a:miter lim="800000"/>
              <a:headEnd/>
              <a:tailEnd type="triangle" w="med" len="med"/>
            </a:ln>
            <a:effectLst/>
          </p:spPr>
          <p:txBody>
            <a:bodyPr wrap="none"/>
            <a:lstStyle/>
            <a:p>
              <a:endParaRPr lang="zh-CN" altLang="en-US" sz="1800">
                <a:latin typeface="Consolas" pitchFamily="49" charset="0"/>
                <a:cs typeface="Consolas" pitchFamily="49" charset="0"/>
              </a:endParaRPr>
            </a:p>
          </p:txBody>
        </p:sp>
        <p:sp>
          <p:nvSpPr>
            <p:cNvPr id="147517" name="Text Box 61"/>
            <p:cNvSpPr txBox="1">
              <a:spLocks noChangeArrowheads="1"/>
            </p:cNvSpPr>
            <p:nvPr/>
          </p:nvSpPr>
          <p:spPr bwMode="auto">
            <a:xfrm>
              <a:off x="4018662" y="5439075"/>
              <a:ext cx="568331" cy="298519"/>
            </a:xfrm>
            <a:prstGeom prst="rect">
              <a:avLst/>
            </a:prstGeom>
            <a:noFill/>
            <a:ln w="57150" algn="ctr">
              <a:noFill/>
              <a:miter lim="800000"/>
              <a:headEnd/>
              <a:tailEnd type="none" w="lg" len="lg"/>
            </a:ln>
            <a:effectLst/>
          </p:spPr>
          <p:txBody>
            <a:bodyPr wrap="square" tIns="76176" bIns="0">
              <a:spAutoFit/>
            </a:bodyPr>
            <a:lstStyle/>
            <a:p>
              <a:pPr marL="457200" indent="-457200"/>
              <a:r>
                <a:rPr lang="en-US" altLang="zh-CN" sz="1800" dirty="0">
                  <a:solidFill>
                    <a:srgbClr val="3333CC"/>
                  </a:solidFill>
                  <a:latin typeface="Consolas" pitchFamily="49" charset="0"/>
                  <a:ea typeface="宋体" charset="-122"/>
                  <a:cs typeface="Consolas" pitchFamily="49" charset="0"/>
                </a:rPr>
                <a:t>┇</a:t>
              </a:r>
            </a:p>
          </p:txBody>
        </p:sp>
      </p:grpSp>
      <p:sp>
        <p:nvSpPr>
          <p:cNvPr id="31" name="TextBox 30"/>
          <p:cNvSpPr txBox="1"/>
          <p:nvPr/>
        </p:nvSpPr>
        <p:spPr>
          <a:xfrm>
            <a:off x="71406" y="214290"/>
            <a:ext cx="1928826" cy="57246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ct val="130000"/>
              </a:lnSpc>
            </a:pPr>
            <a:r>
              <a:rPr lang="zh-CN" altLang="en-US" b="1" dirty="0">
                <a:solidFill>
                  <a:schemeClr val="bg1"/>
                </a:solidFill>
                <a:latin typeface="Consolas" pitchFamily="49" charset="0"/>
                <a:ea typeface="楷体" pitchFamily="49" charset="-122"/>
                <a:cs typeface="Consolas" pitchFamily="49" charset="0"/>
              </a:rPr>
              <a:t>映射过程：</a:t>
            </a:r>
          </a:p>
        </p:txBody>
      </p:sp>
      <p:sp>
        <p:nvSpPr>
          <p:cNvPr id="32" name="TextBox 31"/>
          <p:cNvSpPr txBox="1"/>
          <p:nvPr/>
        </p:nvSpPr>
        <p:spPr>
          <a:xfrm>
            <a:off x="2611450" y="312098"/>
            <a:ext cx="2571768" cy="492443"/>
          </a:xfrm>
          <a:prstGeom prst="rect">
            <a:avLst/>
          </a:prstGeom>
          <a:noFill/>
        </p:spPr>
        <p:txBody>
          <a:bodyPr wrap="square" rtlCol="0">
            <a:spAutoFit/>
          </a:bodyPr>
          <a:lstStyle/>
          <a:p>
            <a:pPr>
              <a:lnSpc>
                <a:spcPct val="130000"/>
              </a:lnSpc>
            </a:pPr>
            <a:r>
              <a:rPr lang="zh-CN" altLang="en-US" sz="2000" b="1" dirty="0">
                <a:solidFill>
                  <a:srgbClr val="3333CC"/>
                </a:solidFill>
                <a:latin typeface="Consolas" pitchFamily="49" charset="0"/>
                <a:ea typeface="楷体" pitchFamily="49" charset="-122"/>
                <a:cs typeface="Consolas" pitchFamily="49" charset="0"/>
              </a:rPr>
              <a:t>学生表的逻辑结构</a:t>
            </a:r>
          </a:p>
        </p:txBody>
      </p:sp>
      <p:sp>
        <p:nvSpPr>
          <p:cNvPr id="35" name="TextBox 34"/>
          <p:cNvSpPr txBox="1"/>
          <p:nvPr/>
        </p:nvSpPr>
        <p:spPr>
          <a:xfrm>
            <a:off x="5675355" y="4071942"/>
            <a:ext cx="430887" cy="2357454"/>
          </a:xfrm>
          <a:prstGeom prst="rect">
            <a:avLst/>
          </a:prstGeom>
          <a:noFill/>
        </p:spPr>
        <p:txBody>
          <a:bodyPr vert="eaVert" wrap="square" rtlCol="0">
            <a:spAutoFit/>
          </a:bodyPr>
          <a:lstStyle/>
          <a:p>
            <a:r>
              <a:rPr lang="zh-CN" altLang="en-US" sz="2000" dirty="0">
                <a:solidFill>
                  <a:srgbClr val="3333CC"/>
                </a:solidFill>
                <a:latin typeface="Consolas" pitchFamily="49" charset="0"/>
                <a:ea typeface="楷体" pitchFamily="49" charset="-122"/>
                <a:cs typeface="Consolas" pitchFamily="49" charset="0"/>
              </a:rPr>
              <a:t>存储结构建立完毕</a:t>
            </a:r>
            <a:endParaRPr lang="zh-CN" altLang="en-US" sz="2000" dirty="0">
              <a:latin typeface="Consolas" pitchFamily="49" charset="0"/>
              <a:cs typeface="Consolas" pitchFamily="49" charset="0"/>
            </a:endParaRPr>
          </a:p>
        </p:txBody>
      </p:sp>
      <p:cxnSp>
        <p:nvCxnSpPr>
          <p:cNvPr id="37" name="直接箭头连接符 36"/>
          <p:cNvCxnSpPr/>
          <p:nvPr/>
        </p:nvCxnSpPr>
        <p:spPr>
          <a:xfrm rot="16200000" flipH="1">
            <a:off x="813607" y="2432831"/>
            <a:ext cx="2647966" cy="496899"/>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16200000" flipH="1">
            <a:off x="574689" y="2814625"/>
            <a:ext cx="2828938" cy="771539"/>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16200000" flipH="1">
            <a:off x="570728" y="4461660"/>
            <a:ext cx="2843213" cy="777891"/>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7AF016A1-9F15-429F-9EFD-84004B73C732}" type="slidenum">
              <a:rPr lang="en-US" altLang="zh-CN" smtClean="0"/>
              <a:pPr/>
              <a:t>39</a:t>
            </a:fld>
            <a:endParaRPr lang="en-US" altLang="zh-CN" dirty="0"/>
          </a:p>
        </p:txBody>
      </p:sp>
    </p:spTree>
    <p:custDataLst>
      <p:tags r:id="rId1"/>
    </p:custDataLst>
    <p:extLst>
      <p:ext uri="{BB962C8B-B14F-4D97-AF65-F5344CB8AC3E}">
        <p14:creationId xmlns:p14="http://schemas.microsoft.com/office/powerpoint/2010/main" val="146631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37"/>
                                        </p:tgtEl>
                                      </p:cBhvr>
                                    </p:animEffect>
                                    <p:set>
                                      <p:cBhvr>
                                        <p:cTn id="14" dur="1" fill="hold">
                                          <p:stCondLst>
                                            <p:cond delay="499"/>
                                          </p:stCondLst>
                                        </p:cTn>
                                        <p:tgtEl>
                                          <p:spTgt spid="3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4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nodeType="clickEffect">
                                  <p:stCondLst>
                                    <p:cond delay="0"/>
                                  </p:stCondLst>
                                  <p:childTnLst>
                                    <p:animEffect transition="out" filter="wipe(down)">
                                      <p:cBhvr>
                                        <p:cTn id="25" dur="500"/>
                                        <p:tgtEl>
                                          <p:spTgt spid="41"/>
                                        </p:tgtEl>
                                      </p:cBhvr>
                                    </p:animEffect>
                                    <p:set>
                                      <p:cBhvr>
                                        <p:cTn id="26" dur="1" fill="hold">
                                          <p:stCondLst>
                                            <p:cond delay="499"/>
                                          </p:stCondLst>
                                        </p:cTn>
                                        <p:tgtEl>
                                          <p:spTgt spid="4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4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nodeType="clickEffect">
                                  <p:stCondLst>
                                    <p:cond delay="0"/>
                                  </p:stCondLst>
                                  <p:childTnLst>
                                    <p:animEffect transition="out" filter="wipe(down)">
                                      <p:cBhvr>
                                        <p:cTn id="41" dur="500"/>
                                        <p:tgtEl>
                                          <p:spTgt spid="45"/>
                                        </p:tgtEl>
                                      </p:cBhvr>
                                    </p:animEffect>
                                    <p:set>
                                      <p:cBhvr>
                                        <p:cTn id="42" dur="1" fill="hold">
                                          <p:stCondLst>
                                            <p:cond delay="499"/>
                                          </p:stCondLst>
                                        </p:cTn>
                                        <p:tgtEl>
                                          <p:spTgt spid="4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1577874" y="2214554"/>
            <a:ext cx="5370390" cy="2786082"/>
          </a:xfrm>
          <a:prstGeom prst="roundRect">
            <a:avLst/>
          </a:prstGeom>
          <a:blipFill>
            <a:blip r:embed="rId3" cstate="print"/>
            <a:tile tx="0" ty="0" sx="100000" sy="100000" flip="none" algn="tl"/>
          </a:blip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 name="Text Box 12"/>
          <p:cNvSpPr txBox="1">
            <a:spLocks noChangeArrowheads="1"/>
          </p:cNvSpPr>
          <p:nvPr/>
        </p:nvSpPr>
        <p:spPr bwMode="auto">
          <a:xfrm>
            <a:off x="504510" y="549563"/>
            <a:ext cx="3929090" cy="461665"/>
          </a:xfrm>
          <a:prstGeom prst="rect">
            <a:avLst/>
          </a:prstGeom>
          <a:solidFill>
            <a:srgbClr val="6600CC"/>
          </a:solidFill>
          <a:ln w="9525">
            <a:noFill/>
            <a:miter lim="800000"/>
            <a:headEnd/>
            <a:tailEnd/>
          </a:ln>
          <a:effectLst/>
        </p:spPr>
        <p:txBody>
          <a:bodyPr wrap="square">
            <a:spAutoFit/>
          </a:bodyPr>
          <a:lstStyle/>
          <a:p>
            <a:pPr>
              <a:lnSpc>
                <a:spcPct val="100000"/>
              </a:lnSpc>
            </a:pPr>
            <a:r>
              <a:rPr lang="zh-CN" altLang="en-US" dirty="0">
                <a:solidFill>
                  <a:schemeClr val="bg1"/>
                </a:solidFill>
                <a:latin typeface="黑体" pitchFamily="49" charset="-122"/>
                <a:ea typeface="黑体" pitchFamily="49" charset="-122"/>
              </a:rPr>
              <a:t>授课知识点</a:t>
            </a:r>
            <a:endParaRPr lang="zh-CN" altLang="en-US" b="1" dirty="0">
              <a:solidFill>
                <a:schemeClr val="bg1"/>
              </a:solidFill>
              <a:latin typeface="黑体" pitchFamily="49" charset="-122"/>
              <a:ea typeface="黑体" pitchFamily="49" charset="-122"/>
              <a:cs typeface="Times New Roman" pitchFamily="18" charset="0"/>
            </a:endParaRPr>
          </a:p>
        </p:txBody>
      </p:sp>
      <p:sp>
        <p:nvSpPr>
          <p:cNvPr id="16" name="圆角矩形 15"/>
          <p:cNvSpPr/>
          <p:nvPr/>
        </p:nvSpPr>
        <p:spPr>
          <a:xfrm>
            <a:off x="1935064" y="2500306"/>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线性表</a:t>
            </a:r>
            <a:endParaRPr lang="zh-CN" altLang="en-US" sz="2000"/>
          </a:p>
        </p:txBody>
      </p:sp>
      <p:sp>
        <p:nvSpPr>
          <p:cNvPr id="20" name="圆角矩形 19"/>
          <p:cNvSpPr/>
          <p:nvPr/>
        </p:nvSpPr>
        <p:spPr>
          <a:xfrm>
            <a:off x="5244169" y="2500306"/>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栈</a:t>
            </a:r>
            <a:endParaRPr lang="zh-CN" altLang="en-US" sz="2000"/>
          </a:p>
        </p:txBody>
      </p:sp>
      <p:sp>
        <p:nvSpPr>
          <p:cNvPr id="21" name="圆角矩形 20"/>
          <p:cNvSpPr/>
          <p:nvPr/>
        </p:nvSpPr>
        <p:spPr>
          <a:xfrm>
            <a:off x="1907704" y="3140100"/>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dirty="0">
                <a:solidFill>
                  <a:srgbClr val="3333CC"/>
                </a:solidFill>
                <a:latin typeface="Times New Roman" pitchFamily="18" charset="0"/>
                <a:ea typeface="楷体" pitchFamily="49" charset="-122"/>
                <a:cs typeface="Times New Roman" pitchFamily="18" charset="0"/>
              </a:rPr>
              <a:t>队列</a:t>
            </a:r>
            <a:endParaRPr lang="zh-CN" altLang="en-US" sz="2000" dirty="0"/>
          </a:p>
        </p:txBody>
      </p:sp>
      <p:sp>
        <p:nvSpPr>
          <p:cNvPr id="22" name="圆角矩形 21"/>
          <p:cNvSpPr/>
          <p:nvPr/>
        </p:nvSpPr>
        <p:spPr>
          <a:xfrm>
            <a:off x="3578138" y="3140100"/>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串</a:t>
            </a:r>
            <a:endParaRPr lang="zh-CN" altLang="en-US" sz="2000"/>
          </a:p>
        </p:txBody>
      </p:sp>
      <p:sp>
        <p:nvSpPr>
          <p:cNvPr id="23" name="圆角矩形 22"/>
          <p:cNvSpPr/>
          <p:nvPr/>
        </p:nvSpPr>
        <p:spPr>
          <a:xfrm>
            <a:off x="3578138" y="2500306"/>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数组</a:t>
            </a:r>
            <a:endParaRPr lang="zh-CN" altLang="en-US" sz="2000"/>
          </a:p>
        </p:txBody>
      </p:sp>
      <p:sp>
        <p:nvSpPr>
          <p:cNvPr id="24" name="圆角矩形 23"/>
          <p:cNvSpPr/>
          <p:nvPr/>
        </p:nvSpPr>
        <p:spPr>
          <a:xfrm>
            <a:off x="3563888" y="3770195"/>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树</a:t>
            </a:r>
            <a:endParaRPr lang="zh-CN" altLang="en-US" sz="2000"/>
          </a:p>
        </p:txBody>
      </p:sp>
      <p:sp>
        <p:nvSpPr>
          <p:cNvPr id="25" name="圆角矩形 24"/>
          <p:cNvSpPr/>
          <p:nvPr/>
        </p:nvSpPr>
        <p:spPr>
          <a:xfrm>
            <a:off x="1907704" y="3778884"/>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二叉树</a:t>
            </a:r>
            <a:endParaRPr lang="zh-CN" altLang="en-US" sz="2000"/>
          </a:p>
        </p:txBody>
      </p:sp>
      <p:sp>
        <p:nvSpPr>
          <p:cNvPr id="26" name="圆角矩形 25"/>
          <p:cNvSpPr/>
          <p:nvPr/>
        </p:nvSpPr>
        <p:spPr>
          <a:xfrm>
            <a:off x="5244169" y="3778884"/>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a:solidFill>
                  <a:srgbClr val="3333CC"/>
                </a:solidFill>
                <a:latin typeface="Times New Roman" pitchFamily="18" charset="0"/>
                <a:ea typeface="楷体" pitchFamily="49" charset="-122"/>
                <a:cs typeface="Times New Roman" pitchFamily="18" charset="0"/>
              </a:rPr>
              <a:t>图</a:t>
            </a:r>
            <a:endParaRPr lang="zh-CN" altLang="en-US" sz="2000"/>
          </a:p>
        </p:txBody>
      </p:sp>
      <p:sp>
        <p:nvSpPr>
          <p:cNvPr id="32" name="圆角矩形 31"/>
          <p:cNvSpPr/>
          <p:nvPr/>
        </p:nvSpPr>
        <p:spPr>
          <a:xfrm>
            <a:off x="5220072" y="3140968"/>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dirty="0">
                <a:solidFill>
                  <a:srgbClr val="3333CC"/>
                </a:solidFill>
                <a:latin typeface="Times New Roman" pitchFamily="18" charset="0"/>
                <a:ea typeface="楷体" pitchFamily="49" charset="-122"/>
                <a:cs typeface="Times New Roman" pitchFamily="18" charset="0"/>
              </a:rPr>
              <a:t>广义表</a:t>
            </a:r>
            <a:endParaRPr lang="zh-CN" altLang="en-US" sz="2000" dirty="0"/>
          </a:p>
        </p:txBody>
      </p:sp>
      <p:sp>
        <p:nvSpPr>
          <p:cNvPr id="35" name="圆角矩形 34"/>
          <p:cNvSpPr/>
          <p:nvPr/>
        </p:nvSpPr>
        <p:spPr>
          <a:xfrm>
            <a:off x="1917964" y="4401160"/>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dirty="0">
                <a:solidFill>
                  <a:srgbClr val="3333CC"/>
                </a:solidFill>
                <a:latin typeface="Times New Roman" pitchFamily="18" charset="0"/>
                <a:ea typeface="楷体" pitchFamily="49" charset="-122"/>
                <a:cs typeface="Times New Roman" pitchFamily="18" charset="0"/>
              </a:rPr>
              <a:t>查找</a:t>
            </a:r>
            <a:endParaRPr lang="zh-CN" altLang="en-US" sz="2000" dirty="0"/>
          </a:p>
        </p:txBody>
      </p:sp>
      <p:sp>
        <p:nvSpPr>
          <p:cNvPr id="36" name="圆角矩形 35"/>
          <p:cNvSpPr/>
          <p:nvPr/>
        </p:nvSpPr>
        <p:spPr>
          <a:xfrm>
            <a:off x="3574148" y="4437112"/>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dirty="0">
                <a:solidFill>
                  <a:srgbClr val="3333CC"/>
                </a:solidFill>
                <a:latin typeface="Times New Roman" pitchFamily="18" charset="0"/>
                <a:ea typeface="楷体" pitchFamily="49" charset="-122"/>
                <a:cs typeface="Times New Roman" pitchFamily="18" charset="0"/>
              </a:rPr>
              <a:t>排序</a:t>
            </a:r>
            <a:endParaRPr lang="zh-CN" altLang="en-US" sz="2000" dirty="0"/>
          </a:p>
        </p:txBody>
      </p:sp>
      <p:sp>
        <p:nvSpPr>
          <p:cNvPr id="37" name="圆角矩形 36"/>
          <p:cNvSpPr/>
          <p:nvPr/>
        </p:nvSpPr>
        <p:spPr>
          <a:xfrm>
            <a:off x="5220072" y="4437112"/>
            <a:ext cx="1285884" cy="468000"/>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000" dirty="0">
                <a:solidFill>
                  <a:srgbClr val="3333CC"/>
                </a:solidFill>
                <a:latin typeface="Times New Roman" pitchFamily="18" charset="0"/>
                <a:ea typeface="楷体" pitchFamily="49" charset="-122"/>
                <a:cs typeface="Times New Roman" pitchFamily="18" charset="0"/>
              </a:rPr>
              <a:t>动态规划</a:t>
            </a:r>
            <a:endParaRPr lang="zh-CN" altLang="en-US" sz="2000" dirty="0"/>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4</a:t>
            </a:fld>
            <a:endParaRPr lang="en-US" altLang="zh-CN" dirty="0"/>
          </a:p>
        </p:txBody>
      </p:sp>
    </p:spTree>
    <p:extLst>
      <p:ext uri="{BB962C8B-B14F-4D97-AF65-F5344CB8AC3E}">
        <p14:creationId xmlns:p14="http://schemas.microsoft.com/office/powerpoint/2010/main" val="11272155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021" name="Text Box 53"/>
          <p:cNvSpPr txBox="1">
            <a:spLocks noChangeArrowheads="1"/>
          </p:cNvSpPr>
          <p:nvPr/>
        </p:nvSpPr>
        <p:spPr bwMode="auto">
          <a:xfrm>
            <a:off x="857224" y="785794"/>
            <a:ext cx="3857652" cy="347763"/>
          </a:xfrm>
          <a:prstGeom prst="rect">
            <a:avLst/>
          </a:prstGeom>
          <a:noFill/>
          <a:ln w="57150" algn="ctr">
            <a:noFill/>
            <a:miter lim="800000"/>
            <a:headEnd/>
            <a:tailEnd type="none" w="lg" len="lg"/>
          </a:ln>
          <a:effectLst/>
        </p:spPr>
        <p:txBody>
          <a:bodyPr wrap="square" tIns="76176" bIns="0">
            <a:spAutoFit/>
          </a:bodyPr>
          <a:lstStyle/>
          <a:p>
            <a:pPr marL="457200" indent="-457200" algn="l"/>
            <a:r>
              <a:rPr lang="zh-CN" altLang="en-US" sz="2200" b="1" dirty="0">
                <a:solidFill>
                  <a:srgbClr val="0000FF"/>
                </a:solidFill>
                <a:latin typeface="Times New Roman" pitchFamily="18" charset="0"/>
                <a:ea typeface="楷体" pitchFamily="49" charset="-122"/>
                <a:cs typeface="Times New Roman" pitchFamily="18" charset="0"/>
              </a:rPr>
              <a:t>这种存储结构的特点：　　</a:t>
            </a:r>
          </a:p>
        </p:txBody>
      </p:sp>
      <p:sp>
        <p:nvSpPr>
          <p:cNvPr id="212022" name="Text Box 54"/>
          <p:cNvSpPr txBox="1">
            <a:spLocks noChangeArrowheads="1"/>
          </p:cNvSpPr>
          <p:nvPr/>
        </p:nvSpPr>
        <p:spPr bwMode="auto">
          <a:xfrm>
            <a:off x="714348" y="1357298"/>
            <a:ext cx="7072362" cy="1461914"/>
          </a:xfrm>
          <a:prstGeom prst="rect">
            <a:avLst/>
          </a:prstGeom>
          <a:ln>
            <a:headEnd/>
            <a:tailEnd type="none" w="lg" len="lg"/>
          </a:ln>
        </p:spPr>
        <p:style>
          <a:lnRef idx="1">
            <a:schemeClr val="accent5"/>
          </a:lnRef>
          <a:fillRef idx="2">
            <a:schemeClr val="accent5"/>
          </a:fillRef>
          <a:effectRef idx="1">
            <a:schemeClr val="accent5"/>
          </a:effectRef>
          <a:fontRef idx="minor">
            <a:schemeClr val="dk1"/>
          </a:fontRef>
        </p:style>
        <p:txBody>
          <a:bodyPr wrap="square" lIns="180000" tIns="76176" rIns="216000" bIns="0">
            <a:spAutoFit/>
          </a:bodyPr>
          <a:lstStyle/>
          <a:p>
            <a:pPr marL="457200" indent="-457200" algn="l">
              <a:lnSpc>
                <a:spcPct val="150000"/>
              </a:lnSpc>
              <a:spcBef>
                <a:spcPts val="0"/>
              </a:spcBef>
              <a:buFontTx/>
              <a:buBlip>
                <a:blip r:embed="rId4"/>
              </a:buBlip>
            </a:pPr>
            <a:r>
              <a:rPr lang="zh-CN" altLang="en-US" sz="2000" b="1" dirty="0">
                <a:solidFill>
                  <a:srgbClr val="0000FF"/>
                </a:solidFill>
                <a:latin typeface="Times New Roman" pitchFamily="18" charset="0"/>
                <a:ea typeface="楷体" pitchFamily="49" charset="-122"/>
                <a:cs typeface="Times New Roman" pitchFamily="18" charset="0"/>
              </a:rPr>
              <a:t>一个逻辑元素用一个结点存储，每个结点单独分配，所有结点的地址不一定是连续的。</a:t>
            </a:r>
          </a:p>
          <a:p>
            <a:pPr marL="457200" indent="-457200" algn="l">
              <a:lnSpc>
                <a:spcPct val="150000"/>
              </a:lnSpc>
              <a:spcBef>
                <a:spcPts val="0"/>
              </a:spcBef>
              <a:buFontTx/>
              <a:buBlip>
                <a:blip r:embed="rId4"/>
              </a:buBlip>
            </a:pPr>
            <a:r>
              <a:rPr lang="zh-CN" altLang="en-US" sz="2000" b="1" dirty="0">
                <a:solidFill>
                  <a:srgbClr val="0000FF"/>
                </a:solidFill>
                <a:latin typeface="Times New Roman" pitchFamily="18" charset="0"/>
                <a:ea typeface="楷体" pitchFamily="49" charset="-122"/>
                <a:cs typeface="Times New Roman" pitchFamily="18" charset="0"/>
              </a:rPr>
              <a:t>用指针来表示逻辑关系。</a:t>
            </a:r>
          </a:p>
        </p:txBody>
      </p:sp>
      <p:grpSp>
        <p:nvGrpSpPr>
          <p:cNvPr id="8" name="组合 7"/>
          <p:cNvGrpSpPr/>
          <p:nvPr/>
        </p:nvGrpSpPr>
        <p:grpSpPr>
          <a:xfrm>
            <a:off x="1214414" y="3447636"/>
            <a:ext cx="2143140" cy="1012104"/>
            <a:chOff x="1214414" y="3447636"/>
            <a:chExt cx="2143140" cy="1012104"/>
          </a:xfrm>
        </p:grpSpPr>
        <p:sp>
          <p:nvSpPr>
            <p:cNvPr id="55" name="TextBox 54"/>
            <p:cNvSpPr txBox="1"/>
            <p:nvPr/>
          </p:nvSpPr>
          <p:spPr>
            <a:xfrm>
              <a:off x="1214414" y="4071942"/>
              <a:ext cx="2143140" cy="387798"/>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zh-CN" altLang="en-US" dirty="0">
                  <a:latin typeface="楷体" pitchFamily="49" charset="-122"/>
                  <a:ea typeface="楷体" pitchFamily="49" charset="-122"/>
                </a:rPr>
                <a:t>链式存储结构</a:t>
              </a:r>
            </a:p>
          </p:txBody>
        </p:sp>
        <p:sp>
          <p:nvSpPr>
            <p:cNvPr id="56" name="下箭头 55"/>
            <p:cNvSpPr/>
            <p:nvPr/>
          </p:nvSpPr>
          <p:spPr bwMode="auto">
            <a:xfrm>
              <a:off x="2000232" y="3447636"/>
              <a:ext cx="285752" cy="440812"/>
            </a:xfrm>
            <a:prstGeom prst="downArrow">
              <a:avLst/>
            </a:prstGeom>
            <a:ln>
              <a:headEnd type="none" w="med" len="med"/>
              <a:tailEnd type="stealth" w="lg" len="lg"/>
            </a:ln>
          </p:spPr>
          <p:style>
            <a:lnRef idx="1">
              <a:schemeClr val="accent3"/>
            </a:lnRef>
            <a:fillRef idx="3">
              <a:schemeClr val="accent3"/>
            </a:fillRef>
            <a:effectRef idx="2">
              <a:schemeClr val="accent3"/>
            </a:effectRef>
            <a:fontRef idx="minor">
              <a:schemeClr val="lt1"/>
            </a:fontRef>
          </p:style>
          <p:txBody>
            <a:bodyPr vert="horz" wrap="square" lIns="91440" tIns="76176" rIns="91440" bIns="0" numCol="1" rtlCol="0" anchor="ctr" anchorCtr="0" compatLnSpc="1">
              <a:prstTxWarp prst="textNoShape">
                <a:avLst/>
              </a:prstTxWarp>
              <a:spAutoFit/>
            </a:bodyPr>
            <a:lstStyle/>
            <a:p>
              <a:pPr marL="457200" marR="0" indent="-457200" algn="ctr" defTabSz="914400" rtl="0" eaLnBrk="1" fontAlgn="base" latinLnBrk="0" hangingPunct="1">
                <a:lnSpc>
                  <a:spcPct val="80000"/>
                </a:lnSpc>
                <a:spcBef>
                  <a:spcPct val="50000"/>
                </a:spcBef>
                <a:spcAft>
                  <a:spcPct val="0"/>
                </a:spcAft>
                <a:buClrTx/>
                <a:buSzTx/>
                <a:buFontTx/>
                <a:buNone/>
                <a:tabLst/>
              </a:pPr>
              <a:endParaRPr kumimoji="1" lang="zh-CN" altLang="en-US" sz="2400" b="1" i="0" u="none" strike="noStrike" cap="none" normalizeH="0" baseline="0">
                <a:ln>
                  <a:noFill/>
                </a:ln>
                <a:solidFill>
                  <a:srgbClr val="0033CC"/>
                </a:solidFill>
                <a:effectLst/>
                <a:latin typeface="Times New Roman" pitchFamily="18" charset="0"/>
                <a:ea typeface="楷体_GB2312" pitchFamily="49" charset="-122"/>
              </a:endParaRPr>
            </a:p>
          </p:txBody>
        </p:sp>
      </p:grpSp>
      <p:sp>
        <p:nvSpPr>
          <p:cNvPr id="4" name="灯片编号占位符 3"/>
          <p:cNvSpPr>
            <a:spLocks noGrp="1"/>
          </p:cNvSpPr>
          <p:nvPr>
            <p:ph type="sldNum" sz="quarter" idx="12"/>
          </p:nvPr>
        </p:nvSpPr>
        <p:spPr/>
        <p:txBody>
          <a:bodyPr/>
          <a:lstStyle/>
          <a:p>
            <a:fld id="{7AF016A1-9F15-429F-9EFD-84004B73C732}" type="slidenum">
              <a:rPr lang="en-US" altLang="zh-CN" smtClean="0"/>
              <a:pPr/>
              <a:t>40</a:t>
            </a:fld>
            <a:endParaRPr lang="en-US" altLang="zh-CN" dirty="0"/>
          </a:p>
        </p:txBody>
      </p:sp>
    </p:spTree>
    <p:custDataLst>
      <p:tags r:id="rId1"/>
    </p:custDataLst>
    <p:extLst>
      <p:ext uri="{BB962C8B-B14F-4D97-AF65-F5344CB8AC3E}">
        <p14:creationId xmlns:p14="http://schemas.microsoft.com/office/powerpoint/2010/main" val="261543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0132" name="Group 4"/>
          <p:cNvGraphicFramePr>
            <a:graphicFrameLocks noGrp="1"/>
          </p:cNvGraphicFramePr>
          <p:nvPr>
            <p:ph sz="quarter" idx="10"/>
            <p:extLst>
              <p:ext uri="{D42A27DB-BD31-4B8C-83A1-F6EECF244321}">
                <p14:modId xmlns:p14="http://schemas.microsoft.com/office/powerpoint/2010/main" val="3531360263"/>
              </p:ext>
            </p:extLst>
          </p:nvPr>
        </p:nvGraphicFramePr>
        <p:xfrm>
          <a:off x="539750" y="2619375"/>
          <a:ext cx="8372475" cy="692150"/>
        </p:xfrm>
        <a:graphic>
          <a:graphicData uri="http://schemas.openxmlformats.org/drawingml/2006/table">
            <a:tbl>
              <a:tblPr/>
              <a:tblGrid>
                <a:gridCol w="556885">
                  <a:extLst>
                    <a:ext uri="{9D8B030D-6E8A-4147-A177-3AD203B41FA5}">
                      <a16:colId xmlns:a16="http://schemas.microsoft.com/office/drawing/2014/main" val="518325050"/>
                    </a:ext>
                  </a:extLst>
                </a:gridCol>
                <a:gridCol w="560085">
                  <a:extLst>
                    <a:ext uri="{9D8B030D-6E8A-4147-A177-3AD203B41FA5}">
                      <a16:colId xmlns:a16="http://schemas.microsoft.com/office/drawing/2014/main" val="1282729345"/>
                    </a:ext>
                  </a:extLst>
                </a:gridCol>
                <a:gridCol w="556885">
                  <a:extLst>
                    <a:ext uri="{9D8B030D-6E8A-4147-A177-3AD203B41FA5}">
                      <a16:colId xmlns:a16="http://schemas.microsoft.com/office/drawing/2014/main" val="620759445"/>
                    </a:ext>
                  </a:extLst>
                </a:gridCol>
                <a:gridCol w="556885">
                  <a:extLst>
                    <a:ext uri="{9D8B030D-6E8A-4147-A177-3AD203B41FA5}">
                      <a16:colId xmlns:a16="http://schemas.microsoft.com/office/drawing/2014/main" val="3440267662"/>
                    </a:ext>
                  </a:extLst>
                </a:gridCol>
                <a:gridCol w="560085">
                  <a:extLst>
                    <a:ext uri="{9D8B030D-6E8A-4147-A177-3AD203B41FA5}">
                      <a16:colId xmlns:a16="http://schemas.microsoft.com/office/drawing/2014/main" val="2363429383"/>
                    </a:ext>
                  </a:extLst>
                </a:gridCol>
                <a:gridCol w="556885">
                  <a:extLst>
                    <a:ext uri="{9D8B030D-6E8A-4147-A177-3AD203B41FA5}">
                      <a16:colId xmlns:a16="http://schemas.microsoft.com/office/drawing/2014/main" val="1112664239"/>
                    </a:ext>
                  </a:extLst>
                </a:gridCol>
                <a:gridCol w="556885">
                  <a:extLst>
                    <a:ext uri="{9D8B030D-6E8A-4147-A177-3AD203B41FA5}">
                      <a16:colId xmlns:a16="http://schemas.microsoft.com/office/drawing/2014/main" val="3080540685"/>
                    </a:ext>
                  </a:extLst>
                </a:gridCol>
                <a:gridCol w="560085">
                  <a:extLst>
                    <a:ext uri="{9D8B030D-6E8A-4147-A177-3AD203B41FA5}">
                      <a16:colId xmlns:a16="http://schemas.microsoft.com/office/drawing/2014/main" val="2620646879"/>
                    </a:ext>
                  </a:extLst>
                </a:gridCol>
                <a:gridCol w="556885">
                  <a:extLst>
                    <a:ext uri="{9D8B030D-6E8A-4147-A177-3AD203B41FA5}">
                      <a16:colId xmlns:a16="http://schemas.microsoft.com/office/drawing/2014/main" val="1133227139"/>
                    </a:ext>
                  </a:extLst>
                </a:gridCol>
                <a:gridCol w="560085">
                  <a:extLst>
                    <a:ext uri="{9D8B030D-6E8A-4147-A177-3AD203B41FA5}">
                      <a16:colId xmlns:a16="http://schemas.microsoft.com/office/drawing/2014/main" val="4116054105"/>
                    </a:ext>
                  </a:extLst>
                </a:gridCol>
                <a:gridCol w="556885">
                  <a:extLst>
                    <a:ext uri="{9D8B030D-6E8A-4147-A177-3AD203B41FA5}">
                      <a16:colId xmlns:a16="http://schemas.microsoft.com/office/drawing/2014/main" val="2054792590"/>
                    </a:ext>
                  </a:extLst>
                </a:gridCol>
                <a:gridCol w="556885">
                  <a:extLst>
                    <a:ext uri="{9D8B030D-6E8A-4147-A177-3AD203B41FA5}">
                      <a16:colId xmlns:a16="http://schemas.microsoft.com/office/drawing/2014/main" val="961184961"/>
                    </a:ext>
                  </a:extLst>
                </a:gridCol>
                <a:gridCol w="560085">
                  <a:extLst>
                    <a:ext uri="{9D8B030D-6E8A-4147-A177-3AD203B41FA5}">
                      <a16:colId xmlns:a16="http://schemas.microsoft.com/office/drawing/2014/main" val="3356106286"/>
                    </a:ext>
                  </a:extLst>
                </a:gridCol>
                <a:gridCol w="560085">
                  <a:extLst>
                    <a:ext uri="{9D8B030D-6E8A-4147-A177-3AD203B41FA5}">
                      <a16:colId xmlns:a16="http://schemas.microsoft.com/office/drawing/2014/main" val="2403435992"/>
                    </a:ext>
                  </a:extLst>
                </a:gridCol>
                <a:gridCol w="556885">
                  <a:extLst>
                    <a:ext uri="{9D8B030D-6E8A-4147-A177-3AD203B41FA5}">
                      <a16:colId xmlns:a16="http://schemas.microsoft.com/office/drawing/2014/main" val="1447260423"/>
                    </a:ext>
                  </a:extLst>
                </a:gridCol>
              </a:tblGrid>
              <a:tr h="692150">
                <a:tc>
                  <a:txBody>
                    <a:bodyPr/>
                    <a:lstStyle>
                      <a:lvl1pPr>
                        <a:spcBef>
                          <a:spcPct val="20000"/>
                        </a:spcBef>
                        <a:buClr>
                          <a:schemeClr val="tx2"/>
                        </a:buClr>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tx1"/>
                        </a:buClr>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endParaRPr kumimoji="0" lang="zh-CN" altLang="en-US" sz="2400" b="0"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marL="92174" marR="9217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tx1"/>
                        </a:buClr>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endParaRPr kumimoji="0" lang="zh-CN" altLang="en-US" sz="2400" b="0"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marL="92174" marR="921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spcBef>
                          <a:spcPct val="20000"/>
                        </a:spcBef>
                        <a:buClr>
                          <a:schemeClr val="tx2"/>
                        </a:buClr>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tx1"/>
                        </a:buClr>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endParaRPr kumimoji="0" lang="zh-CN" altLang="en-US" sz="2400" b="0"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marL="92174" marR="921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tx1"/>
                        </a:buClr>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endParaRPr kumimoji="0" lang="zh-CN" altLang="en-US" sz="2400" b="0"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marL="92174" marR="921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tx1"/>
                        </a:buClr>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endParaRPr kumimoji="0" lang="zh-CN" altLang="en-US" sz="2400" b="0"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marL="92174" marR="921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4"/>
                      <a:srcRect/>
                      <a:tile tx="0" ty="0" sx="100000" sy="100000" flip="none" algn="tl"/>
                    </a:blipFill>
                  </a:tcPr>
                </a:tc>
                <a:tc>
                  <a:txBody>
                    <a:bodyPr/>
                    <a:lstStyle>
                      <a:lvl1pPr>
                        <a:spcBef>
                          <a:spcPct val="20000"/>
                        </a:spcBef>
                        <a:buClr>
                          <a:schemeClr val="tx2"/>
                        </a:buClr>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tx1"/>
                        </a:buClr>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endParaRPr kumimoji="0" lang="zh-CN" altLang="en-US" sz="2400" b="0"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marL="92174" marR="921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5"/>
                      <a:srcRect/>
                      <a:tile tx="0" ty="0" sx="100000" sy="100000" flip="none" algn="tl"/>
                    </a:blipFill>
                  </a:tcPr>
                </a:tc>
                <a:tc>
                  <a:txBody>
                    <a:bodyPr/>
                    <a:lstStyle>
                      <a:lvl1pPr>
                        <a:spcBef>
                          <a:spcPct val="20000"/>
                        </a:spcBef>
                        <a:buClr>
                          <a:schemeClr val="tx2"/>
                        </a:buClr>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tx1"/>
                        </a:buClr>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endParaRPr kumimoji="0" lang="zh-CN" altLang="en-US" sz="2400" b="0"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marL="92174" marR="921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tx1"/>
                        </a:buClr>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endParaRPr kumimoji="0" lang="zh-CN" altLang="en-US" sz="2400" b="0"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marL="92174" marR="921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tx1"/>
                        </a:buClr>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endParaRPr kumimoji="0" lang="zh-CN" altLang="en-US" sz="2400" b="0"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marL="92174" marR="921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tx1"/>
                        </a:buClr>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endParaRPr kumimoji="0" lang="zh-CN" altLang="en-US" sz="2400" b="0"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marL="92174" marR="921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6"/>
                      <a:srcRect/>
                      <a:tile tx="0" ty="0" sx="100000" sy="100000" flip="none" algn="tl"/>
                    </a:blipFill>
                  </a:tcPr>
                </a:tc>
                <a:tc>
                  <a:txBody>
                    <a:bodyPr/>
                    <a:lstStyle>
                      <a:lvl1pPr>
                        <a:spcBef>
                          <a:spcPct val="20000"/>
                        </a:spcBef>
                        <a:buClr>
                          <a:schemeClr val="tx2"/>
                        </a:buClr>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tx1"/>
                        </a:buClr>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endParaRPr kumimoji="0" lang="zh-CN" altLang="en-US" sz="2400" b="0"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marL="92174" marR="921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tx1"/>
                        </a:buClr>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endParaRPr kumimoji="0" lang="zh-CN" altLang="en-US" sz="2400" b="0"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marL="92174" marR="921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tx1"/>
                        </a:buClr>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endParaRPr kumimoji="0" lang="zh-CN" altLang="en-US" sz="2400" b="0"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marL="92174" marR="921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tx1"/>
                        </a:buClr>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endParaRPr kumimoji="0" lang="zh-CN" altLang="en-US" sz="2400" b="0"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marL="92174" marR="921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7"/>
                      <a:srcRect/>
                      <a:tile tx="0" ty="0" sx="100000" sy="100000" flip="none" algn="tl"/>
                    </a:blipFill>
                  </a:tcPr>
                </a:tc>
                <a:tc>
                  <a:txBody>
                    <a:bodyPr/>
                    <a:lstStyle>
                      <a:lvl1pPr>
                        <a:spcBef>
                          <a:spcPct val="20000"/>
                        </a:spcBef>
                        <a:buClr>
                          <a:schemeClr val="tx2"/>
                        </a:buClr>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tx1"/>
                        </a:buClr>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endParaRPr kumimoji="0" lang="zh-CN" altLang="en-US" sz="2400" b="0" i="0" u="none" strike="noStrike" cap="none" normalizeH="0" baseline="0" dirty="0">
                        <a:ln>
                          <a:noFill/>
                        </a:ln>
                        <a:solidFill>
                          <a:schemeClr val="tx2"/>
                        </a:solidFill>
                        <a:effectLst/>
                        <a:latin typeface="宋体" panose="02010600030101010101" pitchFamily="2" charset="-122"/>
                        <a:ea typeface="宋体" panose="02010600030101010101" pitchFamily="2" charset="-122"/>
                      </a:endParaRPr>
                    </a:p>
                  </a:txBody>
                  <a:tcPr marL="92174" marR="9217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15120415"/>
                  </a:ext>
                </a:extLst>
              </a:tr>
            </a:tbl>
          </a:graphicData>
        </a:graphic>
      </p:graphicFrame>
      <p:sp>
        <p:nvSpPr>
          <p:cNvPr id="560131" name="Text Box 3"/>
          <p:cNvSpPr txBox="1">
            <a:spLocks noChangeArrowheads="1"/>
          </p:cNvSpPr>
          <p:nvPr/>
        </p:nvSpPr>
        <p:spPr bwMode="auto">
          <a:xfrm>
            <a:off x="468313" y="1884363"/>
            <a:ext cx="7272337"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pPr eaLnBrk="1" hangingPunct="1"/>
            <a:r>
              <a:rPr lang="zh-CN" altLang="en-US" sz="2800" dirty="0">
                <a:solidFill>
                  <a:schemeClr val="tx2"/>
                </a:solidFill>
                <a:latin typeface="宋体" panose="02010600030101010101" pitchFamily="2" charset="-122"/>
              </a:rPr>
              <a:t>根据关键字</a:t>
            </a:r>
            <a:r>
              <a:rPr lang="en-US" altLang="zh-CN" sz="2800" dirty="0">
                <a:solidFill>
                  <a:schemeClr val="tx2"/>
                </a:solidFill>
                <a:latin typeface="宋体" panose="02010600030101010101" pitchFamily="2" charset="-122"/>
              </a:rPr>
              <a:t>key </a:t>
            </a:r>
            <a:r>
              <a:rPr lang="en-US" altLang="zh-CN" sz="2800" dirty="0">
                <a:solidFill>
                  <a:schemeClr val="tx2"/>
                </a:solidFill>
                <a:latin typeface="宋体" panose="02010600030101010101" pitchFamily="2" charset="-122"/>
                <a:sym typeface="Wingdings" panose="05000000000000000000" pitchFamily="2" charset="2"/>
              </a:rPr>
              <a:t> </a:t>
            </a:r>
            <a:r>
              <a:rPr lang="en-US" altLang="zh-CN" sz="2800" dirty="0">
                <a:solidFill>
                  <a:srgbClr val="FF0000"/>
                </a:solidFill>
                <a:latin typeface="宋体" panose="02010600030101010101" pitchFamily="2" charset="-122"/>
                <a:sym typeface="Wingdings" panose="05000000000000000000" pitchFamily="2" charset="2"/>
              </a:rPr>
              <a:t>H</a:t>
            </a:r>
            <a:r>
              <a:rPr lang="en-US" altLang="zh-CN" sz="2800" dirty="0">
                <a:solidFill>
                  <a:schemeClr val="tx2"/>
                </a:solidFill>
                <a:latin typeface="宋体" panose="02010600030101010101" pitchFamily="2" charset="-122"/>
                <a:sym typeface="Wingdings" panose="05000000000000000000" pitchFamily="2" charset="2"/>
              </a:rPr>
              <a:t>(key)</a:t>
            </a:r>
            <a:r>
              <a:rPr lang="zh-CN" altLang="en-US" sz="2800" dirty="0">
                <a:solidFill>
                  <a:schemeClr val="tx2"/>
                </a:solidFill>
                <a:latin typeface="宋体" panose="02010600030101010101" pitchFamily="2" charset="-122"/>
                <a:sym typeface="Wingdings" panose="05000000000000000000" pitchFamily="2" charset="2"/>
              </a:rPr>
              <a:t>，来确定存储地址    </a:t>
            </a:r>
            <a:endParaRPr lang="zh-CN" altLang="en-US" sz="2800" dirty="0">
              <a:solidFill>
                <a:schemeClr val="tx2"/>
              </a:solidFill>
              <a:latin typeface="宋体" panose="02010600030101010101" pitchFamily="2" charset="-122"/>
            </a:endParaRPr>
          </a:p>
        </p:txBody>
      </p:sp>
      <p:sp>
        <p:nvSpPr>
          <p:cNvPr id="560166" name="Rectangle 38"/>
          <p:cNvSpPr>
            <a:spLocks noChangeArrowheads="1"/>
          </p:cNvSpPr>
          <p:nvPr/>
        </p:nvSpPr>
        <p:spPr bwMode="auto">
          <a:xfrm>
            <a:off x="468313" y="1236663"/>
            <a:ext cx="1943100" cy="4370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pPr algn="l" eaLnBrk="1" hangingPunct="1"/>
            <a:r>
              <a:rPr lang="zh-CN" altLang="en-US" sz="2800" b="0" dirty="0">
                <a:solidFill>
                  <a:srgbClr val="FF0000"/>
                </a:solidFill>
                <a:latin typeface="黑体" panose="02010609060101010101" pitchFamily="49" charset="-122"/>
                <a:ea typeface="黑体" panose="02010609060101010101" pitchFamily="49" charset="-122"/>
              </a:rPr>
              <a:t>散列存储</a:t>
            </a:r>
          </a:p>
        </p:txBody>
      </p:sp>
      <p:sp>
        <p:nvSpPr>
          <p:cNvPr id="560167" name="Text Box 39"/>
          <p:cNvSpPr txBox="1">
            <a:spLocks noChangeArrowheads="1"/>
          </p:cNvSpPr>
          <p:nvPr/>
        </p:nvSpPr>
        <p:spPr bwMode="auto">
          <a:xfrm>
            <a:off x="539750" y="3563938"/>
            <a:ext cx="2516188" cy="4370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pPr algn="l" eaLnBrk="1" hangingPunct="1"/>
            <a:r>
              <a:rPr lang="zh-CN" altLang="en-US" sz="2800" b="0" dirty="0">
                <a:solidFill>
                  <a:srgbClr val="FF0000"/>
                </a:solidFill>
                <a:latin typeface="黑体" panose="02010609060101010101" pitchFamily="49" charset="-122"/>
                <a:ea typeface="黑体" panose="02010609060101010101" pitchFamily="49" charset="-122"/>
              </a:rPr>
              <a:t>索引存储</a:t>
            </a:r>
          </a:p>
        </p:txBody>
      </p:sp>
      <p:sp>
        <p:nvSpPr>
          <p:cNvPr id="560189" name="Rectangle 61"/>
          <p:cNvSpPr>
            <a:spLocks noChangeArrowheads="1"/>
          </p:cNvSpPr>
          <p:nvPr/>
        </p:nvSpPr>
        <p:spPr bwMode="auto">
          <a:xfrm>
            <a:off x="2700338" y="4343345"/>
            <a:ext cx="1655762" cy="387350"/>
          </a:xfrm>
          <a:prstGeom prst="rect">
            <a:avLst/>
          </a:prstGeom>
          <a:noFill/>
          <a:ln w="19050" algn="ctr">
            <a:solidFill>
              <a:schemeClr val="tx2"/>
            </a:solidFill>
            <a:prstDash val="dash"/>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endParaRPr lang="zh-CN" altLang="en-US"/>
          </a:p>
        </p:txBody>
      </p:sp>
      <p:graphicFrame>
        <p:nvGraphicFramePr>
          <p:cNvPr id="560215" name="Group 87"/>
          <p:cNvGraphicFramePr>
            <a:graphicFrameLocks noGrp="1"/>
          </p:cNvGraphicFramePr>
          <p:nvPr>
            <p:extLst>
              <p:ext uri="{D42A27DB-BD31-4B8C-83A1-F6EECF244321}">
                <p14:modId xmlns:p14="http://schemas.microsoft.com/office/powerpoint/2010/main" val="3420035569"/>
              </p:ext>
            </p:extLst>
          </p:nvPr>
        </p:nvGraphicFramePr>
        <p:xfrm>
          <a:off x="684213" y="4352925"/>
          <a:ext cx="1584325" cy="1828800"/>
        </p:xfrm>
        <a:graphic>
          <a:graphicData uri="http://schemas.openxmlformats.org/drawingml/2006/table">
            <a:tbl>
              <a:tblPr/>
              <a:tblGrid>
                <a:gridCol w="792162">
                  <a:extLst>
                    <a:ext uri="{9D8B030D-6E8A-4147-A177-3AD203B41FA5}">
                      <a16:colId xmlns:a16="http://schemas.microsoft.com/office/drawing/2014/main" val="358662377"/>
                    </a:ext>
                  </a:extLst>
                </a:gridCol>
                <a:gridCol w="792163">
                  <a:extLst>
                    <a:ext uri="{9D8B030D-6E8A-4147-A177-3AD203B41FA5}">
                      <a16:colId xmlns:a16="http://schemas.microsoft.com/office/drawing/2014/main" val="1223540805"/>
                    </a:ext>
                  </a:extLst>
                </a:gridCol>
              </a:tblGrid>
              <a:tr h="400050">
                <a:tc>
                  <a:txBody>
                    <a:bodyPr/>
                    <a:lstStyle>
                      <a:lvl1pPr>
                        <a:spcBef>
                          <a:spcPct val="20000"/>
                        </a:spcBef>
                        <a:buClr>
                          <a:schemeClr val="tx2"/>
                        </a:buClr>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tx1"/>
                        </a:buClr>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a:ln>
                            <a:noFill/>
                          </a:ln>
                          <a:solidFill>
                            <a:schemeClr val="tx2"/>
                          </a:solidFill>
                          <a:effectLst/>
                          <a:latin typeface="Arial" panose="020B0604020202020204" pitchFamily="34" charset="0"/>
                          <a:ea typeface="宋体" panose="02010600030101010101" pitchFamily="2" charset="-122"/>
                        </a:rPr>
                        <a:t>a</a:t>
                      </a:r>
                      <a:r>
                        <a:rPr kumimoji="0" lang="en-US" altLang="zh-CN" sz="2400" b="1" i="0" u="none" strike="noStrike" cap="none" normalizeH="0" baseline="-25000">
                          <a:ln>
                            <a:noFill/>
                          </a:ln>
                          <a:solidFill>
                            <a:schemeClr val="tx2"/>
                          </a:solidFill>
                          <a:effectLst/>
                          <a:latin typeface="Arial" panose="020B0604020202020204" pitchFamily="34"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ECCEC"/>
                        </a:gs>
                        <a:gs pos="50000">
                          <a:schemeClr val="bg1"/>
                        </a:gs>
                        <a:gs pos="100000">
                          <a:srgbClr val="9ECCEC"/>
                        </a:gs>
                      </a:gsLst>
                      <a:lin ang="0" scaled="1"/>
                    </a:gradFill>
                  </a:tcPr>
                </a:tc>
                <a:tc>
                  <a:txBody>
                    <a:bodyPr/>
                    <a:lstStyle>
                      <a:lvl1pPr>
                        <a:spcBef>
                          <a:spcPct val="20000"/>
                        </a:spcBef>
                        <a:buClr>
                          <a:schemeClr val="tx2"/>
                        </a:buClr>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tx1"/>
                        </a:buClr>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endParaRPr kumimoji="0" lang="zh-CN" altLang="en-US" sz="2400" b="1" i="0" u="none" strike="noStrike" cap="none" normalizeH="0" baseline="0">
                        <a:ln>
                          <a:noFill/>
                        </a:ln>
                        <a:solidFill>
                          <a:schemeClr val="tx2"/>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ECCEC"/>
                        </a:gs>
                        <a:gs pos="50000">
                          <a:schemeClr val="bg1"/>
                        </a:gs>
                        <a:gs pos="100000">
                          <a:srgbClr val="9ECCEC"/>
                        </a:gs>
                      </a:gsLst>
                      <a:lin ang="0" scaled="1"/>
                    </a:gradFill>
                  </a:tcPr>
                </a:tc>
                <a:extLst>
                  <a:ext uri="{0D108BD9-81ED-4DB2-BD59-A6C34878D82A}">
                    <a16:rowId xmlns:a16="http://schemas.microsoft.com/office/drawing/2014/main" val="2365699743"/>
                  </a:ext>
                </a:extLst>
              </a:tr>
              <a:tr h="400050">
                <a:tc>
                  <a:txBody>
                    <a:bodyPr/>
                    <a:lstStyle>
                      <a:lvl1pPr>
                        <a:spcBef>
                          <a:spcPct val="20000"/>
                        </a:spcBef>
                        <a:buClr>
                          <a:schemeClr val="tx2"/>
                        </a:buClr>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tx1"/>
                        </a:buClr>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a:ln>
                            <a:noFill/>
                          </a:ln>
                          <a:solidFill>
                            <a:schemeClr val="tx2"/>
                          </a:solidFill>
                          <a:effectLst/>
                          <a:latin typeface="Arial" panose="020B0604020202020204" pitchFamily="34" charset="0"/>
                          <a:ea typeface="宋体" panose="02010600030101010101" pitchFamily="2" charset="-122"/>
                        </a:rPr>
                        <a:t>a</a:t>
                      </a:r>
                      <a:r>
                        <a:rPr kumimoji="0" lang="en-US" altLang="zh-CN" sz="2400" b="1" i="0" u="none" strike="noStrike" cap="none" normalizeH="0" baseline="-25000">
                          <a:ln>
                            <a:noFill/>
                          </a:ln>
                          <a:solidFill>
                            <a:schemeClr val="tx2"/>
                          </a:solidFill>
                          <a:effectLst/>
                          <a:latin typeface="Arial" panose="020B0604020202020204" pitchFamily="34"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ECCEC"/>
                        </a:gs>
                        <a:gs pos="50000">
                          <a:schemeClr val="bg1"/>
                        </a:gs>
                        <a:gs pos="100000">
                          <a:srgbClr val="9ECCEC"/>
                        </a:gs>
                      </a:gsLst>
                      <a:lin ang="0" scaled="1"/>
                    </a:gradFill>
                  </a:tcPr>
                </a:tc>
                <a:tc>
                  <a:txBody>
                    <a:bodyPr/>
                    <a:lstStyle>
                      <a:lvl1pPr>
                        <a:spcBef>
                          <a:spcPct val="20000"/>
                        </a:spcBef>
                        <a:buClr>
                          <a:schemeClr val="tx2"/>
                        </a:buClr>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tx1"/>
                        </a:buClr>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endParaRPr kumimoji="0" lang="zh-CN" altLang="en-US" sz="2400" b="1" i="0" u="none" strike="noStrike" cap="none" normalizeH="0" baseline="0">
                        <a:ln>
                          <a:noFill/>
                        </a:ln>
                        <a:solidFill>
                          <a:schemeClr val="tx2"/>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ECCEC"/>
                        </a:gs>
                        <a:gs pos="50000">
                          <a:schemeClr val="bg1"/>
                        </a:gs>
                        <a:gs pos="100000">
                          <a:srgbClr val="9ECCEC"/>
                        </a:gs>
                      </a:gsLst>
                      <a:lin ang="0" scaled="1"/>
                    </a:gradFill>
                  </a:tcPr>
                </a:tc>
                <a:extLst>
                  <a:ext uri="{0D108BD9-81ED-4DB2-BD59-A6C34878D82A}">
                    <a16:rowId xmlns:a16="http://schemas.microsoft.com/office/drawing/2014/main" val="3309485517"/>
                  </a:ext>
                </a:extLst>
              </a:tr>
              <a:tr h="400050">
                <a:tc>
                  <a:txBody>
                    <a:bodyPr/>
                    <a:lstStyle>
                      <a:lvl1pPr>
                        <a:spcBef>
                          <a:spcPct val="20000"/>
                        </a:spcBef>
                        <a:buClr>
                          <a:schemeClr val="tx2"/>
                        </a:buClr>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tx1"/>
                        </a:buClr>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a:ln>
                            <a:noFill/>
                          </a:ln>
                          <a:solidFill>
                            <a:schemeClr val="tx2"/>
                          </a:solidFill>
                          <a:effectLst/>
                          <a:latin typeface="Arial" panose="020B0604020202020204" pitchFamily="34" charset="0"/>
                          <a:ea typeface="宋体" panose="02010600030101010101" pitchFamily="2" charset="-122"/>
                        </a:rPr>
                        <a:t>a</a:t>
                      </a:r>
                      <a:r>
                        <a:rPr kumimoji="0" lang="en-US" altLang="zh-CN" sz="2400" b="1" i="0" u="none" strike="noStrike" cap="none" normalizeH="0" baseline="-25000">
                          <a:ln>
                            <a:noFill/>
                          </a:ln>
                          <a:solidFill>
                            <a:schemeClr val="tx2"/>
                          </a:solidFill>
                          <a:effectLst/>
                          <a:latin typeface="Arial" panose="020B0604020202020204" pitchFamily="34" charset="0"/>
                          <a:ea typeface="宋体" panose="02010600030101010101" pitchFamily="2"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ECCEC"/>
                        </a:gs>
                        <a:gs pos="50000">
                          <a:schemeClr val="bg1"/>
                        </a:gs>
                        <a:gs pos="100000">
                          <a:srgbClr val="9ECCEC"/>
                        </a:gs>
                      </a:gsLst>
                      <a:lin ang="0" scaled="1"/>
                    </a:gradFill>
                  </a:tcPr>
                </a:tc>
                <a:tc>
                  <a:txBody>
                    <a:bodyPr/>
                    <a:lstStyle>
                      <a:lvl1pPr>
                        <a:spcBef>
                          <a:spcPct val="20000"/>
                        </a:spcBef>
                        <a:buClr>
                          <a:schemeClr val="tx2"/>
                        </a:buClr>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tx1"/>
                        </a:buClr>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endParaRPr kumimoji="0" lang="zh-CN" altLang="en-US" sz="2400" b="1" i="0" u="none" strike="noStrike" cap="none" normalizeH="0" baseline="0">
                        <a:ln>
                          <a:noFill/>
                        </a:ln>
                        <a:solidFill>
                          <a:schemeClr val="tx2"/>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ECCEC"/>
                        </a:gs>
                        <a:gs pos="50000">
                          <a:schemeClr val="bg1"/>
                        </a:gs>
                        <a:gs pos="100000">
                          <a:srgbClr val="9ECCEC"/>
                        </a:gs>
                      </a:gsLst>
                      <a:lin ang="0" scaled="1"/>
                    </a:gradFill>
                  </a:tcPr>
                </a:tc>
                <a:extLst>
                  <a:ext uri="{0D108BD9-81ED-4DB2-BD59-A6C34878D82A}">
                    <a16:rowId xmlns:a16="http://schemas.microsoft.com/office/drawing/2014/main" val="3013679697"/>
                  </a:ext>
                </a:extLst>
              </a:tr>
              <a:tr h="400050">
                <a:tc>
                  <a:txBody>
                    <a:bodyPr/>
                    <a:lstStyle>
                      <a:lvl1pPr>
                        <a:spcBef>
                          <a:spcPct val="20000"/>
                        </a:spcBef>
                        <a:buClr>
                          <a:schemeClr val="tx2"/>
                        </a:buClr>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tx1"/>
                        </a:buClr>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400" b="1" i="0" u="none" strike="noStrike" cap="none" normalizeH="0" baseline="0">
                          <a:ln>
                            <a:noFill/>
                          </a:ln>
                          <a:solidFill>
                            <a:schemeClr val="tx2"/>
                          </a:solidFill>
                          <a:effectLst/>
                          <a:latin typeface="Arial" panose="020B0604020202020204" pitchFamily="34" charset="0"/>
                          <a:ea typeface="宋体" panose="02010600030101010101" pitchFamily="2" charset="-122"/>
                        </a:rPr>
                        <a:t>...</a:t>
                      </a:r>
                      <a:endParaRPr kumimoji="0" lang="en-US" altLang="zh-CN" sz="2400" b="1" i="0" u="none" strike="noStrike" cap="none" normalizeH="0" baseline="-25000">
                        <a:ln>
                          <a:noFill/>
                        </a:ln>
                        <a:solidFill>
                          <a:schemeClr val="tx2"/>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ECCEC"/>
                        </a:gs>
                        <a:gs pos="50000">
                          <a:schemeClr val="bg1"/>
                        </a:gs>
                        <a:gs pos="100000">
                          <a:srgbClr val="9ECCEC"/>
                        </a:gs>
                      </a:gsLst>
                      <a:lin ang="0" scaled="1"/>
                    </a:gradFill>
                  </a:tcPr>
                </a:tc>
                <a:tc>
                  <a:txBody>
                    <a:bodyPr/>
                    <a:lstStyle>
                      <a:lvl1pPr>
                        <a:spcBef>
                          <a:spcPct val="20000"/>
                        </a:spcBef>
                        <a:buClr>
                          <a:schemeClr val="tx2"/>
                        </a:buClr>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spcBef>
                          <a:spcPct val="20000"/>
                        </a:spcBef>
                        <a:buClr>
                          <a:schemeClr val="tx1"/>
                        </a:buClr>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endParaRPr kumimoji="0" lang="zh-CN" altLang="en-US" sz="2400" b="1" i="0" u="none" strike="noStrike" cap="none" normalizeH="0" baseline="0">
                        <a:ln>
                          <a:noFill/>
                        </a:ln>
                        <a:solidFill>
                          <a:schemeClr val="tx2"/>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ECCEC"/>
                        </a:gs>
                        <a:gs pos="50000">
                          <a:schemeClr val="bg1"/>
                        </a:gs>
                        <a:gs pos="100000">
                          <a:srgbClr val="9ECCEC"/>
                        </a:gs>
                      </a:gsLst>
                      <a:lin ang="0" scaled="1"/>
                    </a:gradFill>
                  </a:tcPr>
                </a:tc>
                <a:extLst>
                  <a:ext uri="{0D108BD9-81ED-4DB2-BD59-A6C34878D82A}">
                    <a16:rowId xmlns:a16="http://schemas.microsoft.com/office/drawing/2014/main" val="2662402608"/>
                  </a:ext>
                </a:extLst>
              </a:tr>
            </a:tbl>
          </a:graphicData>
        </a:graphic>
      </p:graphicFrame>
      <p:sp>
        <p:nvSpPr>
          <p:cNvPr id="560216" name="Line 88"/>
          <p:cNvSpPr>
            <a:spLocks noChangeShapeType="1"/>
          </p:cNvSpPr>
          <p:nvPr/>
        </p:nvSpPr>
        <p:spPr bwMode="auto">
          <a:xfrm>
            <a:off x="1979613" y="4570816"/>
            <a:ext cx="6477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560217" name="Line 89"/>
          <p:cNvSpPr>
            <a:spLocks noChangeShapeType="1"/>
          </p:cNvSpPr>
          <p:nvPr/>
        </p:nvSpPr>
        <p:spPr bwMode="auto">
          <a:xfrm>
            <a:off x="1979613" y="5054702"/>
            <a:ext cx="6477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560218" name="Line 90"/>
          <p:cNvSpPr>
            <a:spLocks noChangeShapeType="1"/>
          </p:cNvSpPr>
          <p:nvPr/>
        </p:nvSpPr>
        <p:spPr bwMode="auto">
          <a:xfrm>
            <a:off x="1979613" y="5505450"/>
            <a:ext cx="6477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560219" name="Line 91"/>
          <p:cNvSpPr>
            <a:spLocks noChangeShapeType="1"/>
          </p:cNvSpPr>
          <p:nvPr/>
        </p:nvSpPr>
        <p:spPr bwMode="auto">
          <a:xfrm>
            <a:off x="1979613" y="5966185"/>
            <a:ext cx="6477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560220" name="Rectangle 92"/>
          <p:cNvSpPr>
            <a:spLocks noChangeArrowheads="1"/>
          </p:cNvSpPr>
          <p:nvPr/>
        </p:nvSpPr>
        <p:spPr bwMode="auto">
          <a:xfrm>
            <a:off x="2700338" y="4848170"/>
            <a:ext cx="1655762" cy="387350"/>
          </a:xfrm>
          <a:prstGeom prst="rect">
            <a:avLst/>
          </a:prstGeom>
          <a:noFill/>
          <a:ln w="19050" algn="ctr">
            <a:solidFill>
              <a:schemeClr val="tx2"/>
            </a:solidFill>
            <a:prstDash val="dash"/>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endParaRPr lang="zh-CN" altLang="en-US"/>
          </a:p>
        </p:txBody>
      </p:sp>
      <p:sp>
        <p:nvSpPr>
          <p:cNvPr id="560221" name="Rectangle 93"/>
          <p:cNvSpPr>
            <a:spLocks noChangeArrowheads="1"/>
          </p:cNvSpPr>
          <p:nvPr/>
        </p:nvSpPr>
        <p:spPr bwMode="auto">
          <a:xfrm>
            <a:off x="2700338" y="5351407"/>
            <a:ext cx="1655762" cy="387350"/>
          </a:xfrm>
          <a:prstGeom prst="rect">
            <a:avLst/>
          </a:prstGeom>
          <a:noFill/>
          <a:ln w="19050" algn="ctr">
            <a:solidFill>
              <a:schemeClr val="tx2"/>
            </a:solidFill>
            <a:prstDash val="dash"/>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endParaRPr lang="zh-CN" altLang="en-US"/>
          </a:p>
        </p:txBody>
      </p:sp>
      <p:sp>
        <p:nvSpPr>
          <p:cNvPr id="15" name="Rectangle 93"/>
          <p:cNvSpPr>
            <a:spLocks noChangeArrowheads="1"/>
          </p:cNvSpPr>
          <p:nvPr/>
        </p:nvSpPr>
        <p:spPr bwMode="auto">
          <a:xfrm>
            <a:off x="2700338" y="5843533"/>
            <a:ext cx="1655762" cy="387350"/>
          </a:xfrm>
          <a:prstGeom prst="rect">
            <a:avLst/>
          </a:prstGeom>
          <a:noFill/>
          <a:ln w="19050" algn="ctr">
            <a:solidFill>
              <a:schemeClr val="tx2"/>
            </a:solidFill>
            <a:prstDash val="dash"/>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endParaRPr lang="zh-CN" altLang="en-US"/>
          </a:p>
        </p:txBody>
      </p:sp>
      <p:pic>
        <p:nvPicPr>
          <p:cNvPr id="16" name="Picture 2" descr="p1-2"/>
          <p:cNvPicPr>
            <a:picLocks noChangeAspect="1" noChangeArrowheads="1"/>
          </p:cNvPicPr>
          <p:nvPr/>
        </p:nvPicPr>
        <p:blipFill rotWithShape="1">
          <a:blip r:embed="rId8">
            <a:extLst>
              <a:ext uri="{28A0092B-C50C-407E-A947-70E740481C1C}">
                <a14:useLocalDpi xmlns:a14="http://schemas.microsoft.com/office/drawing/2010/main" val="0"/>
              </a:ext>
            </a:extLst>
          </a:blip>
          <a:srcRect b="8819"/>
          <a:stretch/>
        </p:blipFill>
        <p:spPr bwMode="auto">
          <a:xfrm>
            <a:off x="4884386" y="3886922"/>
            <a:ext cx="4059371" cy="2468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Text Box 4"/>
          <p:cNvSpPr txBox="1">
            <a:spLocks noChangeArrowheads="1"/>
          </p:cNvSpPr>
          <p:nvPr/>
        </p:nvSpPr>
        <p:spPr bwMode="auto">
          <a:xfrm>
            <a:off x="468313" y="372047"/>
            <a:ext cx="2807543" cy="551671"/>
          </a:xfrm>
          <a:prstGeom prst="rect">
            <a:avLst/>
          </a:prstGeom>
          <a:ln>
            <a:headEnd/>
            <a:tailEnd/>
          </a:ln>
          <a:effectLst>
            <a:glow rad="101600">
              <a:schemeClr val="accent2">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tIns="72000" bIns="72000">
            <a:spAutoFit/>
          </a:bodyPr>
          <a:lstStyle/>
          <a:p>
            <a:pPr marL="457200" indent="-457200" algn="l">
              <a:lnSpc>
                <a:spcPct val="110000"/>
              </a:lnSpc>
            </a:pPr>
            <a:r>
              <a:rPr lang="zh-CN" altLang="en-US" b="1" dirty="0">
                <a:solidFill>
                  <a:srgbClr val="FF3300"/>
                </a:solidFill>
                <a:latin typeface="Consolas" pitchFamily="49" charset="0"/>
                <a:ea typeface="黑体" pitchFamily="49" charset="-122"/>
                <a:cs typeface="Consolas" pitchFamily="49" charset="0"/>
              </a:rPr>
              <a:t>其他存储方式</a:t>
            </a:r>
          </a:p>
        </p:txBody>
      </p:sp>
      <p:sp>
        <p:nvSpPr>
          <p:cNvPr id="3" name="灯片编号占位符 2"/>
          <p:cNvSpPr>
            <a:spLocks noGrp="1"/>
          </p:cNvSpPr>
          <p:nvPr>
            <p:ph type="sldNum" sz="quarter" idx="4"/>
          </p:nvPr>
        </p:nvSpPr>
        <p:spPr/>
        <p:txBody>
          <a:bodyPr/>
          <a:lstStyle/>
          <a:p>
            <a:fld id="{7AF016A1-9F15-429F-9EFD-84004B73C732}" type="slidenum">
              <a:rPr lang="en-US" altLang="zh-CN" smtClean="0"/>
              <a:pPr/>
              <a:t>41</a:t>
            </a:fld>
            <a:endParaRPr lang="en-US" altLang="zh-CN" dirty="0"/>
          </a:p>
        </p:txBody>
      </p:sp>
    </p:spTree>
    <p:custDataLst>
      <p:tags r:id="rId1"/>
    </p:custDataLst>
    <p:extLst>
      <p:ext uri="{BB962C8B-B14F-4D97-AF65-F5344CB8AC3E}">
        <p14:creationId xmlns:p14="http://schemas.microsoft.com/office/powerpoint/2010/main" val="40178805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60166"/>
                                        </p:tgtEl>
                                        <p:attrNameLst>
                                          <p:attrName>style.visibility</p:attrName>
                                        </p:attrNameLst>
                                      </p:cBhvr>
                                      <p:to>
                                        <p:strVal val="visible"/>
                                      </p:to>
                                    </p:set>
                                    <p:animEffect transition="in" filter="strips(downRight)">
                                      <p:cBhvr>
                                        <p:cTn id="7" dur="500"/>
                                        <p:tgtEl>
                                          <p:spTgt spid="5601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60131"/>
                                        </p:tgtEl>
                                        <p:attrNameLst>
                                          <p:attrName>style.visibility</p:attrName>
                                        </p:attrNameLst>
                                      </p:cBhvr>
                                      <p:to>
                                        <p:strVal val="visible"/>
                                      </p:to>
                                    </p:set>
                                    <p:animEffect transition="in" filter="strips(downRight)">
                                      <p:cBhvr>
                                        <p:cTn id="12" dur="500"/>
                                        <p:tgtEl>
                                          <p:spTgt spid="560131"/>
                                        </p:tgtEl>
                                      </p:cBhvr>
                                    </p:animEffect>
                                  </p:childTnLst>
                                </p:cTn>
                              </p:par>
                            </p:childTnLst>
                          </p:cTn>
                        </p:par>
                        <p:par>
                          <p:cTn id="13" fill="hold" nodeType="afterGroup">
                            <p:stCondLst>
                              <p:cond delay="500"/>
                            </p:stCondLst>
                            <p:childTnLst>
                              <p:par>
                                <p:cTn id="14" presetID="17" presetClass="entr" presetSubtype="8" fill="hold" nodeType="afterEffect">
                                  <p:stCondLst>
                                    <p:cond delay="0"/>
                                  </p:stCondLst>
                                  <p:childTnLst>
                                    <p:set>
                                      <p:cBhvr>
                                        <p:cTn id="15" dur="1" fill="hold">
                                          <p:stCondLst>
                                            <p:cond delay="0"/>
                                          </p:stCondLst>
                                        </p:cTn>
                                        <p:tgtEl>
                                          <p:spTgt spid="560132"/>
                                        </p:tgtEl>
                                        <p:attrNameLst>
                                          <p:attrName>style.visibility</p:attrName>
                                        </p:attrNameLst>
                                      </p:cBhvr>
                                      <p:to>
                                        <p:strVal val="visible"/>
                                      </p:to>
                                    </p:set>
                                    <p:anim calcmode="lin" valueType="num">
                                      <p:cBhvr>
                                        <p:cTn id="16" dur="500" fill="hold"/>
                                        <p:tgtEl>
                                          <p:spTgt spid="560132"/>
                                        </p:tgtEl>
                                        <p:attrNameLst>
                                          <p:attrName>ppt_x</p:attrName>
                                        </p:attrNameLst>
                                      </p:cBhvr>
                                      <p:tavLst>
                                        <p:tav tm="0">
                                          <p:val>
                                            <p:strVal val="#ppt_x-#ppt_w/2"/>
                                          </p:val>
                                        </p:tav>
                                        <p:tav tm="100000">
                                          <p:val>
                                            <p:strVal val="#ppt_x"/>
                                          </p:val>
                                        </p:tav>
                                      </p:tavLst>
                                    </p:anim>
                                    <p:anim calcmode="lin" valueType="num">
                                      <p:cBhvr>
                                        <p:cTn id="17" dur="500" fill="hold"/>
                                        <p:tgtEl>
                                          <p:spTgt spid="560132"/>
                                        </p:tgtEl>
                                        <p:attrNameLst>
                                          <p:attrName>ppt_y</p:attrName>
                                        </p:attrNameLst>
                                      </p:cBhvr>
                                      <p:tavLst>
                                        <p:tav tm="0">
                                          <p:val>
                                            <p:strVal val="#ppt_y"/>
                                          </p:val>
                                        </p:tav>
                                        <p:tav tm="100000">
                                          <p:val>
                                            <p:strVal val="#ppt_y"/>
                                          </p:val>
                                        </p:tav>
                                      </p:tavLst>
                                    </p:anim>
                                    <p:anim calcmode="lin" valueType="num">
                                      <p:cBhvr>
                                        <p:cTn id="18" dur="500" fill="hold"/>
                                        <p:tgtEl>
                                          <p:spTgt spid="560132"/>
                                        </p:tgtEl>
                                        <p:attrNameLst>
                                          <p:attrName>ppt_w</p:attrName>
                                        </p:attrNameLst>
                                      </p:cBhvr>
                                      <p:tavLst>
                                        <p:tav tm="0">
                                          <p:val>
                                            <p:fltVal val="0"/>
                                          </p:val>
                                        </p:tav>
                                        <p:tav tm="100000">
                                          <p:val>
                                            <p:strVal val="#ppt_w"/>
                                          </p:val>
                                        </p:tav>
                                      </p:tavLst>
                                    </p:anim>
                                    <p:anim calcmode="lin" valueType="num">
                                      <p:cBhvr>
                                        <p:cTn id="19" dur="500" fill="hold"/>
                                        <p:tgtEl>
                                          <p:spTgt spid="560132"/>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560167"/>
                                        </p:tgtEl>
                                        <p:attrNameLst>
                                          <p:attrName>style.visibility</p:attrName>
                                        </p:attrNameLst>
                                      </p:cBhvr>
                                      <p:to>
                                        <p:strVal val="visible"/>
                                      </p:to>
                                    </p:set>
                                    <p:animEffect transition="in" filter="strips(downRight)">
                                      <p:cBhvr>
                                        <p:cTn id="24" dur="500"/>
                                        <p:tgtEl>
                                          <p:spTgt spid="56016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8" fill="hold" nodeType="clickEffect">
                                  <p:stCondLst>
                                    <p:cond delay="0"/>
                                  </p:stCondLst>
                                  <p:childTnLst>
                                    <p:set>
                                      <p:cBhvr>
                                        <p:cTn id="28" dur="1" fill="hold">
                                          <p:stCondLst>
                                            <p:cond delay="0"/>
                                          </p:stCondLst>
                                        </p:cTn>
                                        <p:tgtEl>
                                          <p:spTgt spid="560215"/>
                                        </p:tgtEl>
                                        <p:attrNameLst>
                                          <p:attrName>style.visibility</p:attrName>
                                        </p:attrNameLst>
                                      </p:cBhvr>
                                      <p:to>
                                        <p:strVal val="visible"/>
                                      </p:to>
                                    </p:set>
                                    <p:anim calcmode="lin" valueType="num">
                                      <p:cBhvr>
                                        <p:cTn id="29" dur="500" fill="hold"/>
                                        <p:tgtEl>
                                          <p:spTgt spid="560215"/>
                                        </p:tgtEl>
                                        <p:attrNameLst>
                                          <p:attrName>ppt_x</p:attrName>
                                        </p:attrNameLst>
                                      </p:cBhvr>
                                      <p:tavLst>
                                        <p:tav tm="0">
                                          <p:val>
                                            <p:strVal val="#ppt_x-#ppt_w/2"/>
                                          </p:val>
                                        </p:tav>
                                        <p:tav tm="100000">
                                          <p:val>
                                            <p:strVal val="#ppt_x"/>
                                          </p:val>
                                        </p:tav>
                                      </p:tavLst>
                                    </p:anim>
                                    <p:anim calcmode="lin" valueType="num">
                                      <p:cBhvr>
                                        <p:cTn id="30" dur="500" fill="hold"/>
                                        <p:tgtEl>
                                          <p:spTgt spid="560215"/>
                                        </p:tgtEl>
                                        <p:attrNameLst>
                                          <p:attrName>ppt_y</p:attrName>
                                        </p:attrNameLst>
                                      </p:cBhvr>
                                      <p:tavLst>
                                        <p:tav tm="0">
                                          <p:val>
                                            <p:strVal val="#ppt_y"/>
                                          </p:val>
                                        </p:tav>
                                        <p:tav tm="100000">
                                          <p:val>
                                            <p:strVal val="#ppt_y"/>
                                          </p:val>
                                        </p:tav>
                                      </p:tavLst>
                                    </p:anim>
                                    <p:anim calcmode="lin" valueType="num">
                                      <p:cBhvr>
                                        <p:cTn id="31" dur="500" fill="hold"/>
                                        <p:tgtEl>
                                          <p:spTgt spid="560215"/>
                                        </p:tgtEl>
                                        <p:attrNameLst>
                                          <p:attrName>ppt_w</p:attrName>
                                        </p:attrNameLst>
                                      </p:cBhvr>
                                      <p:tavLst>
                                        <p:tav tm="0">
                                          <p:val>
                                            <p:fltVal val="0"/>
                                          </p:val>
                                        </p:tav>
                                        <p:tav tm="100000">
                                          <p:val>
                                            <p:strVal val="#ppt_w"/>
                                          </p:val>
                                        </p:tav>
                                      </p:tavLst>
                                    </p:anim>
                                    <p:anim calcmode="lin" valueType="num">
                                      <p:cBhvr>
                                        <p:cTn id="32" dur="500" fill="hold"/>
                                        <p:tgtEl>
                                          <p:spTgt spid="560215"/>
                                        </p:tgtEl>
                                        <p:attrNameLst>
                                          <p:attrName>ppt_h</p:attrName>
                                        </p:attrNameLst>
                                      </p:cBhvr>
                                      <p:tavLst>
                                        <p:tav tm="0">
                                          <p:val>
                                            <p:strVal val="#ppt_h"/>
                                          </p:val>
                                        </p:tav>
                                        <p:tav tm="100000">
                                          <p:val>
                                            <p:strVal val="#ppt_h"/>
                                          </p:val>
                                        </p:tav>
                                      </p:tavLst>
                                    </p:anim>
                                  </p:childTnLst>
                                </p:cTn>
                              </p:par>
                            </p:childTnLst>
                          </p:cTn>
                        </p:par>
                        <p:par>
                          <p:cTn id="33" fill="hold" nodeType="afterGroup">
                            <p:stCondLst>
                              <p:cond delay="500"/>
                            </p:stCondLst>
                            <p:childTnLst>
                              <p:par>
                                <p:cTn id="34" presetID="17" presetClass="entr" presetSubtype="8" fill="hold" nodeType="afterEffect">
                                  <p:stCondLst>
                                    <p:cond delay="0"/>
                                  </p:stCondLst>
                                  <p:childTnLst>
                                    <p:set>
                                      <p:cBhvr>
                                        <p:cTn id="35" dur="1" fill="hold">
                                          <p:stCondLst>
                                            <p:cond delay="0"/>
                                          </p:stCondLst>
                                        </p:cTn>
                                        <p:tgtEl>
                                          <p:spTgt spid="560216"/>
                                        </p:tgtEl>
                                        <p:attrNameLst>
                                          <p:attrName>style.visibility</p:attrName>
                                        </p:attrNameLst>
                                      </p:cBhvr>
                                      <p:to>
                                        <p:strVal val="visible"/>
                                      </p:to>
                                    </p:set>
                                    <p:anim calcmode="lin" valueType="num">
                                      <p:cBhvr>
                                        <p:cTn id="36" dur="500" fill="hold"/>
                                        <p:tgtEl>
                                          <p:spTgt spid="560216"/>
                                        </p:tgtEl>
                                        <p:attrNameLst>
                                          <p:attrName>ppt_x</p:attrName>
                                        </p:attrNameLst>
                                      </p:cBhvr>
                                      <p:tavLst>
                                        <p:tav tm="0">
                                          <p:val>
                                            <p:strVal val="#ppt_x-#ppt_w/2"/>
                                          </p:val>
                                        </p:tav>
                                        <p:tav tm="100000">
                                          <p:val>
                                            <p:strVal val="#ppt_x"/>
                                          </p:val>
                                        </p:tav>
                                      </p:tavLst>
                                    </p:anim>
                                    <p:anim calcmode="lin" valueType="num">
                                      <p:cBhvr>
                                        <p:cTn id="37" dur="500" fill="hold"/>
                                        <p:tgtEl>
                                          <p:spTgt spid="560216"/>
                                        </p:tgtEl>
                                        <p:attrNameLst>
                                          <p:attrName>ppt_y</p:attrName>
                                        </p:attrNameLst>
                                      </p:cBhvr>
                                      <p:tavLst>
                                        <p:tav tm="0">
                                          <p:val>
                                            <p:strVal val="#ppt_y"/>
                                          </p:val>
                                        </p:tav>
                                        <p:tav tm="100000">
                                          <p:val>
                                            <p:strVal val="#ppt_y"/>
                                          </p:val>
                                        </p:tav>
                                      </p:tavLst>
                                    </p:anim>
                                    <p:anim calcmode="lin" valueType="num">
                                      <p:cBhvr>
                                        <p:cTn id="38" dur="500" fill="hold"/>
                                        <p:tgtEl>
                                          <p:spTgt spid="560216"/>
                                        </p:tgtEl>
                                        <p:attrNameLst>
                                          <p:attrName>ppt_w</p:attrName>
                                        </p:attrNameLst>
                                      </p:cBhvr>
                                      <p:tavLst>
                                        <p:tav tm="0">
                                          <p:val>
                                            <p:fltVal val="0"/>
                                          </p:val>
                                        </p:tav>
                                        <p:tav tm="100000">
                                          <p:val>
                                            <p:strVal val="#ppt_w"/>
                                          </p:val>
                                        </p:tav>
                                      </p:tavLst>
                                    </p:anim>
                                    <p:anim calcmode="lin" valueType="num">
                                      <p:cBhvr>
                                        <p:cTn id="39" dur="500" fill="hold"/>
                                        <p:tgtEl>
                                          <p:spTgt spid="560216"/>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1000"/>
                            </p:stCondLst>
                            <p:childTnLst>
                              <p:par>
                                <p:cTn id="41" presetID="17" presetClass="entr" presetSubtype="1" fill="hold" nodeType="afterEffect">
                                  <p:stCondLst>
                                    <p:cond delay="0"/>
                                  </p:stCondLst>
                                  <p:childTnLst>
                                    <p:set>
                                      <p:cBhvr>
                                        <p:cTn id="42" dur="1" fill="hold">
                                          <p:stCondLst>
                                            <p:cond delay="0"/>
                                          </p:stCondLst>
                                        </p:cTn>
                                        <p:tgtEl>
                                          <p:spTgt spid="560189"/>
                                        </p:tgtEl>
                                        <p:attrNameLst>
                                          <p:attrName>style.visibility</p:attrName>
                                        </p:attrNameLst>
                                      </p:cBhvr>
                                      <p:to>
                                        <p:strVal val="visible"/>
                                      </p:to>
                                    </p:set>
                                    <p:anim calcmode="lin" valueType="num">
                                      <p:cBhvr>
                                        <p:cTn id="43" dur="500" fill="hold"/>
                                        <p:tgtEl>
                                          <p:spTgt spid="560189"/>
                                        </p:tgtEl>
                                        <p:attrNameLst>
                                          <p:attrName>ppt_x</p:attrName>
                                        </p:attrNameLst>
                                      </p:cBhvr>
                                      <p:tavLst>
                                        <p:tav tm="0">
                                          <p:val>
                                            <p:strVal val="#ppt_x"/>
                                          </p:val>
                                        </p:tav>
                                        <p:tav tm="100000">
                                          <p:val>
                                            <p:strVal val="#ppt_x"/>
                                          </p:val>
                                        </p:tav>
                                      </p:tavLst>
                                    </p:anim>
                                    <p:anim calcmode="lin" valueType="num">
                                      <p:cBhvr>
                                        <p:cTn id="44" dur="500" fill="hold"/>
                                        <p:tgtEl>
                                          <p:spTgt spid="560189"/>
                                        </p:tgtEl>
                                        <p:attrNameLst>
                                          <p:attrName>ppt_y</p:attrName>
                                        </p:attrNameLst>
                                      </p:cBhvr>
                                      <p:tavLst>
                                        <p:tav tm="0">
                                          <p:val>
                                            <p:strVal val="#ppt_y-#ppt_h/2"/>
                                          </p:val>
                                        </p:tav>
                                        <p:tav tm="100000">
                                          <p:val>
                                            <p:strVal val="#ppt_y"/>
                                          </p:val>
                                        </p:tav>
                                      </p:tavLst>
                                    </p:anim>
                                    <p:anim calcmode="lin" valueType="num">
                                      <p:cBhvr>
                                        <p:cTn id="45" dur="500" fill="hold"/>
                                        <p:tgtEl>
                                          <p:spTgt spid="560189"/>
                                        </p:tgtEl>
                                        <p:attrNameLst>
                                          <p:attrName>ppt_w</p:attrName>
                                        </p:attrNameLst>
                                      </p:cBhvr>
                                      <p:tavLst>
                                        <p:tav tm="0">
                                          <p:val>
                                            <p:strVal val="#ppt_w"/>
                                          </p:val>
                                        </p:tav>
                                        <p:tav tm="100000">
                                          <p:val>
                                            <p:strVal val="#ppt_w"/>
                                          </p:val>
                                        </p:tav>
                                      </p:tavLst>
                                    </p:anim>
                                    <p:anim calcmode="lin" valueType="num">
                                      <p:cBhvr>
                                        <p:cTn id="46" dur="500" fill="hold"/>
                                        <p:tgtEl>
                                          <p:spTgt spid="560189"/>
                                        </p:tgtEl>
                                        <p:attrNameLst>
                                          <p:attrName>ppt_h</p:attrName>
                                        </p:attrNameLst>
                                      </p:cBhvr>
                                      <p:tavLst>
                                        <p:tav tm="0">
                                          <p:val>
                                            <p:fltVal val="0"/>
                                          </p:val>
                                        </p:tav>
                                        <p:tav tm="100000">
                                          <p:val>
                                            <p:strVal val="#ppt_h"/>
                                          </p:val>
                                        </p:tav>
                                      </p:tavLst>
                                    </p:anim>
                                  </p:childTnLst>
                                </p:cTn>
                              </p:par>
                            </p:childTnLst>
                          </p:cTn>
                        </p:par>
                        <p:par>
                          <p:cTn id="47" fill="hold" nodeType="afterGroup">
                            <p:stCondLst>
                              <p:cond delay="1500"/>
                            </p:stCondLst>
                            <p:childTnLst>
                              <p:par>
                                <p:cTn id="48" presetID="17" presetClass="entr" presetSubtype="8" fill="hold" nodeType="afterEffect">
                                  <p:stCondLst>
                                    <p:cond delay="0"/>
                                  </p:stCondLst>
                                  <p:childTnLst>
                                    <p:set>
                                      <p:cBhvr>
                                        <p:cTn id="49" dur="1" fill="hold">
                                          <p:stCondLst>
                                            <p:cond delay="0"/>
                                          </p:stCondLst>
                                        </p:cTn>
                                        <p:tgtEl>
                                          <p:spTgt spid="560217"/>
                                        </p:tgtEl>
                                        <p:attrNameLst>
                                          <p:attrName>style.visibility</p:attrName>
                                        </p:attrNameLst>
                                      </p:cBhvr>
                                      <p:to>
                                        <p:strVal val="visible"/>
                                      </p:to>
                                    </p:set>
                                    <p:anim calcmode="lin" valueType="num">
                                      <p:cBhvr>
                                        <p:cTn id="50" dur="500" fill="hold"/>
                                        <p:tgtEl>
                                          <p:spTgt spid="560217"/>
                                        </p:tgtEl>
                                        <p:attrNameLst>
                                          <p:attrName>ppt_x</p:attrName>
                                        </p:attrNameLst>
                                      </p:cBhvr>
                                      <p:tavLst>
                                        <p:tav tm="0">
                                          <p:val>
                                            <p:strVal val="#ppt_x-#ppt_w/2"/>
                                          </p:val>
                                        </p:tav>
                                        <p:tav tm="100000">
                                          <p:val>
                                            <p:strVal val="#ppt_x"/>
                                          </p:val>
                                        </p:tav>
                                      </p:tavLst>
                                    </p:anim>
                                    <p:anim calcmode="lin" valueType="num">
                                      <p:cBhvr>
                                        <p:cTn id="51" dur="500" fill="hold"/>
                                        <p:tgtEl>
                                          <p:spTgt spid="560217"/>
                                        </p:tgtEl>
                                        <p:attrNameLst>
                                          <p:attrName>ppt_y</p:attrName>
                                        </p:attrNameLst>
                                      </p:cBhvr>
                                      <p:tavLst>
                                        <p:tav tm="0">
                                          <p:val>
                                            <p:strVal val="#ppt_y"/>
                                          </p:val>
                                        </p:tav>
                                        <p:tav tm="100000">
                                          <p:val>
                                            <p:strVal val="#ppt_y"/>
                                          </p:val>
                                        </p:tav>
                                      </p:tavLst>
                                    </p:anim>
                                    <p:anim calcmode="lin" valueType="num">
                                      <p:cBhvr>
                                        <p:cTn id="52" dur="500" fill="hold"/>
                                        <p:tgtEl>
                                          <p:spTgt spid="560217"/>
                                        </p:tgtEl>
                                        <p:attrNameLst>
                                          <p:attrName>ppt_w</p:attrName>
                                        </p:attrNameLst>
                                      </p:cBhvr>
                                      <p:tavLst>
                                        <p:tav tm="0">
                                          <p:val>
                                            <p:fltVal val="0"/>
                                          </p:val>
                                        </p:tav>
                                        <p:tav tm="100000">
                                          <p:val>
                                            <p:strVal val="#ppt_w"/>
                                          </p:val>
                                        </p:tav>
                                      </p:tavLst>
                                    </p:anim>
                                    <p:anim calcmode="lin" valueType="num">
                                      <p:cBhvr>
                                        <p:cTn id="53" dur="500" fill="hold"/>
                                        <p:tgtEl>
                                          <p:spTgt spid="560217"/>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2000"/>
                            </p:stCondLst>
                            <p:childTnLst>
                              <p:par>
                                <p:cTn id="55" presetID="17" presetClass="entr" presetSubtype="1" fill="hold" nodeType="afterEffect">
                                  <p:stCondLst>
                                    <p:cond delay="0"/>
                                  </p:stCondLst>
                                  <p:childTnLst>
                                    <p:set>
                                      <p:cBhvr>
                                        <p:cTn id="56" dur="1" fill="hold">
                                          <p:stCondLst>
                                            <p:cond delay="0"/>
                                          </p:stCondLst>
                                        </p:cTn>
                                        <p:tgtEl>
                                          <p:spTgt spid="560220"/>
                                        </p:tgtEl>
                                        <p:attrNameLst>
                                          <p:attrName>style.visibility</p:attrName>
                                        </p:attrNameLst>
                                      </p:cBhvr>
                                      <p:to>
                                        <p:strVal val="visible"/>
                                      </p:to>
                                    </p:set>
                                    <p:anim calcmode="lin" valueType="num">
                                      <p:cBhvr>
                                        <p:cTn id="57" dur="500" fill="hold"/>
                                        <p:tgtEl>
                                          <p:spTgt spid="560220"/>
                                        </p:tgtEl>
                                        <p:attrNameLst>
                                          <p:attrName>ppt_x</p:attrName>
                                        </p:attrNameLst>
                                      </p:cBhvr>
                                      <p:tavLst>
                                        <p:tav tm="0">
                                          <p:val>
                                            <p:strVal val="#ppt_x"/>
                                          </p:val>
                                        </p:tav>
                                        <p:tav tm="100000">
                                          <p:val>
                                            <p:strVal val="#ppt_x"/>
                                          </p:val>
                                        </p:tav>
                                      </p:tavLst>
                                    </p:anim>
                                    <p:anim calcmode="lin" valueType="num">
                                      <p:cBhvr>
                                        <p:cTn id="58" dur="500" fill="hold"/>
                                        <p:tgtEl>
                                          <p:spTgt spid="560220"/>
                                        </p:tgtEl>
                                        <p:attrNameLst>
                                          <p:attrName>ppt_y</p:attrName>
                                        </p:attrNameLst>
                                      </p:cBhvr>
                                      <p:tavLst>
                                        <p:tav tm="0">
                                          <p:val>
                                            <p:strVal val="#ppt_y-#ppt_h/2"/>
                                          </p:val>
                                        </p:tav>
                                        <p:tav tm="100000">
                                          <p:val>
                                            <p:strVal val="#ppt_y"/>
                                          </p:val>
                                        </p:tav>
                                      </p:tavLst>
                                    </p:anim>
                                    <p:anim calcmode="lin" valueType="num">
                                      <p:cBhvr>
                                        <p:cTn id="59" dur="500" fill="hold"/>
                                        <p:tgtEl>
                                          <p:spTgt spid="560220"/>
                                        </p:tgtEl>
                                        <p:attrNameLst>
                                          <p:attrName>ppt_w</p:attrName>
                                        </p:attrNameLst>
                                      </p:cBhvr>
                                      <p:tavLst>
                                        <p:tav tm="0">
                                          <p:val>
                                            <p:strVal val="#ppt_w"/>
                                          </p:val>
                                        </p:tav>
                                        <p:tav tm="100000">
                                          <p:val>
                                            <p:strVal val="#ppt_w"/>
                                          </p:val>
                                        </p:tav>
                                      </p:tavLst>
                                    </p:anim>
                                    <p:anim calcmode="lin" valueType="num">
                                      <p:cBhvr>
                                        <p:cTn id="60" dur="500" fill="hold"/>
                                        <p:tgtEl>
                                          <p:spTgt spid="560220"/>
                                        </p:tgtEl>
                                        <p:attrNameLst>
                                          <p:attrName>ppt_h</p:attrName>
                                        </p:attrNameLst>
                                      </p:cBhvr>
                                      <p:tavLst>
                                        <p:tav tm="0">
                                          <p:val>
                                            <p:fltVal val="0"/>
                                          </p:val>
                                        </p:tav>
                                        <p:tav tm="100000">
                                          <p:val>
                                            <p:strVal val="#ppt_h"/>
                                          </p:val>
                                        </p:tav>
                                      </p:tavLst>
                                    </p:anim>
                                  </p:childTnLst>
                                </p:cTn>
                              </p:par>
                            </p:childTnLst>
                          </p:cTn>
                        </p:par>
                        <p:par>
                          <p:cTn id="61" fill="hold" nodeType="afterGroup">
                            <p:stCondLst>
                              <p:cond delay="2500"/>
                            </p:stCondLst>
                            <p:childTnLst>
                              <p:par>
                                <p:cTn id="62" presetID="17" presetClass="entr" presetSubtype="8" fill="hold" nodeType="afterEffect">
                                  <p:stCondLst>
                                    <p:cond delay="0"/>
                                  </p:stCondLst>
                                  <p:childTnLst>
                                    <p:set>
                                      <p:cBhvr>
                                        <p:cTn id="63" dur="1" fill="hold">
                                          <p:stCondLst>
                                            <p:cond delay="0"/>
                                          </p:stCondLst>
                                        </p:cTn>
                                        <p:tgtEl>
                                          <p:spTgt spid="560218"/>
                                        </p:tgtEl>
                                        <p:attrNameLst>
                                          <p:attrName>style.visibility</p:attrName>
                                        </p:attrNameLst>
                                      </p:cBhvr>
                                      <p:to>
                                        <p:strVal val="visible"/>
                                      </p:to>
                                    </p:set>
                                    <p:anim calcmode="lin" valueType="num">
                                      <p:cBhvr>
                                        <p:cTn id="64" dur="500" fill="hold"/>
                                        <p:tgtEl>
                                          <p:spTgt spid="560218"/>
                                        </p:tgtEl>
                                        <p:attrNameLst>
                                          <p:attrName>ppt_x</p:attrName>
                                        </p:attrNameLst>
                                      </p:cBhvr>
                                      <p:tavLst>
                                        <p:tav tm="0">
                                          <p:val>
                                            <p:strVal val="#ppt_x-#ppt_w/2"/>
                                          </p:val>
                                        </p:tav>
                                        <p:tav tm="100000">
                                          <p:val>
                                            <p:strVal val="#ppt_x"/>
                                          </p:val>
                                        </p:tav>
                                      </p:tavLst>
                                    </p:anim>
                                    <p:anim calcmode="lin" valueType="num">
                                      <p:cBhvr>
                                        <p:cTn id="65" dur="500" fill="hold"/>
                                        <p:tgtEl>
                                          <p:spTgt spid="560218"/>
                                        </p:tgtEl>
                                        <p:attrNameLst>
                                          <p:attrName>ppt_y</p:attrName>
                                        </p:attrNameLst>
                                      </p:cBhvr>
                                      <p:tavLst>
                                        <p:tav tm="0">
                                          <p:val>
                                            <p:strVal val="#ppt_y"/>
                                          </p:val>
                                        </p:tav>
                                        <p:tav tm="100000">
                                          <p:val>
                                            <p:strVal val="#ppt_y"/>
                                          </p:val>
                                        </p:tav>
                                      </p:tavLst>
                                    </p:anim>
                                    <p:anim calcmode="lin" valueType="num">
                                      <p:cBhvr>
                                        <p:cTn id="66" dur="500" fill="hold"/>
                                        <p:tgtEl>
                                          <p:spTgt spid="560218"/>
                                        </p:tgtEl>
                                        <p:attrNameLst>
                                          <p:attrName>ppt_w</p:attrName>
                                        </p:attrNameLst>
                                      </p:cBhvr>
                                      <p:tavLst>
                                        <p:tav tm="0">
                                          <p:val>
                                            <p:fltVal val="0"/>
                                          </p:val>
                                        </p:tav>
                                        <p:tav tm="100000">
                                          <p:val>
                                            <p:strVal val="#ppt_w"/>
                                          </p:val>
                                        </p:tav>
                                      </p:tavLst>
                                    </p:anim>
                                    <p:anim calcmode="lin" valueType="num">
                                      <p:cBhvr>
                                        <p:cTn id="67" dur="500" fill="hold"/>
                                        <p:tgtEl>
                                          <p:spTgt spid="560218"/>
                                        </p:tgtEl>
                                        <p:attrNameLst>
                                          <p:attrName>ppt_h</p:attrName>
                                        </p:attrNameLst>
                                      </p:cBhvr>
                                      <p:tavLst>
                                        <p:tav tm="0">
                                          <p:val>
                                            <p:strVal val="#ppt_h"/>
                                          </p:val>
                                        </p:tav>
                                        <p:tav tm="100000">
                                          <p:val>
                                            <p:strVal val="#ppt_h"/>
                                          </p:val>
                                        </p:tav>
                                      </p:tavLst>
                                    </p:anim>
                                  </p:childTnLst>
                                </p:cTn>
                              </p:par>
                            </p:childTnLst>
                          </p:cTn>
                        </p:par>
                        <p:par>
                          <p:cTn id="68" fill="hold" nodeType="afterGroup">
                            <p:stCondLst>
                              <p:cond delay="3000"/>
                            </p:stCondLst>
                            <p:childTnLst>
                              <p:par>
                                <p:cTn id="69" presetID="17" presetClass="entr" presetSubtype="1" fill="hold" nodeType="afterEffect">
                                  <p:stCondLst>
                                    <p:cond delay="0"/>
                                  </p:stCondLst>
                                  <p:childTnLst>
                                    <p:set>
                                      <p:cBhvr>
                                        <p:cTn id="70" dur="1" fill="hold">
                                          <p:stCondLst>
                                            <p:cond delay="0"/>
                                          </p:stCondLst>
                                        </p:cTn>
                                        <p:tgtEl>
                                          <p:spTgt spid="560221"/>
                                        </p:tgtEl>
                                        <p:attrNameLst>
                                          <p:attrName>style.visibility</p:attrName>
                                        </p:attrNameLst>
                                      </p:cBhvr>
                                      <p:to>
                                        <p:strVal val="visible"/>
                                      </p:to>
                                    </p:set>
                                    <p:anim calcmode="lin" valueType="num">
                                      <p:cBhvr>
                                        <p:cTn id="71" dur="500" fill="hold"/>
                                        <p:tgtEl>
                                          <p:spTgt spid="560221"/>
                                        </p:tgtEl>
                                        <p:attrNameLst>
                                          <p:attrName>ppt_x</p:attrName>
                                        </p:attrNameLst>
                                      </p:cBhvr>
                                      <p:tavLst>
                                        <p:tav tm="0">
                                          <p:val>
                                            <p:strVal val="#ppt_x"/>
                                          </p:val>
                                        </p:tav>
                                        <p:tav tm="100000">
                                          <p:val>
                                            <p:strVal val="#ppt_x"/>
                                          </p:val>
                                        </p:tav>
                                      </p:tavLst>
                                    </p:anim>
                                    <p:anim calcmode="lin" valueType="num">
                                      <p:cBhvr>
                                        <p:cTn id="72" dur="500" fill="hold"/>
                                        <p:tgtEl>
                                          <p:spTgt spid="560221"/>
                                        </p:tgtEl>
                                        <p:attrNameLst>
                                          <p:attrName>ppt_y</p:attrName>
                                        </p:attrNameLst>
                                      </p:cBhvr>
                                      <p:tavLst>
                                        <p:tav tm="0">
                                          <p:val>
                                            <p:strVal val="#ppt_y-#ppt_h/2"/>
                                          </p:val>
                                        </p:tav>
                                        <p:tav tm="100000">
                                          <p:val>
                                            <p:strVal val="#ppt_y"/>
                                          </p:val>
                                        </p:tav>
                                      </p:tavLst>
                                    </p:anim>
                                    <p:anim calcmode="lin" valueType="num">
                                      <p:cBhvr>
                                        <p:cTn id="73" dur="500" fill="hold"/>
                                        <p:tgtEl>
                                          <p:spTgt spid="560221"/>
                                        </p:tgtEl>
                                        <p:attrNameLst>
                                          <p:attrName>ppt_w</p:attrName>
                                        </p:attrNameLst>
                                      </p:cBhvr>
                                      <p:tavLst>
                                        <p:tav tm="0">
                                          <p:val>
                                            <p:strVal val="#ppt_w"/>
                                          </p:val>
                                        </p:tav>
                                        <p:tav tm="100000">
                                          <p:val>
                                            <p:strVal val="#ppt_w"/>
                                          </p:val>
                                        </p:tav>
                                      </p:tavLst>
                                    </p:anim>
                                    <p:anim calcmode="lin" valueType="num">
                                      <p:cBhvr>
                                        <p:cTn id="74" dur="500" fill="hold"/>
                                        <p:tgtEl>
                                          <p:spTgt spid="560221"/>
                                        </p:tgtEl>
                                        <p:attrNameLst>
                                          <p:attrName>ppt_h</p:attrName>
                                        </p:attrNameLst>
                                      </p:cBhvr>
                                      <p:tavLst>
                                        <p:tav tm="0">
                                          <p:val>
                                            <p:fltVal val="0"/>
                                          </p:val>
                                        </p:tav>
                                        <p:tav tm="100000">
                                          <p:val>
                                            <p:strVal val="#ppt_h"/>
                                          </p:val>
                                        </p:tav>
                                      </p:tavLst>
                                    </p:anim>
                                  </p:childTnLst>
                                </p:cTn>
                              </p:par>
                            </p:childTnLst>
                          </p:cTn>
                        </p:par>
                        <p:par>
                          <p:cTn id="75" fill="hold" nodeType="afterGroup">
                            <p:stCondLst>
                              <p:cond delay="3500"/>
                            </p:stCondLst>
                            <p:childTnLst>
                              <p:par>
                                <p:cTn id="76" presetID="17" presetClass="entr" presetSubtype="8" fill="hold" nodeType="afterEffect">
                                  <p:stCondLst>
                                    <p:cond delay="0"/>
                                  </p:stCondLst>
                                  <p:childTnLst>
                                    <p:set>
                                      <p:cBhvr>
                                        <p:cTn id="77" dur="1" fill="hold">
                                          <p:stCondLst>
                                            <p:cond delay="0"/>
                                          </p:stCondLst>
                                        </p:cTn>
                                        <p:tgtEl>
                                          <p:spTgt spid="560219"/>
                                        </p:tgtEl>
                                        <p:attrNameLst>
                                          <p:attrName>style.visibility</p:attrName>
                                        </p:attrNameLst>
                                      </p:cBhvr>
                                      <p:to>
                                        <p:strVal val="visible"/>
                                      </p:to>
                                    </p:set>
                                    <p:anim calcmode="lin" valueType="num">
                                      <p:cBhvr>
                                        <p:cTn id="78" dur="500" fill="hold"/>
                                        <p:tgtEl>
                                          <p:spTgt spid="560219"/>
                                        </p:tgtEl>
                                        <p:attrNameLst>
                                          <p:attrName>ppt_x</p:attrName>
                                        </p:attrNameLst>
                                      </p:cBhvr>
                                      <p:tavLst>
                                        <p:tav tm="0">
                                          <p:val>
                                            <p:strVal val="#ppt_x-#ppt_w/2"/>
                                          </p:val>
                                        </p:tav>
                                        <p:tav tm="100000">
                                          <p:val>
                                            <p:strVal val="#ppt_x"/>
                                          </p:val>
                                        </p:tav>
                                      </p:tavLst>
                                    </p:anim>
                                    <p:anim calcmode="lin" valueType="num">
                                      <p:cBhvr>
                                        <p:cTn id="79" dur="500" fill="hold"/>
                                        <p:tgtEl>
                                          <p:spTgt spid="560219"/>
                                        </p:tgtEl>
                                        <p:attrNameLst>
                                          <p:attrName>ppt_y</p:attrName>
                                        </p:attrNameLst>
                                      </p:cBhvr>
                                      <p:tavLst>
                                        <p:tav tm="0">
                                          <p:val>
                                            <p:strVal val="#ppt_y"/>
                                          </p:val>
                                        </p:tav>
                                        <p:tav tm="100000">
                                          <p:val>
                                            <p:strVal val="#ppt_y"/>
                                          </p:val>
                                        </p:tav>
                                      </p:tavLst>
                                    </p:anim>
                                    <p:anim calcmode="lin" valueType="num">
                                      <p:cBhvr>
                                        <p:cTn id="80" dur="500" fill="hold"/>
                                        <p:tgtEl>
                                          <p:spTgt spid="560219"/>
                                        </p:tgtEl>
                                        <p:attrNameLst>
                                          <p:attrName>ppt_w</p:attrName>
                                        </p:attrNameLst>
                                      </p:cBhvr>
                                      <p:tavLst>
                                        <p:tav tm="0">
                                          <p:val>
                                            <p:fltVal val="0"/>
                                          </p:val>
                                        </p:tav>
                                        <p:tav tm="100000">
                                          <p:val>
                                            <p:strVal val="#ppt_w"/>
                                          </p:val>
                                        </p:tav>
                                      </p:tavLst>
                                    </p:anim>
                                    <p:anim calcmode="lin" valueType="num">
                                      <p:cBhvr>
                                        <p:cTn id="81" dur="500" fill="hold"/>
                                        <p:tgtEl>
                                          <p:spTgt spid="560219"/>
                                        </p:tgtEl>
                                        <p:attrNameLst>
                                          <p:attrName>ppt_h</p:attrName>
                                        </p:attrNameLst>
                                      </p:cBhvr>
                                      <p:tavLst>
                                        <p:tav tm="0">
                                          <p:val>
                                            <p:strVal val="#ppt_h"/>
                                          </p:val>
                                        </p:tav>
                                        <p:tav tm="100000">
                                          <p:val>
                                            <p:strVal val="#ppt_h"/>
                                          </p:val>
                                        </p:tav>
                                      </p:tavLst>
                                    </p:anim>
                                  </p:childTnLst>
                                </p:cTn>
                              </p:par>
                            </p:childTnLst>
                          </p:cTn>
                        </p:par>
                        <p:par>
                          <p:cTn id="82" fill="hold">
                            <p:stCondLst>
                              <p:cond delay="4000"/>
                            </p:stCondLst>
                            <p:childTnLst>
                              <p:par>
                                <p:cTn id="83" presetID="17" presetClass="entr" presetSubtype="1" fill="hold" nodeType="afterEffect">
                                  <p:stCondLst>
                                    <p:cond delay="0"/>
                                  </p:stCondLst>
                                  <p:childTnLst>
                                    <p:set>
                                      <p:cBhvr>
                                        <p:cTn id="84" dur="1" fill="hold">
                                          <p:stCondLst>
                                            <p:cond delay="0"/>
                                          </p:stCondLst>
                                        </p:cTn>
                                        <p:tgtEl>
                                          <p:spTgt spid="15"/>
                                        </p:tgtEl>
                                        <p:attrNameLst>
                                          <p:attrName>style.visibility</p:attrName>
                                        </p:attrNameLst>
                                      </p:cBhvr>
                                      <p:to>
                                        <p:strVal val="visible"/>
                                      </p:to>
                                    </p:set>
                                    <p:anim calcmode="lin" valueType="num">
                                      <p:cBhvr>
                                        <p:cTn id="85" dur="500" fill="hold"/>
                                        <p:tgtEl>
                                          <p:spTgt spid="15"/>
                                        </p:tgtEl>
                                        <p:attrNameLst>
                                          <p:attrName>ppt_x</p:attrName>
                                        </p:attrNameLst>
                                      </p:cBhvr>
                                      <p:tavLst>
                                        <p:tav tm="0">
                                          <p:val>
                                            <p:strVal val="#ppt_x"/>
                                          </p:val>
                                        </p:tav>
                                        <p:tav tm="100000">
                                          <p:val>
                                            <p:strVal val="#ppt_x"/>
                                          </p:val>
                                        </p:tav>
                                      </p:tavLst>
                                    </p:anim>
                                    <p:anim calcmode="lin" valueType="num">
                                      <p:cBhvr>
                                        <p:cTn id="86" dur="500" fill="hold"/>
                                        <p:tgtEl>
                                          <p:spTgt spid="15"/>
                                        </p:tgtEl>
                                        <p:attrNameLst>
                                          <p:attrName>ppt_y</p:attrName>
                                        </p:attrNameLst>
                                      </p:cBhvr>
                                      <p:tavLst>
                                        <p:tav tm="0">
                                          <p:val>
                                            <p:strVal val="#ppt_y-#ppt_h/2"/>
                                          </p:val>
                                        </p:tav>
                                        <p:tav tm="100000">
                                          <p:val>
                                            <p:strVal val="#ppt_y"/>
                                          </p:val>
                                        </p:tav>
                                      </p:tavLst>
                                    </p:anim>
                                    <p:anim calcmode="lin" valueType="num">
                                      <p:cBhvr>
                                        <p:cTn id="87" dur="500" fill="hold"/>
                                        <p:tgtEl>
                                          <p:spTgt spid="15"/>
                                        </p:tgtEl>
                                        <p:attrNameLst>
                                          <p:attrName>ppt_w</p:attrName>
                                        </p:attrNameLst>
                                      </p:cBhvr>
                                      <p:tavLst>
                                        <p:tav tm="0">
                                          <p:val>
                                            <p:strVal val="#ppt_w"/>
                                          </p:val>
                                        </p:tav>
                                        <p:tav tm="100000">
                                          <p:val>
                                            <p:strVal val="#ppt_w"/>
                                          </p:val>
                                        </p:tav>
                                      </p:tavLst>
                                    </p:anim>
                                    <p:anim calcmode="lin" valueType="num">
                                      <p:cBhvr>
                                        <p:cTn id="88"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1" grpId="0"/>
      <p:bldP spid="560166" grpId="0"/>
      <p:bldP spid="56016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0"/>
          <p:cNvSpPr txBox="1">
            <a:spLocks noChangeArrowheads="1"/>
          </p:cNvSpPr>
          <p:nvPr/>
        </p:nvSpPr>
        <p:spPr bwMode="auto">
          <a:xfrm>
            <a:off x="500034" y="214289"/>
            <a:ext cx="2571768" cy="474938"/>
          </a:xfrm>
          <a:prstGeom prst="rect">
            <a:avLst/>
          </a:prstGeom>
          <a:ln>
            <a:no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wrap="square">
            <a:spAutoFit/>
          </a:bodyPr>
          <a:lstStyle/>
          <a:p>
            <a:pPr marL="457200" indent="-457200" algn="ctr">
              <a:lnSpc>
                <a:spcPct val="110000"/>
              </a:lnSpc>
            </a:pPr>
            <a:r>
              <a:rPr lang="en-US" altLang="zh-CN" b="1">
                <a:solidFill>
                  <a:schemeClr val="bg1"/>
                </a:solidFill>
                <a:latin typeface="Consolas" pitchFamily="49" charset="0"/>
                <a:ea typeface="微软雅黑" pitchFamily="34" charset="-122"/>
                <a:cs typeface="Consolas" pitchFamily="49" charset="0"/>
                <a:sym typeface="Wingdings"/>
              </a:rPr>
              <a:t>3</a:t>
            </a:r>
            <a:r>
              <a:rPr lang="zh-CN" altLang="en-US" b="1">
                <a:solidFill>
                  <a:schemeClr val="bg1"/>
                </a:solidFill>
                <a:latin typeface="Consolas" pitchFamily="49" charset="0"/>
                <a:ea typeface="微软雅黑" pitchFamily="34" charset="-122"/>
                <a:cs typeface="Consolas" pitchFamily="49" charset="0"/>
                <a:sym typeface="Wingdings"/>
              </a:rPr>
              <a:t>、</a:t>
            </a:r>
            <a:r>
              <a:rPr lang="zh-CN" altLang="en-US" b="1">
                <a:solidFill>
                  <a:schemeClr val="bg1"/>
                </a:solidFill>
                <a:latin typeface="Consolas" pitchFamily="49" charset="0"/>
                <a:ea typeface="微软雅黑" pitchFamily="34" charset="-122"/>
                <a:cs typeface="Consolas" pitchFamily="49" charset="0"/>
              </a:rPr>
              <a:t>数据</a:t>
            </a:r>
            <a:r>
              <a:rPr lang="zh-CN" altLang="en-US" b="1" dirty="0">
                <a:solidFill>
                  <a:schemeClr val="bg1"/>
                </a:solidFill>
                <a:latin typeface="Consolas" pitchFamily="49" charset="0"/>
                <a:ea typeface="微软雅黑" pitchFamily="34" charset="-122"/>
                <a:cs typeface="Consolas" pitchFamily="49" charset="0"/>
              </a:rPr>
              <a:t>运算</a:t>
            </a:r>
          </a:p>
        </p:txBody>
      </p:sp>
      <p:sp>
        <p:nvSpPr>
          <p:cNvPr id="9" name="TextBox 8"/>
          <p:cNvSpPr txBox="1"/>
          <p:nvPr/>
        </p:nvSpPr>
        <p:spPr>
          <a:xfrm>
            <a:off x="285720" y="967721"/>
            <a:ext cx="8572560" cy="53245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ct val="130000"/>
              </a:lnSpc>
            </a:pPr>
            <a:r>
              <a:rPr lang="zh-CN" altLang="en-US" sz="2200" b="1" dirty="0">
                <a:solidFill>
                  <a:srgbClr val="3333CC"/>
                </a:solidFill>
                <a:latin typeface="Consolas" pitchFamily="49" charset="0"/>
                <a:ea typeface="楷体" pitchFamily="49" charset="-122"/>
                <a:cs typeface="Consolas" pitchFamily="49" charset="0"/>
              </a:rPr>
              <a:t>  数据运算</a:t>
            </a:r>
            <a:r>
              <a:rPr lang="zh-CN" altLang="en-US" sz="2200" dirty="0">
                <a:solidFill>
                  <a:srgbClr val="3333CC"/>
                </a:solidFill>
                <a:latin typeface="Consolas" pitchFamily="49" charset="0"/>
                <a:ea typeface="楷体" pitchFamily="49" charset="-122"/>
                <a:cs typeface="Consolas" pitchFamily="49" charset="0"/>
              </a:rPr>
              <a:t>是对数据的操作。</a:t>
            </a:r>
            <a:r>
              <a:rPr lang="zh-CN" altLang="en-US" sz="2200" b="1" dirty="0">
                <a:solidFill>
                  <a:srgbClr val="3333CC"/>
                </a:solidFill>
                <a:latin typeface="Consolas" pitchFamily="49" charset="0"/>
                <a:ea typeface="楷体" pitchFamily="49" charset="-122"/>
                <a:cs typeface="Consolas" pitchFamily="49" charset="0"/>
              </a:rPr>
              <a:t>分为两个层次：</a:t>
            </a:r>
            <a:r>
              <a:rPr lang="zh-CN" altLang="en-US" sz="2200" b="1" dirty="0">
                <a:solidFill>
                  <a:srgbClr val="C00000"/>
                </a:solidFill>
                <a:latin typeface="Consolas" pitchFamily="49" charset="0"/>
                <a:ea typeface="楷体" pitchFamily="49" charset="-122"/>
                <a:cs typeface="Consolas" pitchFamily="49" charset="0"/>
              </a:rPr>
              <a:t>运算描述</a:t>
            </a:r>
            <a:r>
              <a:rPr lang="zh-CN" altLang="en-US" sz="2200" b="1" dirty="0">
                <a:solidFill>
                  <a:srgbClr val="3333CC"/>
                </a:solidFill>
                <a:latin typeface="Consolas" pitchFamily="49" charset="0"/>
                <a:ea typeface="楷体" pitchFamily="49" charset="-122"/>
                <a:cs typeface="Consolas" pitchFamily="49" charset="0"/>
              </a:rPr>
              <a:t>和</a:t>
            </a:r>
            <a:r>
              <a:rPr lang="zh-CN" altLang="en-US" sz="2200" b="1" dirty="0">
                <a:solidFill>
                  <a:srgbClr val="C00000"/>
                </a:solidFill>
                <a:latin typeface="Consolas" pitchFamily="49" charset="0"/>
                <a:ea typeface="楷体" pitchFamily="49" charset="-122"/>
                <a:cs typeface="Consolas" pitchFamily="49" charset="0"/>
              </a:rPr>
              <a:t>运算实现</a:t>
            </a:r>
            <a:r>
              <a:rPr lang="zh-CN" altLang="en-US" sz="2200" b="1" dirty="0">
                <a:latin typeface="Consolas" pitchFamily="49" charset="0"/>
                <a:ea typeface="楷体" pitchFamily="49" charset="-122"/>
                <a:cs typeface="Consolas" pitchFamily="49" charset="0"/>
              </a:rPr>
              <a:t>。</a:t>
            </a:r>
          </a:p>
        </p:txBody>
      </p:sp>
      <p:grpSp>
        <p:nvGrpSpPr>
          <p:cNvPr id="12" name="组合 11"/>
          <p:cNvGrpSpPr/>
          <p:nvPr/>
        </p:nvGrpSpPr>
        <p:grpSpPr>
          <a:xfrm>
            <a:off x="428596" y="1643050"/>
            <a:ext cx="7929618" cy="3831299"/>
            <a:chOff x="428596" y="1928802"/>
            <a:chExt cx="7929618" cy="3831299"/>
          </a:xfrm>
        </p:grpSpPr>
        <p:sp>
          <p:nvSpPr>
            <p:cNvPr id="11266" name="Text Box 2"/>
            <p:cNvSpPr txBox="1">
              <a:spLocks noChangeArrowheads="1"/>
            </p:cNvSpPr>
            <p:nvPr/>
          </p:nvSpPr>
          <p:spPr bwMode="auto">
            <a:xfrm>
              <a:off x="428596" y="1928802"/>
              <a:ext cx="7929618" cy="498598"/>
            </a:xfrm>
            <a:prstGeom prst="rect">
              <a:avLst/>
            </a:prstGeom>
            <a:noFill/>
            <a:ln w="9525">
              <a:noFill/>
              <a:miter lim="800000"/>
              <a:headEnd/>
              <a:tailEnd/>
            </a:ln>
            <a:effectLst/>
          </p:spPr>
          <p:txBody>
            <a:bodyPr wrap="square">
              <a:spAutoFit/>
            </a:bodyPr>
            <a:lstStyle/>
            <a:p>
              <a:pPr algn="just">
                <a:lnSpc>
                  <a:spcPct val="120000"/>
                </a:lnSpc>
              </a:pPr>
              <a:r>
                <a:rPr lang="zh-CN" altLang="en-US" sz="2200" b="1">
                  <a:solidFill>
                    <a:srgbClr val="3333CC"/>
                  </a:solidFill>
                  <a:latin typeface="Consolas" pitchFamily="49" charset="0"/>
                  <a:ea typeface="楷体" pitchFamily="49" charset="-122"/>
                  <a:cs typeface="Consolas" pitchFamily="49" charset="0"/>
                </a:rPr>
                <a:t>   对于</a:t>
              </a:r>
              <a:r>
                <a:rPr lang="zh-CN" altLang="en-US" sz="2200" b="1" dirty="0">
                  <a:solidFill>
                    <a:srgbClr val="3333CC"/>
                  </a:solidFill>
                  <a:latin typeface="Consolas" pitchFamily="49" charset="0"/>
                  <a:ea typeface="楷体" pitchFamily="49" charset="-122"/>
                  <a:cs typeface="Consolas" pitchFamily="49" charset="0"/>
                </a:rPr>
                <a:t>“学生表”这种数据结构，可以进行一系列的运算：</a:t>
              </a:r>
            </a:p>
          </p:txBody>
        </p:sp>
        <p:sp>
          <p:nvSpPr>
            <p:cNvPr id="146436" name="Text Box 4"/>
            <p:cNvSpPr txBox="1">
              <a:spLocks noChangeArrowheads="1"/>
            </p:cNvSpPr>
            <p:nvPr/>
          </p:nvSpPr>
          <p:spPr bwMode="auto">
            <a:xfrm>
              <a:off x="973219" y="2708688"/>
              <a:ext cx="4857784" cy="3051413"/>
            </a:xfrm>
            <a:prstGeom prst="rect">
              <a:avLst/>
            </a:prstGeom>
            <a:noFill/>
            <a:ln w="9525" algn="ctr">
              <a:noFill/>
              <a:miter lim="800000"/>
              <a:headEnd/>
              <a:tailEnd/>
            </a:ln>
            <a:effectLst/>
          </p:spPr>
          <p:txBody>
            <a:bodyPr wrap="square">
              <a:spAutoFit/>
            </a:bodyPr>
            <a:lstStyle/>
            <a:p>
              <a:pPr marL="457200" indent="-457200" algn="just">
                <a:lnSpc>
                  <a:spcPct val="120000"/>
                </a:lnSpc>
                <a:buFontTx/>
                <a:buBlip>
                  <a:blip r:embed="rId4"/>
                </a:buBlip>
              </a:pPr>
              <a:r>
                <a:rPr lang="zh-CN" altLang="en-US" sz="2000" b="1" dirty="0">
                  <a:solidFill>
                    <a:srgbClr val="3333CC"/>
                  </a:solidFill>
                  <a:latin typeface="微软雅黑" pitchFamily="34" charset="-122"/>
                  <a:ea typeface="微软雅黑" pitchFamily="34" charset="-122"/>
                  <a:cs typeface="Consolas" pitchFamily="49" charset="0"/>
                </a:rPr>
                <a:t>查找序号为</a:t>
              </a:r>
              <a:r>
                <a:rPr lang="en-US" altLang="zh-CN" sz="2000" b="1" dirty="0">
                  <a:solidFill>
                    <a:srgbClr val="3333CC"/>
                  </a:solidFill>
                  <a:latin typeface="微软雅黑" pitchFamily="34" charset="-122"/>
                  <a:ea typeface="微软雅黑" pitchFamily="34" charset="-122"/>
                  <a:cs typeface="Consolas" pitchFamily="49" charset="0"/>
                </a:rPr>
                <a:t>2</a:t>
              </a:r>
              <a:r>
                <a:rPr lang="zh-CN" altLang="en-US" sz="2000" b="1" dirty="0">
                  <a:solidFill>
                    <a:srgbClr val="3333CC"/>
                  </a:solidFill>
                  <a:latin typeface="微软雅黑" pitchFamily="34" charset="-122"/>
                  <a:ea typeface="微软雅黑" pitchFamily="34" charset="-122"/>
                  <a:cs typeface="Consolas" pitchFamily="49" charset="0"/>
                </a:rPr>
                <a:t>的学生姓名</a:t>
              </a:r>
              <a:endParaRPr lang="en-US" altLang="zh-CN" sz="2000" b="1" dirty="0">
                <a:solidFill>
                  <a:srgbClr val="3333CC"/>
                </a:solidFill>
                <a:latin typeface="微软雅黑" pitchFamily="34" charset="-122"/>
                <a:ea typeface="微软雅黑" pitchFamily="34" charset="-122"/>
                <a:cs typeface="Consolas" pitchFamily="49" charset="0"/>
              </a:endParaRPr>
            </a:p>
            <a:p>
              <a:pPr marL="457200" indent="-457200" algn="just">
                <a:lnSpc>
                  <a:spcPct val="120000"/>
                </a:lnSpc>
                <a:buFontTx/>
                <a:buBlip>
                  <a:blip r:embed="rId4"/>
                </a:buBlip>
              </a:pPr>
              <a:r>
                <a:rPr lang="zh-CN" altLang="en-US" sz="2000" b="1" dirty="0">
                  <a:solidFill>
                    <a:srgbClr val="3333CC"/>
                  </a:solidFill>
                  <a:latin typeface="微软雅黑" pitchFamily="34" charset="-122"/>
                  <a:ea typeface="微软雅黑" pitchFamily="34" charset="-122"/>
                  <a:cs typeface="Consolas" pitchFamily="49" charset="0"/>
                </a:rPr>
                <a:t>增加一个学生记录；</a:t>
              </a:r>
            </a:p>
            <a:p>
              <a:pPr marL="457200" indent="-457200" algn="just">
                <a:lnSpc>
                  <a:spcPct val="120000"/>
                </a:lnSpc>
                <a:buFontTx/>
                <a:buBlip>
                  <a:blip r:embed="rId4"/>
                </a:buBlip>
              </a:pPr>
              <a:r>
                <a:rPr lang="zh-CN" altLang="en-US" sz="2000" b="1" dirty="0">
                  <a:solidFill>
                    <a:srgbClr val="3333CC"/>
                  </a:solidFill>
                  <a:latin typeface="微软雅黑" pitchFamily="34" charset="-122"/>
                  <a:ea typeface="微软雅黑" pitchFamily="34" charset="-122"/>
                  <a:cs typeface="Consolas" pitchFamily="49" charset="0"/>
                </a:rPr>
                <a:t>删除一个学生记录；</a:t>
              </a:r>
            </a:p>
            <a:p>
              <a:pPr marL="457200" indent="-457200" algn="just">
                <a:lnSpc>
                  <a:spcPct val="120000"/>
                </a:lnSpc>
                <a:buFontTx/>
                <a:buBlip>
                  <a:blip r:embed="rId4"/>
                </a:buBlip>
              </a:pPr>
              <a:r>
                <a:rPr lang="zh-CN" altLang="en-US" sz="2000" b="1" dirty="0">
                  <a:solidFill>
                    <a:srgbClr val="3333CC"/>
                  </a:solidFill>
                  <a:latin typeface="微软雅黑" pitchFamily="34" charset="-122"/>
                  <a:ea typeface="微软雅黑" pitchFamily="34" charset="-122"/>
                  <a:cs typeface="Consolas" pitchFamily="49" charset="0"/>
                </a:rPr>
                <a:t>查找性别为“女”的学生记录；</a:t>
              </a:r>
            </a:p>
            <a:p>
              <a:pPr marL="457200" indent="-457200" algn="just">
                <a:lnSpc>
                  <a:spcPct val="120000"/>
                </a:lnSpc>
                <a:buFontTx/>
                <a:buBlip>
                  <a:blip r:embed="rId4"/>
                </a:buBlip>
              </a:pPr>
              <a:r>
                <a:rPr lang="zh-CN" altLang="en-US" sz="2000" b="1" dirty="0">
                  <a:solidFill>
                    <a:srgbClr val="3333CC"/>
                  </a:solidFill>
                  <a:latin typeface="微软雅黑" pitchFamily="34" charset="-122"/>
                  <a:ea typeface="微软雅黑" pitchFamily="34" charset="-122"/>
                  <a:cs typeface="Consolas" pitchFamily="49" charset="0"/>
                </a:rPr>
                <a:t>查找班号为“</a:t>
              </a:r>
              <a:r>
                <a:rPr lang="en-US" altLang="zh-CN" sz="2000" b="1" dirty="0">
                  <a:solidFill>
                    <a:srgbClr val="3333CC"/>
                  </a:solidFill>
                  <a:latin typeface="微软雅黑" pitchFamily="34" charset="-122"/>
                  <a:ea typeface="微软雅黑" pitchFamily="34" charset="-122"/>
                  <a:cs typeface="Consolas" pitchFamily="49" charset="0"/>
                </a:rPr>
                <a:t>9902”</a:t>
              </a:r>
              <a:r>
                <a:rPr lang="zh-CN" altLang="en-US" sz="2000" b="1" dirty="0">
                  <a:solidFill>
                    <a:srgbClr val="3333CC"/>
                  </a:solidFill>
                  <a:latin typeface="微软雅黑" pitchFamily="34" charset="-122"/>
                  <a:ea typeface="微软雅黑" pitchFamily="34" charset="-122"/>
                  <a:cs typeface="Consolas" pitchFamily="49" charset="0"/>
                </a:rPr>
                <a:t>的学生记录；</a:t>
              </a:r>
            </a:p>
            <a:p>
              <a:pPr marL="457200" indent="-457200" algn="just">
                <a:lnSpc>
                  <a:spcPct val="120000"/>
                </a:lnSpc>
                <a:buFontTx/>
                <a:buBlip>
                  <a:blip r:embed="rId4"/>
                </a:buBlip>
              </a:pPr>
              <a:r>
                <a:rPr lang="en-US" altLang="zh-CN" sz="2000" b="1" dirty="0">
                  <a:solidFill>
                    <a:srgbClr val="3333CC"/>
                  </a:solidFill>
                  <a:latin typeface="微软雅黑" pitchFamily="34" charset="-122"/>
                  <a:ea typeface="微软雅黑" pitchFamily="34" charset="-122"/>
                  <a:cs typeface="Consolas" pitchFamily="49" charset="0"/>
                </a:rPr>
                <a:t>……</a:t>
              </a:r>
            </a:p>
          </p:txBody>
        </p:sp>
        <p:sp>
          <p:nvSpPr>
            <p:cNvPr id="146438" name="Text Box 6"/>
            <p:cNvSpPr txBox="1">
              <a:spLocks noChangeArrowheads="1"/>
            </p:cNvSpPr>
            <p:nvPr/>
          </p:nvSpPr>
          <p:spPr bwMode="auto">
            <a:xfrm>
              <a:off x="6284253" y="3273435"/>
              <a:ext cx="430887" cy="1584325"/>
            </a:xfrm>
            <a:prstGeom prst="rect">
              <a:avLst/>
            </a:prstGeom>
            <a:noFill/>
            <a:ln w="57150" algn="ctr">
              <a:noFill/>
              <a:miter lim="800000"/>
              <a:headEnd/>
              <a:tailEnd type="none" w="lg" len="lg"/>
            </a:ln>
            <a:effectLst/>
          </p:spPr>
          <p:txBody>
            <a:bodyPr vert="eaVert" tIns="76176" bIns="0">
              <a:spAutoFit/>
            </a:bodyPr>
            <a:lstStyle/>
            <a:p>
              <a:pPr marL="457200" indent="-457200"/>
              <a:r>
                <a:rPr lang="zh-CN" altLang="en-US" sz="2000" b="1" dirty="0">
                  <a:solidFill>
                    <a:srgbClr val="3333CC"/>
                  </a:solidFill>
                  <a:latin typeface="Consolas" pitchFamily="49" charset="0"/>
                  <a:ea typeface="楷体" pitchFamily="49" charset="-122"/>
                  <a:cs typeface="Consolas" pitchFamily="49" charset="0"/>
                </a:rPr>
                <a:t>运算描述</a:t>
              </a:r>
            </a:p>
          </p:txBody>
        </p:sp>
        <p:sp>
          <p:nvSpPr>
            <p:cNvPr id="10" name="右大括号 9"/>
            <p:cNvSpPr/>
            <p:nvPr/>
          </p:nvSpPr>
          <p:spPr>
            <a:xfrm>
              <a:off x="6012279" y="2714620"/>
              <a:ext cx="144000" cy="2786082"/>
            </a:xfrm>
            <a:prstGeom prst="rightBrace">
              <a:avLst/>
            </a:prstGeom>
            <a:ln w="2222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sp>
        <p:nvSpPr>
          <p:cNvPr id="4" name="灯片编号占位符 3"/>
          <p:cNvSpPr>
            <a:spLocks noGrp="1"/>
          </p:cNvSpPr>
          <p:nvPr>
            <p:ph type="sldNum" sz="quarter" idx="12"/>
          </p:nvPr>
        </p:nvSpPr>
        <p:spPr/>
        <p:txBody>
          <a:bodyPr/>
          <a:lstStyle/>
          <a:p>
            <a:fld id="{7AF016A1-9F15-429F-9EFD-84004B73C732}" type="slidenum">
              <a:rPr lang="en-US" altLang="zh-CN" smtClean="0"/>
              <a:pPr/>
              <a:t>42</a:t>
            </a:fld>
            <a:endParaRPr lang="en-US" altLang="zh-CN" dirty="0"/>
          </a:p>
        </p:txBody>
      </p:sp>
    </p:spTree>
    <p:custDataLst>
      <p:tags r:id="rId1"/>
    </p:custDataLst>
    <p:extLst>
      <p:ext uri="{BB962C8B-B14F-4D97-AF65-F5344CB8AC3E}">
        <p14:creationId xmlns:p14="http://schemas.microsoft.com/office/powerpoint/2010/main" val="400241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
                                            <p:txEl>
                                              <p:pRg st="0" end="0"/>
                                            </p:txEl>
                                          </p:spTgt>
                                        </p:tgtEl>
                                        <p:attrNameLst>
                                          <p:attrName>style.visibility</p:attrName>
                                        </p:attrNameLst>
                                      </p:cBhvr>
                                      <p:to>
                                        <p:strVal val="visible"/>
                                      </p:to>
                                    </p:set>
                                    <p:anim calcmode="discrete" valueType="clr">
                                      <p:cBhvr override="childStyle">
                                        <p:cTn id="7" dur="80"/>
                                        <p:tgtEl>
                                          <p:spTgt spid="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9">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4"/>
          <p:cNvSpPr txBox="1">
            <a:spLocks noChangeArrowheads="1"/>
          </p:cNvSpPr>
          <p:nvPr/>
        </p:nvSpPr>
        <p:spPr bwMode="auto">
          <a:xfrm>
            <a:off x="714348" y="500042"/>
            <a:ext cx="7500990" cy="551671"/>
          </a:xfrm>
          <a:prstGeom prst="rect">
            <a:avLst/>
          </a:prstGeom>
          <a:ln>
            <a:headEnd/>
            <a:tailEnd/>
          </a:ln>
          <a:effectLst>
            <a:glow rad="101600">
              <a:schemeClr val="accent6">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tIns="72000" bIns="72000">
            <a:spAutoFit/>
          </a:bodyPr>
          <a:lstStyle/>
          <a:p>
            <a:pPr marL="457200" indent="-457200" algn="just">
              <a:lnSpc>
                <a:spcPct val="110000"/>
              </a:lnSpc>
            </a:pPr>
            <a:r>
              <a:rPr lang="zh-CN" altLang="en-US" b="1">
                <a:solidFill>
                  <a:srgbClr val="FF0000"/>
                </a:solidFill>
                <a:latin typeface="Consolas" pitchFamily="49" charset="0"/>
                <a:ea typeface="黑体" pitchFamily="49" charset="-122"/>
                <a:cs typeface="Consolas" pitchFamily="49" charset="0"/>
                <a:sym typeface="Wingdings"/>
              </a:rPr>
              <a:t> 顺序</a:t>
            </a:r>
            <a:r>
              <a:rPr lang="zh-CN" altLang="en-US" b="1">
                <a:solidFill>
                  <a:srgbClr val="FF0000"/>
                </a:solidFill>
                <a:latin typeface="Consolas" pitchFamily="49" charset="0"/>
                <a:ea typeface="黑体" pitchFamily="49" charset="-122"/>
                <a:cs typeface="Consolas" pitchFamily="49" charset="0"/>
              </a:rPr>
              <a:t>存储结构中</a:t>
            </a:r>
            <a:r>
              <a:rPr lang="zh-CN" altLang="en-US" b="1" dirty="0">
                <a:solidFill>
                  <a:srgbClr val="FF0000"/>
                </a:solidFill>
                <a:latin typeface="Consolas" pitchFamily="49" charset="0"/>
                <a:ea typeface="黑体" pitchFamily="49" charset="-122"/>
                <a:cs typeface="Consolas" pitchFamily="49" charset="0"/>
              </a:rPr>
              <a:t>实现“查找序号为</a:t>
            </a:r>
            <a:r>
              <a:rPr lang="en-US" altLang="zh-CN" b="1" dirty="0">
                <a:solidFill>
                  <a:srgbClr val="FF0000"/>
                </a:solidFill>
                <a:latin typeface="Consolas" pitchFamily="49" charset="0"/>
                <a:ea typeface="黑体" pitchFamily="49" charset="-122"/>
                <a:cs typeface="Consolas" pitchFamily="49" charset="0"/>
              </a:rPr>
              <a:t>2</a:t>
            </a:r>
            <a:r>
              <a:rPr lang="zh-CN" altLang="en-US" b="1" dirty="0">
                <a:solidFill>
                  <a:srgbClr val="FF0000"/>
                </a:solidFill>
                <a:latin typeface="Consolas" pitchFamily="49" charset="0"/>
                <a:ea typeface="黑体" pitchFamily="49" charset="-122"/>
                <a:cs typeface="Consolas" pitchFamily="49" charset="0"/>
              </a:rPr>
              <a:t>的学生姓名”</a:t>
            </a:r>
          </a:p>
        </p:txBody>
      </p:sp>
      <p:sp>
        <p:nvSpPr>
          <p:cNvPr id="27" name="Line 4"/>
          <p:cNvSpPr>
            <a:spLocks noChangeShapeType="1"/>
          </p:cNvSpPr>
          <p:nvPr/>
        </p:nvSpPr>
        <p:spPr bwMode="auto">
          <a:xfrm flipH="1" flipV="1">
            <a:off x="1239853" y="2629911"/>
            <a:ext cx="0" cy="288000"/>
          </a:xfrm>
          <a:prstGeom prst="line">
            <a:avLst/>
          </a:prstGeom>
          <a:noFill/>
          <a:ln w="38100">
            <a:solidFill>
              <a:srgbClr val="CC00CC"/>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8" name="Text Box 5"/>
          <p:cNvSpPr txBox="1">
            <a:spLocks noChangeArrowheads="1"/>
          </p:cNvSpPr>
          <p:nvPr/>
        </p:nvSpPr>
        <p:spPr bwMode="auto">
          <a:xfrm>
            <a:off x="1066780" y="2987101"/>
            <a:ext cx="2290774" cy="400110"/>
          </a:xfrm>
          <a:prstGeom prst="rect">
            <a:avLst/>
          </a:prstGeom>
          <a:noFill/>
          <a:ln w="9525">
            <a:noFill/>
            <a:miter lim="800000"/>
            <a:headEnd/>
            <a:tailEnd/>
          </a:ln>
          <a:effectLst/>
        </p:spPr>
        <p:txBody>
          <a:bodyPr wrap="square">
            <a:spAutoFit/>
          </a:bodyPr>
          <a:lstStyle/>
          <a:p>
            <a:pPr algn="l">
              <a:lnSpc>
                <a:spcPct val="100000"/>
              </a:lnSpc>
            </a:pPr>
            <a:r>
              <a:rPr lang="en-US" altLang="zh-CN" sz="2000" b="1" dirty="0">
                <a:solidFill>
                  <a:srgbClr val="3333CC"/>
                </a:solidFill>
                <a:latin typeface="Consolas" pitchFamily="49" charset="0"/>
                <a:ea typeface="楷体" pitchFamily="49" charset="-122"/>
                <a:cs typeface="Consolas" pitchFamily="49" charset="0"/>
              </a:rPr>
              <a:t>Stud</a:t>
            </a:r>
            <a:r>
              <a:rPr lang="zh-CN" altLang="en-US" sz="2000" b="1" dirty="0">
                <a:solidFill>
                  <a:srgbClr val="3333CC"/>
                </a:solidFill>
                <a:latin typeface="Consolas" pitchFamily="49" charset="0"/>
                <a:ea typeface="楷体" pitchFamily="49" charset="-122"/>
                <a:cs typeface="Consolas" pitchFamily="49" charset="0"/>
              </a:rPr>
              <a:t>数组起始地址</a:t>
            </a:r>
          </a:p>
        </p:txBody>
      </p:sp>
      <p:sp>
        <p:nvSpPr>
          <p:cNvPr id="29" name="Text Box 21"/>
          <p:cNvSpPr txBox="1">
            <a:spLocks noChangeArrowheads="1"/>
          </p:cNvSpPr>
          <p:nvPr/>
        </p:nvSpPr>
        <p:spPr bwMode="auto">
          <a:xfrm>
            <a:off x="6424630" y="2272721"/>
            <a:ext cx="647700" cy="276999"/>
          </a:xfrm>
          <a:prstGeom prst="rect">
            <a:avLst/>
          </a:prstGeom>
          <a:noFill/>
          <a:ln w="9525">
            <a:noFill/>
            <a:miter lim="800000"/>
            <a:headEnd/>
            <a:tailEnd/>
          </a:ln>
          <a:effectLst/>
        </p:spPr>
        <p:txBody>
          <a:bodyPr lIns="0" tIns="0" rIns="0" bIns="0">
            <a:spAutoFit/>
          </a:bodyPr>
          <a:lstStyle/>
          <a:p>
            <a:pPr>
              <a:lnSpc>
                <a:spcPct val="100000"/>
              </a:lnSpc>
            </a:pPr>
            <a:r>
              <a:rPr lang="en-US" altLang="zh-CN" sz="1800" dirty="0">
                <a:latin typeface="Consolas" pitchFamily="49" charset="0"/>
                <a:ea typeface="宋体" charset="-122"/>
                <a:cs typeface="Consolas" pitchFamily="49" charset="0"/>
              </a:rPr>
              <a:t>……</a:t>
            </a:r>
          </a:p>
        </p:txBody>
      </p:sp>
      <p:sp>
        <p:nvSpPr>
          <p:cNvPr id="31" name="Text Box 8"/>
          <p:cNvSpPr txBox="1">
            <a:spLocks noChangeArrowheads="1"/>
          </p:cNvSpPr>
          <p:nvPr/>
        </p:nvSpPr>
        <p:spPr bwMode="auto">
          <a:xfrm>
            <a:off x="1962164" y="1629779"/>
            <a:ext cx="935038" cy="307777"/>
          </a:xfrm>
          <a:prstGeom prst="rect">
            <a:avLst/>
          </a:prstGeom>
          <a:noFill/>
          <a:ln w="9525">
            <a:noFill/>
            <a:miter lim="800000"/>
            <a:headEnd/>
            <a:tailEnd/>
          </a:ln>
          <a:effectLst/>
        </p:spPr>
        <p:txBody>
          <a:bodyPr lIns="0" tIns="0" rIns="0" bIns="0">
            <a:spAutoFit/>
          </a:bodyPr>
          <a:lstStyle/>
          <a:p>
            <a:pPr algn="ctr">
              <a:lnSpc>
                <a:spcPct val="100000"/>
              </a:lnSpc>
            </a:pPr>
            <a:r>
              <a:rPr lang="en-US" altLang="zh-CN" sz="2000" b="1" dirty="0">
                <a:solidFill>
                  <a:srgbClr val="3333CC"/>
                </a:solidFill>
                <a:latin typeface="Consolas" pitchFamily="49" charset="0"/>
                <a:cs typeface="Consolas" pitchFamily="49" charset="0"/>
              </a:rPr>
              <a:t>Stud[0]</a:t>
            </a:r>
          </a:p>
        </p:txBody>
      </p:sp>
      <p:sp>
        <p:nvSpPr>
          <p:cNvPr id="32" name="Rectangle 9"/>
          <p:cNvSpPr>
            <a:spLocks noChangeAspect="1" noChangeArrowheads="1"/>
          </p:cNvSpPr>
          <p:nvPr/>
        </p:nvSpPr>
        <p:spPr bwMode="auto">
          <a:xfrm>
            <a:off x="1025539" y="2226672"/>
            <a:ext cx="431800"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0" tIns="36000" rIns="0" bIns="0" anchor="ctr"/>
          <a:lstStyle/>
          <a:p>
            <a:pPr marL="457200" indent="-457200"/>
            <a:r>
              <a:rPr lang="en-US" altLang="zh-CN" sz="2000" b="1" dirty="0">
                <a:solidFill>
                  <a:srgbClr val="3333CC"/>
                </a:solidFill>
                <a:latin typeface="Consolas" pitchFamily="49" charset="0"/>
                <a:ea typeface="楷体" pitchFamily="49" charset="-122"/>
                <a:cs typeface="Consolas" pitchFamily="49" charset="0"/>
              </a:rPr>
              <a:t>1</a:t>
            </a:r>
          </a:p>
        </p:txBody>
      </p:sp>
      <p:sp>
        <p:nvSpPr>
          <p:cNvPr id="33" name="Rectangle 10"/>
          <p:cNvSpPr>
            <a:spLocks noChangeArrowheads="1"/>
          </p:cNvSpPr>
          <p:nvPr/>
        </p:nvSpPr>
        <p:spPr bwMode="auto">
          <a:xfrm>
            <a:off x="1458927" y="2226672"/>
            <a:ext cx="719138"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0" tIns="36000" rIns="0" bIns="0" anchor="ctr"/>
          <a:lstStyle/>
          <a:p>
            <a:pPr marL="457200" indent="-457200"/>
            <a:r>
              <a:rPr lang="zh-CN" altLang="en-US" sz="2000" b="1" dirty="0">
                <a:solidFill>
                  <a:srgbClr val="3333CC"/>
                </a:solidFill>
                <a:latin typeface="Consolas" pitchFamily="49" charset="0"/>
                <a:ea typeface="楷体" pitchFamily="49" charset="-122"/>
                <a:cs typeface="Consolas" pitchFamily="49" charset="0"/>
              </a:rPr>
              <a:t>张斌</a:t>
            </a:r>
          </a:p>
        </p:txBody>
      </p:sp>
      <p:sp>
        <p:nvSpPr>
          <p:cNvPr id="35" name="Rectangle 11"/>
          <p:cNvSpPr>
            <a:spLocks noChangeArrowheads="1"/>
          </p:cNvSpPr>
          <p:nvPr/>
        </p:nvSpPr>
        <p:spPr bwMode="auto">
          <a:xfrm>
            <a:off x="2178064" y="2226672"/>
            <a:ext cx="719138"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0" tIns="36000" rIns="0" bIns="0" anchor="ctr"/>
          <a:lstStyle/>
          <a:p>
            <a:pPr marL="457200" indent="-457200"/>
            <a:r>
              <a:rPr lang="zh-CN" altLang="en-US" sz="2000" b="1" dirty="0">
                <a:solidFill>
                  <a:srgbClr val="3333CC"/>
                </a:solidFill>
                <a:latin typeface="Consolas" pitchFamily="49" charset="0"/>
                <a:ea typeface="楷体" pitchFamily="49" charset="-122"/>
                <a:cs typeface="Consolas" pitchFamily="49" charset="0"/>
              </a:rPr>
              <a:t>男</a:t>
            </a:r>
          </a:p>
        </p:txBody>
      </p:sp>
      <p:sp>
        <p:nvSpPr>
          <p:cNvPr id="42" name="Rectangle 12"/>
          <p:cNvSpPr>
            <a:spLocks noChangeArrowheads="1"/>
          </p:cNvSpPr>
          <p:nvPr/>
        </p:nvSpPr>
        <p:spPr bwMode="auto">
          <a:xfrm>
            <a:off x="2898789" y="2226672"/>
            <a:ext cx="719138"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0" tIns="36000" rIns="0" bIns="0" anchor="ctr"/>
          <a:lstStyle/>
          <a:p>
            <a:pPr marL="457200" indent="-457200"/>
            <a:r>
              <a:rPr lang="en-US" altLang="zh-CN" sz="2000" b="1" dirty="0">
                <a:solidFill>
                  <a:srgbClr val="3333CC"/>
                </a:solidFill>
                <a:latin typeface="Consolas" pitchFamily="49" charset="0"/>
                <a:ea typeface="楷体" pitchFamily="49" charset="-122"/>
                <a:cs typeface="Consolas" pitchFamily="49" charset="0"/>
              </a:rPr>
              <a:t>9901</a:t>
            </a:r>
          </a:p>
        </p:txBody>
      </p:sp>
      <p:sp>
        <p:nvSpPr>
          <p:cNvPr id="49" name="Text Box 15"/>
          <p:cNvSpPr txBox="1">
            <a:spLocks noChangeArrowheads="1"/>
          </p:cNvSpPr>
          <p:nvPr/>
        </p:nvSpPr>
        <p:spPr bwMode="auto">
          <a:xfrm>
            <a:off x="4554554" y="1631367"/>
            <a:ext cx="935037" cy="307777"/>
          </a:xfrm>
          <a:prstGeom prst="rect">
            <a:avLst/>
          </a:prstGeom>
          <a:noFill/>
          <a:ln w="9525">
            <a:noFill/>
            <a:miter lim="800000"/>
            <a:headEnd/>
            <a:tailEnd/>
          </a:ln>
          <a:effectLst/>
        </p:spPr>
        <p:txBody>
          <a:bodyPr lIns="0" tIns="0" rIns="0" bIns="0">
            <a:spAutoFit/>
          </a:bodyPr>
          <a:lstStyle/>
          <a:p>
            <a:pPr algn="ctr">
              <a:lnSpc>
                <a:spcPct val="100000"/>
              </a:lnSpc>
            </a:pPr>
            <a:r>
              <a:rPr lang="en-US" altLang="zh-CN" sz="2000" b="1" dirty="0">
                <a:solidFill>
                  <a:srgbClr val="3333CC"/>
                </a:solidFill>
                <a:latin typeface="Consolas" pitchFamily="49" charset="0"/>
                <a:cs typeface="Consolas" pitchFamily="49" charset="0"/>
              </a:rPr>
              <a:t>Stud[1]</a:t>
            </a:r>
          </a:p>
        </p:txBody>
      </p:sp>
      <p:sp>
        <p:nvSpPr>
          <p:cNvPr id="56" name="Rectangle 16"/>
          <p:cNvSpPr>
            <a:spLocks noChangeAspect="1" noChangeArrowheads="1"/>
          </p:cNvSpPr>
          <p:nvPr/>
        </p:nvSpPr>
        <p:spPr bwMode="auto">
          <a:xfrm>
            <a:off x="3617929" y="2228259"/>
            <a:ext cx="431800"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0" tIns="36000" rIns="0" bIns="0" anchor="ctr"/>
          <a:lstStyle/>
          <a:p>
            <a:pPr marL="457200" indent="-457200"/>
            <a:r>
              <a:rPr lang="en-US" altLang="zh-CN" sz="2000" b="1" dirty="0">
                <a:solidFill>
                  <a:srgbClr val="3333CC"/>
                </a:solidFill>
                <a:latin typeface="Consolas" pitchFamily="49" charset="0"/>
                <a:ea typeface="楷体" pitchFamily="49" charset="-122"/>
                <a:cs typeface="Consolas" pitchFamily="49" charset="0"/>
              </a:rPr>
              <a:t>8</a:t>
            </a:r>
          </a:p>
        </p:txBody>
      </p:sp>
      <p:sp>
        <p:nvSpPr>
          <p:cNvPr id="57" name="Rectangle 17"/>
          <p:cNvSpPr>
            <a:spLocks noChangeArrowheads="1"/>
          </p:cNvSpPr>
          <p:nvPr/>
        </p:nvSpPr>
        <p:spPr bwMode="auto">
          <a:xfrm>
            <a:off x="4051316" y="2228259"/>
            <a:ext cx="719137"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0" tIns="36000" rIns="0" bIns="0" anchor="ctr"/>
          <a:lstStyle/>
          <a:p>
            <a:pPr marL="457200" indent="-457200"/>
            <a:r>
              <a:rPr lang="zh-CN" altLang="en-US" sz="2000" b="1" dirty="0">
                <a:solidFill>
                  <a:srgbClr val="3333CC"/>
                </a:solidFill>
                <a:latin typeface="Consolas" pitchFamily="49" charset="0"/>
                <a:ea typeface="楷体" pitchFamily="49" charset="-122"/>
                <a:cs typeface="Consolas" pitchFamily="49" charset="0"/>
              </a:rPr>
              <a:t>刘丽</a:t>
            </a:r>
          </a:p>
        </p:txBody>
      </p:sp>
      <p:sp>
        <p:nvSpPr>
          <p:cNvPr id="59" name="Rectangle 18"/>
          <p:cNvSpPr>
            <a:spLocks noChangeArrowheads="1"/>
          </p:cNvSpPr>
          <p:nvPr/>
        </p:nvSpPr>
        <p:spPr bwMode="auto">
          <a:xfrm>
            <a:off x="4770454" y="2228259"/>
            <a:ext cx="719137"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0" tIns="36000" rIns="0" bIns="0" anchor="ctr"/>
          <a:lstStyle/>
          <a:p>
            <a:pPr marL="457200" indent="-457200"/>
            <a:r>
              <a:rPr lang="zh-CN" altLang="en-US" sz="2000" b="1" dirty="0">
                <a:solidFill>
                  <a:srgbClr val="3333CC"/>
                </a:solidFill>
                <a:latin typeface="Consolas" pitchFamily="49" charset="0"/>
                <a:ea typeface="楷体" pitchFamily="49" charset="-122"/>
                <a:cs typeface="Consolas" pitchFamily="49" charset="0"/>
              </a:rPr>
              <a:t>女</a:t>
            </a:r>
          </a:p>
        </p:txBody>
      </p:sp>
      <p:sp>
        <p:nvSpPr>
          <p:cNvPr id="60" name="Rectangle 19"/>
          <p:cNvSpPr>
            <a:spLocks noChangeArrowheads="1"/>
          </p:cNvSpPr>
          <p:nvPr/>
        </p:nvSpPr>
        <p:spPr bwMode="auto">
          <a:xfrm>
            <a:off x="5491179" y="2228259"/>
            <a:ext cx="719137"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0" tIns="36000" rIns="0" bIns="0" anchor="ctr"/>
          <a:lstStyle/>
          <a:p>
            <a:pPr marL="457200" indent="-457200"/>
            <a:r>
              <a:rPr lang="en-US" altLang="zh-CN" sz="2000" b="1" dirty="0">
                <a:solidFill>
                  <a:srgbClr val="3333CC"/>
                </a:solidFill>
                <a:latin typeface="Consolas" pitchFamily="49" charset="0"/>
                <a:ea typeface="楷体" pitchFamily="49" charset="-122"/>
                <a:cs typeface="Consolas" pitchFamily="49" charset="0"/>
              </a:rPr>
              <a:t>9902</a:t>
            </a:r>
          </a:p>
        </p:txBody>
      </p:sp>
      <p:sp>
        <p:nvSpPr>
          <p:cNvPr id="66" name="右大括号 65"/>
          <p:cNvSpPr>
            <a:spLocks noChangeAspect="1"/>
          </p:cNvSpPr>
          <p:nvPr/>
        </p:nvSpPr>
        <p:spPr>
          <a:xfrm rot="16200000">
            <a:off x="2293563" y="1004696"/>
            <a:ext cx="178595" cy="2143140"/>
          </a:xfrm>
          <a:prstGeom prst="rightBrace">
            <a:avLst/>
          </a:prstGeom>
          <a:ln w="2222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67" name="右大括号 66"/>
          <p:cNvSpPr>
            <a:spLocks noChangeAspect="1"/>
          </p:cNvSpPr>
          <p:nvPr/>
        </p:nvSpPr>
        <p:spPr>
          <a:xfrm rot="16200000">
            <a:off x="4865331" y="1004697"/>
            <a:ext cx="178595" cy="2143140"/>
          </a:xfrm>
          <a:prstGeom prst="rightBrace">
            <a:avLst/>
          </a:prstGeom>
          <a:ln w="2222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nvGrpSpPr>
          <p:cNvPr id="20" name="组合 19"/>
          <p:cNvGrpSpPr/>
          <p:nvPr/>
        </p:nvGrpSpPr>
        <p:grpSpPr>
          <a:xfrm>
            <a:off x="3352796" y="2701349"/>
            <a:ext cx="2786082" cy="1747492"/>
            <a:chOff x="3352796" y="2701349"/>
            <a:chExt cx="2786082" cy="1747492"/>
          </a:xfrm>
        </p:grpSpPr>
        <p:sp>
          <p:nvSpPr>
            <p:cNvPr id="69" name="TextBox 68"/>
            <p:cNvSpPr txBox="1"/>
            <p:nvPr/>
          </p:nvSpPr>
          <p:spPr>
            <a:xfrm>
              <a:off x="3352796" y="3487167"/>
              <a:ext cx="2786082" cy="961674"/>
            </a:xfrm>
            <a:prstGeom prst="rect">
              <a:avLst/>
            </a:prstGeom>
            <a:noFill/>
          </p:spPr>
          <p:txBody>
            <a:bodyPr wrap="square" rtlCol="0">
              <a:spAutoFit/>
            </a:bodyPr>
            <a:lstStyle/>
            <a:p>
              <a:pPr>
                <a:lnSpc>
                  <a:spcPct val="150000"/>
                </a:lnSpc>
              </a:pPr>
              <a:r>
                <a:rPr lang="zh-CN" altLang="en-US" sz="2000" dirty="0">
                  <a:solidFill>
                    <a:srgbClr val="3333CC"/>
                  </a:solidFill>
                  <a:latin typeface="Consolas" pitchFamily="49" charset="0"/>
                  <a:ea typeface="楷体" pitchFamily="49" charset="-122"/>
                  <a:cs typeface="Consolas" pitchFamily="49" charset="0"/>
                </a:rPr>
                <a:t>直接找到</a:t>
              </a:r>
              <a:r>
                <a:rPr lang="en-US" altLang="zh-CN" sz="2000" dirty="0">
                  <a:solidFill>
                    <a:srgbClr val="3333CC"/>
                  </a:solidFill>
                  <a:latin typeface="Consolas" pitchFamily="49" charset="0"/>
                  <a:ea typeface="楷体" pitchFamily="49" charset="-122"/>
                  <a:cs typeface="Consolas" pitchFamily="49" charset="0"/>
                </a:rPr>
                <a:t>Stud[1]</a:t>
              </a:r>
              <a:r>
                <a:rPr lang="zh-CN" altLang="en-US" sz="2000" dirty="0">
                  <a:solidFill>
                    <a:srgbClr val="3333CC"/>
                  </a:solidFill>
                  <a:latin typeface="Consolas" pitchFamily="49" charset="0"/>
                  <a:ea typeface="楷体" pitchFamily="49" charset="-122"/>
                  <a:cs typeface="Consolas" pitchFamily="49" charset="0"/>
                </a:rPr>
                <a:t> 记录，返回</a:t>
              </a:r>
              <a:r>
                <a:rPr lang="zh-CN" altLang="en-US" sz="2000" dirty="0">
                  <a:solidFill>
                    <a:srgbClr val="C00000"/>
                  </a:solidFill>
                  <a:latin typeface="Consolas" pitchFamily="49" charset="0"/>
                  <a:ea typeface="楷体" pitchFamily="49" charset="-122"/>
                  <a:cs typeface="Consolas" pitchFamily="49" charset="0"/>
                </a:rPr>
                <a:t>刘丽</a:t>
              </a:r>
              <a:endParaRPr lang="zh-CN" altLang="en-US" sz="2000" dirty="0">
                <a:latin typeface="Consolas" pitchFamily="49" charset="0"/>
                <a:cs typeface="Consolas" pitchFamily="49" charset="0"/>
              </a:endParaRPr>
            </a:p>
          </p:txBody>
        </p:sp>
        <p:sp>
          <p:nvSpPr>
            <p:cNvPr id="70" name="上箭头 69"/>
            <p:cNvSpPr/>
            <p:nvPr/>
          </p:nvSpPr>
          <p:spPr bwMode="auto">
            <a:xfrm>
              <a:off x="4375506" y="2701349"/>
              <a:ext cx="366960" cy="462421"/>
            </a:xfrm>
            <a:prstGeom prst="upArrow">
              <a:avLst/>
            </a:prstGeom>
            <a:ln>
              <a:headEnd type="none" w="med" len="med"/>
              <a:tailEnd type="stealth" w="lg" len="lg"/>
            </a:ln>
          </p:spPr>
          <p:style>
            <a:lnRef idx="0">
              <a:schemeClr val="accent5"/>
            </a:lnRef>
            <a:fillRef idx="3">
              <a:schemeClr val="accent5"/>
            </a:fillRef>
            <a:effectRef idx="3">
              <a:schemeClr val="accent5"/>
            </a:effectRef>
            <a:fontRef idx="minor">
              <a:schemeClr val="lt1"/>
            </a:fontRef>
          </p:style>
          <p:txBody>
            <a:bodyPr vert="horz" wrap="none" lIns="91440" tIns="76176" rIns="91440" bIns="0" numCol="1" rtlCol="0" anchor="ctr" anchorCtr="0" compatLnSpc="1">
              <a:prstTxWarp prst="textNoShape">
                <a:avLst/>
              </a:prstTxWarp>
              <a:spAutoFit/>
            </a:bodyPr>
            <a:lstStyle/>
            <a:p>
              <a:pPr marL="457200" marR="0" indent="-457200" algn="ctr" defTabSz="914400" rtl="0" eaLnBrk="1" fontAlgn="base" latinLnBrk="0" hangingPunct="1">
                <a:lnSpc>
                  <a:spcPct val="80000"/>
                </a:lnSpc>
                <a:spcBef>
                  <a:spcPct val="50000"/>
                </a:spcBef>
                <a:spcAft>
                  <a:spcPct val="0"/>
                </a:spcAft>
                <a:buClrTx/>
                <a:buSzTx/>
                <a:buFontTx/>
                <a:buNone/>
                <a:tabLst/>
              </a:pPr>
              <a:endParaRPr kumimoji="1" lang="zh-CN" altLang="en-US" sz="2400" b="1" i="0" u="none" strike="noStrike" cap="none" normalizeH="0" baseline="0">
                <a:ln>
                  <a:noFill/>
                </a:ln>
                <a:solidFill>
                  <a:srgbClr val="0033CC"/>
                </a:solidFill>
                <a:effectLst/>
                <a:latin typeface="Consolas" pitchFamily="49" charset="0"/>
                <a:ea typeface="楷体_GB2312" pitchFamily="49" charset="-122"/>
                <a:cs typeface="Consolas" pitchFamily="49" charset="0"/>
              </a:endParaRPr>
            </a:p>
          </p:txBody>
        </p:sp>
      </p:grpSp>
      <p:sp>
        <p:nvSpPr>
          <p:cNvPr id="4" name="灯片编号占位符 3"/>
          <p:cNvSpPr>
            <a:spLocks noGrp="1"/>
          </p:cNvSpPr>
          <p:nvPr>
            <p:ph type="sldNum" sz="quarter" idx="12"/>
          </p:nvPr>
        </p:nvSpPr>
        <p:spPr/>
        <p:txBody>
          <a:bodyPr/>
          <a:lstStyle/>
          <a:p>
            <a:fld id="{7AF016A1-9F15-429F-9EFD-84004B73C732}" type="slidenum">
              <a:rPr lang="en-US" altLang="zh-CN" smtClean="0"/>
              <a:pPr/>
              <a:t>43</a:t>
            </a:fld>
            <a:endParaRPr lang="en-US" altLang="zh-CN" dirty="0"/>
          </a:p>
        </p:txBody>
      </p:sp>
    </p:spTree>
    <p:custDataLst>
      <p:tags r:id="rId1"/>
    </p:custDataLst>
    <p:extLst>
      <p:ext uri="{BB962C8B-B14F-4D97-AF65-F5344CB8AC3E}">
        <p14:creationId xmlns:p14="http://schemas.microsoft.com/office/powerpoint/2010/main" val="298697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44" name="Arc 104"/>
          <p:cNvSpPr>
            <a:spLocks/>
          </p:cNvSpPr>
          <p:nvPr/>
        </p:nvSpPr>
        <p:spPr bwMode="auto">
          <a:xfrm>
            <a:off x="1857357" y="1110388"/>
            <a:ext cx="184730" cy="29851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339933"/>
            </a:solidFill>
            <a:round/>
            <a:headEnd/>
            <a:tailEnd type="stealth" w="lg" len="lg"/>
          </a:ln>
          <a:effectLst/>
        </p:spPr>
        <p:txBody>
          <a:bodyPr wrap="none" tIns="76176" bIns="0" anchor="ctr">
            <a:spAutoFit/>
          </a:bodyPr>
          <a:lstStyle/>
          <a:p>
            <a:endParaRPr lang="zh-CN" altLang="en-US" sz="1800">
              <a:latin typeface="Consolas" pitchFamily="49" charset="0"/>
              <a:cs typeface="Consolas" pitchFamily="49" charset="0"/>
            </a:endParaRPr>
          </a:p>
        </p:txBody>
      </p:sp>
      <p:sp>
        <p:nvSpPr>
          <p:cNvPr id="163945" name="Text Box 105"/>
          <p:cNvSpPr txBox="1">
            <a:spLocks noChangeArrowheads="1"/>
          </p:cNvSpPr>
          <p:nvPr/>
        </p:nvSpPr>
        <p:spPr bwMode="auto">
          <a:xfrm>
            <a:off x="1240696" y="908720"/>
            <a:ext cx="792162" cy="221599"/>
          </a:xfrm>
          <a:prstGeom prst="rect">
            <a:avLst/>
          </a:prstGeom>
          <a:noFill/>
          <a:ln w="28575" algn="ctr">
            <a:noFill/>
            <a:miter lim="800000"/>
            <a:headEnd/>
            <a:tailEnd/>
          </a:ln>
          <a:effectLst/>
        </p:spPr>
        <p:txBody>
          <a:bodyPr lIns="0" tIns="0" rIns="0" bIns="0">
            <a:spAutoFit/>
          </a:bodyPr>
          <a:lstStyle/>
          <a:p>
            <a:pPr marL="457200" indent="-457200"/>
            <a:r>
              <a:rPr lang="en-US" altLang="zh-CN" sz="1800" b="1" dirty="0">
                <a:solidFill>
                  <a:srgbClr val="3333CC"/>
                </a:solidFill>
                <a:latin typeface="Consolas" pitchFamily="49" charset="0"/>
                <a:cs typeface="Consolas" pitchFamily="49" charset="0"/>
              </a:rPr>
              <a:t>head</a:t>
            </a:r>
          </a:p>
        </p:txBody>
      </p:sp>
      <p:sp>
        <p:nvSpPr>
          <p:cNvPr id="58" name="Text Box 4"/>
          <p:cNvSpPr txBox="1">
            <a:spLocks noChangeArrowheads="1"/>
          </p:cNvSpPr>
          <p:nvPr/>
        </p:nvSpPr>
        <p:spPr bwMode="auto">
          <a:xfrm>
            <a:off x="214282" y="285729"/>
            <a:ext cx="7215238" cy="551671"/>
          </a:xfrm>
          <a:prstGeom prst="rect">
            <a:avLst/>
          </a:prstGeom>
          <a:ln>
            <a:headEnd/>
            <a:tailEnd/>
          </a:ln>
          <a:effectLst>
            <a:glow rad="101600">
              <a:schemeClr val="accent6">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tIns="72000" bIns="72000">
            <a:spAutoFit/>
          </a:bodyPr>
          <a:lstStyle/>
          <a:p>
            <a:pPr marL="457200" indent="-457200">
              <a:lnSpc>
                <a:spcPct val="110000"/>
              </a:lnSpc>
            </a:pPr>
            <a:r>
              <a:rPr lang="zh-CN" altLang="en-US" b="1">
                <a:solidFill>
                  <a:srgbClr val="FF0000"/>
                </a:solidFill>
                <a:latin typeface="Consolas" pitchFamily="49" charset="0"/>
                <a:ea typeface="黑体" pitchFamily="49" charset="-122"/>
                <a:cs typeface="Consolas" pitchFamily="49" charset="0"/>
                <a:sym typeface="Wingdings"/>
              </a:rPr>
              <a:t> 链式</a:t>
            </a:r>
            <a:r>
              <a:rPr lang="zh-CN" altLang="en-US" b="1">
                <a:solidFill>
                  <a:srgbClr val="FF0000"/>
                </a:solidFill>
                <a:latin typeface="Consolas" pitchFamily="49" charset="0"/>
                <a:ea typeface="黑体" pitchFamily="49" charset="-122"/>
                <a:cs typeface="Consolas" pitchFamily="49" charset="0"/>
              </a:rPr>
              <a:t>存储结构中</a:t>
            </a:r>
            <a:r>
              <a:rPr lang="zh-CN" altLang="en-US" b="1" dirty="0">
                <a:solidFill>
                  <a:srgbClr val="FF0000"/>
                </a:solidFill>
                <a:latin typeface="Consolas" pitchFamily="49" charset="0"/>
                <a:ea typeface="黑体" pitchFamily="49" charset="-122"/>
                <a:cs typeface="Consolas" pitchFamily="49" charset="0"/>
              </a:rPr>
              <a:t>实现“查找序号为</a:t>
            </a:r>
            <a:r>
              <a:rPr lang="en-US" altLang="zh-CN" b="1" dirty="0">
                <a:solidFill>
                  <a:srgbClr val="FF0000"/>
                </a:solidFill>
                <a:latin typeface="Consolas" pitchFamily="49" charset="0"/>
                <a:ea typeface="黑体" pitchFamily="49" charset="-122"/>
                <a:cs typeface="Consolas" pitchFamily="49" charset="0"/>
              </a:rPr>
              <a:t>2</a:t>
            </a:r>
            <a:r>
              <a:rPr lang="zh-CN" altLang="en-US" b="1" dirty="0">
                <a:solidFill>
                  <a:srgbClr val="FF0000"/>
                </a:solidFill>
                <a:latin typeface="Consolas" pitchFamily="49" charset="0"/>
                <a:ea typeface="黑体" pitchFamily="49" charset="-122"/>
                <a:cs typeface="Consolas" pitchFamily="49" charset="0"/>
              </a:rPr>
              <a:t>的学生姓名”</a:t>
            </a:r>
          </a:p>
        </p:txBody>
      </p:sp>
      <p:grpSp>
        <p:nvGrpSpPr>
          <p:cNvPr id="2" name="Group 3"/>
          <p:cNvGrpSpPr>
            <a:grpSpLocks/>
          </p:cNvGrpSpPr>
          <p:nvPr/>
        </p:nvGrpSpPr>
        <p:grpSpPr bwMode="auto">
          <a:xfrm>
            <a:off x="1928777" y="1439883"/>
            <a:ext cx="2941637" cy="396875"/>
            <a:chOff x="3102" y="720"/>
            <a:chExt cx="1853" cy="250"/>
          </a:xfrm>
        </p:grpSpPr>
        <p:sp>
          <p:nvSpPr>
            <p:cNvPr id="61" name="Rectangle 4"/>
            <p:cNvSpPr>
              <a:spLocks noChangeArrowheads="1"/>
            </p:cNvSpPr>
            <p:nvPr/>
          </p:nvSpPr>
          <p:spPr bwMode="auto">
            <a:xfrm>
              <a:off x="3102" y="720"/>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dirty="0">
                  <a:solidFill>
                    <a:srgbClr val="3333CC"/>
                  </a:solidFill>
                  <a:latin typeface="Consolas" pitchFamily="49" charset="0"/>
                  <a:ea typeface="楷体" pitchFamily="49" charset="-122"/>
                  <a:cs typeface="Consolas" pitchFamily="49" charset="0"/>
                </a:rPr>
                <a:t>1</a:t>
              </a:r>
            </a:p>
          </p:txBody>
        </p:sp>
        <p:sp>
          <p:nvSpPr>
            <p:cNvPr id="62" name="Rectangle 5"/>
            <p:cNvSpPr>
              <a:spLocks noChangeArrowheads="1"/>
            </p:cNvSpPr>
            <p:nvPr/>
          </p:nvSpPr>
          <p:spPr bwMode="auto">
            <a:xfrm>
              <a:off x="3372" y="720"/>
              <a:ext cx="49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Consolas" pitchFamily="49" charset="0"/>
                  <a:ea typeface="楷体" pitchFamily="49" charset="-122"/>
                  <a:cs typeface="Consolas" pitchFamily="49" charset="0"/>
                </a:rPr>
                <a:t>张斌</a:t>
              </a:r>
            </a:p>
          </p:txBody>
        </p:sp>
        <p:sp>
          <p:nvSpPr>
            <p:cNvPr id="63" name="Rectangle 6"/>
            <p:cNvSpPr>
              <a:spLocks noChangeArrowheads="1"/>
            </p:cNvSpPr>
            <p:nvPr/>
          </p:nvSpPr>
          <p:spPr bwMode="auto">
            <a:xfrm>
              <a:off x="3852" y="720"/>
              <a:ext cx="28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Consolas" pitchFamily="49" charset="0"/>
                  <a:ea typeface="楷体" pitchFamily="49" charset="-122"/>
                  <a:cs typeface="Consolas" pitchFamily="49" charset="0"/>
                </a:rPr>
                <a:t>男</a:t>
              </a:r>
            </a:p>
          </p:txBody>
        </p:sp>
        <p:sp>
          <p:nvSpPr>
            <p:cNvPr id="64" name="Rectangle 7"/>
            <p:cNvSpPr>
              <a:spLocks noChangeArrowheads="1"/>
            </p:cNvSpPr>
            <p:nvPr/>
          </p:nvSpPr>
          <p:spPr bwMode="auto">
            <a:xfrm>
              <a:off x="4122" y="720"/>
              <a:ext cx="544"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a:solidFill>
                    <a:srgbClr val="3333CC"/>
                  </a:solidFill>
                  <a:latin typeface="Consolas" pitchFamily="49" charset="0"/>
                  <a:ea typeface="楷体" pitchFamily="49" charset="-122"/>
                  <a:cs typeface="Consolas" pitchFamily="49" charset="0"/>
                </a:rPr>
                <a:t>9901</a:t>
              </a:r>
            </a:p>
          </p:txBody>
        </p:sp>
        <p:sp>
          <p:nvSpPr>
            <p:cNvPr id="65" name="Rectangle 8"/>
            <p:cNvSpPr>
              <a:spLocks noChangeArrowheads="1"/>
            </p:cNvSpPr>
            <p:nvPr/>
          </p:nvSpPr>
          <p:spPr bwMode="auto">
            <a:xfrm>
              <a:off x="4649" y="720"/>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endParaRPr kumimoji="0" lang="en-US" altLang="zh-CN" sz="1800" b="1">
                <a:solidFill>
                  <a:srgbClr val="3333CC"/>
                </a:solidFill>
                <a:latin typeface="Consolas" pitchFamily="49" charset="0"/>
                <a:ea typeface="楷体" pitchFamily="49" charset="-122"/>
                <a:cs typeface="Consolas" pitchFamily="49" charset="0"/>
              </a:endParaRPr>
            </a:p>
            <a:p>
              <a:pPr algn="ctr" eaLnBrk="0" hangingPunct="0">
                <a:lnSpc>
                  <a:spcPct val="112000"/>
                </a:lnSpc>
                <a:spcBef>
                  <a:spcPct val="0"/>
                </a:spcBef>
              </a:pPr>
              <a:endParaRPr kumimoji="0" lang="en-US" altLang="zh-CN" sz="1800" b="1">
                <a:solidFill>
                  <a:srgbClr val="3333CC"/>
                </a:solidFill>
                <a:latin typeface="Consolas" pitchFamily="49" charset="0"/>
                <a:ea typeface="楷体" pitchFamily="49" charset="-122"/>
                <a:cs typeface="Consolas" pitchFamily="49" charset="0"/>
              </a:endParaRPr>
            </a:p>
          </p:txBody>
        </p:sp>
      </p:grpSp>
      <p:grpSp>
        <p:nvGrpSpPr>
          <p:cNvPr id="3" name="Group 10"/>
          <p:cNvGrpSpPr>
            <a:grpSpLocks/>
          </p:cNvGrpSpPr>
          <p:nvPr/>
        </p:nvGrpSpPr>
        <p:grpSpPr bwMode="auto">
          <a:xfrm>
            <a:off x="1917662" y="2049483"/>
            <a:ext cx="2952750" cy="396875"/>
            <a:chOff x="3095" y="1104"/>
            <a:chExt cx="1860" cy="250"/>
          </a:xfrm>
        </p:grpSpPr>
        <p:sp>
          <p:nvSpPr>
            <p:cNvPr id="68" name="Rectangle 11"/>
            <p:cNvSpPr>
              <a:spLocks noChangeArrowheads="1"/>
            </p:cNvSpPr>
            <p:nvPr/>
          </p:nvSpPr>
          <p:spPr bwMode="auto">
            <a:xfrm>
              <a:off x="3095" y="1104"/>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dirty="0">
                  <a:solidFill>
                    <a:srgbClr val="3333CC"/>
                  </a:solidFill>
                  <a:latin typeface="Consolas" pitchFamily="49" charset="0"/>
                  <a:ea typeface="楷体" pitchFamily="49" charset="-122"/>
                  <a:cs typeface="Consolas" pitchFamily="49" charset="0"/>
                </a:rPr>
                <a:t>8</a:t>
              </a:r>
            </a:p>
          </p:txBody>
        </p:sp>
        <p:sp>
          <p:nvSpPr>
            <p:cNvPr id="69" name="Rectangle 12"/>
            <p:cNvSpPr>
              <a:spLocks noChangeArrowheads="1"/>
            </p:cNvSpPr>
            <p:nvPr/>
          </p:nvSpPr>
          <p:spPr bwMode="auto">
            <a:xfrm>
              <a:off x="3372" y="1104"/>
              <a:ext cx="49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dirty="0">
                  <a:solidFill>
                    <a:srgbClr val="C00000"/>
                  </a:solidFill>
                  <a:latin typeface="Consolas" pitchFamily="49" charset="0"/>
                  <a:ea typeface="楷体" pitchFamily="49" charset="-122"/>
                  <a:cs typeface="Consolas" pitchFamily="49" charset="0"/>
                </a:rPr>
                <a:t>刘丽</a:t>
              </a:r>
            </a:p>
          </p:txBody>
        </p:sp>
        <p:sp>
          <p:nvSpPr>
            <p:cNvPr id="70" name="Rectangle 13"/>
            <p:cNvSpPr>
              <a:spLocks noChangeArrowheads="1"/>
            </p:cNvSpPr>
            <p:nvPr/>
          </p:nvSpPr>
          <p:spPr bwMode="auto">
            <a:xfrm>
              <a:off x="3852" y="1104"/>
              <a:ext cx="28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Consolas" pitchFamily="49" charset="0"/>
                  <a:ea typeface="楷体" pitchFamily="49" charset="-122"/>
                  <a:cs typeface="Consolas" pitchFamily="49" charset="0"/>
                </a:rPr>
                <a:t>女</a:t>
              </a:r>
            </a:p>
          </p:txBody>
        </p:sp>
        <p:sp>
          <p:nvSpPr>
            <p:cNvPr id="71" name="Rectangle 14"/>
            <p:cNvSpPr>
              <a:spLocks noChangeArrowheads="1"/>
            </p:cNvSpPr>
            <p:nvPr/>
          </p:nvSpPr>
          <p:spPr bwMode="auto">
            <a:xfrm>
              <a:off x="4122" y="1104"/>
              <a:ext cx="544"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a:solidFill>
                    <a:srgbClr val="3333CC"/>
                  </a:solidFill>
                  <a:latin typeface="Consolas" pitchFamily="49" charset="0"/>
                  <a:ea typeface="楷体" pitchFamily="49" charset="-122"/>
                  <a:cs typeface="Consolas" pitchFamily="49" charset="0"/>
                </a:rPr>
                <a:t>9902</a:t>
              </a:r>
            </a:p>
          </p:txBody>
        </p:sp>
        <p:sp>
          <p:nvSpPr>
            <p:cNvPr id="72" name="Rectangle 15"/>
            <p:cNvSpPr>
              <a:spLocks noChangeArrowheads="1"/>
            </p:cNvSpPr>
            <p:nvPr/>
          </p:nvSpPr>
          <p:spPr bwMode="auto">
            <a:xfrm>
              <a:off x="4649" y="1104"/>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endParaRPr kumimoji="0" lang="en-US" altLang="zh-CN" sz="1800" b="1">
                <a:solidFill>
                  <a:srgbClr val="3333CC"/>
                </a:solidFill>
                <a:latin typeface="Consolas" pitchFamily="49" charset="0"/>
                <a:ea typeface="楷体" pitchFamily="49" charset="-122"/>
                <a:cs typeface="Consolas" pitchFamily="49" charset="0"/>
              </a:endParaRPr>
            </a:p>
            <a:p>
              <a:pPr algn="ctr" eaLnBrk="0" hangingPunct="0">
                <a:lnSpc>
                  <a:spcPct val="112000"/>
                </a:lnSpc>
                <a:spcBef>
                  <a:spcPct val="0"/>
                </a:spcBef>
              </a:pPr>
              <a:endParaRPr kumimoji="0" lang="en-US" altLang="zh-CN" sz="1800" b="1">
                <a:solidFill>
                  <a:srgbClr val="3333CC"/>
                </a:solidFill>
                <a:latin typeface="Consolas" pitchFamily="49" charset="0"/>
                <a:ea typeface="楷体" pitchFamily="49" charset="-122"/>
                <a:cs typeface="Consolas" pitchFamily="49" charset="0"/>
              </a:endParaRPr>
            </a:p>
          </p:txBody>
        </p:sp>
      </p:grpSp>
      <p:grpSp>
        <p:nvGrpSpPr>
          <p:cNvPr id="4" name="Group 16"/>
          <p:cNvGrpSpPr>
            <a:grpSpLocks/>
          </p:cNvGrpSpPr>
          <p:nvPr/>
        </p:nvGrpSpPr>
        <p:grpSpPr bwMode="auto">
          <a:xfrm>
            <a:off x="1909727" y="2735283"/>
            <a:ext cx="2974975" cy="396875"/>
            <a:chOff x="3090" y="1536"/>
            <a:chExt cx="1874" cy="250"/>
          </a:xfrm>
        </p:grpSpPr>
        <p:sp>
          <p:nvSpPr>
            <p:cNvPr id="74" name="Rectangle 17"/>
            <p:cNvSpPr>
              <a:spLocks noChangeArrowheads="1"/>
            </p:cNvSpPr>
            <p:nvPr/>
          </p:nvSpPr>
          <p:spPr bwMode="auto">
            <a:xfrm>
              <a:off x="3090" y="1536"/>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dirty="0">
                  <a:solidFill>
                    <a:srgbClr val="3333CC"/>
                  </a:solidFill>
                  <a:latin typeface="Consolas" pitchFamily="49" charset="0"/>
                  <a:ea typeface="楷体" pitchFamily="49" charset="-122"/>
                  <a:cs typeface="Consolas" pitchFamily="49" charset="0"/>
                </a:rPr>
                <a:t>34</a:t>
              </a:r>
            </a:p>
          </p:txBody>
        </p:sp>
        <p:sp>
          <p:nvSpPr>
            <p:cNvPr id="75" name="Rectangle 18"/>
            <p:cNvSpPr>
              <a:spLocks noChangeArrowheads="1"/>
            </p:cNvSpPr>
            <p:nvPr/>
          </p:nvSpPr>
          <p:spPr bwMode="auto">
            <a:xfrm>
              <a:off x="3381" y="1536"/>
              <a:ext cx="49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Consolas" pitchFamily="49" charset="0"/>
                  <a:ea typeface="楷体" pitchFamily="49" charset="-122"/>
                  <a:cs typeface="Consolas" pitchFamily="49" charset="0"/>
                </a:rPr>
                <a:t>李英</a:t>
              </a:r>
            </a:p>
          </p:txBody>
        </p:sp>
        <p:sp>
          <p:nvSpPr>
            <p:cNvPr id="76" name="Rectangle 19"/>
            <p:cNvSpPr>
              <a:spLocks noChangeArrowheads="1"/>
            </p:cNvSpPr>
            <p:nvPr/>
          </p:nvSpPr>
          <p:spPr bwMode="auto">
            <a:xfrm>
              <a:off x="3861" y="1536"/>
              <a:ext cx="28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Consolas" pitchFamily="49" charset="0"/>
                  <a:ea typeface="楷体" pitchFamily="49" charset="-122"/>
                  <a:cs typeface="Consolas" pitchFamily="49" charset="0"/>
                </a:rPr>
                <a:t>女</a:t>
              </a:r>
            </a:p>
          </p:txBody>
        </p:sp>
        <p:sp>
          <p:nvSpPr>
            <p:cNvPr id="77" name="Rectangle 20"/>
            <p:cNvSpPr>
              <a:spLocks noChangeArrowheads="1"/>
            </p:cNvSpPr>
            <p:nvPr/>
          </p:nvSpPr>
          <p:spPr bwMode="auto">
            <a:xfrm>
              <a:off x="4131" y="1536"/>
              <a:ext cx="544"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a:solidFill>
                    <a:srgbClr val="3333CC"/>
                  </a:solidFill>
                  <a:latin typeface="Consolas" pitchFamily="49" charset="0"/>
                  <a:ea typeface="楷体" pitchFamily="49" charset="-122"/>
                  <a:cs typeface="Consolas" pitchFamily="49" charset="0"/>
                </a:rPr>
                <a:t>9901</a:t>
              </a:r>
            </a:p>
          </p:txBody>
        </p:sp>
        <p:sp>
          <p:nvSpPr>
            <p:cNvPr id="78" name="Rectangle 21"/>
            <p:cNvSpPr>
              <a:spLocks noChangeArrowheads="1"/>
            </p:cNvSpPr>
            <p:nvPr/>
          </p:nvSpPr>
          <p:spPr bwMode="auto">
            <a:xfrm>
              <a:off x="4658" y="1536"/>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endParaRPr kumimoji="0" lang="en-US" altLang="zh-CN" sz="1800" b="1">
                <a:solidFill>
                  <a:srgbClr val="3333CC"/>
                </a:solidFill>
                <a:latin typeface="Consolas" pitchFamily="49" charset="0"/>
                <a:ea typeface="楷体" pitchFamily="49" charset="-122"/>
                <a:cs typeface="Consolas" pitchFamily="49" charset="0"/>
              </a:endParaRPr>
            </a:p>
            <a:p>
              <a:pPr algn="ctr" eaLnBrk="0" hangingPunct="0">
                <a:lnSpc>
                  <a:spcPct val="112000"/>
                </a:lnSpc>
                <a:spcBef>
                  <a:spcPct val="0"/>
                </a:spcBef>
              </a:pPr>
              <a:endParaRPr kumimoji="0" lang="en-US" altLang="zh-CN" sz="1800" b="1">
                <a:solidFill>
                  <a:srgbClr val="3333CC"/>
                </a:solidFill>
                <a:latin typeface="Consolas" pitchFamily="49" charset="0"/>
                <a:ea typeface="楷体" pitchFamily="49" charset="-122"/>
                <a:cs typeface="Consolas" pitchFamily="49" charset="0"/>
              </a:endParaRPr>
            </a:p>
          </p:txBody>
        </p:sp>
      </p:grpSp>
      <p:sp>
        <p:nvSpPr>
          <p:cNvPr id="79" name="Line 22"/>
          <p:cNvSpPr>
            <a:spLocks noChangeShapeType="1"/>
          </p:cNvSpPr>
          <p:nvPr/>
        </p:nvSpPr>
        <p:spPr bwMode="auto">
          <a:xfrm>
            <a:off x="4629112" y="1668482"/>
            <a:ext cx="0" cy="381000"/>
          </a:xfrm>
          <a:prstGeom prst="line">
            <a:avLst/>
          </a:prstGeom>
          <a:noFill/>
          <a:ln w="28575">
            <a:solidFill>
              <a:srgbClr val="339933"/>
            </a:solidFill>
            <a:miter lim="800000"/>
            <a:headEnd/>
            <a:tailEnd type="triangle" w="med" len="med"/>
          </a:ln>
          <a:effectLst/>
        </p:spPr>
        <p:txBody>
          <a:bodyPr wrap="none" tIns="36000"/>
          <a:lstStyle/>
          <a:p>
            <a:pPr algn="ctr"/>
            <a:endParaRPr lang="zh-CN" altLang="en-US" sz="1800" b="1">
              <a:solidFill>
                <a:srgbClr val="3333CC"/>
              </a:solidFill>
              <a:latin typeface="Consolas" pitchFamily="49" charset="0"/>
              <a:ea typeface="楷体" pitchFamily="49" charset="-122"/>
              <a:cs typeface="Consolas" pitchFamily="49" charset="0"/>
            </a:endParaRPr>
          </a:p>
        </p:txBody>
      </p:sp>
      <p:grpSp>
        <p:nvGrpSpPr>
          <p:cNvPr id="5" name="Group 23"/>
          <p:cNvGrpSpPr>
            <a:grpSpLocks/>
          </p:cNvGrpSpPr>
          <p:nvPr/>
        </p:nvGrpSpPr>
        <p:grpSpPr bwMode="auto">
          <a:xfrm>
            <a:off x="1909727" y="3421083"/>
            <a:ext cx="2974975" cy="396875"/>
            <a:chOff x="3090" y="1968"/>
            <a:chExt cx="1874" cy="250"/>
          </a:xfrm>
        </p:grpSpPr>
        <p:sp>
          <p:nvSpPr>
            <p:cNvPr id="81" name="Rectangle 24"/>
            <p:cNvSpPr>
              <a:spLocks noChangeArrowheads="1"/>
            </p:cNvSpPr>
            <p:nvPr/>
          </p:nvSpPr>
          <p:spPr bwMode="auto">
            <a:xfrm>
              <a:off x="3090" y="1968"/>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dirty="0">
                  <a:solidFill>
                    <a:srgbClr val="3333CC"/>
                  </a:solidFill>
                  <a:latin typeface="Consolas" pitchFamily="49" charset="0"/>
                  <a:ea typeface="楷体" pitchFamily="49" charset="-122"/>
                  <a:cs typeface="Consolas" pitchFamily="49" charset="0"/>
                </a:rPr>
                <a:t>20</a:t>
              </a:r>
            </a:p>
          </p:txBody>
        </p:sp>
        <p:sp>
          <p:nvSpPr>
            <p:cNvPr id="82" name="Rectangle 25"/>
            <p:cNvSpPr>
              <a:spLocks noChangeArrowheads="1"/>
            </p:cNvSpPr>
            <p:nvPr/>
          </p:nvSpPr>
          <p:spPr bwMode="auto">
            <a:xfrm>
              <a:off x="3381" y="1968"/>
              <a:ext cx="49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Consolas" pitchFamily="49" charset="0"/>
                  <a:ea typeface="楷体" pitchFamily="49" charset="-122"/>
                  <a:cs typeface="Consolas" pitchFamily="49" charset="0"/>
                </a:rPr>
                <a:t>陈华</a:t>
              </a:r>
            </a:p>
          </p:txBody>
        </p:sp>
        <p:sp>
          <p:nvSpPr>
            <p:cNvPr id="83" name="Rectangle 26"/>
            <p:cNvSpPr>
              <a:spLocks noChangeArrowheads="1"/>
            </p:cNvSpPr>
            <p:nvPr/>
          </p:nvSpPr>
          <p:spPr bwMode="auto">
            <a:xfrm>
              <a:off x="3861" y="1968"/>
              <a:ext cx="28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Consolas" pitchFamily="49" charset="0"/>
                  <a:ea typeface="楷体" pitchFamily="49" charset="-122"/>
                  <a:cs typeface="Consolas" pitchFamily="49" charset="0"/>
                </a:rPr>
                <a:t>男</a:t>
              </a:r>
            </a:p>
          </p:txBody>
        </p:sp>
        <p:sp>
          <p:nvSpPr>
            <p:cNvPr id="84" name="Rectangle 27"/>
            <p:cNvSpPr>
              <a:spLocks noChangeArrowheads="1"/>
            </p:cNvSpPr>
            <p:nvPr/>
          </p:nvSpPr>
          <p:spPr bwMode="auto">
            <a:xfrm>
              <a:off x="4131" y="1968"/>
              <a:ext cx="544"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a:solidFill>
                    <a:srgbClr val="3333CC"/>
                  </a:solidFill>
                  <a:latin typeface="Consolas" pitchFamily="49" charset="0"/>
                  <a:ea typeface="楷体" pitchFamily="49" charset="-122"/>
                  <a:cs typeface="Consolas" pitchFamily="49" charset="0"/>
                </a:rPr>
                <a:t>9902</a:t>
              </a:r>
            </a:p>
          </p:txBody>
        </p:sp>
        <p:sp>
          <p:nvSpPr>
            <p:cNvPr id="85" name="Rectangle 28"/>
            <p:cNvSpPr>
              <a:spLocks noChangeArrowheads="1"/>
            </p:cNvSpPr>
            <p:nvPr/>
          </p:nvSpPr>
          <p:spPr bwMode="auto">
            <a:xfrm>
              <a:off x="4658" y="1968"/>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endParaRPr kumimoji="0" lang="en-US" altLang="zh-CN" sz="1800" b="1">
                <a:solidFill>
                  <a:srgbClr val="3333CC"/>
                </a:solidFill>
                <a:latin typeface="Consolas" pitchFamily="49" charset="0"/>
                <a:ea typeface="楷体" pitchFamily="49" charset="-122"/>
                <a:cs typeface="Consolas" pitchFamily="49" charset="0"/>
              </a:endParaRPr>
            </a:p>
            <a:p>
              <a:pPr algn="ctr" eaLnBrk="0" hangingPunct="0">
                <a:lnSpc>
                  <a:spcPct val="112000"/>
                </a:lnSpc>
                <a:spcBef>
                  <a:spcPct val="0"/>
                </a:spcBef>
              </a:pPr>
              <a:endParaRPr kumimoji="0" lang="en-US" altLang="zh-CN" sz="1800" b="1">
                <a:solidFill>
                  <a:srgbClr val="3333CC"/>
                </a:solidFill>
                <a:latin typeface="Consolas" pitchFamily="49" charset="0"/>
                <a:ea typeface="楷体" pitchFamily="49" charset="-122"/>
                <a:cs typeface="Consolas" pitchFamily="49" charset="0"/>
              </a:endParaRPr>
            </a:p>
          </p:txBody>
        </p:sp>
      </p:grpSp>
      <p:grpSp>
        <p:nvGrpSpPr>
          <p:cNvPr id="6" name="Group 29"/>
          <p:cNvGrpSpPr>
            <a:grpSpLocks/>
          </p:cNvGrpSpPr>
          <p:nvPr/>
        </p:nvGrpSpPr>
        <p:grpSpPr bwMode="auto">
          <a:xfrm>
            <a:off x="1924014" y="5326083"/>
            <a:ext cx="2974975" cy="396875"/>
            <a:chOff x="3099" y="3168"/>
            <a:chExt cx="1874" cy="250"/>
          </a:xfrm>
        </p:grpSpPr>
        <p:sp>
          <p:nvSpPr>
            <p:cNvPr id="87" name="Rectangle 30"/>
            <p:cNvSpPr>
              <a:spLocks noChangeArrowheads="1"/>
            </p:cNvSpPr>
            <p:nvPr/>
          </p:nvSpPr>
          <p:spPr bwMode="auto">
            <a:xfrm>
              <a:off x="3099" y="3168"/>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dirty="0">
                  <a:solidFill>
                    <a:srgbClr val="3333CC"/>
                  </a:solidFill>
                  <a:latin typeface="Consolas" pitchFamily="49" charset="0"/>
                  <a:ea typeface="楷体" pitchFamily="49" charset="-122"/>
                  <a:cs typeface="Consolas" pitchFamily="49" charset="0"/>
                </a:rPr>
                <a:t>5</a:t>
              </a:r>
            </a:p>
          </p:txBody>
        </p:sp>
        <p:sp>
          <p:nvSpPr>
            <p:cNvPr id="88" name="Rectangle 31"/>
            <p:cNvSpPr>
              <a:spLocks noChangeArrowheads="1"/>
            </p:cNvSpPr>
            <p:nvPr/>
          </p:nvSpPr>
          <p:spPr bwMode="auto">
            <a:xfrm>
              <a:off x="3390" y="3168"/>
              <a:ext cx="49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Consolas" pitchFamily="49" charset="0"/>
                  <a:ea typeface="楷体" pitchFamily="49" charset="-122"/>
                  <a:cs typeface="Consolas" pitchFamily="49" charset="0"/>
                </a:rPr>
                <a:t>王萍</a:t>
              </a:r>
            </a:p>
          </p:txBody>
        </p:sp>
        <p:sp>
          <p:nvSpPr>
            <p:cNvPr id="89" name="Rectangle 32"/>
            <p:cNvSpPr>
              <a:spLocks noChangeArrowheads="1"/>
            </p:cNvSpPr>
            <p:nvPr/>
          </p:nvSpPr>
          <p:spPr bwMode="auto">
            <a:xfrm>
              <a:off x="3870" y="3168"/>
              <a:ext cx="28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Consolas" pitchFamily="49" charset="0"/>
                  <a:ea typeface="楷体" pitchFamily="49" charset="-122"/>
                  <a:cs typeface="Consolas" pitchFamily="49" charset="0"/>
                </a:rPr>
                <a:t>女</a:t>
              </a:r>
            </a:p>
          </p:txBody>
        </p:sp>
        <p:sp>
          <p:nvSpPr>
            <p:cNvPr id="90" name="Rectangle 33"/>
            <p:cNvSpPr>
              <a:spLocks noChangeArrowheads="1"/>
            </p:cNvSpPr>
            <p:nvPr/>
          </p:nvSpPr>
          <p:spPr bwMode="auto">
            <a:xfrm>
              <a:off x="4140" y="3168"/>
              <a:ext cx="544"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a:solidFill>
                    <a:srgbClr val="3333CC"/>
                  </a:solidFill>
                  <a:latin typeface="Consolas" pitchFamily="49" charset="0"/>
                  <a:ea typeface="楷体" pitchFamily="49" charset="-122"/>
                  <a:cs typeface="Consolas" pitchFamily="49" charset="0"/>
                </a:rPr>
                <a:t>9901</a:t>
              </a:r>
            </a:p>
          </p:txBody>
        </p:sp>
        <p:sp>
          <p:nvSpPr>
            <p:cNvPr id="91" name="Rectangle 34"/>
            <p:cNvSpPr>
              <a:spLocks noChangeArrowheads="1"/>
            </p:cNvSpPr>
            <p:nvPr/>
          </p:nvSpPr>
          <p:spPr bwMode="auto">
            <a:xfrm>
              <a:off x="4667" y="3168"/>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00000"/>
                </a:lnSpc>
                <a:spcBef>
                  <a:spcPct val="0"/>
                </a:spcBef>
              </a:pPr>
              <a:r>
                <a:rPr kumimoji="0" lang="en-US" altLang="zh-CN" sz="1800" b="1">
                  <a:solidFill>
                    <a:srgbClr val="3333CC"/>
                  </a:solidFill>
                  <a:latin typeface="Consolas" pitchFamily="49" charset="0"/>
                  <a:ea typeface="楷体" pitchFamily="49" charset="-122"/>
                  <a:cs typeface="Consolas" pitchFamily="49" charset="0"/>
                </a:rPr>
                <a:t>∧</a:t>
              </a:r>
            </a:p>
          </p:txBody>
        </p:sp>
      </p:grpSp>
      <p:sp>
        <p:nvSpPr>
          <p:cNvPr id="92" name="Line 35"/>
          <p:cNvSpPr>
            <a:spLocks noChangeShapeType="1"/>
          </p:cNvSpPr>
          <p:nvPr/>
        </p:nvSpPr>
        <p:spPr bwMode="auto">
          <a:xfrm>
            <a:off x="4629112" y="2303483"/>
            <a:ext cx="0" cy="432000"/>
          </a:xfrm>
          <a:prstGeom prst="line">
            <a:avLst/>
          </a:prstGeom>
          <a:noFill/>
          <a:ln w="28575">
            <a:solidFill>
              <a:srgbClr val="339933"/>
            </a:solidFill>
            <a:miter lim="800000"/>
            <a:headEnd/>
            <a:tailEnd type="triangle" w="med" len="med"/>
          </a:ln>
          <a:effectLst/>
        </p:spPr>
        <p:txBody>
          <a:bodyPr wrap="none" tIns="36000"/>
          <a:lstStyle/>
          <a:p>
            <a:pPr algn="ctr"/>
            <a:endParaRPr lang="zh-CN" altLang="en-US" sz="1800" b="1">
              <a:solidFill>
                <a:srgbClr val="3333CC"/>
              </a:solidFill>
              <a:latin typeface="Consolas" pitchFamily="49" charset="0"/>
              <a:ea typeface="楷体" pitchFamily="49" charset="-122"/>
              <a:cs typeface="Consolas" pitchFamily="49" charset="0"/>
            </a:endParaRPr>
          </a:p>
        </p:txBody>
      </p:sp>
      <p:sp>
        <p:nvSpPr>
          <p:cNvPr id="93" name="Line 36"/>
          <p:cNvSpPr>
            <a:spLocks noChangeShapeType="1"/>
          </p:cNvSpPr>
          <p:nvPr/>
        </p:nvSpPr>
        <p:spPr bwMode="auto">
          <a:xfrm>
            <a:off x="4616412" y="2963882"/>
            <a:ext cx="0" cy="457200"/>
          </a:xfrm>
          <a:prstGeom prst="line">
            <a:avLst/>
          </a:prstGeom>
          <a:noFill/>
          <a:ln w="28575">
            <a:solidFill>
              <a:srgbClr val="339933"/>
            </a:solidFill>
            <a:miter lim="800000"/>
            <a:headEnd/>
            <a:tailEnd type="triangle" w="med" len="med"/>
          </a:ln>
          <a:effectLst/>
        </p:spPr>
        <p:txBody>
          <a:bodyPr wrap="none" tIns="36000"/>
          <a:lstStyle/>
          <a:p>
            <a:pPr algn="ctr"/>
            <a:endParaRPr lang="zh-CN" altLang="en-US" sz="1800" b="1">
              <a:solidFill>
                <a:srgbClr val="3333CC"/>
              </a:solidFill>
              <a:latin typeface="Consolas" pitchFamily="49" charset="0"/>
              <a:ea typeface="楷体" pitchFamily="49" charset="-122"/>
              <a:cs typeface="Consolas" pitchFamily="49" charset="0"/>
            </a:endParaRPr>
          </a:p>
        </p:txBody>
      </p:sp>
      <p:sp>
        <p:nvSpPr>
          <p:cNvPr id="94" name="Line 37"/>
          <p:cNvSpPr>
            <a:spLocks noChangeShapeType="1"/>
          </p:cNvSpPr>
          <p:nvPr/>
        </p:nvSpPr>
        <p:spPr bwMode="auto">
          <a:xfrm>
            <a:off x="4616412" y="3649682"/>
            <a:ext cx="0" cy="457200"/>
          </a:xfrm>
          <a:prstGeom prst="line">
            <a:avLst/>
          </a:prstGeom>
          <a:noFill/>
          <a:ln w="28575">
            <a:solidFill>
              <a:srgbClr val="339933"/>
            </a:solidFill>
            <a:miter lim="800000"/>
            <a:headEnd/>
            <a:tailEnd type="triangle" w="med" len="med"/>
          </a:ln>
          <a:effectLst/>
        </p:spPr>
        <p:txBody>
          <a:bodyPr wrap="none" tIns="36000"/>
          <a:lstStyle/>
          <a:p>
            <a:pPr algn="ctr"/>
            <a:endParaRPr lang="zh-CN" altLang="en-US" sz="1800" b="1">
              <a:solidFill>
                <a:srgbClr val="3333CC"/>
              </a:solidFill>
              <a:latin typeface="Consolas" pitchFamily="49" charset="0"/>
              <a:ea typeface="楷体" pitchFamily="49" charset="-122"/>
              <a:cs typeface="Consolas" pitchFamily="49" charset="0"/>
            </a:endParaRPr>
          </a:p>
        </p:txBody>
      </p:sp>
      <p:grpSp>
        <p:nvGrpSpPr>
          <p:cNvPr id="7" name="Group 38"/>
          <p:cNvGrpSpPr>
            <a:grpSpLocks/>
          </p:cNvGrpSpPr>
          <p:nvPr/>
        </p:nvGrpSpPr>
        <p:grpSpPr bwMode="auto">
          <a:xfrm>
            <a:off x="1909727" y="4106882"/>
            <a:ext cx="2974975" cy="609600"/>
            <a:chOff x="3090" y="2400"/>
            <a:chExt cx="1874" cy="384"/>
          </a:xfrm>
        </p:grpSpPr>
        <p:sp>
          <p:nvSpPr>
            <p:cNvPr id="96" name="Rectangle 39"/>
            <p:cNvSpPr>
              <a:spLocks noChangeArrowheads="1"/>
            </p:cNvSpPr>
            <p:nvPr/>
          </p:nvSpPr>
          <p:spPr bwMode="auto">
            <a:xfrm>
              <a:off x="3090" y="2400"/>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dirty="0">
                  <a:solidFill>
                    <a:srgbClr val="3333CC"/>
                  </a:solidFill>
                  <a:latin typeface="Consolas" pitchFamily="49" charset="0"/>
                  <a:ea typeface="楷体" pitchFamily="49" charset="-122"/>
                  <a:cs typeface="Consolas" pitchFamily="49" charset="0"/>
                </a:rPr>
                <a:t>12</a:t>
              </a:r>
            </a:p>
          </p:txBody>
        </p:sp>
        <p:sp>
          <p:nvSpPr>
            <p:cNvPr id="97" name="Rectangle 40"/>
            <p:cNvSpPr>
              <a:spLocks noChangeArrowheads="1"/>
            </p:cNvSpPr>
            <p:nvPr/>
          </p:nvSpPr>
          <p:spPr bwMode="auto">
            <a:xfrm>
              <a:off x="3381" y="2400"/>
              <a:ext cx="49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Consolas" pitchFamily="49" charset="0"/>
                  <a:ea typeface="楷体" pitchFamily="49" charset="-122"/>
                  <a:cs typeface="Consolas" pitchFamily="49" charset="0"/>
                </a:rPr>
                <a:t>王奇</a:t>
              </a:r>
            </a:p>
          </p:txBody>
        </p:sp>
        <p:sp>
          <p:nvSpPr>
            <p:cNvPr id="98" name="Rectangle 41"/>
            <p:cNvSpPr>
              <a:spLocks noChangeArrowheads="1"/>
            </p:cNvSpPr>
            <p:nvPr/>
          </p:nvSpPr>
          <p:spPr bwMode="auto">
            <a:xfrm>
              <a:off x="3861" y="2400"/>
              <a:ext cx="28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Consolas" pitchFamily="49" charset="0"/>
                  <a:ea typeface="楷体" pitchFamily="49" charset="-122"/>
                  <a:cs typeface="Consolas" pitchFamily="49" charset="0"/>
                </a:rPr>
                <a:t>男</a:t>
              </a:r>
            </a:p>
          </p:txBody>
        </p:sp>
        <p:sp>
          <p:nvSpPr>
            <p:cNvPr id="99" name="Rectangle 42"/>
            <p:cNvSpPr>
              <a:spLocks noChangeArrowheads="1"/>
            </p:cNvSpPr>
            <p:nvPr/>
          </p:nvSpPr>
          <p:spPr bwMode="auto">
            <a:xfrm>
              <a:off x="4131" y="2400"/>
              <a:ext cx="544"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a:solidFill>
                    <a:srgbClr val="3333CC"/>
                  </a:solidFill>
                  <a:latin typeface="Consolas" pitchFamily="49" charset="0"/>
                  <a:ea typeface="楷体" pitchFamily="49" charset="-122"/>
                  <a:cs typeface="Consolas" pitchFamily="49" charset="0"/>
                </a:rPr>
                <a:t>9901</a:t>
              </a:r>
            </a:p>
          </p:txBody>
        </p:sp>
        <p:sp>
          <p:nvSpPr>
            <p:cNvPr id="100" name="Rectangle 43"/>
            <p:cNvSpPr>
              <a:spLocks noChangeArrowheads="1"/>
            </p:cNvSpPr>
            <p:nvPr/>
          </p:nvSpPr>
          <p:spPr bwMode="auto">
            <a:xfrm>
              <a:off x="4658" y="2400"/>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endParaRPr kumimoji="0" lang="en-US" altLang="zh-CN" sz="1800" b="1">
                <a:solidFill>
                  <a:srgbClr val="3333CC"/>
                </a:solidFill>
                <a:latin typeface="Consolas" pitchFamily="49" charset="0"/>
                <a:ea typeface="楷体" pitchFamily="49" charset="-122"/>
                <a:cs typeface="Consolas" pitchFamily="49" charset="0"/>
              </a:endParaRPr>
            </a:p>
            <a:p>
              <a:pPr algn="ctr" eaLnBrk="0" hangingPunct="0">
                <a:lnSpc>
                  <a:spcPct val="112000"/>
                </a:lnSpc>
                <a:spcBef>
                  <a:spcPct val="0"/>
                </a:spcBef>
              </a:pPr>
              <a:endParaRPr kumimoji="0" lang="en-US" altLang="zh-CN" sz="1800" b="1">
                <a:solidFill>
                  <a:srgbClr val="3333CC"/>
                </a:solidFill>
                <a:latin typeface="Consolas" pitchFamily="49" charset="0"/>
                <a:ea typeface="楷体" pitchFamily="49" charset="-122"/>
                <a:cs typeface="Consolas" pitchFamily="49" charset="0"/>
              </a:endParaRPr>
            </a:p>
          </p:txBody>
        </p:sp>
        <p:sp>
          <p:nvSpPr>
            <p:cNvPr id="101" name="Line 44"/>
            <p:cNvSpPr>
              <a:spLocks noChangeShapeType="1"/>
            </p:cNvSpPr>
            <p:nvPr/>
          </p:nvSpPr>
          <p:spPr bwMode="auto">
            <a:xfrm>
              <a:off x="4795" y="2544"/>
              <a:ext cx="0" cy="240"/>
            </a:xfrm>
            <a:prstGeom prst="line">
              <a:avLst/>
            </a:prstGeom>
            <a:noFill/>
            <a:ln w="28575">
              <a:solidFill>
                <a:srgbClr val="339933"/>
              </a:solidFill>
              <a:miter lim="800000"/>
              <a:headEnd/>
              <a:tailEnd type="triangle" w="med" len="med"/>
            </a:ln>
            <a:effectLst/>
          </p:spPr>
          <p:txBody>
            <a:bodyPr wrap="none" tIns="36000"/>
            <a:lstStyle/>
            <a:p>
              <a:pPr algn="ctr"/>
              <a:endParaRPr lang="zh-CN" altLang="en-US" sz="1800" b="1">
                <a:solidFill>
                  <a:srgbClr val="3333CC"/>
                </a:solidFill>
                <a:latin typeface="Consolas" pitchFamily="49" charset="0"/>
                <a:ea typeface="楷体" pitchFamily="49" charset="-122"/>
                <a:cs typeface="Consolas" pitchFamily="49" charset="0"/>
              </a:endParaRPr>
            </a:p>
          </p:txBody>
        </p:sp>
      </p:grpSp>
      <p:grpSp>
        <p:nvGrpSpPr>
          <p:cNvPr id="8" name="Group 45"/>
          <p:cNvGrpSpPr>
            <a:grpSpLocks/>
          </p:cNvGrpSpPr>
          <p:nvPr/>
        </p:nvGrpSpPr>
        <p:grpSpPr bwMode="auto">
          <a:xfrm>
            <a:off x="1924014" y="4732358"/>
            <a:ext cx="2974975" cy="396875"/>
            <a:chOff x="2002" y="3169"/>
            <a:chExt cx="1874" cy="250"/>
          </a:xfrm>
        </p:grpSpPr>
        <p:sp>
          <p:nvSpPr>
            <p:cNvPr id="103" name="Rectangle 46"/>
            <p:cNvSpPr>
              <a:spLocks noChangeArrowheads="1"/>
            </p:cNvSpPr>
            <p:nvPr/>
          </p:nvSpPr>
          <p:spPr bwMode="auto">
            <a:xfrm>
              <a:off x="2002" y="3169"/>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dirty="0">
                  <a:solidFill>
                    <a:srgbClr val="3333CC"/>
                  </a:solidFill>
                  <a:latin typeface="Consolas" pitchFamily="49" charset="0"/>
                  <a:ea typeface="楷体" pitchFamily="49" charset="-122"/>
                  <a:cs typeface="Consolas" pitchFamily="49" charset="0"/>
                </a:rPr>
                <a:t>26</a:t>
              </a:r>
            </a:p>
          </p:txBody>
        </p:sp>
        <p:sp>
          <p:nvSpPr>
            <p:cNvPr id="104" name="Rectangle 47"/>
            <p:cNvSpPr>
              <a:spLocks noChangeArrowheads="1"/>
            </p:cNvSpPr>
            <p:nvPr/>
          </p:nvSpPr>
          <p:spPr bwMode="auto">
            <a:xfrm>
              <a:off x="2293" y="3169"/>
              <a:ext cx="49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Consolas" pitchFamily="49" charset="0"/>
                  <a:ea typeface="楷体" pitchFamily="49" charset="-122"/>
                  <a:cs typeface="Consolas" pitchFamily="49" charset="0"/>
                </a:rPr>
                <a:t>董强</a:t>
              </a:r>
            </a:p>
          </p:txBody>
        </p:sp>
        <p:sp>
          <p:nvSpPr>
            <p:cNvPr id="105" name="Rectangle 48"/>
            <p:cNvSpPr>
              <a:spLocks noChangeArrowheads="1"/>
            </p:cNvSpPr>
            <p:nvPr/>
          </p:nvSpPr>
          <p:spPr bwMode="auto">
            <a:xfrm>
              <a:off x="2773" y="3169"/>
              <a:ext cx="288"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zh-CN" altLang="en-US" sz="1800" b="1">
                  <a:solidFill>
                    <a:srgbClr val="3333CC"/>
                  </a:solidFill>
                  <a:latin typeface="Consolas" pitchFamily="49" charset="0"/>
                  <a:ea typeface="楷体" pitchFamily="49" charset="-122"/>
                  <a:cs typeface="Consolas" pitchFamily="49" charset="0"/>
                </a:rPr>
                <a:t>男</a:t>
              </a:r>
            </a:p>
          </p:txBody>
        </p:sp>
        <p:sp>
          <p:nvSpPr>
            <p:cNvPr id="106" name="Rectangle 49"/>
            <p:cNvSpPr>
              <a:spLocks noChangeArrowheads="1"/>
            </p:cNvSpPr>
            <p:nvPr/>
          </p:nvSpPr>
          <p:spPr bwMode="auto">
            <a:xfrm>
              <a:off x="3043" y="3169"/>
              <a:ext cx="544"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r>
                <a:rPr kumimoji="0" lang="en-US" altLang="zh-CN" sz="1800" b="1">
                  <a:solidFill>
                    <a:srgbClr val="3333CC"/>
                  </a:solidFill>
                  <a:latin typeface="Consolas" pitchFamily="49" charset="0"/>
                  <a:ea typeface="楷体" pitchFamily="49" charset="-122"/>
                  <a:cs typeface="Consolas" pitchFamily="49" charset="0"/>
                </a:rPr>
                <a:t>9902</a:t>
              </a:r>
            </a:p>
          </p:txBody>
        </p:sp>
        <p:sp>
          <p:nvSpPr>
            <p:cNvPr id="107" name="Rectangle 50"/>
            <p:cNvSpPr>
              <a:spLocks noChangeArrowheads="1"/>
            </p:cNvSpPr>
            <p:nvPr/>
          </p:nvSpPr>
          <p:spPr bwMode="auto">
            <a:xfrm>
              <a:off x="3570" y="3169"/>
              <a:ext cx="306" cy="250"/>
            </a:xfrm>
            <a:prstGeom prst="rect">
              <a:avLst/>
            </a:prstGeom>
            <a:ln>
              <a:headEnd/>
              <a:tailEnd type="none" w="sm" len="sm"/>
            </a:ln>
          </p:spPr>
          <p:style>
            <a:lnRef idx="1">
              <a:schemeClr val="accent4"/>
            </a:lnRef>
            <a:fillRef idx="2">
              <a:schemeClr val="accent4"/>
            </a:fillRef>
            <a:effectRef idx="1">
              <a:schemeClr val="accent4"/>
            </a:effectRef>
            <a:fontRef idx="minor">
              <a:schemeClr val="dk1"/>
            </a:fontRef>
          </p:style>
          <p:txBody>
            <a:bodyPr tIns="36000" bIns="0"/>
            <a:lstStyle/>
            <a:p>
              <a:pPr algn="ctr" eaLnBrk="0" hangingPunct="0">
                <a:lnSpc>
                  <a:spcPct val="112000"/>
                </a:lnSpc>
                <a:spcBef>
                  <a:spcPct val="0"/>
                </a:spcBef>
              </a:pPr>
              <a:endParaRPr kumimoji="0" lang="en-US" altLang="zh-CN" sz="1800" b="1">
                <a:solidFill>
                  <a:srgbClr val="3333CC"/>
                </a:solidFill>
                <a:latin typeface="Consolas" pitchFamily="49" charset="0"/>
                <a:ea typeface="楷体" pitchFamily="49" charset="-122"/>
                <a:cs typeface="Consolas" pitchFamily="49" charset="0"/>
              </a:endParaRPr>
            </a:p>
            <a:p>
              <a:pPr algn="ctr" eaLnBrk="0" hangingPunct="0">
                <a:lnSpc>
                  <a:spcPct val="112000"/>
                </a:lnSpc>
                <a:spcBef>
                  <a:spcPct val="0"/>
                </a:spcBef>
              </a:pPr>
              <a:endParaRPr kumimoji="0" lang="en-US" altLang="zh-CN" sz="1800" b="1">
                <a:solidFill>
                  <a:srgbClr val="3333CC"/>
                </a:solidFill>
                <a:latin typeface="Consolas" pitchFamily="49" charset="0"/>
                <a:ea typeface="楷体" pitchFamily="49" charset="-122"/>
                <a:cs typeface="Consolas" pitchFamily="49" charset="0"/>
              </a:endParaRPr>
            </a:p>
          </p:txBody>
        </p:sp>
      </p:grpSp>
      <p:sp>
        <p:nvSpPr>
          <p:cNvPr id="108" name="Line 51"/>
          <p:cNvSpPr>
            <a:spLocks noChangeShapeType="1"/>
          </p:cNvSpPr>
          <p:nvPr/>
        </p:nvSpPr>
        <p:spPr bwMode="auto">
          <a:xfrm>
            <a:off x="4616412" y="4945082"/>
            <a:ext cx="0" cy="381000"/>
          </a:xfrm>
          <a:prstGeom prst="line">
            <a:avLst/>
          </a:prstGeom>
          <a:noFill/>
          <a:ln w="28575">
            <a:solidFill>
              <a:srgbClr val="339933"/>
            </a:solidFill>
            <a:miter lim="800000"/>
            <a:headEnd/>
            <a:tailEnd type="triangle" w="med" len="med"/>
          </a:ln>
          <a:effectLst/>
        </p:spPr>
        <p:txBody>
          <a:bodyPr wrap="none" tIns="36000"/>
          <a:lstStyle/>
          <a:p>
            <a:pPr algn="ctr"/>
            <a:endParaRPr lang="zh-CN" altLang="en-US" sz="1800" b="1">
              <a:solidFill>
                <a:srgbClr val="3333CC"/>
              </a:solidFill>
              <a:latin typeface="Consolas" pitchFamily="49" charset="0"/>
              <a:ea typeface="楷体" pitchFamily="49" charset="-122"/>
              <a:cs typeface="Consolas" pitchFamily="49" charset="0"/>
            </a:endParaRPr>
          </a:p>
        </p:txBody>
      </p:sp>
      <p:grpSp>
        <p:nvGrpSpPr>
          <p:cNvPr id="66" name="组合 65"/>
          <p:cNvGrpSpPr/>
          <p:nvPr/>
        </p:nvGrpSpPr>
        <p:grpSpPr>
          <a:xfrm>
            <a:off x="223808" y="1352256"/>
            <a:ext cx="1682408" cy="492443"/>
            <a:chOff x="223808" y="1436359"/>
            <a:chExt cx="1682408" cy="492443"/>
          </a:xfrm>
        </p:grpSpPr>
        <p:cxnSp>
          <p:nvCxnSpPr>
            <p:cNvPr id="110" name="直接箭头连接符 109"/>
            <p:cNvCxnSpPr/>
            <p:nvPr/>
          </p:nvCxnSpPr>
          <p:spPr>
            <a:xfrm flipV="1">
              <a:off x="1263292" y="1714488"/>
              <a:ext cx="642924" cy="0"/>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23808" y="1436359"/>
              <a:ext cx="1133482" cy="492443"/>
            </a:xfrm>
            <a:prstGeom prst="rect">
              <a:avLst/>
            </a:prstGeom>
            <a:noFill/>
          </p:spPr>
          <p:txBody>
            <a:bodyPr wrap="square" rtlCol="0">
              <a:spAutoFit/>
            </a:bodyPr>
            <a:lstStyle/>
            <a:p>
              <a:pPr>
                <a:lnSpc>
                  <a:spcPct val="130000"/>
                </a:lnSpc>
              </a:pPr>
              <a:r>
                <a:rPr lang="en-US" altLang="zh-CN" sz="2000" b="1" i="1" dirty="0" err="1">
                  <a:solidFill>
                    <a:srgbClr val="3333CC"/>
                  </a:solidFill>
                  <a:latin typeface="Consolas" pitchFamily="49" charset="0"/>
                  <a:ea typeface="楷体" pitchFamily="49" charset="-122"/>
                  <a:cs typeface="Consolas" pitchFamily="49" charset="0"/>
                </a:rPr>
                <a:t>i</a:t>
              </a:r>
              <a:r>
                <a:rPr lang="en-US" altLang="zh-CN" sz="2000" b="1" dirty="0">
                  <a:solidFill>
                    <a:srgbClr val="3333CC"/>
                  </a:solidFill>
                  <a:latin typeface="Consolas" pitchFamily="49" charset="0"/>
                  <a:ea typeface="楷体" pitchFamily="49" charset="-122"/>
                  <a:cs typeface="Consolas" pitchFamily="49" charset="0"/>
                </a:rPr>
                <a:t>=1</a:t>
              </a:r>
              <a:r>
                <a:rPr lang="zh-CN" altLang="en-US" sz="2000" b="1" dirty="0">
                  <a:solidFill>
                    <a:srgbClr val="3333CC"/>
                  </a:solidFill>
                  <a:latin typeface="Consolas" pitchFamily="49" charset="0"/>
                  <a:ea typeface="楷体" pitchFamily="49" charset="-122"/>
                  <a:cs typeface="Consolas" pitchFamily="49" charset="0"/>
                </a:rPr>
                <a:t>，</a:t>
              </a:r>
              <a:r>
                <a:rPr lang="en-US" altLang="zh-CN" sz="2000" b="1" i="1" dirty="0">
                  <a:solidFill>
                    <a:srgbClr val="3333CC"/>
                  </a:solidFill>
                  <a:latin typeface="Consolas" pitchFamily="49" charset="0"/>
                  <a:ea typeface="楷体" pitchFamily="49" charset="-122"/>
                  <a:cs typeface="Consolas" pitchFamily="49" charset="0"/>
                </a:rPr>
                <a:t>p</a:t>
              </a:r>
              <a:endParaRPr lang="zh-CN" altLang="en-US" sz="2000" b="1" i="1" dirty="0">
                <a:solidFill>
                  <a:srgbClr val="3333CC"/>
                </a:solidFill>
                <a:latin typeface="Consolas" pitchFamily="49" charset="0"/>
                <a:ea typeface="楷体" pitchFamily="49" charset="-122"/>
                <a:cs typeface="Consolas" pitchFamily="49" charset="0"/>
              </a:endParaRPr>
            </a:p>
          </p:txBody>
        </p:sp>
      </p:grpSp>
      <p:sp>
        <p:nvSpPr>
          <p:cNvPr id="114" name="TextBox 113"/>
          <p:cNvSpPr txBox="1"/>
          <p:nvPr/>
        </p:nvSpPr>
        <p:spPr>
          <a:xfrm>
            <a:off x="5000628" y="1408145"/>
            <a:ext cx="714380" cy="492443"/>
          </a:xfrm>
          <a:prstGeom prst="rect">
            <a:avLst/>
          </a:prstGeom>
          <a:noFill/>
        </p:spPr>
        <p:txBody>
          <a:bodyPr wrap="square" rtlCol="0">
            <a:spAutoFit/>
          </a:bodyPr>
          <a:lstStyle/>
          <a:p>
            <a:pPr>
              <a:lnSpc>
                <a:spcPct val="130000"/>
              </a:lnSpc>
            </a:pPr>
            <a:r>
              <a:rPr lang="en-US" altLang="zh-CN" sz="2000" b="1" i="1" dirty="0" err="1">
                <a:solidFill>
                  <a:srgbClr val="3333CC"/>
                </a:solidFill>
                <a:latin typeface="Consolas" pitchFamily="49" charset="0"/>
                <a:ea typeface="楷体" pitchFamily="49" charset="-122"/>
                <a:cs typeface="Consolas" pitchFamily="49" charset="0"/>
              </a:rPr>
              <a:t>i</a:t>
            </a:r>
            <a:r>
              <a:rPr lang="en-US" altLang="zh-CN" sz="2000" b="1" dirty="0" err="1">
                <a:solidFill>
                  <a:srgbClr val="3333CC"/>
                </a:solidFill>
                <a:latin typeface="Consolas" pitchFamily="49" charset="0"/>
                <a:ea typeface="楷体" pitchFamily="49" charset="-122"/>
                <a:cs typeface="Consolas" pitchFamily="49" charset="0"/>
                <a:sym typeface="Symbol"/>
              </a:rPr>
              <a:t>2</a:t>
            </a:r>
            <a:endParaRPr lang="zh-CN" altLang="en-US" sz="2000" b="1" dirty="0">
              <a:solidFill>
                <a:srgbClr val="3333CC"/>
              </a:solidFill>
              <a:latin typeface="Consolas" pitchFamily="49" charset="0"/>
              <a:ea typeface="楷体" pitchFamily="49" charset="-122"/>
              <a:cs typeface="Consolas" pitchFamily="49" charset="0"/>
            </a:endParaRPr>
          </a:p>
        </p:txBody>
      </p:sp>
      <p:grpSp>
        <p:nvGrpSpPr>
          <p:cNvPr id="67" name="组合 66"/>
          <p:cNvGrpSpPr/>
          <p:nvPr/>
        </p:nvGrpSpPr>
        <p:grpSpPr>
          <a:xfrm>
            <a:off x="249624" y="1916137"/>
            <a:ext cx="1652888" cy="492443"/>
            <a:chOff x="249624" y="2000240"/>
            <a:chExt cx="1652888" cy="492443"/>
          </a:xfrm>
        </p:grpSpPr>
        <p:cxnSp>
          <p:nvCxnSpPr>
            <p:cNvPr id="116" name="直接箭头连接符 115"/>
            <p:cNvCxnSpPr/>
            <p:nvPr/>
          </p:nvCxnSpPr>
          <p:spPr>
            <a:xfrm flipV="1">
              <a:off x="1259588" y="2338377"/>
              <a:ext cx="642924" cy="0"/>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49624" y="2000240"/>
              <a:ext cx="1071570" cy="492443"/>
            </a:xfrm>
            <a:prstGeom prst="rect">
              <a:avLst/>
            </a:prstGeom>
            <a:noFill/>
          </p:spPr>
          <p:txBody>
            <a:bodyPr wrap="square" rtlCol="0">
              <a:spAutoFit/>
            </a:bodyPr>
            <a:lstStyle/>
            <a:p>
              <a:pPr>
                <a:lnSpc>
                  <a:spcPct val="130000"/>
                </a:lnSpc>
              </a:pPr>
              <a:r>
                <a:rPr lang="en-US" altLang="zh-CN" sz="2000" b="1" i="1" dirty="0" err="1">
                  <a:solidFill>
                    <a:srgbClr val="3333CC"/>
                  </a:solidFill>
                  <a:latin typeface="Consolas" pitchFamily="49" charset="0"/>
                  <a:ea typeface="楷体" pitchFamily="49" charset="-122"/>
                  <a:cs typeface="Consolas" pitchFamily="49" charset="0"/>
                </a:rPr>
                <a:t>i</a:t>
              </a:r>
              <a:r>
                <a:rPr lang="en-US" altLang="zh-CN" sz="2000" b="1" dirty="0">
                  <a:solidFill>
                    <a:srgbClr val="3333CC"/>
                  </a:solidFill>
                  <a:latin typeface="Consolas" pitchFamily="49" charset="0"/>
                  <a:ea typeface="楷体" pitchFamily="49" charset="-122"/>
                  <a:cs typeface="Consolas" pitchFamily="49" charset="0"/>
                </a:rPr>
                <a:t>=2</a:t>
              </a:r>
              <a:r>
                <a:rPr lang="zh-CN" altLang="en-US" sz="2000" b="1" dirty="0">
                  <a:solidFill>
                    <a:srgbClr val="3333CC"/>
                  </a:solidFill>
                  <a:latin typeface="Consolas" pitchFamily="49" charset="0"/>
                  <a:ea typeface="楷体" pitchFamily="49" charset="-122"/>
                  <a:cs typeface="Consolas" pitchFamily="49" charset="0"/>
                </a:rPr>
                <a:t>，</a:t>
              </a:r>
              <a:r>
                <a:rPr lang="en-US" altLang="zh-CN" sz="2000" b="1" i="1" dirty="0">
                  <a:solidFill>
                    <a:srgbClr val="3333CC"/>
                  </a:solidFill>
                  <a:latin typeface="Consolas" pitchFamily="49" charset="0"/>
                  <a:ea typeface="楷体" pitchFamily="49" charset="-122"/>
                  <a:cs typeface="Consolas" pitchFamily="49" charset="0"/>
                </a:rPr>
                <a:t>p</a:t>
              </a:r>
              <a:endParaRPr lang="zh-CN" altLang="en-US" sz="2000" b="1" i="1" dirty="0">
                <a:solidFill>
                  <a:srgbClr val="3333CC"/>
                </a:solidFill>
                <a:latin typeface="Consolas" pitchFamily="49" charset="0"/>
                <a:ea typeface="楷体" pitchFamily="49" charset="-122"/>
                <a:cs typeface="Consolas" pitchFamily="49" charset="0"/>
              </a:endParaRPr>
            </a:p>
          </p:txBody>
        </p:sp>
      </p:grpSp>
      <p:sp>
        <p:nvSpPr>
          <p:cNvPr id="119" name="TextBox 118"/>
          <p:cNvSpPr txBox="1"/>
          <p:nvPr/>
        </p:nvSpPr>
        <p:spPr>
          <a:xfrm>
            <a:off x="5000628" y="2027527"/>
            <a:ext cx="714380" cy="492443"/>
          </a:xfrm>
          <a:prstGeom prst="rect">
            <a:avLst/>
          </a:prstGeom>
          <a:noFill/>
        </p:spPr>
        <p:txBody>
          <a:bodyPr wrap="square" rtlCol="0">
            <a:spAutoFit/>
          </a:bodyPr>
          <a:lstStyle/>
          <a:p>
            <a:pPr>
              <a:lnSpc>
                <a:spcPct val="130000"/>
              </a:lnSpc>
            </a:pPr>
            <a:r>
              <a:rPr lang="en-US" altLang="zh-CN" sz="2000" b="1" i="1" dirty="0" err="1">
                <a:solidFill>
                  <a:srgbClr val="3333CC"/>
                </a:solidFill>
                <a:latin typeface="Consolas" pitchFamily="49" charset="0"/>
                <a:ea typeface="楷体" pitchFamily="49" charset="-122"/>
                <a:cs typeface="Consolas" pitchFamily="49" charset="0"/>
              </a:rPr>
              <a:t>i</a:t>
            </a:r>
            <a:r>
              <a:rPr lang="en-US" altLang="zh-CN" sz="2000" b="1" i="1" dirty="0">
                <a:solidFill>
                  <a:srgbClr val="3333CC"/>
                </a:solidFill>
                <a:latin typeface="Consolas" pitchFamily="49" charset="0"/>
                <a:ea typeface="楷体" pitchFamily="49" charset="-122"/>
                <a:cs typeface="Consolas" pitchFamily="49" charset="0"/>
              </a:rPr>
              <a:t>=</a:t>
            </a:r>
            <a:r>
              <a:rPr lang="en-US" altLang="zh-CN" sz="2000" b="1" dirty="0">
                <a:solidFill>
                  <a:srgbClr val="3333CC"/>
                </a:solidFill>
                <a:latin typeface="Consolas" pitchFamily="49" charset="0"/>
                <a:ea typeface="楷体" pitchFamily="49" charset="-122"/>
                <a:cs typeface="Consolas" pitchFamily="49" charset="0"/>
                <a:sym typeface="Symbol"/>
              </a:rPr>
              <a:t>2</a:t>
            </a:r>
            <a:endParaRPr lang="zh-CN" altLang="en-US" sz="2000" b="1" dirty="0">
              <a:solidFill>
                <a:srgbClr val="3333CC"/>
              </a:solidFill>
              <a:latin typeface="Consolas" pitchFamily="49" charset="0"/>
              <a:ea typeface="楷体" pitchFamily="49" charset="-122"/>
              <a:cs typeface="Consolas" pitchFamily="49" charset="0"/>
            </a:endParaRPr>
          </a:p>
        </p:txBody>
      </p:sp>
      <p:grpSp>
        <p:nvGrpSpPr>
          <p:cNvPr id="80" name="组合 79"/>
          <p:cNvGrpSpPr/>
          <p:nvPr/>
        </p:nvGrpSpPr>
        <p:grpSpPr>
          <a:xfrm>
            <a:off x="5715008" y="1654198"/>
            <a:ext cx="1000132" cy="4048153"/>
            <a:chOff x="6000760" y="1738301"/>
            <a:chExt cx="1000132" cy="4048153"/>
          </a:xfrm>
        </p:grpSpPr>
        <p:sp>
          <p:nvSpPr>
            <p:cNvPr id="120" name="TextBox 119"/>
            <p:cNvSpPr txBox="1"/>
            <p:nvPr/>
          </p:nvSpPr>
          <p:spPr>
            <a:xfrm>
              <a:off x="6416117" y="1738301"/>
              <a:ext cx="584775" cy="4048153"/>
            </a:xfrm>
            <a:prstGeom prst="rect">
              <a:avLst/>
            </a:prstGeom>
            <a:noFill/>
          </p:spPr>
          <p:txBody>
            <a:bodyPr vert="eaVert" wrap="square" rtlCol="0">
              <a:spAutoFit/>
            </a:bodyPr>
            <a:lstStyle/>
            <a:p>
              <a:pPr>
                <a:lnSpc>
                  <a:spcPct val="130000"/>
                </a:lnSpc>
              </a:pPr>
              <a:r>
                <a:rPr lang="zh-CN" altLang="en-US" sz="2000" b="1" dirty="0">
                  <a:solidFill>
                    <a:srgbClr val="3333CC"/>
                  </a:solidFill>
                  <a:latin typeface="Consolas" pitchFamily="49" charset="0"/>
                  <a:ea typeface="楷体" pitchFamily="49" charset="-122"/>
                  <a:cs typeface="Consolas" pitchFamily="49" charset="0"/>
                </a:rPr>
                <a:t>找到序号为</a:t>
              </a:r>
              <a:r>
                <a:rPr lang="en-US" altLang="zh-CN" sz="2000" b="1" dirty="0">
                  <a:solidFill>
                    <a:srgbClr val="3333CC"/>
                  </a:solidFill>
                  <a:latin typeface="Consolas" pitchFamily="49" charset="0"/>
                  <a:ea typeface="楷体" pitchFamily="49" charset="-122"/>
                  <a:cs typeface="Consolas" pitchFamily="49" charset="0"/>
                </a:rPr>
                <a:t>2</a:t>
              </a:r>
              <a:r>
                <a:rPr lang="zh-CN" altLang="en-US" sz="2000" b="1" dirty="0">
                  <a:solidFill>
                    <a:srgbClr val="3333CC"/>
                  </a:solidFill>
                  <a:latin typeface="Consolas" pitchFamily="49" charset="0"/>
                  <a:ea typeface="楷体" pitchFamily="49" charset="-122"/>
                  <a:cs typeface="Consolas" pitchFamily="49" charset="0"/>
                </a:rPr>
                <a:t>的记录，返回</a:t>
              </a:r>
              <a:r>
                <a:rPr lang="zh-CN" altLang="en-US" sz="2000" b="1" dirty="0">
                  <a:solidFill>
                    <a:srgbClr val="C00000"/>
                  </a:solidFill>
                  <a:latin typeface="Consolas" pitchFamily="49" charset="0"/>
                  <a:ea typeface="楷体" pitchFamily="49" charset="-122"/>
                  <a:cs typeface="Consolas" pitchFamily="49" charset="0"/>
                </a:rPr>
                <a:t>刘丽</a:t>
              </a:r>
              <a:endParaRPr lang="zh-CN" altLang="en-US" sz="2000" b="1" dirty="0">
                <a:solidFill>
                  <a:srgbClr val="3333CC"/>
                </a:solidFill>
                <a:latin typeface="Consolas" pitchFamily="49" charset="0"/>
                <a:ea typeface="楷体" pitchFamily="49" charset="-122"/>
                <a:cs typeface="Consolas" pitchFamily="49" charset="0"/>
              </a:endParaRPr>
            </a:p>
          </p:txBody>
        </p:sp>
        <p:sp>
          <p:nvSpPr>
            <p:cNvPr id="73" name="右箭头 72"/>
            <p:cNvSpPr/>
            <p:nvPr/>
          </p:nvSpPr>
          <p:spPr>
            <a:xfrm>
              <a:off x="6000760" y="2285992"/>
              <a:ext cx="428628" cy="14287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11" name="灯片编号占位符 10"/>
          <p:cNvSpPr>
            <a:spLocks noGrp="1"/>
          </p:cNvSpPr>
          <p:nvPr>
            <p:ph type="sldNum" sz="quarter" idx="4"/>
          </p:nvPr>
        </p:nvSpPr>
        <p:spPr/>
        <p:txBody>
          <a:bodyPr/>
          <a:lstStyle/>
          <a:p>
            <a:fld id="{7AF016A1-9F15-429F-9EFD-84004B73C732}" type="slidenum">
              <a:rPr lang="en-US" altLang="zh-CN" smtClean="0"/>
              <a:pPr/>
              <a:t>44</a:t>
            </a:fld>
            <a:endParaRPr lang="en-US" altLang="zh-CN" dirty="0"/>
          </a:p>
        </p:txBody>
      </p:sp>
      <p:sp>
        <p:nvSpPr>
          <p:cNvPr id="86" name="TextBox 85"/>
          <p:cNvSpPr txBox="1"/>
          <p:nvPr/>
        </p:nvSpPr>
        <p:spPr>
          <a:xfrm>
            <a:off x="571472" y="5805264"/>
            <a:ext cx="8001056" cy="1119378"/>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tIns="108000" bIns="144000" rtlCol="0">
            <a:spAutoFit/>
          </a:bodyPr>
          <a:lstStyle/>
          <a:p>
            <a:pPr marL="457200" indent="-457200" algn="just">
              <a:lnSpc>
                <a:spcPct val="150000"/>
              </a:lnSpc>
              <a:buBlip>
                <a:blip r:embed="rId4"/>
              </a:buBlip>
            </a:pPr>
            <a:r>
              <a:rPr lang="zh-CN" altLang="en-US" sz="2000" dirty="0">
                <a:solidFill>
                  <a:srgbClr val="3333CC"/>
                </a:solidFill>
                <a:latin typeface="楷体" pitchFamily="49" charset="-122"/>
                <a:ea typeface="楷体" pitchFamily="49" charset="-122"/>
              </a:rPr>
              <a:t>同一逻辑结构可以对应多种存储结构。同样的运算，在不同的存储结构中，其实现过程是不同的。</a:t>
            </a:r>
            <a:endParaRPr lang="zh-CN" altLang="en-US" sz="2000" dirty="0"/>
          </a:p>
        </p:txBody>
      </p:sp>
    </p:spTree>
    <p:custDataLst>
      <p:tags r:id="rId1"/>
    </p:custDataLst>
    <p:extLst>
      <p:ext uri="{BB962C8B-B14F-4D97-AF65-F5344CB8AC3E}">
        <p14:creationId xmlns:p14="http://schemas.microsoft.com/office/powerpoint/2010/main" val="422173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66"/>
                                        </p:tgtEl>
                                      </p:cBhvr>
                                    </p:animEffect>
                                    <p:set>
                                      <p:cBhvr>
                                        <p:cTn id="14" dur="1" fill="hold">
                                          <p:stCondLst>
                                            <p:cond delay="499"/>
                                          </p:stCondLst>
                                        </p:cTn>
                                        <p:tgtEl>
                                          <p:spTgt spid="66"/>
                                        </p:tgtEl>
                                        <p:attrNameLst>
                                          <p:attrName>style.visibility</p:attrName>
                                        </p:attrNameLst>
                                      </p:cBhvr>
                                      <p:to>
                                        <p:strVal val="hidden"/>
                                      </p:to>
                                    </p:set>
                                  </p:childTnLst>
                                </p:cTn>
                              </p:par>
                            </p:childTnLst>
                          </p:cTn>
                        </p:par>
                        <p:par>
                          <p:cTn id="15" fill="hold">
                            <p:stCondLst>
                              <p:cond delay="500"/>
                            </p:stCondLst>
                            <p:childTnLst>
                              <p:par>
                                <p:cTn id="16" presetID="22" presetClass="exit" presetSubtype="4" fill="hold" grpId="1" nodeType="afterEffect">
                                  <p:stCondLst>
                                    <p:cond delay="0"/>
                                  </p:stCondLst>
                                  <p:childTnLst>
                                    <p:animEffect transition="out" filter="wipe(down)">
                                      <p:cBhvr>
                                        <p:cTn id="17" dur="500"/>
                                        <p:tgtEl>
                                          <p:spTgt spid="114"/>
                                        </p:tgtEl>
                                      </p:cBhvr>
                                    </p:animEffect>
                                    <p:set>
                                      <p:cBhvr>
                                        <p:cTn id="18" dur="1" fill="hold">
                                          <p:stCondLst>
                                            <p:cond delay="499"/>
                                          </p:stCondLst>
                                        </p:cTn>
                                        <p:tgtEl>
                                          <p:spTgt spid="1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79"/>
                                        </p:tgtEl>
                                      </p:cBhvr>
                                    </p:animEffect>
                                    <p:animScale>
                                      <p:cBhvr>
                                        <p:cTn id="23" dur="250" autoRev="1" fill="hold"/>
                                        <p:tgtEl>
                                          <p:spTgt spid="79"/>
                                        </p:tgtEl>
                                      </p:cBhvr>
                                      <p:by x="105000" y="105000"/>
                                    </p:animScale>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9"/>
                                        </p:tgtEl>
                                        <p:attrNameLst>
                                          <p:attrName>style.visibility</p:attrName>
                                        </p:attrNameLst>
                                      </p:cBhvr>
                                      <p:to>
                                        <p:strVal val="visible"/>
                                      </p:to>
                                    </p:set>
                                  </p:childTnLst>
                                </p:cTn>
                              </p:par>
                            </p:childTnLst>
                          </p:cTn>
                        </p:par>
                        <p:par>
                          <p:cTn id="32" fill="hold">
                            <p:stCondLst>
                              <p:cond delay="0"/>
                            </p:stCondLst>
                            <p:childTnLst>
                              <p:par>
                                <p:cTn id="33" presetID="26" presetClass="emph" presetSubtype="0" fill="hold" grpId="1" nodeType="afterEffect">
                                  <p:stCondLst>
                                    <p:cond delay="0"/>
                                  </p:stCondLst>
                                  <p:childTnLst>
                                    <p:animEffect transition="out" filter="fade">
                                      <p:cBhvr>
                                        <p:cTn id="34" dur="500" tmFilter="0, 0; .2, .5; .8, .5; 1, 0"/>
                                        <p:tgtEl>
                                          <p:spTgt spid="119"/>
                                        </p:tgtEl>
                                      </p:cBhvr>
                                    </p:animEffect>
                                    <p:animScale>
                                      <p:cBhvr>
                                        <p:cTn id="35" dur="250" autoRev="1" fill="hold"/>
                                        <p:tgtEl>
                                          <p:spTgt spid="119"/>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114" grpId="0"/>
      <p:bldP spid="114" grpId="1"/>
      <p:bldP spid="119" grpId="0"/>
      <p:bldP spid="119"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571472" y="2757280"/>
            <a:ext cx="7772424" cy="160732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tIns="76176" bIns="144000">
            <a:spAutoFit/>
          </a:bodyPr>
          <a:lstStyle/>
          <a:p>
            <a:pPr indent="266700" algn="just">
              <a:lnSpc>
                <a:spcPct val="150000"/>
              </a:lnSpc>
              <a:spcBef>
                <a:spcPct val="0"/>
              </a:spcBef>
            </a:pPr>
            <a:r>
              <a:rPr lang="zh-CN" altLang="en-US" sz="2000" b="1">
                <a:solidFill>
                  <a:srgbClr val="3333CC"/>
                </a:solidFill>
                <a:latin typeface="Times New Roman" pitchFamily="18" charset="0"/>
                <a:ea typeface="楷体" pitchFamily="49" charset="-122"/>
                <a:cs typeface="Times New Roman" pitchFamily="18" charset="0"/>
              </a:rPr>
              <a:t>   </a:t>
            </a:r>
            <a:r>
              <a:rPr lang="zh-CN" altLang="en-US" sz="2000" b="1">
                <a:solidFill>
                  <a:srgbClr val="FF0000"/>
                </a:solidFill>
                <a:latin typeface="Times New Roman" pitchFamily="18" charset="0"/>
                <a:ea typeface="楷体" pitchFamily="49" charset="-122"/>
                <a:cs typeface="Times New Roman" pitchFamily="18" charset="0"/>
              </a:rPr>
              <a:t>元素之间</a:t>
            </a:r>
            <a:r>
              <a:rPr lang="zh-CN" altLang="en-US" sz="2000" b="1" dirty="0">
                <a:solidFill>
                  <a:srgbClr val="FF0000"/>
                </a:solidFill>
                <a:latin typeface="Times New Roman" pitchFamily="18" charset="0"/>
                <a:ea typeface="楷体" pitchFamily="49" charset="-122"/>
                <a:cs typeface="Times New Roman" pitchFamily="18" charset="0"/>
              </a:rPr>
              <a:t>关系</a:t>
            </a:r>
            <a:r>
              <a:rPr lang="zh-CN" altLang="en-US" sz="2000" b="1" dirty="0">
                <a:solidFill>
                  <a:srgbClr val="3333CC"/>
                </a:solidFill>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无</a:t>
            </a:r>
            <a:r>
              <a:rPr lang="zh-CN" altLang="en-US" sz="2000" b="1" dirty="0">
                <a:solidFill>
                  <a:srgbClr val="3333CC"/>
                </a:solidFill>
                <a:latin typeface="Times New Roman" pitchFamily="18" charset="0"/>
                <a:ea typeface="楷体" pitchFamily="49" charset="-122"/>
                <a:cs typeface="Times New Roman" pitchFamily="18" charset="0"/>
              </a:rPr>
              <a:t>。</a:t>
            </a:r>
          </a:p>
          <a:p>
            <a:pPr indent="266700" algn="just">
              <a:lnSpc>
                <a:spcPct val="150000"/>
              </a:lnSpc>
              <a:spcBef>
                <a:spcPct val="0"/>
              </a:spcBef>
            </a:pPr>
            <a:r>
              <a:rPr lang="zh-CN" altLang="en-US" sz="2000" b="1" dirty="0">
                <a:solidFill>
                  <a:srgbClr val="3333CC"/>
                </a:solidFill>
                <a:latin typeface="Times New Roman" pitchFamily="18" charset="0"/>
                <a:ea typeface="楷体" pitchFamily="49" charset="-122"/>
                <a:cs typeface="Times New Roman" pitchFamily="18" charset="0"/>
              </a:rPr>
              <a:t>   </a:t>
            </a:r>
            <a:r>
              <a:rPr lang="zh-CN" altLang="en-US" sz="2000" b="1" dirty="0">
                <a:solidFill>
                  <a:srgbClr val="FF0000"/>
                </a:solidFill>
                <a:latin typeface="Times New Roman" pitchFamily="18" charset="0"/>
                <a:ea typeface="楷体" pitchFamily="49" charset="-122"/>
                <a:cs typeface="Times New Roman" pitchFamily="18" charset="0"/>
              </a:rPr>
              <a:t>特点：</a:t>
            </a:r>
            <a:r>
              <a:rPr lang="zh-CN" altLang="en-US" sz="2000" b="1" dirty="0">
                <a:solidFill>
                  <a:srgbClr val="3333CC"/>
                </a:solidFill>
                <a:latin typeface="Times New Roman" pitchFamily="18" charset="0"/>
                <a:ea typeface="楷体" pitchFamily="49" charset="-122"/>
                <a:cs typeface="Times New Roman" pitchFamily="18" charset="0"/>
              </a:rPr>
              <a:t>数据元素之间</a:t>
            </a:r>
            <a:r>
              <a:rPr lang="zh-CN" altLang="en-US" sz="2000" b="1">
                <a:solidFill>
                  <a:srgbClr val="3333CC"/>
                </a:solidFill>
                <a:latin typeface="Times New Roman" pitchFamily="18" charset="0"/>
                <a:ea typeface="楷体" pitchFamily="49" charset="-122"/>
                <a:cs typeface="Times New Roman" pitchFamily="18" charset="0"/>
              </a:rPr>
              <a:t>除了</a:t>
            </a:r>
            <a:r>
              <a:rPr lang="zh-CN" altLang="en-US" sz="2000">
                <a:solidFill>
                  <a:srgbClr val="3333CC"/>
                </a:solidFill>
                <a:ea typeface="楷体" pitchFamily="49" charset="-122"/>
                <a:cs typeface="Times New Roman" pitchFamily="18" charset="0"/>
              </a:rPr>
              <a:t>“属于同一</a:t>
            </a:r>
            <a:r>
              <a:rPr lang="zh-CN" altLang="en-US" sz="2000" b="1" dirty="0">
                <a:solidFill>
                  <a:srgbClr val="3333CC"/>
                </a:solidFill>
                <a:latin typeface="Times New Roman" pitchFamily="18" charset="0"/>
                <a:ea typeface="楷体" pitchFamily="49" charset="-122"/>
                <a:cs typeface="Times New Roman" pitchFamily="18" charset="0"/>
              </a:rPr>
              <a:t>个集合”的</a:t>
            </a:r>
            <a:r>
              <a:rPr lang="zh-CN" altLang="en-US" sz="2000" b="1">
                <a:solidFill>
                  <a:srgbClr val="3333CC"/>
                </a:solidFill>
                <a:latin typeface="Times New Roman" pitchFamily="18" charset="0"/>
                <a:ea typeface="楷体" pitchFamily="49" charset="-122"/>
                <a:cs typeface="Times New Roman" pitchFamily="18" charset="0"/>
              </a:rPr>
              <a:t>关系外，别</a:t>
            </a:r>
            <a:r>
              <a:rPr lang="zh-CN" altLang="en-US" sz="2000" b="1" dirty="0">
                <a:solidFill>
                  <a:srgbClr val="3333CC"/>
                </a:solidFill>
                <a:latin typeface="Times New Roman" pitchFamily="18" charset="0"/>
                <a:ea typeface="楷体" pitchFamily="49" charset="-122"/>
                <a:cs typeface="Times New Roman" pitchFamily="18" charset="0"/>
              </a:rPr>
              <a:t>无其他逻辑关系。是最</a:t>
            </a:r>
            <a:r>
              <a:rPr lang="zh-CN" altLang="en-US" sz="2000" b="1">
                <a:solidFill>
                  <a:srgbClr val="3333CC"/>
                </a:solidFill>
                <a:latin typeface="Times New Roman" pitchFamily="18" charset="0"/>
                <a:ea typeface="楷体" pitchFamily="49" charset="-122"/>
                <a:cs typeface="Times New Roman" pitchFamily="18" charset="0"/>
              </a:rPr>
              <a:t>松散的，不</a:t>
            </a:r>
            <a:r>
              <a:rPr lang="zh-CN" altLang="en-US" sz="2000" b="1" dirty="0">
                <a:solidFill>
                  <a:srgbClr val="3333CC"/>
                </a:solidFill>
                <a:latin typeface="Times New Roman" pitchFamily="18" charset="0"/>
                <a:ea typeface="楷体" pitchFamily="49" charset="-122"/>
                <a:cs typeface="Times New Roman" pitchFamily="18" charset="0"/>
              </a:rPr>
              <a:t>受</a:t>
            </a:r>
            <a:r>
              <a:rPr lang="zh-CN" altLang="en-US" sz="2000" b="1">
                <a:solidFill>
                  <a:srgbClr val="3333CC"/>
                </a:solidFill>
                <a:latin typeface="Times New Roman" pitchFamily="18" charset="0"/>
                <a:ea typeface="楷体" pitchFamily="49" charset="-122"/>
                <a:cs typeface="Times New Roman" pitchFamily="18" charset="0"/>
              </a:rPr>
              <a:t>任何制约</a:t>
            </a:r>
            <a:r>
              <a:rPr lang="zh-CN" altLang="en-US" sz="2000">
                <a:solidFill>
                  <a:srgbClr val="3333CC"/>
                </a:solidFill>
                <a:ea typeface="楷体" pitchFamily="49" charset="-122"/>
                <a:cs typeface="Times New Roman" pitchFamily="18" charset="0"/>
              </a:rPr>
              <a:t>的关系</a:t>
            </a:r>
            <a:r>
              <a:rPr lang="zh-CN" altLang="en-US" sz="2000" b="1">
                <a:solidFill>
                  <a:srgbClr val="3333CC"/>
                </a:solidFill>
                <a:latin typeface="Times New Roman" pitchFamily="18" charset="0"/>
                <a:ea typeface="楷体" pitchFamily="49" charset="-122"/>
                <a:cs typeface="Times New Roman" pitchFamily="18" charset="0"/>
              </a:rPr>
              <a:t>。</a:t>
            </a:r>
            <a:endParaRPr lang="zh-CN" altLang="en-US" sz="2000" b="1" dirty="0">
              <a:solidFill>
                <a:srgbClr val="3333CC"/>
              </a:solidFill>
              <a:latin typeface="Times New Roman" pitchFamily="18" charset="0"/>
              <a:ea typeface="楷体" pitchFamily="49" charset="-122"/>
              <a:cs typeface="Times New Roman" pitchFamily="18" charset="0"/>
            </a:endParaRPr>
          </a:p>
        </p:txBody>
      </p:sp>
      <p:sp>
        <p:nvSpPr>
          <p:cNvPr id="17412" name="Rectangle 4" descr="信纸">
            <a:hlinkClick r:id="" action="ppaction://hlinkshowjump?jump=nextslide"/>
          </p:cNvPr>
          <p:cNvSpPr>
            <a:spLocks noChangeArrowheads="1"/>
          </p:cNvSpPr>
          <p:nvPr/>
        </p:nvSpPr>
        <p:spPr bwMode="auto">
          <a:xfrm>
            <a:off x="571472" y="428604"/>
            <a:ext cx="4286280" cy="512824"/>
          </a:xfrm>
          <a:prstGeom prst="rect">
            <a:avLst/>
          </a:prstGeom>
          <a:blipFill dpi="0" rotWithShape="1">
            <a:blip r:embed="rId2"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0"/>
              </a:spcBef>
            </a:pPr>
            <a:r>
              <a:rPr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1.1.2   </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逻辑结构类型</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隶书" pitchFamily="49" charset="-122"/>
                <a:ea typeface="隶书" pitchFamily="49" charset="-122"/>
              </a:rPr>
              <a:t> </a:t>
            </a:r>
          </a:p>
        </p:txBody>
      </p:sp>
      <p:grpSp>
        <p:nvGrpSpPr>
          <p:cNvPr id="11" name="组合 10"/>
          <p:cNvGrpSpPr/>
          <p:nvPr/>
        </p:nvGrpSpPr>
        <p:grpSpPr>
          <a:xfrm>
            <a:off x="2751138" y="4754583"/>
            <a:ext cx="1820862" cy="1389061"/>
            <a:chOff x="2608262" y="3929066"/>
            <a:chExt cx="1820862" cy="1389061"/>
          </a:xfrm>
        </p:grpSpPr>
        <p:sp>
          <p:nvSpPr>
            <p:cNvPr id="17414" name="Oval 6"/>
            <p:cNvSpPr>
              <a:spLocks noChangeArrowheads="1"/>
            </p:cNvSpPr>
            <p:nvPr/>
          </p:nvSpPr>
          <p:spPr bwMode="auto">
            <a:xfrm>
              <a:off x="2608262" y="4505327"/>
              <a:ext cx="381000" cy="3810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sp>
          <p:nvSpPr>
            <p:cNvPr id="17416" name="Oval 8"/>
            <p:cNvSpPr>
              <a:spLocks noChangeArrowheads="1"/>
            </p:cNvSpPr>
            <p:nvPr/>
          </p:nvSpPr>
          <p:spPr bwMode="auto">
            <a:xfrm>
              <a:off x="2824162" y="3929066"/>
              <a:ext cx="381000" cy="3810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sp>
          <p:nvSpPr>
            <p:cNvPr id="17418" name="Oval 10"/>
            <p:cNvSpPr>
              <a:spLocks noChangeArrowheads="1"/>
            </p:cNvSpPr>
            <p:nvPr/>
          </p:nvSpPr>
          <p:spPr bwMode="auto">
            <a:xfrm>
              <a:off x="3327399" y="4362452"/>
              <a:ext cx="381000" cy="3810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sp>
          <p:nvSpPr>
            <p:cNvPr id="17420" name="Oval 12"/>
            <p:cNvSpPr>
              <a:spLocks noChangeArrowheads="1"/>
            </p:cNvSpPr>
            <p:nvPr/>
          </p:nvSpPr>
          <p:spPr bwMode="auto">
            <a:xfrm>
              <a:off x="3040062" y="4937127"/>
              <a:ext cx="381000" cy="3810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sp>
          <p:nvSpPr>
            <p:cNvPr id="143363" name="Oval 3"/>
            <p:cNvSpPr>
              <a:spLocks noChangeArrowheads="1"/>
            </p:cNvSpPr>
            <p:nvPr/>
          </p:nvSpPr>
          <p:spPr bwMode="auto">
            <a:xfrm>
              <a:off x="4048124" y="4002090"/>
              <a:ext cx="381000" cy="3810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sp>
          <p:nvSpPr>
            <p:cNvPr id="143364" name="Oval 4"/>
            <p:cNvSpPr>
              <a:spLocks noChangeArrowheads="1"/>
            </p:cNvSpPr>
            <p:nvPr/>
          </p:nvSpPr>
          <p:spPr bwMode="auto">
            <a:xfrm>
              <a:off x="3976687" y="4794252"/>
              <a:ext cx="381000" cy="3810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grpSp>
      <p:sp>
        <p:nvSpPr>
          <p:cNvPr id="10" name="TextBox 9"/>
          <p:cNvSpPr txBox="1"/>
          <p:nvPr/>
        </p:nvSpPr>
        <p:spPr>
          <a:xfrm>
            <a:off x="928662" y="1897063"/>
            <a:ext cx="1643074" cy="501470"/>
          </a:xfrm>
          <a:prstGeom prst="rect">
            <a:avLst/>
          </a:prstGeom>
          <a:solidFill>
            <a:srgbClr val="339933"/>
          </a:solidFill>
          <a:ln>
            <a:noFill/>
          </a:ln>
          <a:effectLst/>
          <a:scene3d>
            <a:camera prst="orthographicFront">
              <a:rot lat="0" lon="0" rev="0"/>
            </a:camera>
            <a:lightRig rig="glow" dir="t">
              <a:rot lat="0" lon="0" rev="14100000"/>
            </a:lightRig>
          </a:scene3d>
          <a:sp3d prstMaterial="softEdge">
            <a:bevelT w="127000" prst="artDeco"/>
          </a:sp3d>
        </p:spPr>
        <p:style>
          <a:lnRef idx="1">
            <a:schemeClr val="accent1"/>
          </a:lnRef>
          <a:fillRef idx="3">
            <a:schemeClr val="accent1"/>
          </a:fillRef>
          <a:effectRef idx="2">
            <a:schemeClr val="accent1"/>
          </a:effectRef>
          <a:fontRef idx="minor">
            <a:schemeClr val="lt1"/>
          </a:fontRef>
        </p:style>
        <p:txBody>
          <a:bodyPr wrap="square" tIns="108000" rtlCol="0">
            <a:spAutoFit/>
          </a:bodyPr>
          <a:lstStyle/>
          <a:p>
            <a:pPr>
              <a:lnSpc>
                <a:spcPts val="2700"/>
              </a:lnSpc>
            </a:pPr>
            <a:r>
              <a:rPr lang="en-US" altLang="zh-CN" dirty="0">
                <a:solidFill>
                  <a:schemeClr val="bg1"/>
                </a:solidFill>
                <a:latin typeface="Consolas" pitchFamily="49" charset="0"/>
                <a:ea typeface="楷体" pitchFamily="49" charset="-122"/>
                <a:cs typeface="Consolas" pitchFamily="49" charset="0"/>
              </a:rPr>
              <a:t>1</a:t>
            </a:r>
            <a:r>
              <a:rPr lang="zh-CN" altLang="en-US" dirty="0">
                <a:solidFill>
                  <a:schemeClr val="bg1"/>
                </a:solidFill>
                <a:latin typeface="Consolas" pitchFamily="49" charset="0"/>
                <a:ea typeface="楷体" pitchFamily="49" charset="-122"/>
                <a:cs typeface="Consolas" pitchFamily="49" charset="0"/>
              </a:rPr>
              <a:t>、集合</a:t>
            </a:r>
            <a:endParaRPr lang="zh-CN" altLang="en-US" dirty="0">
              <a:solidFill>
                <a:schemeClr val="bg1"/>
              </a:solidFill>
              <a:latin typeface="Consolas" pitchFamily="49" charset="0"/>
              <a:cs typeface="Consolas" pitchFamily="49" charset="0"/>
            </a:endParaRPr>
          </a:p>
        </p:txBody>
      </p:sp>
      <p:sp>
        <p:nvSpPr>
          <p:cNvPr id="13" name="TextBox 12"/>
          <p:cNvSpPr txBox="1"/>
          <p:nvPr/>
        </p:nvSpPr>
        <p:spPr>
          <a:xfrm>
            <a:off x="714348" y="1214422"/>
            <a:ext cx="7643866" cy="363176"/>
          </a:xfrm>
          <a:prstGeom prst="rect">
            <a:avLst/>
          </a:prstGeom>
          <a:noFill/>
        </p:spPr>
        <p:txBody>
          <a:bodyPr wrap="square" rtlCol="0">
            <a:spAutoFit/>
          </a:bodyPr>
          <a:lstStyle/>
          <a:p>
            <a:pPr algn="l"/>
            <a:r>
              <a:rPr lang="zh-CN" altLang="en-US" sz="2200">
                <a:ea typeface="楷体" pitchFamily="49" charset="-122"/>
                <a:cs typeface="Times New Roman" pitchFamily="18" charset="0"/>
              </a:rPr>
              <a:t>各种各样的数据呈现出不同的逻辑结构，归纳为</a:t>
            </a:r>
            <a:r>
              <a:rPr lang="en-US" altLang="zh-CN" sz="2200">
                <a:ea typeface="楷体" pitchFamily="49" charset="-122"/>
                <a:cs typeface="Times New Roman" pitchFamily="18" charset="0"/>
              </a:rPr>
              <a:t>4</a:t>
            </a:r>
            <a:r>
              <a:rPr lang="zh-CN" altLang="en-US" sz="2200">
                <a:ea typeface="楷体" pitchFamily="49" charset="-122"/>
                <a:cs typeface="Times New Roman" pitchFamily="18" charset="0"/>
              </a:rPr>
              <a:t>种。</a:t>
            </a: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45</a:t>
            </a:fld>
            <a:endParaRPr lang="en-US" altLang="zh-CN" dirty="0"/>
          </a:p>
        </p:txBody>
      </p:sp>
    </p:spTree>
    <p:extLst>
      <p:ext uri="{BB962C8B-B14F-4D97-AF65-F5344CB8AC3E}">
        <p14:creationId xmlns:p14="http://schemas.microsoft.com/office/powerpoint/2010/main" val="3469211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ChangeArrowheads="1"/>
          </p:cNvSpPr>
          <p:nvPr/>
        </p:nvSpPr>
        <p:spPr bwMode="auto">
          <a:xfrm>
            <a:off x="428596" y="1542834"/>
            <a:ext cx="8201052" cy="16758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44000" tIns="144000" rIns="180000" bIns="144000">
            <a:spAutoFit/>
          </a:bodyPr>
          <a:lstStyle/>
          <a:p>
            <a:pPr indent="266700" algn="just">
              <a:lnSpc>
                <a:spcPct val="150000"/>
              </a:lnSpc>
              <a:spcBef>
                <a:spcPct val="0"/>
              </a:spcBef>
            </a:pPr>
            <a:r>
              <a:rPr lang="zh-CN" altLang="en-US" sz="2000">
                <a:solidFill>
                  <a:srgbClr val="FF0000"/>
                </a:solidFill>
                <a:latin typeface="Consolas" pitchFamily="49" charset="0"/>
                <a:ea typeface="楷体" pitchFamily="49" charset="-122"/>
                <a:cs typeface="Consolas" pitchFamily="49" charset="0"/>
              </a:rPr>
              <a:t> 元素</a:t>
            </a:r>
            <a:r>
              <a:rPr lang="zh-CN" altLang="en-US" sz="2000" b="1">
                <a:solidFill>
                  <a:srgbClr val="FF0000"/>
                </a:solidFill>
                <a:latin typeface="Consolas" pitchFamily="49" charset="0"/>
                <a:ea typeface="楷体" pitchFamily="49" charset="-122"/>
                <a:cs typeface="Consolas" pitchFamily="49" charset="0"/>
              </a:rPr>
              <a:t>之间</a:t>
            </a:r>
            <a:r>
              <a:rPr lang="zh-CN" altLang="en-US" sz="2000" b="1" dirty="0">
                <a:solidFill>
                  <a:srgbClr val="FF0000"/>
                </a:solidFill>
                <a:latin typeface="Consolas" pitchFamily="49" charset="0"/>
                <a:ea typeface="楷体" pitchFamily="49" charset="-122"/>
                <a:cs typeface="Consolas" pitchFamily="49" charset="0"/>
              </a:rPr>
              <a:t>关系：</a:t>
            </a:r>
            <a:r>
              <a:rPr lang="zh-CN" altLang="en-US" sz="2000" b="1" dirty="0">
                <a:latin typeface="Consolas" pitchFamily="49" charset="0"/>
                <a:ea typeface="楷体" pitchFamily="49" charset="-122"/>
                <a:cs typeface="Consolas" pitchFamily="49" charset="0"/>
              </a:rPr>
              <a:t>一对一</a:t>
            </a:r>
            <a:r>
              <a:rPr lang="zh-CN" altLang="en-US" sz="2000" b="1" dirty="0">
                <a:solidFill>
                  <a:srgbClr val="3333CC"/>
                </a:solidFill>
                <a:latin typeface="Consolas" pitchFamily="49" charset="0"/>
                <a:ea typeface="楷体" pitchFamily="49" charset="-122"/>
                <a:cs typeface="Consolas" pitchFamily="49" charset="0"/>
              </a:rPr>
              <a:t>。</a:t>
            </a:r>
          </a:p>
          <a:p>
            <a:pPr indent="266700" algn="just">
              <a:lnSpc>
                <a:spcPct val="150000"/>
              </a:lnSpc>
              <a:spcBef>
                <a:spcPct val="0"/>
              </a:spcBef>
            </a:pPr>
            <a:r>
              <a:rPr lang="zh-CN" altLang="en-US" sz="2000" b="1">
                <a:solidFill>
                  <a:srgbClr val="3333CC"/>
                </a:solidFill>
                <a:latin typeface="Consolas" pitchFamily="49" charset="0"/>
                <a:ea typeface="楷体" pitchFamily="49" charset="-122"/>
                <a:cs typeface="Consolas" pitchFamily="49" charset="0"/>
              </a:rPr>
              <a:t> </a:t>
            </a:r>
            <a:r>
              <a:rPr lang="zh-CN" altLang="en-US" sz="2000" b="1" dirty="0">
                <a:solidFill>
                  <a:srgbClr val="FF0000"/>
                </a:solidFill>
                <a:latin typeface="Consolas" pitchFamily="49" charset="0"/>
                <a:ea typeface="楷体" pitchFamily="49" charset="-122"/>
                <a:cs typeface="Consolas" pitchFamily="49" charset="0"/>
              </a:rPr>
              <a:t>特点</a:t>
            </a:r>
            <a:r>
              <a:rPr lang="zh-CN" altLang="en-US" sz="2000" b="1">
                <a:solidFill>
                  <a:srgbClr val="FF0000"/>
                </a:solidFill>
                <a:latin typeface="Consolas" pitchFamily="49" charset="0"/>
                <a:ea typeface="楷体" pitchFamily="49" charset="-122"/>
                <a:cs typeface="Consolas" pitchFamily="49" charset="0"/>
              </a:rPr>
              <a:t>：</a:t>
            </a:r>
            <a:r>
              <a:rPr lang="zh-CN" altLang="en-US" sz="2000">
                <a:solidFill>
                  <a:srgbClr val="3333CC"/>
                </a:solidFill>
                <a:latin typeface="Consolas" pitchFamily="49" charset="0"/>
                <a:ea typeface="楷体" pitchFamily="49" charset="-122"/>
                <a:cs typeface="Consolas" pitchFamily="49" charset="0"/>
              </a:rPr>
              <a:t>开始元素和终端元素都是</a:t>
            </a:r>
            <a:r>
              <a:rPr lang="zh-CN" altLang="en-US" sz="2000" b="1">
                <a:solidFill>
                  <a:srgbClr val="3333CC"/>
                </a:solidFill>
                <a:latin typeface="Consolas" pitchFamily="49" charset="0"/>
                <a:ea typeface="楷体" pitchFamily="49" charset="-122"/>
                <a:cs typeface="Consolas" pitchFamily="49" charset="0"/>
              </a:rPr>
              <a:t>唯一的，除此之外，</a:t>
            </a:r>
            <a:r>
              <a:rPr lang="zh-CN" altLang="en-US" sz="2000">
                <a:solidFill>
                  <a:srgbClr val="3333CC"/>
                </a:solidFill>
                <a:latin typeface="Consolas" pitchFamily="49" charset="0"/>
                <a:ea typeface="楷体" pitchFamily="49" charset="-122"/>
                <a:cs typeface="Consolas" pitchFamily="49" charset="0"/>
              </a:rPr>
              <a:t>其余元素都</a:t>
            </a:r>
            <a:r>
              <a:rPr lang="zh-CN" altLang="en-US" sz="2000" b="1" dirty="0">
                <a:solidFill>
                  <a:srgbClr val="3333CC"/>
                </a:solidFill>
                <a:latin typeface="Consolas" pitchFamily="49" charset="0"/>
                <a:ea typeface="楷体" pitchFamily="49" charset="-122"/>
                <a:cs typeface="Consolas" pitchFamily="49" charset="0"/>
              </a:rPr>
              <a:t>有且仅有</a:t>
            </a:r>
            <a:r>
              <a:rPr lang="zh-CN" altLang="en-US" sz="2000" b="1">
                <a:solidFill>
                  <a:srgbClr val="3333CC"/>
                </a:solidFill>
                <a:latin typeface="Consolas" pitchFamily="49" charset="0"/>
                <a:ea typeface="楷体" pitchFamily="49" charset="-122"/>
                <a:cs typeface="Consolas" pitchFamily="49" charset="0"/>
              </a:rPr>
              <a:t>一个前驱</a:t>
            </a:r>
            <a:r>
              <a:rPr lang="zh-CN" altLang="en-US" sz="2000">
                <a:solidFill>
                  <a:srgbClr val="3333CC"/>
                </a:solidFill>
                <a:latin typeface="Consolas" pitchFamily="49" charset="0"/>
                <a:ea typeface="楷体" pitchFamily="49" charset="-122"/>
                <a:cs typeface="Consolas" pitchFamily="49" charset="0"/>
              </a:rPr>
              <a:t>元素和</a:t>
            </a:r>
            <a:r>
              <a:rPr lang="zh-CN" altLang="en-US" sz="2000" b="1">
                <a:solidFill>
                  <a:srgbClr val="3333CC"/>
                </a:solidFill>
                <a:latin typeface="Consolas" pitchFamily="49" charset="0"/>
                <a:ea typeface="楷体" pitchFamily="49" charset="-122"/>
                <a:cs typeface="Consolas" pitchFamily="49" charset="0"/>
              </a:rPr>
              <a:t>一个</a:t>
            </a:r>
            <a:r>
              <a:rPr lang="zh-CN" altLang="en-US" sz="2000">
                <a:solidFill>
                  <a:srgbClr val="3333CC"/>
                </a:solidFill>
                <a:latin typeface="Consolas" pitchFamily="49" charset="0"/>
                <a:ea typeface="楷体" pitchFamily="49" charset="-122"/>
                <a:cs typeface="Consolas" pitchFamily="49" charset="0"/>
              </a:rPr>
              <a:t>后继元素。</a:t>
            </a:r>
            <a:endParaRPr lang="zh-CN" altLang="en-US" sz="2000" b="1" dirty="0">
              <a:solidFill>
                <a:srgbClr val="3333CC"/>
              </a:solidFill>
              <a:latin typeface="Consolas" pitchFamily="49" charset="0"/>
              <a:ea typeface="楷体" pitchFamily="49" charset="-122"/>
              <a:cs typeface="Consolas" pitchFamily="49" charset="0"/>
            </a:endParaRPr>
          </a:p>
        </p:txBody>
      </p:sp>
      <p:grpSp>
        <p:nvGrpSpPr>
          <p:cNvPr id="13" name="组合 12"/>
          <p:cNvGrpSpPr/>
          <p:nvPr/>
        </p:nvGrpSpPr>
        <p:grpSpPr>
          <a:xfrm>
            <a:off x="2000232" y="3714752"/>
            <a:ext cx="4572000" cy="523220"/>
            <a:chOff x="1485880" y="3120094"/>
            <a:chExt cx="4572000" cy="523220"/>
          </a:xfrm>
        </p:grpSpPr>
        <p:sp>
          <p:nvSpPr>
            <p:cNvPr id="200709" name="Oval 5"/>
            <p:cNvSpPr>
              <a:spLocks noChangeArrowheads="1"/>
            </p:cNvSpPr>
            <p:nvPr/>
          </p:nvSpPr>
          <p:spPr bwMode="auto">
            <a:xfrm>
              <a:off x="1485880" y="3194706"/>
              <a:ext cx="381000" cy="381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200710" name="Line 6"/>
            <p:cNvSpPr>
              <a:spLocks noChangeShapeType="1"/>
            </p:cNvSpPr>
            <p:nvPr/>
          </p:nvSpPr>
          <p:spPr bwMode="auto">
            <a:xfrm>
              <a:off x="1866880" y="3372507"/>
              <a:ext cx="533400" cy="0"/>
            </a:xfrm>
            <a:prstGeom prst="line">
              <a:avLst/>
            </a:prstGeom>
            <a:noFill/>
            <a:ln w="38100">
              <a:solidFill>
                <a:srgbClr val="6600CC"/>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00711" name="Oval 7"/>
            <p:cNvSpPr>
              <a:spLocks noChangeArrowheads="1"/>
            </p:cNvSpPr>
            <p:nvPr/>
          </p:nvSpPr>
          <p:spPr bwMode="auto">
            <a:xfrm>
              <a:off x="2400280" y="3194706"/>
              <a:ext cx="381000" cy="381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200712" name="Line 8"/>
            <p:cNvSpPr>
              <a:spLocks noChangeShapeType="1"/>
            </p:cNvSpPr>
            <p:nvPr/>
          </p:nvSpPr>
          <p:spPr bwMode="auto">
            <a:xfrm>
              <a:off x="2781280" y="3372507"/>
              <a:ext cx="533400" cy="0"/>
            </a:xfrm>
            <a:prstGeom prst="line">
              <a:avLst/>
            </a:prstGeom>
            <a:noFill/>
            <a:ln w="38100">
              <a:solidFill>
                <a:srgbClr val="6600CC"/>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00713" name="Oval 9"/>
            <p:cNvSpPr>
              <a:spLocks noChangeArrowheads="1"/>
            </p:cNvSpPr>
            <p:nvPr/>
          </p:nvSpPr>
          <p:spPr bwMode="auto">
            <a:xfrm>
              <a:off x="3314680" y="3194706"/>
              <a:ext cx="381000" cy="381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200714" name="Line 10"/>
            <p:cNvSpPr>
              <a:spLocks noChangeShapeType="1"/>
            </p:cNvSpPr>
            <p:nvPr/>
          </p:nvSpPr>
          <p:spPr bwMode="auto">
            <a:xfrm>
              <a:off x="3695680" y="3372507"/>
              <a:ext cx="533400" cy="0"/>
            </a:xfrm>
            <a:prstGeom prst="line">
              <a:avLst/>
            </a:prstGeom>
            <a:noFill/>
            <a:ln w="38100">
              <a:solidFill>
                <a:srgbClr val="6600CC"/>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00715" name="Oval 11"/>
            <p:cNvSpPr>
              <a:spLocks noChangeArrowheads="1"/>
            </p:cNvSpPr>
            <p:nvPr/>
          </p:nvSpPr>
          <p:spPr bwMode="auto">
            <a:xfrm>
              <a:off x="5676880" y="3194706"/>
              <a:ext cx="381000" cy="381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200716" name="Line 12"/>
            <p:cNvSpPr>
              <a:spLocks noChangeShapeType="1"/>
            </p:cNvSpPr>
            <p:nvPr/>
          </p:nvSpPr>
          <p:spPr bwMode="auto">
            <a:xfrm>
              <a:off x="5143480" y="3372507"/>
              <a:ext cx="533400" cy="0"/>
            </a:xfrm>
            <a:prstGeom prst="line">
              <a:avLst/>
            </a:prstGeom>
            <a:noFill/>
            <a:ln w="38100">
              <a:solidFill>
                <a:srgbClr val="6600CC"/>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00717" name="Text Box 13"/>
            <p:cNvSpPr txBox="1">
              <a:spLocks noChangeArrowheads="1"/>
            </p:cNvSpPr>
            <p:nvPr/>
          </p:nvSpPr>
          <p:spPr bwMode="auto">
            <a:xfrm>
              <a:off x="4381480" y="3120094"/>
              <a:ext cx="685800" cy="523220"/>
            </a:xfrm>
            <a:prstGeom prst="rect">
              <a:avLst/>
            </a:prstGeom>
            <a:noFill/>
            <a:ln w="9525">
              <a:noFill/>
              <a:miter lim="800000"/>
              <a:headEnd/>
              <a:tailEnd/>
            </a:ln>
            <a:effectLst/>
          </p:spPr>
          <p:txBody>
            <a:bodyPr>
              <a:spAutoFit/>
            </a:bodyPr>
            <a:lstStyle/>
            <a:p>
              <a:pPr algn="l">
                <a:lnSpc>
                  <a:spcPct val="100000"/>
                </a:lnSpc>
              </a:pPr>
              <a:r>
                <a:rPr lang="en-US" altLang="zh-CN" sz="2800" b="0">
                  <a:solidFill>
                    <a:schemeClr val="tx1"/>
                  </a:solidFill>
                  <a:latin typeface="Consolas" pitchFamily="49" charset="0"/>
                  <a:ea typeface="宋体" charset="-122"/>
                  <a:cs typeface="Consolas" pitchFamily="49" charset="0"/>
                </a:rPr>
                <a:t>…</a:t>
              </a:r>
            </a:p>
          </p:txBody>
        </p:sp>
      </p:grpSp>
      <p:sp>
        <p:nvSpPr>
          <p:cNvPr id="12" name="TextBox 11"/>
          <p:cNvSpPr txBox="1"/>
          <p:nvPr/>
        </p:nvSpPr>
        <p:spPr>
          <a:xfrm>
            <a:off x="500034" y="428603"/>
            <a:ext cx="2571768" cy="524553"/>
          </a:xfrm>
          <a:prstGeom prst="rect">
            <a:avLst/>
          </a:prstGeom>
          <a:solidFill>
            <a:srgbClr val="339933"/>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1"/>
          </a:lnRef>
          <a:fillRef idx="3">
            <a:schemeClr val="accent1"/>
          </a:fillRef>
          <a:effectRef idx="2">
            <a:schemeClr val="accent1"/>
          </a:effectRef>
          <a:fontRef idx="minor">
            <a:schemeClr val="lt1"/>
          </a:fontRef>
        </p:style>
        <p:txBody>
          <a:bodyPr wrap="square" tIns="108000" rtlCol="0">
            <a:spAutoFit/>
          </a:bodyPr>
          <a:lstStyle/>
          <a:p>
            <a:pPr>
              <a:lnSpc>
                <a:spcPct val="100000"/>
              </a:lnSpc>
            </a:pPr>
            <a:r>
              <a:rPr lang="en-US" altLang="zh-CN" dirty="0">
                <a:solidFill>
                  <a:schemeClr val="bg1"/>
                </a:solidFill>
                <a:latin typeface="Consolas" pitchFamily="49" charset="0"/>
                <a:ea typeface="楷体" pitchFamily="49" charset="-122"/>
                <a:cs typeface="Consolas" pitchFamily="49" charset="0"/>
              </a:rPr>
              <a:t> 2</a:t>
            </a:r>
            <a:r>
              <a:rPr lang="zh-CN" altLang="en-US" dirty="0">
                <a:solidFill>
                  <a:schemeClr val="bg1"/>
                </a:solidFill>
                <a:latin typeface="Consolas" pitchFamily="49" charset="0"/>
                <a:ea typeface="楷体" pitchFamily="49" charset="-122"/>
                <a:cs typeface="Consolas" pitchFamily="49" charset="0"/>
              </a:rPr>
              <a:t>、线性结构</a:t>
            </a:r>
            <a:endParaRPr lang="zh-CN" altLang="en-US" dirty="0">
              <a:solidFill>
                <a:schemeClr val="bg1"/>
              </a:solidFill>
              <a:latin typeface="Consolas" pitchFamily="49" charset="0"/>
              <a:cs typeface="Consolas" pitchFamily="49"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46</a:t>
            </a:fld>
            <a:endParaRPr lang="en-US" altLang="zh-CN" dirty="0"/>
          </a:p>
        </p:txBody>
      </p:sp>
    </p:spTree>
    <p:extLst>
      <p:ext uri="{BB962C8B-B14F-4D97-AF65-F5344CB8AC3E}">
        <p14:creationId xmlns:p14="http://schemas.microsoft.com/office/powerpoint/2010/main" val="27485054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ChangeArrowheads="1"/>
          </p:cNvSpPr>
          <p:nvPr/>
        </p:nvSpPr>
        <p:spPr bwMode="auto">
          <a:xfrm>
            <a:off x="500034" y="1428736"/>
            <a:ext cx="8105802" cy="206898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tIns="76176" bIns="144000">
            <a:spAutoFit/>
          </a:bodyPr>
          <a:lstStyle/>
          <a:p>
            <a:pPr indent="266700" algn="just">
              <a:lnSpc>
                <a:spcPct val="150000"/>
              </a:lnSpc>
              <a:spcBef>
                <a:spcPct val="0"/>
              </a:spcBef>
            </a:pPr>
            <a:r>
              <a:rPr lang="zh-CN" altLang="en-US" sz="2000" b="1">
                <a:solidFill>
                  <a:srgbClr val="3333CC"/>
                </a:solidFill>
                <a:latin typeface="Consolas" pitchFamily="49" charset="0"/>
                <a:ea typeface="楷体" pitchFamily="49" charset="-122"/>
                <a:cs typeface="Consolas" pitchFamily="49" charset="0"/>
              </a:rPr>
              <a:t> </a:t>
            </a:r>
            <a:r>
              <a:rPr lang="zh-CN" altLang="en-US" sz="2000" b="1">
                <a:solidFill>
                  <a:srgbClr val="FF0000"/>
                </a:solidFill>
                <a:latin typeface="Consolas" pitchFamily="49" charset="0"/>
                <a:ea typeface="楷体" pitchFamily="49" charset="-122"/>
                <a:cs typeface="Consolas" pitchFamily="49" charset="0"/>
              </a:rPr>
              <a:t>元素之间</a:t>
            </a:r>
            <a:r>
              <a:rPr lang="zh-CN" altLang="en-US" sz="2000" b="1" dirty="0">
                <a:solidFill>
                  <a:srgbClr val="FF0000"/>
                </a:solidFill>
                <a:latin typeface="Consolas" pitchFamily="49" charset="0"/>
                <a:ea typeface="楷体" pitchFamily="49" charset="-122"/>
                <a:cs typeface="Consolas" pitchFamily="49" charset="0"/>
              </a:rPr>
              <a:t>关系：</a:t>
            </a:r>
            <a:r>
              <a:rPr lang="zh-CN" altLang="en-US" sz="2000" b="1" dirty="0">
                <a:latin typeface="Consolas" pitchFamily="49" charset="0"/>
                <a:ea typeface="楷体" pitchFamily="49" charset="-122"/>
                <a:cs typeface="Consolas" pitchFamily="49" charset="0"/>
              </a:rPr>
              <a:t>一对多</a:t>
            </a:r>
            <a:r>
              <a:rPr lang="zh-CN" altLang="en-US" sz="2000" b="1" dirty="0">
                <a:solidFill>
                  <a:srgbClr val="3333CC"/>
                </a:solidFill>
                <a:latin typeface="Consolas" pitchFamily="49" charset="0"/>
                <a:ea typeface="楷体" pitchFamily="49" charset="-122"/>
                <a:cs typeface="Consolas" pitchFamily="49" charset="0"/>
              </a:rPr>
              <a:t>。</a:t>
            </a:r>
          </a:p>
          <a:p>
            <a:pPr indent="266700" algn="just">
              <a:lnSpc>
                <a:spcPct val="150000"/>
              </a:lnSpc>
              <a:spcBef>
                <a:spcPct val="0"/>
              </a:spcBef>
            </a:pPr>
            <a:r>
              <a:rPr lang="zh-CN" altLang="en-US" sz="2000" b="1">
                <a:solidFill>
                  <a:srgbClr val="3333CC"/>
                </a:solidFill>
                <a:latin typeface="Consolas" pitchFamily="49" charset="0"/>
                <a:ea typeface="楷体" pitchFamily="49" charset="-122"/>
                <a:cs typeface="Consolas" pitchFamily="49" charset="0"/>
              </a:rPr>
              <a:t> </a:t>
            </a:r>
            <a:r>
              <a:rPr lang="zh-CN" altLang="en-US" sz="2000" b="1">
                <a:solidFill>
                  <a:srgbClr val="FF0000"/>
                </a:solidFill>
                <a:latin typeface="Consolas" pitchFamily="49" charset="0"/>
                <a:ea typeface="楷体" pitchFamily="49" charset="-122"/>
                <a:cs typeface="Consolas" pitchFamily="49" charset="0"/>
              </a:rPr>
              <a:t>特点：</a:t>
            </a:r>
            <a:r>
              <a:rPr lang="zh-CN" altLang="en-US" sz="2000">
                <a:solidFill>
                  <a:srgbClr val="3333CC"/>
                </a:solidFill>
                <a:latin typeface="Consolas" pitchFamily="49" charset="0"/>
                <a:ea typeface="楷体" pitchFamily="49" charset="-122"/>
                <a:cs typeface="Consolas" pitchFamily="49" charset="0"/>
              </a:rPr>
              <a:t>开始元素唯一</a:t>
            </a:r>
            <a:r>
              <a:rPr lang="zh-CN" altLang="en-US" sz="2000" b="1">
                <a:solidFill>
                  <a:srgbClr val="3333CC"/>
                </a:solidFill>
                <a:latin typeface="Consolas" pitchFamily="49" charset="0"/>
                <a:ea typeface="楷体" pitchFamily="49" charset="-122"/>
                <a:cs typeface="Consolas" pitchFamily="49" charset="0"/>
              </a:rPr>
              <a:t>，</a:t>
            </a:r>
            <a:r>
              <a:rPr lang="zh-CN" altLang="en-US" sz="2000">
                <a:solidFill>
                  <a:srgbClr val="3333CC"/>
                </a:solidFill>
                <a:latin typeface="Consolas" pitchFamily="49" charset="0"/>
                <a:ea typeface="楷体" pitchFamily="49" charset="-122"/>
                <a:cs typeface="Consolas" pitchFamily="49" charset="0"/>
              </a:rPr>
              <a:t>终端元素不</a:t>
            </a:r>
            <a:r>
              <a:rPr lang="zh-CN" altLang="en-US" sz="2000" b="1" dirty="0">
                <a:solidFill>
                  <a:srgbClr val="3333CC"/>
                </a:solidFill>
                <a:latin typeface="Consolas" pitchFamily="49" charset="0"/>
                <a:ea typeface="楷体" pitchFamily="49" charset="-122"/>
                <a:cs typeface="Consolas" pitchFamily="49" charset="0"/>
              </a:rPr>
              <a:t>唯一。</a:t>
            </a:r>
            <a:r>
              <a:rPr lang="zh-CN" altLang="en-US" sz="2000" b="1">
                <a:solidFill>
                  <a:srgbClr val="3333CC"/>
                </a:solidFill>
                <a:latin typeface="Consolas" pitchFamily="49" charset="0"/>
                <a:ea typeface="楷体" pitchFamily="49" charset="-122"/>
                <a:cs typeface="Consolas" pitchFamily="49" charset="0"/>
              </a:rPr>
              <a:t>除</a:t>
            </a:r>
            <a:r>
              <a:rPr lang="zh-CN" altLang="en-US" sz="2000">
                <a:solidFill>
                  <a:srgbClr val="3333CC"/>
                </a:solidFill>
                <a:latin typeface="Consolas" pitchFamily="49" charset="0"/>
                <a:ea typeface="楷体" pitchFamily="49" charset="-122"/>
                <a:cs typeface="Consolas" pitchFamily="49" charset="0"/>
              </a:rPr>
              <a:t>终端元素</a:t>
            </a:r>
            <a:r>
              <a:rPr lang="zh-CN" altLang="en-US" sz="2000" b="1">
                <a:solidFill>
                  <a:srgbClr val="3333CC"/>
                </a:solidFill>
                <a:latin typeface="Consolas" pitchFamily="49" charset="0"/>
                <a:ea typeface="楷体" pitchFamily="49" charset="-122"/>
                <a:cs typeface="Consolas" pitchFamily="49" charset="0"/>
              </a:rPr>
              <a:t>以外，</a:t>
            </a:r>
            <a:r>
              <a:rPr lang="zh-CN" altLang="en-US" sz="2000">
                <a:solidFill>
                  <a:srgbClr val="3333CC"/>
                </a:solidFill>
                <a:latin typeface="Consolas" pitchFamily="49" charset="0"/>
                <a:ea typeface="楷体" pitchFamily="49" charset="-122"/>
                <a:cs typeface="Consolas" pitchFamily="49" charset="0"/>
              </a:rPr>
              <a:t>每个元素有</a:t>
            </a:r>
            <a:r>
              <a:rPr lang="zh-CN" altLang="en-US" sz="2000" b="1" dirty="0">
                <a:solidFill>
                  <a:srgbClr val="3333CC"/>
                </a:solidFill>
                <a:latin typeface="Consolas" pitchFamily="49" charset="0"/>
                <a:ea typeface="楷体" pitchFamily="49" charset="-122"/>
                <a:cs typeface="Consolas" pitchFamily="49" charset="0"/>
              </a:rPr>
              <a:t>一个或多</a:t>
            </a:r>
            <a:r>
              <a:rPr lang="zh-CN" altLang="en-US" sz="2000" b="1">
                <a:solidFill>
                  <a:srgbClr val="3333CC"/>
                </a:solidFill>
                <a:latin typeface="Consolas" pitchFamily="49" charset="0"/>
                <a:ea typeface="楷体" pitchFamily="49" charset="-122"/>
                <a:cs typeface="Consolas" pitchFamily="49" charset="0"/>
              </a:rPr>
              <a:t>个</a:t>
            </a:r>
            <a:r>
              <a:rPr lang="zh-CN" altLang="en-US" sz="2000">
                <a:solidFill>
                  <a:srgbClr val="3333CC"/>
                </a:solidFill>
                <a:latin typeface="Consolas" pitchFamily="49" charset="0"/>
                <a:ea typeface="楷体" pitchFamily="49" charset="-122"/>
                <a:cs typeface="Consolas" pitchFamily="49" charset="0"/>
              </a:rPr>
              <a:t>后续元素；</a:t>
            </a:r>
            <a:r>
              <a:rPr lang="zh-CN" altLang="en-US" sz="2000" b="1">
                <a:solidFill>
                  <a:srgbClr val="3333CC"/>
                </a:solidFill>
                <a:latin typeface="Consolas" pitchFamily="49" charset="0"/>
                <a:ea typeface="楷体" pitchFamily="49" charset="-122"/>
                <a:cs typeface="Consolas" pitchFamily="49" charset="0"/>
              </a:rPr>
              <a:t>除</a:t>
            </a:r>
            <a:r>
              <a:rPr lang="zh-CN" altLang="en-US" sz="2000">
                <a:solidFill>
                  <a:srgbClr val="3333CC"/>
                </a:solidFill>
                <a:latin typeface="Consolas" pitchFamily="49" charset="0"/>
                <a:ea typeface="楷体" pitchFamily="49" charset="-122"/>
                <a:cs typeface="Consolas" pitchFamily="49" charset="0"/>
              </a:rPr>
              <a:t>开始元素外</a:t>
            </a:r>
            <a:r>
              <a:rPr lang="zh-CN" altLang="en-US" sz="2000" b="1">
                <a:solidFill>
                  <a:srgbClr val="3333CC"/>
                </a:solidFill>
                <a:latin typeface="Consolas" pitchFamily="49" charset="0"/>
                <a:ea typeface="楷体" pitchFamily="49" charset="-122"/>
                <a:cs typeface="Consolas" pitchFamily="49" charset="0"/>
              </a:rPr>
              <a:t>，</a:t>
            </a:r>
            <a:r>
              <a:rPr lang="zh-CN" altLang="en-US" sz="2000">
                <a:solidFill>
                  <a:srgbClr val="3333CC"/>
                </a:solidFill>
                <a:latin typeface="Consolas" pitchFamily="49" charset="0"/>
                <a:ea typeface="楷体" pitchFamily="49" charset="-122"/>
                <a:cs typeface="Consolas" pitchFamily="49" charset="0"/>
              </a:rPr>
              <a:t>每个元素有</a:t>
            </a:r>
            <a:r>
              <a:rPr lang="zh-CN" altLang="en-US" sz="2000" b="1" dirty="0">
                <a:solidFill>
                  <a:srgbClr val="3333CC"/>
                </a:solidFill>
                <a:latin typeface="Consolas" pitchFamily="49" charset="0"/>
                <a:ea typeface="楷体" pitchFamily="49" charset="-122"/>
                <a:cs typeface="Consolas" pitchFamily="49" charset="0"/>
              </a:rPr>
              <a:t>且仅有</a:t>
            </a:r>
            <a:r>
              <a:rPr lang="zh-CN" altLang="en-US" sz="2000" b="1">
                <a:solidFill>
                  <a:srgbClr val="3333CC"/>
                </a:solidFill>
                <a:latin typeface="Consolas" pitchFamily="49" charset="0"/>
                <a:ea typeface="楷体" pitchFamily="49" charset="-122"/>
                <a:cs typeface="Consolas" pitchFamily="49" charset="0"/>
              </a:rPr>
              <a:t>一个前驱</a:t>
            </a:r>
            <a:r>
              <a:rPr lang="zh-CN" altLang="en-US" sz="2000">
                <a:solidFill>
                  <a:srgbClr val="3333CC"/>
                </a:solidFill>
                <a:latin typeface="Consolas" pitchFamily="49" charset="0"/>
                <a:ea typeface="楷体" pitchFamily="49" charset="-122"/>
                <a:cs typeface="Consolas" pitchFamily="49" charset="0"/>
              </a:rPr>
              <a:t>元素。</a:t>
            </a:r>
            <a:endParaRPr lang="zh-CN" altLang="en-US" sz="2000" b="1" dirty="0">
              <a:solidFill>
                <a:srgbClr val="3333CC"/>
              </a:solidFill>
              <a:latin typeface="Consolas" pitchFamily="49" charset="0"/>
              <a:ea typeface="楷体" pitchFamily="49" charset="-122"/>
              <a:cs typeface="Consolas" pitchFamily="49" charset="0"/>
            </a:endParaRPr>
          </a:p>
        </p:txBody>
      </p:sp>
      <p:grpSp>
        <p:nvGrpSpPr>
          <p:cNvPr id="19" name="组合 18"/>
          <p:cNvGrpSpPr/>
          <p:nvPr/>
        </p:nvGrpSpPr>
        <p:grpSpPr>
          <a:xfrm>
            <a:off x="2571736" y="3890978"/>
            <a:ext cx="2019300" cy="1752600"/>
            <a:chOff x="2266948" y="2786058"/>
            <a:chExt cx="2019300" cy="1752600"/>
          </a:xfrm>
        </p:grpSpPr>
        <p:sp>
          <p:nvSpPr>
            <p:cNvPr id="18438" name="Oval 6"/>
            <p:cNvSpPr>
              <a:spLocks noChangeArrowheads="1"/>
            </p:cNvSpPr>
            <p:nvPr/>
          </p:nvSpPr>
          <p:spPr bwMode="auto">
            <a:xfrm>
              <a:off x="3181348" y="2786058"/>
              <a:ext cx="381000" cy="3810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18439" name="Oval 7"/>
            <p:cNvSpPr>
              <a:spLocks noChangeArrowheads="1"/>
            </p:cNvSpPr>
            <p:nvPr/>
          </p:nvSpPr>
          <p:spPr bwMode="auto">
            <a:xfrm>
              <a:off x="2647948" y="3471858"/>
              <a:ext cx="381000" cy="3810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18440" name="Oval 8"/>
            <p:cNvSpPr>
              <a:spLocks noChangeArrowheads="1"/>
            </p:cNvSpPr>
            <p:nvPr/>
          </p:nvSpPr>
          <p:spPr bwMode="auto">
            <a:xfrm>
              <a:off x="3257548" y="3471858"/>
              <a:ext cx="381000" cy="3810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18441" name="Oval 9"/>
            <p:cNvSpPr>
              <a:spLocks noChangeArrowheads="1"/>
            </p:cNvSpPr>
            <p:nvPr/>
          </p:nvSpPr>
          <p:spPr bwMode="auto">
            <a:xfrm>
              <a:off x="3867148" y="3471858"/>
              <a:ext cx="381000" cy="3810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18443" name="Oval 11"/>
            <p:cNvSpPr>
              <a:spLocks noChangeArrowheads="1"/>
            </p:cNvSpPr>
            <p:nvPr/>
          </p:nvSpPr>
          <p:spPr bwMode="auto">
            <a:xfrm>
              <a:off x="2952748" y="4157658"/>
              <a:ext cx="381000" cy="3810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18444" name="Oval 12"/>
            <p:cNvSpPr>
              <a:spLocks noChangeArrowheads="1"/>
            </p:cNvSpPr>
            <p:nvPr/>
          </p:nvSpPr>
          <p:spPr bwMode="auto">
            <a:xfrm>
              <a:off x="3409948" y="4157658"/>
              <a:ext cx="381000" cy="3810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18445" name="Oval 13"/>
            <p:cNvSpPr>
              <a:spLocks noChangeArrowheads="1"/>
            </p:cNvSpPr>
            <p:nvPr/>
          </p:nvSpPr>
          <p:spPr bwMode="auto">
            <a:xfrm>
              <a:off x="3905248" y="4157658"/>
              <a:ext cx="381000" cy="3810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18446" name="Freeform 14"/>
            <p:cNvSpPr>
              <a:spLocks/>
            </p:cNvSpPr>
            <p:nvPr/>
          </p:nvSpPr>
          <p:spPr bwMode="auto">
            <a:xfrm>
              <a:off x="2919411" y="3060695"/>
              <a:ext cx="274638" cy="420688"/>
            </a:xfrm>
            <a:custGeom>
              <a:avLst/>
              <a:gdLst/>
              <a:ahLst/>
              <a:cxnLst>
                <a:cxn ang="0">
                  <a:pos x="173" y="0"/>
                </a:cxn>
                <a:cxn ang="0">
                  <a:pos x="0" y="265"/>
                </a:cxn>
              </a:cxnLst>
              <a:rect l="0" t="0" r="r" b="b"/>
              <a:pathLst>
                <a:path w="173" h="265">
                  <a:moveTo>
                    <a:pt x="173" y="0"/>
                  </a:moveTo>
                  <a:lnTo>
                    <a:pt x="0" y="265"/>
                  </a:lnTo>
                </a:path>
              </a:pathLst>
            </a:custGeom>
            <a:noFill/>
            <a:ln w="28575" cap="flat" cmpd="sng">
              <a:solidFill>
                <a:srgbClr val="339933"/>
              </a:solidFill>
              <a:prstDash val="solid"/>
              <a:miter lim="800000"/>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18447" name="Freeform 15"/>
            <p:cNvSpPr>
              <a:spLocks/>
            </p:cNvSpPr>
            <p:nvPr/>
          </p:nvSpPr>
          <p:spPr bwMode="auto">
            <a:xfrm>
              <a:off x="3409948" y="3167058"/>
              <a:ext cx="33338" cy="295275"/>
            </a:xfrm>
            <a:custGeom>
              <a:avLst/>
              <a:gdLst/>
              <a:ahLst/>
              <a:cxnLst>
                <a:cxn ang="0">
                  <a:pos x="0" y="0"/>
                </a:cxn>
                <a:cxn ang="0">
                  <a:pos x="21" y="186"/>
                </a:cxn>
              </a:cxnLst>
              <a:rect l="0" t="0" r="r" b="b"/>
              <a:pathLst>
                <a:path w="21" h="186">
                  <a:moveTo>
                    <a:pt x="0" y="0"/>
                  </a:moveTo>
                  <a:lnTo>
                    <a:pt x="21" y="186"/>
                  </a:lnTo>
                </a:path>
              </a:pathLst>
            </a:custGeom>
            <a:noFill/>
            <a:ln w="28575" cap="flat" cmpd="sng">
              <a:solidFill>
                <a:srgbClr val="339933"/>
              </a:solidFill>
              <a:prstDash val="solid"/>
              <a:round/>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18448" name="Freeform 16"/>
            <p:cNvSpPr>
              <a:spLocks/>
            </p:cNvSpPr>
            <p:nvPr/>
          </p:nvSpPr>
          <p:spPr bwMode="auto">
            <a:xfrm>
              <a:off x="3548062" y="3019421"/>
              <a:ext cx="409575" cy="457200"/>
            </a:xfrm>
            <a:custGeom>
              <a:avLst/>
              <a:gdLst/>
              <a:ahLst/>
              <a:cxnLst>
                <a:cxn ang="0">
                  <a:pos x="0" y="0"/>
                </a:cxn>
                <a:cxn ang="0">
                  <a:pos x="258" y="288"/>
                </a:cxn>
              </a:cxnLst>
              <a:rect l="0" t="0" r="r" b="b"/>
              <a:pathLst>
                <a:path w="258" h="288">
                  <a:moveTo>
                    <a:pt x="0" y="0"/>
                  </a:moveTo>
                  <a:lnTo>
                    <a:pt x="258" y="288"/>
                  </a:lnTo>
                </a:path>
              </a:pathLst>
            </a:custGeom>
            <a:noFill/>
            <a:ln w="28575" cap="flat" cmpd="sng">
              <a:solidFill>
                <a:srgbClr val="339933"/>
              </a:solidFill>
              <a:prstDash val="solid"/>
              <a:round/>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18449" name="Freeform 17"/>
            <p:cNvSpPr>
              <a:spLocks/>
            </p:cNvSpPr>
            <p:nvPr/>
          </p:nvSpPr>
          <p:spPr bwMode="auto">
            <a:xfrm>
              <a:off x="2952748" y="3819521"/>
              <a:ext cx="147638" cy="342900"/>
            </a:xfrm>
            <a:custGeom>
              <a:avLst/>
              <a:gdLst/>
              <a:ahLst/>
              <a:cxnLst>
                <a:cxn ang="0">
                  <a:pos x="0" y="0"/>
                </a:cxn>
                <a:cxn ang="0">
                  <a:pos x="93" y="216"/>
                </a:cxn>
              </a:cxnLst>
              <a:rect l="0" t="0" r="r" b="b"/>
              <a:pathLst>
                <a:path w="93" h="216">
                  <a:moveTo>
                    <a:pt x="0" y="0"/>
                  </a:moveTo>
                  <a:lnTo>
                    <a:pt x="93" y="216"/>
                  </a:lnTo>
                </a:path>
              </a:pathLst>
            </a:custGeom>
            <a:noFill/>
            <a:ln w="28575" cap="flat" cmpd="sng">
              <a:solidFill>
                <a:srgbClr val="339933"/>
              </a:solidFill>
              <a:prstDash val="solid"/>
              <a:round/>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18450" name="Freeform 18"/>
            <p:cNvSpPr>
              <a:spLocks/>
            </p:cNvSpPr>
            <p:nvPr/>
          </p:nvSpPr>
          <p:spPr bwMode="auto">
            <a:xfrm>
              <a:off x="3486148" y="3852858"/>
              <a:ext cx="95250" cy="309563"/>
            </a:xfrm>
            <a:custGeom>
              <a:avLst/>
              <a:gdLst/>
              <a:ahLst/>
              <a:cxnLst>
                <a:cxn ang="0">
                  <a:pos x="0" y="0"/>
                </a:cxn>
                <a:cxn ang="0">
                  <a:pos x="60" y="195"/>
                </a:cxn>
              </a:cxnLst>
              <a:rect l="0" t="0" r="r" b="b"/>
              <a:pathLst>
                <a:path w="60" h="195">
                  <a:moveTo>
                    <a:pt x="0" y="0"/>
                  </a:moveTo>
                  <a:lnTo>
                    <a:pt x="60" y="195"/>
                  </a:lnTo>
                </a:path>
              </a:pathLst>
            </a:custGeom>
            <a:noFill/>
            <a:ln w="28575" cap="flat" cmpd="sng">
              <a:solidFill>
                <a:srgbClr val="339933"/>
              </a:solidFill>
              <a:prstDash val="solid"/>
              <a:round/>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18451" name="Line 19"/>
            <p:cNvSpPr>
              <a:spLocks noChangeShapeType="1"/>
            </p:cNvSpPr>
            <p:nvPr/>
          </p:nvSpPr>
          <p:spPr bwMode="auto">
            <a:xfrm>
              <a:off x="4095748" y="3852858"/>
              <a:ext cx="0" cy="304800"/>
            </a:xfrm>
            <a:prstGeom prst="line">
              <a:avLst/>
            </a:prstGeom>
            <a:noFill/>
            <a:ln w="28575">
              <a:solidFill>
                <a:srgbClr val="339933"/>
              </a:solidFill>
              <a:round/>
              <a:headEnd/>
              <a:tailEnd type="triangle" w="med" len="med"/>
            </a:ln>
            <a:effectLst/>
          </p:spPr>
          <p:txBody>
            <a:bodyPr wrap="none"/>
            <a:lstStyle/>
            <a:p>
              <a:endParaRPr lang="zh-CN" altLang="en-US">
                <a:latin typeface="Consolas" pitchFamily="49" charset="0"/>
                <a:cs typeface="Consolas" pitchFamily="49" charset="0"/>
              </a:endParaRPr>
            </a:p>
          </p:txBody>
        </p:sp>
        <p:sp>
          <p:nvSpPr>
            <p:cNvPr id="18453" name="Oval 21"/>
            <p:cNvSpPr>
              <a:spLocks noChangeArrowheads="1"/>
            </p:cNvSpPr>
            <p:nvPr/>
          </p:nvSpPr>
          <p:spPr bwMode="auto">
            <a:xfrm>
              <a:off x="2266948" y="4157658"/>
              <a:ext cx="381000" cy="3810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18454" name="Freeform 22"/>
            <p:cNvSpPr>
              <a:spLocks/>
            </p:cNvSpPr>
            <p:nvPr/>
          </p:nvSpPr>
          <p:spPr bwMode="auto">
            <a:xfrm>
              <a:off x="2495549" y="3800471"/>
              <a:ext cx="219075" cy="357188"/>
            </a:xfrm>
            <a:custGeom>
              <a:avLst/>
              <a:gdLst/>
              <a:ahLst/>
              <a:cxnLst>
                <a:cxn ang="0">
                  <a:pos x="138" y="0"/>
                </a:cxn>
                <a:cxn ang="0">
                  <a:pos x="0" y="225"/>
                </a:cxn>
              </a:cxnLst>
              <a:rect l="0" t="0" r="r" b="b"/>
              <a:pathLst>
                <a:path w="138" h="225">
                  <a:moveTo>
                    <a:pt x="138" y="0"/>
                  </a:moveTo>
                  <a:lnTo>
                    <a:pt x="0" y="225"/>
                  </a:lnTo>
                </a:path>
              </a:pathLst>
            </a:custGeom>
            <a:noFill/>
            <a:ln w="28575" cap="flat" cmpd="sng">
              <a:solidFill>
                <a:srgbClr val="339933"/>
              </a:solidFill>
              <a:prstDash val="solid"/>
              <a:round/>
              <a:headEnd type="none" w="med" len="med"/>
              <a:tailEnd type="triangle" w="med" len="med"/>
            </a:ln>
            <a:effectLst/>
          </p:spPr>
          <p:txBody>
            <a:bodyPr wrap="none"/>
            <a:lstStyle/>
            <a:p>
              <a:endParaRPr lang="zh-CN" altLang="en-US">
                <a:latin typeface="Consolas" pitchFamily="49" charset="0"/>
                <a:cs typeface="Consolas" pitchFamily="49" charset="0"/>
              </a:endParaRPr>
            </a:p>
          </p:txBody>
        </p:sp>
      </p:grpSp>
      <p:sp>
        <p:nvSpPr>
          <p:cNvPr id="18" name="TextBox 17"/>
          <p:cNvSpPr txBox="1"/>
          <p:nvPr/>
        </p:nvSpPr>
        <p:spPr>
          <a:xfrm>
            <a:off x="642910" y="428603"/>
            <a:ext cx="2428892" cy="524553"/>
          </a:xfrm>
          <a:prstGeom prst="rect">
            <a:avLst/>
          </a:prstGeom>
          <a:solidFill>
            <a:srgbClr val="339933"/>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1"/>
          </a:lnRef>
          <a:fillRef idx="3">
            <a:schemeClr val="accent1"/>
          </a:fillRef>
          <a:effectRef idx="2">
            <a:schemeClr val="accent1"/>
          </a:effectRef>
          <a:fontRef idx="minor">
            <a:schemeClr val="lt1"/>
          </a:fontRef>
        </p:style>
        <p:txBody>
          <a:bodyPr wrap="square" tIns="108000" rtlCol="0">
            <a:spAutoFit/>
          </a:bodyPr>
          <a:lstStyle/>
          <a:p>
            <a:pPr>
              <a:lnSpc>
                <a:spcPct val="100000"/>
              </a:lnSpc>
            </a:pPr>
            <a:r>
              <a:rPr lang="en-US" altLang="zh-CN" dirty="0">
                <a:solidFill>
                  <a:schemeClr val="bg1"/>
                </a:solidFill>
                <a:latin typeface="Consolas" pitchFamily="49" charset="0"/>
                <a:ea typeface="楷体" pitchFamily="49" charset="-122"/>
                <a:cs typeface="Consolas" pitchFamily="49" charset="0"/>
              </a:rPr>
              <a:t>3</a:t>
            </a:r>
            <a:r>
              <a:rPr lang="zh-CN" altLang="en-US" dirty="0">
                <a:solidFill>
                  <a:schemeClr val="bg1"/>
                </a:solidFill>
                <a:latin typeface="Consolas" pitchFamily="49" charset="0"/>
                <a:ea typeface="楷体" pitchFamily="49" charset="-122"/>
                <a:cs typeface="Consolas" pitchFamily="49" charset="0"/>
              </a:rPr>
              <a:t>、树形结构</a:t>
            </a:r>
            <a:endParaRPr lang="zh-CN" altLang="en-US" dirty="0">
              <a:solidFill>
                <a:schemeClr val="bg1"/>
              </a:solidFill>
              <a:latin typeface="Consolas" pitchFamily="49" charset="0"/>
              <a:cs typeface="Consolas" pitchFamily="49"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47</a:t>
            </a:fld>
            <a:endParaRPr lang="en-US" altLang="zh-CN" dirty="0"/>
          </a:p>
        </p:txBody>
      </p:sp>
    </p:spTree>
    <p:extLst>
      <p:ext uri="{BB962C8B-B14F-4D97-AF65-F5344CB8AC3E}">
        <p14:creationId xmlns:p14="http://schemas.microsoft.com/office/powerpoint/2010/main" val="37191891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Rectangle 4"/>
          <p:cNvSpPr>
            <a:spLocks noChangeArrowheads="1"/>
          </p:cNvSpPr>
          <p:nvPr/>
        </p:nvSpPr>
        <p:spPr bwMode="auto">
          <a:xfrm>
            <a:off x="428596" y="642918"/>
            <a:ext cx="8215370" cy="352246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tIns="216000" bIns="72000">
            <a:spAutoFit/>
          </a:bodyPr>
          <a:lstStyle/>
          <a:p>
            <a:pPr indent="266700" algn="just">
              <a:lnSpc>
                <a:spcPts val="2000"/>
              </a:lnSpc>
            </a:pPr>
            <a:r>
              <a:rPr lang="en-US" altLang="zh-CN" sz="2200" b="1">
                <a:solidFill>
                  <a:srgbClr val="FF0000"/>
                </a:solidFill>
                <a:latin typeface="Consolas" pitchFamily="49" charset="0"/>
                <a:ea typeface="楷体" pitchFamily="49" charset="-122"/>
                <a:cs typeface="Consolas" pitchFamily="49" charset="0"/>
              </a:rPr>
              <a:t>【</a:t>
            </a:r>
            <a:r>
              <a:rPr lang="zh-CN" altLang="en-US" sz="2200" b="1">
                <a:solidFill>
                  <a:srgbClr val="FF0000"/>
                </a:solidFill>
                <a:latin typeface="Consolas" pitchFamily="49" charset="0"/>
                <a:ea typeface="楷体" pitchFamily="49" charset="-122"/>
                <a:cs typeface="Consolas" pitchFamily="49" charset="0"/>
              </a:rPr>
              <a:t>例</a:t>
            </a:r>
            <a:r>
              <a:rPr lang="en-US" altLang="zh-CN" sz="2200" b="1">
                <a:solidFill>
                  <a:srgbClr val="FF0000"/>
                </a:solidFill>
                <a:latin typeface="Consolas" pitchFamily="49" charset="0"/>
                <a:ea typeface="楷体" pitchFamily="49" charset="-122"/>
                <a:cs typeface="Consolas" pitchFamily="49" charset="0"/>
              </a:rPr>
              <a:t>1-3</a:t>
            </a:r>
            <a:r>
              <a:rPr lang="zh-CN" altLang="en-US" sz="2200" b="1">
                <a:solidFill>
                  <a:srgbClr val="FF0000"/>
                </a:solidFill>
                <a:latin typeface="Consolas" pitchFamily="49" charset="0"/>
                <a:ea typeface="楷体" pitchFamily="49" charset="-122"/>
                <a:cs typeface="Consolas" pitchFamily="49" charset="0"/>
              </a:rPr>
              <a:t>：</a:t>
            </a:r>
            <a:r>
              <a:rPr lang="en-US" altLang="zh-CN" sz="2200" b="1">
                <a:solidFill>
                  <a:srgbClr val="FF0000"/>
                </a:solidFill>
                <a:latin typeface="Consolas" pitchFamily="49" charset="0"/>
                <a:ea typeface="楷体" pitchFamily="49" charset="-122"/>
                <a:cs typeface="Consolas" pitchFamily="49" charset="0"/>
              </a:rPr>
              <a:t>p5】</a:t>
            </a:r>
            <a:r>
              <a:rPr lang="zh-CN" altLang="en-US" sz="2200" b="1" dirty="0">
                <a:solidFill>
                  <a:srgbClr val="3333CC"/>
                </a:solidFill>
                <a:latin typeface="Consolas" pitchFamily="49" charset="0"/>
                <a:ea typeface="楷体" pitchFamily="49" charset="-122"/>
                <a:cs typeface="Consolas" pitchFamily="49" charset="0"/>
              </a:rPr>
              <a:t>有一种</a:t>
            </a:r>
            <a:r>
              <a:rPr lang="zh-CN" altLang="en-US" sz="2200" b="1">
                <a:solidFill>
                  <a:srgbClr val="3333CC"/>
                </a:solidFill>
                <a:latin typeface="Consolas" pitchFamily="49" charset="0"/>
                <a:ea typeface="楷体" pitchFamily="49" charset="-122"/>
                <a:cs typeface="Consolas" pitchFamily="49" charset="0"/>
              </a:rPr>
              <a:t>数据结构</a:t>
            </a:r>
            <a:r>
              <a:rPr lang="en-US" altLang="zh-CN" sz="2200" b="1">
                <a:solidFill>
                  <a:srgbClr val="3333CC"/>
                </a:solidFill>
                <a:latin typeface="Consolas" pitchFamily="49" charset="0"/>
                <a:ea typeface="楷体" pitchFamily="49" charset="-122"/>
                <a:cs typeface="Consolas" pitchFamily="49" charset="0"/>
              </a:rPr>
              <a:t>B2=</a:t>
            </a:r>
            <a:r>
              <a:rPr lang="zh-CN" altLang="en-US" sz="2200" b="1">
                <a:solidFill>
                  <a:srgbClr val="3333CC"/>
                </a:solidFill>
                <a:latin typeface="Consolas" pitchFamily="49" charset="0"/>
                <a:ea typeface="楷体" pitchFamily="49" charset="-122"/>
                <a:cs typeface="Consolas" pitchFamily="49" charset="0"/>
              </a:rPr>
              <a:t>（</a:t>
            </a:r>
            <a:r>
              <a:rPr lang="en-US" altLang="zh-CN" sz="2200" b="1" i="1">
                <a:solidFill>
                  <a:srgbClr val="3333CC"/>
                </a:solidFill>
                <a:latin typeface="Consolas" pitchFamily="49" charset="0"/>
                <a:ea typeface="楷体" pitchFamily="49" charset="-122"/>
                <a:cs typeface="Consolas" pitchFamily="49" charset="0"/>
              </a:rPr>
              <a:t>D</a:t>
            </a:r>
            <a:r>
              <a:rPr lang="zh-CN" altLang="en-US" sz="2200" b="1">
                <a:solidFill>
                  <a:srgbClr val="3333CC"/>
                </a:solidFill>
                <a:latin typeface="Consolas" pitchFamily="49" charset="0"/>
                <a:ea typeface="楷体" pitchFamily="49" charset="-122"/>
                <a:cs typeface="Consolas" pitchFamily="49" charset="0"/>
              </a:rPr>
              <a:t>，</a:t>
            </a:r>
            <a:r>
              <a:rPr lang="en-US" altLang="zh-CN" sz="2200" b="1" i="1">
                <a:solidFill>
                  <a:srgbClr val="3333CC"/>
                </a:solidFill>
                <a:latin typeface="Consolas" pitchFamily="49" charset="0"/>
                <a:ea typeface="楷体" pitchFamily="49" charset="-122"/>
                <a:cs typeface="Consolas" pitchFamily="49" charset="0"/>
              </a:rPr>
              <a:t>R</a:t>
            </a:r>
            <a:r>
              <a:rPr lang="zh-CN" altLang="en-US" sz="2200" b="1">
                <a:solidFill>
                  <a:srgbClr val="3333CC"/>
                </a:solidFill>
                <a:latin typeface="Consolas" pitchFamily="49" charset="0"/>
                <a:ea typeface="楷体" pitchFamily="49" charset="-122"/>
                <a:cs typeface="Consolas" pitchFamily="49" charset="0"/>
              </a:rPr>
              <a:t>），其中</a:t>
            </a:r>
            <a:endParaRPr lang="zh-CN" altLang="en-US" sz="2200" b="1" dirty="0">
              <a:solidFill>
                <a:srgbClr val="3333CC"/>
              </a:solidFill>
              <a:latin typeface="Consolas" pitchFamily="49" charset="0"/>
              <a:ea typeface="楷体" pitchFamily="49" charset="-122"/>
              <a:cs typeface="Consolas" pitchFamily="49" charset="0"/>
            </a:endParaRPr>
          </a:p>
          <a:p>
            <a:pPr indent="266700" algn="just">
              <a:lnSpc>
                <a:spcPts val="2600"/>
              </a:lnSpc>
            </a:pPr>
            <a:r>
              <a:rPr lang="en-US" altLang="zh-CN" sz="2200" b="1" i="1">
                <a:solidFill>
                  <a:srgbClr val="3333CC"/>
                </a:solidFill>
                <a:latin typeface="Consolas" pitchFamily="49" charset="0"/>
                <a:ea typeface="楷体" pitchFamily="49" charset="-122"/>
                <a:cs typeface="Consolas" pitchFamily="49" charset="0"/>
              </a:rPr>
              <a:t>  D</a:t>
            </a:r>
            <a:r>
              <a:rPr lang="en-US" altLang="zh-CN" sz="2200" b="1">
                <a:solidFill>
                  <a:srgbClr val="3333CC"/>
                </a:solidFill>
                <a:latin typeface="Consolas" pitchFamily="49" charset="0"/>
                <a:ea typeface="楷体" pitchFamily="49" charset="-122"/>
                <a:cs typeface="Consolas" pitchFamily="49" charset="0"/>
              </a:rPr>
              <a:t>={48</a:t>
            </a:r>
            <a:r>
              <a:rPr lang="zh-CN" altLang="en-US" sz="2200" b="1">
                <a:solidFill>
                  <a:srgbClr val="3333CC"/>
                </a:solidFill>
                <a:latin typeface="Consolas" pitchFamily="49" charset="0"/>
                <a:ea typeface="楷体" pitchFamily="49" charset="-122"/>
                <a:cs typeface="Consolas" pitchFamily="49" charset="0"/>
              </a:rPr>
              <a:t>，</a:t>
            </a:r>
            <a:r>
              <a:rPr lang="en-US" altLang="zh-CN" sz="2200" b="1">
                <a:solidFill>
                  <a:srgbClr val="3333CC"/>
                </a:solidFill>
                <a:latin typeface="Consolas" pitchFamily="49" charset="0"/>
                <a:ea typeface="楷体" pitchFamily="49" charset="-122"/>
                <a:cs typeface="Consolas" pitchFamily="49" charset="0"/>
              </a:rPr>
              <a:t>25</a:t>
            </a:r>
            <a:r>
              <a:rPr lang="zh-CN" altLang="en-US" sz="2200" b="1">
                <a:solidFill>
                  <a:srgbClr val="3333CC"/>
                </a:solidFill>
                <a:latin typeface="Consolas" pitchFamily="49" charset="0"/>
                <a:ea typeface="楷体" pitchFamily="49" charset="-122"/>
                <a:cs typeface="Consolas" pitchFamily="49" charset="0"/>
              </a:rPr>
              <a:t>，</a:t>
            </a:r>
            <a:r>
              <a:rPr lang="en-US" altLang="zh-CN" sz="2200" b="1">
                <a:solidFill>
                  <a:srgbClr val="3333CC"/>
                </a:solidFill>
                <a:latin typeface="Consolas" pitchFamily="49" charset="0"/>
                <a:ea typeface="楷体" pitchFamily="49" charset="-122"/>
                <a:cs typeface="Consolas" pitchFamily="49" charset="0"/>
              </a:rPr>
              <a:t>64</a:t>
            </a:r>
            <a:r>
              <a:rPr lang="zh-CN" altLang="en-US" sz="2200" b="1">
                <a:solidFill>
                  <a:srgbClr val="3333CC"/>
                </a:solidFill>
                <a:latin typeface="Consolas" pitchFamily="49" charset="0"/>
                <a:ea typeface="楷体" pitchFamily="49" charset="-122"/>
                <a:cs typeface="Consolas" pitchFamily="49" charset="0"/>
              </a:rPr>
              <a:t>，</a:t>
            </a:r>
            <a:r>
              <a:rPr lang="en-US" altLang="zh-CN" sz="2200" b="1">
                <a:solidFill>
                  <a:srgbClr val="3333CC"/>
                </a:solidFill>
                <a:latin typeface="Consolas" pitchFamily="49" charset="0"/>
                <a:ea typeface="楷体" pitchFamily="49" charset="-122"/>
                <a:cs typeface="Consolas" pitchFamily="49" charset="0"/>
              </a:rPr>
              <a:t>57</a:t>
            </a:r>
            <a:r>
              <a:rPr lang="zh-CN" altLang="en-US" sz="2200" b="1">
                <a:solidFill>
                  <a:srgbClr val="3333CC"/>
                </a:solidFill>
                <a:latin typeface="Consolas" pitchFamily="49" charset="0"/>
                <a:ea typeface="楷体" pitchFamily="49" charset="-122"/>
                <a:cs typeface="Consolas" pitchFamily="49" charset="0"/>
              </a:rPr>
              <a:t>，</a:t>
            </a:r>
            <a:r>
              <a:rPr lang="en-US" altLang="zh-CN" sz="2200" b="1">
                <a:solidFill>
                  <a:srgbClr val="3333CC"/>
                </a:solidFill>
                <a:latin typeface="Consolas" pitchFamily="49" charset="0"/>
                <a:ea typeface="楷体" pitchFamily="49" charset="-122"/>
                <a:cs typeface="Consolas" pitchFamily="49" charset="0"/>
              </a:rPr>
              <a:t>82</a:t>
            </a:r>
            <a:r>
              <a:rPr lang="zh-CN" altLang="en-US" sz="2200" b="1">
                <a:solidFill>
                  <a:srgbClr val="3333CC"/>
                </a:solidFill>
                <a:latin typeface="Consolas" pitchFamily="49" charset="0"/>
                <a:ea typeface="楷体" pitchFamily="49" charset="-122"/>
                <a:cs typeface="Consolas" pitchFamily="49" charset="0"/>
              </a:rPr>
              <a:t>，</a:t>
            </a:r>
            <a:r>
              <a:rPr lang="en-US" altLang="zh-CN" sz="2200" b="1">
                <a:solidFill>
                  <a:srgbClr val="3333CC"/>
                </a:solidFill>
                <a:latin typeface="Consolas" pitchFamily="49" charset="0"/>
                <a:ea typeface="楷体" pitchFamily="49" charset="-122"/>
                <a:cs typeface="Consolas" pitchFamily="49" charset="0"/>
              </a:rPr>
              <a:t>36</a:t>
            </a:r>
            <a:r>
              <a:rPr lang="zh-CN" altLang="en-US" sz="2200" b="1">
                <a:solidFill>
                  <a:srgbClr val="3333CC"/>
                </a:solidFill>
                <a:latin typeface="Consolas" pitchFamily="49" charset="0"/>
                <a:ea typeface="楷体" pitchFamily="49" charset="-122"/>
                <a:cs typeface="Consolas" pitchFamily="49" charset="0"/>
              </a:rPr>
              <a:t>，</a:t>
            </a:r>
            <a:r>
              <a:rPr lang="en-US" altLang="zh-CN" sz="2200" b="1">
                <a:solidFill>
                  <a:srgbClr val="3333CC"/>
                </a:solidFill>
                <a:latin typeface="Consolas" pitchFamily="49" charset="0"/>
                <a:ea typeface="楷体" pitchFamily="49" charset="-122"/>
                <a:cs typeface="Consolas" pitchFamily="49" charset="0"/>
              </a:rPr>
              <a:t>75</a:t>
            </a:r>
            <a:r>
              <a:rPr lang="en-US" altLang="zh-CN" sz="2200" b="1" dirty="0">
                <a:solidFill>
                  <a:srgbClr val="3333CC"/>
                </a:solidFill>
                <a:latin typeface="Consolas" pitchFamily="49" charset="0"/>
                <a:ea typeface="楷体" pitchFamily="49" charset="-122"/>
                <a:cs typeface="Consolas" pitchFamily="49" charset="0"/>
              </a:rPr>
              <a:t>}</a:t>
            </a:r>
          </a:p>
          <a:p>
            <a:pPr indent="266700" algn="just">
              <a:lnSpc>
                <a:spcPts val="2000"/>
              </a:lnSpc>
            </a:pPr>
            <a:r>
              <a:rPr lang="en-US" altLang="zh-CN" sz="2200" b="1" i="1">
                <a:solidFill>
                  <a:srgbClr val="3333CC"/>
                </a:solidFill>
                <a:latin typeface="Consolas" pitchFamily="49" charset="0"/>
                <a:ea typeface="楷体" pitchFamily="49" charset="-122"/>
                <a:cs typeface="Consolas" pitchFamily="49" charset="0"/>
              </a:rPr>
              <a:t>  R</a:t>
            </a:r>
            <a:r>
              <a:rPr lang="en-US" altLang="zh-CN" sz="2200" b="1">
                <a:solidFill>
                  <a:srgbClr val="3333CC"/>
                </a:solidFill>
                <a:latin typeface="Consolas" pitchFamily="49" charset="0"/>
                <a:ea typeface="楷体" pitchFamily="49" charset="-122"/>
                <a:cs typeface="Consolas" pitchFamily="49" charset="0"/>
              </a:rPr>
              <a:t>={r</a:t>
            </a:r>
            <a:r>
              <a:rPr lang="en-US" altLang="zh-CN" sz="2200" b="1" baseline="-25000">
                <a:solidFill>
                  <a:srgbClr val="3333CC"/>
                </a:solidFill>
                <a:latin typeface="Consolas" pitchFamily="49" charset="0"/>
                <a:ea typeface="楷体" pitchFamily="49" charset="-122"/>
                <a:cs typeface="Consolas" pitchFamily="49" charset="0"/>
              </a:rPr>
              <a:t>1</a:t>
            </a:r>
            <a:r>
              <a:rPr lang="zh-CN" altLang="en-US" sz="2200" b="1">
                <a:solidFill>
                  <a:srgbClr val="3333CC"/>
                </a:solidFill>
                <a:latin typeface="Consolas" pitchFamily="49" charset="0"/>
                <a:ea typeface="楷体" pitchFamily="49" charset="-122"/>
                <a:cs typeface="Consolas" pitchFamily="49" charset="0"/>
              </a:rPr>
              <a:t>，</a:t>
            </a:r>
            <a:r>
              <a:rPr lang="en-US" altLang="zh-CN" sz="2200" b="1">
                <a:solidFill>
                  <a:srgbClr val="3333CC"/>
                </a:solidFill>
                <a:latin typeface="Consolas" pitchFamily="49" charset="0"/>
                <a:ea typeface="楷体" pitchFamily="49" charset="-122"/>
                <a:cs typeface="Consolas" pitchFamily="49" charset="0"/>
              </a:rPr>
              <a:t>r</a:t>
            </a:r>
            <a:r>
              <a:rPr lang="en-US" altLang="zh-CN" sz="2200" b="1" baseline="-25000">
                <a:solidFill>
                  <a:srgbClr val="3333CC"/>
                </a:solidFill>
                <a:latin typeface="Consolas" pitchFamily="49" charset="0"/>
                <a:ea typeface="楷体" pitchFamily="49" charset="-122"/>
                <a:cs typeface="Consolas" pitchFamily="49" charset="0"/>
              </a:rPr>
              <a:t>2</a:t>
            </a:r>
            <a:r>
              <a:rPr lang="en-US" altLang="zh-CN" sz="2200" b="1" dirty="0">
                <a:solidFill>
                  <a:srgbClr val="3333CC"/>
                </a:solidFill>
                <a:latin typeface="Consolas" pitchFamily="49" charset="0"/>
                <a:ea typeface="楷体" pitchFamily="49" charset="-122"/>
                <a:cs typeface="Consolas" pitchFamily="49" charset="0"/>
              </a:rPr>
              <a:t>}</a:t>
            </a:r>
          </a:p>
          <a:p>
            <a:pPr indent="266700" algn="just">
              <a:lnSpc>
                <a:spcPct val="100000"/>
              </a:lnSpc>
            </a:pPr>
            <a:r>
              <a:rPr lang="en-US" altLang="zh-CN" sz="2200" b="1">
                <a:solidFill>
                  <a:srgbClr val="FF0000"/>
                </a:solidFill>
                <a:latin typeface="Consolas" pitchFamily="49" charset="0"/>
                <a:ea typeface="楷体" pitchFamily="49" charset="-122"/>
                <a:cs typeface="Consolas" pitchFamily="49" charset="0"/>
              </a:rPr>
              <a:t>  </a:t>
            </a:r>
            <a:r>
              <a:rPr lang="en-US" altLang="zh-CN" sz="2200" b="1" dirty="0" err="1">
                <a:solidFill>
                  <a:srgbClr val="FF0000"/>
                </a:solidFill>
                <a:latin typeface="Consolas" pitchFamily="49" charset="0"/>
                <a:ea typeface="楷体" pitchFamily="49" charset="-122"/>
                <a:cs typeface="Consolas" pitchFamily="49" charset="0"/>
              </a:rPr>
              <a:t>r</a:t>
            </a:r>
            <a:r>
              <a:rPr lang="en-US" altLang="zh-CN" sz="2200" b="1" baseline="-25000" dirty="0" err="1">
                <a:solidFill>
                  <a:srgbClr val="FF0000"/>
                </a:solidFill>
                <a:latin typeface="Consolas" pitchFamily="49" charset="0"/>
                <a:ea typeface="楷体" pitchFamily="49" charset="-122"/>
                <a:cs typeface="Consolas" pitchFamily="49" charset="0"/>
              </a:rPr>
              <a:t>1</a:t>
            </a:r>
            <a:r>
              <a:rPr lang="en-US" altLang="zh-CN" sz="2200" b="1">
                <a:solidFill>
                  <a:srgbClr val="FF0000"/>
                </a:solidFill>
                <a:latin typeface="Consolas" pitchFamily="49" charset="0"/>
                <a:ea typeface="楷体" pitchFamily="49" charset="-122"/>
                <a:cs typeface="Consolas" pitchFamily="49" charset="0"/>
              </a:rPr>
              <a:t>={&lt;25</a:t>
            </a:r>
            <a:r>
              <a:rPr lang="zh-CN" altLang="en-US" sz="2200" b="1">
                <a:solidFill>
                  <a:srgbClr val="FF0000"/>
                </a:solidFill>
                <a:latin typeface="Consolas" pitchFamily="49" charset="0"/>
                <a:ea typeface="楷体" pitchFamily="49" charset="-122"/>
                <a:cs typeface="Consolas" pitchFamily="49" charset="0"/>
              </a:rPr>
              <a:t>，</a:t>
            </a:r>
            <a:r>
              <a:rPr lang="en-US" altLang="zh-CN" sz="2200" b="1">
                <a:solidFill>
                  <a:srgbClr val="FF0000"/>
                </a:solidFill>
                <a:latin typeface="Consolas" pitchFamily="49" charset="0"/>
                <a:ea typeface="楷体" pitchFamily="49" charset="-122"/>
                <a:cs typeface="Consolas" pitchFamily="49" charset="0"/>
              </a:rPr>
              <a:t>36&gt;</a:t>
            </a:r>
            <a:r>
              <a:rPr lang="zh-CN" altLang="en-US" sz="2200" b="1">
                <a:solidFill>
                  <a:srgbClr val="FF0000"/>
                </a:solidFill>
                <a:latin typeface="Consolas" pitchFamily="49" charset="0"/>
                <a:ea typeface="楷体" pitchFamily="49" charset="-122"/>
                <a:cs typeface="Consolas" pitchFamily="49" charset="0"/>
              </a:rPr>
              <a:t>，</a:t>
            </a:r>
            <a:r>
              <a:rPr lang="en-US" altLang="zh-CN" sz="2200" b="1">
                <a:solidFill>
                  <a:srgbClr val="FF0000"/>
                </a:solidFill>
                <a:latin typeface="Consolas" pitchFamily="49" charset="0"/>
                <a:ea typeface="楷体" pitchFamily="49" charset="-122"/>
                <a:cs typeface="Consolas" pitchFamily="49" charset="0"/>
              </a:rPr>
              <a:t>&lt;36</a:t>
            </a:r>
            <a:r>
              <a:rPr lang="zh-CN" altLang="en-US" sz="2200" b="1">
                <a:solidFill>
                  <a:srgbClr val="FF0000"/>
                </a:solidFill>
                <a:latin typeface="Consolas" pitchFamily="49" charset="0"/>
                <a:ea typeface="楷体" pitchFamily="49" charset="-122"/>
                <a:cs typeface="Consolas" pitchFamily="49" charset="0"/>
              </a:rPr>
              <a:t>，</a:t>
            </a:r>
            <a:r>
              <a:rPr lang="en-US" altLang="zh-CN" sz="2200" b="1">
                <a:solidFill>
                  <a:srgbClr val="FF0000"/>
                </a:solidFill>
                <a:latin typeface="Consolas" pitchFamily="49" charset="0"/>
                <a:ea typeface="楷体" pitchFamily="49" charset="-122"/>
                <a:cs typeface="Consolas" pitchFamily="49" charset="0"/>
              </a:rPr>
              <a:t>48&gt;</a:t>
            </a:r>
            <a:r>
              <a:rPr lang="zh-CN" altLang="en-US" sz="2200" b="1">
                <a:solidFill>
                  <a:srgbClr val="FF0000"/>
                </a:solidFill>
                <a:latin typeface="Consolas" pitchFamily="49" charset="0"/>
                <a:ea typeface="楷体" pitchFamily="49" charset="-122"/>
                <a:cs typeface="Consolas" pitchFamily="49" charset="0"/>
              </a:rPr>
              <a:t>，</a:t>
            </a:r>
            <a:r>
              <a:rPr lang="en-US" altLang="zh-CN" sz="2200" b="1">
                <a:solidFill>
                  <a:srgbClr val="FF0000"/>
                </a:solidFill>
                <a:latin typeface="Consolas" pitchFamily="49" charset="0"/>
                <a:ea typeface="楷体" pitchFamily="49" charset="-122"/>
                <a:cs typeface="Consolas" pitchFamily="49" charset="0"/>
              </a:rPr>
              <a:t>&lt;48</a:t>
            </a:r>
            <a:r>
              <a:rPr lang="zh-CN" altLang="en-US" sz="2200" b="1">
                <a:solidFill>
                  <a:srgbClr val="FF0000"/>
                </a:solidFill>
                <a:latin typeface="Consolas" pitchFamily="49" charset="0"/>
                <a:ea typeface="楷体" pitchFamily="49" charset="-122"/>
                <a:cs typeface="Consolas" pitchFamily="49" charset="0"/>
              </a:rPr>
              <a:t>，</a:t>
            </a:r>
            <a:r>
              <a:rPr lang="en-US" altLang="zh-CN" sz="2200" b="1">
                <a:solidFill>
                  <a:srgbClr val="FF0000"/>
                </a:solidFill>
                <a:latin typeface="Consolas" pitchFamily="49" charset="0"/>
                <a:ea typeface="楷体" pitchFamily="49" charset="-122"/>
                <a:cs typeface="Consolas" pitchFamily="49" charset="0"/>
              </a:rPr>
              <a:t>57&gt;</a:t>
            </a:r>
            <a:r>
              <a:rPr lang="zh-CN" altLang="en-US" sz="2200" b="1">
                <a:solidFill>
                  <a:srgbClr val="FF0000"/>
                </a:solidFill>
                <a:latin typeface="Consolas" pitchFamily="49" charset="0"/>
                <a:ea typeface="楷体" pitchFamily="49" charset="-122"/>
                <a:cs typeface="Consolas" pitchFamily="49" charset="0"/>
              </a:rPr>
              <a:t>，</a:t>
            </a:r>
            <a:r>
              <a:rPr lang="en-US" altLang="zh-CN" sz="2200" b="1">
                <a:solidFill>
                  <a:srgbClr val="FF0000"/>
                </a:solidFill>
                <a:latin typeface="Consolas" pitchFamily="49" charset="0"/>
                <a:ea typeface="楷体" pitchFamily="49" charset="-122"/>
                <a:cs typeface="Consolas" pitchFamily="49" charset="0"/>
              </a:rPr>
              <a:t>&lt;57</a:t>
            </a:r>
            <a:r>
              <a:rPr lang="zh-CN" altLang="en-US" sz="2200" b="1">
                <a:solidFill>
                  <a:srgbClr val="FF0000"/>
                </a:solidFill>
                <a:latin typeface="Consolas" pitchFamily="49" charset="0"/>
                <a:ea typeface="楷体" pitchFamily="49" charset="-122"/>
                <a:cs typeface="Consolas" pitchFamily="49" charset="0"/>
              </a:rPr>
              <a:t>，</a:t>
            </a:r>
            <a:r>
              <a:rPr lang="en-US" altLang="zh-CN" sz="2200" b="1">
                <a:solidFill>
                  <a:srgbClr val="FF0000"/>
                </a:solidFill>
                <a:latin typeface="Consolas" pitchFamily="49" charset="0"/>
                <a:ea typeface="楷体" pitchFamily="49" charset="-122"/>
                <a:cs typeface="Consolas" pitchFamily="49" charset="0"/>
              </a:rPr>
              <a:t>64&gt;</a:t>
            </a:r>
            <a:r>
              <a:rPr lang="zh-CN" altLang="en-US" sz="2200" b="1">
                <a:solidFill>
                  <a:srgbClr val="FF0000"/>
                </a:solidFill>
                <a:latin typeface="Consolas" pitchFamily="49" charset="0"/>
                <a:ea typeface="楷体" pitchFamily="49" charset="-122"/>
                <a:cs typeface="Consolas" pitchFamily="49" charset="0"/>
              </a:rPr>
              <a:t>，</a:t>
            </a:r>
            <a:r>
              <a:rPr lang="en-US" altLang="zh-CN" sz="2200">
                <a:solidFill>
                  <a:srgbClr val="FF0000"/>
                </a:solidFill>
                <a:latin typeface="Consolas" pitchFamily="49" charset="0"/>
                <a:ea typeface="楷体" pitchFamily="49" charset="-122"/>
                <a:cs typeface="Consolas" pitchFamily="49" charset="0"/>
              </a:rPr>
              <a:t> </a:t>
            </a:r>
          </a:p>
          <a:p>
            <a:pPr indent="266700" algn="just">
              <a:lnSpc>
                <a:spcPct val="100000"/>
              </a:lnSpc>
            </a:pPr>
            <a:r>
              <a:rPr lang="en-US" altLang="zh-CN" sz="2200" b="1">
                <a:solidFill>
                  <a:srgbClr val="FF0000"/>
                </a:solidFill>
                <a:latin typeface="Consolas" pitchFamily="49" charset="0"/>
                <a:ea typeface="楷体" pitchFamily="49" charset="-122"/>
                <a:cs typeface="Consolas" pitchFamily="49" charset="0"/>
              </a:rPr>
              <a:t>      &lt;64</a:t>
            </a:r>
            <a:r>
              <a:rPr lang="zh-CN" altLang="en-US" sz="2200" b="1">
                <a:solidFill>
                  <a:srgbClr val="FF0000"/>
                </a:solidFill>
                <a:latin typeface="Consolas" pitchFamily="49" charset="0"/>
                <a:ea typeface="楷体" pitchFamily="49" charset="-122"/>
                <a:cs typeface="Consolas" pitchFamily="49" charset="0"/>
              </a:rPr>
              <a:t>，</a:t>
            </a:r>
            <a:r>
              <a:rPr lang="en-US" altLang="zh-CN" sz="2200" b="1">
                <a:solidFill>
                  <a:srgbClr val="FF0000"/>
                </a:solidFill>
                <a:latin typeface="Consolas" pitchFamily="49" charset="0"/>
                <a:ea typeface="楷体" pitchFamily="49" charset="-122"/>
                <a:cs typeface="Consolas" pitchFamily="49" charset="0"/>
              </a:rPr>
              <a:t>75&gt;</a:t>
            </a:r>
            <a:r>
              <a:rPr lang="zh-CN" altLang="en-US" sz="2200" b="1">
                <a:solidFill>
                  <a:srgbClr val="FF0000"/>
                </a:solidFill>
                <a:latin typeface="Consolas" pitchFamily="49" charset="0"/>
                <a:ea typeface="楷体" pitchFamily="49" charset="-122"/>
                <a:cs typeface="Consolas" pitchFamily="49" charset="0"/>
              </a:rPr>
              <a:t>，</a:t>
            </a:r>
            <a:r>
              <a:rPr lang="en-US" altLang="zh-CN" sz="2200" b="1">
                <a:solidFill>
                  <a:srgbClr val="FF0000"/>
                </a:solidFill>
                <a:latin typeface="Consolas" pitchFamily="49" charset="0"/>
                <a:ea typeface="楷体" pitchFamily="49" charset="-122"/>
                <a:cs typeface="Consolas" pitchFamily="49" charset="0"/>
              </a:rPr>
              <a:t>&lt;75</a:t>
            </a:r>
            <a:r>
              <a:rPr lang="zh-CN" altLang="en-US" sz="2200" b="1">
                <a:solidFill>
                  <a:srgbClr val="FF0000"/>
                </a:solidFill>
                <a:latin typeface="Consolas" pitchFamily="49" charset="0"/>
                <a:ea typeface="楷体" pitchFamily="49" charset="-122"/>
                <a:cs typeface="Consolas" pitchFamily="49" charset="0"/>
              </a:rPr>
              <a:t>，</a:t>
            </a:r>
            <a:r>
              <a:rPr lang="en-US" altLang="zh-CN" sz="2200" b="1">
                <a:solidFill>
                  <a:srgbClr val="FF0000"/>
                </a:solidFill>
                <a:latin typeface="Consolas" pitchFamily="49" charset="0"/>
                <a:ea typeface="楷体" pitchFamily="49" charset="-122"/>
                <a:cs typeface="Consolas" pitchFamily="49" charset="0"/>
              </a:rPr>
              <a:t>82</a:t>
            </a:r>
            <a:r>
              <a:rPr lang="en-US" altLang="zh-CN" sz="2200" b="1" dirty="0">
                <a:solidFill>
                  <a:srgbClr val="FF0000"/>
                </a:solidFill>
                <a:latin typeface="Consolas" pitchFamily="49" charset="0"/>
                <a:ea typeface="楷体" pitchFamily="49" charset="-122"/>
                <a:cs typeface="Consolas" pitchFamily="49" charset="0"/>
              </a:rPr>
              <a:t>&gt;}</a:t>
            </a:r>
          </a:p>
          <a:p>
            <a:pPr indent="266700" algn="just">
              <a:lnSpc>
                <a:spcPct val="100000"/>
              </a:lnSpc>
            </a:pPr>
            <a:r>
              <a:rPr lang="en-US" altLang="zh-CN" sz="2200" b="1">
                <a:solidFill>
                  <a:srgbClr val="00B050"/>
                </a:solidFill>
                <a:latin typeface="Consolas" pitchFamily="49" charset="0"/>
                <a:ea typeface="楷体" pitchFamily="49" charset="-122"/>
                <a:cs typeface="Consolas" pitchFamily="49" charset="0"/>
              </a:rPr>
              <a:t>  </a:t>
            </a:r>
            <a:r>
              <a:rPr lang="en-US" altLang="zh-CN" sz="2200" b="1" dirty="0" err="1">
                <a:solidFill>
                  <a:srgbClr val="00B050"/>
                </a:solidFill>
                <a:latin typeface="Consolas" pitchFamily="49" charset="0"/>
                <a:ea typeface="楷体" pitchFamily="49" charset="-122"/>
                <a:cs typeface="Consolas" pitchFamily="49" charset="0"/>
              </a:rPr>
              <a:t>r</a:t>
            </a:r>
            <a:r>
              <a:rPr lang="en-US" altLang="zh-CN" sz="2200" b="1" baseline="-25000" dirty="0" err="1">
                <a:solidFill>
                  <a:srgbClr val="00B050"/>
                </a:solidFill>
                <a:latin typeface="Consolas" pitchFamily="49" charset="0"/>
                <a:ea typeface="楷体" pitchFamily="49" charset="-122"/>
                <a:cs typeface="Consolas" pitchFamily="49" charset="0"/>
              </a:rPr>
              <a:t>2</a:t>
            </a:r>
            <a:r>
              <a:rPr lang="en-US" altLang="zh-CN" sz="2200" b="1">
                <a:solidFill>
                  <a:srgbClr val="00B050"/>
                </a:solidFill>
                <a:latin typeface="Consolas" pitchFamily="49" charset="0"/>
                <a:ea typeface="楷体" pitchFamily="49" charset="-122"/>
                <a:cs typeface="Consolas" pitchFamily="49" charset="0"/>
              </a:rPr>
              <a:t>={&lt;48</a:t>
            </a:r>
            <a:r>
              <a:rPr lang="zh-CN" altLang="en-US" sz="2200" b="1">
                <a:solidFill>
                  <a:srgbClr val="00B050"/>
                </a:solidFill>
                <a:latin typeface="Consolas" pitchFamily="49" charset="0"/>
                <a:ea typeface="楷体" pitchFamily="49" charset="-122"/>
                <a:cs typeface="Consolas" pitchFamily="49" charset="0"/>
              </a:rPr>
              <a:t>，</a:t>
            </a:r>
            <a:r>
              <a:rPr lang="en-US" altLang="zh-CN" sz="2200" b="1">
                <a:solidFill>
                  <a:srgbClr val="00B050"/>
                </a:solidFill>
                <a:latin typeface="Consolas" pitchFamily="49" charset="0"/>
                <a:ea typeface="楷体" pitchFamily="49" charset="-122"/>
                <a:cs typeface="Consolas" pitchFamily="49" charset="0"/>
              </a:rPr>
              <a:t>25&gt;</a:t>
            </a:r>
            <a:r>
              <a:rPr lang="zh-CN" altLang="en-US" sz="2200" b="1">
                <a:solidFill>
                  <a:srgbClr val="00B050"/>
                </a:solidFill>
                <a:latin typeface="Consolas" pitchFamily="49" charset="0"/>
                <a:ea typeface="楷体" pitchFamily="49" charset="-122"/>
                <a:cs typeface="Consolas" pitchFamily="49" charset="0"/>
              </a:rPr>
              <a:t>，</a:t>
            </a:r>
            <a:r>
              <a:rPr lang="en-US" altLang="zh-CN" sz="2200" b="1">
                <a:solidFill>
                  <a:srgbClr val="00B050"/>
                </a:solidFill>
                <a:latin typeface="Consolas" pitchFamily="49" charset="0"/>
                <a:ea typeface="楷体" pitchFamily="49" charset="-122"/>
                <a:cs typeface="Consolas" pitchFamily="49" charset="0"/>
              </a:rPr>
              <a:t>&lt;48</a:t>
            </a:r>
            <a:r>
              <a:rPr lang="zh-CN" altLang="en-US" sz="2200" b="1">
                <a:solidFill>
                  <a:srgbClr val="00B050"/>
                </a:solidFill>
                <a:latin typeface="Consolas" pitchFamily="49" charset="0"/>
                <a:ea typeface="楷体" pitchFamily="49" charset="-122"/>
                <a:cs typeface="Consolas" pitchFamily="49" charset="0"/>
              </a:rPr>
              <a:t>，</a:t>
            </a:r>
            <a:r>
              <a:rPr lang="en-US" altLang="zh-CN" sz="2200" b="1">
                <a:solidFill>
                  <a:srgbClr val="00B050"/>
                </a:solidFill>
                <a:latin typeface="Consolas" pitchFamily="49" charset="0"/>
                <a:ea typeface="楷体" pitchFamily="49" charset="-122"/>
                <a:cs typeface="Consolas" pitchFamily="49" charset="0"/>
              </a:rPr>
              <a:t>64&gt;</a:t>
            </a:r>
            <a:r>
              <a:rPr lang="zh-CN" altLang="en-US" sz="2200" b="1">
                <a:solidFill>
                  <a:srgbClr val="00B050"/>
                </a:solidFill>
                <a:latin typeface="Consolas" pitchFamily="49" charset="0"/>
                <a:ea typeface="楷体" pitchFamily="49" charset="-122"/>
                <a:cs typeface="Consolas" pitchFamily="49" charset="0"/>
              </a:rPr>
              <a:t>，</a:t>
            </a:r>
            <a:r>
              <a:rPr lang="en-US" altLang="zh-CN" sz="2200" b="1">
                <a:solidFill>
                  <a:srgbClr val="00B050"/>
                </a:solidFill>
                <a:latin typeface="Consolas" pitchFamily="49" charset="0"/>
                <a:ea typeface="楷体" pitchFamily="49" charset="-122"/>
                <a:cs typeface="Consolas" pitchFamily="49" charset="0"/>
              </a:rPr>
              <a:t>&lt;64</a:t>
            </a:r>
            <a:r>
              <a:rPr lang="zh-CN" altLang="en-US" sz="2200" b="1">
                <a:solidFill>
                  <a:srgbClr val="00B050"/>
                </a:solidFill>
                <a:latin typeface="Consolas" pitchFamily="49" charset="0"/>
                <a:ea typeface="楷体" pitchFamily="49" charset="-122"/>
                <a:cs typeface="Consolas" pitchFamily="49" charset="0"/>
              </a:rPr>
              <a:t>，</a:t>
            </a:r>
            <a:r>
              <a:rPr lang="en-US" altLang="zh-CN" sz="2200" b="1">
                <a:solidFill>
                  <a:srgbClr val="00B050"/>
                </a:solidFill>
                <a:latin typeface="Consolas" pitchFamily="49" charset="0"/>
                <a:ea typeface="楷体" pitchFamily="49" charset="-122"/>
                <a:cs typeface="Consolas" pitchFamily="49" charset="0"/>
              </a:rPr>
              <a:t>57&gt;</a:t>
            </a:r>
            <a:r>
              <a:rPr lang="zh-CN" altLang="en-US" sz="2200" b="1">
                <a:solidFill>
                  <a:srgbClr val="00B050"/>
                </a:solidFill>
                <a:latin typeface="Consolas" pitchFamily="49" charset="0"/>
                <a:ea typeface="楷体" pitchFamily="49" charset="-122"/>
                <a:cs typeface="Consolas" pitchFamily="49" charset="0"/>
              </a:rPr>
              <a:t>，</a:t>
            </a:r>
            <a:r>
              <a:rPr lang="en-US" altLang="zh-CN" sz="2200" b="1">
                <a:solidFill>
                  <a:srgbClr val="00B050"/>
                </a:solidFill>
                <a:latin typeface="Consolas" pitchFamily="49" charset="0"/>
                <a:ea typeface="楷体" pitchFamily="49" charset="-122"/>
                <a:cs typeface="Consolas" pitchFamily="49" charset="0"/>
              </a:rPr>
              <a:t>&lt;64</a:t>
            </a:r>
            <a:r>
              <a:rPr lang="zh-CN" altLang="en-US" sz="2200" b="1">
                <a:solidFill>
                  <a:srgbClr val="00B050"/>
                </a:solidFill>
                <a:latin typeface="Consolas" pitchFamily="49" charset="0"/>
                <a:ea typeface="楷体" pitchFamily="49" charset="-122"/>
                <a:cs typeface="Consolas" pitchFamily="49" charset="0"/>
              </a:rPr>
              <a:t>，</a:t>
            </a:r>
            <a:r>
              <a:rPr lang="en-US" altLang="zh-CN" sz="2200" b="1">
                <a:solidFill>
                  <a:srgbClr val="00B050"/>
                </a:solidFill>
                <a:latin typeface="Consolas" pitchFamily="49" charset="0"/>
                <a:ea typeface="楷体" pitchFamily="49" charset="-122"/>
                <a:cs typeface="Consolas" pitchFamily="49" charset="0"/>
              </a:rPr>
              <a:t>82&gt;</a:t>
            </a:r>
            <a:r>
              <a:rPr lang="zh-CN" altLang="en-US" sz="2200" b="1">
                <a:solidFill>
                  <a:srgbClr val="00B050"/>
                </a:solidFill>
                <a:latin typeface="Consolas" pitchFamily="49" charset="0"/>
                <a:ea typeface="楷体" pitchFamily="49" charset="-122"/>
                <a:cs typeface="Consolas" pitchFamily="49" charset="0"/>
              </a:rPr>
              <a:t>，</a:t>
            </a:r>
            <a:endParaRPr lang="en-US" altLang="zh-CN" sz="2200" b="1">
              <a:solidFill>
                <a:srgbClr val="00B050"/>
              </a:solidFill>
              <a:latin typeface="Consolas" pitchFamily="49" charset="0"/>
              <a:ea typeface="楷体" pitchFamily="49" charset="-122"/>
              <a:cs typeface="Consolas" pitchFamily="49" charset="0"/>
            </a:endParaRPr>
          </a:p>
          <a:p>
            <a:pPr indent="266700" algn="just">
              <a:lnSpc>
                <a:spcPct val="100000"/>
              </a:lnSpc>
            </a:pPr>
            <a:r>
              <a:rPr lang="en-US" altLang="zh-CN" sz="2200">
                <a:solidFill>
                  <a:srgbClr val="00B050"/>
                </a:solidFill>
                <a:latin typeface="Consolas" pitchFamily="49" charset="0"/>
                <a:ea typeface="楷体" pitchFamily="49" charset="-122"/>
                <a:cs typeface="Consolas" pitchFamily="49" charset="0"/>
              </a:rPr>
              <a:t>      </a:t>
            </a:r>
            <a:r>
              <a:rPr lang="en-US" altLang="zh-CN" sz="2200" b="1">
                <a:solidFill>
                  <a:srgbClr val="00B050"/>
                </a:solidFill>
                <a:latin typeface="Consolas" pitchFamily="49" charset="0"/>
                <a:ea typeface="楷体" pitchFamily="49" charset="-122"/>
                <a:cs typeface="Consolas" pitchFamily="49" charset="0"/>
              </a:rPr>
              <a:t>&lt;25</a:t>
            </a:r>
            <a:r>
              <a:rPr lang="zh-CN" altLang="en-US" sz="2200" b="1">
                <a:solidFill>
                  <a:srgbClr val="00B050"/>
                </a:solidFill>
                <a:latin typeface="Consolas" pitchFamily="49" charset="0"/>
                <a:ea typeface="楷体" pitchFamily="49" charset="-122"/>
                <a:cs typeface="Consolas" pitchFamily="49" charset="0"/>
              </a:rPr>
              <a:t>，</a:t>
            </a:r>
            <a:r>
              <a:rPr lang="en-US" altLang="zh-CN" sz="2200" b="1">
                <a:solidFill>
                  <a:srgbClr val="00B050"/>
                </a:solidFill>
                <a:latin typeface="Consolas" pitchFamily="49" charset="0"/>
                <a:ea typeface="楷体" pitchFamily="49" charset="-122"/>
                <a:cs typeface="Consolas" pitchFamily="49" charset="0"/>
              </a:rPr>
              <a:t>36&gt;</a:t>
            </a:r>
            <a:r>
              <a:rPr lang="zh-CN" altLang="en-US" sz="2200" b="1">
                <a:solidFill>
                  <a:srgbClr val="00B050"/>
                </a:solidFill>
                <a:latin typeface="Consolas" pitchFamily="49" charset="0"/>
                <a:ea typeface="楷体" pitchFamily="49" charset="-122"/>
                <a:cs typeface="Consolas" pitchFamily="49" charset="0"/>
              </a:rPr>
              <a:t>，</a:t>
            </a:r>
            <a:r>
              <a:rPr lang="en-US" altLang="zh-CN" sz="2200" b="1">
                <a:solidFill>
                  <a:srgbClr val="00B050"/>
                </a:solidFill>
                <a:latin typeface="Consolas" pitchFamily="49" charset="0"/>
                <a:ea typeface="楷体" pitchFamily="49" charset="-122"/>
                <a:cs typeface="Consolas" pitchFamily="49" charset="0"/>
              </a:rPr>
              <a:t>&lt;82</a:t>
            </a:r>
            <a:r>
              <a:rPr lang="zh-CN" altLang="en-US" sz="2200" b="1">
                <a:solidFill>
                  <a:srgbClr val="00B050"/>
                </a:solidFill>
                <a:latin typeface="Consolas" pitchFamily="49" charset="0"/>
                <a:ea typeface="楷体" pitchFamily="49" charset="-122"/>
                <a:cs typeface="Consolas" pitchFamily="49" charset="0"/>
              </a:rPr>
              <a:t>，</a:t>
            </a:r>
            <a:r>
              <a:rPr lang="en-US" altLang="zh-CN" sz="2200" b="1">
                <a:solidFill>
                  <a:srgbClr val="00B050"/>
                </a:solidFill>
                <a:latin typeface="Consolas" pitchFamily="49" charset="0"/>
                <a:ea typeface="楷体" pitchFamily="49" charset="-122"/>
                <a:cs typeface="Consolas" pitchFamily="49" charset="0"/>
              </a:rPr>
              <a:t>75&gt;}</a:t>
            </a:r>
            <a:endParaRPr lang="en-US" altLang="zh-CN" sz="2200" b="1" dirty="0">
              <a:solidFill>
                <a:srgbClr val="00B050"/>
              </a:solidFill>
              <a:latin typeface="Consolas" pitchFamily="49" charset="0"/>
              <a:ea typeface="楷体" pitchFamily="49" charset="-122"/>
              <a:cs typeface="Consolas" pitchFamily="49" charset="0"/>
            </a:endParaRPr>
          </a:p>
        </p:txBody>
      </p:sp>
      <p:sp>
        <p:nvSpPr>
          <p:cNvPr id="4" name="TextBox 3"/>
          <p:cNvSpPr txBox="1"/>
          <p:nvPr/>
        </p:nvSpPr>
        <p:spPr>
          <a:xfrm>
            <a:off x="1214414" y="4500570"/>
            <a:ext cx="6000792" cy="363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sz="2200">
                <a:solidFill>
                  <a:srgbClr val="3333CC"/>
                </a:solidFill>
                <a:latin typeface="Consolas" pitchFamily="49" charset="0"/>
                <a:ea typeface="楷体" pitchFamily="49" charset="-122"/>
                <a:cs typeface="Consolas" pitchFamily="49" charset="0"/>
              </a:rPr>
              <a:t>画出其逻辑结构表示，指出是什么类型？</a:t>
            </a: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48</a:t>
            </a:fld>
            <a:endParaRPr lang="en-US" altLang="zh-CN" dirty="0"/>
          </a:p>
        </p:txBody>
      </p:sp>
    </p:spTree>
    <p:custDataLst>
      <p:tags r:id="rId1"/>
    </p:custDataLst>
    <p:extLst>
      <p:ext uri="{BB962C8B-B14F-4D97-AF65-F5344CB8AC3E}">
        <p14:creationId xmlns:p14="http://schemas.microsoft.com/office/powerpoint/2010/main" val="102059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3" name="Oval 5"/>
          <p:cNvSpPr>
            <a:spLocks noChangeArrowheads="1"/>
          </p:cNvSpPr>
          <p:nvPr/>
        </p:nvSpPr>
        <p:spPr bwMode="auto">
          <a:xfrm>
            <a:off x="3022568" y="2378905"/>
            <a:ext cx="630251" cy="428464"/>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square" lIns="0" tIns="0" rIns="0" bIns="0" anchor="ctr">
            <a:spAutoFit/>
          </a:bodyPr>
          <a:lstStyle/>
          <a:p>
            <a:pPr marL="457200" indent="-457200" algn="ctr">
              <a:lnSpc>
                <a:spcPct val="110000"/>
              </a:lnSpc>
            </a:pPr>
            <a:r>
              <a:rPr lang="en-US" altLang="zh-CN" sz="1800" dirty="0">
                <a:solidFill>
                  <a:srgbClr val="3333CC"/>
                </a:solidFill>
                <a:latin typeface="Consolas" pitchFamily="49" charset="0"/>
                <a:cs typeface="Consolas" pitchFamily="49" charset="0"/>
              </a:rPr>
              <a:t>48</a:t>
            </a:r>
          </a:p>
        </p:txBody>
      </p:sp>
      <p:sp>
        <p:nvSpPr>
          <p:cNvPr id="201734" name="Oval 6"/>
          <p:cNvSpPr>
            <a:spLocks noChangeArrowheads="1"/>
          </p:cNvSpPr>
          <p:nvPr/>
        </p:nvSpPr>
        <p:spPr bwMode="auto">
          <a:xfrm>
            <a:off x="2078014" y="3147256"/>
            <a:ext cx="630251" cy="428464"/>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square" lIns="0" tIns="0" rIns="0" bIns="0" anchor="ctr">
            <a:spAutoFit/>
          </a:bodyPr>
          <a:lstStyle/>
          <a:p>
            <a:pPr marL="457200" indent="-457200" algn="ctr">
              <a:lnSpc>
                <a:spcPct val="110000"/>
              </a:lnSpc>
            </a:pPr>
            <a:r>
              <a:rPr lang="en-US" altLang="zh-CN" sz="1800" dirty="0">
                <a:solidFill>
                  <a:srgbClr val="3333CC"/>
                </a:solidFill>
                <a:latin typeface="Consolas" pitchFamily="49" charset="0"/>
                <a:cs typeface="Consolas" pitchFamily="49" charset="0"/>
              </a:rPr>
              <a:t>25</a:t>
            </a:r>
          </a:p>
        </p:txBody>
      </p:sp>
      <p:sp>
        <p:nvSpPr>
          <p:cNvPr id="201735" name="Oval 7"/>
          <p:cNvSpPr>
            <a:spLocks noChangeArrowheads="1"/>
          </p:cNvSpPr>
          <p:nvPr/>
        </p:nvSpPr>
        <p:spPr bwMode="auto">
          <a:xfrm>
            <a:off x="1214414" y="4010856"/>
            <a:ext cx="630251" cy="428464"/>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square" lIns="0" tIns="0" rIns="0" bIns="0" anchor="ctr">
            <a:spAutoFit/>
          </a:bodyPr>
          <a:lstStyle/>
          <a:p>
            <a:pPr marL="457200" indent="-457200" algn="ctr">
              <a:lnSpc>
                <a:spcPct val="110000"/>
              </a:lnSpc>
            </a:pPr>
            <a:r>
              <a:rPr lang="en-US" altLang="zh-CN" sz="1800">
                <a:solidFill>
                  <a:srgbClr val="3333CC"/>
                </a:solidFill>
                <a:latin typeface="Consolas" pitchFamily="49" charset="0"/>
                <a:cs typeface="Consolas" pitchFamily="49" charset="0"/>
              </a:rPr>
              <a:t>36</a:t>
            </a:r>
          </a:p>
        </p:txBody>
      </p:sp>
      <p:sp>
        <p:nvSpPr>
          <p:cNvPr id="201736" name="Oval 8"/>
          <p:cNvSpPr>
            <a:spLocks noChangeArrowheads="1"/>
          </p:cNvSpPr>
          <p:nvPr/>
        </p:nvSpPr>
        <p:spPr bwMode="auto">
          <a:xfrm>
            <a:off x="3949677" y="3218693"/>
            <a:ext cx="630251" cy="428464"/>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square" lIns="0" tIns="0" rIns="0" bIns="0" anchor="ctr">
            <a:spAutoFit/>
          </a:bodyPr>
          <a:lstStyle/>
          <a:p>
            <a:pPr marL="457200" indent="-457200" algn="ctr">
              <a:lnSpc>
                <a:spcPct val="110000"/>
              </a:lnSpc>
            </a:pPr>
            <a:r>
              <a:rPr lang="en-US" altLang="zh-CN" sz="1800">
                <a:solidFill>
                  <a:srgbClr val="3333CC"/>
                </a:solidFill>
                <a:latin typeface="Consolas" pitchFamily="49" charset="0"/>
                <a:cs typeface="Consolas" pitchFamily="49" charset="0"/>
              </a:rPr>
              <a:t>64</a:t>
            </a:r>
          </a:p>
        </p:txBody>
      </p:sp>
      <p:sp>
        <p:nvSpPr>
          <p:cNvPr id="201737" name="Oval 9"/>
          <p:cNvSpPr>
            <a:spLocks noChangeArrowheads="1"/>
          </p:cNvSpPr>
          <p:nvPr/>
        </p:nvSpPr>
        <p:spPr bwMode="auto">
          <a:xfrm>
            <a:off x="3160689" y="4010856"/>
            <a:ext cx="630251" cy="428464"/>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square" lIns="0" tIns="0" rIns="0" bIns="0" anchor="ctr">
            <a:spAutoFit/>
          </a:bodyPr>
          <a:lstStyle/>
          <a:p>
            <a:pPr marL="457200" indent="-457200" algn="ctr">
              <a:lnSpc>
                <a:spcPct val="110000"/>
              </a:lnSpc>
            </a:pPr>
            <a:r>
              <a:rPr lang="en-US" altLang="zh-CN" sz="1800">
                <a:solidFill>
                  <a:srgbClr val="3333CC"/>
                </a:solidFill>
                <a:latin typeface="Consolas" pitchFamily="49" charset="0"/>
                <a:cs typeface="Consolas" pitchFamily="49" charset="0"/>
              </a:rPr>
              <a:t>57</a:t>
            </a:r>
          </a:p>
        </p:txBody>
      </p:sp>
      <p:sp>
        <p:nvSpPr>
          <p:cNvPr id="201738" name="Oval 10"/>
          <p:cNvSpPr>
            <a:spLocks noChangeArrowheads="1"/>
          </p:cNvSpPr>
          <p:nvPr/>
        </p:nvSpPr>
        <p:spPr bwMode="auto">
          <a:xfrm>
            <a:off x="4671989" y="4010856"/>
            <a:ext cx="708033" cy="428464"/>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square" lIns="0" tIns="0" rIns="0" bIns="0" anchor="ctr">
            <a:spAutoFit/>
          </a:bodyPr>
          <a:lstStyle/>
          <a:p>
            <a:pPr marL="457200" indent="-457200" algn="ctr">
              <a:lnSpc>
                <a:spcPct val="110000"/>
              </a:lnSpc>
            </a:pPr>
            <a:r>
              <a:rPr lang="en-US" altLang="zh-CN" sz="1800" dirty="0">
                <a:solidFill>
                  <a:srgbClr val="3333CC"/>
                </a:solidFill>
                <a:latin typeface="Consolas" pitchFamily="49" charset="0"/>
                <a:cs typeface="Consolas" pitchFamily="49" charset="0"/>
              </a:rPr>
              <a:t>82</a:t>
            </a:r>
          </a:p>
        </p:txBody>
      </p:sp>
      <p:sp>
        <p:nvSpPr>
          <p:cNvPr id="201739" name="Oval 11"/>
          <p:cNvSpPr>
            <a:spLocks noChangeArrowheads="1"/>
          </p:cNvSpPr>
          <p:nvPr/>
        </p:nvSpPr>
        <p:spPr bwMode="auto">
          <a:xfrm>
            <a:off x="5464151" y="4803019"/>
            <a:ext cx="630251" cy="428464"/>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square" lIns="0" tIns="0" rIns="0" bIns="0" anchor="ctr">
            <a:spAutoFit/>
          </a:bodyPr>
          <a:lstStyle/>
          <a:p>
            <a:pPr marL="457200" indent="-457200" algn="ctr">
              <a:lnSpc>
                <a:spcPct val="110000"/>
              </a:lnSpc>
            </a:pPr>
            <a:r>
              <a:rPr lang="en-US" altLang="zh-CN" sz="1800">
                <a:solidFill>
                  <a:srgbClr val="3333CC"/>
                </a:solidFill>
                <a:latin typeface="Consolas" pitchFamily="49" charset="0"/>
                <a:cs typeface="Consolas" pitchFamily="49" charset="0"/>
              </a:rPr>
              <a:t>75</a:t>
            </a:r>
          </a:p>
        </p:txBody>
      </p:sp>
      <p:sp>
        <p:nvSpPr>
          <p:cNvPr id="201755" name="Text Box 27"/>
          <p:cNvSpPr txBox="1">
            <a:spLocks noChangeArrowheads="1"/>
          </p:cNvSpPr>
          <p:nvPr/>
        </p:nvSpPr>
        <p:spPr bwMode="auto">
          <a:xfrm>
            <a:off x="1477962" y="1605661"/>
            <a:ext cx="1944688" cy="323141"/>
          </a:xfrm>
          <a:prstGeom prst="rect">
            <a:avLst/>
          </a:prstGeom>
          <a:noFill/>
          <a:ln w="9525" algn="ctr">
            <a:noFill/>
            <a:miter lim="800000"/>
            <a:headEnd/>
            <a:tailEnd/>
          </a:ln>
          <a:effectLst/>
        </p:spPr>
        <p:txBody>
          <a:bodyPr tIns="76176" bIns="0">
            <a:spAutoFit/>
          </a:bodyPr>
          <a:lstStyle/>
          <a:p>
            <a:pPr marL="457200" indent="-457200" algn="just"/>
            <a:r>
              <a:rPr lang="en-US" altLang="zh-CN" sz="2000" b="1" dirty="0" err="1">
                <a:solidFill>
                  <a:srgbClr val="339933"/>
                </a:solidFill>
                <a:latin typeface="Consolas" pitchFamily="49" charset="0"/>
                <a:ea typeface="楷体" pitchFamily="49" charset="-122"/>
                <a:cs typeface="Consolas" pitchFamily="49" charset="0"/>
              </a:rPr>
              <a:t>r</a:t>
            </a:r>
            <a:r>
              <a:rPr lang="en-US" altLang="zh-CN" sz="2000" b="1" baseline="-25000" dirty="0" err="1">
                <a:solidFill>
                  <a:srgbClr val="339933"/>
                </a:solidFill>
                <a:latin typeface="Consolas" pitchFamily="49" charset="0"/>
                <a:ea typeface="楷体" pitchFamily="49" charset="-122"/>
                <a:cs typeface="Consolas" pitchFamily="49" charset="0"/>
              </a:rPr>
              <a:t>2</a:t>
            </a:r>
            <a:r>
              <a:rPr lang="zh-CN" altLang="en-US" sz="2000" b="1" dirty="0">
                <a:solidFill>
                  <a:srgbClr val="339933"/>
                </a:solidFill>
                <a:latin typeface="Consolas" pitchFamily="49" charset="0"/>
                <a:ea typeface="楷体" pitchFamily="49" charset="-122"/>
                <a:cs typeface="Consolas" pitchFamily="49" charset="0"/>
              </a:rPr>
              <a:t>关系表示</a:t>
            </a:r>
          </a:p>
        </p:txBody>
      </p:sp>
      <p:sp>
        <p:nvSpPr>
          <p:cNvPr id="201756" name="Text Box 28"/>
          <p:cNvSpPr txBox="1">
            <a:spLocks noChangeArrowheads="1"/>
          </p:cNvSpPr>
          <p:nvPr/>
        </p:nvSpPr>
        <p:spPr bwMode="auto">
          <a:xfrm>
            <a:off x="1477962" y="1071546"/>
            <a:ext cx="1944688" cy="323141"/>
          </a:xfrm>
          <a:prstGeom prst="rect">
            <a:avLst/>
          </a:prstGeom>
          <a:noFill/>
          <a:ln w="9525" algn="ctr">
            <a:noFill/>
            <a:miter lim="800000"/>
            <a:headEnd/>
            <a:tailEnd/>
          </a:ln>
          <a:effectLst/>
        </p:spPr>
        <p:txBody>
          <a:bodyPr tIns="76176" bIns="0">
            <a:spAutoFit/>
          </a:bodyPr>
          <a:lstStyle/>
          <a:p>
            <a:pPr marL="457200" indent="-457200" algn="just"/>
            <a:r>
              <a:rPr lang="en-US" altLang="zh-CN" sz="2000" b="1" dirty="0" err="1">
                <a:solidFill>
                  <a:srgbClr val="FF3300"/>
                </a:solidFill>
                <a:latin typeface="Consolas" pitchFamily="49" charset="0"/>
                <a:ea typeface="楷体" pitchFamily="49" charset="-122"/>
                <a:cs typeface="Consolas" pitchFamily="49" charset="0"/>
              </a:rPr>
              <a:t>r</a:t>
            </a:r>
            <a:r>
              <a:rPr lang="en-US" altLang="zh-CN" sz="2000" b="1" baseline="-25000" dirty="0" err="1">
                <a:solidFill>
                  <a:srgbClr val="FF3300"/>
                </a:solidFill>
                <a:latin typeface="Consolas" pitchFamily="49" charset="0"/>
                <a:ea typeface="楷体" pitchFamily="49" charset="-122"/>
                <a:cs typeface="Consolas" pitchFamily="49" charset="0"/>
              </a:rPr>
              <a:t>1</a:t>
            </a:r>
            <a:r>
              <a:rPr lang="zh-CN" altLang="en-US" sz="2000" b="1" dirty="0">
                <a:solidFill>
                  <a:srgbClr val="FF3300"/>
                </a:solidFill>
                <a:latin typeface="Consolas" pitchFamily="49" charset="0"/>
                <a:ea typeface="楷体" pitchFamily="49" charset="-122"/>
                <a:cs typeface="Consolas" pitchFamily="49" charset="0"/>
              </a:rPr>
              <a:t>关系表示</a:t>
            </a:r>
          </a:p>
        </p:txBody>
      </p:sp>
      <p:sp>
        <p:nvSpPr>
          <p:cNvPr id="13" name="TextBox 12"/>
          <p:cNvSpPr txBox="1"/>
          <p:nvPr/>
        </p:nvSpPr>
        <p:spPr>
          <a:xfrm>
            <a:off x="1285852" y="500042"/>
            <a:ext cx="4857784" cy="363176"/>
          </a:xfrm>
          <a:prstGeom prst="rect">
            <a:avLst/>
          </a:prstGeom>
          <a:noFill/>
        </p:spPr>
        <p:txBody>
          <a:bodyPr wrap="square" rtlCol="0">
            <a:spAutoFit/>
          </a:bodyPr>
          <a:lstStyle/>
          <a:p>
            <a:pPr algn="l"/>
            <a:r>
              <a:rPr lang="zh-CN" altLang="en-US" sz="2200">
                <a:solidFill>
                  <a:srgbClr val="FF0000"/>
                </a:solidFill>
                <a:latin typeface="Consolas" pitchFamily="49" charset="0"/>
                <a:ea typeface="楷体" pitchFamily="49" charset="-122"/>
                <a:cs typeface="Consolas" pitchFamily="49" charset="0"/>
              </a:rPr>
              <a:t>解：</a:t>
            </a:r>
            <a:r>
              <a:rPr lang="en-US" altLang="zh-CN" sz="2200">
                <a:solidFill>
                  <a:srgbClr val="3333CC"/>
                </a:solidFill>
                <a:latin typeface="Consolas" pitchFamily="49" charset="0"/>
                <a:ea typeface="楷体" pitchFamily="49" charset="-122"/>
                <a:cs typeface="Consolas" pitchFamily="49" charset="0"/>
              </a:rPr>
              <a:t>B2</a:t>
            </a:r>
            <a:r>
              <a:rPr lang="zh-CN" altLang="en-US" sz="2200">
                <a:solidFill>
                  <a:srgbClr val="3333CC"/>
                </a:solidFill>
                <a:latin typeface="Consolas" pitchFamily="49" charset="0"/>
                <a:ea typeface="楷体" pitchFamily="49" charset="-122"/>
                <a:cs typeface="Consolas" pitchFamily="49" charset="0"/>
              </a:rPr>
              <a:t>的</a:t>
            </a:r>
            <a:r>
              <a:rPr lang="zh-CN" altLang="en-US" sz="2200" dirty="0">
                <a:solidFill>
                  <a:srgbClr val="3333CC"/>
                </a:solidFill>
                <a:latin typeface="Consolas" pitchFamily="49" charset="0"/>
                <a:ea typeface="楷体" pitchFamily="49" charset="-122"/>
                <a:cs typeface="Consolas" pitchFamily="49" charset="0"/>
              </a:rPr>
              <a:t>逻辑结构图如下。</a:t>
            </a:r>
            <a:endParaRPr lang="zh-CN" altLang="en-US" sz="2200" dirty="0">
              <a:latin typeface="Consolas" pitchFamily="49" charset="0"/>
              <a:cs typeface="Consolas" pitchFamily="49" charset="0"/>
            </a:endParaRPr>
          </a:p>
        </p:txBody>
      </p:sp>
      <p:grpSp>
        <p:nvGrpSpPr>
          <p:cNvPr id="30" name="组合 29"/>
          <p:cNvGrpSpPr/>
          <p:nvPr/>
        </p:nvGrpSpPr>
        <p:grpSpPr>
          <a:xfrm>
            <a:off x="1529541" y="2816060"/>
            <a:ext cx="4026909" cy="2121143"/>
            <a:chOff x="1650213" y="2513775"/>
            <a:chExt cx="4026909" cy="2121143"/>
          </a:xfrm>
        </p:grpSpPr>
        <p:cxnSp>
          <p:nvCxnSpPr>
            <p:cNvPr id="25" name="直接箭头连接符 24"/>
            <p:cNvCxnSpPr>
              <a:stCxn id="201733" idx="3"/>
              <a:endCxn id="201734" idx="7"/>
            </p:cNvCxnSpPr>
            <p:nvPr/>
          </p:nvCxnSpPr>
          <p:spPr>
            <a:xfrm rot="5400000">
              <a:off x="2753399" y="2497016"/>
              <a:ext cx="465381" cy="498899"/>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01734" idx="3"/>
              <a:endCxn id="201735" idx="0"/>
            </p:cNvCxnSpPr>
            <p:nvPr/>
          </p:nvCxnSpPr>
          <p:spPr>
            <a:xfrm rot="5400000">
              <a:off x="1721657" y="3210681"/>
              <a:ext cx="497883" cy="640772"/>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01733" idx="5"/>
              <a:endCxn id="201736" idx="1"/>
            </p:cNvCxnSpPr>
            <p:nvPr/>
          </p:nvCxnSpPr>
          <p:spPr>
            <a:xfrm rot="16200000" flipH="1">
              <a:off x="3653511" y="2541457"/>
              <a:ext cx="536818" cy="481454"/>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01736" idx="5"/>
            </p:cNvCxnSpPr>
            <p:nvPr/>
          </p:nvCxnSpPr>
          <p:spPr>
            <a:xfrm rot="16200000" flipH="1">
              <a:off x="4467480" y="3604560"/>
              <a:ext cx="432627" cy="392326"/>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201736" idx="3"/>
            </p:cNvCxnSpPr>
            <p:nvPr/>
          </p:nvCxnSpPr>
          <p:spPr>
            <a:xfrm rot="5400000">
              <a:off x="3601711" y="3576772"/>
              <a:ext cx="432627" cy="447903"/>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01738" idx="5"/>
              <a:endCxn id="201739" idx="1"/>
            </p:cNvCxnSpPr>
            <p:nvPr/>
          </p:nvCxnSpPr>
          <p:spPr>
            <a:xfrm rot="16200000" flipH="1">
              <a:off x="5292467" y="4250264"/>
              <a:ext cx="489193" cy="280116"/>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1421327" y="2785841"/>
            <a:ext cx="4432770" cy="2571985"/>
            <a:chOff x="1541999" y="2483556"/>
            <a:chExt cx="4432770" cy="2571985"/>
          </a:xfrm>
        </p:grpSpPr>
        <p:sp>
          <p:nvSpPr>
            <p:cNvPr id="32" name="任意多边形 31"/>
            <p:cNvSpPr/>
            <p:nvPr/>
          </p:nvSpPr>
          <p:spPr>
            <a:xfrm>
              <a:off x="1541999" y="3048000"/>
              <a:ext cx="666044" cy="677333"/>
            </a:xfrm>
            <a:custGeom>
              <a:avLst/>
              <a:gdLst>
                <a:gd name="connsiteX0" fmla="*/ 666044 w 666044"/>
                <a:gd name="connsiteY0" fmla="*/ 0 h 677333"/>
                <a:gd name="connsiteX1" fmla="*/ 180622 w 666044"/>
                <a:gd name="connsiteY1" fmla="*/ 349955 h 677333"/>
                <a:gd name="connsiteX2" fmla="*/ 0 w 666044"/>
                <a:gd name="connsiteY2" fmla="*/ 677333 h 677333"/>
                <a:gd name="connsiteX0" fmla="*/ 666044 w 666044"/>
                <a:gd name="connsiteY0" fmla="*/ 0 h 677333"/>
                <a:gd name="connsiteX1" fmla="*/ 180622 w 666044"/>
                <a:gd name="connsiteY1" fmla="*/ 349955 h 677333"/>
                <a:gd name="connsiteX2" fmla="*/ 0 w 666044"/>
                <a:gd name="connsiteY2" fmla="*/ 677333 h 677333"/>
                <a:gd name="connsiteX0" fmla="*/ 666044 w 666044"/>
                <a:gd name="connsiteY0" fmla="*/ 0 h 677333"/>
                <a:gd name="connsiteX1" fmla="*/ 180622 w 666044"/>
                <a:gd name="connsiteY1" fmla="*/ 349955 h 677333"/>
                <a:gd name="connsiteX2" fmla="*/ 0 w 666044"/>
                <a:gd name="connsiteY2" fmla="*/ 677333 h 677333"/>
                <a:gd name="connsiteX0" fmla="*/ 666044 w 666044"/>
                <a:gd name="connsiteY0" fmla="*/ 0 h 677333"/>
                <a:gd name="connsiteX1" fmla="*/ 180622 w 666044"/>
                <a:gd name="connsiteY1" fmla="*/ 349955 h 677333"/>
                <a:gd name="connsiteX2" fmla="*/ 0 w 666044"/>
                <a:gd name="connsiteY2" fmla="*/ 677333 h 677333"/>
                <a:gd name="connsiteX0" fmla="*/ 666044 w 666044"/>
                <a:gd name="connsiteY0" fmla="*/ 0 h 677333"/>
                <a:gd name="connsiteX1" fmla="*/ 180622 w 666044"/>
                <a:gd name="connsiteY1" fmla="*/ 207055 h 677333"/>
                <a:gd name="connsiteX2" fmla="*/ 0 w 666044"/>
                <a:gd name="connsiteY2" fmla="*/ 677333 h 677333"/>
              </a:gdLst>
              <a:ahLst/>
              <a:cxnLst>
                <a:cxn ang="0">
                  <a:pos x="connsiteX0" y="connsiteY0"/>
                </a:cxn>
                <a:cxn ang="0">
                  <a:pos x="connsiteX1" y="connsiteY1"/>
                </a:cxn>
                <a:cxn ang="0">
                  <a:pos x="connsiteX2" y="connsiteY2"/>
                </a:cxn>
              </a:cxnLst>
              <a:rect l="l" t="t" r="r" b="b"/>
              <a:pathLst>
                <a:path w="666044" h="677333">
                  <a:moveTo>
                    <a:pt x="666044" y="0"/>
                  </a:moveTo>
                  <a:cubicBezTo>
                    <a:pt x="404425" y="19580"/>
                    <a:pt x="291629" y="94166"/>
                    <a:pt x="180622" y="207055"/>
                  </a:cubicBezTo>
                  <a:cubicBezTo>
                    <a:pt x="69615" y="319944"/>
                    <a:pt x="34807" y="570088"/>
                    <a:pt x="0" y="677333"/>
                  </a:cubicBezTo>
                </a:path>
              </a:pathLst>
            </a:cu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3" name="任意多边形 32"/>
            <p:cNvSpPr/>
            <p:nvPr/>
          </p:nvSpPr>
          <p:spPr>
            <a:xfrm>
              <a:off x="1948399" y="2517422"/>
              <a:ext cx="1501422" cy="1399822"/>
            </a:xfrm>
            <a:custGeom>
              <a:avLst/>
              <a:gdLst>
                <a:gd name="connsiteX0" fmla="*/ 0 w 1501422"/>
                <a:gd name="connsiteY0" fmla="*/ 1399822 h 1399822"/>
                <a:gd name="connsiteX1" fmla="*/ 361244 w 1501422"/>
                <a:gd name="connsiteY1" fmla="*/ 1264356 h 1399822"/>
                <a:gd name="connsiteX2" fmla="*/ 1117600 w 1501422"/>
                <a:gd name="connsiteY2" fmla="*/ 722489 h 1399822"/>
                <a:gd name="connsiteX3" fmla="*/ 1501422 w 1501422"/>
                <a:gd name="connsiteY3" fmla="*/ 0 h 1399822"/>
              </a:gdLst>
              <a:ahLst/>
              <a:cxnLst>
                <a:cxn ang="0">
                  <a:pos x="connsiteX0" y="connsiteY0"/>
                </a:cxn>
                <a:cxn ang="0">
                  <a:pos x="connsiteX1" y="connsiteY1"/>
                </a:cxn>
                <a:cxn ang="0">
                  <a:pos x="connsiteX2" y="connsiteY2"/>
                </a:cxn>
                <a:cxn ang="0">
                  <a:pos x="connsiteX3" y="connsiteY3"/>
                </a:cxn>
              </a:cxnLst>
              <a:rect l="l" t="t" r="r" b="b"/>
              <a:pathLst>
                <a:path w="1501422" h="1399822">
                  <a:moveTo>
                    <a:pt x="0" y="1399822"/>
                  </a:moveTo>
                  <a:cubicBezTo>
                    <a:pt x="87488" y="1388533"/>
                    <a:pt x="174977" y="1377245"/>
                    <a:pt x="361244" y="1264356"/>
                  </a:cubicBezTo>
                  <a:cubicBezTo>
                    <a:pt x="547511" y="1151467"/>
                    <a:pt x="927570" y="933215"/>
                    <a:pt x="1117600" y="722489"/>
                  </a:cubicBezTo>
                  <a:cubicBezTo>
                    <a:pt x="1307630" y="511763"/>
                    <a:pt x="1404526" y="255881"/>
                    <a:pt x="1501422" y="0"/>
                  </a:cubicBezTo>
                </a:path>
              </a:pathLst>
            </a:cu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4" name="任意多边形 33"/>
            <p:cNvSpPr/>
            <p:nvPr/>
          </p:nvSpPr>
          <p:spPr>
            <a:xfrm>
              <a:off x="3540132" y="2483556"/>
              <a:ext cx="11289" cy="1207911"/>
            </a:xfrm>
            <a:custGeom>
              <a:avLst/>
              <a:gdLst>
                <a:gd name="connsiteX0" fmla="*/ 0 w 11289"/>
                <a:gd name="connsiteY0" fmla="*/ 0 h 1207911"/>
                <a:gd name="connsiteX1" fmla="*/ 11289 w 11289"/>
                <a:gd name="connsiteY1" fmla="*/ 970844 h 1207911"/>
                <a:gd name="connsiteX2" fmla="*/ 0 w 11289"/>
                <a:gd name="connsiteY2" fmla="*/ 1207911 h 1207911"/>
              </a:gdLst>
              <a:ahLst/>
              <a:cxnLst>
                <a:cxn ang="0">
                  <a:pos x="connsiteX0" y="connsiteY0"/>
                </a:cxn>
                <a:cxn ang="0">
                  <a:pos x="connsiteX1" y="connsiteY1"/>
                </a:cxn>
                <a:cxn ang="0">
                  <a:pos x="connsiteX2" y="connsiteY2"/>
                </a:cxn>
              </a:cxnLst>
              <a:rect l="l" t="t" r="r" b="b"/>
              <a:pathLst>
                <a:path w="11289" h="1207911">
                  <a:moveTo>
                    <a:pt x="0" y="0"/>
                  </a:moveTo>
                  <a:cubicBezTo>
                    <a:pt x="5644" y="384763"/>
                    <a:pt x="11289" y="769526"/>
                    <a:pt x="11289" y="970844"/>
                  </a:cubicBezTo>
                  <a:cubicBezTo>
                    <a:pt x="11289" y="1172162"/>
                    <a:pt x="5644" y="1190036"/>
                    <a:pt x="0" y="1207911"/>
                  </a:cubicBezTo>
                </a:path>
              </a:pathLst>
            </a:cu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5" name="任意多边形 34"/>
            <p:cNvSpPr/>
            <p:nvPr/>
          </p:nvSpPr>
          <p:spPr>
            <a:xfrm>
              <a:off x="3890088" y="3307644"/>
              <a:ext cx="474133" cy="643467"/>
            </a:xfrm>
            <a:custGeom>
              <a:avLst/>
              <a:gdLst>
                <a:gd name="connsiteX0" fmla="*/ 0 w 474133"/>
                <a:gd name="connsiteY0" fmla="*/ 643467 h 643467"/>
                <a:gd name="connsiteX1" fmla="*/ 349955 w 474133"/>
                <a:gd name="connsiteY1" fmla="*/ 428978 h 643467"/>
                <a:gd name="connsiteX2" fmla="*/ 474133 w 474133"/>
                <a:gd name="connsiteY2" fmla="*/ 0 h 643467"/>
              </a:gdLst>
              <a:ahLst/>
              <a:cxnLst>
                <a:cxn ang="0">
                  <a:pos x="connsiteX0" y="connsiteY0"/>
                </a:cxn>
                <a:cxn ang="0">
                  <a:pos x="connsiteX1" y="connsiteY1"/>
                </a:cxn>
                <a:cxn ang="0">
                  <a:pos x="connsiteX2" y="connsiteY2"/>
                </a:cxn>
              </a:cxnLst>
              <a:rect l="l" t="t" r="r" b="b"/>
              <a:pathLst>
                <a:path w="474133" h="643467">
                  <a:moveTo>
                    <a:pt x="0" y="643467"/>
                  </a:moveTo>
                  <a:cubicBezTo>
                    <a:pt x="135466" y="589844"/>
                    <a:pt x="270933" y="536222"/>
                    <a:pt x="349955" y="428978"/>
                  </a:cubicBezTo>
                  <a:cubicBezTo>
                    <a:pt x="428977" y="321734"/>
                    <a:pt x="451555" y="160867"/>
                    <a:pt x="474133" y="0"/>
                  </a:cubicBezTo>
                </a:path>
              </a:pathLst>
            </a:cu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6" name="任意多边形 35"/>
            <p:cNvSpPr/>
            <p:nvPr/>
          </p:nvSpPr>
          <p:spPr>
            <a:xfrm>
              <a:off x="5064132" y="4109156"/>
              <a:ext cx="654756" cy="946385"/>
            </a:xfrm>
            <a:custGeom>
              <a:avLst/>
              <a:gdLst>
                <a:gd name="connsiteX0" fmla="*/ 654756 w 654756"/>
                <a:gd name="connsiteY0" fmla="*/ 801511 h 946385"/>
                <a:gd name="connsiteX1" fmla="*/ 237067 w 654756"/>
                <a:gd name="connsiteY1" fmla="*/ 812800 h 946385"/>
                <a:gd name="connsiteX2" fmla="*/ 0 w 654756"/>
                <a:gd name="connsiteY2" fmla="*/ 0 h 946385"/>
              </a:gdLst>
              <a:ahLst/>
              <a:cxnLst>
                <a:cxn ang="0">
                  <a:pos x="connsiteX0" y="connsiteY0"/>
                </a:cxn>
                <a:cxn ang="0">
                  <a:pos x="connsiteX1" y="connsiteY1"/>
                </a:cxn>
                <a:cxn ang="0">
                  <a:pos x="connsiteX2" y="connsiteY2"/>
                </a:cxn>
              </a:cxnLst>
              <a:rect l="l" t="t" r="r" b="b"/>
              <a:pathLst>
                <a:path w="654756" h="946385">
                  <a:moveTo>
                    <a:pt x="654756" y="801511"/>
                  </a:moveTo>
                  <a:cubicBezTo>
                    <a:pt x="500474" y="873948"/>
                    <a:pt x="346193" y="946385"/>
                    <a:pt x="237067" y="812800"/>
                  </a:cubicBezTo>
                  <a:cubicBezTo>
                    <a:pt x="127941" y="679215"/>
                    <a:pt x="63970" y="339607"/>
                    <a:pt x="0" y="0"/>
                  </a:cubicBezTo>
                </a:path>
              </a:pathLst>
            </a:cu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7" name="任意多边形 36"/>
            <p:cNvSpPr/>
            <p:nvPr/>
          </p:nvSpPr>
          <p:spPr>
            <a:xfrm>
              <a:off x="4691599" y="3078104"/>
              <a:ext cx="1283170" cy="1414874"/>
            </a:xfrm>
            <a:custGeom>
              <a:avLst/>
              <a:gdLst>
                <a:gd name="connsiteX0" fmla="*/ 0 w 1283170"/>
                <a:gd name="connsiteY0" fmla="*/ 3763 h 1414874"/>
                <a:gd name="connsiteX1" fmla="*/ 688622 w 1283170"/>
                <a:gd name="connsiteY1" fmla="*/ 139229 h 1414874"/>
                <a:gd name="connsiteX2" fmla="*/ 1185333 w 1283170"/>
                <a:gd name="connsiteY2" fmla="*/ 839140 h 1414874"/>
                <a:gd name="connsiteX3" fmla="*/ 1275644 w 1283170"/>
                <a:gd name="connsiteY3" fmla="*/ 1414874 h 1414874"/>
              </a:gdLst>
              <a:ahLst/>
              <a:cxnLst>
                <a:cxn ang="0">
                  <a:pos x="connsiteX0" y="connsiteY0"/>
                </a:cxn>
                <a:cxn ang="0">
                  <a:pos x="connsiteX1" y="connsiteY1"/>
                </a:cxn>
                <a:cxn ang="0">
                  <a:pos x="connsiteX2" y="connsiteY2"/>
                </a:cxn>
                <a:cxn ang="0">
                  <a:pos x="connsiteX3" y="connsiteY3"/>
                </a:cxn>
              </a:cxnLst>
              <a:rect l="l" t="t" r="r" b="b"/>
              <a:pathLst>
                <a:path w="1283170" h="1414874">
                  <a:moveTo>
                    <a:pt x="0" y="3763"/>
                  </a:moveTo>
                  <a:cubicBezTo>
                    <a:pt x="245533" y="1881"/>
                    <a:pt x="491067" y="0"/>
                    <a:pt x="688622" y="139229"/>
                  </a:cubicBezTo>
                  <a:cubicBezTo>
                    <a:pt x="886177" y="278458"/>
                    <a:pt x="1087496" y="626533"/>
                    <a:pt x="1185333" y="839140"/>
                  </a:cubicBezTo>
                  <a:cubicBezTo>
                    <a:pt x="1283170" y="1051747"/>
                    <a:pt x="1279407" y="1233310"/>
                    <a:pt x="1275644" y="1414874"/>
                  </a:cubicBezTo>
                </a:path>
              </a:pathLst>
            </a:cu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grpSp>
        <p:nvGrpSpPr>
          <p:cNvPr id="40" name="组合 39"/>
          <p:cNvGrpSpPr/>
          <p:nvPr/>
        </p:nvGrpSpPr>
        <p:grpSpPr>
          <a:xfrm>
            <a:off x="3214678" y="1071546"/>
            <a:ext cx="3021034" cy="338554"/>
            <a:chOff x="3500430" y="1071546"/>
            <a:chExt cx="3021034" cy="338554"/>
          </a:xfrm>
        </p:grpSpPr>
        <p:sp>
          <p:nvSpPr>
            <p:cNvPr id="27" name="右箭头 26"/>
            <p:cNvSpPr/>
            <p:nvPr/>
          </p:nvSpPr>
          <p:spPr>
            <a:xfrm>
              <a:off x="3500430" y="1142984"/>
              <a:ext cx="500066"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latin typeface="Consolas" pitchFamily="49" charset="0"/>
                <a:cs typeface="Consolas" pitchFamily="49" charset="0"/>
              </a:endParaRPr>
            </a:p>
          </p:txBody>
        </p:sp>
        <p:sp>
          <p:nvSpPr>
            <p:cNvPr id="31" name="TextBox 30"/>
            <p:cNvSpPr txBox="1"/>
            <p:nvPr/>
          </p:nvSpPr>
          <p:spPr>
            <a:xfrm>
              <a:off x="4164010" y="1071546"/>
              <a:ext cx="2357454" cy="338554"/>
            </a:xfrm>
            <a:prstGeom prst="rect">
              <a:avLst/>
            </a:prstGeom>
            <a:noFill/>
          </p:spPr>
          <p:txBody>
            <a:bodyPr wrap="square" rtlCol="0">
              <a:spAutoFit/>
            </a:bodyPr>
            <a:lstStyle/>
            <a:p>
              <a:pPr algn="l"/>
              <a:r>
                <a:rPr lang="en-US" altLang="zh-CN" sz="2000">
                  <a:latin typeface="Consolas" pitchFamily="49" charset="0"/>
                  <a:ea typeface="楷体" pitchFamily="49" charset="-122"/>
                  <a:cs typeface="Consolas" pitchFamily="49" charset="0"/>
                </a:rPr>
                <a:t>r</a:t>
              </a:r>
              <a:r>
                <a:rPr lang="en-US" altLang="zh-CN" sz="2000" baseline="-25000">
                  <a:latin typeface="Consolas" pitchFamily="49" charset="0"/>
                  <a:ea typeface="楷体" pitchFamily="49" charset="-122"/>
                  <a:cs typeface="Consolas" pitchFamily="49" charset="0"/>
                </a:rPr>
                <a:t>1</a:t>
              </a:r>
              <a:r>
                <a:rPr lang="zh-CN" altLang="en-US" sz="2000">
                  <a:latin typeface="Consolas" pitchFamily="49" charset="0"/>
                  <a:ea typeface="楷体" pitchFamily="49" charset="-122"/>
                  <a:cs typeface="Consolas" pitchFamily="49" charset="0"/>
                </a:rPr>
                <a:t>为线性结构</a:t>
              </a:r>
            </a:p>
          </p:txBody>
        </p:sp>
      </p:grpSp>
      <p:grpSp>
        <p:nvGrpSpPr>
          <p:cNvPr id="41" name="组合 40"/>
          <p:cNvGrpSpPr/>
          <p:nvPr/>
        </p:nvGrpSpPr>
        <p:grpSpPr>
          <a:xfrm>
            <a:off x="3214678" y="1591026"/>
            <a:ext cx="3021034" cy="338554"/>
            <a:chOff x="3500430" y="1591026"/>
            <a:chExt cx="3021034" cy="338554"/>
          </a:xfrm>
        </p:grpSpPr>
        <p:sp>
          <p:nvSpPr>
            <p:cNvPr id="38" name="右箭头 37"/>
            <p:cNvSpPr/>
            <p:nvPr/>
          </p:nvSpPr>
          <p:spPr>
            <a:xfrm>
              <a:off x="3500430" y="1637064"/>
              <a:ext cx="500066"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latin typeface="Consolas" pitchFamily="49" charset="0"/>
                <a:cs typeface="Consolas" pitchFamily="49" charset="0"/>
              </a:endParaRPr>
            </a:p>
          </p:txBody>
        </p:sp>
        <p:sp>
          <p:nvSpPr>
            <p:cNvPr id="39" name="TextBox 38"/>
            <p:cNvSpPr txBox="1"/>
            <p:nvPr/>
          </p:nvSpPr>
          <p:spPr>
            <a:xfrm>
              <a:off x="4164010" y="1591026"/>
              <a:ext cx="2357454" cy="338554"/>
            </a:xfrm>
            <a:prstGeom prst="rect">
              <a:avLst/>
            </a:prstGeom>
            <a:noFill/>
          </p:spPr>
          <p:txBody>
            <a:bodyPr wrap="square" rtlCol="0">
              <a:spAutoFit/>
            </a:bodyPr>
            <a:lstStyle/>
            <a:p>
              <a:pPr algn="l"/>
              <a:r>
                <a:rPr lang="en-US" altLang="zh-CN" sz="2000">
                  <a:latin typeface="Consolas" pitchFamily="49" charset="0"/>
                  <a:ea typeface="楷体" pitchFamily="49" charset="-122"/>
                  <a:cs typeface="Consolas" pitchFamily="49" charset="0"/>
                </a:rPr>
                <a:t>r</a:t>
              </a:r>
              <a:r>
                <a:rPr lang="en-US" altLang="zh-CN" sz="2000" baseline="-25000">
                  <a:latin typeface="Consolas" pitchFamily="49" charset="0"/>
                  <a:ea typeface="楷体" pitchFamily="49" charset="-122"/>
                  <a:cs typeface="Consolas" pitchFamily="49" charset="0"/>
                </a:rPr>
                <a:t>2</a:t>
              </a:r>
              <a:r>
                <a:rPr lang="zh-CN" altLang="en-US" sz="2000">
                  <a:latin typeface="Consolas" pitchFamily="49" charset="0"/>
                  <a:ea typeface="楷体" pitchFamily="49" charset="-122"/>
                  <a:cs typeface="Consolas" pitchFamily="49" charset="0"/>
                </a:rPr>
                <a:t>为树形结构</a:t>
              </a:r>
            </a:p>
          </p:txBody>
        </p:sp>
      </p:grpSp>
      <p:sp>
        <p:nvSpPr>
          <p:cNvPr id="4" name="灯片编号占位符 3"/>
          <p:cNvSpPr>
            <a:spLocks noGrp="1"/>
          </p:cNvSpPr>
          <p:nvPr>
            <p:ph type="sldNum" sz="quarter" idx="12"/>
          </p:nvPr>
        </p:nvSpPr>
        <p:spPr/>
        <p:txBody>
          <a:bodyPr/>
          <a:lstStyle/>
          <a:p>
            <a:fld id="{7AF016A1-9F15-429F-9EFD-84004B73C732}" type="slidenum">
              <a:rPr lang="en-US" altLang="zh-CN" smtClean="0"/>
              <a:pPr/>
              <a:t>49</a:t>
            </a:fld>
            <a:endParaRPr lang="en-US" altLang="zh-CN" dirty="0"/>
          </a:p>
        </p:txBody>
      </p:sp>
    </p:spTree>
    <p:custDataLst>
      <p:tags r:id="rId1"/>
    </p:custDataLst>
    <p:extLst>
      <p:ext uri="{BB962C8B-B14F-4D97-AF65-F5344CB8AC3E}">
        <p14:creationId xmlns:p14="http://schemas.microsoft.com/office/powerpoint/2010/main" val="378637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17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55" grpId="0"/>
      <p:bldP spid="2017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b="0" dirty="0">
                <a:latin typeface="微软雅黑" pitchFamily="34" charset="-122"/>
                <a:ea typeface="微软雅黑" pitchFamily="34" charset="-122"/>
              </a:rPr>
              <a:t>数据结构参考教材</a:t>
            </a:r>
            <a:endParaRPr lang="en-US" altLang="zh-CN" b="0" dirty="0">
              <a:latin typeface="微软雅黑" pitchFamily="34" charset="-122"/>
              <a:ea typeface="微软雅黑" pitchFamily="34" charset="-122"/>
            </a:endParaRPr>
          </a:p>
          <a:p>
            <a:pPr lvl="1"/>
            <a:r>
              <a:rPr lang="en-US" altLang="zh-CN" b="0" dirty="0">
                <a:latin typeface="微软雅黑" pitchFamily="34" charset="-122"/>
                <a:ea typeface="微软雅黑" pitchFamily="34" charset="-122"/>
              </a:rPr>
              <a:t>《</a:t>
            </a:r>
            <a:r>
              <a:rPr lang="zh-CN" altLang="en-US" b="0" dirty="0">
                <a:latin typeface="微软雅黑" pitchFamily="34" charset="-122"/>
                <a:ea typeface="微软雅黑" pitchFamily="34" charset="-122"/>
              </a:rPr>
              <a:t>数据结构</a:t>
            </a:r>
            <a:r>
              <a:rPr lang="en-US" altLang="zh-CN" b="0" dirty="0">
                <a:latin typeface="微软雅黑" pitchFamily="34" charset="-122"/>
                <a:ea typeface="微软雅黑" pitchFamily="34" charset="-122"/>
              </a:rPr>
              <a:t>》(C</a:t>
            </a:r>
            <a:r>
              <a:rPr lang="zh-CN" altLang="en-US" b="0" dirty="0">
                <a:latin typeface="微软雅黑" pitchFamily="34" charset="-122"/>
                <a:ea typeface="微软雅黑" pitchFamily="34" charset="-122"/>
              </a:rPr>
              <a:t>语言版</a:t>
            </a:r>
            <a:r>
              <a:rPr lang="en-US" altLang="zh-CN" b="0" dirty="0">
                <a:latin typeface="微软雅黑" pitchFamily="34" charset="-122"/>
                <a:ea typeface="微软雅黑" pitchFamily="34" charset="-122"/>
              </a:rPr>
              <a:t>)    </a:t>
            </a:r>
            <a:r>
              <a:rPr lang="zh-CN" altLang="en-US" b="0" dirty="0">
                <a:latin typeface="微软雅黑" pitchFamily="34" charset="-122"/>
                <a:ea typeface="微软雅黑" pitchFamily="34" charset="-122"/>
              </a:rPr>
              <a:t>清华大学出版社   严蔚敏等 编著</a:t>
            </a:r>
            <a:endParaRPr lang="en-US" altLang="zh-CN" b="0" dirty="0">
              <a:latin typeface="微软雅黑" pitchFamily="34" charset="-122"/>
              <a:ea typeface="微软雅黑" pitchFamily="34" charset="-122"/>
            </a:endParaRPr>
          </a:p>
          <a:p>
            <a:pPr lvl="1"/>
            <a:r>
              <a:rPr lang="en-US" altLang="zh-CN" b="0" dirty="0">
                <a:latin typeface="微软雅黑" pitchFamily="34" charset="-122"/>
                <a:ea typeface="微软雅黑" pitchFamily="34" charset="-122"/>
              </a:rPr>
              <a:t>《</a:t>
            </a:r>
            <a:r>
              <a:rPr lang="zh-CN" altLang="en-US" b="0" dirty="0">
                <a:latin typeface="微软雅黑" pitchFamily="34" charset="-122"/>
                <a:ea typeface="微软雅黑" pitchFamily="34" charset="-122"/>
              </a:rPr>
              <a:t>数据结构教程</a:t>
            </a:r>
            <a:r>
              <a:rPr lang="en-US" altLang="zh-CN" b="0" dirty="0">
                <a:latin typeface="微软雅黑" pitchFamily="34" charset="-122"/>
                <a:ea typeface="微软雅黑" pitchFamily="34" charset="-122"/>
              </a:rPr>
              <a:t>》            </a:t>
            </a:r>
            <a:r>
              <a:rPr lang="zh-CN" altLang="en-US" b="0" dirty="0">
                <a:latin typeface="微软雅黑" pitchFamily="34" charset="-122"/>
                <a:ea typeface="微软雅黑" pitchFamily="34" charset="-122"/>
              </a:rPr>
              <a:t>清华大学出版社   李春葆等 编著</a:t>
            </a:r>
            <a:endParaRPr lang="en-US" altLang="zh-CN" b="0" dirty="0">
              <a:latin typeface="微软雅黑" pitchFamily="34" charset="-122"/>
              <a:ea typeface="微软雅黑" pitchFamily="34" charset="-122"/>
            </a:endParaRPr>
          </a:p>
          <a:p>
            <a:pPr lvl="1"/>
            <a:r>
              <a:rPr lang="en-US" altLang="zh-CN" b="0" dirty="0">
                <a:latin typeface="微软雅黑" pitchFamily="34" charset="-122"/>
                <a:ea typeface="微软雅黑" pitchFamily="34" charset="-122"/>
              </a:rPr>
              <a:t>《</a:t>
            </a:r>
            <a:r>
              <a:rPr lang="zh-CN" altLang="en-US" b="0" dirty="0">
                <a:latin typeface="微软雅黑" pitchFamily="34" charset="-122"/>
                <a:ea typeface="微软雅黑" pitchFamily="34" charset="-122"/>
              </a:rPr>
              <a:t>数据结构</a:t>
            </a:r>
            <a:r>
              <a:rPr lang="en-US" altLang="zh-CN" b="0" dirty="0">
                <a:latin typeface="微软雅黑" pitchFamily="34" charset="-122"/>
                <a:ea typeface="微软雅黑" pitchFamily="34" charset="-122"/>
              </a:rPr>
              <a:t>》 (</a:t>
            </a:r>
            <a:r>
              <a:rPr lang="zh-CN" altLang="en-US" b="0" dirty="0">
                <a:latin typeface="微软雅黑" pitchFamily="34" charset="-122"/>
                <a:ea typeface="微软雅黑" pitchFamily="34" charset="-122"/>
              </a:rPr>
              <a:t>用面向对象方法与</a:t>
            </a:r>
            <a:r>
              <a:rPr lang="en-US" altLang="zh-CN" b="0" dirty="0">
                <a:latin typeface="微软雅黑" pitchFamily="34" charset="-122"/>
                <a:ea typeface="微软雅黑" pitchFamily="34" charset="-122"/>
              </a:rPr>
              <a:t>C++</a:t>
            </a:r>
            <a:r>
              <a:rPr lang="zh-CN" altLang="en-US" b="0" dirty="0">
                <a:latin typeface="微软雅黑" pitchFamily="34" charset="-122"/>
                <a:ea typeface="微软雅黑" pitchFamily="34" charset="-122"/>
              </a:rPr>
              <a:t>语言描述</a:t>
            </a:r>
            <a:r>
              <a:rPr lang="en-US" altLang="zh-CN" b="0" dirty="0">
                <a:latin typeface="微软雅黑" pitchFamily="34" charset="-122"/>
                <a:ea typeface="微软雅黑" pitchFamily="34" charset="-122"/>
              </a:rPr>
              <a:t>) </a:t>
            </a:r>
          </a:p>
          <a:p>
            <a:pPr marL="457200" lvl="1" indent="0">
              <a:buNone/>
            </a:pPr>
            <a:r>
              <a:rPr lang="zh-CN" altLang="en-US" b="0" dirty="0">
                <a:latin typeface="微软雅黑" pitchFamily="34" charset="-122"/>
                <a:ea typeface="微软雅黑" pitchFamily="34" charset="-122"/>
              </a:rPr>
              <a:t>                                           清华大学出版社   殷人昆等 编著</a:t>
            </a:r>
            <a:endParaRPr lang="en-US" altLang="zh-CN" b="0" dirty="0">
              <a:latin typeface="微软雅黑" pitchFamily="34" charset="-122"/>
              <a:ea typeface="微软雅黑" pitchFamily="34" charset="-122"/>
            </a:endParaRPr>
          </a:p>
          <a:p>
            <a:pPr marL="457200" lvl="1" indent="0">
              <a:buNone/>
            </a:pPr>
            <a:endParaRPr lang="en-US" altLang="zh-CN" b="0" dirty="0">
              <a:latin typeface="微软雅黑" pitchFamily="34" charset="-122"/>
              <a:ea typeface="微软雅黑" pitchFamily="34" charset="-122"/>
            </a:endParaRPr>
          </a:p>
          <a:p>
            <a:r>
              <a:rPr lang="zh-CN" altLang="en-US" b="0" dirty="0">
                <a:latin typeface="微软雅黑" pitchFamily="34" charset="-122"/>
                <a:ea typeface="微软雅黑" pitchFamily="34" charset="-122"/>
              </a:rPr>
              <a:t>算法设计参考教材（</a:t>
            </a:r>
            <a:r>
              <a:rPr lang="zh-CN" altLang="en-US" b="0" dirty="0">
                <a:solidFill>
                  <a:srgbClr val="0000FF"/>
                </a:solidFill>
                <a:latin typeface="微软雅黑" pitchFamily="34" charset="-122"/>
                <a:ea typeface="微软雅黑" pitchFamily="34" charset="-122"/>
              </a:rPr>
              <a:t>供学有余力同学参考</a:t>
            </a:r>
            <a:r>
              <a:rPr lang="zh-CN" altLang="en-US" b="0" dirty="0">
                <a:latin typeface="微软雅黑" pitchFamily="34" charset="-122"/>
                <a:ea typeface="微软雅黑" pitchFamily="34" charset="-122"/>
              </a:rPr>
              <a:t>）</a:t>
            </a:r>
            <a:endParaRPr lang="en-US" altLang="zh-CN" b="0" dirty="0">
              <a:latin typeface="微软雅黑" pitchFamily="34" charset="-122"/>
              <a:ea typeface="微软雅黑" pitchFamily="34" charset="-122"/>
            </a:endParaRPr>
          </a:p>
          <a:p>
            <a:pPr lvl="1"/>
            <a:r>
              <a:rPr lang="en-US" altLang="zh-CN" b="0" dirty="0">
                <a:latin typeface="微软雅黑" pitchFamily="34" charset="-122"/>
                <a:ea typeface="微软雅黑" pitchFamily="34" charset="-122"/>
              </a:rPr>
              <a:t>《</a:t>
            </a:r>
            <a:r>
              <a:rPr lang="zh-CN" altLang="en-US" b="0" dirty="0">
                <a:latin typeface="微软雅黑" pitchFamily="34" charset="-122"/>
                <a:ea typeface="微软雅黑" pitchFamily="34" charset="-122"/>
              </a:rPr>
              <a:t>算法导论</a:t>
            </a:r>
            <a:r>
              <a:rPr lang="en-US" altLang="zh-CN" b="0" dirty="0">
                <a:latin typeface="微软雅黑" pitchFamily="34" charset="-122"/>
                <a:ea typeface="微软雅黑" pitchFamily="34" charset="-122"/>
              </a:rPr>
              <a:t>》(</a:t>
            </a:r>
            <a:r>
              <a:rPr lang="zh-CN" altLang="en-US" b="0" dirty="0">
                <a:latin typeface="微软雅黑" pitchFamily="34" charset="-122"/>
                <a:ea typeface="微软雅黑" pitchFamily="34" charset="-122"/>
              </a:rPr>
              <a:t>中英文</a:t>
            </a:r>
            <a:r>
              <a:rPr lang="en-US" altLang="zh-CN" b="0" dirty="0">
                <a:latin typeface="微软雅黑" pitchFamily="34" charset="-122"/>
                <a:ea typeface="微软雅黑" pitchFamily="34" charset="-122"/>
              </a:rPr>
              <a:t>)      </a:t>
            </a:r>
            <a:r>
              <a:rPr lang="zh-CN" altLang="en-US" b="0" dirty="0">
                <a:latin typeface="微软雅黑" pitchFamily="34" charset="-122"/>
                <a:ea typeface="微软雅黑" pitchFamily="34" charset="-122"/>
              </a:rPr>
              <a:t>机械工业出版社   </a:t>
            </a:r>
            <a:r>
              <a:rPr lang="en-US" altLang="zh-CN" b="0" dirty="0">
                <a:latin typeface="微软雅黑" pitchFamily="34" charset="-122"/>
                <a:ea typeface="微软雅黑" pitchFamily="34" charset="-122"/>
              </a:rPr>
              <a:t>T.H. </a:t>
            </a:r>
            <a:r>
              <a:rPr lang="en-US" altLang="zh-CN" b="0" dirty="0" err="1">
                <a:latin typeface="微软雅黑" pitchFamily="34" charset="-122"/>
                <a:ea typeface="微软雅黑" pitchFamily="34" charset="-122"/>
              </a:rPr>
              <a:t>Cormen</a:t>
            </a:r>
            <a:r>
              <a:rPr lang="en-US" altLang="zh-CN" b="0" dirty="0">
                <a:latin typeface="微软雅黑" pitchFamily="34" charset="-122"/>
                <a:ea typeface="微软雅黑" pitchFamily="34" charset="-122"/>
              </a:rPr>
              <a:t> </a:t>
            </a:r>
            <a:r>
              <a:rPr lang="zh-CN" altLang="en-US" b="0" dirty="0">
                <a:latin typeface="微软雅黑" pitchFamily="34" charset="-122"/>
                <a:ea typeface="微软雅黑" pitchFamily="34" charset="-122"/>
              </a:rPr>
              <a:t>等著</a:t>
            </a:r>
            <a:endParaRPr lang="en-US" altLang="zh-CN" b="0" dirty="0">
              <a:latin typeface="微软雅黑" pitchFamily="34" charset="-122"/>
              <a:ea typeface="微软雅黑" pitchFamily="34" charset="-122"/>
            </a:endParaRPr>
          </a:p>
          <a:p>
            <a:pPr lvl="1"/>
            <a:r>
              <a:rPr lang="en-US" altLang="zh-CN" b="0" dirty="0">
                <a:latin typeface="微软雅黑" pitchFamily="34" charset="-122"/>
                <a:ea typeface="微软雅黑" pitchFamily="34" charset="-122"/>
              </a:rPr>
              <a:t>《</a:t>
            </a:r>
            <a:r>
              <a:rPr lang="zh-CN" altLang="en-US" b="0" dirty="0">
                <a:latin typeface="微软雅黑" pitchFamily="34" charset="-122"/>
                <a:ea typeface="微软雅黑" pitchFamily="34" charset="-122"/>
              </a:rPr>
              <a:t>数据结构与算法设计</a:t>
            </a:r>
            <a:r>
              <a:rPr lang="en-US" altLang="zh-CN" b="0" dirty="0">
                <a:latin typeface="微软雅黑" pitchFamily="34" charset="-122"/>
                <a:ea typeface="微软雅黑" pitchFamily="34" charset="-122"/>
              </a:rPr>
              <a:t>》(C</a:t>
            </a:r>
            <a:r>
              <a:rPr lang="zh-CN" altLang="en-US" b="0" dirty="0">
                <a:latin typeface="微软雅黑" pitchFamily="34" charset="-122"/>
                <a:ea typeface="微软雅黑" pitchFamily="34" charset="-122"/>
              </a:rPr>
              <a:t>语言描述</a:t>
            </a:r>
            <a:r>
              <a:rPr lang="en-US" altLang="zh-CN" b="0" dirty="0">
                <a:latin typeface="微软雅黑" pitchFamily="34" charset="-122"/>
                <a:ea typeface="微软雅黑" pitchFamily="34" charset="-122"/>
              </a:rPr>
              <a:t>)  </a:t>
            </a:r>
          </a:p>
          <a:p>
            <a:pPr marL="457200" lvl="1" indent="0">
              <a:buNone/>
            </a:pPr>
            <a:r>
              <a:rPr lang="en-US" altLang="zh-CN" b="0" dirty="0">
                <a:latin typeface="微软雅黑" pitchFamily="34" charset="-122"/>
                <a:ea typeface="微软雅黑" pitchFamily="34" charset="-122"/>
              </a:rPr>
              <a:t>                                           </a:t>
            </a:r>
            <a:r>
              <a:rPr lang="zh-CN" altLang="en-US" b="0" dirty="0">
                <a:latin typeface="微软雅黑" pitchFamily="34" charset="-122"/>
                <a:ea typeface="微软雅黑" pitchFamily="34" charset="-122"/>
              </a:rPr>
              <a:t>机械工业出版社   </a:t>
            </a:r>
            <a:r>
              <a:rPr lang="en-US" altLang="zh-CN" b="0" dirty="0">
                <a:latin typeface="微软雅黑" pitchFamily="34" charset="-122"/>
                <a:ea typeface="微软雅黑" pitchFamily="34" charset="-122"/>
              </a:rPr>
              <a:t>M.A. Weiss </a:t>
            </a:r>
            <a:r>
              <a:rPr lang="zh-CN" altLang="en-US" b="0" dirty="0">
                <a:latin typeface="微软雅黑" pitchFamily="34" charset="-122"/>
                <a:ea typeface="微软雅黑" pitchFamily="34" charset="-122"/>
              </a:rPr>
              <a:t>等著</a:t>
            </a:r>
            <a:endParaRPr lang="en-US" altLang="zh-CN" b="0" dirty="0">
              <a:latin typeface="微软雅黑" pitchFamily="34" charset="-122"/>
              <a:ea typeface="微软雅黑" pitchFamily="34" charset="-122"/>
            </a:endParaRPr>
          </a:p>
          <a:p>
            <a:pPr lvl="1"/>
            <a:r>
              <a:rPr lang="zh-CN" altLang="zh-CN" b="0" dirty="0">
                <a:latin typeface="微软雅黑" pitchFamily="34" charset="-122"/>
                <a:ea typeface="微软雅黑" pitchFamily="34" charset="-122"/>
              </a:rPr>
              <a:t>《计算机程序设计艺术》</a:t>
            </a:r>
            <a:r>
              <a:rPr lang="en-US" altLang="zh-CN" b="0" dirty="0">
                <a:latin typeface="微软雅黑" pitchFamily="34" charset="-122"/>
                <a:ea typeface="微软雅黑" pitchFamily="34" charset="-122"/>
              </a:rPr>
              <a:t> </a:t>
            </a:r>
            <a:r>
              <a:rPr lang="zh-CN" altLang="zh-CN" b="0" dirty="0">
                <a:latin typeface="微软雅黑" pitchFamily="34" charset="-122"/>
                <a:ea typeface="微软雅黑" pitchFamily="34" charset="-122"/>
              </a:rPr>
              <a:t>人民邮电出版社</a:t>
            </a:r>
            <a:r>
              <a:rPr lang="en-US" altLang="zh-CN" b="0" dirty="0">
                <a:latin typeface="微软雅黑" pitchFamily="34" charset="-122"/>
                <a:ea typeface="微软雅黑" pitchFamily="34" charset="-122"/>
              </a:rPr>
              <a:t>    Donald E. Knuth </a:t>
            </a:r>
            <a:r>
              <a:rPr lang="zh-CN" altLang="en-US" b="0" dirty="0">
                <a:latin typeface="微软雅黑" pitchFamily="34" charset="-122"/>
                <a:ea typeface="微软雅黑" pitchFamily="34" charset="-122"/>
              </a:rPr>
              <a:t>著</a:t>
            </a:r>
            <a:endParaRPr lang="en-US" altLang="zh-CN" b="0" dirty="0">
              <a:latin typeface="微软雅黑" pitchFamily="34" charset="-122"/>
              <a:ea typeface="微软雅黑" pitchFamily="34" charset="-122"/>
            </a:endParaRPr>
          </a:p>
          <a:p>
            <a:pPr lvl="1"/>
            <a:endParaRPr lang="en-US" altLang="zh-CN" b="0" dirty="0">
              <a:latin typeface="微软雅黑" pitchFamily="34" charset="-122"/>
              <a:ea typeface="微软雅黑" pitchFamily="34" charset="-122"/>
            </a:endParaRPr>
          </a:p>
          <a:p>
            <a:pPr lvl="1"/>
            <a:endParaRPr lang="zh-CN" altLang="en-US" b="0" dirty="0">
              <a:latin typeface="微软雅黑" pitchFamily="34" charset="-122"/>
              <a:ea typeface="微软雅黑" pitchFamily="34" charset="-122"/>
            </a:endParaRPr>
          </a:p>
        </p:txBody>
      </p:sp>
      <p:sp>
        <p:nvSpPr>
          <p:cNvPr id="3" name="标题 2"/>
          <p:cNvSpPr>
            <a:spLocks noGrp="1"/>
          </p:cNvSpPr>
          <p:nvPr>
            <p:ph type="title"/>
          </p:nvPr>
        </p:nvSpPr>
        <p:spPr/>
        <p:txBody>
          <a:bodyPr>
            <a:normAutofit fontScale="90000"/>
          </a:bodyPr>
          <a:lstStyle/>
          <a:p>
            <a:r>
              <a:rPr lang="zh-CN" altLang="en-US" b="0" dirty="0">
                <a:latin typeface="微软雅黑" pitchFamily="34" charset="-122"/>
                <a:ea typeface="微软雅黑" pitchFamily="34" charset="-122"/>
              </a:rPr>
              <a:t>参考教材</a:t>
            </a:r>
          </a:p>
        </p:txBody>
      </p:sp>
      <p:sp>
        <p:nvSpPr>
          <p:cNvPr id="5" name="灯片编号占位符 4"/>
          <p:cNvSpPr>
            <a:spLocks noGrp="1"/>
          </p:cNvSpPr>
          <p:nvPr>
            <p:ph type="sldNum" sz="quarter" idx="4"/>
          </p:nvPr>
        </p:nvSpPr>
        <p:spPr/>
        <p:txBody>
          <a:bodyPr/>
          <a:lstStyle/>
          <a:p>
            <a:fld id="{7AF016A1-9F15-429F-9EFD-84004B73C732}" type="slidenum">
              <a:rPr lang="en-US" altLang="zh-CN" smtClean="0"/>
              <a:pPr/>
              <a:t>5</a:t>
            </a:fld>
            <a:endParaRPr lang="en-US" altLang="zh-CN" dirty="0"/>
          </a:p>
        </p:txBody>
      </p:sp>
    </p:spTree>
    <p:extLst>
      <p:ext uri="{BB962C8B-B14F-4D97-AF65-F5344CB8AC3E}">
        <p14:creationId xmlns:p14="http://schemas.microsoft.com/office/powerpoint/2010/main" val="2773754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571472" y="1285860"/>
            <a:ext cx="7747025" cy="121414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tIns="144000" bIns="144000">
            <a:spAutoFit/>
          </a:bodyPr>
          <a:lstStyle/>
          <a:p>
            <a:pPr indent="266700" algn="just">
              <a:lnSpc>
                <a:spcPct val="150000"/>
              </a:lnSpc>
              <a:spcBef>
                <a:spcPct val="0"/>
              </a:spcBef>
            </a:pPr>
            <a:r>
              <a:rPr lang="zh-CN" altLang="en-US" sz="2000">
                <a:solidFill>
                  <a:srgbClr val="FF0000"/>
                </a:solidFill>
                <a:latin typeface="Consolas" pitchFamily="49" charset="0"/>
                <a:ea typeface="楷体" pitchFamily="49" charset="-122"/>
                <a:cs typeface="Consolas" pitchFamily="49" charset="0"/>
              </a:rPr>
              <a:t> 元素</a:t>
            </a:r>
            <a:r>
              <a:rPr lang="zh-CN" altLang="en-US" sz="2000" b="1">
                <a:solidFill>
                  <a:srgbClr val="FF0000"/>
                </a:solidFill>
                <a:latin typeface="Consolas" pitchFamily="49" charset="0"/>
                <a:ea typeface="楷体" pitchFamily="49" charset="-122"/>
                <a:cs typeface="Consolas" pitchFamily="49" charset="0"/>
              </a:rPr>
              <a:t>之间</a:t>
            </a:r>
            <a:r>
              <a:rPr lang="zh-CN" altLang="en-US" sz="2000" b="1" dirty="0">
                <a:solidFill>
                  <a:srgbClr val="FF0000"/>
                </a:solidFill>
                <a:latin typeface="Consolas" pitchFamily="49" charset="0"/>
                <a:ea typeface="楷体" pitchFamily="49" charset="-122"/>
                <a:cs typeface="Consolas" pitchFamily="49" charset="0"/>
              </a:rPr>
              <a:t>关系：</a:t>
            </a:r>
            <a:r>
              <a:rPr lang="zh-CN" altLang="en-US" sz="2000" b="1" dirty="0">
                <a:latin typeface="Consolas" pitchFamily="49" charset="0"/>
                <a:ea typeface="楷体" pitchFamily="49" charset="-122"/>
                <a:cs typeface="Consolas" pitchFamily="49" charset="0"/>
              </a:rPr>
              <a:t>多对多</a:t>
            </a:r>
            <a:r>
              <a:rPr lang="zh-CN" altLang="en-US" sz="2000" b="1" dirty="0">
                <a:solidFill>
                  <a:srgbClr val="3333CC"/>
                </a:solidFill>
                <a:latin typeface="Consolas" pitchFamily="49" charset="0"/>
                <a:ea typeface="楷体" pitchFamily="49" charset="-122"/>
                <a:cs typeface="Consolas" pitchFamily="49" charset="0"/>
              </a:rPr>
              <a:t>。</a:t>
            </a:r>
          </a:p>
          <a:p>
            <a:pPr indent="266700" algn="just">
              <a:lnSpc>
                <a:spcPct val="150000"/>
              </a:lnSpc>
              <a:spcBef>
                <a:spcPct val="0"/>
              </a:spcBef>
            </a:pPr>
            <a:r>
              <a:rPr lang="zh-CN" altLang="en-US" sz="2000" b="1">
                <a:solidFill>
                  <a:srgbClr val="3333CC"/>
                </a:solidFill>
                <a:latin typeface="Consolas" pitchFamily="49" charset="0"/>
                <a:ea typeface="楷体" pitchFamily="49" charset="-122"/>
                <a:cs typeface="Consolas" pitchFamily="49" charset="0"/>
              </a:rPr>
              <a:t> </a:t>
            </a:r>
            <a:r>
              <a:rPr lang="zh-CN" altLang="en-US" sz="2000" b="1">
                <a:solidFill>
                  <a:srgbClr val="FF0000"/>
                </a:solidFill>
                <a:latin typeface="Consolas" pitchFamily="49" charset="0"/>
                <a:ea typeface="楷体" pitchFamily="49" charset="-122"/>
                <a:cs typeface="Consolas" pitchFamily="49" charset="0"/>
              </a:rPr>
              <a:t>特点：</a:t>
            </a:r>
            <a:r>
              <a:rPr lang="zh-CN" altLang="en-US" sz="2000">
                <a:solidFill>
                  <a:srgbClr val="3333CC"/>
                </a:solidFill>
                <a:latin typeface="Consolas" pitchFamily="49" charset="0"/>
                <a:ea typeface="楷体" pitchFamily="49" charset="-122"/>
                <a:cs typeface="Consolas" pitchFamily="49" charset="0"/>
              </a:rPr>
              <a:t>所有元素</a:t>
            </a:r>
            <a:r>
              <a:rPr lang="zh-CN" altLang="en-US" sz="2000" b="1">
                <a:solidFill>
                  <a:srgbClr val="3333CC"/>
                </a:solidFill>
                <a:latin typeface="Consolas" pitchFamily="49" charset="0"/>
                <a:ea typeface="楷体" pitchFamily="49" charset="-122"/>
                <a:cs typeface="Consolas" pitchFamily="49" charset="0"/>
              </a:rPr>
              <a:t>都</a:t>
            </a:r>
            <a:r>
              <a:rPr lang="zh-CN" altLang="en-US" sz="2000" b="1" dirty="0">
                <a:solidFill>
                  <a:srgbClr val="3333CC"/>
                </a:solidFill>
                <a:latin typeface="Consolas" pitchFamily="49" charset="0"/>
                <a:ea typeface="楷体" pitchFamily="49" charset="-122"/>
                <a:cs typeface="Consolas" pitchFamily="49" charset="0"/>
              </a:rPr>
              <a:t>可能有</a:t>
            </a:r>
            <a:r>
              <a:rPr lang="zh-CN" altLang="en-US" sz="2000" b="1">
                <a:solidFill>
                  <a:srgbClr val="3333CC"/>
                </a:solidFill>
                <a:latin typeface="Consolas" pitchFamily="49" charset="0"/>
                <a:ea typeface="楷体" pitchFamily="49" charset="-122"/>
                <a:cs typeface="Consolas" pitchFamily="49" charset="0"/>
              </a:rPr>
              <a:t>多个前驱</a:t>
            </a:r>
            <a:r>
              <a:rPr lang="zh-CN" altLang="en-US" sz="2000">
                <a:solidFill>
                  <a:srgbClr val="3333CC"/>
                </a:solidFill>
                <a:latin typeface="Consolas" pitchFamily="49" charset="0"/>
                <a:ea typeface="楷体" pitchFamily="49" charset="-122"/>
                <a:cs typeface="Consolas" pitchFamily="49" charset="0"/>
              </a:rPr>
              <a:t>元素</a:t>
            </a:r>
            <a:r>
              <a:rPr lang="zh-CN" altLang="en-US" sz="2000" b="1">
                <a:solidFill>
                  <a:srgbClr val="3333CC"/>
                </a:solidFill>
                <a:latin typeface="Consolas" pitchFamily="49" charset="0"/>
                <a:ea typeface="楷体" pitchFamily="49" charset="-122"/>
                <a:cs typeface="Consolas" pitchFamily="49" charset="0"/>
              </a:rPr>
              <a:t>和</a:t>
            </a:r>
            <a:r>
              <a:rPr lang="zh-CN" altLang="en-US" sz="2000" b="1" dirty="0">
                <a:solidFill>
                  <a:srgbClr val="3333CC"/>
                </a:solidFill>
                <a:latin typeface="Consolas" pitchFamily="49" charset="0"/>
                <a:ea typeface="楷体" pitchFamily="49" charset="-122"/>
                <a:cs typeface="Consolas" pitchFamily="49" charset="0"/>
              </a:rPr>
              <a:t>多</a:t>
            </a:r>
            <a:r>
              <a:rPr lang="zh-CN" altLang="en-US" sz="2000" b="1">
                <a:solidFill>
                  <a:srgbClr val="3333CC"/>
                </a:solidFill>
                <a:latin typeface="Consolas" pitchFamily="49" charset="0"/>
                <a:ea typeface="楷体" pitchFamily="49" charset="-122"/>
                <a:cs typeface="Consolas" pitchFamily="49" charset="0"/>
              </a:rPr>
              <a:t>个</a:t>
            </a:r>
            <a:r>
              <a:rPr lang="zh-CN" altLang="en-US" sz="2000">
                <a:solidFill>
                  <a:srgbClr val="3333CC"/>
                </a:solidFill>
                <a:latin typeface="Consolas" pitchFamily="49" charset="0"/>
                <a:ea typeface="楷体" pitchFamily="49" charset="-122"/>
                <a:cs typeface="Consolas" pitchFamily="49" charset="0"/>
              </a:rPr>
              <a:t>后继元素</a:t>
            </a:r>
            <a:r>
              <a:rPr lang="zh-CN" altLang="en-US" sz="2000" b="1">
                <a:solidFill>
                  <a:srgbClr val="3333CC"/>
                </a:solidFill>
                <a:latin typeface="Consolas" pitchFamily="49" charset="0"/>
                <a:ea typeface="楷体" pitchFamily="49" charset="-122"/>
                <a:cs typeface="Consolas" pitchFamily="49" charset="0"/>
              </a:rPr>
              <a:t>。</a:t>
            </a:r>
            <a:endParaRPr lang="zh-CN" altLang="en-US" sz="2000" b="1" dirty="0">
              <a:solidFill>
                <a:srgbClr val="3333CC"/>
              </a:solidFill>
              <a:latin typeface="Consolas" pitchFamily="49" charset="0"/>
              <a:ea typeface="楷体" pitchFamily="49" charset="-122"/>
              <a:cs typeface="Consolas" pitchFamily="49" charset="0"/>
            </a:endParaRPr>
          </a:p>
        </p:txBody>
      </p:sp>
      <p:grpSp>
        <p:nvGrpSpPr>
          <p:cNvPr id="21" name="组合 20"/>
          <p:cNvGrpSpPr/>
          <p:nvPr/>
        </p:nvGrpSpPr>
        <p:grpSpPr>
          <a:xfrm>
            <a:off x="1908175" y="3214686"/>
            <a:ext cx="2592388" cy="1738325"/>
            <a:chOff x="1908175" y="3214686"/>
            <a:chExt cx="2592388" cy="1738325"/>
          </a:xfrm>
        </p:grpSpPr>
        <p:sp>
          <p:nvSpPr>
            <p:cNvPr id="19462" name="Oval 6"/>
            <p:cNvSpPr>
              <a:spLocks noChangeArrowheads="1"/>
            </p:cNvSpPr>
            <p:nvPr/>
          </p:nvSpPr>
          <p:spPr bwMode="auto">
            <a:xfrm>
              <a:off x="1908175" y="3214686"/>
              <a:ext cx="360363" cy="3603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19463" name="Oval 7"/>
            <p:cNvSpPr>
              <a:spLocks noChangeArrowheads="1"/>
            </p:cNvSpPr>
            <p:nvPr/>
          </p:nvSpPr>
          <p:spPr bwMode="auto">
            <a:xfrm>
              <a:off x="3203575" y="3214686"/>
              <a:ext cx="360363" cy="3603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19464" name="Oval 8"/>
            <p:cNvSpPr>
              <a:spLocks noChangeArrowheads="1"/>
            </p:cNvSpPr>
            <p:nvPr/>
          </p:nvSpPr>
          <p:spPr bwMode="auto">
            <a:xfrm>
              <a:off x="1908175" y="3919548"/>
              <a:ext cx="360363" cy="3603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19465" name="Oval 9"/>
            <p:cNvSpPr>
              <a:spLocks noChangeArrowheads="1"/>
            </p:cNvSpPr>
            <p:nvPr/>
          </p:nvSpPr>
          <p:spPr bwMode="auto">
            <a:xfrm>
              <a:off x="2746375" y="3919549"/>
              <a:ext cx="385763" cy="3937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19466" name="Oval 10"/>
            <p:cNvSpPr>
              <a:spLocks noChangeArrowheads="1"/>
            </p:cNvSpPr>
            <p:nvPr/>
          </p:nvSpPr>
          <p:spPr bwMode="auto">
            <a:xfrm>
              <a:off x="3355975" y="4452948"/>
              <a:ext cx="360363" cy="3603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19467" name="Oval 11"/>
            <p:cNvSpPr>
              <a:spLocks noChangeArrowheads="1"/>
            </p:cNvSpPr>
            <p:nvPr/>
          </p:nvSpPr>
          <p:spPr bwMode="auto">
            <a:xfrm>
              <a:off x="1908175" y="4592648"/>
              <a:ext cx="360363" cy="3603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19469" name="Freeform 13"/>
            <p:cNvSpPr>
              <a:spLocks/>
            </p:cNvSpPr>
            <p:nvPr/>
          </p:nvSpPr>
          <p:spPr bwMode="auto">
            <a:xfrm>
              <a:off x="2225675" y="3525848"/>
              <a:ext cx="563563" cy="460375"/>
            </a:xfrm>
            <a:custGeom>
              <a:avLst/>
              <a:gdLst/>
              <a:ahLst/>
              <a:cxnLst>
                <a:cxn ang="0">
                  <a:pos x="0" y="0"/>
                </a:cxn>
                <a:cxn ang="0">
                  <a:pos x="355" y="290"/>
                </a:cxn>
              </a:cxnLst>
              <a:rect l="0" t="0" r="r" b="b"/>
              <a:pathLst>
                <a:path w="355" h="290">
                  <a:moveTo>
                    <a:pt x="0" y="0"/>
                  </a:moveTo>
                  <a:lnTo>
                    <a:pt x="355" y="290"/>
                  </a:lnTo>
                </a:path>
              </a:pathLst>
            </a:custGeom>
            <a:noFill/>
            <a:ln w="28575">
              <a:solidFill>
                <a:srgbClr val="0033CC"/>
              </a:solidFill>
              <a:round/>
              <a:headEnd/>
              <a:tailEnd/>
            </a:ln>
            <a:effectLst/>
          </p:spPr>
          <p:txBody>
            <a:bodyPr wrap="none" anchor="ctr"/>
            <a:lstStyle/>
            <a:p>
              <a:endParaRPr lang="zh-CN" altLang="en-US">
                <a:latin typeface="Consolas" pitchFamily="49" charset="0"/>
                <a:cs typeface="Consolas" pitchFamily="49" charset="0"/>
              </a:endParaRPr>
            </a:p>
          </p:txBody>
        </p:sp>
        <p:sp>
          <p:nvSpPr>
            <p:cNvPr id="19472" name="Freeform 16"/>
            <p:cNvSpPr>
              <a:spLocks/>
            </p:cNvSpPr>
            <p:nvPr/>
          </p:nvSpPr>
          <p:spPr bwMode="auto">
            <a:xfrm>
              <a:off x="2270124" y="4667260"/>
              <a:ext cx="1085850" cy="90488"/>
            </a:xfrm>
            <a:custGeom>
              <a:avLst/>
              <a:gdLst/>
              <a:ahLst/>
              <a:cxnLst>
                <a:cxn ang="0">
                  <a:pos x="0" y="57"/>
                </a:cxn>
                <a:cxn ang="0">
                  <a:pos x="684" y="0"/>
                </a:cxn>
              </a:cxnLst>
              <a:rect l="0" t="0" r="r" b="b"/>
              <a:pathLst>
                <a:path w="684" h="57">
                  <a:moveTo>
                    <a:pt x="0" y="57"/>
                  </a:moveTo>
                  <a:lnTo>
                    <a:pt x="684" y="0"/>
                  </a:lnTo>
                </a:path>
              </a:pathLst>
            </a:custGeom>
            <a:noFill/>
            <a:ln w="28575" cap="flat" cmpd="sng">
              <a:solidFill>
                <a:srgbClr val="0033CC"/>
              </a:solidFill>
              <a:prstDash val="solid"/>
              <a:round/>
              <a:headEnd type="none" w="med" len="med"/>
              <a:tailEnd type="none" w="med" len="med"/>
            </a:ln>
            <a:effectLst/>
          </p:spPr>
          <p:txBody>
            <a:bodyPr wrap="none" anchor="ctr"/>
            <a:lstStyle/>
            <a:p>
              <a:endParaRPr lang="zh-CN" altLang="en-US">
                <a:latin typeface="Consolas" pitchFamily="49" charset="0"/>
                <a:cs typeface="Consolas" pitchFamily="49" charset="0"/>
              </a:endParaRPr>
            </a:p>
          </p:txBody>
        </p:sp>
        <p:sp>
          <p:nvSpPr>
            <p:cNvPr id="19473" name="Freeform 17"/>
            <p:cNvSpPr>
              <a:spLocks/>
            </p:cNvSpPr>
            <p:nvPr/>
          </p:nvSpPr>
          <p:spPr bwMode="auto">
            <a:xfrm>
              <a:off x="3419474" y="3582999"/>
              <a:ext cx="88900" cy="869951"/>
            </a:xfrm>
            <a:custGeom>
              <a:avLst/>
              <a:gdLst/>
              <a:ahLst/>
              <a:cxnLst>
                <a:cxn ang="0">
                  <a:pos x="0" y="0"/>
                </a:cxn>
                <a:cxn ang="0">
                  <a:pos x="56" y="548"/>
                </a:cxn>
              </a:cxnLst>
              <a:rect l="0" t="0" r="r" b="b"/>
              <a:pathLst>
                <a:path w="56" h="548">
                  <a:moveTo>
                    <a:pt x="0" y="0"/>
                  </a:moveTo>
                  <a:lnTo>
                    <a:pt x="56" y="548"/>
                  </a:lnTo>
                </a:path>
              </a:pathLst>
            </a:custGeom>
            <a:noFill/>
            <a:ln w="28575" cap="flat" cmpd="sng">
              <a:solidFill>
                <a:srgbClr val="0033CC"/>
              </a:solidFill>
              <a:prstDash val="solid"/>
              <a:round/>
              <a:headEnd type="none" w="med" len="med"/>
              <a:tailEnd type="none" w="med" len="med"/>
            </a:ln>
            <a:effectLst/>
          </p:spPr>
          <p:txBody>
            <a:bodyPr wrap="none" anchor="ctr"/>
            <a:lstStyle/>
            <a:p>
              <a:endParaRPr lang="zh-CN" altLang="en-US">
                <a:latin typeface="Consolas" pitchFamily="49" charset="0"/>
                <a:cs typeface="Consolas" pitchFamily="49" charset="0"/>
              </a:endParaRPr>
            </a:p>
          </p:txBody>
        </p:sp>
        <p:sp>
          <p:nvSpPr>
            <p:cNvPr id="205824" name="Oval 0"/>
            <p:cNvSpPr>
              <a:spLocks noChangeArrowheads="1"/>
            </p:cNvSpPr>
            <p:nvPr/>
          </p:nvSpPr>
          <p:spPr bwMode="auto">
            <a:xfrm>
              <a:off x="4114800" y="3810011"/>
              <a:ext cx="385763" cy="3937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a:latin typeface="Consolas" pitchFamily="49" charset="0"/>
                <a:cs typeface="Consolas" pitchFamily="49" charset="0"/>
              </a:endParaRPr>
            </a:p>
          </p:txBody>
        </p:sp>
        <p:cxnSp>
          <p:nvCxnSpPr>
            <p:cNvPr id="22" name="直接连接符 21"/>
            <p:cNvCxnSpPr>
              <a:stCxn id="19462" idx="4"/>
              <a:endCxn id="19464" idx="0"/>
            </p:cNvCxnSpPr>
            <p:nvPr/>
          </p:nvCxnSpPr>
          <p:spPr>
            <a:xfrm rot="5400000">
              <a:off x="1916108" y="3747298"/>
              <a:ext cx="344499" cy="1588"/>
            </a:xfrm>
            <a:prstGeom prst="line">
              <a:avLst/>
            </a:prstGeom>
            <a:ln w="28575">
              <a:solidFill>
                <a:srgbClr val="3333CC"/>
              </a:solidFill>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9464" idx="4"/>
              <a:endCxn id="19467" idx="0"/>
            </p:cNvCxnSpPr>
            <p:nvPr/>
          </p:nvCxnSpPr>
          <p:spPr>
            <a:xfrm rot="5400000">
              <a:off x="1931988" y="4436543"/>
              <a:ext cx="312737" cy="1588"/>
            </a:xfrm>
            <a:prstGeom prst="line">
              <a:avLst/>
            </a:prstGeom>
            <a:ln w="28575">
              <a:solidFill>
                <a:srgbClr val="3333CC"/>
              </a:solidFill>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9463" idx="6"/>
              <a:endCxn id="205824" idx="1"/>
            </p:cNvCxnSpPr>
            <p:nvPr/>
          </p:nvCxnSpPr>
          <p:spPr>
            <a:xfrm>
              <a:off x="3563938" y="3394868"/>
              <a:ext cx="607356" cy="472799"/>
            </a:xfrm>
            <a:prstGeom prst="line">
              <a:avLst/>
            </a:prstGeom>
            <a:ln w="28575">
              <a:solidFill>
                <a:srgbClr val="3333CC"/>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462" idx="6"/>
              <a:endCxn id="19463" idx="2"/>
            </p:cNvCxnSpPr>
            <p:nvPr/>
          </p:nvCxnSpPr>
          <p:spPr>
            <a:xfrm>
              <a:off x="2268538" y="3394868"/>
              <a:ext cx="935037" cy="1588"/>
            </a:xfrm>
            <a:prstGeom prst="line">
              <a:avLst/>
            </a:prstGeom>
            <a:ln w="28575">
              <a:solidFill>
                <a:srgbClr val="3333CC"/>
              </a:solidFill>
              <a:tailEnd type="none"/>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71472" y="428604"/>
            <a:ext cx="2357454" cy="524553"/>
          </a:xfrm>
          <a:prstGeom prst="rect">
            <a:avLst/>
          </a:prstGeom>
          <a:solidFill>
            <a:srgbClr val="339933"/>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1"/>
          </a:lnRef>
          <a:fillRef idx="3">
            <a:schemeClr val="accent1"/>
          </a:fillRef>
          <a:effectRef idx="2">
            <a:schemeClr val="accent1"/>
          </a:effectRef>
          <a:fontRef idx="minor">
            <a:schemeClr val="lt1"/>
          </a:fontRef>
        </p:style>
        <p:txBody>
          <a:bodyPr wrap="square" tIns="108000" rtlCol="0">
            <a:spAutoFit/>
          </a:bodyPr>
          <a:lstStyle/>
          <a:p>
            <a:pPr>
              <a:lnSpc>
                <a:spcPct val="100000"/>
              </a:lnSpc>
            </a:pPr>
            <a:r>
              <a:rPr lang="en-US" altLang="zh-CN" dirty="0">
                <a:solidFill>
                  <a:schemeClr val="bg1"/>
                </a:solidFill>
                <a:latin typeface="Consolas" pitchFamily="49" charset="0"/>
                <a:ea typeface="楷体" pitchFamily="49" charset="-122"/>
                <a:cs typeface="Consolas" pitchFamily="49" charset="0"/>
              </a:rPr>
              <a:t>4</a:t>
            </a:r>
            <a:r>
              <a:rPr lang="zh-CN" altLang="en-US" dirty="0">
                <a:solidFill>
                  <a:schemeClr val="bg1"/>
                </a:solidFill>
                <a:latin typeface="Consolas" pitchFamily="49" charset="0"/>
                <a:ea typeface="楷体" pitchFamily="49" charset="-122"/>
                <a:cs typeface="Consolas" pitchFamily="49" charset="0"/>
              </a:rPr>
              <a:t>、图形结构</a:t>
            </a:r>
            <a:endParaRPr lang="zh-CN" altLang="en-US" dirty="0">
              <a:solidFill>
                <a:schemeClr val="bg1"/>
              </a:solidFill>
              <a:latin typeface="Consolas" pitchFamily="49" charset="0"/>
              <a:cs typeface="Consolas" pitchFamily="49"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50</a:t>
            </a:fld>
            <a:endParaRPr lang="en-US" altLang="zh-CN" dirty="0"/>
          </a:p>
        </p:txBody>
      </p:sp>
    </p:spTree>
    <p:extLst>
      <p:ext uri="{BB962C8B-B14F-4D97-AF65-F5344CB8AC3E}">
        <p14:creationId xmlns:p14="http://schemas.microsoft.com/office/powerpoint/2010/main" val="30311578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7" name="Text Box 5" descr="信纸"/>
          <p:cNvSpPr txBox="1">
            <a:spLocks noChangeArrowheads="1"/>
          </p:cNvSpPr>
          <p:nvPr/>
        </p:nvSpPr>
        <p:spPr bwMode="auto">
          <a:xfrm>
            <a:off x="785786" y="571480"/>
            <a:ext cx="4214842" cy="584775"/>
          </a:xfrm>
          <a:prstGeom prst="rect">
            <a:avLst/>
          </a:prstGeom>
          <a:blipFill dpi="0" rotWithShape="1">
            <a:blip r:embed="rId2"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1.1.3  </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存储结构类型</a:t>
            </a:r>
          </a:p>
        </p:txBody>
      </p:sp>
      <p:sp>
        <p:nvSpPr>
          <p:cNvPr id="95238" name="Text Box 6"/>
          <p:cNvSpPr txBox="1">
            <a:spLocks noChangeArrowheads="1"/>
          </p:cNvSpPr>
          <p:nvPr/>
        </p:nvSpPr>
        <p:spPr bwMode="auto">
          <a:xfrm>
            <a:off x="1142976" y="2571744"/>
            <a:ext cx="4070409" cy="2019935"/>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square" lIns="144000" tIns="180000" bIns="144000">
            <a:spAutoFit/>
          </a:bodyPr>
          <a:lstStyle/>
          <a:p>
            <a:pPr marL="457200" indent="-457200" algn="l" fontAlgn="t">
              <a:lnSpc>
                <a:spcPct val="100000"/>
              </a:lnSpc>
              <a:buBlip>
                <a:blip r:embed="rId3"/>
              </a:buBlip>
            </a:pPr>
            <a:r>
              <a:rPr lang="zh-CN" altLang="en-US" sz="2000" b="1">
                <a:latin typeface="Times New Roman" pitchFamily="18" charset="0"/>
                <a:ea typeface="楷体" pitchFamily="49" charset="-122"/>
                <a:cs typeface="Times New Roman" pitchFamily="18" charset="0"/>
              </a:rPr>
              <a:t>顺序存储结构</a:t>
            </a:r>
            <a:endParaRPr lang="en-US" altLang="zh-CN" sz="2000" b="1">
              <a:latin typeface="Times New Roman" pitchFamily="18" charset="0"/>
              <a:ea typeface="楷体" pitchFamily="49" charset="-122"/>
              <a:cs typeface="Times New Roman" pitchFamily="18" charset="0"/>
            </a:endParaRPr>
          </a:p>
          <a:p>
            <a:pPr marL="457200" indent="-457200" algn="l" fontAlgn="t">
              <a:lnSpc>
                <a:spcPct val="100000"/>
              </a:lnSpc>
              <a:buBlip>
                <a:blip r:embed="rId3"/>
              </a:buBlip>
            </a:pPr>
            <a:r>
              <a:rPr lang="zh-CN" altLang="en-US" sz="2000">
                <a:ea typeface="楷体" pitchFamily="49" charset="-122"/>
                <a:cs typeface="Times New Roman" pitchFamily="18" charset="0"/>
              </a:rPr>
              <a:t>链式存储结构</a:t>
            </a:r>
            <a:endParaRPr lang="en-US" altLang="zh-CN" sz="2000">
              <a:ea typeface="楷体" pitchFamily="49" charset="-122"/>
              <a:cs typeface="Times New Roman" pitchFamily="18" charset="0"/>
            </a:endParaRPr>
          </a:p>
          <a:p>
            <a:pPr marL="457200" indent="-457200" algn="l" fontAlgn="t">
              <a:lnSpc>
                <a:spcPct val="100000"/>
              </a:lnSpc>
              <a:buBlip>
                <a:blip r:embed="rId3"/>
              </a:buBlip>
            </a:pPr>
            <a:r>
              <a:rPr lang="zh-CN" altLang="en-US" sz="2000">
                <a:ea typeface="楷体" pitchFamily="49" charset="-122"/>
                <a:cs typeface="Times New Roman" pitchFamily="18" charset="0"/>
              </a:rPr>
              <a:t>索引存储结构</a:t>
            </a:r>
            <a:endParaRPr lang="en-US" altLang="zh-CN" sz="2000">
              <a:ea typeface="楷体" pitchFamily="49" charset="-122"/>
              <a:cs typeface="Times New Roman" pitchFamily="18" charset="0"/>
            </a:endParaRPr>
          </a:p>
          <a:p>
            <a:pPr marL="457200" indent="-457200" algn="l" fontAlgn="t">
              <a:lnSpc>
                <a:spcPct val="100000"/>
              </a:lnSpc>
              <a:buBlip>
                <a:blip r:embed="rId3"/>
              </a:buBlip>
            </a:pPr>
            <a:r>
              <a:rPr lang="zh-CN" altLang="en-US" sz="2000">
                <a:ea typeface="楷体" pitchFamily="49" charset="-122"/>
                <a:cs typeface="Times New Roman" pitchFamily="18" charset="0"/>
              </a:rPr>
              <a:t>哈希（散列）存储结构</a:t>
            </a:r>
            <a:endParaRPr lang="zh-CN" altLang="en-US" sz="2000" b="1" dirty="0">
              <a:latin typeface="Times New Roman" pitchFamily="18" charset="0"/>
              <a:ea typeface="楷体" pitchFamily="49" charset="-122"/>
              <a:cs typeface="Times New Roman" pitchFamily="18" charset="0"/>
            </a:endParaRPr>
          </a:p>
        </p:txBody>
      </p:sp>
      <p:sp>
        <p:nvSpPr>
          <p:cNvPr id="10" name="TextBox 9"/>
          <p:cNvSpPr txBox="1"/>
          <p:nvPr/>
        </p:nvSpPr>
        <p:spPr>
          <a:xfrm>
            <a:off x="571472" y="1428736"/>
            <a:ext cx="7858180" cy="873188"/>
          </a:xfrm>
          <a:prstGeom prst="rect">
            <a:avLst/>
          </a:prstGeom>
          <a:noFill/>
        </p:spPr>
        <p:txBody>
          <a:bodyPr wrap="square" rtlCol="0">
            <a:spAutoFit/>
          </a:bodyPr>
          <a:lstStyle/>
          <a:p>
            <a:pPr algn="l">
              <a:lnSpc>
                <a:spcPts val="3200"/>
              </a:lnSpc>
            </a:pPr>
            <a:r>
              <a:rPr lang="zh-CN" altLang="en-US" sz="2200">
                <a:ea typeface="楷体" pitchFamily="49" charset="-122"/>
                <a:cs typeface="Times New Roman" pitchFamily="18" charset="0"/>
              </a:rPr>
              <a:t>        在软件开发中，人们设计了各种存储结构。归纳为</a:t>
            </a:r>
            <a:r>
              <a:rPr lang="en-US" altLang="zh-CN" sz="2200">
                <a:ea typeface="楷体" pitchFamily="49" charset="-122"/>
                <a:cs typeface="Times New Roman" pitchFamily="18" charset="0"/>
              </a:rPr>
              <a:t>4</a:t>
            </a:r>
            <a:r>
              <a:rPr lang="zh-CN" altLang="en-US" sz="2200">
                <a:ea typeface="楷体" pitchFamily="49" charset="-122"/>
                <a:cs typeface="Times New Roman" pitchFamily="18" charset="0"/>
              </a:rPr>
              <a:t>种基本的存储结构。</a:t>
            </a:r>
            <a:endParaRPr lang="zh-CN" altLang="en-US" sz="2200"/>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51</a:t>
            </a:fld>
            <a:endParaRPr lang="en-US" altLang="zh-CN" dirty="0"/>
          </a:p>
        </p:txBody>
      </p:sp>
    </p:spTree>
    <p:extLst>
      <p:ext uri="{BB962C8B-B14F-4D97-AF65-F5344CB8AC3E}">
        <p14:creationId xmlns:p14="http://schemas.microsoft.com/office/powerpoint/2010/main" val="30760009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785786" y="2498892"/>
            <a:ext cx="7715304" cy="1079783"/>
          </a:xfrm>
          <a:prstGeom prst="rect">
            <a:avLst/>
          </a:prstGeom>
          <a:noFill/>
          <a:ln w="9525">
            <a:noFill/>
            <a:miter lim="800000"/>
            <a:headEnd/>
            <a:tailEnd/>
          </a:ln>
          <a:effectLst/>
        </p:spPr>
        <p:txBody>
          <a:bodyPr wrap="square">
            <a:spAutoFit/>
          </a:bodyPr>
          <a:lstStyle/>
          <a:p>
            <a:pPr algn="just">
              <a:lnSpc>
                <a:spcPct val="150000"/>
              </a:lnSpc>
            </a:pPr>
            <a:r>
              <a:rPr lang="zh-CN" altLang="en-US" sz="2200" b="1" dirty="0">
                <a:solidFill>
                  <a:srgbClr val="3333CC"/>
                </a:solidFill>
                <a:latin typeface="Times New Roman" pitchFamily="18" charset="0"/>
                <a:ea typeface="楷体" pitchFamily="49" charset="-122"/>
                <a:cs typeface="Times New Roman" pitchFamily="18" charset="0"/>
              </a:rPr>
              <a:t>  在高级程序语言中提供了多种</a:t>
            </a:r>
            <a:r>
              <a:rPr lang="zh-CN" altLang="en-US" sz="2200" b="1" dirty="0">
                <a:solidFill>
                  <a:srgbClr val="FF3399"/>
                </a:solidFill>
                <a:latin typeface="Times New Roman" pitchFamily="18" charset="0"/>
                <a:ea typeface="楷体" pitchFamily="49" charset="-122"/>
                <a:cs typeface="Times New Roman" pitchFamily="18" charset="0"/>
              </a:rPr>
              <a:t>数据类型</a:t>
            </a:r>
            <a:r>
              <a:rPr lang="zh-CN" altLang="en-US" sz="2200" b="1" dirty="0">
                <a:solidFill>
                  <a:srgbClr val="3333CC"/>
                </a:solidFill>
                <a:latin typeface="Times New Roman" pitchFamily="18" charset="0"/>
                <a:ea typeface="楷体" pitchFamily="49" charset="-122"/>
                <a:cs typeface="Times New Roman" pitchFamily="18" charset="0"/>
              </a:rPr>
              <a:t>。不同数据类型的变量，其所能取的值的范围不同，所能进行的操作不同。       </a:t>
            </a:r>
          </a:p>
        </p:txBody>
      </p:sp>
      <p:sp>
        <p:nvSpPr>
          <p:cNvPr id="22532" name="Rectangle 4" descr="信纸">
            <a:hlinkClick r:id="" action="ppaction://hlinkshowjump?jump=nextslide"/>
          </p:cNvPr>
          <p:cNvSpPr>
            <a:spLocks noChangeArrowheads="1"/>
          </p:cNvSpPr>
          <p:nvPr/>
        </p:nvSpPr>
        <p:spPr bwMode="auto">
          <a:xfrm>
            <a:off x="714348" y="500042"/>
            <a:ext cx="6286544" cy="584775"/>
          </a:xfrm>
          <a:prstGeom prst="rect">
            <a:avLst/>
          </a:prstGeom>
          <a:blipFill dpi="0" rotWithShape="1">
            <a:blip r:embed="rId2"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1.1.4  </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数据类型和抽象数据类型</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隶书" pitchFamily="49" charset="-122"/>
                <a:ea typeface="隶书" pitchFamily="49" charset="-122"/>
              </a:rPr>
              <a:t> </a:t>
            </a:r>
          </a:p>
        </p:txBody>
      </p:sp>
      <p:sp>
        <p:nvSpPr>
          <p:cNvPr id="142338" name="Text Box 2"/>
          <p:cNvSpPr txBox="1">
            <a:spLocks noChangeArrowheads="1"/>
          </p:cNvSpPr>
          <p:nvPr/>
        </p:nvSpPr>
        <p:spPr bwMode="auto">
          <a:xfrm>
            <a:off x="1071538" y="3821202"/>
            <a:ext cx="7143800" cy="110799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marL="179388" lvl="1" algn="l">
              <a:lnSpc>
                <a:spcPct val="150000"/>
              </a:lnSpc>
            </a:pPr>
            <a:r>
              <a:rPr lang="zh-CN" altLang="en-US" b="1" dirty="0">
                <a:solidFill>
                  <a:srgbClr val="FF0000"/>
                </a:solidFill>
                <a:latin typeface="黑体" pitchFamily="49" charset="-122"/>
                <a:ea typeface="黑体" pitchFamily="49" charset="-122"/>
                <a:cs typeface="Times New Roman" pitchFamily="18" charset="0"/>
              </a:rPr>
              <a:t>数据类型</a:t>
            </a:r>
            <a:r>
              <a:rPr lang="zh-CN" altLang="en-US" sz="2200" b="1" dirty="0">
                <a:solidFill>
                  <a:srgbClr val="3333CC"/>
                </a:solidFill>
                <a:latin typeface="Times New Roman" pitchFamily="18" charset="0"/>
                <a:ea typeface="楷体" pitchFamily="49" charset="-122"/>
                <a:cs typeface="Times New Roman" pitchFamily="18" charset="0"/>
              </a:rPr>
              <a:t>是一个值的集合和定义在此集合上的一组操作的总称。</a:t>
            </a:r>
          </a:p>
        </p:txBody>
      </p:sp>
      <p:sp>
        <p:nvSpPr>
          <p:cNvPr id="5" name="TextBox 4"/>
          <p:cNvSpPr txBox="1"/>
          <p:nvPr/>
        </p:nvSpPr>
        <p:spPr>
          <a:xfrm>
            <a:off x="1071538" y="1500171"/>
            <a:ext cx="2571768" cy="64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tIns="108000" rtlCol="0">
            <a:spAutoFit/>
          </a:bodyPr>
          <a:lstStyle/>
          <a:p>
            <a:pPr>
              <a:lnSpc>
                <a:spcPct val="150000"/>
              </a:lnSpc>
            </a:pPr>
            <a:r>
              <a:rPr lang="en-US" altLang="zh-CN">
                <a:solidFill>
                  <a:srgbClr val="FF0000"/>
                </a:solidFill>
                <a:latin typeface="Consolas" pitchFamily="49" charset="0"/>
                <a:ea typeface="微软雅黑" pitchFamily="34" charset="-122"/>
                <a:cs typeface="Consolas" pitchFamily="49" charset="0"/>
              </a:rPr>
              <a:t>1</a:t>
            </a:r>
            <a:r>
              <a:rPr lang="zh-CN" altLang="en-US" dirty="0">
                <a:solidFill>
                  <a:srgbClr val="FF0000"/>
                </a:solidFill>
                <a:latin typeface="Consolas" pitchFamily="49" charset="0"/>
                <a:ea typeface="微软雅黑" pitchFamily="34" charset="-122"/>
                <a:cs typeface="Consolas" pitchFamily="49" charset="0"/>
              </a:rPr>
              <a:t>、数据类型</a:t>
            </a:r>
            <a:endParaRPr lang="zh-CN" altLang="en-US" dirty="0">
              <a:latin typeface="Consolas" pitchFamily="49" charset="0"/>
              <a:ea typeface="微软雅黑" pitchFamily="34" charset="-122"/>
              <a:cs typeface="Consolas" pitchFamily="49"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52</a:t>
            </a:fld>
            <a:endParaRPr lang="en-US" altLang="zh-CN" dirty="0"/>
          </a:p>
        </p:txBody>
      </p:sp>
    </p:spTree>
    <p:extLst>
      <p:ext uri="{BB962C8B-B14F-4D97-AF65-F5344CB8AC3E}">
        <p14:creationId xmlns:p14="http://schemas.microsoft.com/office/powerpoint/2010/main" val="79738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500034" y="714356"/>
            <a:ext cx="8286808" cy="540789"/>
          </a:xfrm>
          <a:prstGeom prst="rect">
            <a:avLst/>
          </a:prstGeom>
          <a:noFill/>
          <a:ln w="9525">
            <a:noFill/>
            <a:miter lim="800000"/>
            <a:headEnd/>
            <a:tailEnd/>
          </a:ln>
          <a:effectLst/>
        </p:spPr>
        <p:txBody>
          <a:bodyPr wrap="square">
            <a:spAutoFit/>
          </a:bodyPr>
          <a:lstStyle/>
          <a:p>
            <a:pPr algn="l">
              <a:lnSpc>
                <a:spcPct val="150000"/>
              </a:lnSpc>
            </a:pPr>
            <a:r>
              <a:rPr lang="zh-CN" altLang="en-US" sz="2200" b="1" dirty="0">
                <a:solidFill>
                  <a:srgbClr val="3333CC"/>
                </a:solidFill>
                <a:latin typeface="Consolas" pitchFamily="49" charset="0"/>
                <a:ea typeface="楷体" pitchFamily="49" charset="-122"/>
                <a:cs typeface="Consolas" pitchFamily="49" charset="0"/>
              </a:rPr>
              <a:t>例如，</a:t>
            </a:r>
            <a:r>
              <a:rPr lang="en-US" altLang="zh-CN" sz="2200" b="1" dirty="0">
                <a:solidFill>
                  <a:srgbClr val="3333CC"/>
                </a:solidFill>
                <a:latin typeface="Consolas" pitchFamily="49" charset="0"/>
                <a:ea typeface="楷体" pitchFamily="49" charset="-122"/>
                <a:cs typeface="Consolas" pitchFamily="49" charset="0"/>
              </a:rPr>
              <a:t>C/C++</a:t>
            </a:r>
            <a:r>
              <a:rPr lang="zh-CN" altLang="en-US" sz="2200" b="1" dirty="0">
                <a:solidFill>
                  <a:srgbClr val="3333CC"/>
                </a:solidFill>
                <a:latin typeface="Consolas" pitchFamily="49" charset="0"/>
                <a:ea typeface="楷体" pitchFamily="49" charset="-122"/>
                <a:cs typeface="Consolas" pitchFamily="49" charset="0"/>
              </a:rPr>
              <a:t>中的</a:t>
            </a:r>
            <a:r>
              <a:rPr lang="en-US" altLang="zh-CN" sz="2200" b="1" dirty="0" err="1">
                <a:solidFill>
                  <a:srgbClr val="FF0000"/>
                </a:solidFill>
                <a:latin typeface="Consolas" pitchFamily="49" charset="0"/>
                <a:ea typeface="楷体" pitchFamily="49" charset="-122"/>
                <a:cs typeface="Consolas" pitchFamily="49" charset="0"/>
              </a:rPr>
              <a:t>int</a:t>
            </a:r>
            <a:r>
              <a:rPr lang="zh-CN" altLang="en-US" sz="2200" b="1" dirty="0">
                <a:solidFill>
                  <a:srgbClr val="3333CC"/>
                </a:solidFill>
                <a:latin typeface="Consolas" pitchFamily="49" charset="0"/>
                <a:ea typeface="楷体" pitchFamily="49" charset="-122"/>
                <a:cs typeface="Consolas" pitchFamily="49" charset="0"/>
              </a:rPr>
              <a:t>就是整型数据类型</a:t>
            </a:r>
          </a:p>
        </p:txBody>
      </p:sp>
      <p:sp>
        <p:nvSpPr>
          <p:cNvPr id="14" name="椭圆 13"/>
          <p:cNvSpPr/>
          <p:nvPr/>
        </p:nvSpPr>
        <p:spPr>
          <a:xfrm>
            <a:off x="1979712" y="2643182"/>
            <a:ext cx="2663726" cy="1143008"/>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1">
            <a:schemeClr val="accent4"/>
          </a:lnRef>
          <a:fillRef idx="2">
            <a:schemeClr val="accent4"/>
          </a:fillRef>
          <a:effectRef idx="1">
            <a:schemeClr val="accent4"/>
          </a:effectRef>
          <a:fontRef idx="minor">
            <a:schemeClr val="dk1"/>
          </a:fontRef>
        </p:style>
        <p:txBody>
          <a:bodyPr rtlCol="0" anchor="ctr"/>
          <a:lstStyle/>
          <a:p>
            <a:r>
              <a:rPr lang="en-US" altLang="zh-CN" sz="2000" dirty="0">
                <a:solidFill>
                  <a:srgbClr val="3333CC"/>
                </a:solidFill>
                <a:latin typeface="Consolas" pitchFamily="49" charset="0"/>
                <a:cs typeface="Consolas" pitchFamily="49" charset="0"/>
              </a:rPr>
              <a:t>-</a:t>
            </a:r>
            <a:r>
              <a:rPr lang="en-US" altLang="zh-CN" sz="2000" dirty="0">
                <a:solidFill>
                  <a:srgbClr val="3333CC"/>
                </a:solidFill>
                <a:latin typeface="Consolas" pitchFamily="49" charset="0"/>
                <a:ea typeface="楷体" pitchFamily="49" charset="-122"/>
                <a:cs typeface="Consolas" pitchFamily="49" charset="0"/>
              </a:rPr>
              <a:t>2147483648 ~2147483647</a:t>
            </a:r>
            <a:endParaRPr lang="zh-CN" altLang="en-US" sz="2000" dirty="0">
              <a:latin typeface="Consolas" pitchFamily="49" charset="0"/>
              <a:cs typeface="Consolas" pitchFamily="49" charset="0"/>
            </a:endParaRPr>
          </a:p>
        </p:txBody>
      </p:sp>
      <p:sp>
        <p:nvSpPr>
          <p:cNvPr id="16" name="TextBox 15"/>
          <p:cNvSpPr txBox="1"/>
          <p:nvPr/>
        </p:nvSpPr>
        <p:spPr>
          <a:xfrm>
            <a:off x="2143108" y="1947438"/>
            <a:ext cx="2571768" cy="338554"/>
          </a:xfrm>
          <a:prstGeom prst="rect">
            <a:avLst/>
          </a:prstGeom>
          <a:noFill/>
        </p:spPr>
        <p:txBody>
          <a:bodyPr wrap="square" rtlCol="0">
            <a:spAutoFit/>
          </a:bodyPr>
          <a:lstStyle/>
          <a:p>
            <a:pPr algn="l"/>
            <a:r>
              <a:rPr lang="zh-CN" altLang="en-US" sz="2000">
                <a:solidFill>
                  <a:srgbClr val="3333CC"/>
                </a:solidFill>
                <a:latin typeface="Consolas" pitchFamily="49" charset="0"/>
                <a:ea typeface="楷体" pitchFamily="49" charset="-122"/>
                <a:cs typeface="Consolas" pitchFamily="49" charset="0"/>
              </a:rPr>
              <a:t>＋、－、*、／  </a:t>
            </a:r>
            <a:r>
              <a:rPr lang="zh-CN" altLang="en-US" sz="2000">
                <a:solidFill>
                  <a:srgbClr val="3333CC"/>
                </a:solidFill>
                <a:latin typeface="Consolas" pitchFamily="49" charset="0"/>
                <a:ea typeface="楷体" pitchFamily="49" charset="-122"/>
                <a:cs typeface="Consolas" pitchFamily="49" charset="0"/>
                <a:sym typeface="Symbol"/>
              </a:rPr>
              <a:t></a:t>
            </a:r>
            <a:endParaRPr lang="zh-CN" altLang="en-US" sz="2000">
              <a:latin typeface="Consolas" pitchFamily="49" charset="0"/>
              <a:cs typeface="Consolas" pitchFamily="49" charset="0"/>
            </a:endParaRPr>
          </a:p>
        </p:txBody>
      </p:sp>
      <p:sp>
        <p:nvSpPr>
          <p:cNvPr id="17" name="下箭头 16"/>
          <p:cNvSpPr/>
          <p:nvPr/>
        </p:nvSpPr>
        <p:spPr>
          <a:xfrm>
            <a:off x="3286116" y="2357430"/>
            <a:ext cx="214314" cy="285752"/>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nvGrpSpPr>
          <p:cNvPr id="24" name="组合 23"/>
          <p:cNvGrpSpPr/>
          <p:nvPr/>
        </p:nvGrpSpPr>
        <p:grpSpPr>
          <a:xfrm>
            <a:off x="4656138" y="1928802"/>
            <a:ext cx="1987564" cy="1500198"/>
            <a:chOff x="4656138" y="1928802"/>
            <a:chExt cx="1987564" cy="1500198"/>
          </a:xfrm>
        </p:grpSpPr>
        <p:sp>
          <p:nvSpPr>
            <p:cNvPr id="18" name="TextBox 17"/>
            <p:cNvSpPr txBox="1"/>
            <p:nvPr/>
          </p:nvSpPr>
          <p:spPr>
            <a:xfrm>
              <a:off x="5214942" y="3090446"/>
              <a:ext cx="1428760" cy="338554"/>
            </a:xfrm>
            <a:prstGeom prst="rect">
              <a:avLst/>
            </a:prstGeom>
            <a:noFill/>
          </p:spPr>
          <p:txBody>
            <a:bodyPr wrap="square" rtlCol="0">
              <a:spAutoFit/>
            </a:bodyPr>
            <a:lstStyle/>
            <a:p>
              <a:pPr algn="l"/>
              <a:r>
                <a:rPr lang="zh-CN" altLang="en-US" sz="2000">
                  <a:solidFill>
                    <a:srgbClr val="FF3399"/>
                  </a:solidFill>
                  <a:latin typeface="Consolas" pitchFamily="49" charset="0"/>
                  <a:ea typeface="楷体" pitchFamily="49" charset="-122"/>
                  <a:cs typeface="Consolas" pitchFamily="49" charset="0"/>
                </a:rPr>
                <a:t>值的集合</a:t>
              </a:r>
              <a:endParaRPr lang="zh-CN" altLang="en-US" sz="2000">
                <a:solidFill>
                  <a:srgbClr val="FF3399"/>
                </a:solidFill>
                <a:latin typeface="Consolas" pitchFamily="49" charset="0"/>
                <a:cs typeface="Consolas" pitchFamily="49" charset="0"/>
              </a:endParaRPr>
            </a:p>
          </p:txBody>
        </p:sp>
        <p:sp>
          <p:nvSpPr>
            <p:cNvPr id="19" name="TextBox 18"/>
            <p:cNvSpPr txBox="1"/>
            <p:nvPr/>
          </p:nvSpPr>
          <p:spPr>
            <a:xfrm>
              <a:off x="5214942" y="1928802"/>
              <a:ext cx="1357322" cy="338554"/>
            </a:xfrm>
            <a:prstGeom prst="rect">
              <a:avLst/>
            </a:prstGeom>
            <a:noFill/>
          </p:spPr>
          <p:txBody>
            <a:bodyPr wrap="square" rtlCol="0">
              <a:spAutoFit/>
            </a:bodyPr>
            <a:lstStyle/>
            <a:p>
              <a:pPr algn="l"/>
              <a:r>
                <a:rPr lang="zh-CN" altLang="en-US" sz="2000">
                  <a:solidFill>
                    <a:srgbClr val="FF3399"/>
                  </a:solidFill>
                  <a:latin typeface="Consolas" pitchFamily="49" charset="0"/>
                  <a:ea typeface="楷体" pitchFamily="49" charset="-122"/>
                  <a:cs typeface="Consolas" pitchFamily="49" charset="0"/>
                </a:rPr>
                <a:t>一组操作</a:t>
              </a:r>
              <a:endParaRPr lang="zh-CN" altLang="en-US" sz="2000">
                <a:solidFill>
                  <a:srgbClr val="FF3399"/>
                </a:solidFill>
                <a:latin typeface="Consolas" pitchFamily="49" charset="0"/>
                <a:cs typeface="Consolas" pitchFamily="49" charset="0"/>
              </a:endParaRPr>
            </a:p>
          </p:txBody>
        </p:sp>
        <p:cxnSp>
          <p:nvCxnSpPr>
            <p:cNvPr id="21" name="直接连接符 20"/>
            <p:cNvCxnSpPr/>
            <p:nvPr/>
          </p:nvCxnSpPr>
          <p:spPr>
            <a:xfrm>
              <a:off x="4656138" y="2084378"/>
              <a:ext cx="500066" cy="1588"/>
            </a:xfrm>
            <a:prstGeom prst="line">
              <a:avLst/>
            </a:prstGeom>
            <a:ln w="38100">
              <a:solidFill>
                <a:srgbClr val="6600C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727576" y="3227386"/>
              <a:ext cx="500066" cy="1588"/>
            </a:xfrm>
            <a:prstGeom prst="line">
              <a:avLst/>
            </a:prstGeom>
            <a:ln w="38100">
              <a:solidFill>
                <a:srgbClr val="6600CC"/>
              </a:solidFill>
            </a:ln>
          </p:spPr>
          <p:style>
            <a:lnRef idx="1">
              <a:schemeClr val="accent1"/>
            </a:lnRef>
            <a:fillRef idx="0">
              <a:schemeClr val="accent1"/>
            </a:fillRef>
            <a:effectRef idx="0">
              <a:schemeClr val="accent1"/>
            </a:effectRef>
            <a:fontRef idx="minor">
              <a:schemeClr val="tx1"/>
            </a:fontRef>
          </p:style>
        </p:cxnSp>
      </p:grpSp>
      <p:sp>
        <p:nvSpPr>
          <p:cNvPr id="4" name="灯片编号占位符 3"/>
          <p:cNvSpPr>
            <a:spLocks noGrp="1"/>
          </p:cNvSpPr>
          <p:nvPr>
            <p:ph type="sldNum" sz="quarter" idx="12"/>
          </p:nvPr>
        </p:nvSpPr>
        <p:spPr/>
        <p:txBody>
          <a:bodyPr/>
          <a:lstStyle/>
          <a:p>
            <a:fld id="{7AF016A1-9F15-429F-9EFD-84004B73C732}" type="slidenum">
              <a:rPr lang="en-US" altLang="zh-CN" smtClean="0"/>
              <a:pPr/>
              <a:t>53</a:t>
            </a:fld>
            <a:endParaRPr lang="en-US" altLang="zh-CN" dirty="0"/>
          </a:p>
        </p:txBody>
      </p:sp>
      <p:sp>
        <p:nvSpPr>
          <p:cNvPr id="15" name="内容占位符 1"/>
          <p:cNvSpPr txBox="1">
            <a:spLocks/>
          </p:cNvSpPr>
          <p:nvPr/>
        </p:nvSpPr>
        <p:spPr>
          <a:xfrm>
            <a:off x="467544" y="4221088"/>
            <a:ext cx="8372163" cy="2232248"/>
          </a:xfrm>
          <a:prstGeom prst="rect">
            <a:avLst/>
          </a:prstGeom>
        </p:spPr>
        <p:txBody>
          <a:bodyPr vert="horz" lIns="91440" tIns="45720" rIns="91440" bIns="45720" rtlCol="0" anchor="ctr"/>
          <a:lstStyle>
            <a:defPPr>
              <a:defRPr lang="zh-CN"/>
            </a:defPPr>
            <a:lvl1pPr algn="l" rtl="0" fontAlgn="base">
              <a:lnSpc>
                <a:spcPct val="80000"/>
              </a:lnSpc>
              <a:spcBef>
                <a:spcPct val="50000"/>
              </a:spcBef>
              <a:spcAft>
                <a:spcPct val="0"/>
              </a:spcAft>
              <a:defRPr kumimoji="1" sz="1200" b="1" kern="1200">
                <a:solidFill>
                  <a:schemeClr val="tx1">
                    <a:tint val="75000"/>
                  </a:schemeClr>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r>
              <a:rPr lang="zh-CN" altLang="en-US" sz="2200" dirty="0">
                <a:solidFill>
                  <a:srgbClr val="3333CC"/>
                </a:solidFill>
                <a:latin typeface="Consolas" pitchFamily="49" charset="0"/>
                <a:ea typeface="楷体" pitchFamily="49" charset="-122"/>
                <a:cs typeface="Consolas" pitchFamily="49" charset="0"/>
              </a:rPr>
              <a:t>数据元素在内存的空间占用（</a:t>
            </a:r>
            <a:r>
              <a:rPr lang="en-US" altLang="zh-CN" sz="2200" dirty="0">
                <a:solidFill>
                  <a:srgbClr val="3333CC"/>
                </a:solidFill>
                <a:latin typeface="Consolas" pitchFamily="49" charset="0"/>
                <a:ea typeface="楷体" pitchFamily="49" charset="-122"/>
                <a:cs typeface="Consolas" pitchFamily="49" charset="0"/>
              </a:rPr>
              <a:t>64</a:t>
            </a:r>
            <a:r>
              <a:rPr lang="zh-CN" altLang="en-US" sz="2200" dirty="0">
                <a:solidFill>
                  <a:srgbClr val="3333CC"/>
                </a:solidFill>
                <a:latin typeface="Consolas" pitchFamily="49" charset="0"/>
                <a:ea typeface="楷体" pitchFamily="49" charset="-122"/>
                <a:cs typeface="Consolas" pitchFamily="49" charset="0"/>
              </a:rPr>
              <a:t>位机、</a:t>
            </a:r>
            <a:r>
              <a:rPr lang="en-US" altLang="zh-CN" sz="2200" dirty="0">
                <a:solidFill>
                  <a:srgbClr val="3333CC"/>
                </a:solidFill>
                <a:latin typeface="Consolas" pitchFamily="49" charset="0"/>
                <a:ea typeface="楷体" pitchFamily="49" charset="-122"/>
                <a:cs typeface="Consolas" pitchFamily="49" charset="0"/>
              </a:rPr>
              <a:t>C</a:t>
            </a:r>
            <a:r>
              <a:rPr lang="zh-CN" altLang="en-US" sz="2200" dirty="0">
                <a:solidFill>
                  <a:srgbClr val="3333CC"/>
                </a:solidFill>
                <a:latin typeface="Consolas" pitchFamily="49" charset="0"/>
                <a:ea typeface="楷体" pitchFamily="49" charset="-122"/>
                <a:cs typeface="Consolas" pitchFamily="49" charset="0"/>
              </a:rPr>
              <a:t>语言）</a:t>
            </a:r>
            <a:endParaRPr lang="en-US" altLang="zh-CN" sz="2200" dirty="0">
              <a:solidFill>
                <a:srgbClr val="3333CC"/>
              </a:solidFill>
              <a:latin typeface="Consolas" pitchFamily="49" charset="0"/>
              <a:ea typeface="楷体" pitchFamily="49" charset="-122"/>
              <a:cs typeface="Consolas" pitchFamily="49" charset="0"/>
            </a:endParaRPr>
          </a:p>
          <a:p>
            <a:pPr marL="548958" lvl="1" indent="-274320" algn="l">
              <a:spcBef>
                <a:spcPts val="580"/>
              </a:spcBef>
              <a:buFont typeface="Wingdings 2"/>
              <a:buChar char=""/>
              <a:defRPr/>
            </a:pPr>
            <a:r>
              <a:rPr lang="zh-CN" altLang="en-US" sz="2200" dirty="0">
                <a:solidFill>
                  <a:srgbClr val="3333CC"/>
                </a:solidFill>
                <a:latin typeface="Consolas" pitchFamily="49" charset="0"/>
                <a:ea typeface="楷体" pitchFamily="49" charset="-122"/>
                <a:cs typeface="Consolas" pitchFamily="49" charset="0"/>
              </a:rPr>
              <a:t>整数类型 </a:t>
            </a:r>
            <a:r>
              <a:rPr lang="en-US" altLang="zh-CN" sz="2200" dirty="0">
                <a:solidFill>
                  <a:srgbClr val="3333CC"/>
                </a:solidFill>
                <a:latin typeface="Consolas" pitchFamily="49" charset="0"/>
                <a:ea typeface="楷体" pitchFamily="49" charset="-122"/>
                <a:cs typeface="Consolas" pitchFamily="49" charset="0"/>
              </a:rPr>
              <a:t>(4</a:t>
            </a:r>
            <a:r>
              <a:rPr lang="zh-CN" altLang="en-US" sz="2200" dirty="0">
                <a:solidFill>
                  <a:srgbClr val="3333CC"/>
                </a:solidFill>
                <a:latin typeface="Consolas" pitchFamily="49" charset="0"/>
                <a:ea typeface="楷体" pitchFamily="49" charset="-122"/>
                <a:cs typeface="Consolas" pitchFamily="49" charset="0"/>
              </a:rPr>
              <a:t>字节</a:t>
            </a:r>
            <a:r>
              <a:rPr lang="en-US" altLang="zh-CN" sz="2200" dirty="0">
                <a:solidFill>
                  <a:srgbClr val="3333CC"/>
                </a:solidFill>
                <a:latin typeface="Consolas" pitchFamily="49" charset="0"/>
                <a:ea typeface="楷体" pitchFamily="49" charset="-122"/>
                <a:cs typeface="Consolas" pitchFamily="49" charset="0"/>
              </a:rPr>
              <a:t>)         </a:t>
            </a:r>
            <a:r>
              <a:rPr lang="zh-CN" altLang="en-US" sz="2200" dirty="0">
                <a:solidFill>
                  <a:srgbClr val="3333CC"/>
                </a:solidFill>
                <a:latin typeface="Consolas" pitchFamily="49" charset="0"/>
                <a:ea typeface="楷体" pitchFamily="49" charset="-122"/>
                <a:cs typeface="Consolas" pitchFamily="49" charset="0"/>
              </a:rPr>
              <a:t>浮点类型 </a:t>
            </a:r>
            <a:r>
              <a:rPr lang="en-US" altLang="zh-CN" sz="2200" dirty="0">
                <a:solidFill>
                  <a:srgbClr val="3333CC"/>
                </a:solidFill>
                <a:latin typeface="Consolas" pitchFamily="49" charset="0"/>
                <a:ea typeface="楷体" pitchFamily="49" charset="-122"/>
                <a:cs typeface="Consolas" pitchFamily="49" charset="0"/>
              </a:rPr>
              <a:t>(4</a:t>
            </a:r>
            <a:r>
              <a:rPr lang="zh-CN" altLang="en-US" sz="2200" dirty="0">
                <a:solidFill>
                  <a:srgbClr val="3333CC"/>
                </a:solidFill>
                <a:latin typeface="Consolas" pitchFamily="49" charset="0"/>
                <a:ea typeface="楷体" pitchFamily="49" charset="-122"/>
                <a:cs typeface="Consolas" pitchFamily="49" charset="0"/>
              </a:rPr>
              <a:t>字节</a:t>
            </a:r>
            <a:r>
              <a:rPr lang="en-US" altLang="zh-CN" sz="2200" dirty="0">
                <a:solidFill>
                  <a:srgbClr val="3333CC"/>
                </a:solidFill>
                <a:latin typeface="Consolas" pitchFamily="49" charset="0"/>
                <a:ea typeface="楷体" pitchFamily="49" charset="-122"/>
                <a:cs typeface="Consolas" pitchFamily="49" charset="0"/>
              </a:rPr>
              <a:t>)</a:t>
            </a:r>
          </a:p>
          <a:p>
            <a:pPr marL="548958" lvl="1" indent="-274320" algn="l">
              <a:spcBef>
                <a:spcPts val="580"/>
              </a:spcBef>
              <a:buFont typeface="Wingdings 2"/>
              <a:buChar char=""/>
              <a:defRPr/>
            </a:pPr>
            <a:r>
              <a:rPr lang="en-US" altLang="zh-CN" sz="2200" dirty="0">
                <a:solidFill>
                  <a:srgbClr val="3333CC"/>
                </a:solidFill>
                <a:latin typeface="Consolas" pitchFamily="49" charset="0"/>
                <a:ea typeface="楷体" pitchFamily="49" charset="-122"/>
                <a:cs typeface="Consolas" pitchFamily="49" charset="0"/>
              </a:rPr>
              <a:t>double</a:t>
            </a:r>
            <a:r>
              <a:rPr lang="zh-CN" altLang="en-US" sz="2200" dirty="0">
                <a:solidFill>
                  <a:srgbClr val="3333CC"/>
                </a:solidFill>
                <a:latin typeface="Consolas" pitchFamily="49" charset="0"/>
                <a:ea typeface="楷体" pitchFamily="49" charset="-122"/>
                <a:cs typeface="Consolas" pitchFamily="49" charset="0"/>
              </a:rPr>
              <a:t>类型 </a:t>
            </a:r>
            <a:r>
              <a:rPr lang="en-US" altLang="zh-CN" sz="2200" dirty="0">
                <a:solidFill>
                  <a:srgbClr val="3333CC"/>
                </a:solidFill>
                <a:latin typeface="Consolas" pitchFamily="49" charset="0"/>
                <a:ea typeface="楷体" pitchFamily="49" charset="-122"/>
                <a:cs typeface="Consolas" pitchFamily="49" charset="0"/>
              </a:rPr>
              <a:t>(8</a:t>
            </a:r>
            <a:r>
              <a:rPr lang="zh-CN" altLang="en-US" sz="2200" dirty="0">
                <a:solidFill>
                  <a:srgbClr val="3333CC"/>
                </a:solidFill>
                <a:latin typeface="Consolas" pitchFamily="49" charset="0"/>
                <a:ea typeface="楷体" pitchFamily="49" charset="-122"/>
                <a:cs typeface="Consolas" pitchFamily="49" charset="0"/>
              </a:rPr>
              <a:t>字节</a:t>
            </a:r>
            <a:r>
              <a:rPr lang="en-US" altLang="zh-CN" sz="2200" dirty="0">
                <a:solidFill>
                  <a:srgbClr val="3333CC"/>
                </a:solidFill>
                <a:latin typeface="Consolas" pitchFamily="49" charset="0"/>
                <a:ea typeface="楷体" pitchFamily="49" charset="-122"/>
                <a:cs typeface="Consolas" pitchFamily="49" charset="0"/>
              </a:rPr>
              <a:t>)       </a:t>
            </a:r>
            <a:r>
              <a:rPr lang="zh-CN" altLang="en-US" sz="2200" dirty="0">
                <a:solidFill>
                  <a:srgbClr val="3333CC"/>
                </a:solidFill>
                <a:latin typeface="Consolas" pitchFamily="49" charset="0"/>
                <a:ea typeface="楷体" pitchFamily="49" charset="-122"/>
                <a:cs typeface="Consolas" pitchFamily="49" charset="0"/>
              </a:rPr>
              <a:t>字符类型 </a:t>
            </a:r>
            <a:r>
              <a:rPr lang="en-US" altLang="zh-CN" sz="2200" dirty="0">
                <a:solidFill>
                  <a:srgbClr val="3333CC"/>
                </a:solidFill>
                <a:latin typeface="Consolas" pitchFamily="49" charset="0"/>
                <a:ea typeface="楷体" pitchFamily="49" charset="-122"/>
                <a:cs typeface="Consolas" pitchFamily="49" charset="0"/>
              </a:rPr>
              <a:t>(1</a:t>
            </a:r>
            <a:r>
              <a:rPr lang="zh-CN" altLang="en-US" sz="2200" dirty="0">
                <a:solidFill>
                  <a:srgbClr val="3333CC"/>
                </a:solidFill>
                <a:latin typeface="Consolas" pitchFamily="49" charset="0"/>
                <a:ea typeface="楷体" pitchFamily="49" charset="-122"/>
                <a:cs typeface="Consolas" pitchFamily="49" charset="0"/>
              </a:rPr>
              <a:t>字节</a:t>
            </a:r>
            <a:r>
              <a:rPr lang="en-US" altLang="zh-CN" sz="2200" dirty="0">
                <a:solidFill>
                  <a:srgbClr val="3333CC"/>
                </a:solidFill>
                <a:latin typeface="Consolas" pitchFamily="49" charset="0"/>
                <a:ea typeface="楷体" pitchFamily="49" charset="-122"/>
                <a:cs typeface="Consolas" pitchFamily="49" charset="0"/>
              </a:rPr>
              <a:t>)</a:t>
            </a:r>
          </a:p>
          <a:p>
            <a:pPr marL="548958" lvl="1" indent="-274320" algn="l">
              <a:spcBef>
                <a:spcPts val="580"/>
              </a:spcBef>
              <a:buFont typeface="Wingdings 2"/>
              <a:buChar char=""/>
              <a:defRPr/>
            </a:pPr>
            <a:r>
              <a:rPr lang="zh-CN" altLang="en-US" sz="2200" dirty="0">
                <a:solidFill>
                  <a:srgbClr val="3333CC"/>
                </a:solidFill>
                <a:latin typeface="Consolas" pitchFamily="49" charset="0"/>
                <a:ea typeface="楷体" pitchFamily="49" charset="-122"/>
                <a:cs typeface="Consolas" pitchFamily="49" charset="0"/>
              </a:rPr>
              <a:t>布尔类型 </a:t>
            </a:r>
            <a:r>
              <a:rPr lang="en-US" altLang="zh-CN" sz="2200" dirty="0">
                <a:solidFill>
                  <a:srgbClr val="3333CC"/>
                </a:solidFill>
                <a:latin typeface="Consolas" pitchFamily="49" charset="0"/>
                <a:ea typeface="楷体" pitchFamily="49" charset="-122"/>
                <a:cs typeface="Consolas" pitchFamily="49" charset="0"/>
              </a:rPr>
              <a:t>(1</a:t>
            </a:r>
            <a:r>
              <a:rPr lang="zh-CN" altLang="en-US" sz="2200" dirty="0">
                <a:solidFill>
                  <a:srgbClr val="3333CC"/>
                </a:solidFill>
                <a:latin typeface="Consolas" pitchFamily="49" charset="0"/>
                <a:ea typeface="楷体" pitchFamily="49" charset="-122"/>
                <a:cs typeface="Consolas" pitchFamily="49" charset="0"/>
              </a:rPr>
              <a:t>字节</a:t>
            </a:r>
            <a:r>
              <a:rPr lang="en-US" altLang="zh-CN" sz="2200" dirty="0">
                <a:solidFill>
                  <a:srgbClr val="3333CC"/>
                </a:solidFill>
                <a:latin typeface="Consolas" pitchFamily="49" charset="0"/>
                <a:ea typeface="楷体" pitchFamily="49" charset="-122"/>
                <a:cs typeface="Consolas" pitchFamily="49" charset="0"/>
              </a:rPr>
              <a:t>)         </a:t>
            </a:r>
            <a:r>
              <a:rPr lang="zh-CN" altLang="en-US" sz="2200" dirty="0">
                <a:solidFill>
                  <a:srgbClr val="3333CC"/>
                </a:solidFill>
                <a:latin typeface="Consolas" pitchFamily="49" charset="0"/>
                <a:ea typeface="楷体" pitchFamily="49" charset="-122"/>
                <a:cs typeface="Consolas" pitchFamily="49" charset="0"/>
              </a:rPr>
              <a:t>指针类型 </a:t>
            </a:r>
            <a:r>
              <a:rPr lang="en-US" altLang="zh-CN" sz="2200" dirty="0">
                <a:solidFill>
                  <a:srgbClr val="3333CC"/>
                </a:solidFill>
                <a:latin typeface="Consolas" pitchFamily="49" charset="0"/>
                <a:ea typeface="楷体" pitchFamily="49" charset="-122"/>
                <a:cs typeface="Consolas" pitchFamily="49" charset="0"/>
              </a:rPr>
              <a:t>(8</a:t>
            </a:r>
            <a:r>
              <a:rPr lang="zh-CN" altLang="en-US" sz="2200" dirty="0">
                <a:solidFill>
                  <a:srgbClr val="3333CC"/>
                </a:solidFill>
                <a:latin typeface="Consolas" pitchFamily="49" charset="0"/>
                <a:ea typeface="楷体" pitchFamily="49" charset="-122"/>
                <a:cs typeface="Consolas" pitchFamily="49" charset="0"/>
              </a:rPr>
              <a:t>字节</a:t>
            </a:r>
            <a:r>
              <a:rPr lang="en-US" altLang="zh-CN" sz="2200" dirty="0">
                <a:solidFill>
                  <a:srgbClr val="3333CC"/>
                </a:solidFill>
                <a:latin typeface="Consolas" pitchFamily="49" charset="0"/>
                <a:ea typeface="楷体" pitchFamily="49" charset="-122"/>
                <a:cs typeface="Consolas" pitchFamily="49" charset="0"/>
              </a:rPr>
              <a:t>)</a:t>
            </a:r>
          </a:p>
          <a:p>
            <a:pPr marL="548958" lvl="1" indent="-274320" algn="l">
              <a:spcBef>
                <a:spcPts val="580"/>
              </a:spcBef>
              <a:buFont typeface="Wingdings 2"/>
              <a:buChar char=""/>
              <a:defRPr/>
            </a:pPr>
            <a:r>
              <a:rPr lang="zh-CN" altLang="en-US" sz="2200" dirty="0">
                <a:solidFill>
                  <a:srgbClr val="3333CC"/>
                </a:solidFill>
                <a:latin typeface="Consolas" pitchFamily="49" charset="0"/>
                <a:ea typeface="楷体" pitchFamily="49" charset="-122"/>
                <a:cs typeface="Consolas" pitchFamily="49" charset="0"/>
              </a:rPr>
              <a:t>复合型</a:t>
            </a:r>
          </a:p>
        </p:txBody>
      </p:sp>
    </p:spTree>
    <p:extLst>
      <p:ext uri="{BB962C8B-B14F-4D97-AF65-F5344CB8AC3E}">
        <p14:creationId xmlns:p14="http://schemas.microsoft.com/office/powerpoint/2010/main" val="5976169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28596" y="1214422"/>
            <a:ext cx="8358246" cy="1615827"/>
          </a:xfrm>
          <a:prstGeom prst="rect">
            <a:avLst/>
          </a:prstGeom>
          <a:noFill/>
          <a:ln w="9525">
            <a:noFill/>
            <a:miter lim="800000"/>
            <a:headEnd/>
            <a:tailEnd/>
          </a:ln>
          <a:effectLst/>
        </p:spPr>
        <p:txBody>
          <a:bodyPr wrap="square">
            <a:spAutoFit/>
          </a:bodyPr>
          <a:lstStyle/>
          <a:p>
            <a:pPr algn="just">
              <a:lnSpc>
                <a:spcPct val="150000"/>
              </a:lnSpc>
            </a:pPr>
            <a:r>
              <a:rPr lang="zh-CN" altLang="en-US" sz="2200" b="1" dirty="0">
                <a:solidFill>
                  <a:srgbClr val="3333CC"/>
                </a:solidFill>
                <a:latin typeface="Consolas" pitchFamily="49" charset="0"/>
                <a:ea typeface="楷体" pitchFamily="49" charset="-122"/>
                <a:cs typeface="Consolas" pitchFamily="49" charset="0"/>
              </a:rPr>
              <a:t>    抽象数据类型（</a:t>
            </a:r>
            <a:r>
              <a:rPr lang="en-US" altLang="zh-CN" sz="2200" b="1" dirty="0" err="1">
                <a:solidFill>
                  <a:srgbClr val="3333CC"/>
                </a:solidFill>
                <a:latin typeface="Consolas" pitchFamily="49" charset="0"/>
                <a:ea typeface="楷体" pitchFamily="49" charset="-122"/>
                <a:cs typeface="Consolas" pitchFamily="49" charset="0"/>
              </a:rPr>
              <a:t>ADT</a:t>
            </a:r>
            <a:r>
              <a:rPr lang="zh-CN" altLang="en-US" sz="2200" b="1" dirty="0">
                <a:solidFill>
                  <a:srgbClr val="3333CC"/>
                </a:solidFill>
                <a:latin typeface="Consolas" pitchFamily="49" charset="0"/>
                <a:ea typeface="楷体" pitchFamily="49" charset="-122"/>
                <a:cs typeface="Consolas" pitchFamily="49" charset="0"/>
              </a:rPr>
              <a:t>）指的是从</a:t>
            </a:r>
            <a:r>
              <a:rPr lang="zh-CN" altLang="en-US" sz="2200" dirty="0">
                <a:solidFill>
                  <a:srgbClr val="3333CC"/>
                </a:solidFill>
                <a:latin typeface="Consolas" pitchFamily="49" charset="0"/>
                <a:ea typeface="楷体" pitchFamily="49" charset="-122"/>
                <a:cs typeface="Consolas" pitchFamily="49" charset="0"/>
              </a:rPr>
              <a:t>求解</a:t>
            </a:r>
            <a:r>
              <a:rPr lang="zh-CN" altLang="en-US" sz="2200" b="1" dirty="0">
                <a:solidFill>
                  <a:srgbClr val="3333CC"/>
                </a:solidFill>
                <a:latin typeface="Consolas" pitchFamily="49" charset="0"/>
                <a:ea typeface="楷体" pitchFamily="49" charset="-122"/>
                <a:cs typeface="Consolas" pitchFamily="49" charset="0"/>
              </a:rPr>
              <a:t>问题的数学模型中抽象出来的</a:t>
            </a:r>
            <a:r>
              <a:rPr lang="zh-CN" altLang="en-US" sz="2200" dirty="0">
                <a:solidFill>
                  <a:srgbClr val="C00000"/>
                </a:solidFill>
                <a:latin typeface="Consolas" pitchFamily="49" charset="0"/>
                <a:ea typeface="楷体" pitchFamily="49" charset="-122"/>
                <a:cs typeface="Consolas" pitchFamily="49" charset="0"/>
              </a:rPr>
              <a:t>数据逻辑结构</a:t>
            </a:r>
            <a:r>
              <a:rPr lang="zh-CN" altLang="en-US" sz="2200" b="1" dirty="0">
                <a:solidFill>
                  <a:srgbClr val="3333CC"/>
                </a:solidFill>
                <a:latin typeface="Consolas" pitchFamily="49" charset="0"/>
                <a:ea typeface="楷体" pitchFamily="49" charset="-122"/>
                <a:cs typeface="Consolas" pitchFamily="49" charset="0"/>
              </a:rPr>
              <a:t>和</a:t>
            </a:r>
            <a:r>
              <a:rPr lang="zh-CN" altLang="en-US" sz="2200" b="1" dirty="0">
                <a:solidFill>
                  <a:srgbClr val="C00000"/>
                </a:solidFill>
                <a:latin typeface="Consolas" pitchFamily="49" charset="0"/>
                <a:ea typeface="楷体" pitchFamily="49" charset="-122"/>
                <a:cs typeface="Consolas" pitchFamily="49" charset="0"/>
              </a:rPr>
              <a:t>运算</a:t>
            </a:r>
            <a:r>
              <a:rPr lang="zh-CN" altLang="en-US" sz="2200" b="1" dirty="0">
                <a:latin typeface="Consolas" pitchFamily="49" charset="0"/>
                <a:ea typeface="楷体" pitchFamily="49" charset="-122"/>
                <a:cs typeface="Consolas" pitchFamily="49" charset="0"/>
              </a:rPr>
              <a:t>（</a:t>
            </a:r>
            <a:r>
              <a:rPr lang="zh-CN" altLang="en-US" sz="2200" dirty="0">
                <a:latin typeface="Consolas" pitchFamily="49" charset="0"/>
                <a:ea typeface="楷体" pitchFamily="49" charset="-122"/>
                <a:cs typeface="Consolas" pitchFamily="49" charset="0"/>
              </a:rPr>
              <a:t>抽象运算</a:t>
            </a:r>
            <a:r>
              <a:rPr lang="zh-CN" altLang="en-US" sz="2200" b="1" dirty="0">
                <a:latin typeface="Consolas" pitchFamily="49" charset="0"/>
                <a:ea typeface="楷体" pitchFamily="49" charset="-122"/>
                <a:cs typeface="Consolas" pitchFamily="49" charset="0"/>
              </a:rPr>
              <a:t>）</a:t>
            </a:r>
            <a:r>
              <a:rPr lang="zh-CN" altLang="en-US" sz="2200" b="1" dirty="0">
                <a:solidFill>
                  <a:srgbClr val="3333CC"/>
                </a:solidFill>
                <a:latin typeface="Consolas" pitchFamily="49" charset="0"/>
                <a:ea typeface="楷体" pitchFamily="49" charset="-122"/>
                <a:cs typeface="Consolas" pitchFamily="49" charset="0"/>
              </a:rPr>
              <a:t>，而不考虑计算机的具体实现。 </a:t>
            </a:r>
            <a:r>
              <a:rPr lang="zh-CN" altLang="en-US" sz="2200" b="1" dirty="0">
                <a:solidFill>
                  <a:srgbClr val="CC00CC"/>
                </a:solidFill>
                <a:latin typeface="Consolas" pitchFamily="49" charset="0"/>
                <a:ea typeface="楷体" pitchFamily="49" charset="-122"/>
                <a:cs typeface="Consolas" pitchFamily="49" charset="0"/>
              </a:rPr>
              <a:t>         </a:t>
            </a:r>
            <a:endParaRPr lang="zh-CN" altLang="en-US" sz="2200" b="1" dirty="0">
              <a:solidFill>
                <a:srgbClr val="3333CC"/>
              </a:solidFill>
              <a:latin typeface="Consolas" pitchFamily="49" charset="0"/>
              <a:ea typeface="楷体" pitchFamily="49" charset="-122"/>
              <a:cs typeface="Consolas" pitchFamily="49" charset="0"/>
            </a:endParaRPr>
          </a:p>
        </p:txBody>
      </p:sp>
      <p:sp>
        <p:nvSpPr>
          <p:cNvPr id="3" name="TextBox 2"/>
          <p:cNvSpPr txBox="1"/>
          <p:nvPr/>
        </p:nvSpPr>
        <p:spPr>
          <a:xfrm>
            <a:off x="857224" y="500040"/>
            <a:ext cx="2928958" cy="70921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tIns="108000" rtlCol="0">
            <a:spAutoFit/>
          </a:bodyPr>
          <a:lstStyle/>
          <a:p>
            <a:pPr>
              <a:lnSpc>
                <a:spcPct val="150000"/>
              </a:lnSpc>
            </a:pPr>
            <a:r>
              <a:rPr lang="en-US" altLang="zh-CN" dirty="0">
                <a:solidFill>
                  <a:srgbClr val="FF0000"/>
                </a:solidFill>
                <a:latin typeface="Consolas" pitchFamily="49" charset="0"/>
                <a:ea typeface="微软雅黑" pitchFamily="34" charset="-122"/>
                <a:cs typeface="Consolas" pitchFamily="49" charset="0"/>
              </a:rPr>
              <a:t> 2</a:t>
            </a:r>
            <a:r>
              <a:rPr lang="zh-CN" altLang="en-US" dirty="0">
                <a:solidFill>
                  <a:srgbClr val="FF0000"/>
                </a:solidFill>
                <a:latin typeface="Consolas" pitchFamily="49" charset="0"/>
                <a:ea typeface="微软雅黑" pitchFamily="34" charset="-122"/>
                <a:cs typeface="Consolas" pitchFamily="49" charset="0"/>
              </a:rPr>
              <a:t>、抽象数据类型</a:t>
            </a:r>
            <a:endParaRPr lang="zh-CN" altLang="en-US" dirty="0">
              <a:latin typeface="Consolas" pitchFamily="49" charset="0"/>
              <a:ea typeface="微软雅黑" pitchFamily="34" charset="-122"/>
              <a:cs typeface="Consolas" pitchFamily="49" charset="0"/>
            </a:endParaRPr>
          </a:p>
        </p:txBody>
      </p:sp>
      <p:sp>
        <p:nvSpPr>
          <p:cNvPr id="5" name="TextBox 4"/>
          <p:cNvSpPr txBox="1"/>
          <p:nvPr/>
        </p:nvSpPr>
        <p:spPr>
          <a:xfrm>
            <a:off x="1428728" y="3634115"/>
            <a:ext cx="6000792" cy="658981"/>
          </a:xfrm>
          <a:prstGeom prst="rect">
            <a:avLst/>
          </a:prstGeom>
        </p:spPr>
        <p:style>
          <a:lnRef idx="1">
            <a:schemeClr val="accent6"/>
          </a:lnRef>
          <a:fillRef idx="2">
            <a:schemeClr val="accent6"/>
          </a:fillRef>
          <a:effectRef idx="1">
            <a:schemeClr val="accent6"/>
          </a:effectRef>
          <a:fontRef idx="minor">
            <a:schemeClr val="dk1"/>
          </a:fontRef>
        </p:style>
        <p:txBody>
          <a:bodyPr wrap="square" lIns="144000" tIns="180000" rIns="144000" bIns="180000" rtlCol="0">
            <a:spAutoFit/>
          </a:bodyPr>
          <a:lstStyle/>
          <a:p>
            <a:r>
              <a:rPr lang="zh-CN" altLang="en-US">
                <a:solidFill>
                  <a:srgbClr val="CC00CC"/>
                </a:solidFill>
                <a:latin typeface="Consolas" pitchFamily="49" charset="0"/>
                <a:ea typeface="楷体" pitchFamily="49" charset="-122"/>
                <a:cs typeface="Consolas" pitchFamily="49" charset="0"/>
              </a:rPr>
              <a:t>抽象数据类型 </a:t>
            </a:r>
            <a:r>
              <a:rPr lang="en-US" altLang="zh-CN">
                <a:solidFill>
                  <a:srgbClr val="CC00CC"/>
                </a:solidFill>
                <a:latin typeface="Consolas" pitchFamily="49" charset="0"/>
                <a:ea typeface="楷体" pitchFamily="49" charset="-122"/>
                <a:cs typeface="Consolas" pitchFamily="49" charset="0"/>
              </a:rPr>
              <a:t>= </a:t>
            </a:r>
            <a:r>
              <a:rPr lang="zh-CN" altLang="en-US">
                <a:solidFill>
                  <a:srgbClr val="CC00CC"/>
                </a:solidFill>
                <a:latin typeface="Consolas" pitchFamily="49" charset="0"/>
                <a:ea typeface="楷体" pitchFamily="49" charset="-122"/>
                <a:cs typeface="Consolas" pitchFamily="49" charset="0"/>
              </a:rPr>
              <a:t>逻辑结构 ＋ 抽象运算</a:t>
            </a:r>
            <a:endParaRPr lang="zh-CN" altLang="en-US">
              <a:latin typeface="Consolas" pitchFamily="49" charset="0"/>
              <a:cs typeface="Consolas" pitchFamily="49" charset="0"/>
            </a:endParaRPr>
          </a:p>
        </p:txBody>
      </p:sp>
      <p:sp>
        <p:nvSpPr>
          <p:cNvPr id="7" name="左弧形箭头 6"/>
          <p:cNvSpPr/>
          <p:nvPr/>
        </p:nvSpPr>
        <p:spPr>
          <a:xfrm>
            <a:off x="1928794" y="2571744"/>
            <a:ext cx="428628" cy="1000132"/>
          </a:xfrm>
          <a:prstGeom prst="curved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54</a:t>
            </a:fld>
            <a:endParaRPr lang="en-US" altLang="zh-CN" dirty="0"/>
          </a:p>
        </p:txBody>
      </p:sp>
    </p:spTree>
    <p:extLst>
      <p:ext uri="{BB962C8B-B14F-4D97-AF65-F5344CB8AC3E}">
        <p14:creationId xmlns:p14="http://schemas.microsoft.com/office/powerpoint/2010/main" val="29923367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754065" y="2060576"/>
            <a:ext cx="7246959" cy="29069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144000" tIns="144000" rIns="144000" bIns="144000">
            <a:spAutoFit/>
          </a:bodyPr>
          <a:lstStyle/>
          <a:p>
            <a:pPr algn="just">
              <a:lnSpc>
                <a:spcPct val="100000"/>
              </a:lnSpc>
            </a:pPr>
            <a:r>
              <a:rPr lang="en-US" altLang="zh-CN" sz="2000" b="1" dirty="0" err="1">
                <a:solidFill>
                  <a:srgbClr val="3333CC"/>
                </a:solidFill>
                <a:latin typeface="Consolas" pitchFamily="49" charset="0"/>
                <a:ea typeface="仿宋" pitchFamily="49" charset="-122"/>
                <a:cs typeface="Consolas" pitchFamily="49" charset="0"/>
              </a:rPr>
              <a:t>ADT</a:t>
            </a:r>
            <a:r>
              <a:rPr lang="en-US" altLang="zh-CN" sz="2000" b="1" dirty="0">
                <a:solidFill>
                  <a:srgbClr val="3333CC"/>
                </a:solidFill>
                <a:latin typeface="Consolas" pitchFamily="49" charset="0"/>
                <a:ea typeface="仿宋" pitchFamily="49" charset="-122"/>
                <a:cs typeface="Consolas" pitchFamily="49" charset="0"/>
              </a:rPr>
              <a:t> </a:t>
            </a:r>
            <a:r>
              <a:rPr lang="en-US" altLang="zh-CN" sz="2000" b="1" dirty="0">
                <a:solidFill>
                  <a:srgbClr val="FF0000"/>
                </a:solidFill>
                <a:latin typeface="Consolas" pitchFamily="49" charset="0"/>
                <a:ea typeface="仿宋" pitchFamily="49" charset="-122"/>
                <a:cs typeface="Consolas" pitchFamily="49" charset="0"/>
              </a:rPr>
              <a:t>Complex</a:t>
            </a:r>
            <a:r>
              <a:rPr lang="en-US" altLang="zh-CN" sz="2000" b="1" dirty="0">
                <a:solidFill>
                  <a:srgbClr val="3333CC"/>
                </a:solidFill>
                <a:latin typeface="Consolas" pitchFamily="49" charset="0"/>
                <a:ea typeface="仿宋" pitchFamily="49" charset="-122"/>
                <a:cs typeface="Consolas" pitchFamily="49" charset="0"/>
              </a:rPr>
              <a:t> </a:t>
            </a:r>
          </a:p>
          <a:p>
            <a:pPr algn="just">
              <a:lnSpc>
                <a:spcPct val="100000"/>
              </a:lnSpc>
            </a:pPr>
            <a:r>
              <a:rPr lang="en-US" altLang="zh-CN" sz="2000" b="1" dirty="0">
                <a:solidFill>
                  <a:srgbClr val="3333CC"/>
                </a:solidFill>
                <a:latin typeface="Consolas" pitchFamily="49" charset="0"/>
                <a:ea typeface="仿宋" pitchFamily="49" charset="-122"/>
                <a:cs typeface="Consolas" pitchFamily="49" charset="0"/>
              </a:rPr>
              <a:t>{</a:t>
            </a:r>
          </a:p>
          <a:p>
            <a:pPr algn="just">
              <a:lnSpc>
                <a:spcPct val="100000"/>
              </a:lnSpc>
            </a:pPr>
            <a:r>
              <a:rPr lang="zh-CN" altLang="en-US" sz="2000" b="1" dirty="0">
                <a:solidFill>
                  <a:srgbClr val="FF3399"/>
                </a:solidFill>
                <a:latin typeface="Consolas" pitchFamily="49" charset="0"/>
                <a:ea typeface="仿宋" pitchFamily="49" charset="-122"/>
                <a:cs typeface="Consolas" pitchFamily="49" charset="0"/>
              </a:rPr>
              <a:t>数据对象：</a:t>
            </a:r>
          </a:p>
          <a:p>
            <a:pPr algn="just">
              <a:lnSpc>
                <a:spcPct val="100000"/>
              </a:lnSpc>
            </a:pPr>
            <a:r>
              <a:rPr lang="zh-CN" altLang="en-US" sz="2000" b="1" dirty="0">
                <a:solidFill>
                  <a:srgbClr val="3333CC"/>
                </a:solidFill>
                <a:latin typeface="Consolas" pitchFamily="49" charset="0"/>
                <a:ea typeface="仿宋" pitchFamily="49" charset="-122"/>
                <a:cs typeface="Consolas" pitchFamily="49" charset="0"/>
              </a:rPr>
              <a:t>      </a:t>
            </a:r>
            <a:r>
              <a:rPr lang="en-US" altLang="zh-CN" sz="2000" b="1" i="1" dirty="0">
                <a:solidFill>
                  <a:srgbClr val="3333CC"/>
                </a:solidFill>
                <a:latin typeface="Consolas" pitchFamily="49" charset="0"/>
                <a:ea typeface="仿宋" pitchFamily="49" charset="-122"/>
                <a:cs typeface="Consolas" pitchFamily="49" charset="0"/>
              </a:rPr>
              <a:t>D</a:t>
            </a:r>
            <a:r>
              <a:rPr lang="en-US" altLang="zh-CN" sz="2000" b="1">
                <a:solidFill>
                  <a:srgbClr val="3333CC"/>
                </a:solidFill>
                <a:latin typeface="Consolas" pitchFamily="49" charset="0"/>
                <a:ea typeface="仿宋" pitchFamily="49" charset="-122"/>
                <a:cs typeface="Consolas" pitchFamily="49" charset="0"/>
              </a:rPr>
              <a:t>={  </a:t>
            </a:r>
            <a:r>
              <a:rPr lang="en-US" altLang="zh-CN" sz="2000" b="1" i="1">
                <a:solidFill>
                  <a:srgbClr val="3333CC"/>
                </a:solidFill>
                <a:latin typeface="Consolas" pitchFamily="49" charset="0"/>
                <a:ea typeface="仿宋" pitchFamily="49" charset="-122"/>
                <a:cs typeface="Consolas" pitchFamily="49" charset="0"/>
              </a:rPr>
              <a:t>e</a:t>
            </a:r>
            <a:r>
              <a:rPr lang="en-US" altLang="zh-CN" sz="2000" b="1" baseline="-25000">
                <a:solidFill>
                  <a:srgbClr val="3333CC"/>
                </a:solidFill>
                <a:latin typeface="Consolas" pitchFamily="49" charset="0"/>
                <a:ea typeface="仿宋" pitchFamily="49" charset="-122"/>
                <a:cs typeface="Consolas" pitchFamily="49" charset="0"/>
              </a:rPr>
              <a:t>1</a:t>
            </a:r>
            <a:r>
              <a:rPr lang="zh-CN" altLang="en-US" sz="2000" baseline="-25000">
                <a:solidFill>
                  <a:srgbClr val="3333CC"/>
                </a:solidFill>
                <a:latin typeface="Consolas" pitchFamily="49" charset="0"/>
                <a:ea typeface="仿宋" pitchFamily="49" charset="-122"/>
                <a:cs typeface="Consolas" pitchFamily="49" charset="0"/>
              </a:rPr>
              <a:t>，</a:t>
            </a:r>
            <a:r>
              <a:rPr lang="en-US" altLang="zh-CN" sz="2000" b="1" i="1">
                <a:solidFill>
                  <a:srgbClr val="3333CC"/>
                </a:solidFill>
                <a:latin typeface="Consolas" pitchFamily="49" charset="0"/>
                <a:ea typeface="仿宋" pitchFamily="49" charset="-122"/>
                <a:cs typeface="Consolas" pitchFamily="49" charset="0"/>
              </a:rPr>
              <a:t>e</a:t>
            </a:r>
            <a:r>
              <a:rPr lang="en-US" altLang="zh-CN" sz="2000" b="1" baseline="-25000">
                <a:solidFill>
                  <a:srgbClr val="3333CC"/>
                </a:solidFill>
                <a:latin typeface="Consolas" pitchFamily="49" charset="0"/>
                <a:ea typeface="仿宋" pitchFamily="49" charset="-122"/>
                <a:cs typeface="Consolas" pitchFamily="49" charset="0"/>
              </a:rPr>
              <a:t>2   </a:t>
            </a:r>
            <a:r>
              <a:rPr lang="en-US" altLang="zh-CN" sz="2000" b="1">
                <a:solidFill>
                  <a:srgbClr val="3333CC"/>
                </a:solidFill>
                <a:latin typeface="Consolas" pitchFamily="49" charset="0"/>
                <a:ea typeface="仿宋" pitchFamily="49" charset="-122"/>
                <a:cs typeface="Consolas" pitchFamily="49" charset="0"/>
              </a:rPr>
              <a:t>| </a:t>
            </a:r>
            <a:r>
              <a:rPr lang="en-US" altLang="zh-CN" sz="2000" b="1" i="1">
                <a:solidFill>
                  <a:srgbClr val="3333CC"/>
                </a:solidFill>
                <a:latin typeface="Consolas" pitchFamily="49" charset="0"/>
                <a:ea typeface="仿宋" pitchFamily="49" charset="-122"/>
                <a:cs typeface="Consolas" pitchFamily="49" charset="0"/>
              </a:rPr>
              <a:t>e</a:t>
            </a:r>
            <a:r>
              <a:rPr lang="en-US" altLang="zh-CN" sz="2000" b="1" baseline="-25000">
                <a:solidFill>
                  <a:srgbClr val="3333CC"/>
                </a:solidFill>
                <a:latin typeface="Consolas" pitchFamily="49" charset="0"/>
                <a:ea typeface="仿宋" pitchFamily="49" charset="-122"/>
                <a:cs typeface="Consolas" pitchFamily="49" charset="0"/>
              </a:rPr>
              <a:t>1</a:t>
            </a:r>
            <a:r>
              <a:rPr lang="zh-CN" altLang="en-US" sz="2000" baseline="-25000">
                <a:solidFill>
                  <a:srgbClr val="3333CC"/>
                </a:solidFill>
                <a:latin typeface="Consolas" pitchFamily="49" charset="0"/>
                <a:ea typeface="仿宋" pitchFamily="49" charset="-122"/>
                <a:cs typeface="Consolas" pitchFamily="49" charset="0"/>
              </a:rPr>
              <a:t>，</a:t>
            </a:r>
            <a:r>
              <a:rPr lang="en-US" altLang="zh-CN" sz="2000" b="1" i="1">
                <a:solidFill>
                  <a:srgbClr val="3333CC"/>
                </a:solidFill>
                <a:latin typeface="Consolas" pitchFamily="49" charset="0"/>
                <a:ea typeface="仿宋" pitchFamily="49" charset="-122"/>
                <a:cs typeface="Consolas" pitchFamily="49" charset="0"/>
              </a:rPr>
              <a:t>e</a:t>
            </a:r>
            <a:r>
              <a:rPr lang="en-US" altLang="zh-CN" sz="2000" b="1" baseline="-25000">
                <a:solidFill>
                  <a:srgbClr val="3333CC"/>
                </a:solidFill>
                <a:latin typeface="Consolas" pitchFamily="49" charset="0"/>
                <a:ea typeface="仿宋" pitchFamily="49" charset="-122"/>
                <a:cs typeface="Consolas" pitchFamily="49" charset="0"/>
              </a:rPr>
              <a:t>2</a:t>
            </a:r>
            <a:r>
              <a:rPr lang="zh-CN" altLang="en-US" sz="2000" b="1" dirty="0">
                <a:solidFill>
                  <a:srgbClr val="3333CC"/>
                </a:solidFill>
                <a:latin typeface="Consolas" pitchFamily="49" charset="0"/>
                <a:ea typeface="仿宋" pitchFamily="49" charset="-122"/>
                <a:cs typeface="Consolas" pitchFamily="49" charset="0"/>
              </a:rPr>
              <a:t>均为实数 </a:t>
            </a:r>
            <a:r>
              <a:rPr lang="en-US" altLang="zh-CN" sz="2000" b="1" dirty="0">
                <a:solidFill>
                  <a:srgbClr val="3333CC"/>
                </a:solidFill>
                <a:latin typeface="Consolas" pitchFamily="49" charset="0"/>
                <a:ea typeface="仿宋" pitchFamily="49" charset="-122"/>
                <a:cs typeface="Consolas" pitchFamily="49" charset="0"/>
              </a:rPr>
              <a:t>}</a:t>
            </a:r>
          </a:p>
          <a:p>
            <a:pPr algn="just">
              <a:lnSpc>
                <a:spcPct val="100000"/>
              </a:lnSpc>
            </a:pPr>
            <a:r>
              <a:rPr lang="zh-CN" altLang="en-US" sz="2000" b="1" dirty="0">
                <a:solidFill>
                  <a:srgbClr val="FF3399"/>
                </a:solidFill>
                <a:latin typeface="Consolas" pitchFamily="49" charset="0"/>
                <a:ea typeface="仿宋" pitchFamily="49" charset="-122"/>
                <a:cs typeface="Consolas" pitchFamily="49" charset="0"/>
              </a:rPr>
              <a:t>数据关系：</a:t>
            </a:r>
          </a:p>
          <a:p>
            <a:pPr algn="just">
              <a:lnSpc>
                <a:spcPct val="100000"/>
              </a:lnSpc>
            </a:pPr>
            <a:r>
              <a:rPr lang="zh-CN" altLang="en-US" sz="2000" b="1" dirty="0">
                <a:solidFill>
                  <a:srgbClr val="3333CC"/>
                </a:solidFill>
                <a:latin typeface="Consolas" pitchFamily="49" charset="0"/>
                <a:ea typeface="仿宋" pitchFamily="49" charset="-122"/>
                <a:cs typeface="Consolas" pitchFamily="49" charset="0"/>
              </a:rPr>
              <a:t>      </a:t>
            </a:r>
            <a:r>
              <a:rPr lang="en-US" altLang="zh-CN" sz="2000" b="1" i="1" dirty="0">
                <a:solidFill>
                  <a:srgbClr val="3333CC"/>
                </a:solidFill>
                <a:latin typeface="Consolas" pitchFamily="49" charset="0"/>
                <a:ea typeface="仿宋" pitchFamily="49" charset="-122"/>
                <a:cs typeface="Consolas" pitchFamily="49" charset="0"/>
              </a:rPr>
              <a:t>R</a:t>
            </a:r>
            <a:r>
              <a:rPr lang="en-US" altLang="zh-CN" sz="2000" b="1">
                <a:solidFill>
                  <a:srgbClr val="3333CC"/>
                </a:solidFill>
                <a:latin typeface="Consolas" pitchFamily="49" charset="0"/>
                <a:ea typeface="仿宋" pitchFamily="49" charset="-122"/>
                <a:cs typeface="Consolas" pitchFamily="49" charset="0"/>
              </a:rPr>
              <a:t>={&lt;</a:t>
            </a:r>
            <a:r>
              <a:rPr lang="en-US" altLang="zh-CN" sz="2000" b="1" i="1">
                <a:solidFill>
                  <a:srgbClr val="3333CC"/>
                </a:solidFill>
                <a:latin typeface="Consolas" pitchFamily="49" charset="0"/>
                <a:ea typeface="仿宋" pitchFamily="49" charset="-122"/>
                <a:cs typeface="Consolas" pitchFamily="49" charset="0"/>
              </a:rPr>
              <a:t>e</a:t>
            </a:r>
            <a:r>
              <a:rPr lang="en-US" altLang="zh-CN" sz="2000" b="1" baseline="-25000">
                <a:solidFill>
                  <a:srgbClr val="3333CC"/>
                </a:solidFill>
                <a:latin typeface="Consolas" pitchFamily="49" charset="0"/>
                <a:ea typeface="仿宋" pitchFamily="49" charset="-122"/>
                <a:cs typeface="Consolas" pitchFamily="49" charset="0"/>
              </a:rPr>
              <a:t>1</a:t>
            </a:r>
            <a:r>
              <a:rPr lang="zh-CN" altLang="en-US" sz="2000" b="1" baseline="-25000">
                <a:solidFill>
                  <a:srgbClr val="3333CC"/>
                </a:solidFill>
                <a:latin typeface="Consolas" pitchFamily="49" charset="0"/>
                <a:ea typeface="仿宋" pitchFamily="49" charset="-122"/>
                <a:cs typeface="Consolas" pitchFamily="49" charset="0"/>
              </a:rPr>
              <a:t>，</a:t>
            </a:r>
            <a:r>
              <a:rPr lang="en-US" altLang="zh-CN" sz="2000" b="1" i="1">
                <a:solidFill>
                  <a:srgbClr val="3333CC"/>
                </a:solidFill>
                <a:latin typeface="Consolas" pitchFamily="49" charset="0"/>
                <a:ea typeface="仿宋" pitchFamily="49" charset="-122"/>
                <a:cs typeface="Consolas" pitchFamily="49" charset="0"/>
              </a:rPr>
              <a:t>e</a:t>
            </a:r>
            <a:r>
              <a:rPr lang="en-US" altLang="zh-CN" sz="2000" b="1" baseline="-25000">
                <a:solidFill>
                  <a:srgbClr val="3333CC"/>
                </a:solidFill>
                <a:latin typeface="Consolas" pitchFamily="49" charset="0"/>
                <a:ea typeface="仿宋" pitchFamily="49" charset="-122"/>
                <a:cs typeface="Consolas" pitchFamily="49" charset="0"/>
              </a:rPr>
              <a:t>2</a:t>
            </a:r>
            <a:r>
              <a:rPr lang="en-US" altLang="zh-CN" sz="2000" b="1" dirty="0">
                <a:solidFill>
                  <a:srgbClr val="3333CC"/>
                </a:solidFill>
                <a:latin typeface="Consolas" pitchFamily="49" charset="0"/>
                <a:ea typeface="仿宋" pitchFamily="49" charset="-122"/>
                <a:cs typeface="Consolas" pitchFamily="49" charset="0"/>
              </a:rPr>
              <a:t>&gt; |  </a:t>
            </a:r>
            <a:r>
              <a:rPr lang="en-US" altLang="zh-CN" sz="2000" b="1" i="1" dirty="0" err="1">
                <a:solidFill>
                  <a:srgbClr val="3333CC"/>
                </a:solidFill>
                <a:latin typeface="Consolas" pitchFamily="49" charset="0"/>
                <a:ea typeface="仿宋" pitchFamily="49" charset="-122"/>
                <a:cs typeface="Consolas" pitchFamily="49" charset="0"/>
              </a:rPr>
              <a:t>e</a:t>
            </a:r>
            <a:r>
              <a:rPr lang="en-US" altLang="zh-CN" sz="2000" b="1" baseline="-25000" dirty="0" err="1">
                <a:solidFill>
                  <a:srgbClr val="3333CC"/>
                </a:solidFill>
                <a:latin typeface="Consolas" pitchFamily="49" charset="0"/>
                <a:ea typeface="仿宋" pitchFamily="49" charset="-122"/>
                <a:cs typeface="Consolas" pitchFamily="49" charset="0"/>
              </a:rPr>
              <a:t>1</a:t>
            </a:r>
            <a:r>
              <a:rPr lang="zh-CN" altLang="en-US" sz="2000" b="1" dirty="0">
                <a:solidFill>
                  <a:srgbClr val="3333CC"/>
                </a:solidFill>
                <a:latin typeface="Consolas" pitchFamily="49" charset="0"/>
                <a:ea typeface="仿宋" pitchFamily="49" charset="-122"/>
                <a:cs typeface="Consolas" pitchFamily="49" charset="0"/>
              </a:rPr>
              <a:t>是复数</a:t>
            </a:r>
            <a:r>
              <a:rPr lang="zh-CN" altLang="en-US" sz="2000" b="1">
                <a:solidFill>
                  <a:srgbClr val="3333CC"/>
                </a:solidFill>
                <a:latin typeface="Consolas" pitchFamily="49" charset="0"/>
                <a:ea typeface="仿宋" pitchFamily="49" charset="-122"/>
                <a:cs typeface="Consolas" pitchFamily="49" charset="0"/>
              </a:rPr>
              <a:t>的实部，</a:t>
            </a:r>
            <a:r>
              <a:rPr lang="en-US" altLang="zh-CN" sz="2000" b="1" i="1">
                <a:solidFill>
                  <a:srgbClr val="3333CC"/>
                </a:solidFill>
                <a:latin typeface="Consolas" pitchFamily="49" charset="0"/>
                <a:ea typeface="仿宋" pitchFamily="49" charset="-122"/>
                <a:cs typeface="Consolas" pitchFamily="49" charset="0"/>
              </a:rPr>
              <a:t>e</a:t>
            </a:r>
            <a:r>
              <a:rPr lang="en-US" altLang="zh-CN" sz="2000" b="1" baseline="-25000">
                <a:solidFill>
                  <a:srgbClr val="3333CC"/>
                </a:solidFill>
                <a:latin typeface="Consolas" pitchFamily="49" charset="0"/>
                <a:ea typeface="仿宋" pitchFamily="49" charset="-122"/>
                <a:cs typeface="Consolas" pitchFamily="49" charset="0"/>
              </a:rPr>
              <a:t>2</a:t>
            </a:r>
            <a:r>
              <a:rPr lang="en-US" altLang="zh-CN" sz="2000" b="1">
                <a:solidFill>
                  <a:srgbClr val="3333CC"/>
                </a:solidFill>
                <a:latin typeface="Consolas" pitchFamily="49" charset="0"/>
                <a:ea typeface="仿宋" pitchFamily="49" charset="-122"/>
                <a:cs typeface="Consolas" pitchFamily="49" charset="0"/>
              </a:rPr>
              <a:t> </a:t>
            </a:r>
            <a:r>
              <a:rPr lang="zh-CN" altLang="en-US" sz="2000" b="1" dirty="0">
                <a:solidFill>
                  <a:srgbClr val="3333CC"/>
                </a:solidFill>
                <a:latin typeface="Consolas" pitchFamily="49" charset="0"/>
                <a:ea typeface="仿宋" pitchFamily="49" charset="-122"/>
                <a:cs typeface="Consolas" pitchFamily="49" charset="0"/>
              </a:rPr>
              <a:t>是复</a:t>
            </a:r>
            <a:r>
              <a:rPr lang="zh-CN" altLang="en-US" sz="2000" b="1">
                <a:solidFill>
                  <a:srgbClr val="3333CC"/>
                </a:solidFill>
                <a:latin typeface="Consolas" pitchFamily="49" charset="0"/>
                <a:ea typeface="仿宋" pitchFamily="49" charset="-122"/>
                <a:cs typeface="Consolas" pitchFamily="49" charset="0"/>
              </a:rPr>
              <a:t>数的</a:t>
            </a:r>
            <a:r>
              <a:rPr lang="zh-CN" altLang="en-US" sz="2000">
                <a:solidFill>
                  <a:srgbClr val="3333CC"/>
                </a:solidFill>
                <a:latin typeface="Consolas" pitchFamily="49" charset="0"/>
                <a:ea typeface="仿宋" pitchFamily="49" charset="-122"/>
                <a:cs typeface="Consolas" pitchFamily="49" charset="0"/>
              </a:rPr>
              <a:t>虚部</a:t>
            </a:r>
            <a:r>
              <a:rPr lang="zh-CN" altLang="en-US" sz="2000" b="1">
                <a:solidFill>
                  <a:srgbClr val="3333CC"/>
                </a:solidFill>
                <a:latin typeface="Consolas" pitchFamily="49" charset="0"/>
                <a:ea typeface="仿宋" pitchFamily="49" charset="-122"/>
                <a:cs typeface="Consolas" pitchFamily="49" charset="0"/>
              </a:rPr>
              <a:t> </a:t>
            </a:r>
            <a:r>
              <a:rPr lang="en-US" altLang="zh-CN" sz="2000" b="1" dirty="0">
                <a:solidFill>
                  <a:srgbClr val="3333CC"/>
                </a:solidFill>
                <a:latin typeface="Consolas" pitchFamily="49" charset="0"/>
                <a:ea typeface="仿宋" pitchFamily="49" charset="-122"/>
                <a:cs typeface="Consolas" pitchFamily="49" charset="0"/>
              </a:rPr>
              <a:t>}</a:t>
            </a:r>
          </a:p>
        </p:txBody>
      </p:sp>
      <p:sp>
        <p:nvSpPr>
          <p:cNvPr id="76804" name="Text Box 4"/>
          <p:cNvSpPr txBox="1">
            <a:spLocks noChangeArrowheads="1"/>
          </p:cNvSpPr>
          <p:nvPr/>
        </p:nvSpPr>
        <p:spPr bwMode="auto">
          <a:xfrm>
            <a:off x="714348" y="1357298"/>
            <a:ext cx="5572164" cy="430887"/>
          </a:xfrm>
          <a:prstGeom prst="rect">
            <a:avLst/>
          </a:prstGeom>
          <a:noFill/>
          <a:ln w="9525">
            <a:noFill/>
            <a:miter lim="800000"/>
            <a:headEnd/>
            <a:tailEnd/>
          </a:ln>
          <a:effectLst/>
        </p:spPr>
        <p:txBody>
          <a:bodyPr wrap="square">
            <a:spAutoFit/>
          </a:bodyPr>
          <a:lstStyle/>
          <a:p>
            <a:pPr algn="l">
              <a:lnSpc>
                <a:spcPct val="100000"/>
              </a:lnSpc>
              <a:spcBef>
                <a:spcPct val="0"/>
              </a:spcBef>
            </a:pPr>
            <a:r>
              <a:rPr lang="zh-CN" altLang="en-US" sz="2200" b="1">
                <a:solidFill>
                  <a:srgbClr val="3333CC"/>
                </a:solidFill>
                <a:latin typeface="Consolas" pitchFamily="49" charset="0"/>
                <a:ea typeface="楷体" pitchFamily="49" charset="-122"/>
                <a:cs typeface="Consolas" pitchFamily="49" charset="0"/>
              </a:rPr>
              <a:t>一个复数的形式</a:t>
            </a:r>
            <a:r>
              <a:rPr lang="zh-CN" altLang="en-US" sz="2200" b="1" dirty="0">
                <a:solidFill>
                  <a:srgbClr val="3333CC"/>
                </a:solidFill>
                <a:latin typeface="Consolas" pitchFamily="49" charset="0"/>
                <a:ea typeface="楷体" pitchFamily="49" charset="-122"/>
                <a:cs typeface="Consolas" pitchFamily="49" charset="0"/>
              </a:rPr>
              <a:t>：</a:t>
            </a:r>
            <a:r>
              <a:rPr lang="en-US" altLang="zh-CN" sz="2200" b="1" i="1" dirty="0" err="1">
                <a:solidFill>
                  <a:srgbClr val="FF3399"/>
                </a:solidFill>
                <a:latin typeface="Consolas" pitchFamily="49" charset="0"/>
                <a:ea typeface="楷体" pitchFamily="49" charset="-122"/>
                <a:cs typeface="Consolas" pitchFamily="49" charset="0"/>
              </a:rPr>
              <a:t>e</a:t>
            </a:r>
            <a:r>
              <a:rPr lang="en-US" altLang="zh-CN" sz="2200" b="1" baseline="-25000" dirty="0" err="1">
                <a:solidFill>
                  <a:srgbClr val="FF3399"/>
                </a:solidFill>
                <a:latin typeface="Consolas" pitchFamily="49" charset="0"/>
                <a:ea typeface="楷体" pitchFamily="49" charset="-122"/>
                <a:cs typeface="Consolas" pitchFamily="49" charset="0"/>
              </a:rPr>
              <a:t>1</a:t>
            </a:r>
            <a:r>
              <a:rPr lang="en-US" altLang="zh-CN" sz="2200" b="1" dirty="0" err="1">
                <a:solidFill>
                  <a:srgbClr val="FF3399"/>
                </a:solidFill>
                <a:latin typeface="Consolas" pitchFamily="49" charset="0"/>
                <a:ea typeface="楷体" pitchFamily="49" charset="-122"/>
                <a:cs typeface="Consolas" pitchFamily="49" charset="0"/>
              </a:rPr>
              <a:t>+</a:t>
            </a:r>
            <a:r>
              <a:rPr lang="en-US" altLang="zh-CN" sz="2200" b="1" i="1" dirty="0" err="1">
                <a:solidFill>
                  <a:srgbClr val="FF3399"/>
                </a:solidFill>
                <a:latin typeface="Consolas" pitchFamily="49" charset="0"/>
                <a:ea typeface="楷体" pitchFamily="49" charset="-122"/>
                <a:cs typeface="Consolas" pitchFamily="49" charset="0"/>
              </a:rPr>
              <a:t>e</a:t>
            </a:r>
            <a:r>
              <a:rPr lang="en-US" altLang="zh-CN" sz="2200" b="1" baseline="-25000" dirty="0" err="1">
                <a:solidFill>
                  <a:srgbClr val="FF3399"/>
                </a:solidFill>
                <a:latin typeface="Consolas" pitchFamily="49" charset="0"/>
                <a:ea typeface="楷体" pitchFamily="49" charset="-122"/>
                <a:cs typeface="Consolas" pitchFamily="49" charset="0"/>
              </a:rPr>
              <a:t>2</a:t>
            </a:r>
            <a:r>
              <a:rPr lang="en-US" altLang="zh-CN" sz="2200" b="1" i="1" dirty="0" err="1">
                <a:solidFill>
                  <a:srgbClr val="FF3399"/>
                </a:solidFill>
                <a:latin typeface="Consolas" pitchFamily="49" charset="0"/>
                <a:ea typeface="楷体" pitchFamily="49" charset="-122"/>
                <a:cs typeface="Consolas" pitchFamily="49" charset="0"/>
              </a:rPr>
              <a:t>i</a:t>
            </a:r>
            <a:r>
              <a:rPr lang="zh-CN" altLang="en-US" sz="2200" b="1" dirty="0">
                <a:solidFill>
                  <a:srgbClr val="3333CC"/>
                </a:solidFill>
                <a:latin typeface="Consolas" pitchFamily="49" charset="0"/>
                <a:ea typeface="楷体" pitchFamily="49" charset="-122"/>
                <a:cs typeface="Consolas" pitchFamily="49" charset="0"/>
              </a:rPr>
              <a:t>或</a:t>
            </a:r>
            <a:r>
              <a:rPr lang="zh-CN" altLang="en-US" sz="2200" b="1">
                <a:solidFill>
                  <a:srgbClr val="FF3399"/>
                </a:solidFill>
                <a:latin typeface="Consolas" pitchFamily="49" charset="0"/>
                <a:ea typeface="楷体" pitchFamily="49" charset="-122"/>
                <a:cs typeface="Consolas" pitchFamily="49" charset="0"/>
              </a:rPr>
              <a:t>（</a:t>
            </a:r>
            <a:r>
              <a:rPr lang="en-US" altLang="zh-CN" sz="2200" b="1" i="1">
                <a:solidFill>
                  <a:srgbClr val="FF3399"/>
                </a:solidFill>
                <a:latin typeface="Consolas" pitchFamily="49" charset="0"/>
                <a:ea typeface="楷体" pitchFamily="49" charset="-122"/>
                <a:cs typeface="Consolas" pitchFamily="49" charset="0"/>
              </a:rPr>
              <a:t>e</a:t>
            </a:r>
            <a:r>
              <a:rPr lang="en-US" altLang="zh-CN" sz="2200" b="1" baseline="-25000">
                <a:solidFill>
                  <a:srgbClr val="FF3399"/>
                </a:solidFill>
                <a:latin typeface="Consolas" pitchFamily="49" charset="0"/>
                <a:ea typeface="楷体" pitchFamily="49" charset="-122"/>
                <a:cs typeface="Consolas" pitchFamily="49" charset="0"/>
              </a:rPr>
              <a:t>1</a:t>
            </a:r>
            <a:r>
              <a:rPr lang="zh-CN" altLang="en-US" sz="2200" b="1">
                <a:solidFill>
                  <a:srgbClr val="FF3399"/>
                </a:solidFill>
                <a:latin typeface="Consolas" pitchFamily="49" charset="0"/>
                <a:ea typeface="楷体" pitchFamily="49" charset="-122"/>
                <a:cs typeface="Consolas" pitchFamily="49" charset="0"/>
              </a:rPr>
              <a:t>，</a:t>
            </a:r>
            <a:r>
              <a:rPr lang="en-US" altLang="zh-CN" sz="2200" b="1" i="1">
                <a:solidFill>
                  <a:srgbClr val="FF3399"/>
                </a:solidFill>
                <a:latin typeface="Consolas" pitchFamily="49" charset="0"/>
                <a:ea typeface="楷体" pitchFamily="49" charset="-122"/>
                <a:cs typeface="Consolas" pitchFamily="49" charset="0"/>
              </a:rPr>
              <a:t>e</a:t>
            </a:r>
            <a:r>
              <a:rPr lang="en-US" altLang="zh-CN" sz="2200" b="1" baseline="-25000">
                <a:solidFill>
                  <a:srgbClr val="FF3399"/>
                </a:solidFill>
                <a:latin typeface="Consolas" pitchFamily="49" charset="0"/>
                <a:ea typeface="楷体" pitchFamily="49" charset="-122"/>
                <a:cs typeface="Consolas" pitchFamily="49" charset="0"/>
              </a:rPr>
              <a:t>2</a:t>
            </a:r>
            <a:r>
              <a:rPr lang="zh-CN" altLang="en-US" sz="2200" b="1" dirty="0">
                <a:solidFill>
                  <a:srgbClr val="FF3399"/>
                </a:solidFill>
                <a:latin typeface="Consolas" pitchFamily="49" charset="0"/>
                <a:ea typeface="楷体" pitchFamily="49" charset="-122"/>
                <a:cs typeface="Consolas" pitchFamily="49" charset="0"/>
              </a:rPr>
              <a:t>）</a:t>
            </a:r>
          </a:p>
        </p:txBody>
      </p:sp>
      <p:sp>
        <p:nvSpPr>
          <p:cNvPr id="76805" name="Text Box 5"/>
          <p:cNvSpPr txBox="1">
            <a:spLocks noChangeArrowheads="1"/>
          </p:cNvSpPr>
          <p:nvPr/>
        </p:nvSpPr>
        <p:spPr bwMode="auto">
          <a:xfrm>
            <a:off x="714348" y="642918"/>
            <a:ext cx="6286544" cy="430887"/>
          </a:xfrm>
          <a:prstGeom prst="rect">
            <a:avLst/>
          </a:prstGeom>
          <a:noFill/>
          <a:ln w="9525" algn="ctr">
            <a:noFill/>
            <a:miter lim="800000"/>
            <a:headEnd/>
            <a:tailEnd/>
          </a:ln>
          <a:effectLst/>
        </p:spPr>
        <p:txBody>
          <a:bodyPr wrap="square">
            <a:spAutoFit/>
          </a:bodyPr>
          <a:lstStyle/>
          <a:p>
            <a:pPr marL="457200" indent="-457200" algn="l">
              <a:lnSpc>
                <a:spcPct val="100000"/>
              </a:lnSpc>
            </a:pPr>
            <a:r>
              <a:rPr lang="zh-CN" altLang="en-US" sz="2200" b="1">
                <a:solidFill>
                  <a:srgbClr val="3333CC"/>
                </a:solidFill>
                <a:latin typeface="Consolas" pitchFamily="49" charset="0"/>
                <a:ea typeface="楷体" pitchFamily="49" charset="-122"/>
                <a:cs typeface="Consolas" pitchFamily="49" charset="0"/>
              </a:rPr>
              <a:t>例如</a:t>
            </a:r>
            <a:r>
              <a:rPr lang="zh-CN" altLang="en-US" sz="2200">
                <a:solidFill>
                  <a:srgbClr val="3333CC"/>
                </a:solidFill>
                <a:latin typeface="Consolas" pitchFamily="49" charset="0"/>
                <a:ea typeface="楷体" pitchFamily="49" charset="-122"/>
                <a:cs typeface="Consolas" pitchFamily="49" charset="0"/>
              </a:rPr>
              <a:t>，定义复数抽象数据类型</a:t>
            </a:r>
            <a:r>
              <a:rPr lang="en-US" altLang="zh-CN" sz="2200">
                <a:solidFill>
                  <a:srgbClr val="3333CC"/>
                </a:solidFill>
                <a:latin typeface="Consolas" pitchFamily="49" charset="0"/>
                <a:ea typeface="楷体" pitchFamily="49" charset="-122"/>
                <a:cs typeface="Consolas" pitchFamily="49" charset="0"/>
              </a:rPr>
              <a:t>Complex</a:t>
            </a:r>
            <a:endParaRPr lang="zh-CN" altLang="en-US" sz="2200" b="1" dirty="0">
              <a:solidFill>
                <a:srgbClr val="3333CC"/>
              </a:solidFill>
              <a:latin typeface="Consolas" pitchFamily="49" charset="0"/>
              <a:ea typeface="楷体" pitchFamily="49" charset="-122"/>
              <a:cs typeface="Consolas" pitchFamily="49"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55</a:t>
            </a:fld>
            <a:endParaRPr lang="en-US" altLang="zh-CN" dirty="0"/>
          </a:p>
        </p:txBody>
      </p:sp>
    </p:spTree>
    <p:extLst>
      <p:ext uri="{BB962C8B-B14F-4D97-AF65-F5344CB8AC3E}">
        <p14:creationId xmlns:p14="http://schemas.microsoft.com/office/powerpoint/2010/main" val="41457614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026"/>
          <p:cNvSpPr txBox="1">
            <a:spLocks noChangeArrowheads="1"/>
          </p:cNvSpPr>
          <p:nvPr/>
        </p:nvSpPr>
        <p:spPr bwMode="auto">
          <a:xfrm>
            <a:off x="928662" y="918220"/>
            <a:ext cx="6286544" cy="41380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144000" tIns="144000" rIns="144000" bIns="144000">
            <a:spAutoFit/>
          </a:bodyPr>
          <a:lstStyle/>
          <a:p>
            <a:pPr algn="just">
              <a:lnSpc>
                <a:spcPct val="150000"/>
              </a:lnSpc>
            </a:pPr>
            <a:r>
              <a:rPr lang="zh-CN" altLang="en-US" sz="2000" b="1">
                <a:solidFill>
                  <a:srgbClr val="FF3399"/>
                </a:solidFill>
                <a:latin typeface="Consolas" pitchFamily="49" charset="0"/>
                <a:ea typeface="仿宋" pitchFamily="49" charset="-122"/>
                <a:cs typeface="Consolas" pitchFamily="49" charset="0"/>
              </a:rPr>
              <a:t>基本运算：</a:t>
            </a:r>
            <a:endParaRPr lang="zh-CN" altLang="en-US" sz="2000" b="1" dirty="0">
              <a:solidFill>
                <a:srgbClr val="FF3399"/>
              </a:solidFill>
              <a:latin typeface="Consolas" pitchFamily="49" charset="0"/>
              <a:ea typeface="仿宋" pitchFamily="49" charset="-122"/>
              <a:cs typeface="Consolas" pitchFamily="49" charset="0"/>
            </a:endParaRPr>
          </a:p>
          <a:p>
            <a:pPr algn="just">
              <a:lnSpc>
                <a:spcPct val="150000"/>
              </a:lnSpc>
            </a:pPr>
            <a:r>
              <a:rPr lang="zh-CN" altLang="en-US" sz="1800" b="1" dirty="0">
                <a:solidFill>
                  <a:srgbClr val="3333CC"/>
                </a:solidFill>
                <a:latin typeface="Consolas" pitchFamily="49" charset="0"/>
                <a:ea typeface="仿宋" pitchFamily="49" charset="-122"/>
                <a:cs typeface="Consolas" pitchFamily="49" charset="0"/>
              </a:rPr>
              <a:t>      </a:t>
            </a:r>
            <a:r>
              <a:rPr lang="en-US" altLang="zh-CN" sz="1800" b="1" dirty="0" err="1">
                <a:solidFill>
                  <a:srgbClr val="3333CC"/>
                </a:solidFill>
                <a:latin typeface="Consolas" pitchFamily="49" charset="0"/>
                <a:ea typeface="仿宋" pitchFamily="49" charset="-122"/>
                <a:cs typeface="Consolas" pitchFamily="49" charset="0"/>
              </a:rPr>
              <a:t>AssignComplex</a:t>
            </a:r>
            <a:r>
              <a:rPr lang="en-US" altLang="zh-CN" sz="1800" b="1">
                <a:solidFill>
                  <a:srgbClr val="3333CC"/>
                </a:solidFill>
                <a:latin typeface="Consolas" pitchFamily="49" charset="0"/>
                <a:ea typeface="仿宋" pitchFamily="49" charset="-122"/>
                <a:cs typeface="Consolas" pitchFamily="49" charset="0"/>
              </a:rPr>
              <a:t>(&amp;z</a:t>
            </a:r>
            <a:r>
              <a:rPr lang="zh-CN" altLang="en-US" sz="1800" b="1">
                <a:solidFill>
                  <a:srgbClr val="3333CC"/>
                </a:solidFill>
                <a:latin typeface="Consolas" pitchFamily="49" charset="0"/>
                <a:ea typeface="仿宋" pitchFamily="49" charset="-122"/>
                <a:cs typeface="Consolas" pitchFamily="49" charset="0"/>
              </a:rPr>
              <a:t>，</a:t>
            </a:r>
            <a:r>
              <a:rPr lang="en-US" altLang="zh-CN" sz="1800" b="1">
                <a:solidFill>
                  <a:srgbClr val="3333CC"/>
                </a:solidFill>
                <a:latin typeface="Consolas" pitchFamily="49" charset="0"/>
                <a:ea typeface="仿宋" pitchFamily="49" charset="-122"/>
                <a:cs typeface="Consolas" pitchFamily="49" charset="0"/>
              </a:rPr>
              <a:t>v1</a:t>
            </a:r>
            <a:r>
              <a:rPr lang="zh-CN" altLang="en-US" sz="1800" b="1">
                <a:solidFill>
                  <a:srgbClr val="3333CC"/>
                </a:solidFill>
                <a:latin typeface="Consolas" pitchFamily="49" charset="0"/>
                <a:ea typeface="仿宋" pitchFamily="49" charset="-122"/>
                <a:cs typeface="Consolas" pitchFamily="49" charset="0"/>
              </a:rPr>
              <a:t>，</a:t>
            </a:r>
            <a:r>
              <a:rPr lang="en-US" altLang="zh-CN" sz="1800" b="1">
                <a:solidFill>
                  <a:srgbClr val="3333CC"/>
                </a:solidFill>
                <a:latin typeface="Consolas" pitchFamily="49" charset="0"/>
                <a:ea typeface="仿宋" pitchFamily="49" charset="-122"/>
                <a:cs typeface="Consolas" pitchFamily="49" charset="0"/>
              </a:rPr>
              <a:t>v2</a:t>
            </a:r>
            <a:r>
              <a:rPr lang="en-US" altLang="zh-CN" sz="1800" b="1" dirty="0">
                <a:solidFill>
                  <a:srgbClr val="3333CC"/>
                </a:solidFill>
                <a:latin typeface="Consolas" pitchFamily="49" charset="0"/>
                <a:ea typeface="仿宋" pitchFamily="49" charset="-122"/>
                <a:cs typeface="Consolas" pitchFamily="49" charset="0"/>
              </a:rPr>
              <a:t>)</a:t>
            </a:r>
            <a:r>
              <a:rPr lang="zh-CN" altLang="en-US" sz="1800" b="1" dirty="0">
                <a:solidFill>
                  <a:srgbClr val="3333CC"/>
                </a:solidFill>
                <a:latin typeface="Consolas" pitchFamily="49" charset="0"/>
                <a:ea typeface="仿宋" pitchFamily="49" charset="-122"/>
                <a:cs typeface="Consolas" pitchFamily="49" charset="0"/>
              </a:rPr>
              <a:t>：</a:t>
            </a:r>
            <a:r>
              <a:rPr lang="zh-CN" altLang="en-US" sz="1800" b="1" dirty="0">
                <a:solidFill>
                  <a:srgbClr val="00B050"/>
                </a:solidFill>
                <a:latin typeface="Consolas" pitchFamily="49" charset="0"/>
                <a:ea typeface="仿宋" pitchFamily="49" charset="-122"/>
                <a:cs typeface="Consolas" pitchFamily="49" charset="0"/>
              </a:rPr>
              <a:t>构造复数</a:t>
            </a:r>
            <a:r>
              <a:rPr lang="en-US" altLang="zh-CN" sz="1800" b="1" dirty="0">
                <a:solidFill>
                  <a:srgbClr val="00B050"/>
                </a:solidFill>
                <a:latin typeface="Consolas" pitchFamily="49" charset="0"/>
                <a:ea typeface="仿宋" pitchFamily="49" charset="-122"/>
                <a:cs typeface="Consolas" pitchFamily="49" charset="0"/>
              </a:rPr>
              <a:t>Z</a:t>
            </a:r>
            <a:r>
              <a:rPr lang="zh-CN" altLang="en-US" sz="1800" b="1" dirty="0">
                <a:solidFill>
                  <a:srgbClr val="00B050"/>
                </a:solidFill>
                <a:latin typeface="Consolas" pitchFamily="49" charset="0"/>
                <a:ea typeface="仿宋" pitchFamily="49" charset="-122"/>
                <a:cs typeface="Consolas" pitchFamily="49" charset="0"/>
              </a:rPr>
              <a:t>。</a:t>
            </a:r>
          </a:p>
          <a:p>
            <a:pPr algn="just">
              <a:lnSpc>
                <a:spcPct val="150000"/>
              </a:lnSpc>
            </a:pPr>
            <a:r>
              <a:rPr lang="zh-CN" altLang="en-US" sz="1800" b="1" dirty="0">
                <a:solidFill>
                  <a:srgbClr val="3333CC"/>
                </a:solidFill>
                <a:latin typeface="Consolas" pitchFamily="49" charset="0"/>
                <a:ea typeface="仿宋" pitchFamily="49" charset="-122"/>
                <a:cs typeface="Consolas" pitchFamily="49" charset="0"/>
              </a:rPr>
              <a:t>      </a:t>
            </a:r>
            <a:r>
              <a:rPr lang="en-US" altLang="zh-CN" sz="1800" b="1" dirty="0" err="1">
                <a:solidFill>
                  <a:srgbClr val="3333CC"/>
                </a:solidFill>
                <a:latin typeface="Consolas" pitchFamily="49" charset="0"/>
                <a:ea typeface="仿宋" pitchFamily="49" charset="-122"/>
                <a:cs typeface="Consolas" pitchFamily="49" charset="0"/>
              </a:rPr>
              <a:t>DestroyComplex</a:t>
            </a:r>
            <a:r>
              <a:rPr lang="en-US" altLang="zh-CN" sz="1800" b="1" dirty="0">
                <a:solidFill>
                  <a:srgbClr val="3333CC"/>
                </a:solidFill>
                <a:latin typeface="Consolas" pitchFamily="49" charset="0"/>
                <a:ea typeface="仿宋" pitchFamily="49" charset="-122"/>
                <a:cs typeface="Consolas" pitchFamily="49" charset="0"/>
              </a:rPr>
              <a:t>(&amp;z)</a:t>
            </a:r>
            <a:r>
              <a:rPr lang="zh-CN" altLang="en-US" sz="1800" b="1" dirty="0">
                <a:solidFill>
                  <a:srgbClr val="3333CC"/>
                </a:solidFill>
                <a:latin typeface="Consolas" pitchFamily="49" charset="0"/>
                <a:ea typeface="仿宋" pitchFamily="49" charset="-122"/>
                <a:cs typeface="Consolas" pitchFamily="49" charset="0"/>
              </a:rPr>
              <a:t>：</a:t>
            </a:r>
            <a:r>
              <a:rPr lang="zh-CN" altLang="en-US" sz="1800" b="1" dirty="0">
                <a:solidFill>
                  <a:srgbClr val="00B050"/>
                </a:solidFill>
                <a:latin typeface="Consolas" pitchFamily="49" charset="0"/>
                <a:ea typeface="仿宋" pitchFamily="49" charset="-122"/>
                <a:cs typeface="Consolas" pitchFamily="49" charset="0"/>
              </a:rPr>
              <a:t>复数</a:t>
            </a:r>
            <a:r>
              <a:rPr lang="en-US" altLang="zh-CN" sz="1800" b="1" dirty="0">
                <a:solidFill>
                  <a:srgbClr val="00B050"/>
                </a:solidFill>
                <a:latin typeface="Consolas" pitchFamily="49" charset="0"/>
                <a:ea typeface="仿宋" pitchFamily="49" charset="-122"/>
                <a:cs typeface="Consolas" pitchFamily="49" charset="0"/>
              </a:rPr>
              <a:t>z</a:t>
            </a:r>
            <a:r>
              <a:rPr lang="zh-CN" altLang="en-US" sz="1800" b="1" dirty="0">
                <a:solidFill>
                  <a:srgbClr val="00B050"/>
                </a:solidFill>
                <a:latin typeface="Consolas" pitchFamily="49" charset="0"/>
                <a:ea typeface="仿宋" pitchFamily="49" charset="-122"/>
                <a:cs typeface="Consolas" pitchFamily="49" charset="0"/>
              </a:rPr>
              <a:t>被销毁</a:t>
            </a:r>
            <a:r>
              <a:rPr lang="zh-CN" altLang="en-US" sz="1800" b="1" dirty="0">
                <a:solidFill>
                  <a:srgbClr val="3333CC"/>
                </a:solidFill>
                <a:latin typeface="Consolas" pitchFamily="49" charset="0"/>
                <a:ea typeface="仿宋" pitchFamily="49" charset="-122"/>
                <a:cs typeface="Consolas" pitchFamily="49" charset="0"/>
              </a:rPr>
              <a:t>。 </a:t>
            </a:r>
          </a:p>
          <a:p>
            <a:pPr algn="just">
              <a:lnSpc>
                <a:spcPct val="150000"/>
              </a:lnSpc>
            </a:pPr>
            <a:r>
              <a:rPr lang="zh-CN" altLang="en-US" sz="1800" b="1">
                <a:solidFill>
                  <a:srgbClr val="3333CC"/>
                </a:solidFill>
                <a:latin typeface="Consolas" pitchFamily="49" charset="0"/>
                <a:ea typeface="仿宋" pitchFamily="49" charset="-122"/>
                <a:cs typeface="Consolas" pitchFamily="49" charset="0"/>
              </a:rPr>
              <a:t>      </a:t>
            </a:r>
            <a:r>
              <a:rPr lang="en-US" altLang="zh-CN" sz="1800" b="1">
                <a:solidFill>
                  <a:srgbClr val="3333CC"/>
                </a:solidFill>
                <a:latin typeface="Consolas" pitchFamily="49" charset="0"/>
                <a:ea typeface="仿宋" pitchFamily="49" charset="-122"/>
                <a:cs typeface="Consolas" pitchFamily="49" charset="0"/>
              </a:rPr>
              <a:t>GetReal(z</a:t>
            </a:r>
            <a:r>
              <a:rPr lang="zh-CN" altLang="en-US" sz="1800" b="1">
                <a:solidFill>
                  <a:srgbClr val="3333CC"/>
                </a:solidFill>
                <a:latin typeface="Consolas" pitchFamily="49" charset="0"/>
                <a:ea typeface="仿宋" pitchFamily="49" charset="-122"/>
                <a:cs typeface="Consolas" pitchFamily="49" charset="0"/>
              </a:rPr>
              <a:t>，</a:t>
            </a:r>
            <a:r>
              <a:rPr lang="en-US" altLang="zh-CN" sz="1800" b="1">
                <a:solidFill>
                  <a:srgbClr val="3333CC"/>
                </a:solidFill>
                <a:latin typeface="Consolas" pitchFamily="49" charset="0"/>
                <a:ea typeface="仿宋" pitchFamily="49" charset="-122"/>
                <a:cs typeface="Consolas" pitchFamily="49" charset="0"/>
              </a:rPr>
              <a:t>&amp;</a:t>
            </a:r>
            <a:r>
              <a:rPr lang="en-US" altLang="zh-CN" sz="1800" b="1" dirty="0" err="1">
                <a:solidFill>
                  <a:srgbClr val="3333CC"/>
                </a:solidFill>
                <a:latin typeface="Consolas" pitchFamily="49" charset="0"/>
                <a:ea typeface="仿宋" pitchFamily="49" charset="-122"/>
                <a:cs typeface="Consolas" pitchFamily="49" charset="0"/>
              </a:rPr>
              <a:t>real</a:t>
            </a:r>
            <a:r>
              <a:rPr lang="en-US" altLang="zh-CN" sz="1800" b="1" dirty="0">
                <a:solidFill>
                  <a:srgbClr val="3333CC"/>
                </a:solidFill>
                <a:latin typeface="Consolas" pitchFamily="49" charset="0"/>
                <a:ea typeface="仿宋" pitchFamily="49" charset="-122"/>
                <a:cs typeface="Consolas" pitchFamily="49" charset="0"/>
              </a:rPr>
              <a:t>)</a:t>
            </a:r>
            <a:r>
              <a:rPr lang="zh-CN" altLang="en-US" sz="1800" b="1" dirty="0">
                <a:solidFill>
                  <a:srgbClr val="3333CC"/>
                </a:solidFill>
                <a:latin typeface="Consolas" pitchFamily="49" charset="0"/>
                <a:ea typeface="仿宋" pitchFamily="49" charset="-122"/>
                <a:cs typeface="Consolas" pitchFamily="49" charset="0"/>
              </a:rPr>
              <a:t>：</a:t>
            </a:r>
            <a:r>
              <a:rPr lang="zh-CN" altLang="en-US" sz="1800" b="1" dirty="0">
                <a:solidFill>
                  <a:srgbClr val="00B050"/>
                </a:solidFill>
                <a:latin typeface="Consolas" pitchFamily="49" charset="0"/>
                <a:ea typeface="仿宋" pitchFamily="49" charset="-122"/>
                <a:cs typeface="Consolas" pitchFamily="49" charset="0"/>
              </a:rPr>
              <a:t>返回复数</a:t>
            </a:r>
            <a:r>
              <a:rPr lang="en-US" altLang="zh-CN" sz="1800" b="1" dirty="0">
                <a:solidFill>
                  <a:srgbClr val="00B050"/>
                </a:solidFill>
                <a:latin typeface="Consolas" pitchFamily="49" charset="0"/>
                <a:ea typeface="仿宋" pitchFamily="49" charset="-122"/>
                <a:cs typeface="Consolas" pitchFamily="49" charset="0"/>
              </a:rPr>
              <a:t>z</a:t>
            </a:r>
            <a:r>
              <a:rPr lang="zh-CN" altLang="en-US" sz="1800" b="1" dirty="0">
                <a:solidFill>
                  <a:srgbClr val="00B050"/>
                </a:solidFill>
                <a:latin typeface="Consolas" pitchFamily="49" charset="0"/>
                <a:ea typeface="仿宋" pitchFamily="49" charset="-122"/>
                <a:cs typeface="Consolas" pitchFamily="49" charset="0"/>
              </a:rPr>
              <a:t>的实部值。</a:t>
            </a:r>
          </a:p>
          <a:p>
            <a:pPr algn="just">
              <a:lnSpc>
                <a:spcPct val="150000"/>
              </a:lnSpc>
            </a:pPr>
            <a:r>
              <a:rPr lang="zh-CN" altLang="en-US" sz="1800" b="1">
                <a:solidFill>
                  <a:srgbClr val="3333CC"/>
                </a:solidFill>
                <a:latin typeface="Consolas" pitchFamily="49" charset="0"/>
                <a:ea typeface="仿宋" pitchFamily="49" charset="-122"/>
                <a:cs typeface="Consolas" pitchFamily="49" charset="0"/>
              </a:rPr>
              <a:t>      </a:t>
            </a:r>
            <a:r>
              <a:rPr lang="en-US" altLang="zh-CN" sz="1800" b="1">
                <a:solidFill>
                  <a:srgbClr val="3333CC"/>
                </a:solidFill>
                <a:latin typeface="Consolas" pitchFamily="49" charset="0"/>
                <a:ea typeface="仿宋" pitchFamily="49" charset="-122"/>
                <a:cs typeface="Consolas" pitchFamily="49" charset="0"/>
              </a:rPr>
              <a:t>GetImag(z</a:t>
            </a:r>
            <a:r>
              <a:rPr lang="zh-CN" altLang="en-US" sz="1800" b="1">
                <a:solidFill>
                  <a:srgbClr val="3333CC"/>
                </a:solidFill>
                <a:latin typeface="Consolas" pitchFamily="49" charset="0"/>
                <a:ea typeface="仿宋" pitchFamily="49" charset="-122"/>
                <a:cs typeface="Consolas" pitchFamily="49" charset="0"/>
              </a:rPr>
              <a:t>，</a:t>
            </a:r>
            <a:r>
              <a:rPr lang="en-US" altLang="zh-CN" sz="1800" b="1">
                <a:solidFill>
                  <a:srgbClr val="3333CC"/>
                </a:solidFill>
                <a:latin typeface="Consolas" pitchFamily="49" charset="0"/>
                <a:ea typeface="仿宋" pitchFamily="49" charset="-122"/>
                <a:cs typeface="Consolas" pitchFamily="49" charset="0"/>
              </a:rPr>
              <a:t>&amp;</a:t>
            </a:r>
            <a:r>
              <a:rPr lang="en-US" altLang="zh-CN" sz="1800" b="1" dirty="0" err="1">
                <a:solidFill>
                  <a:srgbClr val="3333CC"/>
                </a:solidFill>
                <a:latin typeface="Consolas" pitchFamily="49" charset="0"/>
                <a:ea typeface="仿宋" pitchFamily="49" charset="-122"/>
                <a:cs typeface="Consolas" pitchFamily="49" charset="0"/>
              </a:rPr>
              <a:t>Imag</a:t>
            </a:r>
            <a:r>
              <a:rPr lang="en-US" altLang="zh-CN" sz="1800" b="1" dirty="0">
                <a:solidFill>
                  <a:srgbClr val="3333CC"/>
                </a:solidFill>
                <a:latin typeface="Consolas" pitchFamily="49" charset="0"/>
                <a:ea typeface="仿宋" pitchFamily="49" charset="-122"/>
                <a:cs typeface="Consolas" pitchFamily="49" charset="0"/>
              </a:rPr>
              <a:t>)</a:t>
            </a:r>
            <a:r>
              <a:rPr lang="zh-CN" altLang="en-US" sz="1800" b="1" dirty="0">
                <a:solidFill>
                  <a:srgbClr val="3333CC"/>
                </a:solidFill>
                <a:latin typeface="Consolas" pitchFamily="49" charset="0"/>
                <a:ea typeface="仿宋" pitchFamily="49" charset="-122"/>
                <a:cs typeface="Consolas" pitchFamily="49" charset="0"/>
              </a:rPr>
              <a:t>：</a:t>
            </a:r>
            <a:r>
              <a:rPr lang="zh-CN" altLang="en-US" sz="1800" b="1" dirty="0">
                <a:solidFill>
                  <a:srgbClr val="00B050"/>
                </a:solidFill>
                <a:latin typeface="Consolas" pitchFamily="49" charset="0"/>
                <a:ea typeface="仿宋" pitchFamily="49" charset="-122"/>
                <a:cs typeface="Consolas" pitchFamily="49" charset="0"/>
              </a:rPr>
              <a:t>返回复数</a:t>
            </a:r>
            <a:r>
              <a:rPr lang="en-US" altLang="zh-CN" sz="1800" b="1" dirty="0">
                <a:solidFill>
                  <a:srgbClr val="00B050"/>
                </a:solidFill>
                <a:latin typeface="Consolas" pitchFamily="49" charset="0"/>
                <a:ea typeface="仿宋" pitchFamily="49" charset="-122"/>
                <a:cs typeface="Consolas" pitchFamily="49" charset="0"/>
              </a:rPr>
              <a:t>z</a:t>
            </a:r>
            <a:r>
              <a:rPr lang="zh-CN" altLang="en-US" sz="1800" b="1" dirty="0">
                <a:solidFill>
                  <a:srgbClr val="00B050"/>
                </a:solidFill>
                <a:latin typeface="Consolas" pitchFamily="49" charset="0"/>
                <a:ea typeface="仿宋" pitchFamily="49" charset="-122"/>
                <a:cs typeface="Consolas" pitchFamily="49" charset="0"/>
              </a:rPr>
              <a:t>的虚部值</a:t>
            </a:r>
            <a:r>
              <a:rPr lang="zh-CN" altLang="en-US" sz="1800" b="1" dirty="0">
                <a:solidFill>
                  <a:srgbClr val="3333CC"/>
                </a:solidFill>
                <a:latin typeface="Consolas" pitchFamily="49" charset="0"/>
                <a:ea typeface="仿宋" pitchFamily="49" charset="-122"/>
                <a:cs typeface="Consolas" pitchFamily="49" charset="0"/>
              </a:rPr>
              <a:t>。</a:t>
            </a:r>
          </a:p>
          <a:p>
            <a:pPr algn="just">
              <a:lnSpc>
                <a:spcPct val="150000"/>
              </a:lnSpc>
            </a:pPr>
            <a:r>
              <a:rPr lang="zh-CN" altLang="en-US" sz="1800" b="1">
                <a:solidFill>
                  <a:srgbClr val="3333CC"/>
                </a:solidFill>
                <a:latin typeface="Consolas" pitchFamily="49" charset="0"/>
                <a:ea typeface="仿宋" pitchFamily="49" charset="-122"/>
                <a:cs typeface="Consolas" pitchFamily="49" charset="0"/>
              </a:rPr>
              <a:t>      </a:t>
            </a:r>
            <a:r>
              <a:rPr lang="en-US" altLang="zh-CN" sz="1800" b="1">
                <a:solidFill>
                  <a:srgbClr val="3333CC"/>
                </a:solidFill>
                <a:latin typeface="Consolas" pitchFamily="49" charset="0"/>
                <a:ea typeface="仿宋" pitchFamily="49" charset="-122"/>
                <a:cs typeface="Consolas" pitchFamily="49" charset="0"/>
              </a:rPr>
              <a:t>Add(z1</a:t>
            </a:r>
            <a:r>
              <a:rPr lang="zh-CN" altLang="en-US" sz="1800" b="1">
                <a:solidFill>
                  <a:srgbClr val="3333CC"/>
                </a:solidFill>
                <a:latin typeface="Consolas" pitchFamily="49" charset="0"/>
                <a:ea typeface="仿宋" pitchFamily="49" charset="-122"/>
                <a:cs typeface="Consolas" pitchFamily="49" charset="0"/>
              </a:rPr>
              <a:t>，</a:t>
            </a:r>
            <a:r>
              <a:rPr lang="en-US" altLang="zh-CN" sz="1800" b="1">
                <a:solidFill>
                  <a:srgbClr val="3333CC"/>
                </a:solidFill>
                <a:latin typeface="Consolas" pitchFamily="49" charset="0"/>
                <a:ea typeface="仿宋" pitchFamily="49" charset="-122"/>
                <a:cs typeface="Consolas" pitchFamily="49" charset="0"/>
              </a:rPr>
              <a:t>z2</a:t>
            </a:r>
            <a:r>
              <a:rPr lang="zh-CN" altLang="en-US" sz="1800" b="1">
                <a:solidFill>
                  <a:srgbClr val="3333CC"/>
                </a:solidFill>
                <a:latin typeface="Consolas" pitchFamily="49" charset="0"/>
                <a:ea typeface="仿宋" pitchFamily="49" charset="-122"/>
                <a:cs typeface="Consolas" pitchFamily="49" charset="0"/>
              </a:rPr>
              <a:t>，</a:t>
            </a:r>
            <a:r>
              <a:rPr lang="en-US" altLang="zh-CN" sz="1800" b="1">
                <a:solidFill>
                  <a:srgbClr val="3333CC"/>
                </a:solidFill>
                <a:latin typeface="Consolas" pitchFamily="49" charset="0"/>
                <a:ea typeface="仿宋" pitchFamily="49" charset="-122"/>
                <a:cs typeface="Consolas" pitchFamily="49" charset="0"/>
              </a:rPr>
              <a:t>&amp;</a:t>
            </a:r>
            <a:r>
              <a:rPr lang="en-US" altLang="zh-CN" sz="1800" b="1" dirty="0" err="1">
                <a:solidFill>
                  <a:srgbClr val="3333CC"/>
                </a:solidFill>
                <a:latin typeface="Consolas" pitchFamily="49" charset="0"/>
                <a:ea typeface="仿宋" pitchFamily="49" charset="-122"/>
                <a:cs typeface="Consolas" pitchFamily="49" charset="0"/>
              </a:rPr>
              <a:t>sum</a:t>
            </a:r>
            <a:r>
              <a:rPr lang="en-US" altLang="zh-CN" sz="1800" b="1" dirty="0">
                <a:solidFill>
                  <a:srgbClr val="3333CC"/>
                </a:solidFill>
                <a:latin typeface="Consolas" pitchFamily="49" charset="0"/>
                <a:ea typeface="仿宋" pitchFamily="49" charset="-122"/>
                <a:cs typeface="Consolas" pitchFamily="49" charset="0"/>
              </a:rPr>
              <a:t>)</a:t>
            </a:r>
            <a:r>
              <a:rPr lang="zh-CN" altLang="en-US" sz="1800" b="1" dirty="0">
                <a:solidFill>
                  <a:srgbClr val="3333CC"/>
                </a:solidFill>
                <a:latin typeface="Consolas" pitchFamily="49" charset="0"/>
                <a:ea typeface="仿宋" pitchFamily="49" charset="-122"/>
                <a:cs typeface="Consolas" pitchFamily="49" charset="0"/>
              </a:rPr>
              <a:t>：</a:t>
            </a:r>
            <a:r>
              <a:rPr lang="zh-CN" altLang="en-US" sz="1800" b="1" dirty="0">
                <a:solidFill>
                  <a:srgbClr val="00B050"/>
                </a:solidFill>
                <a:latin typeface="Consolas" pitchFamily="49" charset="0"/>
                <a:ea typeface="仿宋" pitchFamily="49" charset="-122"/>
                <a:cs typeface="Consolas" pitchFamily="49" charset="0"/>
              </a:rPr>
              <a:t>返回两个复数</a:t>
            </a:r>
            <a:r>
              <a:rPr lang="en-US" altLang="zh-CN" sz="1800" b="1" dirty="0" err="1">
                <a:solidFill>
                  <a:srgbClr val="00B050"/>
                </a:solidFill>
                <a:latin typeface="Consolas" pitchFamily="49" charset="0"/>
                <a:ea typeface="仿宋" pitchFamily="49" charset="-122"/>
                <a:cs typeface="Consolas" pitchFamily="49" charset="0"/>
              </a:rPr>
              <a:t>z1</a:t>
            </a:r>
            <a:r>
              <a:rPr lang="zh-CN" altLang="en-US" sz="1800" b="1" dirty="0">
                <a:solidFill>
                  <a:srgbClr val="00B050"/>
                </a:solidFill>
                <a:latin typeface="Consolas" pitchFamily="49" charset="0"/>
                <a:ea typeface="仿宋" pitchFamily="49" charset="-122"/>
                <a:cs typeface="Consolas" pitchFamily="49" charset="0"/>
              </a:rPr>
              <a:t>、</a:t>
            </a:r>
            <a:r>
              <a:rPr lang="en-US" altLang="zh-CN" sz="1800" b="1" dirty="0" err="1">
                <a:solidFill>
                  <a:srgbClr val="00B050"/>
                </a:solidFill>
                <a:latin typeface="Consolas" pitchFamily="49" charset="0"/>
                <a:ea typeface="仿宋" pitchFamily="49" charset="-122"/>
                <a:cs typeface="Consolas" pitchFamily="49" charset="0"/>
              </a:rPr>
              <a:t>z2</a:t>
            </a:r>
            <a:r>
              <a:rPr lang="zh-CN" altLang="en-US" sz="1800" b="1" dirty="0">
                <a:solidFill>
                  <a:srgbClr val="00B050"/>
                </a:solidFill>
                <a:latin typeface="Consolas" pitchFamily="49" charset="0"/>
                <a:ea typeface="仿宋" pitchFamily="49" charset="-122"/>
                <a:cs typeface="Consolas" pitchFamily="49" charset="0"/>
              </a:rPr>
              <a:t>的和。</a:t>
            </a:r>
          </a:p>
          <a:p>
            <a:pPr algn="just">
              <a:lnSpc>
                <a:spcPct val="150000"/>
              </a:lnSpc>
            </a:pPr>
            <a:r>
              <a:rPr lang="en-US" altLang="zh-CN" sz="2000" b="1" dirty="0">
                <a:solidFill>
                  <a:srgbClr val="3333CC"/>
                </a:solidFill>
                <a:latin typeface="Consolas" pitchFamily="49" charset="0"/>
                <a:ea typeface="仿宋" pitchFamily="49" charset="-122"/>
                <a:cs typeface="Consolas" pitchFamily="49" charset="0"/>
              </a:rPr>
              <a:t>}  </a:t>
            </a:r>
            <a:r>
              <a:rPr lang="en-US" altLang="zh-CN" sz="2000" b="1" dirty="0" err="1">
                <a:solidFill>
                  <a:srgbClr val="3333CC"/>
                </a:solidFill>
                <a:latin typeface="Consolas" pitchFamily="49" charset="0"/>
                <a:ea typeface="仿宋" pitchFamily="49" charset="-122"/>
                <a:cs typeface="Consolas" pitchFamily="49" charset="0"/>
              </a:rPr>
              <a:t>ADT</a:t>
            </a:r>
            <a:r>
              <a:rPr lang="en-US" altLang="zh-CN" sz="2000" b="1" dirty="0">
                <a:solidFill>
                  <a:srgbClr val="3333CC"/>
                </a:solidFill>
                <a:latin typeface="Consolas" pitchFamily="49" charset="0"/>
                <a:ea typeface="仿宋" pitchFamily="49" charset="-122"/>
                <a:cs typeface="Consolas" pitchFamily="49" charset="0"/>
              </a:rPr>
              <a:t> </a:t>
            </a:r>
            <a:r>
              <a:rPr lang="en-US" altLang="zh-CN" sz="2000" b="1" dirty="0">
                <a:solidFill>
                  <a:srgbClr val="FF0000"/>
                </a:solidFill>
                <a:latin typeface="Consolas" pitchFamily="49" charset="0"/>
                <a:ea typeface="仿宋" pitchFamily="49" charset="-122"/>
                <a:cs typeface="Consolas" pitchFamily="49" charset="0"/>
              </a:rPr>
              <a:t>Complex</a:t>
            </a:r>
          </a:p>
        </p:txBody>
      </p:sp>
      <p:sp>
        <p:nvSpPr>
          <p:cNvPr id="5" name="右大括号 4"/>
          <p:cNvSpPr/>
          <p:nvPr/>
        </p:nvSpPr>
        <p:spPr>
          <a:xfrm>
            <a:off x="7286644" y="1656391"/>
            <a:ext cx="214314" cy="2667019"/>
          </a:xfrm>
          <a:prstGeom prst="rightBrace">
            <a:avLst/>
          </a:prstGeom>
          <a:ln w="22225">
            <a:solidFill>
              <a:schemeClr val="accent5">
                <a:lumMod val="50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7498699" y="1942143"/>
            <a:ext cx="430887" cy="2000264"/>
          </a:xfrm>
          <a:prstGeom prst="rect">
            <a:avLst/>
          </a:prstGeom>
          <a:noFill/>
        </p:spPr>
        <p:txBody>
          <a:bodyPr vert="eaVert" wrap="square" rtlCol="0">
            <a:spAutoFit/>
          </a:bodyPr>
          <a:lstStyle/>
          <a:p>
            <a:r>
              <a:rPr lang="zh-CN" altLang="en-US" sz="2000" dirty="0">
                <a:solidFill>
                  <a:srgbClr val="FF00FF"/>
                </a:solidFill>
                <a:latin typeface="楷体" pitchFamily="49" charset="-122"/>
                <a:ea typeface="楷体" pitchFamily="49" charset="-122"/>
              </a:rPr>
              <a:t>运算功能描述</a:t>
            </a: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56</a:t>
            </a:fld>
            <a:endParaRPr lang="en-US" altLang="zh-CN" dirty="0"/>
          </a:p>
        </p:txBody>
      </p:sp>
    </p:spTree>
    <p:extLst>
      <p:ext uri="{BB962C8B-B14F-4D97-AF65-F5344CB8AC3E}">
        <p14:creationId xmlns:p14="http://schemas.microsoft.com/office/powerpoint/2010/main" val="22969297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918" y="428604"/>
            <a:ext cx="1643074" cy="731684"/>
          </a:xfrm>
          <a:prstGeom prst="rect">
            <a:avLst/>
          </a:prstGeom>
          <a:scene3d>
            <a:camera prst="isometricOffAxis1Right"/>
            <a:lightRig rig="threePt" dir="t"/>
          </a:scene3d>
        </p:spPr>
        <p:style>
          <a:lnRef idx="1">
            <a:schemeClr val="accent6"/>
          </a:lnRef>
          <a:fillRef idx="3">
            <a:schemeClr val="accent6"/>
          </a:fillRef>
          <a:effectRef idx="2">
            <a:schemeClr val="accent6"/>
          </a:effectRef>
          <a:fontRef idx="minor">
            <a:schemeClr val="lt1"/>
          </a:fontRef>
        </p:style>
        <p:txBody>
          <a:bodyPr wrap="square" tIns="252000" bIns="180000" rtlCol="0">
            <a:spAutoFit/>
          </a:bodyPr>
          <a:lstStyle/>
          <a:p>
            <a:r>
              <a:rPr lang="en-US" altLang="zh-CN" dirty="0">
                <a:solidFill>
                  <a:srgbClr val="0033CC"/>
                </a:solidFill>
                <a:latin typeface="Consolas" pitchFamily="49" charset="0"/>
                <a:ea typeface="楷体" pitchFamily="49" charset="-122"/>
                <a:cs typeface="Consolas" pitchFamily="49" charset="0"/>
              </a:rPr>
              <a:t>Complex</a:t>
            </a:r>
          </a:p>
        </p:txBody>
      </p:sp>
      <p:sp>
        <p:nvSpPr>
          <p:cNvPr id="3" name="下箭头 2"/>
          <p:cNvSpPr/>
          <p:nvPr/>
        </p:nvSpPr>
        <p:spPr>
          <a:xfrm>
            <a:off x="2500298" y="1357298"/>
            <a:ext cx="285752" cy="357190"/>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pic>
        <p:nvPicPr>
          <p:cNvPr id="1026" name="Picture 2" descr="http://img1.mydrivers.com/img/20140831/49fd56108a3e410db2307a0676bd584c.jpg"/>
          <p:cNvPicPr>
            <a:picLocks noChangeAspect="1" noChangeArrowheads="1"/>
          </p:cNvPicPr>
          <p:nvPr/>
        </p:nvPicPr>
        <p:blipFill>
          <a:blip r:embed="rId3" cstate="print"/>
          <a:srcRect/>
          <a:stretch>
            <a:fillRect/>
          </a:stretch>
        </p:blipFill>
        <p:spPr bwMode="auto">
          <a:xfrm>
            <a:off x="928662" y="1857364"/>
            <a:ext cx="3254857" cy="2643206"/>
          </a:xfrm>
          <a:prstGeom prst="rect">
            <a:avLst/>
          </a:prstGeom>
          <a:noFill/>
        </p:spPr>
      </p:pic>
      <p:sp>
        <p:nvSpPr>
          <p:cNvPr id="6" name="TextBox 5"/>
          <p:cNvSpPr txBox="1"/>
          <p:nvPr/>
        </p:nvSpPr>
        <p:spPr>
          <a:xfrm>
            <a:off x="3643306" y="3000372"/>
            <a:ext cx="3071834" cy="363176"/>
          </a:xfrm>
          <a:prstGeom prst="rect">
            <a:avLst/>
          </a:prstGeom>
          <a:noFill/>
        </p:spPr>
        <p:txBody>
          <a:bodyPr wrap="square" rtlCol="0">
            <a:spAutoFit/>
          </a:bodyPr>
          <a:lstStyle/>
          <a:p>
            <a:pPr algn="l"/>
            <a:r>
              <a:rPr lang="zh-CN" altLang="en-US" sz="2200">
                <a:ea typeface="楷体" pitchFamily="49" charset="-122"/>
                <a:cs typeface="Times New Roman" pitchFamily="18" charset="0"/>
              </a:rPr>
              <a:t>编程实现</a:t>
            </a:r>
            <a:r>
              <a:rPr lang="zh-CN" altLang="en-US" sz="2200" dirty="0">
                <a:ea typeface="楷体" pitchFamily="49" charset="-122"/>
                <a:cs typeface="Times New Roman" pitchFamily="18" charset="0"/>
              </a:rPr>
              <a:t>该数据结构</a:t>
            </a:r>
            <a:endParaRPr lang="zh-CN" altLang="en-US" sz="2200" dirty="0"/>
          </a:p>
        </p:txBody>
      </p:sp>
      <p:sp>
        <p:nvSpPr>
          <p:cNvPr id="4" name="TextBox 3"/>
          <p:cNvSpPr txBox="1"/>
          <p:nvPr/>
        </p:nvSpPr>
        <p:spPr>
          <a:xfrm>
            <a:off x="3643306" y="636932"/>
            <a:ext cx="928694" cy="367986"/>
          </a:xfrm>
          <a:prstGeom prst="rect">
            <a:avLst/>
          </a:prstGeom>
          <a:noFill/>
        </p:spPr>
        <p:txBody>
          <a:bodyPr wrap="square" rtlCol="0">
            <a:spAutoFit/>
          </a:bodyPr>
          <a:lstStyle/>
          <a:p>
            <a:pPr algn="l"/>
            <a:r>
              <a:rPr lang="en-US" altLang="zh-CN" sz="2200">
                <a:solidFill>
                  <a:srgbClr val="6600CC"/>
                </a:solidFill>
                <a:latin typeface="Consolas" pitchFamily="49" charset="0"/>
                <a:ea typeface="楷体" pitchFamily="49" charset="-122"/>
                <a:cs typeface="Consolas" pitchFamily="49" charset="0"/>
              </a:rPr>
              <a:t>ADT</a:t>
            </a:r>
            <a:endParaRPr lang="zh-CN" altLang="en-US" sz="2200" dirty="0">
              <a:latin typeface="Consolas" pitchFamily="49" charset="0"/>
              <a:ea typeface="楷体" pitchFamily="49" charset="-122"/>
              <a:cs typeface="Consolas" pitchFamily="49" charset="0"/>
            </a:endParaRPr>
          </a:p>
        </p:txBody>
      </p:sp>
      <p:grpSp>
        <p:nvGrpSpPr>
          <p:cNvPr id="12" name="组合 11"/>
          <p:cNvGrpSpPr/>
          <p:nvPr/>
        </p:nvGrpSpPr>
        <p:grpSpPr>
          <a:xfrm>
            <a:off x="571472" y="4143380"/>
            <a:ext cx="7572428" cy="1341698"/>
            <a:chOff x="571472" y="4143380"/>
            <a:chExt cx="7572428" cy="1341698"/>
          </a:xfrm>
          <a:effectLst>
            <a:outerShdw blurRad="50800" dist="38100" dir="5400000" algn="t" rotWithShape="0">
              <a:prstClr val="black">
                <a:alpha val="40000"/>
              </a:prstClr>
            </a:outerShdw>
          </a:effectLst>
        </p:grpSpPr>
        <p:sp>
          <p:nvSpPr>
            <p:cNvPr id="8" name="左弧形箭头 7"/>
            <p:cNvSpPr/>
            <p:nvPr/>
          </p:nvSpPr>
          <p:spPr>
            <a:xfrm>
              <a:off x="571472" y="4143380"/>
              <a:ext cx="357190" cy="857256"/>
            </a:xfrm>
            <a:prstGeom prst="curv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solidFill>
                  <a:schemeClr val="tx1"/>
                </a:solidFill>
              </a:endParaRPr>
            </a:p>
          </p:txBody>
        </p:sp>
        <p:sp>
          <p:nvSpPr>
            <p:cNvPr id="11" name="TextBox 10"/>
            <p:cNvSpPr txBox="1"/>
            <p:nvPr/>
          </p:nvSpPr>
          <p:spPr>
            <a:xfrm>
              <a:off x="1000100" y="4572008"/>
              <a:ext cx="7143800" cy="91307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ts val="3200"/>
                </a:lnSpc>
              </a:pPr>
              <a:r>
                <a:rPr lang="zh-CN" altLang="en-US" sz="2200" dirty="0">
                  <a:solidFill>
                    <a:srgbClr val="0033CC"/>
                  </a:solidFill>
                  <a:ea typeface="楷体" pitchFamily="49" charset="-122"/>
                  <a:cs typeface="Times New Roman" pitchFamily="18" charset="0"/>
                </a:rPr>
                <a:t>抽象数据类型实质上就是对一个求解问题的形式化描述</a:t>
              </a:r>
              <a:r>
                <a:rPr lang="zh-CN" altLang="en-US" sz="2200" dirty="0">
                  <a:solidFill>
                    <a:srgbClr val="3333CC"/>
                  </a:solidFill>
                  <a:ea typeface="楷体" pitchFamily="49" charset="-122"/>
                  <a:cs typeface="Times New Roman" pitchFamily="18" charset="0"/>
                </a:rPr>
                <a:t>（与计算机无关），程序员可以在理解基础上实现它。</a:t>
              </a:r>
              <a:endParaRPr lang="zh-CN" altLang="en-US" sz="2200" dirty="0"/>
            </a:p>
          </p:txBody>
        </p:sp>
      </p:grpSp>
      <p:sp>
        <p:nvSpPr>
          <p:cNvPr id="14" name="TextBox 13"/>
          <p:cNvSpPr txBox="1"/>
          <p:nvPr/>
        </p:nvSpPr>
        <p:spPr>
          <a:xfrm>
            <a:off x="898047" y="5805264"/>
            <a:ext cx="7562385" cy="881162"/>
          </a:xfrm>
          <a:prstGeom prst="rect">
            <a:avLst/>
          </a:prstGeom>
        </p:spPr>
        <p:style>
          <a:lnRef idx="1">
            <a:schemeClr val="accent6"/>
          </a:lnRef>
          <a:fillRef idx="2">
            <a:schemeClr val="accent6"/>
          </a:fillRef>
          <a:effectRef idx="1">
            <a:schemeClr val="accent6"/>
          </a:effectRef>
          <a:fontRef idx="minor">
            <a:schemeClr val="dk1"/>
          </a:fontRef>
        </p:style>
        <p:txBody>
          <a:bodyPr wrap="square" tIns="144000" bIns="180000" rtlCol="0">
            <a:spAutoFit/>
          </a:bodyPr>
          <a:lstStyle/>
          <a:p>
            <a:pPr algn="l">
              <a:lnSpc>
                <a:spcPct val="150000"/>
              </a:lnSpc>
            </a:pPr>
            <a:r>
              <a:rPr lang="zh-CN" altLang="en-US" dirty="0">
                <a:solidFill>
                  <a:srgbClr val="FF0000"/>
                </a:solidFill>
                <a:latin typeface="黑体" pitchFamily="49" charset="-122"/>
                <a:ea typeface="黑体" pitchFamily="49" charset="-122"/>
                <a:cs typeface="Times New Roman" pitchFamily="18" charset="0"/>
              </a:rPr>
              <a:t>思考：</a:t>
            </a:r>
            <a:r>
              <a:rPr lang="zh-CN" altLang="en-US" sz="2200" dirty="0">
                <a:solidFill>
                  <a:srgbClr val="0033CC"/>
                </a:solidFill>
                <a:latin typeface="Consolas" pitchFamily="49" charset="0"/>
                <a:ea typeface="楷体" pitchFamily="49" charset="-122"/>
                <a:cs typeface="Consolas" pitchFamily="49" charset="0"/>
              </a:rPr>
              <a:t>采用</a:t>
            </a:r>
            <a:r>
              <a:rPr lang="en-US" altLang="zh-CN" sz="2200" dirty="0">
                <a:solidFill>
                  <a:srgbClr val="0033CC"/>
                </a:solidFill>
                <a:latin typeface="Consolas" pitchFamily="49" charset="0"/>
                <a:ea typeface="楷体" pitchFamily="49" charset="-122"/>
                <a:cs typeface="Consolas" pitchFamily="49" charset="0"/>
              </a:rPr>
              <a:t>C/C++</a:t>
            </a:r>
            <a:r>
              <a:rPr lang="zh-CN" altLang="en-US" sz="2200" dirty="0">
                <a:solidFill>
                  <a:srgbClr val="0033CC"/>
                </a:solidFill>
                <a:latin typeface="Consolas" pitchFamily="49" charset="0"/>
                <a:ea typeface="楷体" pitchFamily="49" charset="-122"/>
                <a:cs typeface="Consolas" pitchFamily="49" charset="0"/>
              </a:rPr>
              <a:t>语言如何实现复数抽象数据类型</a:t>
            </a:r>
            <a:r>
              <a:rPr lang="en-US" altLang="zh-CN" sz="2200" dirty="0">
                <a:solidFill>
                  <a:srgbClr val="0033CC"/>
                </a:solidFill>
                <a:latin typeface="Consolas" pitchFamily="49" charset="0"/>
                <a:ea typeface="楷体" pitchFamily="49" charset="-122"/>
                <a:cs typeface="Consolas" pitchFamily="49" charset="0"/>
              </a:rPr>
              <a:t>Complex</a:t>
            </a:r>
            <a:r>
              <a:rPr lang="zh-CN" altLang="en-US" sz="2200" dirty="0">
                <a:solidFill>
                  <a:srgbClr val="0033CC"/>
                </a:solidFill>
                <a:latin typeface="Consolas" pitchFamily="49" charset="0"/>
                <a:ea typeface="楷体" pitchFamily="49" charset="-122"/>
                <a:cs typeface="Consolas" pitchFamily="49" charset="0"/>
              </a:rPr>
              <a:t>？</a:t>
            </a: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57</a:t>
            </a:fld>
            <a:endParaRPr lang="en-US" altLang="zh-CN" dirty="0"/>
          </a:p>
        </p:txBody>
      </p:sp>
    </p:spTree>
    <p:custDataLst>
      <p:tags r:id="rId1"/>
    </p:custDataLst>
    <p:extLst>
      <p:ext uri="{BB962C8B-B14F-4D97-AF65-F5344CB8AC3E}">
        <p14:creationId xmlns:p14="http://schemas.microsoft.com/office/powerpoint/2010/main" val="332819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a:grpSpLocks/>
          </p:cNvGrpSpPr>
          <p:nvPr/>
        </p:nvGrpSpPr>
        <p:grpSpPr bwMode="auto">
          <a:xfrm>
            <a:off x="115858" y="3741758"/>
            <a:ext cx="8742363" cy="479426"/>
            <a:chOff x="113" y="2276"/>
            <a:chExt cx="5507" cy="302"/>
          </a:xfrm>
        </p:grpSpPr>
        <p:sp>
          <p:nvSpPr>
            <p:cNvPr id="227368" name="Text Box 40"/>
            <p:cNvSpPr txBox="1">
              <a:spLocks noChangeArrowheads="1"/>
            </p:cNvSpPr>
            <p:nvPr/>
          </p:nvSpPr>
          <p:spPr bwMode="auto">
            <a:xfrm>
              <a:off x="4483" y="2325"/>
              <a:ext cx="1137" cy="25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tIns="108000">
              <a:spAutoFit/>
            </a:bodyPr>
            <a:lstStyle/>
            <a:p>
              <a:pPr eaLnBrk="1" hangingPunct="1">
                <a:spcBef>
                  <a:spcPct val="50000"/>
                </a:spcBef>
                <a:buNone/>
              </a:pPr>
              <a:r>
                <a:rPr lang="en-US" altLang="zh-CN" sz="2000" b="1">
                  <a:solidFill>
                    <a:srgbClr val="C00000"/>
                  </a:solidFill>
                  <a:latin typeface="Consolas" pitchFamily="49" charset="0"/>
                  <a:ea typeface="楷体" pitchFamily="49" charset="-122"/>
                  <a:cs typeface="Consolas" pitchFamily="49" charset="0"/>
                  <a:sym typeface="Wingdings"/>
                </a:rPr>
                <a:t></a:t>
              </a:r>
              <a:r>
                <a:rPr lang="en-US" altLang="zh-CN" sz="2000" b="1">
                  <a:solidFill>
                    <a:srgbClr val="C00000"/>
                  </a:solidFill>
                  <a:latin typeface="Consolas" pitchFamily="49" charset="0"/>
                  <a:ea typeface="楷体" pitchFamily="49" charset="-122"/>
                  <a:cs typeface="Consolas" pitchFamily="49" charset="0"/>
                </a:rPr>
                <a:t> </a:t>
              </a:r>
              <a:r>
                <a:rPr lang="zh-CN" altLang="en-US" sz="2000" b="1">
                  <a:solidFill>
                    <a:srgbClr val="C00000"/>
                  </a:solidFill>
                  <a:latin typeface="Consolas" pitchFamily="49" charset="0"/>
                  <a:ea typeface="楷体" pitchFamily="49" charset="-122"/>
                  <a:cs typeface="Consolas" pitchFamily="49" charset="0"/>
                </a:rPr>
                <a:t>算法</a:t>
              </a:r>
              <a:r>
                <a:rPr lang="zh-CN" altLang="en-US" sz="2000" b="1" dirty="0">
                  <a:solidFill>
                    <a:srgbClr val="C00000"/>
                  </a:solidFill>
                  <a:latin typeface="Consolas" pitchFamily="49" charset="0"/>
                  <a:ea typeface="楷体" pitchFamily="49" charset="-122"/>
                  <a:cs typeface="Consolas" pitchFamily="49" charset="0"/>
                </a:rPr>
                <a:t>设计</a:t>
              </a:r>
            </a:p>
          </p:txBody>
        </p:sp>
        <p:sp>
          <p:nvSpPr>
            <p:cNvPr id="227376" name="Rectangle 48"/>
            <p:cNvSpPr>
              <a:spLocks noChangeArrowheads="1"/>
            </p:cNvSpPr>
            <p:nvPr/>
          </p:nvSpPr>
          <p:spPr bwMode="auto">
            <a:xfrm>
              <a:off x="113" y="2276"/>
              <a:ext cx="3629" cy="295"/>
            </a:xfrm>
            <a:prstGeom prst="rect">
              <a:avLst/>
            </a:prstGeom>
            <a:solidFill>
              <a:schemeClr val="accent1">
                <a:alpha val="0"/>
              </a:schemeClr>
            </a:solidFill>
            <a:ln w="28575">
              <a:solidFill>
                <a:srgbClr val="A50021"/>
              </a:solidFill>
              <a:prstDash val="sysDot"/>
              <a:miter lim="800000"/>
              <a:headEnd/>
              <a:tailEnd/>
            </a:ln>
            <a:effectLst/>
          </p:spPr>
          <p:txBody>
            <a:bodyPr wrap="none" anchor="ctr"/>
            <a:lstStyle/>
            <a:p>
              <a:pPr>
                <a:buNone/>
              </a:pPr>
              <a:endParaRPr lang="zh-CN" altLang="en-US">
                <a:latin typeface="Consolas" pitchFamily="49" charset="0"/>
                <a:ea typeface="楷体" pitchFamily="49" charset="-122"/>
                <a:cs typeface="Consolas" pitchFamily="49" charset="0"/>
              </a:endParaRPr>
            </a:p>
          </p:txBody>
        </p:sp>
        <p:sp>
          <p:nvSpPr>
            <p:cNvPr id="227377" name="Line 49"/>
            <p:cNvSpPr>
              <a:spLocks noChangeShapeType="1"/>
            </p:cNvSpPr>
            <p:nvPr/>
          </p:nvSpPr>
          <p:spPr bwMode="auto">
            <a:xfrm>
              <a:off x="3742" y="2478"/>
              <a:ext cx="726" cy="0"/>
            </a:xfrm>
            <a:prstGeom prst="line">
              <a:avLst/>
            </a:prstGeom>
            <a:ln w="28575">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a:buNone/>
              </a:pPr>
              <a:endParaRPr lang="zh-CN" altLang="en-US">
                <a:latin typeface="Consolas" pitchFamily="49" charset="0"/>
                <a:ea typeface="楷体" pitchFamily="49" charset="-122"/>
                <a:cs typeface="Consolas" pitchFamily="49" charset="0"/>
              </a:endParaRPr>
            </a:p>
          </p:txBody>
        </p:sp>
      </p:grpSp>
      <p:grpSp>
        <p:nvGrpSpPr>
          <p:cNvPr id="3" name="Group 47"/>
          <p:cNvGrpSpPr>
            <a:grpSpLocks/>
          </p:cNvGrpSpPr>
          <p:nvPr/>
        </p:nvGrpSpPr>
        <p:grpSpPr bwMode="auto">
          <a:xfrm>
            <a:off x="547658" y="2498744"/>
            <a:ext cx="8353425" cy="647701"/>
            <a:chOff x="385" y="1493"/>
            <a:chExt cx="5262" cy="408"/>
          </a:xfrm>
        </p:grpSpPr>
        <p:sp>
          <p:nvSpPr>
            <p:cNvPr id="227367" name="Text Box 39"/>
            <p:cNvSpPr txBox="1">
              <a:spLocks noChangeArrowheads="1"/>
            </p:cNvSpPr>
            <p:nvPr/>
          </p:nvSpPr>
          <p:spPr bwMode="auto">
            <a:xfrm>
              <a:off x="4513" y="1493"/>
              <a:ext cx="1134" cy="4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tIns="108000">
              <a:spAutoFit/>
            </a:bodyPr>
            <a:lstStyle/>
            <a:p>
              <a:pPr eaLnBrk="1" hangingPunct="1">
                <a:spcBef>
                  <a:spcPct val="50000"/>
                </a:spcBef>
                <a:buNone/>
              </a:pPr>
              <a:r>
                <a:rPr lang="en-US" altLang="zh-CN" sz="2000" b="1">
                  <a:solidFill>
                    <a:srgbClr val="C00000"/>
                  </a:solidFill>
                  <a:latin typeface="Consolas" pitchFamily="49" charset="0"/>
                  <a:ea typeface="楷体" pitchFamily="49" charset="-122"/>
                  <a:cs typeface="Consolas" pitchFamily="49" charset="0"/>
                  <a:sym typeface="Wingdings"/>
                </a:rPr>
                <a:t></a:t>
              </a:r>
              <a:r>
                <a:rPr lang="en-US" altLang="zh-CN" sz="2000" b="1">
                  <a:solidFill>
                    <a:srgbClr val="C00000"/>
                  </a:solidFill>
                  <a:latin typeface="Consolas" pitchFamily="49" charset="0"/>
                  <a:ea typeface="楷体" pitchFamily="49" charset="-122"/>
                  <a:cs typeface="Consolas" pitchFamily="49" charset="0"/>
                </a:rPr>
                <a:t> </a:t>
              </a:r>
              <a:r>
                <a:rPr lang="zh-CN" altLang="en-US" sz="2000" b="1">
                  <a:solidFill>
                    <a:srgbClr val="C00000"/>
                  </a:solidFill>
                  <a:latin typeface="Consolas" pitchFamily="49" charset="0"/>
                  <a:ea typeface="楷体" pitchFamily="49" charset="-122"/>
                  <a:cs typeface="Consolas" pitchFamily="49" charset="0"/>
                </a:rPr>
                <a:t>设计</a:t>
              </a:r>
              <a:r>
                <a:rPr lang="zh-CN" altLang="en-US" sz="2000" b="1" dirty="0">
                  <a:solidFill>
                    <a:srgbClr val="C00000"/>
                  </a:solidFill>
                  <a:latin typeface="Consolas" pitchFamily="49" charset="0"/>
                  <a:ea typeface="楷体" pitchFamily="49" charset="-122"/>
                  <a:cs typeface="Consolas" pitchFamily="49" charset="0"/>
                </a:rPr>
                <a:t>存储结构</a:t>
              </a:r>
            </a:p>
          </p:txBody>
        </p:sp>
        <p:sp>
          <p:nvSpPr>
            <p:cNvPr id="227373" name="Rectangle 45"/>
            <p:cNvSpPr>
              <a:spLocks noChangeArrowheads="1"/>
            </p:cNvSpPr>
            <p:nvPr/>
          </p:nvSpPr>
          <p:spPr bwMode="auto">
            <a:xfrm>
              <a:off x="385" y="1522"/>
              <a:ext cx="3629" cy="304"/>
            </a:xfrm>
            <a:prstGeom prst="rect">
              <a:avLst/>
            </a:prstGeom>
            <a:solidFill>
              <a:schemeClr val="accent1">
                <a:alpha val="0"/>
              </a:schemeClr>
            </a:solidFill>
            <a:ln w="28575">
              <a:solidFill>
                <a:srgbClr val="A50021"/>
              </a:solidFill>
              <a:prstDash val="sysDot"/>
              <a:miter lim="800000"/>
              <a:headEnd/>
              <a:tailEnd/>
            </a:ln>
            <a:effectLst/>
          </p:spPr>
          <p:txBody>
            <a:bodyPr wrap="none" anchor="ctr"/>
            <a:lstStyle/>
            <a:p>
              <a:pPr>
                <a:buNone/>
              </a:pPr>
              <a:endParaRPr lang="zh-CN" altLang="en-US">
                <a:latin typeface="Consolas" pitchFamily="49" charset="0"/>
                <a:ea typeface="楷体" pitchFamily="49" charset="-122"/>
                <a:cs typeface="Consolas" pitchFamily="49" charset="0"/>
              </a:endParaRPr>
            </a:p>
          </p:txBody>
        </p:sp>
        <p:sp>
          <p:nvSpPr>
            <p:cNvPr id="227374" name="Line 46"/>
            <p:cNvSpPr>
              <a:spLocks noChangeShapeType="1"/>
            </p:cNvSpPr>
            <p:nvPr/>
          </p:nvSpPr>
          <p:spPr bwMode="auto">
            <a:xfrm>
              <a:off x="4014" y="1706"/>
              <a:ext cx="499" cy="0"/>
            </a:xfrm>
            <a:prstGeom prst="line">
              <a:avLst/>
            </a:prstGeom>
            <a:ln w="28575">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a:buNone/>
              </a:pPr>
              <a:endParaRPr lang="zh-CN" altLang="en-US">
                <a:latin typeface="Consolas" pitchFamily="49" charset="0"/>
                <a:ea typeface="楷体" pitchFamily="49" charset="-122"/>
                <a:cs typeface="Consolas" pitchFamily="49" charset="0"/>
              </a:endParaRPr>
            </a:p>
          </p:txBody>
        </p:sp>
      </p:grpSp>
      <p:grpSp>
        <p:nvGrpSpPr>
          <p:cNvPr id="4" name="Group 44"/>
          <p:cNvGrpSpPr>
            <a:grpSpLocks/>
          </p:cNvGrpSpPr>
          <p:nvPr/>
        </p:nvGrpSpPr>
        <p:grpSpPr bwMode="auto">
          <a:xfrm>
            <a:off x="260319" y="1109680"/>
            <a:ext cx="8696325" cy="417513"/>
            <a:chOff x="204" y="618"/>
            <a:chExt cx="5478" cy="263"/>
          </a:xfrm>
        </p:grpSpPr>
        <p:sp>
          <p:nvSpPr>
            <p:cNvPr id="227366" name="Text Box 38"/>
            <p:cNvSpPr txBox="1">
              <a:spLocks noChangeArrowheads="1"/>
            </p:cNvSpPr>
            <p:nvPr/>
          </p:nvSpPr>
          <p:spPr bwMode="auto">
            <a:xfrm>
              <a:off x="4534" y="628"/>
              <a:ext cx="1148" cy="25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tIns="108000">
              <a:spAutoFit/>
            </a:bodyPr>
            <a:lstStyle/>
            <a:p>
              <a:pPr eaLnBrk="1" hangingPunct="1">
                <a:spcBef>
                  <a:spcPct val="50000"/>
                </a:spcBef>
                <a:buNone/>
              </a:pPr>
              <a:r>
                <a:rPr lang="en-US" altLang="zh-CN" sz="2000" b="1">
                  <a:solidFill>
                    <a:srgbClr val="C00000"/>
                  </a:solidFill>
                  <a:latin typeface="Consolas" pitchFamily="49" charset="0"/>
                  <a:ea typeface="楷体" pitchFamily="49" charset="-122"/>
                  <a:cs typeface="Consolas" pitchFamily="49" charset="0"/>
                  <a:sym typeface="Wingdings"/>
                </a:rPr>
                <a:t></a:t>
              </a:r>
              <a:r>
                <a:rPr lang="en-US" altLang="zh-CN" sz="2000" b="1">
                  <a:solidFill>
                    <a:srgbClr val="C00000"/>
                  </a:solidFill>
                  <a:latin typeface="Consolas" pitchFamily="49" charset="0"/>
                  <a:ea typeface="楷体" pitchFamily="49" charset="-122"/>
                  <a:cs typeface="Consolas" pitchFamily="49" charset="0"/>
                </a:rPr>
                <a:t> </a:t>
              </a:r>
              <a:r>
                <a:rPr lang="zh-CN" altLang="en-US" sz="2000" b="1">
                  <a:solidFill>
                    <a:srgbClr val="C00000"/>
                  </a:solidFill>
                  <a:latin typeface="Consolas" pitchFamily="49" charset="0"/>
                  <a:ea typeface="楷体" pitchFamily="49" charset="-122"/>
                  <a:cs typeface="Consolas" pitchFamily="49" charset="0"/>
                </a:rPr>
                <a:t>问题描述</a:t>
              </a:r>
              <a:endParaRPr lang="zh-CN" altLang="en-US" sz="2000" b="1" dirty="0">
                <a:solidFill>
                  <a:srgbClr val="C00000"/>
                </a:solidFill>
                <a:latin typeface="Consolas" pitchFamily="49" charset="0"/>
                <a:ea typeface="楷体" pitchFamily="49" charset="-122"/>
                <a:cs typeface="Consolas" pitchFamily="49" charset="0"/>
              </a:endParaRPr>
            </a:p>
          </p:txBody>
        </p:sp>
        <p:sp>
          <p:nvSpPr>
            <p:cNvPr id="227370" name="Rectangle 42"/>
            <p:cNvSpPr>
              <a:spLocks noChangeArrowheads="1"/>
            </p:cNvSpPr>
            <p:nvPr/>
          </p:nvSpPr>
          <p:spPr bwMode="auto">
            <a:xfrm>
              <a:off x="204" y="618"/>
              <a:ext cx="3981" cy="2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tIns="108000" anchor="ctr"/>
            <a:lstStyle/>
            <a:p>
              <a:pPr>
                <a:buNone/>
              </a:pPr>
              <a:endParaRPr lang="zh-CN" altLang="en-US">
                <a:latin typeface="Consolas" pitchFamily="49" charset="0"/>
                <a:ea typeface="楷体" pitchFamily="49" charset="-122"/>
                <a:cs typeface="Consolas" pitchFamily="49" charset="0"/>
              </a:endParaRPr>
            </a:p>
          </p:txBody>
        </p:sp>
        <p:sp>
          <p:nvSpPr>
            <p:cNvPr id="227371" name="Line 43"/>
            <p:cNvSpPr>
              <a:spLocks noChangeShapeType="1"/>
            </p:cNvSpPr>
            <p:nvPr/>
          </p:nvSpPr>
          <p:spPr bwMode="auto">
            <a:xfrm>
              <a:off x="4195" y="754"/>
              <a:ext cx="318" cy="0"/>
            </a:xfrm>
            <a:prstGeom prst="line">
              <a:avLst/>
            </a:prstGeom>
            <a:ln w="28575">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a:buNone/>
              </a:pPr>
              <a:endParaRPr lang="zh-CN" altLang="en-US">
                <a:latin typeface="Consolas" pitchFamily="49" charset="0"/>
                <a:ea typeface="楷体" pitchFamily="49" charset="-122"/>
                <a:cs typeface="Consolas" pitchFamily="49" charset="0"/>
              </a:endParaRPr>
            </a:p>
          </p:txBody>
        </p:sp>
      </p:grpSp>
      <p:sp>
        <p:nvSpPr>
          <p:cNvPr id="227332" name="Text Box 4"/>
          <p:cNvSpPr txBox="1">
            <a:spLocks noChangeArrowheads="1"/>
          </p:cNvSpPr>
          <p:nvPr/>
        </p:nvSpPr>
        <p:spPr bwMode="auto">
          <a:xfrm>
            <a:off x="477806" y="1155714"/>
            <a:ext cx="5959488" cy="338554"/>
          </a:xfrm>
          <a:prstGeom prst="rect">
            <a:avLst/>
          </a:prstGeom>
          <a:noFill/>
          <a:ln w="9525">
            <a:noFill/>
            <a:miter lim="800000"/>
            <a:headEnd/>
            <a:tailEnd/>
          </a:ln>
          <a:effectLst/>
        </p:spPr>
        <p:txBody>
          <a:bodyPr wrap="square">
            <a:spAutoFit/>
          </a:bodyPr>
          <a:lstStyle/>
          <a:p>
            <a:pPr algn="l" eaLnBrk="1" hangingPunct="1">
              <a:spcBef>
                <a:spcPct val="50000"/>
              </a:spcBef>
              <a:buNone/>
            </a:pPr>
            <a:r>
              <a:rPr lang="en-US" altLang="zh-CN" sz="2000" b="1" dirty="0" err="1">
                <a:solidFill>
                  <a:srgbClr val="3333CC"/>
                </a:solidFill>
                <a:latin typeface="Consolas" pitchFamily="49" charset="0"/>
                <a:ea typeface="楷体" pitchFamily="49" charset="-122"/>
                <a:cs typeface="Consolas" pitchFamily="49" charset="0"/>
              </a:rPr>
              <a:t>ADT</a:t>
            </a:r>
            <a:r>
              <a:rPr lang="en-US" altLang="zh-CN" sz="2000" b="1" dirty="0">
                <a:solidFill>
                  <a:srgbClr val="3333CC"/>
                </a:solidFill>
                <a:latin typeface="Consolas" pitchFamily="49" charset="0"/>
                <a:ea typeface="楷体" pitchFamily="49" charset="-122"/>
                <a:cs typeface="Consolas" pitchFamily="49" charset="0"/>
              </a:rPr>
              <a:t> </a:t>
            </a:r>
            <a:r>
              <a:rPr lang="zh-CN" altLang="en-US" sz="2000" b="1" dirty="0">
                <a:solidFill>
                  <a:srgbClr val="3333CC"/>
                </a:solidFill>
                <a:latin typeface="Consolas" pitchFamily="49" charset="0"/>
                <a:ea typeface="楷体" pitchFamily="49" charset="-122"/>
                <a:cs typeface="Consolas" pitchFamily="49" charset="0"/>
              </a:rPr>
              <a:t>＝  逻辑结构＋抽象运算（功能描述）</a:t>
            </a:r>
          </a:p>
        </p:txBody>
      </p:sp>
      <p:grpSp>
        <p:nvGrpSpPr>
          <p:cNvPr id="5" name="Group 55"/>
          <p:cNvGrpSpPr>
            <a:grpSpLocks/>
          </p:cNvGrpSpPr>
          <p:nvPr/>
        </p:nvGrpSpPr>
        <p:grpSpPr bwMode="auto">
          <a:xfrm>
            <a:off x="620683" y="1757379"/>
            <a:ext cx="4384675" cy="1271588"/>
            <a:chOff x="431" y="1405"/>
            <a:chExt cx="2762" cy="801"/>
          </a:xfrm>
        </p:grpSpPr>
        <p:grpSp>
          <p:nvGrpSpPr>
            <p:cNvPr id="6" name="Group 31"/>
            <p:cNvGrpSpPr>
              <a:grpSpLocks/>
            </p:cNvGrpSpPr>
            <p:nvPr/>
          </p:nvGrpSpPr>
          <p:grpSpPr bwMode="auto">
            <a:xfrm>
              <a:off x="1475" y="1405"/>
              <a:ext cx="1089" cy="363"/>
              <a:chOff x="1565" y="1026"/>
              <a:chExt cx="1089" cy="363"/>
            </a:xfrm>
          </p:grpSpPr>
          <p:sp>
            <p:nvSpPr>
              <p:cNvPr id="227333" name="AutoShape 5"/>
              <p:cNvSpPr>
                <a:spLocks noChangeArrowheads="1"/>
              </p:cNvSpPr>
              <p:nvPr/>
            </p:nvSpPr>
            <p:spPr bwMode="auto">
              <a:xfrm>
                <a:off x="1565" y="1026"/>
                <a:ext cx="227" cy="363"/>
              </a:xfrm>
              <a:prstGeom prst="downArrow">
                <a:avLst>
                  <a:gd name="adj1" fmla="val 50000"/>
                  <a:gd name="adj2" fmla="val 39978"/>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buNone/>
                </a:pPr>
                <a:endParaRPr lang="zh-CN" altLang="en-US">
                  <a:latin typeface="Consolas" pitchFamily="49" charset="0"/>
                  <a:ea typeface="楷体" pitchFamily="49" charset="-122"/>
                  <a:cs typeface="Consolas" pitchFamily="49" charset="0"/>
                </a:endParaRPr>
              </a:p>
            </p:txBody>
          </p:sp>
          <p:sp>
            <p:nvSpPr>
              <p:cNvPr id="227334" name="Text Box 6"/>
              <p:cNvSpPr txBox="1">
                <a:spLocks noChangeArrowheads="1"/>
              </p:cNvSpPr>
              <p:nvPr/>
            </p:nvSpPr>
            <p:spPr bwMode="auto">
              <a:xfrm>
                <a:off x="1883" y="1071"/>
                <a:ext cx="771" cy="229"/>
              </a:xfrm>
              <a:prstGeom prst="rect">
                <a:avLst/>
              </a:prstGeom>
              <a:noFill/>
              <a:ln w="9525">
                <a:noFill/>
                <a:miter lim="800000"/>
                <a:headEnd/>
                <a:tailEnd/>
              </a:ln>
              <a:effectLst/>
            </p:spPr>
            <p:txBody>
              <a:bodyPr>
                <a:spAutoFit/>
              </a:bodyPr>
              <a:lstStyle/>
              <a:p>
                <a:pPr algn="l" eaLnBrk="1" hangingPunct="1">
                  <a:spcBef>
                    <a:spcPct val="50000"/>
                  </a:spcBef>
                  <a:buNone/>
                </a:pPr>
                <a:r>
                  <a:rPr lang="zh-CN" altLang="en-US" sz="2200" dirty="0">
                    <a:solidFill>
                      <a:srgbClr val="FF00FF"/>
                    </a:solidFill>
                    <a:latin typeface="Consolas" pitchFamily="49" charset="0"/>
                    <a:ea typeface="楷体" pitchFamily="49" charset="-122"/>
                    <a:cs typeface="Consolas" pitchFamily="49" charset="0"/>
                  </a:rPr>
                  <a:t>映射</a:t>
                </a:r>
              </a:p>
            </p:txBody>
          </p:sp>
        </p:grpSp>
        <p:grpSp>
          <p:nvGrpSpPr>
            <p:cNvPr id="7" name="Group 32"/>
            <p:cNvGrpSpPr>
              <a:grpSpLocks/>
            </p:cNvGrpSpPr>
            <p:nvPr/>
          </p:nvGrpSpPr>
          <p:grpSpPr bwMode="auto">
            <a:xfrm>
              <a:off x="431" y="1944"/>
              <a:ext cx="2762" cy="262"/>
              <a:chOff x="521" y="1565"/>
              <a:chExt cx="2762" cy="262"/>
            </a:xfrm>
          </p:grpSpPr>
          <p:sp>
            <p:nvSpPr>
              <p:cNvPr id="227335" name="Text Box 7"/>
              <p:cNvSpPr txBox="1">
                <a:spLocks noChangeArrowheads="1"/>
              </p:cNvSpPr>
              <p:nvPr/>
            </p:nvSpPr>
            <p:spPr bwMode="auto">
              <a:xfrm>
                <a:off x="521" y="1570"/>
                <a:ext cx="998" cy="213"/>
              </a:xfrm>
              <a:prstGeom prst="rect">
                <a:avLst/>
              </a:prstGeom>
              <a:noFill/>
              <a:ln w="9525">
                <a:noFill/>
                <a:miter lim="800000"/>
                <a:headEnd/>
                <a:tailEnd/>
              </a:ln>
              <a:effectLst/>
            </p:spPr>
            <p:txBody>
              <a:bodyPr>
                <a:spAutoFit/>
              </a:bodyPr>
              <a:lstStyle/>
              <a:p>
                <a:pPr algn="l" eaLnBrk="1" hangingPunct="1">
                  <a:spcBef>
                    <a:spcPct val="50000"/>
                  </a:spcBef>
                  <a:buNone/>
                </a:pPr>
                <a:r>
                  <a:rPr lang="zh-CN" altLang="en-US" sz="2000" b="1" dirty="0">
                    <a:solidFill>
                      <a:srgbClr val="3333CC"/>
                    </a:solidFill>
                    <a:latin typeface="Consolas" pitchFamily="49" charset="0"/>
                    <a:ea typeface="楷体" pitchFamily="49" charset="-122"/>
                    <a:cs typeface="Consolas" pitchFamily="49" charset="0"/>
                  </a:rPr>
                  <a:t>存储结构</a:t>
                </a:r>
                <a:r>
                  <a:rPr lang="en-US" altLang="zh-CN" sz="2000" b="1" baseline="-25000" dirty="0">
                    <a:solidFill>
                      <a:srgbClr val="3333CC"/>
                    </a:solidFill>
                    <a:latin typeface="Consolas" pitchFamily="49" charset="0"/>
                    <a:ea typeface="楷体" pitchFamily="49" charset="-122"/>
                    <a:cs typeface="Consolas" pitchFamily="49" charset="0"/>
                  </a:rPr>
                  <a:t>1</a:t>
                </a:r>
              </a:p>
            </p:txBody>
          </p:sp>
          <p:sp>
            <p:nvSpPr>
              <p:cNvPr id="227336" name="Text Box 8"/>
              <p:cNvSpPr txBox="1">
                <a:spLocks noChangeArrowheads="1"/>
              </p:cNvSpPr>
              <p:nvPr/>
            </p:nvSpPr>
            <p:spPr bwMode="auto">
              <a:xfrm>
                <a:off x="2285" y="1565"/>
                <a:ext cx="998" cy="213"/>
              </a:xfrm>
              <a:prstGeom prst="rect">
                <a:avLst/>
              </a:prstGeom>
              <a:noFill/>
              <a:ln w="9525">
                <a:noFill/>
                <a:miter lim="800000"/>
                <a:headEnd/>
                <a:tailEnd/>
              </a:ln>
              <a:effectLst/>
            </p:spPr>
            <p:txBody>
              <a:bodyPr>
                <a:spAutoFit/>
              </a:bodyPr>
              <a:lstStyle/>
              <a:p>
                <a:pPr algn="l" eaLnBrk="1" hangingPunct="1">
                  <a:spcBef>
                    <a:spcPct val="50000"/>
                  </a:spcBef>
                  <a:buNone/>
                </a:pPr>
                <a:r>
                  <a:rPr lang="zh-CN" altLang="en-US" sz="2000" b="1" dirty="0">
                    <a:solidFill>
                      <a:srgbClr val="3333CC"/>
                    </a:solidFill>
                    <a:latin typeface="Consolas" pitchFamily="49" charset="0"/>
                    <a:ea typeface="楷体" pitchFamily="49" charset="-122"/>
                    <a:cs typeface="Consolas" pitchFamily="49" charset="0"/>
                  </a:rPr>
                  <a:t>存储结构</a:t>
                </a:r>
                <a:r>
                  <a:rPr lang="en-US" altLang="zh-CN" sz="2000" b="1" i="1" baseline="-25000" dirty="0">
                    <a:solidFill>
                      <a:srgbClr val="3333CC"/>
                    </a:solidFill>
                    <a:latin typeface="Consolas" pitchFamily="49" charset="0"/>
                    <a:ea typeface="楷体" pitchFamily="49" charset="-122"/>
                    <a:cs typeface="Consolas" pitchFamily="49" charset="0"/>
                  </a:rPr>
                  <a:t>n</a:t>
                </a:r>
              </a:p>
            </p:txBody>
          </p:sp>
          <p:sp>
            <p:nvSpPr>
              <p:cNvPr id="227337" name="Text Box 9"/>
              <p:cNvSpPr txBox="1">
                <a:spLocks noChangeArrowheads="1"/>
              </p:cNvSpPr>
              <p:nvPr/>
            </p:nvSpPr>
            <p:spPr bwMode="auto">
              <a:xfrm>
                <a:off x="1610" y="1583"/>
                <a:ext cx="499" cy="244"/>
              </a:xfrm>
              <a:prstGeom prst="rect">
                <a:avLst/>
              </a:prstGeom>
              <a:noFill/>
              <a:ln w="9525">
                <a:noFill/>
                <a:miter lim="800000"/>
                <a:headEnd/>
                <a:tailEnd/>
              </a:ln>
              <a:effectLst/>
            </p:spPr>
            <p:txBody>
              <a:bodyPr>
                <a:spAutoFit/>
              </a:bodyPr>
              <a:lstStyle/>
              <a:p>
                <a:pPr algn="l" eaLnBrk="1" hangingPunct="1">
                  <a:spcBef>
                    <a:spcPct val="50000"/>
                  </a:spcBef>
                  <a:buNone/>
                </a:pPr>
                <a:r>
                  <a:rPr lang="en-US" altLang="zh-CN" dirty="0">
                    <a:solidFill>
                      <a:srgbClr val="0033CC"/>
                    </a:solidFill>
                    <a:latin typeface="Consolas" pitchFamily="49" charset="0"/>
                    <a:ea typeface="楷体" pitchFamily="49" charset="-122"/>
                    <a:cs typeface="Consolas" pitchFamily="49" charset="0"/>
                  </a:rPr>
                  <a:t>…</a:t>
                </a:r>
              </a:p>
            </p:txBody>
          </p:sp>
        </p:grpSp>
      </p:grpSp>
      <p:grpSp>
        <p:nvGrpSpPr>
          <p:cNvPr id="8" name="Group 36"/>
          <p:cNvGrpSpPr>
            <a:grpSpLocks/>
          </p:cNvGrpSpPr>
          <p:nvPr/>
        </p:nvGrpSpPr>
        <p:grpSpPr bwMode="auto">
          <a:xfrm>
            <a:off x="71406" y="1674828"/>
            <a:ext cx="6742112" cy="2481262"/>
            <a:chOff x="204" y="983"/>
            <a:chExt cx="4247" cy="1563"/>
          </a:xfrm>
        </p:grpSpPr>
        <p:sp>
          <p:nvSpPr>
            <p:cNvPr id="227338" name="Text Box 10"/>
            <p:cNvSpPr txBox="1">
              <a:spLocks noChangeArrowheads="1"/>
            </p:cNvSpPr>
            <p:nvPr/>
          </p:nvSpPr>
          <p:spPr bwMode="auto">
            <a:xfrm>
              <a:off x="204" y="2296"/>
              <a:ext cx="726" cy="213"/>
            </a:xfrm>
            <a:prstGeom prst="rect">
              <a:avLst/>
            </a:prstGeom>
            <a:noFill/>
            <a:ln w="9525">
              <a:noFill/>
              <a:miter lim="800000"/>
              <a:headEnd/>
              <a:tailEnd/>
            </a:ln>
            <a:effectLst/>
          </p:spPr>
          <p:txBody>
            <a:bodyPr>
              <a:spAutoFit/>
            </a:bodyPr>
            <a:lstStyle/>
            <a:p>
              <a:pPr algn="l" eaLnBrk="1" hangingPunct="1">
                <a:spcBef>
                  <a:spcPct val="50000"/>
                </a:spcBef>
                <a:buNone/>
              </a:pPr>
              <a:r>
                <a:rPr lang="zh-CN" altLang="en-US" sz="2000" b="1" dirty="0">
                  <a:solidFill>
                    <a:srgbClr val="3333CC"/>
                  </a:solidFill>
                  <a:latin typeface="Consolas" pitchFamily="49" charset="0"/>
                  <a:ea typeface="楷体" pitchFamily="49" charset="-122"/>
                  <a:cs typeface="Consolas" pitchFamily="49" charset="0"/>
                </a:rPr>
                <a:t>算法</a:t>
              </a:r>
              <a:r>
                <a:rPr lang="en-US" altLang="zh-CN" sz="2000" b="1" baseline="-25000" dirty="0">
                  <a:solidFill>
                    <a:srgbClr val="3333CC"/>
                  </a:solidFill>
                  <a:latin typeface="Consolas" pitchFamily="49" charset="0"/>
                  <a:ea typeface="楷体" pitchFamily="49" charset="-122"/>
                  <a:cs typeface="Consolas" pitchFamily="49" charset="0"/>
                </a:rPr>
                <a:t>11</a:t>
              </a:r>
            </a:p>
          </p:txBody>
        </p:sp>
        <p:sp>
          <p:nvSpPr>
            <p:cNvPr id="227339" name="Text Box 11"/>
            <p:cNvSpPr txBox="1">
              <a:spLocks noChangeArrowheads="1"/>
            </p:cNvSpPr>
            <p:nvPr/>
          </p:nvSpPr>
          <p:spPr bwMode="auto">
            <a:xfrm>
              <a:off x="839" y="2280"/>
              <a:ext cx="499" cy="244"/>
            </a:xfrm>
            <a:prstGeom prst="rect">
              <a:avLst/>
            </a:prstGeom>
            <a:noFill/>
            <a:ln w="9525">
              <a:noFill/>
              <a:miter lim="800000"/>
              <a:headEnd/>
              <a:tailEnd/>
            </a:ln>
            <a:effectLst/>
          </p:spPr>
          <p:txBody>
            <a:bodyPr>
              <a:spAutoFit/>
            </a:bodyPr>
            <a:lstStyle/>
            <a:p>
              <a:pPr algn="l" eaLnBrk="1" hangingPunct="1">
                <a:spcBef>
                  <a:spcPct val="50000"/>
                </a:spcBef>
                <a:buNone/>
              </a:pPr>
              <a:r>
                <a:rPr lang="en-US" altLang="zh-CN" dirty="0">
                  <a:solidFill>
                    <a:srgbClr val="0033CC"/>
                  </a:solidFill>
                  <a:latin typeface="Consolas" pitchFamily="49" charset="0"/>
                  <a:ea typeface="楷体" pitchFamily="49" charset="-122"/>
                  <a:cs typeface="Consolas" pitchFamily="49" charset="0"/>
                </a:rPr>
                <a:t>…</a:t>
              </a:r>
            </a:p>
          </p:txBody>
        </p:sp>
        <p:sp>
          <p:nvSpPr>
            <p:cNvPr id="227340" name="Text Box 12"/>
            <p:cNvSpPr txBox="1">
              <a:spLocks noChangeArrowheads="1"/>
            </p:cNvSpPr>
            <p:nvPr/>
          </p:nvSpPr>
          <p:spPr bwMode="auto">
            <a:xfrm>
              <a:off x="1156" y="2296"/>
              <a:ext cx="726" cy="213"/>
            </a:xfrm>
            <a:prstGeom prst="rect">
              <a:avLst/>
            </a:prstGeom>
            <a:noFill/>
            <a:ln w="9525">
              <a:noFill/>
              <a:miter lim="800000"/>
              <a:headEnd/>
              <a:tailEnd/>
            </a:ln>
            <a:effectLst/>
          </p:spPr>
          <p:txBody>
            <a:bodyPr>
              <a:spAutoFit/>
            </a:bodyPr>
            <a:lstStyle/>
            <a:p>
              <a:pPr algn="l" eaLnBrk="1" hangingPunct="1">
                <a:spcBef>
                  <a:spcPct val="50000"/>
                </a:spcBef>
                <a:buNone/>
              </a:pPr>
              <a:r>
                <a:rPr lang="zh-CN" altLang="en-US" sz="2000" b="1" dirty="0">
                  <a:solidFill>
                    <a:srgbClr val="3333CC"/>
                  </a:solidFill>
                  <a:latin typeface="Consolas" pitchFamily="49" charset="0"/>
                  <a:ea typeface="楷体" pitchFamily="49" charset="-122"/>
                  <a:cs typeface="Consolas" pitchFamily="49" charset="0"/>
                </a:rPr>
                <a:t>算法</a:t>
              </a:r>
              <a:r>
                <a:rPr lang="en-US" altLang="zh-CN" sz="2000" b="1" baseline="-25000" dirty="0" err="1">
                  <a:solidFill>
                    <a:srgbClr val="3333CC"/>
                  </a:solidFill>
                  <a:latin typeface="Consolas" pitchFamily="49" charset="0"/>
                  <a:ea typeface="楷体" pitchFamily="49" charset="-122"/>
                  <a:cs typeface="Consolas" pitchFamily="49" charset="0"/>
                </a:rPr>
                <a:t>1</a:t>
              </a:r>
              <a:r>
                <a:rPr lang="en-US" altLang="zh-CN" sz="2000" b="1" i="1" baseline="-25000" dirty="0" err="1">
                  <a:solidFill>
                    <a:srgbClr val="3333CC"/>
                  </a:solidFill>
                  <a:latin typeface="Consolas" pitchFamily="49" charset="0"/>
                  <a:ea typeface="楷体" pitchFamily="49" charset="-122"/>
                  <a:cs typeface="Consolas" pitchFamily="49" charset="0"/>
                </a:rPr>
                <a:t>m</a:t>
              </a:r>
              <a:endParaRPr lang="en-US" altLang="zh-CN" sz="2000" b="1" i="1" baseline="-25000" dirty="0">
                <a:solidFill>
                  <a:srgbClr val="3333CC"/>
                </a:solidFill>
                <a:latin typeface="Consolas" pitchFamily="49" charset="0"/>
                <a:ea typeface="楷体" pitchFamily="49" charset="-122"/>
                <a:cs typeface="Consolas" pitchFamily="49" charset="0"/>
              </a:endParaRPr>
            </a:p>
          </p:txBody>
        </p:sp>
        <p:sp>
          <p:nvSpPr>
            <p:cNvPr id="227341" name="Line 13"/>
            <p:cNvSpPr>
              <a:spLocks noChangeShapeType="1"/>
            </p:cNvSpPr>
            <p:nvPr/>
          </p:nvSpPr>
          <p:spPr bwMode="auto">
            <a:xfrm flipH="1">
              <a:off x="521" y="1866"/>
              <a:ext cx="318" cy="454"/>
            </a:xfrm>
            <a:prstGeom prst="line">
              <a:avLst/>
            </a:prstGeom>
            <a:noFill/>
            <a:ln w="28575">
              <a:solidFill>
                <a:srgbClr val="808000"/>
              </a:solidFill>
              <a:round/>
              <a:headEnd/>
              <a:tailEnd type="triangle" w="med" len="med"/>
            </a:ln>
            <a:effectLst/>
          </p:spPr>
          <p:txBody>
            <a:bodyPr wrap="none" anchor="ctr"/>
            <a:lstStyle/>
            <a:p>
              <a:pPr>
                <a:buNone/>
              </a:pPr>
              <a:endParaRPr lang="zh-CN" altLang="en-US">
                <a:latin typeface="Consolas" pitchFamily="49" charset="0"/>
                <a:ea typeface="楷体" pitchFamily="49" charset="-122"/>
                <a:cs typeface="Consolas" pitchFamily="49" charset="0"/>
              </a:endParaRPr>
            </a:p>
          </p:txBody>
        </p:sp>
        <p:sp>
          <p:nvSpPr>
            <p:cNvPr id="227342" name="Line 14"/>
            <p:cNvSpPr>
              <a:spLocks noChangeShapeType="1"/>
            </p:cNvSpPr>
            <p:nvPr/>
          </p:nvSpPr>
          <p:spPr bwMode="auto">
            <a:xfrm>
              <a:off x="1020" y="1877"/>
              <a:ext cx="0" cy="408"/>
            </a:xfrm>
            <a:prstGeom prst="line">
              <a:avLst/>
            </a:prstGeom>
            <a:noFill/>
            <a:ln w="28575">
              <a:solidFill>
                <a:srgbClr val="808000"/>
              </a:solidFill>
              <a:round/>
              <a:headEnd/>
              <a:tailEnd type="triangle" w="med" len="med"/>
            </a:ln>
            <a:effectLst/>
          </p:spPr>
          <p:txBody>
            <a:bodyPr wrap="none" anchor="ctr"/>
            <a:lstStyle/>
            <a:p>
              <a:pPr>
                <a:buNone/>
              </a:pPr>
              <a:endParaRPr lang="zh-CN" altLang="en-US">
                <a:latin typeface="Consolas" pitchFamily="49" charset="0"/>
                <a:ea typeface="楷体" pitchFamily="49" charset="-122"/>
                <a:cs typeface="Consolas" pitchFamily="49" charset="0"/>
              </a:endParaRPr>
            </a:p>
          </p:txBody>
        </p:sp>
        <p:sp>
          <p:nvSpPr>
            <p:cNvPr id="227343" name="Freeform 15"/>
            <p:cNvSpPr>
              <a:spLocks/>
            </p:cNvSpPr>
            <p:nvPr/>
          </p:nvSpPr>
          <p:spPr bwMode="auto">
            <a:xfrm>
              <a:off x="1200" y="1880"/>
              <a:ext cx="240" cy="424"/>
            </a:xfrm>
            <a:custGeom>
              <a:avLst/>
              <a:gdLst/>
              <a:ahLst/>
              <a:cxnLst>
                <a:cxn ang="0">
                  <a:pos x="0" y="0"/>
                </a:cxn>
                <a:cxn ang="0">
                  <a:pos x="240" y="424"/>
                </a:cxn>
              </a:cxnLst>
              <a:rect l="0" t="0" r="r" b="b"/>
              <a:pathLst>
                <a:path w="240" h="424">
                  <a:moveTo>
                    <a:pt x="0" y="0"/>
                  </a:moveTo>
                  <a:lnTo>
                    <a:pt x="240" y="424"/>
                  </a:lnTo>
                </a:path>
              </a:pathLst>
            </a:custGeom>
            <a:noFill/>
            <a:ln w="28575" cap="flat" cmpd="sng">
              <a:solidFill>
                <a:srgbClr val="808000"/>
              </a:solidFill>
              <a:prstDash val="solid"/>
              <a:round/>
              <a:headEnd type="none" w="med" len="med"/>
              <a:tailEnd type="triangle" w="med" len="med"/>
            </a:ln>
            <a:effectLst/>
          </p:spPr>
          <p:txBody>
            <a:bodyPr wrap="none" anchor="ctr"/>
            <a:lstStyle/>
            <a:p>
              <a:pPr>
                <a:buNone/>
              </a:pPr>
              <a:endParaRPr lang="zh-CN" altLang="en-US">
                <a:latin typeface="Consolas" pitchFamily="49" charset="0"/>
                <a:ea typeface="楷体" pitchFamily="49" charset="-122"/>
                <a:cs typeface="Consolas" pitchFamily="49" charset="0"/>
              </a:endParaRPr>
            </a:p>
          </p:txBody>
        </p:sp>
        <p:sp>
          <p:nvSpPr>
            <p:cNvPr id="227344" name="Text Box 16"/>
            <p:cNvSpPr txBox="1">
              <a:spLocks noChangeArrowheads="1"/>
            </p:cNvSpPr>
            <p:nvPr/>
          </p:nvSpPr>
          <p:spPr bwMode="auto">
            <a:xfrm>
              <a:off x="1928" y="2318"/>
              <a:ext cx="726" cy="213"/>
            </a:xfrm>
            <a:prstGeom prst="rect">
              <a:avLst/>
            </a:prstGeom>
            <a:noFill/>
            <a:ln w="9525">
              <a:noFill/>
              <a:miter lim="800000"/>
              <a:headEnd/>
              <a:tailEnd/>
            </a:ln>
            <a:effectLst/>
          </p:spPr>
          <p:txBody>
            <a:bodyPr>
              <a:spAutoFit/>
            </a:bodyPr>
            <a:lstStyle/>
            <a:p>
              <a:pPr algn="l" eaLnBrk="1" hangingPunct="1">
                <a:spcBef>
                  <a:spcPct val="50000"/>
                </a:spcBef>
                <a:buNone/>
              </a:pPr>
              <a:r>
                <a:rPr lang="zh-CN" altLang="en-US" sz="2000" b="1" dirty="0">
                  <a:solidFill>
                    <a:srgbClr val="3333CC"/>
                  </a:solidFill>
                  <a:latin typeface="Consolas" pitchFamily="49" charset="0"/>
                  <a:ea typeface="楷体" pitchFamily="49" charset="-122"/>
                  <a:cs typeface="Consolas" pitchFamily="49" charset="0"/>
                </a:rPr>
                <a:t>算法</a:t>
              </a:r>
              <a:r>
                <a:rPr lang="en-US" altLang="zh-CN" sz="2000" b="1" i="1" baseline="-25000" dirty="0" err="1">
                  <a:solidFill>
                    <a:srgbClr val="3333CC"/>
                  </a:solidFill>
                  <a:latin typeface="Consolas" pitchFamily="49" charset="0"/>
                  <a:ea typeface="楷体" pitchFamily="49" charset="-122"/>
                  <a:cs typeface="Consolas" pitchFamily="49" charset="0"/>
                </a:rPr>
                <a:t>n</a:t>
              </a:r>
              <a:r>
                <a:rPr lang="en-US" altLang="zh-CN" sz="2000" b="1" baseline="-25000" dirty="0" err="1">
                  <a:solidFill>
                    <a:srgbClr val="3333CC"/>
                  </a:solidFill>
                  <a:latin typeface="Consolas" pitchFamily="49" charset="0"/>
                  <a:ea typeface="楷体" pitchFamily="49" charset="-122"/>
                  <a:cs typeface="Consolas" pitchFamily="49" charset="0"/>
                </a:rPr>
                <a:t>1</a:t>
              </a:r>
              <a:endParaRPr lang="en-US" altLang="zh-CN" sz="2000" b="1" baseline="-25000" dirty="0">
                <a:solidFill>
                  <a:srgbClr val="3333CC"/>
                </a:solidFill>
                <a:latin typeface="Consolas" pitchFamily="49" charset="0"/>
                <a:ea typeface="楷体" pitchFamily="49" charset="-122"/>
                <a:cs typeface="Consolas" pitchFamily="49" charset="0"/>
              </a:endParaRPr>
            </a:p>
          </p:txBody>
        </p:sp>
        <p:sp>
          <p:nvSpPr>
            <p:cNvPr id="227345" name="Text Box 17"/>
            <p:cNvSpPr txBox="1">
              <a:spLocks noChangeArrowheads="1"/>
            </p:cNvSpPr>
            <p:nvPr/>
          </p:nvSpPr>
          <p:spPr bwMode="auto">
            <a:xfrm>
              <a:off x="2590" y="2302"/>
              <a:ext cx="499" cy="244"/>
            </a:xfrm>
            <a:prstGeom prst="rect">
              <a:avLst/>
            </a:prstGeom>
            <a:noFill/>
            <a:ln w="9525">
              <a:noFill/>
              <a:miter lim="800000"/>
              <a:headEnd/>
              <a:tailEnd/>
            </a:ln>
            <a:effectLst/>
          </p:spPr>
          <p:txBody>
            <a:bodyPr>
              <a:spAutoFit/>
            </a:bodyPr>
            <a:lstStyle/>
            <a:p>
              <a:pPr algn="l" eaLnBrk="1" hangingPunct="1">
                <a:spcBef>
                  <a:spcPct val="50000"/>
                </a:spcBef>
                <a:buNone/>
              </a:pPr>
              <a:r>
                <a:rPr lang="en-US" altLang="zh-CN" dirty="0">
                  <a:solidFill>
                    <a:srgbClr val="0033CC"/>
                  </a:solidFill>
                  <a:latin typeface="Consolas" pitchFamily="49" charset="0"/>
                  <a:ea typeface="楷体" pitchFamily="49" charset="-122"/>
                  <a:cs typeface="Consolas" pitchFamily="49" charset="0"/>
                </a:rPr>
                <a:t>…</a:t>
              </a:r>
            </a:p>
          </p:txBody>
        </p:sp>
        <p:sp>
          <p:nvSpPr>
            <p:cNvPr id="227346" name="Text Box 18"/>
            <p:cNvSpPr txBox="1">
              <a:spLocks noChangeArrowheads="1"/>
            </p:cNvSpPr>
            <p:nvPr/>
          </p:nvSpPr>
          <p:spPr bwMode="auto">
            <a:xfrm>
              <a:off x="2880" y="2318"/>
              <a:ext cx="726" cy="213"/>
            </a:xfrm>
            <a:prstGeom prst="rect">
              <a:avLst/>
            </a:prstGeom>
            <a:noFill/>
            <a:ln w="9525">
              <a:noFill/>
              <a:miter lim="800000"/>
              <a:headEnd/>
              <a:tailEnd/>
            </a:ln>
            <a:effectLst/>
          </p:spPr>
          <p:txBody>
            <a:bodyPr>
              <a:spAutoFit/>
            </a:bodyPr>
            <a:lstStyle/>
            <a:p>
              <a:pPr algn="l" eaLnBrk="1" hangingPunct="1">
                <a:spcBef>
                  <a:spcPct val="50000"/>
                </a:spcBef>
                <a:buNone/>
              </a:pPr>
              <a:r>
                <a:rPr lang="zh-CN" altLang="en-US" sz="2000" b="1" dirty="0">
                  <a:solidFill>
                    <a:srgbClr val="3333CC"/>
                  </a:solidFill>
                  <a:latin typeface="Consolas" pitchFamily="49" charset="0"/>
                  <a:ea typeface="楷体" pitchFamily="49" charset="-122"/>
                  <a:cs typeface="Consolas" pitchFamily="49" charset="0"/>
                </a:rPr>
                <a:t>算法</a:t>
              </a:r>
              <a:r>
                <a:rPr lang="en-US" altLang="zh-CN" sz="2000" b="1" i="1" baseline="-25000" dirty="0">
                  <a:solidFill>
                    <a:srgbClr val="3333CC"/>
                  </a:solidFill>
                  <a:latin typeface="Consolas" pitchFamily="49" charset="0"/>
                  <a:ea typeface="楷体" pitchFamily="49" charset="-122"/>
                  <a:cs typeface="Consolas" pitchFamily="49" charset="0"/>
                </a:rPr>
                <a:t>nm</a:t>
              </a:r>
            </a:p>
          </p:txBody>
        </p:sp>
        <p:sp>
          <p:nvSpPr>
            <p:cNvPr id="227347" name="Line 19"/>
            <p:cNvSpPr>
              <a:spLocks noChangeShapeType="1"/>
            </p:cNvSpPr>
            <p:nvPr/>
          </p:nvSpPr>
          <p:spPr bwMode="auto">
            <a:xfrm flipH="1">
              <a:off x="2245" y="1888"/>
              <a:ext cx="318" cy="454"/>
            </a:xfrm>
            <a:prstGeom prst="line">
              <a:avLst/>
            </a:prstGeom>
            <a:noFill/>
            <a:ln w="28575">
              <a:solidFill>
                <a:srgbClr val="808000"/>
              </a:solidFill>
              <a:round/>
              <a:headEnd/>
              <a:tailEnd type="triangle" w="med" len="med"/>
            </a:ln>
            <a:effectLst/>
          </p:spPr>
          <p:txBody>
            <a:bodyPr wrap="none" anchor="ctr"/>
            <a:lstStyle/>
            <a:p>
              <a:pPr>
                <a:buNone/>
              </a:pPr>
              <a:endParaRPr lang="zh-CN" altLang="en-US">
                <a:latin typeface="Consolas" pitchFamily="49" charset="0"/>
                <a:ea typeface="楷体" pitchFamily="49" charset="-122"/>
                <a:cs typeface="Consolas" pitchFamily="49" charset="0"/>
              </a:endParaRPr>
            </a:p>
          </p:txBody>
        </p:sp>
        <p:sp>
          <p:nvSpPr>
            <p:cNvPr id="227348" name="Line 20"/>
            <p:cNvSpPr>
              <a:spLocks noChangeShapeType="1"/>
            </p:cNvSpPr>
            <p:nvPr/>
          </p:nvSpPr>
          <p:spPr bwMode="auto">
            <a:xfrm>
              <a:off x="2744" y="1899"/>
              <a:ext cx="0" cy="408"/>
            </a:xfrm>
            <a:prstGeom prst="line">
              <a:avLst/>
            </a:prstGeom>
            <a:noFill/>
            <a:ln w="28575">
              <a:solidFill>
                <a:srgbClr val="808000"/>
              </a:solidFill>
              <a:round/>
              <a:headEnd/>
              <a:tailEnd type="triangle" w="med" len="med"/>
            </a:ln>
            <a:effectLst/>
          </p:spPr>
          <p:txBody>
            <a:bodyPr wrap="none" anchor="ctr"/>
            <a:lstStyle/>
            <a:p>
              <a:pPr>
                <a:buNone/>
              </a:pPr>
              <a:endParaRPr lang="zh-CN" altLang="en-US">
                <a:latin typeface="Consolas" pitchFamily="49" charset="0"/>
                <a:ea typeface="楷体" pitchFamily="49" charset="-122"/>
                <a:cs typeface="Consolas" pitchFamily="49" charset="0"/>
              </a:endParaRPr>
            </a:p>
          </p:txBody>
        </p:sp>
        <p:sp>
          <p:nvSpPr>
            <p:cNvPr id="227349" name="Freeform 21"/>
            <p:cNvSpPr>
              <a:spLocks/>
            </p:cNvSpPr>
            <p:nvPr/>
          </p:nvSpPr>
          <p:spPr bwMode="auto">
            <a:xfrm>
              <a:off x="2924" y="1902"/>
              <a:ext cx="240" cy="424"/>
            </a:xfrm>
            <a:custGeom>
              <a:avLst/>
              <a:gdLst/>
              <a:ahLst/>
              <a:cxnLst>
                <a:cxn ang="0">
                  <a:pos x="0" y="0"/>
                </a:cxn>
                <a:cxn ang="0">
                  <a:pos x="240" y="424"/>
                </a:cxn>
              </a:cxnLst>
              <a:rect l="0" t="0" r="r" b="b"/>
              <a:pathLst>
                <a:path w="240" h="424">
                  <a:moveTo>
                    <a:pt x="0" y="0"/>
                  </a:moveTo>
                  <a:lnTo>
                    <a:pt x="240" y="424"/>
                  </a:lnTo>
                </a:path>
              </a:pathLst>
            </a:custGeom>
            <a:noFill/>
            <a:ln w="28575" cap="flat" cmpd="sng">
              <a:solidFill>
                <a:srgbClr val="808000"/>
              </a:solidFill>
              <a:prstDash val="solid"/>
              <a:round/>
              <a:headEnd type="none" w="med" len="med"/>
              <a:tailEnd type="triangle" w="med" len="med"/>
            </a:ln>
            <a:effectLst/>
          </p:spPr>
          <p:txBody>
            <a:bodyPr wrap="none" anchor="ctr"/>
            <a:lstStyle/>
            <a:p>
              <a:pPr>
                <a:buNone/>
              </a:pPr>
              <a:endParaRPr lang="zh-CN" altLang="en-US">
                <a:latin typeface="Consolas" pitchFamily="49" charset="0"/>
                <a:ea typeface="楷体" pitchFamily="49" charset="-122"/>
                <a:cs typeface="Consolas" pitchFamily="49" charset="0"/>
              </a:endParaRPr>
            </a:p>
          </p:txBody>
        </p:sp>
        <p:sp>
          <p:nvSpPr>
            <p:cNvPr id="227350" name="Line 22"/>
            <p:cNvSpPr>
              <a:spLocks noChangeShapeType="1"/>
            </p:cNvSpPr>
            <p:nvPr/>
          </p:nvSpPr>
          <p:spPr bwMode="auto">
            <a:xfrm>
              <a:off x="4014" y="983"/>
              <a:ext cx="0" cy="1451"/>
            </a:xfrm>
            <a:prstGeom prst="line">
              <a:avLst/>
            </a:prstGeom>
            <a:noFill/>
            <a:ln w="38100">
              <a:solidFill>
                <a:srgbClr val="339933"/>
              </a:solidFill>
              <a:round/>
              <a:headEnd/>
              <a:tailEnd/>
            </a:ln>
            <a:effectLst/>
          </p:spPr>
          <p:txBody>
            <a:bodyPr wrap="none" anchor="ctr"/>
            <a:lstStyle/>
            <a:p>
              <a:pPr>
                <a:buNone/>
              </a:pPr>
              <a:endParaRPr lang="zh-CN" altLang="en-US">
                <a:latin typeface="Consolas" pitchFamily="49" charset="0"/>
                <a:ea typeface="楷体" pitchFamily="49" charset="-122"/>
                <a:cs typeface="Consolas" pitchFamily="49" charset="0"/>
              </a:endParaRPr>
            </a:p>
          </p:txBody>
        </p:sp>
        <p:sp>
          <p:nvSpPr>
            <p:cNvPr id="227351" name="Line 23"/>
            <p:cNvSpPr>
              <a:spLocks noChangeShapeType="1"/>
            </p:cNvSpPr>
            <p:nvPr/>
          </p:nvSpPr>
          <p:spPr bwMode="auto">
            <a:xfrm flipH="1">
              <a:off x="3515" y="2432"/>
              <a:ext cx="499" cy="0"/>
            </a:xfrm>
            <a:prstGeom prst="line">
              <a:avLst/>
            </a:prstGeom>
            <a:noFill/>
            <a:ln w="38100">
              <a:solidFill>
                <a:srgbClr val="339933"/>
              </a:solidFill>
              <a:round/>
              <a:headEnd/>
              <a:tailEnd type="triangle" w="med" len="med"/>
            </a:ln>
            <a:effectLst/>
          </p:spPr>
          <p:txBody>
            <a:bodyPr wrap="none" anchor="ctr"/>
            <a:lstStyle/>
            <a:p>
              <a:pPr>
                <a:buNone/>
              </a:pPr>
              <a:endParaRPr lang="zh-CN" altLang="en-US">
                <a:latin typeface="Consolas" pitchFamily="49" charset="0"/>
                <a:ea typeface="楷体" pitchFamily="49" charset="-122"/>
                <a:cs typeface="Consolas" pitchFamily="49" charset="0"/>
              </a:endParaRPr>
            </a:p>
          </p:txBody>
        </p:sp>
        <p:sp>
          <p:nvSpPr>
            <p:cNvPr id="227352" name="Text Box 24"/>
            <p:cNvSpPr txBox="1">
              <a:spLocks noChangeArrowheads="1"/>
            </p:cNvSpPr>
            <p:nvPr/>
          </p:nvSpPr>
          <p:spPr bwMode="auto">
            <a:xfrm>
              <a:off x="4149" y="1161"/>
              <a:ext cx="302" cy="908"/>
            </a:xfrm>
            <a:prstGeom prst="rect">
              <a:avLst/>
            </a:prstGeom>
            <a:noFill/>
            <a:ln w="9525">
              <a:noFill/>
              <a:miter lim="800000"/>
              <a:headEnd/>
              <a:tailEnd/>
            </a:ln>
            <a:effectLst/>
          </p:spPr>
          <p:txBody>
            <a:bodyPr vert="eaVert">
              <a:spAutoFit/>
            </a:bodyPr>
            <a:lstStyle/>
            <a:p>
              <a:pPr algn="l" eaLnBrk="1" hangingPunct="1">
                <a:spcBef>
                  <a:spcPct val="50000"/>
                </a:spcBef>
                <a:buNone/>
              </a:pPr>
              <a:r>
                <a:rPr lang="zh-CN" altLang="en-US">
                  <a:solidFill>
                    <a:srgbClr val="FF00FF"/>
                  </a:solidFill>
                  <a:latin typeface="Consolas" pitchFamily="49" charset="0"/>
                  <a:ea typeface="楷体" pitchFamily="49" charset="-122"/>
                  <a:cs typeface="Consolas" pitchFamily="49" charset="0"/>
                </a:rPr>
                <a:t>运算实现</a:t>
              </a:r>
            </a:p>
          </p:txBody>
        </p:sp>
      </p:grpSp>
      <p:grpSp>
        <p:nvGrpSpPr>
          <p:cNvPr id="9" name="Group 37"/>
          <p:cNvGrpSpPr>
            <a:grpSpLocks/>
          </p:cNvGrpSpPr>
          <p:nvPr/>
        </p:nvGrpSpPr>
        <p:grpSpPr bwMode="auto">
          <a:xfrm>
            <a:off x="765143" y="4494230"/>
            <a:ext cx="4464050" cy="1395413"/>
            <a:chOff x="612" y="2750"/>
            <a:chExt cx="2812" cy="879"/>
          </a:xfrm>
        </p:grpSpPr>
        <p:sp>
          <p:nvSpPr>
            <p:cNvPr id="227353" name="AutoShape 25"/>
            <p:cNvSpPr>
              <a:spLocks/>
            </p:cNvSpPr>
            <p:nvPr/>
          </p:nvSpPr>
          <p:spPr bwMode="auto">
            <a:xfrm rot="16200000">
              <a:off x="1950" y="1412"/>
              <a:ext cx="136" cy="2812"/>
            </a:xfrm>
            <a:prstGeom prst="leftBrace">
              <a:avLst>
                <a:gd name="adj1" fmla="val 172304"/>
                <a:gd name="adj2" fmla="val 50000"/>
              </a:avLst>
            </a:prstGeom>
            <a:noFill/>
            <a:ln w="28575">
              <a:solidFill>
                <a:schemeClr val="tx1"/>
              </a:solidFill>
              <a:round/>
              <a:headEnd/>
              <a:tailEnd/>
            </a:ln>
            <a:effectLst/>
          </p:spPr>
          <p:txBody>
            <a:bodyPr wrap="none" anchor="ctr"/>
            <a:lstStyle/>
            <a:p>
              <a:pPr>
                <a:buNone/>
              </a:pPr>
              <a:endParaRPr lang="zh-CN" altLang="en-US">
                <a:latin typeface="Consolas" pitchFamily="49" charset="0"/>
                <a:cs typeface="Consolas" pitchFamily="49" charset="0"/>
              </a:endParaRPr>
            </a:p>
          </p:txBody>
        </p:sp>
        <p:sp>
          <p:nvSpPr>
            <p:cNvPr id="227354" name="Text Box 26"/>
            <p:cNvSpPr txBox="1">
              <a:spLocks noChangeArrowheads="1"/>
            </p:cNvSpPr>
            <p:nvPr/>
          </p:nvSpPr>
          <p:spPr bwMode="auto">
            <a:xfrm>
              <a:off x="1610" y="3385"/>
              <a:ext cx="998" cy="244"/>
            </a:xfrm>
            <a:prstGeom prst="rect">
              <a:avLst/>
            </a:prstGeom>
            <a:noFill/>
            <a:ln w="9525">
              <a:noFill/>
              <a:miter lim="800000"/>
              <a:headEnd/>
              <a:tailEnd/>
            </a:ln>
            <a:effectLst/>
          </p:spPr>
          <p:txBody>
            <a:bodyPr>
              <a:spAutoFit/>
            </a:bodyPr>
            <a:lstStyle/>
            <a:p>
              <a:pPr algn="l" eaLnBrk="1" hangingPunct="1">
                <a:spcBef>
                  <a:spcPct val="50000"/>
                </a:spcBef>
                <a:buNone/>
              </a:pPr>
              <a:r>
                <a:rPr lang="zh-CN" altLang="en-US">
                  <a:solidFill>
                    <a:srgbClr val="FF3300"/>
                  </a:solidFill>
                  <a:latin typeface="Consolas" pitchFamily="49" charset="0"/>
                  <a:ea typeface="黑体" pitchFamily="2" charset="-122"/>
                  <a:cs typeface="Consolas" pitchFamily="49" charset="0"/>
                </a:rPr>
                <a:t>最佳算法</a:t>
              </a:r>
              <a:endParaRPr lang="zh-CN" altLang="en-US" baseline="-25000">
                <a:solidFill>
                  <a:srgbClr val="FF3300"/>
                </a:solidFill>
                <a:latin typeface="Consolas" pitchFamily="49" charset="0"/>
                <a:ea typeface="黑体" pitchFamily="2" charset="-122"/>
                <a:cs typeface="Consolas" pitchFamily="49" charset="0"/>
              </a:endParaRPr>
            </a:p>
          </p:txBody>
        </p:sp>
        <p:sp>
          <p:nvSpPr>
            <p:cNvPr id="227355" name="AutoShape 27"/>
            <p:cNvSpPr>
              <a:spLocks noChangeArrowheads="1"/>
            </p:cNvSpPr>
            <p:nvPr/>
          </p:nvSpPr>
          <p:spPr bwMode="auto">
            <a:xfrm>
              <a:off x="1927" y="2976"/>
              <a:ext cx="227" cy="363"/>
            </a:xfrm>
            <a:prstGeom prst="downArrow">
              <a:avLst>
                <a:gd name="adj1" fmla="val 50000"/>
                <a:gd name="adj2" fmla="val 39978"/>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buNone/>
              </a:pPr>
              <a:endParaRPr lang="zh-CN" altLang="en-US">
                <a:latin typeface="Consolas" pitchFamily="49" charset="0"/>
                <a:cs typeface="Consolas" pitchFamily="49" charset="0"/>
              </a:endParaRPr>
            </a:p>
          </p:txBody>
        </p:sp>
        <p:sp>
          <p:nvSpPr>
            <p:cNvPr id="227356" name="Text Box 28"/>
            <p:cNvSpPr txBox="1">
              <a:spLocks noChangeArrowheads="1"/>
            </p:cNvSpPr>
            <p:nvPr/>
          </p:nvSpPr>
          <p:spPr bwMode="auto">
            <a:xfrm>
              <a:off x="2245" y="3021"/>
              <a:ext cx="953" cy="244"/>
            </a:xfrm>
            <a:prstGeom prst="rect">
              <a:avLst/>
            </a:prstGeom>
            <a:noFill/>
            <a:ln w="9525">
              <a:noFill/>
              <a:miter lim="800000"/>
              <a:headEnd/>
              <a:tailEnd/>
            </a:ln>
            <a:effectLst/>
          </p:spPr>
          <p:txBody>
            <a:bodyPr>
              <a:spAutoFit/>
            </a:bodyPr>
            <a:lstStyle/>
            <a:p>
              <a:pPr algn="l" eaLnBrk="1" hangingPunct="1">
                <a:spcBef>
                  <a:spcPct val="50000"/>
                </a:spcBef>
                <a:buNone/>
              </a:pPr>
              <a:r>
                <a:rPr lang="zh-CN" altLang="en-US" dirty="0">
                  <a:solidFill>
                    <a:srgbClr val="FF00FF"/>
                  </a:solidFill>
                  <a:latin typeface="Consolas" pitchFamily="49" charset="0"/>
                  <a:ea typeface="楷体" pitchFamily="49" charset="-122"/>
                  <a:cs typeface="Consolas" pitchFamily="49" charset="0"/>
                </a:rPr>
                <a:t>算法分析</a:t>
              </a:r>
            </a:p>
          </p:txBody>
        </p:sp>
      </p:grpSp>
      <p:grpSp>
        <p:nvGrpSpPr>
          <p:cNvPr id="52" name="组合 51"/>
          <p:cNvGrpSpPr/>
          <p:nvPr/>
        </p:nvGrpSpPr>
        <p:grpSpPr>
          <a:xfrm>
            <a:off x="2008187" y="4730768"/>
            <a:ext cx="6869131" cy="1270000"/>
            <a:chOff x="2008187" y="4670452"/>
            <a:chExt cx="6869131" cy="1270000"/>
          </a:xfrm>
        </p:grpSpPr>
        <p:sp>
          <p:nvSpPr>
            <p:cNvPr id="227379" name="Rectangle 51"/>
            <p:cNvSpPr>
              <a:spLocks noChangeArrowheads="1"/>
            </p:cNvSpPr>
            <p:nvPr/>
          </p:nvSpPr>
          <p:spPr bwMode="auto">
            <a:xfrm>
              <a:off x="2008187" y="4670452"/>
              <a:ext cx="3492507" cy="1270000"/>
            </a:xfrm>
            <a:prstGeom prst="rect">
              <a:avLst/>
            </a:prstGeom>
            <a:solidFill>
              <a:schemeClr val="accent1">
                <a:alpha val="0"/>
              </a:schemeClr>
            </a:solidFill>
            <a:ln w="28575">
              <a:solidFill>
                <a:srgbClr val="A50021"/>
              </a:solidFill>
              <a:prstDash val="sysDot"/>
              <a:miter lim="800000"/>
              <a:headEnd/>
              <a:tailEnd/>
            </a:ln>
            <a:effectLst/>
          </p:spPr>
          <p:txBody>
            <a:bodyPr wrap="none" anchor="ctr"/>
            <a:lstStyle/>
            <a:p>
              <a:pPr>
                <a:buNone/>
              </a:pPr>
              <a:endParaRPr lang="zh-CN" altLang="en-US" dirty="0">
                <a:latin typeface="Consolas" pitchFamily="49" charset="0"/>
                <a:ea typeface="楷体" pitchFamily="49" charset="-122"/>
                <a:cs typeface="Consolas" pitchFamily="49" charset="0"/>
              </a:endParaRPr>
            </a:p>
          </p:txBody>
        </p:sp>
        <p:sp>
          <p:nvSpPr>
            <p:cNvPr id="227369" name="Text Box 41"/>
            <p:cNvSpPr txBox="1">
              <a:spLocks noChangeArrowheads="1"/>
            </p:cNvSpPr>
            <p:nvPr/>
          </p:nvSpPr>
          <p:spPr bwMode="auto">
            <a:xfrm>
              <a:off x="7072330" y="4968902"/>
              <a:ext cx="1804988" cy="40163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tIns="108000">
              <a:spAutoFit/>
            </a:bodyPr>
            <a:lstStyle/>
            <a:p>
              <a:pPr eaLnBrk="1" hangingPunct="1">
                <a:spcBef>
                  <a:spcPct val="50000"/>
                </a:spcBef>
                <a:buNone/>
              </a:pPr>
              <a:r>
                <a:rPr lang="en-US" altLang="zh-CN" sz="2000" b="1">
                  <a:solidFill>
                    <a:srgbClr val="C00000"/>
                  </a:solidFill>
                  <a:latin typeface="Consolas" pitchFamily="49" charset="0"/>
                  <a:ea typeface="楷体" pitchFamily="49" charset="-122"/>
                  <a:cs typeface="Consolas" pitchFamily="49" charset="0"/>
                  <a:sym typeface="Wingdings"/>
                </a:rPr>
                <a:t></a:t>
              </a:r>
              <a:r>
                <a:rPr lang="en-US" altLang="zh-CN" sz="2000" b="1">
                  <a:solidFill>
                    <a:srgbClr val="C00000"/>
                  </a:solidFill>
                  <a:latin typeface="Consolas" pitchFamily="49" charset="0"/>
                  <a:ea typeface="楷体" pitchFamily="49" charset="-122"/>
                  <a:cs typeface="Consolas" pitchFamily="49" charset="0"/>
                </a:rPr>
                <a:t> </a:t>
              </a:r>
              <a:r>
                <a:rPr lang="zh-CN" altLang="en-US" sz="2000" b="1">
                  <a:solidFill>
                    <a:srgbClr val="C00000"/>
                  </a:solidFill>
                  <a:latin typeface="Consolas" pitchFamily="49" charset="0"/>
                  <a:ea typeface="楷体" pitchFamily="49" charset="-122"/>
                  <a:cs typeface="Consolas" pitchFamily="49" charset="0"/>
                </a:rPr>
                <a:t>算法分析</a:t>
              </a:r>
              <a:endParaRPr lang="zh-CN" altLang="en-US" sz="2000" b="1" dirty="0">
                <a:solidFill>
                  <a:srgbClr val="C00000"/>
                </a:solidFill>
                <a:latin typeface="Consolas" pitchFamily="49" charset="0"/>
                <a:ea typeface="楷体" pitchFamily="49" charset="-122"/>
                <a:cs typeface="Consolas" pitchFamily="49" charset="0"/>
              </a:endParaRPr>
            </a:p>
          </p:txBody>
        </p:sp>
        <p:sp>
          <p:nvSpPr>
            <p:cNvPr id="227380" name="Line 52"/>
            <p:cNvSpPr>
              <a:spLocks noChangeShapeType="1"/>
            </p:cNvSpPr>
            <p:nvPr/>
          </p:nvSpPr>
          <p:spPr bwMode="auto">
            <a:xfrm>
              <a:off x="5481637" y="5173690"/>
              <a:ext cx="1584325" cy="0"/>
            </a:xfrm>
            <a:prstGeom prst="line">
              <a:avLst/>
            </a:prstGeom>
            <a:ln w="28575">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a:buNone/>
              </a:pPr>
              <a:endParaRPr lang="zh-CN" altLang="en-US">
                <a:latin typeface="Consolas" pitchFamily="49" charset="0"/>
                <a:ea typeface="楷体" pitchFamily="49" charset="-122"/>
                <a:cs typeface="Consolas" pitchFamily="49" charset="0"/>
              </a:endParaRPr>
            </a:p>
          </p:txBody>
        </p:sp>
      </p:grpSp>
      <p:sp>
        <p:nvSpPr>
          <p:cNvPr id="49" name="Rectangle 7" descr="信纸">
            <a:hlinkClick r:id="" action="ppaction://hlinkshowjump?jump=nextslide"/>
          </p:cNvPr>
          <p:cNvSpPr>
            <a:spLocks noChangeArrowheads="1"/>
          </p:cNvSpPr>
          <p:nvPr/>
        </p:nvSpPr>
        <p:spPr bwMode="auto">
          <a:xfrm>
            <a:off x="214282" y="191136"/>
            <a:ext cx="5643602" cy="523220"/>
          </a:xfrm>
          <a:prstGeom prst="rect">
            <a:avLst/>
          </a:prstGeom>
          <a:blipFill dpi="0" rotWithShape="1">
            <a:blip r:embed="rId2"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cs typeface="Times New Roman" pitchFamily="18" charset="0"/>
              </a:rPr>
              <a:t>1.1.5</a:t>
            </a:r>
            <a:r>
              <a:rPr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rPr>
              <a:t>  </a:t>
            </a:r>
            <a:r>
              <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rPr>
              <a:t>数据结构求解问题的过程</a:t>
            </a: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58</a:t>
            </a:fld>
            <a:endParaRPr lang="en-US" altLang="zh-CN" dirty="0"/>
          </a:p>
        </p:txBody>
      </p:sp>
    </p:spTree>
    <p:extLst>
      <p:ext uri="{BB962C8B-B14F-4D97-AF65-F5344CB8AC3E}">
        <p14:creationId xmlns:p14="http://schemas.microsoft.com/office/powerpoint/2010/main" val="409895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332"/>
                                        </p:tgtEl>
                                        <p:attrNameLst>
                                          <p:attrName>style.visibility</p:attrName>
                                        </p:attrNameLst>
                                      </p:cBhvr>
                                      <p:to>
                                        <p:strVal val="visible"/>
                                      </p:to>
                                    </p:set>
                                    <p:animEffect transition="in" filter="wipe(left)">
                                      <p:cBhvr>
                                        <p:cTn id="7" dur="500"/>
                                        <p:tgtEl>
                                          <p:spTgt spid="2273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95288" y="2330466"/>
            <a:ext cx="8569325" cy="1040285"/>
          </a:xfrm>
          <a:prstGeom prst="rect">
            <a:avLst/>
          </a:prstGeom>
          <a:noFill/>
          <a:ln w="9525">
            <a:noFill/>
            <a:miter lim="800000"/>
            <a:headEnd/>
            <a:tailEnd/>
          </a:ln>
          <a:effectLst/>
        </p:spPr>
        <p:txBody>
          <a:bodyPr>
            <a:spAutoFit/>
          </a:bodyPr>
          <a:lstStyle/>
          <a:p>
            <a:pPr eaLnBrk="0" hangingPunct="0">
              <a:lnSpc>
                <a:spcPct val="140000"/>
              </a:lnSpc>
              <a:spcBef>
                <a:spcPct val="0"/>
              </a:spcBef>
            </a:pPr>
            <a:r>
              <a:rPr lang="en-US" altLang="zh-CN" sz="2200" dirty="0"/>
              <a:t>         </a:t>
            </a:r>
            <a:r>
              <a:rPr lang="zh-CN" altLang="en-US" sz="2200" dirty="0">
                <a:solidFill>
                  <a:srgbClr val="3333FF"/>
                </a:solidFill>
                <a:latin typeface="楷体" pitchFamily="49" charset="-122"/>
                <a:ea typeface="楷体" pitchFamily="49" charset="-122"/>
              </a:rPr>
              <a:t>数据元素之间的关系有逻辑关系和物理关系，对应的运算有</a:t>
            </a:r>
            <a:r>
              <a:rPr lang="zh-CN" altLang="en-US" sz="2200" dirty="0">
                <a:solidFill>
                  <a:srgbClr val="FF00FF"/>
                </a:solidFill>
                <a:latin typeface="楷体" pitchFamily="49" charset="-122"/>
                <a:ea typeface="楷体" pitchFamily="49" charset="-122"/>
              </a:rPr>
              <a:t>基于逻辑结构的运算描述</a:t>
            </a:r>
            <a:r>
              <a:rPr lang="zh-CN" altLang="en-US" sz="2200" dirty="0">
                <a:solidFill>
                  <a:srgbClr val="3333FF"/>
                </a:solidFill>
                <a:latin typeface="楷体" pitchFamily="49" charset="-122"/>
                <a:ea typeface="楷体" pitchFamily="49" charset="-122"/>
              </a:rPr>
              <a:t>和</a:t>
            </a:r>
            <a:r>
              <a:rPr lang="zh-CN" altLang="en-US" sz="2200" dirty="0">
                <a:solidFill>
                  <a:srgbClr val="FF00FF"/>
                </a:solidFill>
                <a:latin typeface="楷体" pitchFamily="49" charset="-122"/>
                <a:ea typeface="楷体" pitchFamily="49" charset="-122"/>
              </a:rPr>
              <a:t>基于存储结构的运算实现</a:t>
            </a:r>
            <a:r>
              <a:rPr lang="zh-CN" altLang="en-US" sz="2200" dirty="0">
                <a:latin typeface="楷体" pitchFamily="49" charset="-122"/>
                <a:ea typeface="楷体" pitchFamily="49" charset="-122"/>
              </a:rPr>
              <a:t>。        </a:t>
            </a:r>
          </a:p>
        </p:txBody>
      </p:sp>
      <p:sp>
        <p:nvSpPr>
          <p:cNvPr id="67590" name="Text Box 6" descr="蓝色面巾纸"/>
          <p:cNvSpPr txBox="1">
            <a:spLocks noChangeArrowheads="1"/>
          </p:cNvSpPr>
          <p:nvPr/>
        </p:nvSpPr>
        <p:spPr bwMode="auto">
          <a:xfrm>
            <a:off x="571472" y="1500174"/>
            <a:ext cx="3857652" cy="634020"/>
          </a:xfrm>
          <a:prstGeom prst="rect">
            <a:avLst/>
          </a:prstGeom>
          <a:blipFill dpi="0" rotWithShape="1">
            <a:blip r:embed="rId4" cstate="print"/>
            <a:srcRect/>
            <a:tile tx="0" ty="0" sx="100000" sy="100000" flip="none" algn="tl"/>
          </a:blipFill>
          <a:ln w="952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57200" indent="-457200" algn="ctr" eaLnBrk="0" hangingPunct="0">
              <a:spcBef>
                <a:spcPct val="0"/>
              </a:spcBef>
            </a:pPr>
            <a:r>
              <a:rPr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1.2.1  </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什么是算法</a:t>
            </a:r>
          </a:p>
        </p:txBody>
      </p:sp>
      <p:sp>
        <p:nvSpPr>
          <p:cNvPr id="67591" name="Text Box 7"/>
          <p:cNvSpPr txBox="1">
            <a:spLocks noChangeArrowheads="1"/>
          </p:cNvSpPr>
          <p:nvPr/>
        </p:nvSpPr>
        <p:spPr bwMode="auto">
          <a:xfrm>
            <a:off x="1000100" y="3643314"/>
            <a:ext cx="7704137" cy="419282"/>
          </a:xfrm>
          <a:prstGeom prst="rect">
            <a:avLst/>
          </a:prstGeom>
          <a:no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r>
              <a:rPr lang="zh-CN" altLang="en-US" sz="2200" dirty="0">
                <a:solidFill>
                  <a:srgbClr val="3333FF"/>
                </a:solidFill>
                <a:latin typeface="楷体" pitchFamily="49" charset="-122"/>
                <a:ea typeface="楷体" pitchFamily="49" charset="-122"/>
              </a:rPr>
              <a:t>通常把</a:t>
            </a:r>
            <a:r>
              <a:rPr lang="zh-CN" altLang="en-US" sz="2200" dirty="0">
                <a:solidFill>
                  <a:srgbClr val="FF00FF"/>
                </a:solidFill>
                <a:latin typeface="楷体" pitchFamily="49" charset="-122"/>
                <a:ea typeface="楷体" pitchFamily="49" charset="-122"/>
              </a:rPr>
              <a:t>基于存储结构</a:t>
            </a:r>
            <a:r>
              <a:rPr lang="zh-CN" altLang="en-US" sz="2200" dirty="0">
                <a:solidFill>
                  <a:srgbClr val="3333FF"/>
                </a:solidFill>
                <a:latin typeface="楷体" pitchFamily="49" charset="-122"/>
                <a:ea typeface="楷体" pitchFamily="49" charset="-122"/>
              </a:rPr>
              <a:t>的运算实现的步骤或过程称为</a:t>
            </a:r>
            <a:r>
              <a:rPr lang="zh-CN" altLang="en-US" sz="2200" dirty="0">
                <a:solidFill>
                  <a:srgbClr val="FF3300"/>
                </a:solidFill>
                <a:latin typeface="楷体" pitchFamily="49" charset="-122"/>
                <a:ea typeface="楷体" pitchFamily="49" charset="-122"/>
              </a:rPr>
              <a:t>算法</a:t>
            </a:r>
            <a:r>
              <a:rPr lang="zh-CN" altLang="en-US" sz="2200" dirty="0">
                <a:latin typeface="楷体" pitchFamily="49" charset="-122"/>
                <a:ea typeface="楷体" pitchFamily="49" charset="-122"/>
              </a:rPr>
              <a:t>。</a:t>
            </a:r>
          </a:p>
        </p:txBody>
      </p:sp>
      <p:sp>
        <p:nvSpPr>
          <p:cNvPr id="7" name="Rectangle 4" descr="新闻纸">
            <a:hlinkClick r:id="rId5" action="ppaction://hlinksldjump"/>
          </p:cNvPr>
          <p:cNvSpPr>
            <a:spLocks noChangeArrowheads="1"/>
          </p:cNvSpPr>
          <p:nvPr/>
        </p:nvSpPr>
        <p:spPr bwMode="auto">
          <a:xfrm>
            <a:off x="2285984" y="357166"/>
            <a:ext cx="4648200" cy="6413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00000"/>
              </a:lnSpc>
              <a:spcBef>
                <a:spcPct val="0"/>
              </a:spcBef>
            </a:pPr>
            <a:r>
              <a:rPr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1.2   </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算法及其描述</a:t>
            </a:r>
            <a:r>
              <a:rPr lang="zh-CN" altLang="en-US" sz="36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宋体" charset="-122"/>
                <a:cs typeface="Times New Roman" pitchFamily="18" charset="0"/>
              </a:rPr>
              <a:t> </a:t>
            </a:r>
          </a:p>
        </p:txBody>
      </p:sp>
      <p:grpSp>
        <p:nvGrpSpPr>
          <p:cNvPr id="13" name="组合 12"/>
          <p:cNvGrpSpPr/>
          <p:nvPr/>
        </p:nvGrpSpPr>
        <p:grpSpPr>
          <a:xfrm>
            <a:off x="1285852" y="4500570"/>
            <a:ext cx="6357982" cy="1000132"/>
            <a:chOff x="1285852" y="4857760"/>
            <a:chExt cx="6357982" cy="1000132"/>
          </a:xfrm>
        </p:grpSpPr>
        <p:sp>
          <p:nvSpPr>
            <p:cNvPr id="6" name="矩形 5"/>
            <p:cNvSpPr/>
            <p:nvPr/>
          </p:nvSpPr>
          <p:spPr>
            <a:xfrm>
              <a:off x="1285852" y="4857760"/>
              <a:ext cx="1357322" cy="100013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200">
                  <a:solidFill>
                    <a:srgbClr val="3333FF"/>
                  </a:solidFill>
                  <a:latin typeface="仿宋" pitchFamily="49" charset="-122"/>
                  <a:ea typeface="仿宋" pitchFamily="49" charset="-122"/>
                </a:rPr>
                <a:t>运算功能</a:t>
              </a:r>
              <a:r>
                <a:rPr lang="zh-CN" altLang="en-US" sz="2200" dirty="0">
                  <a:solidFill>
                    <a:srgbClr val="3333FF"/>
                  </a:solidFill>
                  <a:latin typeface="仿宋" pitchFamily="49" charset="-122"/>
                  <a:ea typeface="仿宋" pitchFamily="49" charset="-122"/>
                </a:rPr>
                <a:t>描述</a:t>
              </a:r>
            </a:p>
          </p:txBody>
        </p:sp>
        <p:sp>
          <p:nvSpPr>
            <p:cNvPr id="8" name="矩形 7"/>
            <p:cNvSpPr/>
            <p:nvPr/>
          </p:nvSpPr>
          <p:spPr>
            <a:xfrm>
              <a:off x="5143504" y="4929198"/>
              <a:ext cx="1428760" cy="928694"/>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200">
                  <a:solidFill>
                    <a:srgbClr val="3333FF"/>
                  </a:solidFill>
                  <a:latin typeface="仿宋" pitchFamily="49" charset="-122"/>
                  <a:ea typeface="仿宋" pitchFamily="49" charset="-122"/>
                </a:rPr>
                <a:t>运算功能</a:t>
              </a:r>
              <a:r>
                <a:rPr lang="zh-CN" altLang="en-US" sz="2200" dirty="0">
                  <a:solidFill>
                    <a:srgbClr val="3333FF"/>
                  </a:solidFill>
                  <a:latin typeface="仿宋" pitchFamily="49" charset="-122"/>
                  <a:ea typeface="仿宋" pitchFamily="49" charset="-122"/>
                </a:rPr>
                <a:t>实现</a:t>
              </a:r>
            </a:p>
          </p:txBody>
        </p:sp>
        <p:cxnSp>
          <p:nvCxnSpPr>
            <p:cNvPr id="10" name="直接箭头连接符 9"/>
            <p:cNvCxnSpPr>
              <a:endCxn id="8" idx="1"/>
            </p:cNvCxnSpPr>
            <p:nvPr/>
          </p:nvCxnSpPr>
          <p:spPr>
            <a:xfrm>
              <a:off x="2428860" y="5357826"/>
              <a:ext cx="2664000"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928926" y="4926939"/>
              <a:ext cx="1857388" cy="430887"/>
            </a:xfrm>
            <a:prstGeom prst="rect">
              <a:avLst/>
            </a:prstGeom>
            <a:noFill/>
          </p:spPr>
          <p:txBody>
            <a:bodyPr wrap="square" rtlCol="0">
              <a:spAutoFit/>
            </a:bodyPr>
            <a:lstStyle/>
            <a:p>
              <a:r>
                <a:rPr lang="zh-CN" altLang="en-US" sz="2000">
                  <a:solidFill>
                    <a:srgbClr val="3333FF"/>
                  </a:solidFill>
                  <a:latin typeface="楷体" pitchFamily="49" charset="-122"/>
                  <a:ea typeface="楷体" pitchFamily="49" charset="-122"/>
                </a:rPr>
                <a:t>基于存储</a:t>
              </a:r>
              <a:r>
                <a:rPr lang="zh-CN" altLang="en-US" sz="2000" dirty="0">
                  <a:solidFill>
                    <a:srgbClr val="3333FF"/>
                  </a:solidFill>
                  <a:latin typeface="楷体" pitchFamily="49" charset="-122"/>
                  <a:ea typeface="楷体" pitchFamily="49" charset="-122"/>
                </a:rPr>
                <a:t>结构</a:t>
              </a:r>
            </a:p>
          </p:txBody>
        </p:sp>
        <p:sp>
          <p:nvSpPr>
            <p:cNvPr id="12" name="椭圆形标注 11"/>
            <p:cNvSpPr/>
            <p:nvPr/>
          </p:nvSpPr>
          <p:spPr>
            <a:xfrm>
              <a:off x="6715140" y="4857760"/>
              <a:ext cx="928694" cy="571504"/>
            </a:xfrm>
            <a:prstGeom prst="wedgeEllipseCallout">
              <a:avLst>
                <a:gd name="adj1" fmla="val -82371"/>
                <a:gd name="adj2" fmla="val 55833"/>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zh-CN" altLang="en-US" sz="2000" dirty="0">
                  <a:solidFill>
                    <a:srgbClr val="3333FF"/>
                  </a:solidFill>
                  <a:latin typeface="楷体" pitchFamily="49" charset="-122"/>
                  <a:ea typeface="楷体" pitchFamily="49" charset="-122"/>
                </a:rPr>
                <a:t>算法</a:t>
              </a:r>
            </a:p>
          </p:txBody>
        </p:sp>
      </p:grpSp>
      <p:sp>
        <p:nvSpPr>
          <p:cNvPr id="4" name="灯片编号占位符 3"/>
          <p:cNvSpPr>
            <a:spLocks noGrp="1"/>
          </p:cNvSpPr>
          <p:nvPr>
            <p:ph type="sldNum" sz="quarter" idx="12"/>
          </p:nvPr>
        </p:nvSpPr>
        <p:spPr/>
        <p:txBody>
          <a:bodyPr/>
          <a:lstStyle/>
          <a:p>
            <a:fld id="{7AF016A1-9F15-429F-9EFD-84004B73C732}" type="slidenum">
              <a:rPr lang="en-US" altLang="zh-CN" smtClean="0"/>
              <a:pPr/>
              <a:t>59</a:t>
            </a:fld>
            <a:endParaRPr lang="en-US" altLang="zh-CN" dirty="0"/>
          </a:p>
        </p:txBody>
      </p:sp>
    </p:spTree>
    <p:custDataLst>
      <p:tags r:id="rId1"/>
    </p:custDataLst>
    <p:extLst>
      <p:ext uri="{BB962C8B-B14F-4D97-AF65-F5344CB8AC3E}">
        <p14:creationId xmlns:p14="http://schemas.microsoft.com/office/powerpoint/2010/main" val="97144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7591"/>
                                        </p:tgtEl>
                                        <p:attrNameLst>
                                          <p:attrName>style.visibility</p:attrName>
                                        </p:attrNameLst>
                                      </p:cBhvr>
                                      <p:to>
                                        <p:strVal val="visible"/>
                                      </p:to>
                                    </p:set>
                                    <p:anim calcmode="discrete" valueType="clr">
                                      <p:cBhvr override="childStyle">
                                        <p:cTn id="7" dur="80"/>
                                        <p:tgtEl>
                                          <p:spTgt spid="6759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7591"/>
                                        </p:tgtEl>
                                        <p:attrNameLst>
                                          <p:attrName>fillcolor</p:attrName>
                                        </p:attrNameLst>
                                      </p:cBhvr>
                                      <p:tavLst>
                                        <p:tav tm="0">
                                          <p:val>
                                            <p:clrVal>
                                              <a:schemeClr val="accent2"/>
                                            </p:clrVal>
                                          </p:val>
                                        </p:tav>
                                        <p:tav tm="50000">
                                          <p:val>
                                            <p:clrVal>
                                              <a:schemeClr val="hlink"/>
                                            </p:clrVal>
                                          </p:val>
                                        </p:tav>
                                      </p:tavLst>
                                    </p:anim>
                                    <p:set>
                                      <p:cBhvr>
                                        <p:cTn id="9" dur="80"/>
                                        <p:tgtEl>
                                          <p:spTgt spid="67591"/>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b="0" dirty="0">
                <a:latin typeface="微软雅黑" pitchFamily="34" charset="-122"/>
                <a:ea typeface="微软雅黑" pitchFamily="34" charset="-122"/>
              </a:rPr>
              <a:t>作业与综合成绩</a:t>
            </a:r>
          </a:p>
        </p:txBody>
      </p:sp>
      <p:sp>
        <p:nvSpPr>
          <p:cNvPr id="4" name="Content Placeholder 2"/>
          <p:cNvSpPr>
            <a:spLocks noGrp="1"/>
          </p:cNvSpPr>
          <p:nvPr>
            <p:ph sz="quarter" idx="10"/>
          </p:nvPr>
        </p:nvSpPr>
        <p:spPr>
          <a:xfrm>
            <a:off x="376693" y="1298574"/>
            <a:ext cx="4402204" cy="5057775"/>
          </a:xfrm>
        </p:spPr>
        <p:txBody>
          <a:bodyPr>
            <a:normAutofit fontScale="92500" lnSpcReduction="10000"/>
          </a:bodyPr>
          <a:lstStyle/>
          <a:p>
            <a:r>
              <a:rPr lang="zh-CN" altLang="en-US" b="0" dirty="0">
                <a:latin typeface="微软雅黑" pitchFamily="34" charset="-122"/>
                <a:ea typeface="微软雅黑" pitchFamily="34" charset="-122"/>
              </a:rPr>
              <a:t>作业提交</a:t>
            </a:r>
            <a:endParaRPr lang="en-US" altLang="zh-CN" b="0" dirty="0">
              <a:latin typeface="微软雅黑" pitchFamily="34" charset="-122"/>
              <a:ea typeface="微软雅黑" pitchFamily="34" charset="-122"/>
            </a:endParaRPr>
          </a:p>
          <a:p>
            <a:pPr lvl="1"/>
            <a:r>
              <a:rPr lang="zh-CN" altLang="en-US" b="0" dirty="0">
                <a:latin typeface="微软雅黑" pitchFamily="34" charset="-122"/>
                <a:ea typeface="微软雅黑" pitchFamily="34" charset="-122"/>
              </a:rPr>
              <a:t>源码：学号注册、</a:t>
            </a:r>
            <a:r>
              <a:rPr lang="en-US" altLang="zh-CN" b="0" dirty="0">
                <a:latin typeface="微软雅黑" pitchFamily="34" charset="-122"/>
                <a:ea typeface="微软雅黑" pitchFamily="34" charset="-122"/>
              </a:rPr>
              <a:t>OJ</a:t>
            </a:r>
            <a:r>
              <a:rPr lang="zh-CN" altLang="en-US" b="0" dirty="0">
                <a:latin typeface="微软雅黑" pitchFamily="34" charset="-122"/>
                <a:ea typeface="微软雅黑" pitchFamily="34" charset="-122"/>
              </a:rPr>
              <a:t>系统提交</a:t>
            </a:r>
            <a:endParaRPr lang="en-US" altLang="zh-CN" b="0" dirty="0">
              <a:latin typeface="微软雅黑" pitchFamily="34" charset="-122"/>
              <a:ea typeface="微软雅黑" pitchFamily="34" charset="-122"/>
            </a:endParaRPr>
          </a:p>
          <a:p>
            <a:pPr lvl="1"/>
            <a:r>
              <a:rPr lang="zh-CN" altLang="en-US" b="0" dirty="0">
                <a:latin typeface="微软雅黑" pitchFamily="34" charset="-122"/>
                <a:ea typeface="微软雅黑" pitchFamily="34" charset="-122"/>
              </a:rPr>
              <a:t>分析：“实验报告”文件夹，</a:t>
            </a:r>
            <a:r>
              <a:rPr lang="en-US" altLang="zh-CN" b="0" dirty="0" err="1">
                <a:latin typeface="微软雅黑" pitchFamily="34" charset="-122"/>
                <a:ea typeface="微软雅黑" pitchFamily="34" charset="-122"/>
              </a:rPr>
              <a:t>pdf</a:t>
            </a:r>
            <a:r>
              <a:rPr lang="en-US" altLang="zh-CN" b="0" dirty="0">
                <a:latin typeface="微软雅黑" pitchFamily="34" charset="-122"/>
                <a:ea typeface="微软雅黑" pitchFamily="34" charset="-122"/>
              </a:rPr>
              <a:t>/doc/</a:t>
            </a:r>
            <a:r>
              <a:rPr lang="en-US" altLang="zh-CN" b="0" dirty="0" err="1">
                <a:latin typeface="微软雅黑" pitchFamily="34" charset="-122"/>
                <a:ea typeface="微软雅黑" pitchFamily="34" charset="-122"/>
              </a:rPr>
              <a:t>docx</a:t>
            </a:r>
            <a:r>
              <a:rPr lang="zh-CN" altLang="en-US" b="0" dirty="0">
                <a:latin typeface="微软雅黑" pitchFamily="34" charset="-122"/>
                <a:ea typeface="微软雅黑" pitchFamily="34" charset="-122"/>
              </a:rPr>
              <a:t>格式</a:t>
            </a:r>
            <a:endParaRPr lang="en-US" altLang="zh-CN" b="0" dirty="0">
              <a:latin typeface="微软雅黑" pitchFamily="34" charset="-122"/>
              <a:ea typeface="微软雅黑" pitchFamily="34" charset="-122"/>
            </a:endParaRPr>
          </a:p>
          <a:p>
            <a:pPr lvl="1"/>
            <a:endParaRPr lang="en-US" altLang="zh-CN" b="0" dirty="0">
              <a:latin typeface="微软雅黑" pitchFamily="34" charset="-122"/>
              <a:ea typeface="微软雅黑" pitchFamily="34" charset="-122"/>
            </a:endParaRPr>
          </a:p>
          <a:p>
            <a:r>
              <a:rPr lang="zh-CN" altLang="en-US" b="0" dirty="0">
                <a:latin typeface="微软雅黑" pitchFamily="34" charset="-122"/>
                <a:ea typeface="微软雅黑" pitchFamily="34" charset="-122"/>
              </a:rPr>
              <a:t>作业量</a:t>
            </a:r>
            <a:endParaRPr lang="en-US" altLang="zh-CN" b="0" dirty="0">
              <a:latin typeface="微软雅黑" pitchFamily="34" charset="-122"/>
              <a:ea typeface="微软雅黑" pitchFamily="34" charset="-122"/>
            </a:endParaRPr>
          </a:p>
          <a:p>
            <a:pPr lvl="1"/>
            <a:r>
              <a:rPr lang="zh-CN" altLang="en-US" b="0" dirty="0">
                <a:latin typeface="微软雅黑" pitchFamily="34" charset="-122"/>
                <a:ea typeface="微软雅黑" pitchFamily="34" charset="-122"/>
              </a:rPr>
              <a:t>每周编程题</a:t>
            </a:r>
            <a:r>
              <a:rPr lang="zh-CN" altLang="en-US" b="0" dirty="0">
                <a:solidFill>
                  <a:srgbClr val="FF0000"/>
                </a:solidFill>
                <a:latin typeface="微软雅黑" pitchFamily="34" charset="-122"/>
                <a:ea typeface="微软雅黑" pitchFamily="34" charset="-122"/>
              </a:rPr>
              <a:t> </a:t>
            </a:r>
            <a:r>
              <a:rPr lang="en-US" altLang="zh-CN" b="0" dirty="0">
                <a:solidFill>
                  <a:srgbClr val="FF0000"/>
                </a:solidFill>
                <a:latin typeface="微软雅黑" pitchFamily="34" charset="-122"/>
                <a:ea typeface="微软雅黑" pitchFamily="34" charset="-122"/>
              </a:rPr>
              <a:t>2 </a:t>
            </a:r>
            <a:r>
              <a:rPr lang="zh-CN" altLang="en-US" b="0" dirty="0">
                <a:latin typeface="微软雅黑" pitchFamily="34" charset="-122"/>
                <a:ea typeface="微软雅黑" pitchFamily="34" charset="-122"/>
              </a:rPr>
              <a:t>题 </a:t>
            </a:r>
            <a:endParaRPr lang="en-US" altLang="zh-CN" b="0" dirty="0">
              <a:latin typeface="微软雅黑" pitchFamily="34" charset="-122"/>
              <a:ea typeface="微软雅黑" pitchFamily="34" charset="-122"/>
            </a:endParaRPr>
          </a:p>
          <a:p>
            <a:pPr marL="457200" lvl="1" indent="0">
              <a:buNone/>
            </a:pPr>
            <a:r>
              <a:rPr lang="en-US" altLang="zh-CN" b="0" dirty="0">
                <a:latin typeface="微软雅黑" pitchFamily="34" charset="-122"/>
                <a:ea typeface="微软雅黑" pitchFamily="34" charset="-122"/>
              </a:rPr>
              <a:t> </a:t>
            </a:r>
            <a:r>
              <a:rPr lang="zh-CN" altLang="en-US" b="0" dirty="0">
                <a:latin typeface="微软雅黑" pitchFamily="34" charset="-122"/>
                <a:ea typeface="微软雅黑" pitchFamily="34" charset="-122"/>
              </a:rPr>
              <a:t>（</a:t>
            </a:r>
            <a:r>
              <a:rPr lang="en-US" altLang="zh-CN" b="0" dirty="0">
                <a:latin typeface="微软雅黑" pitchFamily="34" charset="-122"/>
                <a:ea typeface="微软雅黑" pitchFamily="34" charset="-122"/>
              </a:rPr>
              <a:t>1</a:t>
            </a:r>
            <a:r>
              <a:rPr lang="zh-CN" altLang="en-US" b="0" dirty="0">
                <a:latin typeface="微软雅黑" pitchFamily="34" charset="-122"/>
                <a:ea typeface="微软雅黑" pitchFamily="34" charset="-122"/>
              </a:rPr>
              <a:t>题课本例题、</a:t>
            </a:r>
            <a:r>
              <a:rPr lang="en-US" altLang="zh-CN" b="0" dirty="0">
                <a:latin typeface="微软雅黑" pitchFamily="34" charset="-122"/>
                <a:ea typeface="微软雅黑" pitchFamily="34" charset="-122"/>
              </a:rPr>
              <a:t>1</a:t>
            </a:r>
            <a:r>
              <a:rPr lang="zh-CN" altLang="en-US" b="0" dirty="0">
                <a:latin typeface="微软雅黑" pitchFamily="34" charset="-122"/>
                <a:ea typeface="微软雅黑" pitchFamily="34" charset="-122"/>
              </a:rPr>
              <a:t>题课外例题）</a:t>
            </a:r>
            <a:endParaRPr lang="en-US" altLang="zh-CN" b="0" dirty="0">
              <a:latin typeface="微软雅黑" pitchFamily="34" charset="-122"/>
              <a:ea typeface="微软雅黑" pitchFamily="34" charset="-122"/>
            </a:endParaRPr>
          </a:p>
          <a:p>
            <a:pPr marL="457200" lvl="1" indent="0">
              <a:buNone/>
            </a:pPr>
            <a:endParaRPr lang="en-US" altLang="zh-CN" b="0" dirty="0">
              <a:latin typeface="微软雅黑" pitchFamily="34" charset="-122"/>
              <a:ea typeface="微软雅黑" pitchFamily="34" charset="-122"/>
            </a:endParaRPr>
          </a:p>
          <a:p>
            <a:r>
              <a:rPr lang="zh-CN" altLang="en-US" b="0" dirty="0">
                <a:latin typeface="微软雅黑" pitchFamily="34" charset="-122"/>
                <a:ea typeface="微软雅黑" pitchFamily="34" charset="-122"/>
              </a:rPr>
              <a:t>课程项目</a:t>
            </a:r>
            <a:endParaRPr lang="en-US" altLang="zh-CN" b="0" dirty="0">
              <a:latin typeface="微软雅黑" pitchFamily="34" charset="-122"/>
              <a:ea typeface="微软雅黑" pitchFamily="34" charset="-122"/>
            </a:endParaRPr>
          </a:p>
          <a:p>
            <a:pPr lvl="1"/>
            <a:r>
              <a:rPr lang="zh-CN" altLang="en-US" b="0" dirty="0">
                <a:latin typeface="微软雅黑" pitchFamily="34" charset="-122"/>
                <a:ea typeface="微软雅黑" pitchFamily="34" charset="-122"/>
              </a:rPr>
              <a:t>约</a:t>
            </a:r>
            <a:r>
              <a:rPr lang="en-US" altLang="zh-CN" b="0" dirty="0">
                <a:latin typeface="微软雅黑" pitchFamily="34" charset="-122"/>
                <a:ea typeface="微软雅黑" pitchFamily="34" charset="-122"/>
              </a:rPr>
              <a:t>3~4</a:t>
            </a:r>
            <a:r>
              <a:rPr lang="zh-CN" altLang="en-US" b="0" dirty="0">
                <a:latin typeface="微软雅黑" pitchFamily="34" charset="-122"/>
                <a:ea typeface="微软雅黑" pitchFamily="34" charset="-122"/>
              </a:rPr>
              <a:t>个工作量略超平时作业的题目</a:t>
            </a:r>
          </a:p>
          <a:p>
            <a:pPr lvl="1"/>
            <a:endParaRPr lang="en-US" altLang="zh-CN" b="0" dirty="0">
              <a:latin typeface="微软雅黑" pitchFamily="34" charset="-122"/>
              <a:ea typeface="微软雅黑" pitchFamily="34" charset="-122"/>
            </a:endParaRPr>
          </a:p>
          <a:p>
            <a:r>
              <a:rPr lang="zh-CN" altLang="en-US" b="0" dirty="0">
                <a:latin typeface="微软雅黑" pitchFamily="34" charset="-122"/>
                <a:ea typeface="微软雅黑" pitchFamily="34" charset="-122"/>
              </a:rPr>
              <a:t>要求</a:t>
            </a:r>
            <a:endParaRPr lang="en-US" altLang="zh-CN" b="0" dirty="0">
              <a:latin typeface="微软雅黑" pitchFamily="34" charset="-122"/>
              <a:ea typeface="微软雅黑" pitchFamily="34" charset="-122"/>
            </a:endParaRPr>
          </a:p>
          <a:p>
            <a:pPr lvl="1"/>
            <a:r>
              <a:rPr lang="zh-CN" altLang="en-US" b="0" dirty="0">
                <a:latin typeface="微软雅黑" pitchFamily="34" charset="-122"/>
                <a:ea typeface="微软雅黑" pitchFamily="34" charset="-122"/>
              </a:rPr>
              <a:t>独立完成</a:t>
            </a:r>
          </a:p>
        </p:txBody>
      </p:sp>
      <p:sp>
        <p:nvSpPr>
          <p:cNvPr id="5" name="Content Placeholder 2"/>
          <p:cNvSpPr txBox="1">
            <a:spLocks/>
          </p:cNvSpPr>
          <p:nvPr/>
        </p:nvSpPr>
        <p:spPr>
          <a:xfrm>
            <a:off x="4900613" y="1298575"/>
            <a:ext cx="4032250" cy="4826248"/>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itchFamily="34" charset="0"/>
              <a:buChar char="•"/>
            </a:pPr>
            <a:r>
              <a:rPr lang="zh-CN" altLang="en-US" b="0" dirty="0">
                <a:latin typeface="微软雅黑" pitchFamily="34" charset="-122"/>
                <a:ea typeface="微软雅黑" pitchFamily="34" charset="-122"/>
              </a:rPr>
              <a:t>组成部分</a:t>
            </a:r>
            <a:endParaRPr lang="en-US" altLang="zh-CN" b="0" dirty="0">
              <a:latin typeface="微软雅黑" pitchFamily="34" charset="-122"/>
              <a:ea typeface="微软雅黑" pitchFamily="34" charset="-122"/>
            </a:endParaRPr>
          </a:p>
          <a:p>
            <a:pPr>
              <a:buFont typeface="Arial" pitchFamily="34" charset="0"/>
              <a:buChar char="•"/>
            </a:pPr>
            <a:r>
              <a:rPr lang="en-US" altLang="zh-CN" sz="2000" b="0" dirty="0">
                <a:latin typeface="微软雅黑" pitchFamily="34" charset="-122"/>
                <a:ea typeface="微软雅黑" pitchFamily="34" charset="-122"/>
              </a:rPr>
              <a:t>   </a:t>
            </a:r>
            <a:r>
              <a:rPr lang="zh-CN" altLang="en-US" sz="2000" b="0" dirty="0">
                <a:latin typeface="微软雅黑" pitchFamily="34" charset="-122"/>
                <a:ea typeface="微软雅黑" pitchFamily="34" charset="-122"/>
              </a:rPr>
              <a:t> </a:t>
            </a:r>
            <a:r>
              <a:rPr lang="en-US" altLang="zh-CN" sz="2000" b="0" dirty="0">
                <a:latin typeface="微软雅黑" pitchFamily="34" charset="-122"/>
                <a:ea typeface="微软雅黑" pitchFamily="34" charset="-122"/>
              </a:rPr>
              <a:t>(</a:t>
            </a:r>
            <a:r>
              <a:rPr lang="zh-CN" altLang="en-US" sz="2000" b="0" dirty="0">
                <a:latin typeface="微软雅黑" pitchFamily="34" charset="-122"/>
                <a:ea typeface="微软雅黑" pitchFamily="34" charset="-122"/>
              </a:rPr>
              <a:t>视情况微调</a:t>
            </a:r>
            <a:r>
              <a:rPr lang="en-US" altLang="zh-CN" sz="2000" b="0" dirty="0">
                <a:latin typeface="微软雅黑" pitchFamily="34" charset="-122"/>
                <a:ea typeface="微软雅黑" pitchFamily="34" charset="-122"/>
              </a:rPr>
              <a:t>)</a:t>
            </a:r>
          </a:p>
          <a:p>
            <a:pPr lvl="1">
              <a:buFont typeface="Arial" pitchFamily="34" charset="0"/>
              <a:buChar char="•"/>
            </a:pPr>
            <a:r>
              <a:rPr lang="zh-CN" altLang="en-US" b="0" dirty="0">
                <a:latin typeface="微软雅黑" pitchFamily="34" charset="-122"/>
                <a:ea typeface="微软雅黑" pitchFamily="34" charset="-122"/>
              </a:rPr>
              <a:t>平时作业：</a:t>
            </a:r>
            <a:r>
              <a:rPr lang="en-US" altLang="zh-CN" b="0" dirty="0">
                <a:latin typeface="微软雅黑" pitchFamily="34" charset="-122"/>
                <a:ea typeface="微软雅黑" pitchFamily="34" charset="-122"/>
              </a:rPr>
              <a:t>20%</a:t>
            </a:r>
          </a:p>
          <a:p>
            <a:pPr lvl="1">
              <a:buFont typeface="Arial" pitchFamily="34" charset="0"/>
              <a:buChar char="•"/>
            </a:pPr>
            <a:r>
              <a:rPr lang="zh-CN" altLang="en-US" b="0" dirty="0">
                <a:latin typeface="微软雅黑" pitchFamily="34" charset="-122"/>
                <a:ea typeface="微软雅黑" pitchFamily="34" charset="-122"/>
              </a:rPr>
              <a:t>课程项目：</a:t>
            </a:r>
            <a:r>
              <a:rPr lang="en-US" altLang="zh-CN" b="0" dirty="0">
                <a:latin typeface="微软雅黑" pitchFamily="34" charset="-122"/>
                <a:ea typeface="微软雅黑" pitchFamily="34" charset="-122"/>
              </a:rPr>
              <a:t>10~15%</a:t>
            </a:r>
          </a:p>
          <a:p>
            <a:pPr lvl="1">
              <a:buFont typeface="Arial" pitchFamily="34" charset="0"/>
              <a:buChar char="•"/>
            </a:pPr>
            <a:r>
              <a:rPr lang="zh-CN" altLang="en-US" b="0" dirty="0">
                <a:latin typeface="微软雅黑" pitchFamily="34" charset="-122"/>
                <a:ea typeface="微软雅黑" pitchFamily="34" charset="-122"/>
              </a:rPr>
              <a:t>期末考试：</a:t>
            </a:r>
            <a:r>
              <a:rPr lang="en-US" altLang="zh-CN" b="0" dirty="0">
                <a:latin typeface="微软雅黑" pitchFamily="34" charset="-122"/>
                <a:ea typeface="微软雅黑" pitchFamily="34" charset="-122"/>
              </a:rPr>
              <a:t>65%~70%</a:t>
            </a:r>
          </a:p>
          <a:p>
            <a:pPr lvl="1">
              <a:buFont typeface="Arial" pitchFamily="34" charset="0"/>
              <a:buChar char="•"/>
            </a:pPr>
            <a:endParaRPr lang="en-US" altLang="zh-CN" sz="2400" b="0" dirty="0">
              <a:latin typeface="微软雅黑" pitchFamily="34" charset="-122"/>
              <a:ea typeface="微软雅黑" pitchFamily="34" charset="-122"/>
            </a:endParaRPr>
          </a:p>
          <a:p>
            <a:pPr>
              <a:buFont typeface="Arial" pitchFamily="34" charset="0"/>
              <a:buChar char="•"/>
            </a:pPr>
            <a:endParaRPr lang="en-US" altLang="zh-CN" b="0" dirty="0">
              <a:latin typeface="微软雅黑" pitchFamily="34" charset="-122"/>
              <a:ea typeface="微软雅黑" pitchFamily="34" charset="-122"/>
            </a:endParaRPr>
          </a:p>
          <a:p>
            <a:pPr lvl="1">
              <a:buFont typeface="Arial" pitchFamily="34" charset="0"/>
              <a:buChar char="•"/>
            </a:pPr>
            <a:endParaRPr lang="zh-CN" altLang="en-US" b="0" dirty="0">
              <a:latin typeface="微软雅黑" pitchFamily="34" charset="-122"/>
              <a:ea typeface="微软雅黑" pitchFamily="34" charset="-122"/>
            </a:endParaRPr>
          </a:p>
        </p:txBody>
      </p:sp>
      <p:sp>
        <p:nvSpPr>
          <p:cNvPr id="6" name="灯片编号占位符 5"/>
          <p:cNvSpPr>
            <a:spLocks noGrp="1"/>
          </p:cNvSpPr>
          <p:nvPr>
            <p:ph type="sldNum" sz="quarter" idx="4"/>
          </p:nvPr>
        </p:nvSpPr>
        <p:spPr/>
        <p:txBody>
          <a:bodyPr/>
          <a:lstStyle/>
          <a:p>
            <a:fld id="{7AF016A1-9F15-429F-9EFD-84004B73C732}" type="slidenum">
              <a:rPr lang="en-US" altLang="zh-CN" smtClean="0"/>
              <a:pPr/>
              <a:t>6</a:t>
            </a:fld>
            <a:endParaRPr lang="en-US" altLang="zh-CN" dirty="0"/>
          </a:p>
        </p:txBody>
      </p:sp>
    </p:spTree>
    <p:extLst>
      <p:ext uri="{BB962C8B-B14F-4D97-AF65-F5344CB8AC3E}">
        <p14:creationId xmlns:p14="http://schemas.microsoft.com/office/powerpoint/2010/main" val="35291616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900113" y="981075"/>
            <a:ext cx="3802062" cy="457200"/>
          </a:xfrm>
          <a:prstGeom prst="rect">
            <a:avLst/>
          </a:prstGeom>
          <a:solidFill>
            <a:srgbClr val="6600CC"/>
          </a:solidFill>
          <a:ln w="9525">
            <a:noFill/>
            <a:miter lim="800000"/>
            <a:headEnd/>
            <a:tailEnd/>
          </a:ln>
          <a:effectLst/>
        </p:spPr>
        <p:txBody>
          <a:bodyPr>
            <a:spAutoFit/>
          </a:bodyPr>
          <a:lstStyle/>
          <a:p>
            <a:pPr algn="ctr">
              <a:lnSpc>
                <a:spcPct val="100000"/>
              </a:lnSpc>
            </a:pPr>
            <a:r>
              <a:rPr lang="zh-CN" altLang="en-US" dirty="0">
                <a:solidFill>
                  <a:schemeClr val="bg1"/>
                </a:solidFill>
                <a:latin typeface="Consolas" pitchFamily="49" charset="0"/>
                <a:ea typeface="微软雅黑" pitchFamily="34" charset="-122"/>
                <a:cs typeface="Consolas" pitchFamily="49" charset="0"/>
              </a:rPr>
              <a:t>算法的五个重要的特性</a:t>
            </a:r>
            <a:r>
              <a:rPr lang="zh-CN" altLang="en-US" b="0" dirty="0">
                <a:solidFill>
                  <a:schemeClr val="bg1"/>
                </a:solidFill>
                <a:latin typeface="Consolas" pitchFamily="49" charset="0"/>
                <a:ea typeface="微软雅黑" pitchFamily="34" charset="-122"/>
                <a:cs typeface="Consolas" pitchFamily="49" charset="0"/>
              </a:rPr>
              <a:t> </a:t>
            </a:r>
          </a:p>
        </p:txBody>
      </p:sp>
      <p:sp>
        <p:nvSpPr>
          <p:cNvPr id="25603" name="Text Box 3"/>
          <p:cNvSpPr txBox="1">
            <a:spLocks noChangeArrowheads="1"/>
          </p:cNvSpPr>
          <p:nvPr/>
        </p:nvSpPr>
        <p:spPr bwMode="auto">
          <a:xfrm>
            <a:off x="1095375" y="1905000"/>
            <a:ext cx="6905625" cy="430887"/>
          </a:xfrm>
          <a:prstGeom prst="rect">
            <a:avLst/>
          </a:prstGeom>
          <a:noFill/>
          <a:ln w="9525">
            <a:noFill/>
            <a:miter lim="800000"/>
            <a:headEnd/>
            <a:tailEnd/>
          </a:ln>
          <a:effectLst/>
        </p:spPr>
        <p:txBody>
          <a:bodyPr>
            <a:spAutoFit/>
          </a:bodyPr>
          <a:lstStyle/>
          <a:p>
            <a:pPr algn="l">
              <a:lnSpc>
                <a:spcPct val="100000"/>
              </a:lnSpc>
            </a:pPr>
            <a:r>
              <a:rPr lang="zh-CN" altLang="en-US" sz="2200" dirty="0">
                <a:solidFill>
                  <a:srgbClr val="3333FF"/>
                </a:solidFill>
                <a:latin typeface="Consolas" pitchFamily="49" charset="0"/>
                <a:ea typeface="楷体" pitchFamily="49" charset="-122"/>
                <a:cs typeface="Consolas" pitchFamily="49" charset="0"/>
              </a:rPr>
              <a:t>（</a:t>
            </a:r>
            <a:r>
              <a:rPr lang="en-US" altLang="zh-CN" sz="2200" dirty="0">
                <a:solidFill>
                  <a:srgbClr val="3333FF"/>
                </a:solidFill>
                <a:latin typeface="Consolas" pitchFamily="49" charset="0"/>
                <a:ea typeface="楷体" pitchFamily="49" charset="-122"/>
                <a:cs typeface="Consolas" pitchFamily="49" charset="0"/>
              </a:rPr>
              <a:t>1</a:t>
            </a:r>
            <a:r>
              <a:rPr lang="zh-CN" altLang="en-US" sz="2200" dirty="0">
                <a:solidFill>
                  <a:srgbClr val="3333FF"/>
                </a:solidFill>
                <a:latin typeface="Consolas" pitchFamily="49" charset="0"/>
                <a:ea typeface="楷体" pitchFamily="49" charset="-122"/>
                <a:cs typeface="Consolas" pitchFamily="49" charset="0"/>
              </a:rPr>
              <a:t>） </a:t>
            </a:r>
            <a:r>
              <a:rPr lang="zh-CN" altLang="en-US" sz="2200" dirty="0">
                <a:solidFill>
                  <a:srgbClr val="C00000"/>
                </a:solidFill>
                <a:latin typeface="Consolas" pitchFamily="49" charset="0"/>
                <a:ea typeface="楷体" pitchFamily="49" charset="-122"/>
                <a:cs typeface="Consolas" pitchFamily="49" charset="0"/>
              </a:rPr>
              <a:t>有穷性</a:t>
            </a:r>
            <a:r>
              <a:rPr lang="zh-CN" altLang="en-US" sz="2200" dirty="0">
                <a:solidFill>
                  <a:srgbClr val="3333FF"/>
                </a:solidFill>
                <a:latin typeface="Consolas" pitchFamily="49" charset="0"/>
                <a:ea typeface="楷体" pitchFamily="49" charset="-122"/>
                <a:cs typeface="Consolas" pitchFamily="49" charset="0"/>
              </a:rPr>
              <a:t>：在有穷步之后结束，算法能够停机。</a:t>
            </a:r>
          </a:p>
        </p:txBody>
      </p:sp>
      <p:sp>
        <p:nvSpPr>
          <p:cNvPr id="25604" name="Text Box 4"/>
          <p:cNvSpPr txBox="1">
            <a:spLocks noChangeArrowheads="1"/>
          </p:cNvSpPr>
          <p:nvPr/>
        </p:nvSpPr>
        <p:spPr bwMode="auto">
          <a:xfrm>
            <a:off x="1085850" y="2500306"/>
            <a:ext cx="6858000" cy="430887"/>
          </a:xfrm>
          <a:prstGeom prst="rect">
            <a:avLst/>
          </a:prstGeom>
          <a:noFill/>
          <a:ln w="9525">
            <a:noFill/>
            <a:miter lim="800000"/>
            <a:headEnd/>
            <a:tailEnd/>
          </a:ln>
          <a:effectLst/>
        </p:spPr>
        <p:txBody>
          <a:bodyPr>
            <a:spAutoFit/>
          </a:bodyPr>
          <a:lstStyle/>
          <a:p>
            <a:pPr algn="l">
              <a:lnSpc>
                <a:spcPct val="100000"/>
              </a:lnSpc>
            </a:pPr>
            <a:r>
              <a:rPr lang="zh-CN" altLang="en-US" sz="2200" dirty="0">
                <a:solidFill>
                  <a:srgbClr val="3333FF"/>
                </a:solidFill>
                <a:latin typeface="Consolas" pitchFamily="49" charset="0"/>
                <a:ea typeface="楷体" pitchFamily="49" charset="-122"/>
                <a:cs typeface="Consolas" pitchFamily="49" charset="0"/>
              </a:rPr>
              <a:t>（</a:t>
            </a:r>
            <a:r>
              <a:rPr lang="en-US" altLang="zh-CN" sz="2200" dirty="0">
                <a:solidFill>
                  <a:srgbClr val="3333FF"/>
                </a:solidFill>
                <a:latin typeface="Consolas" pitchFamily="49" charset="0"/>
                <a:ea typeface="楷体" pitchFamily="49" charset="-122"/>
                <a:cs typeface="Consolas" pitchFamily="49" charset="0"/>
              </a:rPr>
              <a:t>2</a:t>
            </a:r>
            <a:r>
              <a:rPr lang="zh-CN" altLang="en-US" sz="2200" dirty="0">
                <a:solidFill>
                  <a:srgbClr val="3333FF"/>
                </a:solidFill>
                <a:latin typeface="Consolas" pitchFamily="49" charset="0"/>
                <a:ea typeface="楷体" pitchFamily="49" charset="-122"/>
                <a:cs typeface="Consolas" pitchFamily="49" charset="0"/>
              </a:rPr>
              <a:t>） </a:t>
            </a:r>
            <a:r>
              <a:rPr lang="zh-CN" altLang="en-US" sz="2200" dirty="0">
                <a:solidFill>
                  <a:srgbClr val="C00000"/>
                </a:solidFill>
                <a:latin typeface="Consolas" pitchFamily="49" charset="0"/>
                <a:ea typeface="楷体" pitchFamily="49" charset="-122"/>
                <a:cs typeface="Consolas" pitchFamily="49" charset="0"/>
              </a:rPr>
              <a:t>确定性</a:t>
            </a:r>
            <a:r>
              <a:rPr lang="zh-CN" altLang="en-US" sz="2200" dirty="0">
                <a:solidFill>
                  <a:srgbClr val="3333FF"/>
                </a:solidFill>
                <a:latin typeface="Consolas" pitchFamily="49" charset="0"/>
                <a:ea typeface="楷体" pitchFamily="49" charset="-122"/>
                <a:cs typeface="Consolas" pitchFamily="49" charset="0"/>
              </a:rPr>
              <a:t>：无二义性。 </a:t>
            </a:r>
          </a:p>
        </p:txBody>
      </p:sp>
      <p:sp>
        <p:nvSpPr>
          <p:cNvPr id="25606" name="Text Box 6"/>
          <p:cNvSpPr txBox="1">
            <a:spLocks noChangeArrowheads="1"/>
          </p:cNvSpPr>
          <p:nvPr/>
        </p:nvSpPr>
        <p:spPr bwMode="auto">
          <a:xfrm>
            <a:off x="1043608" y="4119563"/>
            <a:ext cx="2895600" cy="430887"/>
          </a:xfrm>
          <a:prstGeom prst="rect">
            <a:avLst/>
          </a:prstGeom>
          <a:noFill/>
          <a:ln w="9525">
            <a:noFill/>
            <a:miter lim="800000"/>
            <a:headEnd/>
            <a:tailEnd/>
          </a:ln>
          <a:effectLst/>
        </p:spPr>
        <p:txBody>
          <a:bodyPr>
            <a:spAutoFit/>
          </a:bodyPr>
          <a:lstStyle/>
          <a:p>
            <a:pPr algn="l">
              <a:lnSpc>
                <a:spcPct val="100000"/>
              </a:lnSpc>
            </a:pPr>
            <a:r>
              <a:rPr lang="zh-CN" altLang="en-US" sz="2200" dirty="0">
                <a:solidFill>
                  <a:srgbClr val="3333FF"/>
                </a:solidFill>
                <a:latin typeface="Consolas" pitchFamily="49" charset="0"/>
                <a:ea typeface="楷体" pitchFamily="49" charset="-122"/>
                <a:cs typeface="Consolas" pitchFamily="49" charset="0"/>
              </a:rPr>
              <a:t>（</a:t>
            </a:r>
            <a:r>
              <a:rPr lang="en-US" altLang="zh-CN" sz="2200" dirty="0">
                <a:solidFill>
                  <a:srgbClr val="3333FF"/>
                </a:solidFill>
                <a:latin typeface="Consolas" pitchFamily="49" charset="0"/>
                <a:ea typeface="楷体" pitchFamily="49" charset="-122"/>
                <a:cs typeface="Consolas" pitchFamily="49" charset="0"/>
              </a:rPr>
              <a:t>4</a:t>
            </a:r>
            <a:r>
              <a:rPr lang="zh-CN" altLang="en-US" sz="2200" dirty="0">
                <a:solidFill>
                  <a:srgbClr val="3333FF"/>
                </a:solidFill>
                <a:latin typeface="Consolas" pitchFamily="49" charset="0"/>
                <a:ea typeface="楷体" pitchFamily="49" charset="-122"/>
                <a:cs typeface="Consolas" pitchFamily="49" charset="0"/>
              </a:rPr>
              <a:t>） </a:t>
            </a:r>
            <a:r>
              <a:rPr lang="zh-CN" altLang="en-US" sz="2200" dirty="0">
                <a:solidFill>
                  <a:srgbClr val="C00000"/>
                </a:solidFill>
                <a:latin typeface="Consolas" pitchFamily="49" charset="0"/>
                <a:ea typeface="楷体" pitchFamily="49" charset="-122"/>
                <a:cs typeface="Consolas" pitchFamily="49" charset="0"/>
              </a:rPr>
              <a:t>有输入</a:t>
            </a:r>
            <a:r>
              <a:rPr lang="zh-CN" altLang="en-US" sz="2200" dirty="0">
                <a:solidFill>
                  <a:srgbClr val="3333FF"/>
                </a:solidFill>
                <a:latin typeface="Consolas" pitchFamily="49" charset="0"/>
                <a:ea typeface="楷体" pitchFamily="49" charset="-122"/>
                <a:cs typeface="Consolas" pitchFamily="49" charset="0"/>
              </a:rPr>
              <a:t> </a:t>
            </a:r>
          </a:p>
        </p:txBody>
      </p:sp>
      <p:sp>
        <p:nvSpPr>
          <p:cNvPr id="25607" name="Text Box 7"/>
          <p:cNvSpPr txBox="1">
            <a:spLocks noChangeArrowheads="1"/>
          </p:cNvSpPr>
          <p:nvPr/>
        </p:nvSpPr>
        <p:spPr bwMode="auto">
          <a:xfrm>
            <a:off x="1043608" y="4786322"/>
            <a:ext cx="3505200" cy="430887"/>
          </a:xfrm>
          <a:prstGeom prst="rect">
            <a:avLst/>
          </a:prstGeom>
          <a:noFill/>
          <a:ln w="9525">
            <a:noFill/>
            <a:miter lim="800000"/>
            <a:headEnd/>
            <a:tailEnd/>
          </a:ln>
          <a:effectLst/>
        </p:spPr>
        <p:txBody>
          <a:bodyPr>
            <a:spAutoFit/>
          </a:bodyPr>
          <a:lstStyle/>
          <a:p>
            <a:pPr algn="l">
              <a:lnSpc>
                <a:spcPct val="100000"/>
              </a:lnSpc>
            </a:pPr>
            <a:r>
              <a:rPr lang="zh-CN" altLang="en-US" sz="2200" dirty="0">
                <a:solidFill>
                  <a:srgbClr val="3333FF"/>
                </a:solidFill>
                <a:latin typeface="Consolas" pitchFamily="49" charset="0"/>
                <a:ea typeface="楷体" pitchFamily="49" charset="-122"/>
                <a:cs typeface="Consolas" pitchFamily="49" charset="0"/>
              </a:rPr>
              <a:t>（</a:t>
            </a:r>
            <a:r>
              <a:rPr lang="en-US" altLang="zh-CN" sz="2200" dirty="0">
                <a:solidFill>
                  <a:srgbClr val="3333FF"/>
                </a:solidFill>
                <a:latin typeface="Consolas" pitchFamily="49" charset="0"/>
                <a:ea typeface="楷体" pitchFamily="49" charset="-122"/>
                <a:cs typeface="Consolas" pitchFamily="49" charset="0"/>
              </a:rPr>
              <a:t>5</a:t>
            </a:r>
            <a:r>
              <a:rPr lang="zh-CN" altLang="en-US" sz="2200" dirty="0">
                <a:solidFill>
                  <a:srgbClr val="3333FF"/>
                </a:solidFill>
                <a:latin typeface="Consolas" pitchFamily="49" charset="0"/>
                <a:ea typeface="楷体" pitchFamily="49" charset="-122"/>
                <a:cs typeface="Consolas" pitchFamily="49" charset="0"/>
              </a:rPr>
              <a:t>） </a:t>
            </a:r>
            <a:r>
              <a:rPr lang="zh-CN" altLang="en-US" sz="2200" dirty="0">
                <a:solidFill>
                  <a:srgbClr val="C00000"/>
                </a:solidFill>
                <a:latin typeface="Consolas" pitchFamily="49" charset="0"/>
                <a:ea typeface="楷体" pitchFamily="49" charset="-122"/>
                <a:cs typeface="Consolas" pitchFamily="49" charset="0"/>
              </a:rPr>
              <a:t>有输出</a:t>
            </a:r>
            <a:r>
              <a:rPr lang="zh-CN" altLang="en-US" sz="2200" dirty="0">
                <a:solidFill>
                  <a:srgbClr val="3333FF"/>
                </a:solidFill>
                <a:latin typeface="Consolas" pitchFamily="49" charset="0"/>
                <a:ea typeface="楷体" pitchFamily="49" charset="-122"/>
                <a:cs typeface="Consolas" pitchFamily="49" charset="0"/>
              </a:rPr>
              <a:t> </a:t>
            </a:r>
          </a:p>
        </p:txBody>
      </p:sp>
      <p:sp>
        <p:nvSpPr>
          <p:cNvPr id="62469" name="AutoShape 5"/>
          <p:cNvSpPr>
            <a:spLocks/>
          </p:cNvSpPr>
          <p:nvPr/>
        </p:nvSpPr>
        <p:spPr bwMode="auto">
          <a:xfrm>
            <a:off x="3143240" y="4286256"/>
            <a:ext cx="215900" cy="792000"/>
          </a:xfrm>
          <a:prstGeom prst="rightBrace">
            <a:avLst>
              <a:gd name="adj1" fmla="val 38909"/>
              <a:gd name="adj2" fmla="val 50000"/>
            </a:avLst>
          </a:prstGeom>
          <a:noFill/>
          <a:ln w="28575">
            <a:solidFill>
              <a:srgbClr val="FF00FF"/>
            </a:solidFill>
            <a:round/>
            <a:headEnd/>
            <a:tailEnd/>
          </a:ln>
          <a:effectLst/>
        </p:spPr>
        <p:txBody>
          <a:bodyPr wrap="none" anchor="ctr"/>
          <a:lstStyle/>
          <a:p>
            <a:endParaRPr lang="zh-CN" altLang="en-US">
              <a:latin typeface="Consolas" pitchFamily="49" charset="0"/>
              <a:cs typeface="Consolas" pitchFamily="49" charset="0"/>
            </a:endParaRPr>
          </a:p>
        </p:txBody>
      </p:sp>
      <p:sp>
        <p:nvSpPr>
          <p:cNvPr id="62470" name="Text Box 6"/>
          <p:cNvSpPr txBox="1">
            <a:spLocks noChangeArrowheads="1"/>
          </p:cNvSpPr>
          <p:nvPr/>
        </p:nvSpPr>
        <p:spPr bwMode="auto">
          <a:xfrm>
            <a:off x="3419475" y="4437063"/>
            <a:ext cx="2952750" cy="430887"/>
          </a:xfrm>
          <a:prstGeom prst="rect">
            <a:avLst/>
          </a:prstGeom>
          <a:noFill/>
          <a:ln w="9525">
            <a:noFill/>
            <a:miter lim="800000"/>
            <a:headEnd/>
            <a:tailEnd/>
          </a:ln>
          <a:effectLst/>
        </p:spPr>
        <p:txBody>
          <a:bodyPr>
            <a:spAutoFit/>
          </a:bodyPr>
          <a:lstStyle/>
          <a:p>
            <a:pPr>
              <a:lnSpc>
                <a:spcPct val="100000"/>
              </a:lnSpc>
            </a:pPr>
            <a:r>
              <a:rPr kumimoji="0" lang="zh-CN" altLang="en-US" sz="2200" dirty="0">
                <a:solidFill>
                  <a:srgbClr val="3333FF"/>
                </a:solidFill>
                <a:latin typeface="Consolas" pitchFamily="49" charset="0"/>
                <a:ea typeface="楷体" pitchFamily="49" charset="-122"/>
                <a:cs typeface="Consolas" pitchFamily="49" charset="0"/>
              </a:rPr>
              <a:t>表示存在数据处理</a:t>
            </a:r>
          </a:p>
        </p:txBody>
      </p:sp>
      <p:sp>
        <p:nvSpPr>
          <p:cNvPr id="11" name="Text Box 5"/>
          <p:cNvSpPr txBox="1">
            <a:spLocks noChangeArrowheads="1"/>
          </p:cNvSpPr>
          <p:nvPr/>
        </p:nvSpPr>
        <p:spPr bwMode="auto">
          <a:xfrm>
            <a:off x="1071538" y="3159248"/>
            <a:ext cx="7397777" cy="841256"/>
          </a:xfrm>
          <a:prstGeom prst="rect">
            <a:avLst/>
          </a:prstGeom>
          <a:noFill/>
          <a:ln w="9525">
            <a:noFill/>
            <a:miter lim="800000"/>
            <a:headEnd/>
            <a:tailEnd/>
          </a:ln>
          <a:effectLst/>
        </p:spPr>
        <p:txBody>
          <a:bodyPr wrap="square">
            <a:spAutoFit/>
          </a:bodyPr>
          <a:lstStyle/>
          <a:p>
            <a:pPr algn="l">
              <a:lnSpc>
                <a:spcPts val="2200"/>
              </a:lnSpc>
            </a:pPr>
            <a:r>
              <a:rPr lang="zh-CN" altLang="en-US" sz="2200" dirty="0">
                <a:solidFill>
                  <a:srgbClr val="3333FF"/>
                </a:solidFill>
                <a:latin typeface="Consolas" pitchFamily="49" charset="0"/>
                <a:ea typeface="楷体" pitchFamily="49" charset="-122"/>
                <a:cs typeface="Consolas" pitchFamily="49" charset="0"/>
              </a:rPr>
              <a:t>（</a:t>
            </a:r>
            <a:r>
              <a:rPr lang="en-US" altLang="zh-CN" sz="2200" dirty="0">
                <a:solidFill>
                  <a:srgbClr val="3333FF"/>
                </a:solidFill>
                <a:latin typeface="Consolas" pitchFamily="49" charset="0"/>
                <a:ea typeface="楷体" pitchFamily="49" charset="-122"/>
                <a:cs typeface="Consolas" pitchFamily="49" charset="0"/>
              </a:rPr>
              <a:t>3</a:t>
            </a:r>
            <a:r>
              <a:rPr lang="zh-CN" altLang="en-US" sz="2200" dirty="0">
                <a:solidFill>
                  <a:srgbClr val="3333FF"/>
                </a:solidFill>
                <a:latin typeface="Consolas" pitchFamily="49" charset="0"/>
                <a:ea typeface="楷体" pitchFamily="49" charset="-122"/>
                <a:cs typeface="Consolas" pitchFamily="49" charset="0"/>
              </a:rPr>
              <a:t>） </a:t>
            </a:r>
            <a:r>
              <a:rPr lang="zh-CN" altLang="en-US" sz="2200" dirty="0">
                <a:solidFill>
                  <a:srgbClr val="C00000"/>
                </a:solidFill>
                <a:latin typeface="Consolas" pitchFamily="49" charset="0"/>
                <a:ea typeface="楷体" pitchFamily="49" charset="-122"/>
                <a:cs typeface="Consolas" pitchFamily="49" charset="0"/>
              </a:rPr>
              <a:t>可行性</a:t>
            </a:r>
            <a:r>
              <a:rPr lang="zh-CN" altLang="en-US" sz="2200" dirty="0">
                <a:solidFill>
                  <a:srgbClr val="3333FF"/>
                </a:solidFill>
                <a:latin typeface="Consolas" pitchFamily="49" charset="0"/>
                <a:ea typeface="楷体" pitchFamily="49" charset="-122"/>
                <a:cs typeface="Consolas" pitchFamily="49" charset="0"/>
              </a:rPr>
              <a:t>：可通过基本运算有限次执行来实现， </a:t>
            </a:r>
            <a:endParaRPr lang="en-US" altLang="zh-CN" sz="2200" dirty="0">
              <a:solidFill>
                <a:srgbClr val="3333FF"/>
              </a:solidFill>
              <a:latin typeface="Consolas" pitchFamily="49" charset="0"/>
              <a:ea typeface="楷体" pitchFamily="49" charset="-122"/>
              <a:cs typeface="Consolas" pitchFamily="49" charset="0"/>
            </a:endParaRPr>
          </a:p>
          <a:p>
            <a:pPr algn="l">
              <a:lnSpc>
                <a:spcPts val="2200"/>
              </a:lnSpc>
            </a:pPr>
            <a:r>
              <a:rPr lang="en-US" altLang="zh-CN" sz="2200" dirty="0">
                <a:solidFill>
                  <a:srgbClr val="3333FF"/>
                </a:solidFill>
                <a:latin typeface="Consolas" pitchFamily="49" charset="0"/>
                <a:ea typeface="楷体" pitchFamily="49" charset="-122"/>
                <a:cs typeface="Consolas" pitchFamily="49" charset="0"/>
              </a:rPr>
              <a:t>           </a:t>
            </a:r>
            <a:r>
              <a:rPr lang="zh-CN" altLang="en-US" sz="2200" dirty="0">
                <a:solidFill>
                  <a:srgbClr val="3333FF"/>
                </a:solidFill>
                <a:latin typeface="Consolas" pitchFamily="49" charset="0"/>
                <a:ea typeface="楷体" pitchFamily="49" charset="-122"/>
                <a:cs typeface="Consolas" pitchFamily="49" charset="0"/>
              </a:rPr>
              <a:t>  即算法中每一个动作能够被机械地执行。</a:t>
            </a: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60</a:t>
            </a:fld>
            <a:endParaRPr lang="en-US" altLang="zh-CN" dirty="0"/>
          </a:p>
        </p:txBody>
      </p:sp>
    </p:spTree>
    <p:extLst>
      <p:ext uri="{BB962C8B-B14F-4D97-AF65-F5344CB8AC3E}">
        <p14:creationId xmlns:p14="http://schemas.microsoft.com/office/powerpoint/2010/main" val="37848519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57158" y="357166"/>
            <a:ext cx="8001056" cy="769441"/>
          </a:xfrm>
          <a:prstGeom prst="rect">
            <a:avLst/>
          </a:prstGeom>
          <a:noFill/>
          <a:ln w="9525">
            <a:noFill/>
            <a:miter lim="800000"/>
            <a:headEnd/>
            <a:tailEnd/>
          </a:ln>
          <a:effectLst/>
        </p:spPr>
        <p:txBody>
          <a:bodyPr wrap="square">
            <a:spAutoFit/>
          </a:bodyPr>
          <a:lstStyle/>
          <a:p>
            <a:pPr algn="just">
              <a:lnSpc>
                <a:spcPct val="100000"/>
              </a:lnSpc>
            </a:pPr>
            <a:r>
              <a:rPr lang="en-US" altLang="zh-CN" sz="2200">
                <a:solidFill>
                  <a:srgbClr val="FF0000"/>
                </a:solidFill>
                <a:ea typeface="楷体" pitchFamily="49" charset="-122"/>
                <a:cs typeface="Times New Roman" pitchFamily="18" charset="0"/>
              </a:rPr>
              <a:t>      </a:t>
            </a:r>
            <a:r>
              <a:rPr lang="en-US" altLang="zh-CN" sz="2200">
                <a:solidFill>
                  <a:srgbClr val="FF0000"/>
                </a:solidFill>
                <a:latin typeface="楷体" pitchFamily="49" charset="-122"/>
                <a:ea typeface="楷体" pitchFamily="49" charset="-122"/>
                <a:cs typeface="Times New Roman" pitchFamily="18" charset="0"/>
              </a:rPr>
              <a:t>【</a:t>
            </a:r>
            <a:r>
              <a:rPr lang="zh-CN" altLang="en-US" sz="2200">
                <a:solidFill>
                  <a:srgbClr val="FF0000"/>
                </a:solidFill>
                <a:ea typeface="楷体" pitchFamily="49" charset="-122"/>
                <a:cs typeface="Times New Roman" pitchFamily="18" charset="0"/>
              </a:rPr>
              <a:t>例（补充）</a:t>
            </a:r>
            <a:r>
              <a:rPr lang="en-US" altLang="zh-CN" sz="2200">
                <a:solidFill>
                  <a:srgbClr val="FF0000"/>
                </a:solidFill>
                <a:latin typeface="楷体" pitchFamily="49" charset="-122"/>
                <a:ea typeface="楷体" pitchFamily="49" charset="-122"/>
                <a:cs typeface="Times New Roman" pitchFamily="18" charset="0"/>
              </a:rPr>
              <a:t>】</a:t>
            </a:r>
            <a:r>
              <a:rPr lang="zh-CN" altLang="en-US" sz="2200" dirty="0">
                <a:solidFill>
                  <a:srgbClr val="3333FF"/>
                </a:solidFill>
                <a:ea typeface="楷体" pitchFamily="49" charset="-122"/>
                <a:cs typeface="Times New Roman" pitchFamily="18" charset="0"/>
              </a:rPr>
              <a:t>考虑下列两</a:t>
            </a:r>
            <a:r>
              <a:rPr lang="zh-CN" altLang="en-US" sz="2200">
                <a:solidFill>
                  <a:srgbClr val="3333FF"/>
                </a:solidFill>
                <a:ea typeface="楷体" pitchFamily="49" charset="-122"/>
                <a:cs typeface="Times New Roman" pitchFamily="18" charset="0"/>
              </a:rPr>
              <a:t>段</a:t>
            </a:r>
            <a:r>
              <a:rPr lang="zh-CN" altLang="en-US" sz="2200">
                <a:solidFill>
                  <a:srgbClr val="FF00FF"/>
                </a:solidFill>
                <a:ea typeface="楷体" pitchFamily="49" charset="-122"/>
                <a:cs typeface="Times New Roman" pitchFamily="18" charset="0"/>
              </a:rPr>
              <a:t>描述</a:t>
            </a:r>
            <a:r>
              <a:rPr lang="zh-CN" altLang="en-US" sz="2200">
                <a:solidFill>
                  <a:srgbClr val="3333FF"/>
                </a:solidFill>
                <a:ea typeface="楷体" pitchFamily="49" charset="-122"/>
                <a:cs typeface="Times New Roman" pitchFamily="18" charset="0"/>
              </a:rPr>
              <a:t>，这</a:t>
            </a:r>
            <a:r>
              <a:rPr lang="zh-CN" altLang="en-US" sz="2200" dirty="0">
                <a:solidFill>
                  <a:srgbClr val="3333FF"/>
                </a:solidFill>
                <a:ea typeface="楷体" pitchFamily="49" charset="-122"/>
                <a:cs typeface="Times New Roman" pitchFamily="18" charset="0"/>
              </a:rPr>
              <a:t>两段描述均不能满足</a:t>
            </a:r>
            <a:r>
              <a:rPr lang="zh-CN" altLang="en-US" sz="2200">
                <a:solidFill>
                  <a:srgbClr val="3333FF"/>
                </a:solidFill>
                <a:ea typeface="楷体" pitchFamily="49" charset="-122"/>
                <a:cs typeface="Times New Roman" pitchFamily="18" charset="0"/>
              </a:rPr>
              <a:t>算法的特性，试问</a:t>
            </a:r>
            <a:r>
              <a:rPr lang="zh-CN" altLang="en-US" sz="2200" dirty="0">
                <a:solidFill>
                  <a:srgbClr val="3333FF"/>
                </a:solidFill>
                <a:ea typeface="楷体" pitchFamily="49" charset="-122"/>
                <a:cs typeface="Times New Roman" pitchFamily="18" charset="0"/>
              </a:rPr>
              <a:t>它们违反</a:t>
            </a:r>
            <a:r>
              <a:rPr lang="zh-CN" altLang="en-US" sz="2200">
                <a:solidFill>
                  <a:srgbClr val="3333FF"/>
                </a:solidFill>
                <a:ea typeface="楷体" pitchFamily="49" charset="-122"/>
                <a:cs typeface="Times New Roman" pitchFamily="18" charset="0"/>
              </a:rPr>
              <a:t>了哪些特性？</a:t>
            </a:r>
            <a:endParaRPr lang="zh-CN" altLang="en-US" sz="2200" dirty="0">
              <a:solidFill>
                <a:srgbClr val="3333FF"/>
              </a:solidFill>
              <a:ea typeface="楷体" pitchFamily="49" charset="-122"/>
              <a:cs typeface="Times New Roman" pitchFamily="18" charset="0"/>
            </a:endParaRPr>
          </a:p>
        </p:txBody>
      </p:sp>
      <p:sp>
        <p:nvSpPr>
          <p:cNvPr id="3" name="Text Box 2"/>
          <p:cNvSpPr txBox="1">
            <a:spLocks noChangeArrowheads="1"/>
          </p:cNvSpPr>
          <p:nvPr/>
        </p:nvSpPr>
        <p:spPr bwMode="auto">
          <a:xfrm>
            <a:off x="1571604" y="2214554"/>
            <a:ext cx="3286148" cy="2240201"/>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lnSpc>
                <a:spcPct val="80000"/>
              </a:lnSpc>
            </a:pPr>
            <a:r>
              <a:rPr lang="en-US" altLang="zh-CN" sz="1800" dirty="0">
                <a:solidFill>
                  <a:srgbClr val="FF00FF"/>
                </a:solidFill>
                <a:latin typeface="Consolas" pitchFamily="49" charset="0"/>
                <a:ea typeface="楷体" pitchFamily="49" charset="-122"/>
                <a:cs typeface="Consolas" pitchFamily="49" charset="0"/>
              </a:rPr>
              <a:t>void </a:t>
            </a:r>
            <a:r>
              <a:rPr lang="en-US" altLang="zh-CN" sz="1800" dirty="0" err="1">
                <a:solidFill>
                  <a:srgbClr val="FF00FF"/>
                </a:solidFill>
                <a:latin typeface="Consolas" pitchFamily="49" charset="0"/>
                <a:ea typeface="楷体" pitchFamily="49" charset="-122"/>
                <a:cs typeface="Consolas" pitchFamily="49" charset="0"/>
              </a:rPr>
              <a:t>exam1</a:t>
            </a:r>
            <a:r>
              <a:rPr lang="en-US" altLang="zh-CN" sz="1800" dirty="0">
                <a:solidFill>
                  <a:srgbClr val="FF00FF"/>
                </a:solidFill>
                <a:latin typeface="Consolas" pitchFamily="49" charset="0"/>
                <a:ea typeface="楷体" pitchFamily="49" charset="-122"/>
                <a:cs typeface="Consolas" pitchFamily="49" charset="0"/>
              </a:rPr>
              <a:t>() </a:t>
            </a:r>
          </a:p>
          <a:p>
            <a:pPr algn="just">
              <a:lnSpc>
                <a:spcPct val="80000"/>
              </a:lnSpc>
            </a:pPr>
            <a:r>
              <a:rPr lang="en-US" altLang="zh-CN" sz="1800">
                <a:solidFill>
                  <a:srgbClr val="FF00FF"/>
                </a:solidFill>
                <a:latin typeface="Consolas" pitchFamily="49" charset="0"/>
                <a:ea typeface="楷体" pitchFamily="49" charset="-122"/>
                <a:cs typeface="Consolas" pitchFamily="49" charset="0"/>
              </a:rPr>
              <a:t>{  </a:t>
            </a:r>
            <a:r>
              <a:rPr lang="en-US" altLang="zh-CN" sz="1800">
                <a:solidFill>
                  <a:srgbClr val="0033CC"/>
                </a:solidFill>
                <a:latin typeface="Consolas" pitchFamily="49" charset="0"/>
                <a:ea typeface="楷体" pitchFamily="49" charset="-122"/>
                <a:cs typeface="Consolas" pitchFamily="49" charset="0"/>
              </a:rPr>
              <a:t>int  </a:t>
            </a:r>
            <a:r>
              <a:rPr lang="en-US" altLang="zh-CN" sz="1800" dirty="0">
                <a:solidFill>
                  <a:srgbClr val="0033CC"/>
                </a:solidFill>
                <a:latin typeface="Consolas" pitchFamily="49" charset="0"/>
                <a:ea typeface="楷体" pitchFamily="49" charset="-122"/>
                <a:cs typeface="Consolas" pitchFamily="49" charset="0"/>
              </a:rPr>
              <a:t>n</a:t>
            </a:r>
            <a:r>
              <a:rPr lang="zh-CN" altLang="en-US" sz="1800" dirty="0">
                <a:solidFill>
                  <a:srgbClr val="0033CC"/>
                </a:solidFill>
                <a:latin typeface="Consolas" pitchFamily="49" charset="0"/>
                <a:ea typeface="楷体" pitchFamily="49" charset="-122"/>
                <a:cs typeface="Consolas" pitchFamily="49" charset="0"/>
              </a:rPr>
              <a:t>＝</a:t>
            </a:r>
            <a:r>
              <a:rPr lang="en-US" altLang="zh-CN" sz="1800" dirty="0">
                <a:solidFill>
                  <a:srgbClr val="0033CC"/>
                </a:solidFill>
                <a:latin typeface="Consolas" pitchFamily="49" charset="0"/>
                <a:ea typeface="楷体" pitchFamily="49" charset="-122"/>
                <a:cs typeface="Consolas" pitchFamily="49" charset="0"/>
              </a:rPr>
              <a:t>2;</a:t>
            </a:r>
          </a:p>
          <a:p>
            <a:pPr algn="just">
              <a:lnSpc>
                <a:spcPct val="80000"/>
              </a:lnSpc>
            </a:pPr>
            <a:r>
              <a:rPr lang="en-US" altLang="zh-CN" sz="1800">
                <a:solidFill>
                  <a:srgbClr val="0033CC"/>
                </a:solidFill>
                <a:latin typeface="Consolas" pitchFamily="49" charset="0"/>
                <a:ea typeface="楷体" pitchFamily="49" charset="-122"/>
                <a:cs typeface="Consolas" pitchFamily="49" charset="0"/>
              </a:rPr>
              <a:t>   while </a:t>
            </a:r>
            <a:r>
              <a:rPr lang="en-US" altLang="zh-CN" sz="1800" dirty="0">
                <a:solidFill>
                  <a:srgbClr val="0033CC"/>
                </a:solidFill>
                <a:latin typeface="Consolas" pitchFamily="49" charset="0"/>
                <a:ea typeface="楷体" pitchFamily="49" charset="-122"/>
                <a:cs typeface="Consolas" pitchFamily="49" charset="0"/>
              </a:rPr>
              <a:t>(</a:t>
            </a:r>
            <a:r>
              <a:rPr lang="en-US" altLang="zh-CN" sz="1800" dirty="0" err="1">
                <a:solidFill>
                  <a:srgbClr val="0033CC"/>
                </a:solidFill>
                <a:latin typeface="Consolas" pitchFamily="49" charset="0"/>
                <a:ea typeface="楷体" pitchFamily="49" charset="-122"/>
                <a:cs typeface="Consolas" pitchFamily="49" charset="0"/>
              </a:rPr>
              <a:t>n%2</a:t>
            </a:r>
            <a:r>
              <a:rPr lang="zh-CN" altLang="en-US" sz="1800" dirty="0">
                <a:solidFill>
                  <a:srgbClr val="0033CC"/>
                </a:solidFill>
                <a:latin typeface="Consolas" pitchFamily="49" charset="0"/>
                <a:ea typeface="楷体" pitchFamily="49" charset="-122"/>
                <a:cs typeface="Consolas" pitchFamily="49" charset="0"/>
              </a:rPr>
              <a:t>＝＝</a:t>
            </a:r>
            <a:r>
              <a:rPr lang="en-US" altLang="zh-CN" sz="1800" dirty="0">
                <a:solidFill>
                  <a:srgbClr val="0033CC"/>
                </a:solidFill>
                <a:latin typeface="Consolas" pitchFamily="49" charset="0"/>
                <a:ea typeface="楷体" pitchFamily="49" charset="-122"/>
                <a:cs typeface="Consolas" pitchFamily="49" charset="0"/>
              </a:rPr>
              <a:t>0)    </a:t>
            </a:r>
          </a:p>
          <a:p>
            <a:pPr algn="just">
              <a:lnSpc>
                <a:spcPct val="80000"/>
              </a:lnSpc>
            </a:pPr>
            <a:r>
              <a:rPr lang="en-US" altLang="zh-CN" sz="1800">
                <a:solidFill>
                  <a:srgbClr val="0033CC"/>
                </a:solidFill>
                <a:latin typeface="Consolas" pitchFamily="49" charset="0"/>
                <a:ea typeface="楷体" pitchFamily="49" charset="-122"/>
                <a:cs typeface="Consolas" pitchFamily="49" charset="0"/>
              </a:rPr>
              <a:t>       </a:t>
            </a:r>
            <a:r>
              <a:rPr lang="en-US" altLang="zh-CN" sz="1800" dirty="0">
                <a:solidFill>
                  <a:srgbClr val="0033CC"/>
                </a:solidFill>
                <a:latin typeface="Consolas" pitchFamily="49" charset="0"/>
                <a:ea typeface="楷体" pitchFamily="49" charset="-122"/>
                <a:cs typeface="Consolas" pitchFamily="49" charset="0"/>
              </a:rPr>
              <a:t>n</a:t>
            </a:r>
            <a:r>
              <a:rPr lang="zh-CN" altLang="en-US" sz="1800" dirty="0">
                <a:solidFill>
                  <a:srgbClr val="0033CC"/>
                </a:solidFill>
                <a:latin typeface="Consolas" pitchFamily="49" charset="0"/>
                <a:ea typeface="楷体" pitchFamily="49" charset="-122"/>
                <a:cs typeface="Consolas" pitchFamily="49" charset="0"/>
              </a:rPr>
              <a:t>＝</a:t>
            </a:r>
            <a:r>
              <a:rPr lang="en-US" altLang="zh-CN" sz="1800" dirty="0" err="1">
                <a:solidFill>
                  <a:srgbClr val="0033CC"/>
                </a:solidFill>
                <a:latin typeface="Consolas" pitchFamily="49" charset="0"/>
                <a:ea typeface="楷体" pitchFamily="49" charset="-122"/>
                <a:cs typeface="Consolas" pitchFamily="49" charset="0"/>
              </a:rPr>
              <a:t>n+2</a:t>
            </a:r>
            <a:r>
              <a:rPr lang="en-US" altLang="zh-CN" sz="1800" dirty="0">
                <a:solidFill>
                  <a:srgbClr val="0033CC"/>
                </a:solidFill>
                <a:latin typeface="Consolas" pitchFamily="49" charset="0"/>
                <a:ea typeface="楷体" pitchFamily="49" charset="-122"/>
                <a:cs typeface="Consolas" pitchFamily="49" charset="0"/>
              </a:rPr>
              <a:t>; </a:t>
            </a:r>
          </a:p>
          <a:p>
            <a:pPr algn="just">
              <a:lnSpc>
                <a:spcPct val="80000"/>
              </a:lnSpc>
            </a:pPr>
            <a:r>
              <a:rPr lang="en-US" altLang="zh-CN" sz="1800">
                <a:solidFill>
                  <a:srgbClr val="0033CC"/>
                </a:solidFill>
                <a:latin typeface="Consolas" pitchFamily="49" charset="0"/>
                <a:ea typeface="楷体" pitchFamily="49" charset="-122"/>
                <a:cs typeface="Consolas" pitchFamily="49" charset="0"/>
              </a:rPr>
              <a:t>   printf</a:t>
            </a:r>
            <a:r>
              <a:rPr lang="en-US" altLang="zh-CN" sz="1800" dirty="0">
                <a:solidFill>
                  <a:srgbClr val="0033CC"/>
                </a:solidFill>
                <a:latin typeface="Consolas" pitchFamily="49" charset="0"/>
                <a:ea typeface="楷体" pitchFamily="49" charset="-122"/>
                <a:cs typeface="Consolas" pitchFamily="49" charset="0"/>
              </a:rPr>
              <a:t>("%</a:t>
            </a:r>
            <a:r>
              <a:rPr lang="en-US" altLang="zh-CN" sz="1800">
                <a:solidFill>
                  <a:srgbClr val="0033CC"/>
                </a:solidFill>
                <a:latin typeface="Consolas" pitchFamily="49" charset="0"/>
                <a:ea typeface="楷体" pitchFamily="49" charset="-122"/>
                <a:cs typeface="Consolas" pitchFamily="49" charset="0"/>
              </a:rPr>
              <a:t>d\</a:t>
            </a:r>
            <a:r>
              <a:rPr lang="en-US" altLang="zh-CN" sz="1800" err="1">
                <a:solidFill>
                  <a:srgbClr val="0033CC"/>
                </a:solidFill>
                <a:latin typeface="Consolas" pitchFamily="49" charset="0"/>
                <a:ea typeface="楷体" pitchFamily="49" charset="-122"/>
                <a:cs typeface="Consolas" pitchFamily="49" charset="0"/>
              </a:rPr>
              <a:t>n</a:t>
            </a:r>
            <a:r>
              <a:rPr lang="en-US" altLang="zh-CN" sz="1800">
                <a:solidFill>
                  <a:srgbClr val="0033CC"/>
                </a:solidFill>
                <a:latin typeface="Consolas" pitchFamily="49" charset="0"/>
                <a:ea typeface="楷体" pitchFamily="49" charset="-122"/>
                <a:cs typeface="Consolas" pitchFamily="49" charset="0"/>
              </a:rPr>
              <a:t>"</a:t>
            </a:r>
            <a:r>
              <a:rPr lang="zh-CN" altLang="en-US" sz="1800">
                <a:solidFill>
                  <a:srgbClr val="0033CC"/>
                </a:solidFill>
                <a:latin typeface="Consolas" pitchFamily="49" charset="0"/>
                <a:ea typeface="楷体" pitchFamily="49" charset="-122"/>
                <a:cs typeface="Consolas" pitchFamily="49" charset="0"/>
              </a:rPr>
              <a:t>，</a:t>
            </a:r>
            <a:r>
              <a:rPr lang="en-US" altLang="zh-CN" sz="1800">
                <a:solidFill>
                  <a:srgbClr val="0033CC"/>
                </a:solidFill>
                <a:latin typeface="Consolas" pitchFamily="49" charset="0"/>
                <a:ea typeface="楷体" pitchFamily="49" charset="-122"/>
                <a:cs typeface="Consolas" pitchFamily="49" charset="0"/>
              </a:rPr>
              <a:t>n</a:t>
            </a:r>
            <a:r>
              <a:rPr lang="en-US" altLang="zh-CN" sz="1800" dirty="0">
                <a:solidFill>
                  <a:srgbClr val="0033CC"/>
                </a:solidFill>
                <a:latin typeface="Consolas" pitchFamily="49" charset="0"/>
                <a:ea typeface="楷体" pitchFamily="49" charset="-122"/>
                <a:cs typeface="Consolas" pitchFamily="49" charset="0"/>
              </a:rPr>
              <a:t>);</a:t>
            </a:r>
          </a:p>
          <a:p>
            <a:pPr algn="just">
              <a:lnSpc>
                <a:spcPct val="80000"/>
              </a:lnSpc>
            </a:pPr>
            <a:r>
              <a:rPr lang="en-US" altLang="zh-CN" sz="1800" dirty="0">
                <a:solidFill>
                  <a:srgbClr val="FF00FF"/>
                </a:solidFill>
                <a:latin typeface="Consolas" pitchFamily="49" charset="0"/>
                <a:ea typeface="楷体" pitchFamily="49" charset="-122"/>
                <a:cs typeface="Consolas" pitchFamily="49" charset="0"/>
              </a:rPr>
              <a:t>}</a:t>
            </a:r>
          </a:p>
        </p:txBody>
      </p:sp>
      <p:sp>
        <p:nvSpPr>
          <p:cNvPr id="4" name="右大括号 3"/>
          <p:cNvSpPr/>
          <p:nvPr/>
        </p:nvSpPr>
        <p:spPr>
          <a:xfrm>
            <a:off x="4933180" y="2293402"/>
            <a:ext cx="142876" cy="2071702"/>
          </a:xfrm>
          <a:prstGeom prst="rightBrace">
            <a:avLst/>
          </a:prstGeom>
          <a:ln w="2857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5030838" y="2731567"/>
            <a:ext cx="3357586" cy="769441"/>
          </a:xfrm>
          <a:prstGeom prst="rect">
            <a:avLst/>
          </a:prstGeom>
          <a:noFill/>
        </p:spPr>
        <p:txBody>
          <a:bodyPr wrap="square" rtlCol="0">
            <a:spAutoFit/>
          </a:bodyPr>
          <a:lstStyle/>
          <a:p>
            <a:r>
              <a:rPr lang="zh-CN" altLang="en-US" sz="2000" dirty="0">
                <a:solidFill>
                  <a:srgbClr val="3333FF"/>
                </a:solidFill>
                <a:ea typeface="楷体" pitchFamily="49" charset="-122"/>
                <a:cs typeface="Times New Roman" pitchFamily="18" charset="0"/>
              </a:rPr>
              <a:t>其中有一个死循环，违反了算法的</a:t>
            </a:r>
            <a:r>
              <a:rPr lang="zh-CN" altLang="en-US" sz="2000" dirty="0">
                <a:solidFill>
                  <a:srgbClr val="FF3300"/>
                </a:solidFill>
                <a:ea typeface="楷体" pitchFamily="49" charset="-122"/>
                <a:cs typeface="Times New Roman" pitchFamily="18" charset="0"/>
              </a:rPr>
              <a:t>有穷性</a:t>
            </a:r>
            <a:r>
              <a:rPr lang="zh-CN" altLang="en-US" sz="2000" dirty="0">
                <a:solidFill>
                  <a:srgbClr val="3333FF"/>
                </a:solidFill>
                <a:ea typeface="楷体" pitchFamily="49" charset="-122"/>
                <a:cs typeface="Times New Roman" pitchFamily="18" charset="0"/>
              </a:rPr>
              <a:t>特性。</a:t>
            </a:r>
          </a:p>
        </p:txBody>
      </p:sp>
      <p:sp>
        <p:nvSpPr>
          <p:cNvPr id="6" name="TextBox 5"/>
          <p:cNvSpPr txBox="1"/>
          <p:nvPr/>
        </p:nvSpPr>
        <p:spPr>
          <a:xfrm>
            <a:off x="785786" y="1458545"/>
            <a:ext cx="2571768" cy="438774"/>
          </a:xfrm>
          <a:prstGeom prst="rect">
            <a:avLst/>
          </a:prstGeom>
          <a:noFill/>
        </p:spPr>
        <p:txBody>
          <a:bodyPr wrap="square" rtlCol="0">
            <a:spAutoFit/>
          </a:bodyPr>
          <a:lstStyle/>
          <a:p>
            <a:r>
              <a:rPr lang="zh-CN" altLang="en-US" sz="2200" dirty="0">
                <a:solidFill>
                  <a:srgbClr val="3333FF"/>
                </a:solidFill>
                <a:latin typeface="微软雅黑" pitchFamily="34" charset="-122"/>
                <a:ea typeface="微软雅黑" pitchFamily="34" charset="-122"/>
                <a:cs typeface="Times New Roman" pitchFamily="18" charset="0"/>
              </a:rPr>
              <a:t>（</a:t>
            </a:r>
            <a:r>
              <a:rPr lang="en-US" altLang="zh-CN" sz="2200" dirty="0">
                <a:solidFill>
                  <a:srgbClr val="3333FF"/>
                </a:solidFill>
                <a:latin typeface="微软雅黑" pitchFamily="34" charset="-122"/>
                <a:ea typeface="微软雅黑" pitchFamily="34" charset="-122"/>
                <a:cs typeface="Times New Roman" pitchFamily="18" charset="0"/>
              </a:rPr>
              <a:t>1</a:t>
            </a:r>
            <a:r>
              <a:rPr lang="zh-CN" altLang="en-US" sz="2200" dirty="0">
                <a:solidFill>
                  <a:srgbClr val="3333FF"/>
                </a:solidFill>
                <a:latin typeface="微软雅黑" pitchFamily="34" charset="-122"/>
                <a:ea typeface="微软雅黑" pitchFamily="34" charset="-122"/>
                <a:cs typeface="Times New Roman" pitchFamily="18" charset="0"/>
              </a:rPr>
              <a:t>）描述一</a:t>
            </a: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61</a:t>
            </a:fld>
            <a:endParaRPr lang="en-US" altLang="zh-CN" dirty="0"/>
          </a:p>
        </p:txBody>
      </p:sp>
    </p:spTree>
    <p:extLst>
      <p:ext uri="{BB962C8B-B14F-4D97-AF65-F5344CB8AC3E}">
        <p14:creationId xmlns:p14="http://schemas.microsoft.com/office/powerpoint/2010/main" val="11157139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000100" y="1721421"/>
            <a:ext cx="3786214" cy="1880103"/>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lnSpc>
                <a:spcPct val="100000"/>
              </a:lnSpc>
              <a:spcBef>
                <a:spcPts val="0"/>
              </a:spcBef>
            </a:pPr>
            <a:r>
              <a:rPr lang="en-US" altLang="zh-CN" sz="1800" dirty="0">
                <a:solidFill>
                  <a:srgbClr val="FF00FF"/>
                </a:solidFill>
                <a:latin typeface="Consolas" pitchFamily="49" charset="0"/>
                <a:ea typeface="楷体" pitchFamily="49" charset="-122"/>
                <a:cs typeface="Consolas" pitchFamily="49" charset="0"/>
              </a:rPr>
              <a:t>void </a:t>
            </a:r>
            <a:r>
              <a:rPr lang="en-US" altLang="zh-CN" sz="1800" dirty="0" err="1">
                <a:solidFill>
                  <a:srgbClr val="FF00FF"/>
                </a:solidFill>
                <a:latin typeface="Consolas" pitchFamily="49" charset="0"/>
                <a:ea typeface="楷体" pitchFamily="49" charset="-122"/>
                <a:cs typeface="Consolas" pitchFamily="49" charset="0"/>
              </a:rPr>
              <a:t>exam2</a:t>
            </a:r>
            <a:r>
              <a:rPr lang="en-US" altLang="zh-CN" sz="1800" dirty="0">
                <a:solidFill>
                  <a:srgbClr val="FF00FF"/>
                </a:solidFill>
                <a:latin typeface="Consolas" pitchFamily="49" charset="0"/>
                <a:ea typeface="楷体" pitchFamily="49" charset="-122"/>
                <a:cs typeface="Consolas" pitchFamily="49" charset="0"/>
              </a:rPr>
              <a:t>()</a:t>
            </a:r>
          </a:p>
          <a:p>
            <a:pPr algn="just">
              <a:lnSpc>
                <a:spcPct val="100000"/>
              </a:lnSpc>
              <a:spcBef>
                <a:spcPts val="0"/>
              </a:spcBef>
            </a:pPr>
            <a:r>
              <a:rPr lang="en-US" altLang="zh-CN" sz="1800">
                <a:solidFill>
                  <a:srgbClr val="FF00FF"/>
                </a:solidFill>
                <a:latin typeface="Consolas" pitchFamily="49" charset="0"/>
                <a:ea typeface="楷体" pitchFamily="49" charset="-122"/>
                <a:cs typeface="Consolas" pitchFamily="49" charset="0"/>
              </a:rPr>
              <a:t>{  </a:t>
            </a:r>
            <a:r>
              <a:rPr lang="en-US" altLang="zh-CN" sz="1800">
                <a:solidFill>
                  <a:srgbClr val="3333FF"/>
                </a:solidFill>
                <a:latin typeface="Consolas" pitchFamily="49" charset="0"/>
                <a:ea typeface="楷体" pitchFamily="49" charset="-122"/>
                <a:cs typeface="Consolas" pitchFamily="49" charset="0"/>
              </a:rPr>
              <a:t>int x</a:t>
            </a:r>
            <a:r>
              <a:rPr lang="zh-CN" altLang="en-US" sz="1800">
                <a:solidFill>
                  <a:srgbClr val="3333FF"/>
                </a:solidFill>
                <a:latin typeface="Consolas" pitchFamily="49" charset="0"/>
                <a:ea typeface="楷体" pitchFamily="49" charset="-122"/>
                <a:cs typeface="Consolas" pitchFamily="49" charset="0"/>
              </a:rPr>
              <a:t>，</a:t>
            </a:r>
            <a:r>
              <a:rPr lang="en-US" altLang="zh-CN" sz="1800">
                <a:solidFill>
                  <a:srgbClr val="3333FF"/>
                </a:solidFill>
                <a:latin typeface="Consolas" pitchFamily="49" charset="0"/>
                <a:ea typeface="楷体" pitchFamily="49" charset="-122"/>
                <a:cs typeface="Consolas" pitchFamily="49" charset="0"/>
              </a:rPr>
              <a:t>y</a:t>
            </a:r>
            <a:r>
              <a:rPr lang="en-US" altLang="zh-CN" sz="1800" dirty="0">
                <a:solidFill>
                  <a:srgbClr val="3333FF"/>
                </a:solidFill>
                <a:latin typeface="Consolas" pitchFamily="49" charset="0"/>
                <a:ea typeface="楷体" pitchFamily="49" charset="-122"/>
                <a:cs typeface="Consolas" pitchFamily="49" charset="0"/>
              </a:rPr>
              <a:t>;</a:t>
            </a:r>
          </a:p>
          <a:p>
            <a:pPr algn="just">
              <a:lnSpc>
                <a:spcPct val="100000"/>
              </a:lnSpc>
              <a:spcBef>
                <a:spcPts val="0"/>
              </a:spcBef>
            </a:pPr>
            <a:r>
              <a:rPr lang="en-US" altLang="zh-CN" sz="1800">
                <a:solidFill>
                  <a:srgbClr val="3333FF"/>
                </a:solidFill>
                <a:latin typeface="Consolas" pitchFamily="49" charset="0"/>
                <a:ea typeface="楷体" pitchFamily="49" charset="-122"/>
                <a:cs typeface="Consolas" pitchFamily="49" charset="0"/>
              </a:rPr>
              <a:t>   y=0</a:t>
            </a:r>
            <a:r>
              <a:rPr lang="en-US" altLang="zh-CN" sz="1800" dirty="0">
                <a:solidFill>
                  <a:srgbClr val="3333FF"/>
                </a:solidFill>
                <a:latin typeface="Consolas" pitchFamily="49" charset="0"/>
                <a:ea typeface="楷体" pitchFamily="49" charset="-122"/>
                <a:cs typeface="Consolas" pitchFamily="49" charset="0"/>
              </a:rPr>
              <a:t>;</a:t>
            </a:r>
          </a:p>
          <a:p>
            <a:pPr algn="just">
              <a:lnSpc>
                <a:spcPct val="100000"/>
              </a:lnSpc>
              <a:spcBef>
                <a:spcPts val="0"/>
              </a:spcBef>
            </a:pPr>
            <a:r>
              <a:rPr lang="en-US" altLang="zh-CN" sz="1800">
                <a:solidFill>
                  <a:srgbClr val="3333FF"/>
                </a:solidFill>
                <a:latin typeface="Consolas" pitchFamily="49" charset="0"/>
                <a:ea typeface="楷体" pitchFamily="49" charset="-122"/>
                <a:cs typeface="Consolas" pitchFamily="49" charset="0"/>
              </a:rPr>
              <a:t>   x=5/y</a:t>
            </a:r>
            <a:r>
              <a:rPr lang="en-US" altLang="zh-CN" sz="1800" dirty="0">
                <a:solidFill>
                  <a:srgbClr val="3333FF"/>
                </a:solidFill>
                <a:latin typeface="Consolas" pitchFamily="49" charset="0"/>
                <a:ea typeface="楷体" pitchFamily="49" charset="-122"/>
                <a:cs typeface="Consolas" pitchFamily="49" charset="0"/>
              </a:rPr>
              <a:t>;</a:t>
            </a:r>
          </a:p>
          <a:p>
            <a:pPr algn="just">
              <a:lnSpc>
                <a:spcPct val="100000"/>
              </a:lnSpc>
              <a:spcBef>
                <a:spcPts val="0"/>
              </a:spcBef>
            </a:pPr>
            <a:r>
              <a:rPr lang="en-US" altLang="zh-CN" sz="1800">
                <a:solidFill>
                  <a:srgbClr val="3333FF"/>
                </a:solidFill>
                <a:latin typeface="Consolas" pitchFamily="49" charset="0"/>
                <a:ea typeface="楷体" pitchFamily="49" charset="-122"/>
                <a:cs typeface="Consolas" pitchFamily="49" charset="0"/>
              </a:rPr>
              <a:t>   printf("%d</a:t>
            </a:r>
            <a:r>
              <a:rPr lang="zh-CN" altLang="en-US" sz="1800">
                <a:solidFill>
                  <a:srgbClr val="3333FF"/>
                </a:solidFill>
                <a:latin typeface="Consolas" pitchFamily="49" charset="0"/>
                <a:ea typeface="楷体" pitchFamily="49" charset="-122"/>
                <a:cs typeface="Consolas" pitchFamily="49" charset="0"/>
              </a:rPr>
              <a:t>，</a:t>
            </a:r>
            <a:r>
              <a:rPr lang="en-US" altLang="zh-CN" sz="1800">
                <a:solidFill>
                  <a:srgbClr val="3333FF"/>
                </a:solidFill>
                <a:latin typeface="Consolas" pitchFamily="49" charset="0"/>
                <a:ea typeface="楷体" pitchFamily="49" charset="-122"/>
                <a:cs typeface="Consolas" pitchFamily="49" charset="0"/>
              </a:rPr>
              <a:t>%d\n"</a:t>
            </a:r>
            <a:r>
              <a:rPr lang="zh-CN" altLang="en-US" sz="1800">
                <a:solidFill>
                  <a:srgbClr val="3333FF"/>
                </a:solidFill>
                <a:latin typeface="Consolas" pitchFamily="49" charset="0"/>
                <a:ea typeface="楷体" pitchFamily="49" charset="-122"/>
                <a:cs typeface="Consolas" pitchFamily="49" charset="0"/>
              </a:rPr>
              <a:t>，</a:t>
            </a:r>
            <a:r>
              <a:rPr lang="en-US" altLang="zh-CN" sz="1800">
                <a:solidFill>
                  <a:srgbClr val="3333FF"/>
                </a:solidFill>
                <a:latin typeface="Consolas" pitchFamily="49" charset="0"/>
                <a:ea typeface="楷体" pitchFamily="49" charset="-122"/>
                <a:cs typeface="Consolas" pitchFamily="49" charset="0"/>
              </a:rPr>
              <a:t>x</a:t>
            </a:r>
            <a:r>
              <a:rPr lang="zh-CN" altLang="en-US" sz="1800">
                <a:solidFill>
                  <a:srgbClr val="3333FF"/>
                </a:solidFill>
                <a:latin typeface="Consolas" pitchFamily="49" charset="0"/>
                <a:ea typeface="楷体" pitchFamily="49" charset="-122"/>
                <a:cs typeface="Consolas" pitchFamily="49" charset="0"/>
              </a:rPr>
              <a:t>，</a:t>
            </a:r>
            <a:r>
              <a:rPr lang="en-US" altLang="zh-CN" sz="1800">
                <a:solidFill>
                  <a:srgbClr val="3333FF"/>
                </a:solidFill>
                <a:latin typeface="Consolas" pitchFamily="49" charset="0"/>
                <a:ea typeface="楷体" pitchFamily="49" charset="-122"/>
                <a:cs typeface="Consolas" pitchFamily="49" charset="0"/>
              </a:rPr>
              <a:t>y</a:t>
            </a:r>
            <a:r>
              <a:rPr lang="en-US" altLang="zh-CN" sz="1800" dirty="0">
                <a:solidFill>
                  <a:srgbClr val="3333FF"/>
                </a:solidFill>
                <a:latin typeface="Consolas" pitchFamily="49" charset="0"/>
                <a:ea typeface="楷体" pitchFamily="49" charset="-122"/>
                <a:cs typeface="Consolas" pitchFamily="49" charset="0"/>
              </a:rPr>
              <a:t>);</a:t>
            </a:r>
          </a:p>
          <a:p>
            <a:pPr algn="just">
              <a:lnSpc>
                <a:spcPct val="100000"/>
              </a:lnSpc>
              <a:spcBef>
                <a:spcPts val="0"/>
              </a:spcBef>
            </a:pPr>
            <a:r>
              <a:rPr lang="en-US" altLang="zh-CN" sz="1800" dirty="0">
                <a:solidFill>
                  <a:srgbClr val="FF00FF"/>
                </a:solidFill>
                <a:latin typeface="Consolas" pitchFamily="49" charset="0"/>
                <a:ea typeface="楷体" pitchFamily="49" charset="-122"/>
                <a:cs typeface="Consolas" pitchFamily="49" charset="0"/>
              </a:rPr>
              <a:t>}</a:t>
            </a:r>
          </a:p>
        </p:txBody>
      </p:sp>
      <p:sp>
        <p:nvSpPr>
          <p:cNvPr id="3" name="右大括号 2"/>
          <p:cNvSpPr/>
          <p:nvPr/>
        </p:nvSpPr>
        <p:spPr>
          <a:xfrm>
            <a:off x="5004048" y="1645330"/>
            <a:ext cx="142876" cy="2071702"/>
          </a:xfrm>
          <a:prstGeom prst="rightBrace">
            <a:avLst/>
          </a:prstGeom>
          <a:ln w="2857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TextBox 3"/>
          <p:cNvSpPr txBox="1"/>
          <p:nvPr/>
        </p:nvSpPr>
        <p:spPr>
          <a:xfrm>
            <a:off x="5214942" y="2071678"/>
            <a:ext cx="3357586" cy="769441"/>
          </a:xfrm>
          <a:prstGeom prst="rect">
            <a:avLst/>
          </a:prstGeom>
          <a:noFill/>
        </p:spPr>
        <p:txBody>
          <a:bodyPr wrap="square" rtlCol="0">
            <a:spAutoFit/>
          </a:bodyPr>
          <a:lstStyle/>
          <a:p>
            <a:r>
              <a:rPr lang="zh-CN" altLang="en-US" sz="2000">
                <a:solidFill>
                  <a:srgbClr val="3333FF"/>
                </a:solidFill>
                <a:latin typeface="楷体" pitchFamily="49" charset="-122"/>
                <a:ea typeface="楷体" pitchFamily="49" charset="-122"/>
              </a:rPr>
              <a:t>其中包含</a:t>
            </a:r>
            <a:r>
              <a:rPr lang="zh-CN" altLang="en-US" sz="2000" dirty="0">
                <a:solidFill>
                  <a:srgbClr val="3333FF"/>
                </a:solidFill>
                <a:latin typeface="楷体" pitchFamily="49" charset="-122"/>
                <a:ea typeface="楷体" pitchFamily="49" charset="-122"/>
              </a:rPr>
              <a:t>除</a:t>
            </a:r>
            <a:r>
              <a:rPr lang="zh-CN" altLang="en-US" sz="2000">
                <a:solidFill>
                  <a:srgbClr val="3333FF"/>
                </a:solidFill>
                <a:latin typeface="楷体" pitchFamily="49" charset="-122"/>
                <a:ea typeface="楷体" pitchFamily="49" charset="-122"/>
              </a:rPr>
              <a:t>零错误，违反</a:t>
            </a:r>
            <a:r>
              <a:rPr lang="zh-CN" altLang="en-US" sz="2000" dirty="0">
                <a:solidFill>
                  <a:srgbClr val="3333FF"/>
                </a:solidFill>
                <a:latin typeface="楷体" pitchFamily="49" charset="-122"/>
                <a:ea typeface="楷体" pitchFamily="49" charset="-122"/>
              </a:rPr>
              <a:t>了算法</a:t>
            </a:r>
            <a:r>
              <a:rPr lang="zh-CN" altLang="en-US" sz="2000">
                <a:solidFill>
                  <a:srgbClr val="3333FF"/>
                </a:solidFill>
                <a:latin typeface="楷体" pitchFamily="49" charset="-122"/>
                <a:ea typeface="楷体" pitchFamily="49" charset="-122"/>
              </a:rPr>
              <a:t>的</a:t>
            </a:r>
            <a:r>
              <a:rPr lang="zh-CN" altLang="en-US" sz="2000">
                <a:solidFill>
                  <a:srgbClr val="FF3300"/>
                </a:solidFill>
                <a:latin typeface="楷体" pitchFamily="49" charset="-122"/>
                <a:ea typeface="楷体" pitchFamily="49" charset="-122"/>
              </a:rPr>
              <a:t>可行性</a:t>
            </a:r>
            <a:r>
              <a:rPr lang="zh-CN" altLang="en-US" sz="2000">
                <a:solidFill>
                  <a:srgbClr val="3333FF"/>
                </a:solidFill>
                <a:latin typeface="楷体" pitchFamily="49" charset="-122"/>
                <a:ea typeface="楷体" pitchFamily="49" charset="-122"/>
              </a:rPr>
              <a:t>特性</a:t>
            </a:r>
            <a:endParaRPr lang="zh-CN" altLang="en-US" sz="2000" dirty="0">
              <a:solidFill>
                <a:srgbClr val="3333FF"/>
              </a:solidFill>
              <a:latin typeface="楷体" pitchFamily="49" charset="-122"/>
              <a:ea typeface="楷体" pitchFamily="49" charset="-122"/>
              <a:cs typeface="Times New Roman" pitchFamily="18" charset="0"/>
            </a:endParaRPr>
          </a:p>
        </p:txBody>
      </p:sp>
      <p:sp>
        <p:nvSpPr>
          <p:cNvPr id="5" name="TextBox 4"/>
          <p:cNvSpPr txBox="1"/>
          <p:nvPr/>
        </p:nvSpPr>
        <p:spPr>
          <a:xfrm>
            <a:off x="928662" y="857232"/>
            <a:ext cx="2357454" cy="438774"/>
          </a:xfrm>
          <a:prstGeom prst="rect">
            <a:avLst/>
          </a:prstGeom>
          <a:noFill/>
        </p:spPr>
        <p:txBody>
          <a:bodyPr wrap="square" rtlCol="0">
            <a:spAutoFit/>
          </a:bodyPr>
          <a:lstStyle/>
          <a:p>
            <a:r>
              <a:rPr lang="zh-CN" altLang="en-US" sz="2200" dirty="0">
                <a:solidFill>
                  <a:srgbClr val="3333FF"/>
                </a:solidFill>
                <a:latin typeface="微软雅黑" pitchFamily="34" charset="-122"/>
                <a:ea typeface="微软雅黑" pitchFamily="34" charset="-122"/>
                <a:cs typeface="Times New Roman" pitchFamily="18" charset="0"/>
              </a:rPr>
              <a:t>（</a:t>
            </a:r>
            <a:r>
              <a:rPr lang="en-US" altLang="zh-CN" sz="2200" dirty="0">
                <a:solidFill>
                  <a:srgbClr val="3333FF"/>
                </a:solidFill>
                <a:latin typeface="微软雅黑" pitchFamily="34" charset="-122"/>
                <a:ea typeface="微软雅黑" pitchFamily="34" charset="-122"/>
                <a:cs typeface="Times New Roman" pitchFamily="18" charset="0"/>
              </a:rPr>
              <a:t>2</a:t>
            </a:r>
            <a:r>
              <a:rPr lang="zh-CN" altLang="en-US" sz="2200" dirty="0">
                <a:solidFill>
                  <a:srgbClr val="3333FF"/>
                </a:solidFill>
                <a:latin typeface="微软雅黑" pitchFamily="34" charset="-122"/>
                <a:ea typeface="微软雅黑" pitchFamily="34" charset="-122"/>
                <a:cs typeface="Times New Roman" pitchFamily="18" charset="0"/>
              </a:rPr>
              <a:t>） 描述二</a:t>
            </a:r>
            <a:endParaRPr lang="zh-CN" altLang="en-US" sz="2200" dirty="0">
              <a:solidFill>
                <a:srgbClr val="3333FF"/>
              </a:solidFill>
              <a:latin typeface="微软雅黑" pitchFamily="34" charset="-122"/>
              <a:ea typeface="微软雅黑" pitchFamily="34" charset="-122"/>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62</a:t>
            </a:fld>
            <a:endParaRPr lang="en-US" altLang="zh-CN" dirty="0"/>
          </a:p>
        </p:txBody>
      </p:sp>
    </p:spTree>
    <p:extLst>
      <p:ext uri="{BB962C8B-B14F-4D97-AF65-F5344CB8AC3E}">
        <p14:creationId xmlns:p14="http://schemas.microsoft.com/office/powerpoint/2010/main" val="18611598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descr="蓝色面巾纸"/>
          <p:cNvSpPr txBox="1">
            <a:spLocks noChangeArrowheads="1"/>
          </p:cNvSpPr>
          <p:nvPr/>
        </p:nvSpPr>
        <p:spPr bwMode="auto">
          <a:xfrm>
            <a:off x="428596" y="214290"/>
            <a:ext cx="3571900" cy="584775"/>
          </a:xfrm>
          <a:prstGeom prst="rect">
            <a:avLst/>
          </a:prstGeom>
          <a:blipFill dpi="0" rotWithShape="1">
            <a:blip r:embed="rId4"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00000"/>
              </a:lnSpc>
            </a:pPr>
            <a:r>
              <a:rPr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1.2.2  </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算法描述</a:t>
            </a:r>
          </a:p>
        </p:txBody>
      </p:sp>
      <p:grpSp>
        <p:nvGrpSpPr>
          <p:cNvPr id="2" name="组合 22"/>
          <p:cNvGrpSpPr/>
          <p:nvPr/>
        </p:nvGrpSpPr>
        <p:grpSpPr>
          <a:xfrm>
            <a:off x="714348" y="2428868"/>
            <a:ext cx="6023946" cy="2157102"/>
            <a:chOff x="714348" y="2428868"/>
            <a:chExt cx="6023946" cy="2157102"/>
          </a:xfrm>
        </p:grpSpPr>
        <p:sp>
          <p:nvSpPr>
            <p:cNvPr id="4" name="TextBox 3"/>
            <p:cNvSpPr txBox="1"/>
            <p:nvPr/>
          </p:nvSpPr>
          <p:spPr>
            <a:xfrm>
              <a:off x="714348" y="2428868"/>
              <a:ext cx="5000660" cy="215710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effectLst>
              <a:glow rad="139700">
                <a:schemeClr val="accent4">
                  <a:satMod val="175000"/>
                  <a:alpha val="40000"/>
                </a:schemeClr>
              </a:glow>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180000" tIns="108000" rIns="180000" bIns="108000" rtlCol="0">
              <a:spAutoFit/>
            </a:bodyPr>
            <a:lstStyle/>
            <a:p>
              <a:pPr>
                <a:lnSpc>
                  <a:spcPct val="100000"/>
                </a:lnSpc>
              </a:pPr>
              <a:r>
                <a:rPr lang="zh-CN" altLang="en-US" sz="1800" dirty="0">
                  <a:solidFill>
                    <a:srgbClr val="6600CC"/>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返回值</a:t>
              </a:r>
              <a:r>
                <a:rPr lang="zh-CN" altLang="en-US" sz="1800" dirty="0">
                  <a:solidFill>
                    <a:srgbClr val="0033CC"/>
                  </a:solidFill>
                  <a:latin typeface="Consolas" pitchFamily="49" charset="0"/>
                  <a:ea typeface="楷体" pitchFamily="49" charset="-122"/>
                  <a:cs typeface="Consolas" pitchFamily="49" charset="0"/>
                </a:rPr>
                <a:t>  </a:t>
              </a:r>
              <a:r>
                <a:rPr lang="zh-CN" altLang="en-US" sz="1800" dirty="0">
                  <a:solidFill>
                    <a:srgbClr val="3333FF"/>
                  </a:solidFill>
                  <a:latin typeface="Consolas" pitchFamily="49" charset="0"/>
                  <a:ea typeface="楷体" pitchFamily="49" charset="-122"/>
                  <a:cs typeface="Consolas" pitchFamily="49" charset="0"/>
                </a:rPr>
                <a:t>算法对应的函数名</a:t>
              </a:r>
              <a:r>
                <a:rPr lang="en-US" altLang="zh-CN" sz="1800" dirty="0">
                  <a:solidFill>
                    <a:srgbClr val="0033CC"/>
                  </a:solidFill>
                  <a:latin typeface="Consolas" pitchFamily="49" charset="0"/>
                  <a:ea typeface="楷体" pitchFamily="49" charset="-122"/>
                  <a:cs typeface="Consolas" pitchFamily="49" charset="0"/>
                </a:rPr>
                <a:t>(</a:t>
              </a:r>
              <a:r>
                <a:rPr lang="zh-CN" altLang="en-US" sz="1800" dirty="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形参列表</a:t>
              </a:r>
              <a:r>
                <a:rPr lang="en-US" altLang="zh-CN" sz="1800" dirty="0">
                  <a:solidFill>
                    <a:srgbClr val="0033CC"/>
                  </a:solidFill>
                  <a:latin typeface="Consolas" pitchFamily="49" charset="0"/>
                  <a:ea typeface="楷体" pitchFamily="49" charset="-122"/>
                  <a:cs typeface="Consolas" pitchFamily="49" charset="0"/>
                </a:rPr>
                <a:t>)</a:t>
              </a:r>
            </a:p>
            <a:p>
              <a:pPr>
                <a:lnSpc>
                  <a:spcPct val="100000"/>
                </a:lnSpc>
              </a:pPr>
              <a:r>
                <a:rPr lang="en-US" altLang="zh-CN" sz="1800">
                  <a:solidFill>
                    <a:srgbClr val="0033CC"/>
                  </a:solidFill>
                  <a:latin typeface="Consolas" pitchFamily="49" charset="0"/>
                  <a:ea typeface="楷体" pitchFamily="49" charset="-122"/>
                  <a:cs typeface="Consolas" pitchFamily="49" charset="0"/>
                </a:rPr>
                <a:t>{  </a:t>
              </a:r>
              <a:r>
                <a:rPr lang="en-US" altLang="zh-CN" sz="1800">
                  <a:solidFill>
                    <a:srgbClr val="3333FF"/>
                  </a:solidFill>
                  <a:latin typeface="Consolas" pitchFamily="49" charset="0"/>
                  <a:ea typeface="楷体" pitchFamily="49" charset="-122"/>
                  <a:cs typeface="Consolas" pitchFamily="49" charset="0"/>
                </a:rPr>
                <a:t>//</a:t>
              </a:r>
              <a:r>
                <a:rPr lang="zh-CN" altLang="en-US" sz="1800">
                  <a:solidFill>
                    <a:srgbClr val="3333FF"/>
                  </a:solidFill>
                  <a:latin typeface="Consolas" pitchFamily="49" charset="0"/>
                  <a:ea typeface="楷体" pitchFamily="49" charset="-122"/>
                  <a:cs typeface="Consolas" pitchFamily="49" charset="0"/>
                </a:rPr>
                <a:t>临时变量的定义</a:t>
              </a:r>
              <a:endParaRPr lang="en-US" altLang="zh-CN" sz="1800">
                <a:solidFill>
                  <a:srgbClr val="3333FF"/>
                </a:solidFill>
                <a:latin typeface="Consolas" pitchFamily="49" charset="0"/>
                <a:ea typeface="楷体" pitchFamily="49" charset="-122"/>
                <a:cs typeface="Consolas" pitchFamily="49" charset="0"/>
              </a:endParaRPr>
            </a:p>
            <a:p>
              <a:pPr>
                <a:lnSpc>
                  <a:spcPct val="100000"/>
                </a:lnSpc>
              </a:pPr>
              <a:r>
                <a:rPr lang="en-US" altLang="zh-CN" sz="1800">
                  <a:solidFill>
                    <a:srgbClr val="3333FF"/>
                  </a:solidFill>
                  <a:latin typeface="Consolas" pitchFamily="49" charset="0"/>
                  <a:ea typeface="楷体" pitchFamily="49" charset="-122"/>
                  <a:cs typeface="Consolas" pitchFamily="49" charset="0"/>
                </a:rPr>
                <a:t>   //</a:t>
              </a:r>
              <a:r>
                <a:rPr lang="zh-CN" altLang="en-US" sz="1800">
                  <a:solidFill>
                    <a:srgbClr val="3333FF"/>
                  </a:solidFill>
                  <a:latin typeface="Consolas" pitchFamily="49" charset="0"/>
                  <a:ea typeface="楷体" pitchFamily="49" charset="-122"/>
                  <a:cs typeface="Consolas" pitchFamily="49" charset="0"/>
                </a:rPr>
                <a:t>实现由输入参数到输出参数的操作</a:t>
              </a:r>
              <a:endParaRPr lang="en-US" altLang="zh-CN" sz="1800" dirty="0">
                <a:solidFill>
                  <a:srgbClr val="0033CC"/>
                </a:solidFill>
                <a:latin typeface="Consolas" pitchFamily="49" charset="0"/>
                <a:ea typeface="楷体" pitchFamily="49" charset="-122"/>
                <a:cs typeface="Consolas" pitchFamily="49" charset="0"/>
              </a:endParaRPr>
            </a:p>
            <a:p>
              <a:pPr>
                <a:lnSpc>
                  <a:spcPct val="100000"/>
                </a:lnSpc>
              </a:pPr>
              <a:r>
                <a:rPr lang="en-US" altLang="zh-CN" sz="1800" dirty="0">
                  <a:solidFill>
                    <a:srgbClr val="0033CC"/>
                  </a:solidFill>
                  <a:latin typeface="Consolas" pitchFamily="49" charset="0"/>
                  <a:ea typeface="楷体" pitchFamily="49" charset="-122"/>
                  <a:cs typeface="Consolas" pitchFamily="49" charset="0"/>
                </a:rPr>
                <a:t>	…</a:t>
              </a:r>
            </a:p>
            <a:p>
              <a:pPr>
                <a:lnSpc>
                  <a:spcPct val="100000"/>
                </a:lnSpc>
              </a:pPr>
              <a:r>
                <a:rPr lang="en-US" altLang="zh-CN" sz="1800" dirty="0">
                  <a:solidFill>
                    <a:srgbClr val="0033CC"/>
                  </a:solidFill>
                  <a:latin typeface="Consolas" pitchFamily="49" charset="0"/>
                  <a:ea typeface="楷体" pitchFamily="49" charset="-122"/>
                  <a:cs typeface="Consolas" pitchFamily="49" charset="0"/>
                </a:rPr>
                <a:t>}</a:t>
              </a:r>
              <a:endParaRPr lang="zh-CN" altLang="en-US" sz="1800" dirty="0">
                <a:solidFill>
                  <a:srgbClr val="0033CC"/>
                </a:solidFill>
                <a:latin typeface="Consolas" pitchFamily="49" charset="0"/>
                <a:ea typeface="楷体" pitchFamily="49" charset="-122"/>
                <a:cs typeface="Consolas" pitchFamily="49" charset="0"/>
              </a:endParaRPr>
            </a:p>
          </p:txBody>
        </p:sp>
        <p:sp>
          <p:nvSpPr>
            <p:cNvPr id="5" name="右大括号 4"/>
            <p:cNvSpPr/>
            <p:nvPr/>
          </p:nvSpPr>
          <p:spPr>
            <a:xfrm>
              <a:off x="5929322" y="2928934"/>
              <a:ext cx="142876" cy="1357322"/>
            </a:xfrm>
            <a:prstGeom prst="rightBrace">
              <a:avLst/>
            </a:prstGeom>
            <a:ln w="2857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6" name="TextBox 5"/>
            <p:cNvSpPr txBox="1"/>
            <p:nvPr/>
          </p:nvSpPr>
          <p:spPr>
            <a:xfrm>
              <a:off x="6215074" y="3143248"/>
              <a:ext cx="523220" cy="1000132"/>
            </a:xfrm>
            <a:prstGeom prst="rect">
              <a:avLst/>
            </a:prstGeom>
            <a:noFill/>
          </p:spPr>
          <p:txBody>
            <a:bodyPr vert="eaVert" wrap="square" rtlCol="0">
              <a:spAutoFit/>
            </a:bodyPr>
            <a:lstStyle/>
            <a:p>
              <a:r>
                <a:rPr lang="zh-CN" altLang="en-US" sz="2000" dirty="0">
                  <a:latin typeface="Consolas" pitchFamily="49" charset="0"/>
                  <a:ea typeface="楷体" pitchFamily="49" charset="-122"/>
                  <a:cs typeface="Consolas" pitchFamily="49" charset="0"/>
                </a:rPr>
                <a:t>函数体</a:t>
              </a:r>
            </a:p>
          </p:txBody>
        </p:sp>
      </p:grpSp>
      <p:grpSp>
        <p:nvGrpSpPr>
          <p:cNvPr id="3" name="组合 23"/>
          <p:cNvGrpSpPr/>
          <p:nvPr/>
        </p:nvGrpSpPr>
        <p:grpSpPr>
          <a:xfrm>
            <a:off x="642910" y="5003786"/>
            <a:ext cx="7358114" cy="1655875"/>
            <a:chOff x="642910" y="5003786"/>
            <a:chExt cx="7358114" cy="1655875"/>
          </a:xfrm>
        </p:grpSpPr>
        <p:sp>
          <p:nvSpPr>
            <p:cNvPr id="7" name="TextBox 6"/>
            <p:cNvSpPr txBox="1"/>
            <p:nvPr/>
          </p:nvSpPr>
          <p:spPr>
            <a:xfrm>
              <a:off x="642910" y="5003786"/>
              <a:ext cx="7358114" cy="928459"/>
            </a:xfrm>
            <a:prstGeom prst="rect">
              <a:avLst/>
            </a:prstGeom>
            <a:noFill/>
          </p:spPr>
          <p:txBody>
            <a:bodyPr wrap="square" rtlCol="0">
              <a:spAutoFit/>
            </a:bodyPr>
            <a:lstStyle/>
            <a:p>
              <a:pPr marL="457200" indent="-457200">
                <a:lnSpc>
                  <a:spcPts val="2600"/>
                </a:lnSpc>
                <a:buBlip>
                  <a:blip r:embed="rId5"/>
                </a:buBlip>
              </a:pPr>
              <a:r>
                <a:rPr lang="zh-CN" altLang="en-US" sz="2200" dirty="0">
                  <a:solidFill>
                    <a:srgbClr val="6600CC"/>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返回值</a:t>
              </a:r>
              <a:r>
                <a:rPr lang="zh-CN" altLang="en-US" sz="2200" dirty="0">
                  <a:latin typeface="Consolas" pitchFamily="49" charset="0"/>
                  <a:ea typeface="楷体" pitchFamily="49" charset="-122"/>
                  <a:cs typeface="Consolas" pitchFamily="49" charset="0"/>
                </a:rPr>
                <a:t>：</a:t>
              </a:r>
              <a:r>
                <a:rPr lang="zh-CN" altLang="en-US" sz="2200" dirty="0">
                  <a:solidFill>
                    <a:srgbClr val="3333FF"/>
                  </a:solidFill>
                  <a:latin typeface="Consolas" pitchFamily="49" charset="0"/>
                  <a:ea typeface="楷体" pitchFamily="49" charset="-122"/>
                  <a:cs typeface="Consolas" pitchFamily="49" charset="0"/>
                </a:rPr>
                <a:t>通常为</a:t>
              </a:r>
              <a:r>
                <a:rPr lang="en-US" altLang="zh-CN" sz="2200" err="1">
                  <a:solidFill>
                    <a:srgbClr val="3333FF"/>
                  </a:solidFill>
                  <a:latin typeface="Consolas" pitchFamily="49" charset="0"/>
                  <a:ea typeface="楷体" pitchFamily="49" charset="-122"/>
                  <a:cs typeface="Consolas" pitchFamily="49" charset="0"/>
                </a:rPr>
                <a:t>bool</a:t>
              </a:r>
              <a:r>
                <a:rPr lang="zh-CN" altLang="en-US" sz="2200">
                  <a:solidFill>
                    <a:srgbClr val="3333FF"/>
                  </a:solidFill>
                  <a:latin typeface="Consolas" pitchFamily="49" charset="0"/>
                  <a:ea typeface="楷体" pitchFamily="49" charset="-122"/>
                  <a:cs typeface="Consolas" pitchFamily="49" charset="0"/>
                </a:rPr>
                <a:t>类型，表示</a:t>
              </a:r>
              <a:r>
                <a:rPr lang="zh-CN" altLang="en-US" sz="2200" dirty="0">
                  <a:solidFill>
                    <a:srgbClr val="3333FF"/>
                  </a:solidFill>
                  <a:latin typeface="Consolas" pitchFamily="49" charset="0"/>
                  <a:ea typeface="楷体" pitchFamily="49" charset="-122"/>
                  <a:cs typeface="Consolas" pitchFamily="49" charset="0"/>
                </a:rPr>
                <a:t>算法是否成功执行。</a:t>
              </a:r>
              <a:endParaRPr lang="en-US" altLang="zh-CN" sz="2200" dirty="0">
                <a:solidFill>
                  <a:srgbClr val="3333FF"/>
                </a:solidFill>
                <a:latin typeface="Consolas" pitchFamily="49" charset="0"/>
                <a:ea typeface="楷体" pitchFamily="49" charset="-122"/>
                <a:cs typeface="Consolas" pitchFamily="49" charset="0"/>
              </a:endParaRPr>
            </a:p>
            <a:p>
              <a:pPr marL="457200" indent="-457200">
                <a:lnSpc>
                  <a:spcPts val="2600"/>
                </a:lnSpc>
                <a:buBlip>
                  <a:blip r:embed="rId5"/>
                </a:buBlip>
              </a:pPr>
              <a:r>
                <a:rPr lang="zh-CN" altLang="en-US" sz="2200" dirty="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形参列表</a:t>
              </a:r>
              <a:r>
                <a:rPr lang="zh-CN" altLang="en-US" sz="2200" dirty="0">
                  <a:latin typeface="Consolas" pitchFamily="49" charset="0"/>
                  <a:ea typeface="楷体" pitchFamily="49" charset="-122"/>
                  <a:cs typeface="Consolas" pitchFamily="49" charset="0"/>
                </a:rPr>
                <a:t>：</a:t>
              </a:r>
              <a:r>
                <a:rPr lang="zh-CN" altLang="en-US" sz="2200" dirty="0">
                  <a:solidFill>
                    <a:srgbClr val="3333FF"/>
                  </a:solidFill>
                  <a:latin typeface="Consolas" pitchFamily="49" charset="0"/>
                  <a:ea typeface="楷体" pitchFamily="49" charset="-122"/>
                  <a:cs typeface="Consolas" pitchFamily="49" charset="0"/>
                </a:rPr>
                <a:t>由</a:t>
              </a:r>
              <a:r>
                <a:rPr lang="zh-CN" altLang="en-US" sz="2200" u="heavy" dirty="0">
                  <a:solidFill>
                    <a:srgbClr val="000000"/>
                  </a:solidFill>
                  <a:uFill>
                    <a:solidFill>
                      <a:srgbClr val="6600CC"/>
                    </a:solidFill>
                  </a:uFill>
                  <a:latin typeface="Consolas" pitchFamily="49" charset="0"/>
                  <a:ea typeface="楷体" pitchFamily="49" charset="-122"/>
                  <a:cs typeface="Consolas" pitchFamily="49" charset="0"/>
                </a:rPr>
                <a:t>输入型参数</a:t>
              </a:r>
              <a:r>
                <a:rPr lang="zh-CN" altLang="en-US" sz="2200" dirty="0">
                  <a:solidFill>
                    <a:srgbClr val="3333FF"/>
                  </a:solidFill>
                  <a:latin typeface="Consolas" pitchFamily="49" charset="0"/>
                  <a:ea typeface="楷体" pitchFamily="49" charset="-122"/>
                  <a:cs typeface="Consolas" pitchFamily="49" charset="0"/>
                </a:rPr>
                <a:t>和</a:t>
              </a:r>
              <a:r>
                <a:rPr lang="zh-CN" altLang="en-US" sz="2200" u="heavy" dirty="0">
                  <a:solidFill>
                    <a:srgbClr val="000000"/>
                  </a:solidFill>
                  <a:uFill>
                    <a:solidFill>
                      <a:srgbClr val="7030A0"/>
                    </a:solidFill>
                  </a:uFill>
                  <a:latin typeface="Consolas" pitchFamily="49" charset="0"/>
                  <a:ea typeface="楷体" pitchFamily="49" charset="-122"/>
                  <a:cs typeface="Consolas" pitchFamily="49" charset="0"/>
                </a:rPr>
                <a:t>输出型参数</a:t>
              </a:r>
              <a:r>
                <a:rPr lang="zh-CN" altLang="en-US" sz="2200" dirty="0">
                  <a:solidFill>
                    <a:srgbClr val="3333FF"/>
                  </a:solidFill>
                  <a:latin typeface="Consolas" pitchFamily="49" charset="0"/>
                  <a:ea typeface="楷体" pitchFamily="49" charset="-122"/>
                  <a:cs typeface="Consolas" pitchFamily="49" charset="0"/>
                </a:rPr>
                <a:t>构成。</a:t>
              </a:r>
            </a:p>
          </p:txBody>
        </p:sp>
        <p:sp>
          <p:nvSpPr>
            <p:cNvPr id="8" name="TextBox 7"/>
            <p:cNvSpPr txBox="1"/>
            <p:nvPr/>
          </p:nvSpPr>
          <p:spPr>
            <a:xfrm>
              <a:off x="2928926" y="6228774"/>
              <a:ext cx="1428760" cy="430887"/>
            </a:xfrm>
            <a:prstGeom prst="rect">
              <a:avLst/>
            </a:prstGeom>
            <a:noFill/>
          </p:spPr>
          <p:txBody>
            <a:bodyPr wrap="square" rtlCol="0">
              <a:spAutoFit/>
            </a:bodyPr>
            <a:lstStyle/>
            <a:p>
              <a:r>
                <a:rPr lang="zh-CN" altLang="en-US" sz="2000">
                  <a:solidFill>
                    <a:srgbClr val="000000"/>
                  </a:solidFill>
                  <a:latin typeface="Consolas" pitchFamily="49" charset="0"/>
                  <a:ea typeface="楷体" pitchFamily="49" charset="-122"/>
                  <a:cs typeface="Consolas" pitchFamily="49" charset="0"/>
                </a:rPr>
                <a:t>算法输入</a:t>
              </a:r>
            </a:p>
          </p:txBody>
        </p:sp>
        <p:sp>
          <p:nvSpPr>
            <p:cNvPr id="9" name="TextBox 8"/>
            <p:cNvSpPr txBox="1"/>
            <p:nvPr/>
          </p:nvSpPr>
          <p:spPr>
            <a:xfrm>
              <a:off x="4643438" y="6228774"/>
              <a:ext cx="1428760" cy="430887"/>
            </a:xfrm>
            <a:prstGeom prst="rect">
              <a:avLst/>
            </a:prstGeom>
            <a:noFill/>
          </p:spPr>
          <p:txBody>
            <a:bodyPr wrap="square" rtlCol="0">
              <a:spAutoFit/>
            </a:bodyPr>
            <a:lstStyle/>
            <a:p>
              <a:r>
                <a:rPr lang="zh-CN" altLang="en-US" sz="2000">
                  <a:solidFill>
                    <a:srgbClr val="000000"/>
                  </a:solidFill>
                  <a:latin typeface="Consolas" pitchFamily="49" charset="0"/>
                  <a:ea typeface="楷体" pitchFamily="49" charset="-122"/>
                  <a:cs typeface="Consolas" pitchFamily="49" charset="0"/>
                </a:rPr>
                <a:t>算法输出</a:t>
              </a:r>
            </a:p>
          </p:txBody>
        </p:sp>
        <p:cxnSp>
          <p:nvCxnSpPr>
            <p:cNvPr id="11" name="直接箭头连接符 10"/>
            <p:cNvCxnSpPr/>
            <p:nvPr/>
          </p:nvCxnSpPr>
          <p:spPr>
            <a:xfrm rot="5400000">
              <a:off x="3320033" y="6083527"/>
              <a:ext cx="360000" cy="794"/>
            </a:xfrm>
            <a:prstGeom prst="straightConnector1">
              <a:avLst/>
            </a:prstGeom>
            <a:ln w="28575">
              <a:solidFill>
                <a:srgbClr val="6600CC"/>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5400000">
              <a:off x="5034545" y="6083527"/>
              <a:ext cx="360000" cy="794"/>
            </a:xfrm>
            <a:prstGeom prst="straightConnector1">
              <a:avLst/>
            </a:prstGeom>
            <a:ln w="28575">
              <a:solidFill>
                <a:srgbClr val="6600CC"/>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0" name="组合 20"/>
          <p:cNvGrpSpPr/>
          <p:nvPr/>
        </p:nvGrpSpPr>
        <p:grpSpPr>
          <a:xfrm>
            <a:off x="1071538" y="1000108"/>
            <a:ext cx="4429156" cy="642942"/>
            <a:chOff x="1071538" y="1000108"/>
            <a:chExt cx="4429156" cy="642942"/>
          </a:xfrm>
        </p:grpSpPr>
        <p:sp>
          <p:nvSpPr>
            <p:cNvPr id="13" name="圆角矩形 12"/>
            <p:cNvSpPr/>
            <p:nvPr/>
          </p:nvSpPr>
          <p:spPr>
            <a:xfrm>
              <a:off x="2428860" y="1000108"/>
              <a:ext cx="1571636" cy="64294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Consolas" pitchFamily="49" charset="0"/>
                  <a:ea typeface="楷体" pitchFamily="49" charset="-122"/>
                  <a:cs typeface="Consolas" pitchFamily="49" charset="0"/>
                </a:rPr>
                <a:t>算法</a:t>
              </a:r>
            </a:p>
          </p:txBody>
        </p:sp>
        <p:sp>
          <p:nvSpPr>
            <p:cNvPr id="14" name="右箭头 13"/>
            <p:cNvSpPr/>
            <p:nvPr/>
          </p:nvSpPr>
          <p:spPr>
            <a:xfrm>
              <a:off x="1785918" y="1214422"/>
              <a:ext cx="571504"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5" name="TextBox 14"/>
            <p:cNvSpPr txBox="1"/>
            <p:nvPr/>
          </p:nvSpPr>
          <p:spPr>
            <a:xfrm>
              <a:off x="1071538" y="1109646"/>
              <a:ext cx="785818" cy="430887"/>
            </a:xfrm>
            <a:prstGeom prst="rect">
              <a:avLst/>
            </a:prstGeom>
            <a:noFill/>
          </p:spPr>
          <p:txBody>
            <a:bodyPr wrap="square" rtlCol="0">
              <a:spAutoFit/>
            </a:bodyPr>
            <a:lstStyle/>
            <a:p>
              <a:r>
                <a:rPr lang="zh-CN" altLang="en-US" sz="2000">
                  <a:latin typeface="Consolas" pitchFamily="49" charset="0"/>
                  <a:ea typeface="楷体" pitchFamily="49" charset="-122"/>
                  <a:cs typeface="Consolas" pitchFamily="49" charset="0"/>
                </a:rPr>
                <a:t>输入</a:t>
              </a:r>
            </a:p>
          </p:txBody>
        </p:sp>
        <p:sp>
          <p:nvSpPr>
            <p:cNvPr id="17" name="右箭头 16"/>
            <p:cNvSpPr/>
            <p:nvPr/>
          </p:nvSpPr>
          <p:spPr>
            <a:xfrm>
              <a:off x="4071934" y="1247760"/>
              <a:ext cx="571504"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8" name="TextBox 17"/>
            <p:cNvSpPr txBox="1"/>
            <p:nvPr/>
          </p:nvSpPr>
          <p:spPr>
            <a:xfrm>
              <a:off x="4714876" y="1142984"/>
              <a:ext cx="785818" cy="430887"/>
            </a:xfrm>
            <a:prstGeom prst="rect">
              <a:avLst/>
            </a:prstGeom>
            <a:noFill/>
          </p:spPr>
          <p:txBody>
            <a:bodyPr wrap="square" rtlCol="0">
              <a:spAutoFit/>
            </a:bodyPr>
            <a:lstStyle/>
            <a:p>
              <a:r>
                <a:rPr lang="zh-CN" altLang="en-US" sz="2000">
                  <a:latin typeface="Consolas" pitchFamily="49" charset="0"/>
                  <a:ea typeface="楷体" pitchFamily="49" charset="-122"/>
                  <a:cs typeface="Consolas" pitchFamily="49" charset="0"/>
                </a:rPr>
                <a:t>输出</a:t>
              </a:r>
            </a:p>
          </p:txBody>
        </p:sp>
      </p:grpSp>
      <p:grpSp>
        <p:nvGrpSpPr>
          <p:cNvPr id="21" name="组合 21"/>
          <p:cNvGrpSpPr/>
          <p:nvPr/>
        </p:nvGrpSpPr>
        <p:grpSpPr>
          <a:xfrm>
            <a:off x="2926116" y="1714488"/>
            <a:ext cx="3146082" cy="576000"/>
            <a:chOff x="2926116" y="1714488"/>
            <a:chExt cx="3146082" cy="576000"/>
          </a:xfrm>
        </p:grpSpPr>
        <p:sp>
          <p:nvSpPr>
            <p:cNvPr id="19" name="燕尾形 18"/>
            <p:cNvSpPr/>
            <p:nvPr/>
          </p:nvSpPr>
          <p:spPr>
            <a:xfrm rot="5400000">
              <a:off x="2818116" y="1822488"/>
              <a:ext cx="576000" cy="360000"/>
            </a:xfrm>
            <a:prstGeom prst="chevron">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0" name="TextBox 19"/>
            <p:cNvSpPr txBox="1"/>
            <p:nvPr/>
          </p:nvSpPr>
          <p:spPr>
            <a:xfrm>
              <a:off x="3357554" y="1811302"/>
              <a:ext cx="2714644" cy="430887"/>
            </a:xfrm>
            <a:prstGeom prst="rect">
              <a:avLst/>
            </a:prstGeom>
            <a:noFill/>
          </p:spPr>
          <p:txBody>
            <a:bodyPr wrap="square" rtlCol="0">
              <a:spAutoFit/>
            </a:bodyPr>
            <a:lstStyle/>
            <a:p>
              <a:r>
                <a:rPr lang="zh-CN" altLang="en-US" sz="2000">
                  <a:solidFill>
                    <a:srgbClr val="3333FF"/>
                  </a:solidFill>
                  <a:latin typeface="Consolas" pitchFamily="49" charset="0"/>
                  <a:ea typeface="楷体" pitchFamily="49" charset="-122"/>
                  <a:cs typeface="Consolas" pitchFamily="49" charset="0"/>
                </a:rPr>
                <a:t>算法描述的一般格式</a:t>
              </a:r>
              <a:endParaRPr lang="zh-CN" altLang="en-US" sz="2000">
                <a:latin typeface="Consolas" pitchFamily="49" charset="0"/>
                <a:cs typeface="Consolas" pitchFamily="49" charset="0"/>
              </a:endParaRPr>
            </a:p>
          </p:txBody>
        </p:sp>
      </p:grpSp>
      <p:sp>
        <p:nvSpPr>
          <p:cNvPr id="23" name="灯片编号占位符 22"/>
          <p:cNvSpPr>
            <a:spLocks noGrp="1"/>
          </p:cNvSpPr>
          <p:nvPr>
            <p:ph type="sldNum" sz="quarter" idx="12"/>
          </p:nvPr>
        </p:nvSpPr>
        <p:spPr/>
        <p:txBody>
          <a:bodyPr/>
          <a:lstStyle/>
          <a:p>
            <a:fld id="{7AF016A1-9F15-429F-9EFD-84004B73C732}" type="slidenum">
              <a:rPr lang="en-US" altLang="zh-CN" smtClean="0"/>
              <a:pPr/>
              <a:t>63</a:t>
            </a:fld>
            <a:endParaRPr lang="en-US" altLang="zh-CN" dirty="0"/>
          </a:p>
        </p:txBody>
      </p:sp>
    </p:spTree>
    <p:custDataLst>
      <p:tags r:id="rId1"/>
    </p:custDataLst>
    <p:extLst>
      <p:ext uri="{BB962C8B-B14F-4D97-AF65-F5344CB8AC3E}">
        <p14:creationId xmlns:p14="http://schemas.microsoft.com/office/powerpoint/2010/main" val="56046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392621"/>
            <a:ext cx="8143932" cy="46474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2200">
                <a:solidFill>
                  <a:srgbClr val="3333FF"/>
                </a:solidFill>
                <a:latin typeface="Consolas" pitchFamily="49" charset="0"/>
                <a:ea typeface="楷体" pitchFamily="49" charset="-122"/>
                <a:cs typeface="Consolas" pitchFamily="49" charset="0"/>
              </a:rPr>
              <a:t>C</a:t>
            </a:r>
            <a:r>
              <a:rPr lang="en-US" altLang="zh-CN" sz="2200" dirty="0">
                <a:solidFill>
                  <a:srgbClr val="3333FF"/>
                </a:solidFill>
                <a:latin typeface="Consolas" pitchFamily="49" charset="0"/>
                <a:ea typeface="楷体" pitchFamily="49" charset="-122"/>
                <a:cs typeface="Consolas" pitchFamily="49" charset="0"/>
              </a:rPr>
              <a:t>++</a:t>
            </a:r>
            <a:r>
              <a:rPr lang="zh-CN" altLang="en-US" sz="2200" dirty="0">
                <a:solidFill>
                  <a:srgbClr val="3333FF"/>
                </a:solidFill>
                <a:latin typeface="Consolas" pitchFamily="49" charset="0"/>
                <a:ea typeface="楷体" pitchFamily="49" charset="-122"/>
                <a:cs typeface="Consolas" pitchFamily="49" charset="0"/>
              </a:rPr>
              <a:t>语言中提供了一种</a:t>
            </a:r>
            <a:r>
              <a:rPr lang="zh-CN" altLang="en-US" sz="2200" dirty="0">
                <a:solidFill>
                  <a:srgbClr val="FF00FF"/>
                </a:solidFill>
                <a:latin typeface="Consolas" pitchFamily="49" charset="0"/>
                <a:ea typeface="楷体" pitchFamily="49" charset="-122"/>
                <a:cs typeface="Consolas" pitchFamily="49" charset="0"/>
              </a:rPr>
              <a:t>引用</a:t>
            </a:r>
            <a:r>
              <a:rPr lang="zh-CN" altLang="en-US" sz="2200" dirty="0">
                <a:solidFill>
                  <a:srgbClr val="3333FF"/>
                </a:solidFill>
                <a:latin typeface="Consolas" pitchFamily="49" charset="0"/>
                <a:ea typeface="楷体" pitchFamily="49" charset="-122"/>
                <a:cs typeface="Consolas" pitchFamily="49" charset="0"/>
              </a:rPr>
              <a:t>运算符</a:t>
            </a:r>
            <a:r>
              <a:rPr lang="zh-CN" altLang="en-US" sz="2200">
                <a:solidFill>
                  <a:srgbClr val="3333FF"/>
                </a:solidFill>
                <a:latin typeface="Consolas" pitchFamily="49" charset="0"/>
                <a:ea typeface="楷体" pitchFamily="49" charset="-122"/>
                <a:cs typeface="Consolas" pitchFamily="49" charset="0"/>
              </a:rPr>
              <a:t>“</a:t>
            </a:r>
            <a:r>
              <a:rPr lang="en-US" altLang="zh-CN" sz="2200">
                <a:solidFill>
                  <a:srgbClr val="3333FF"/>
                </a:solidFill>
                <a:latin typeface="Consolas" pitchFamily="49" charset="0"/>
                <a:ea typeface="楷体" pitchFamily="49" charset="-122"/>
                <a:cs typeface="Consolas" pitchFamily="49" charset="0"/>
              </a:rPr>
              <a:t>&amp;”</a:t>
            </a:r>
            <a:r>
              <a:rPr lang="zh-CN" altLang="en-US" sz="2200">
                <a:solidFill>
                  <a:srgbClr val="3333FF"/>
                </a:solidFill>
                <a:latin typeface="Consolas" pitchFamily="49" charset="0"/>
                <a:ea typeface="楷体" pitchFamily="49" charset="-122"/>
                <a:cs typeface="Consolas" pitchFamily="49" charset="0"/>
              </a:rPr>
              <a:t>用于描述输出型参数。</a:t>
            </a:r>
            <a:endParaRPr lang="zh-CN" altLang="en-US" sz="2200" dirty="0">
              <a:solidFill>
                <a:srgbClr val="3333FF"/>
              </a:solidFill>
              <a:latin typeface="Consolas" pitchFamily="49" charset="0"/>
              <a:cs typeface="Consolas" pitchFamily="49" charset="0"/>
            </a:endParaRPr>
          </a:p>
        </p:txBody>
      </p:sp>
      <p:sp>
        <p:nvSpPr>
          <p:cNvPr id="5" name="TextBox 4"/>
          <p:cNvSpPr txBox="1"/>
          <p:nvPr/>
        </p:nvSpPr>
        <p:spPr>
          <a:xfrm>
            <a:off x="1571604" y="2825156"/>
            <a:ext cx="1785950" cy="923330"/>
          </a:xfrm>
          <a:prstGeom prst="rect">
            <a:avLst/>
          </a:prstGeom>
          <a:noFill/>
        </p:spPr>
        <p:txBody>
          <a:bodyPr wrap="square" rtlCol="0">
            <a:spAutoFit/>
          </a:bodyPr>
          <a:lstStyle/>
          <a:p>
            <a:r>
              <a:rPr lang="en-US" altLang="zh-CN" sz="2000" dirty="0" err="1">
                <a:solidFill>
                  <a:srgbClr val="3333FF"/>
                </a:solidFill>
                <a:latin typeface="Consolas" pitchFamily="49" charset="0"/>
                <a:cs typeface="Consolas" pitchFamily="49" charset="0"/>
              </a:rPr>
              <a:t>int</a:t>
            </a:r>
            <a:r>
              <a:rPr lang="en-US" altLang="zh-CN" sz="2000" dirty="0">
                <a:solidFill>
                  <a:srgbClr val="3333FF"/>
                </a:solidFill>
                <a:latin typeface="Consolas" pitchFamily="49" charset="0"/>
                <a:cs typeface="Consolas" pitchFamily="49" charset="0"/>
              </a:rPr>
              <a:t> a=10;</a:t>
            </a:r>
          </a:p>
          <a:p>
            <a:r>
              <a:rPr lang="en-US" altLang="zh-CN" sz="2000" dirty="0" err="1">
                <a:solidFill>
                  <a:srgbClr val="3333FF"/>
                </a:solidFill>
                <a:latin typeface="Consolas" pitchFamily="49" charset="0"/>
                <a:cs typeface="Consolas" pitchFamily="49" charset="0"/>
              </a:rPr>
              <a:t>int</a:t>
            </a:r>
            <a:r>
              <a:rPr lang="en-US" altLang="zh-CN" sz="2000" dirty="0">
                <a:solidFill>
                  <a:srgbClr val="3333FF"/>
                </a:solidFill>
                <a:latin typeface="Consolas" pitchFamily="49" charset="0"/>
                <a:cs typeface="Consolas" pitchFamily="49" charset="0"/>
              </a:rPr>
              <a:t> &amp;b=a;</a:t>
            </a:r>
            <a:endParaRPr lang="zh-CN" altLang="en-US" sz="2000" dirty="0">
              <a:solidFill>
                <a:srgbClr val="3333FF"/>
              </a:solidFill>
              <a:latin typeface="Consolas" pitchFamily="49" charset="0"/>
              <a:cs typeface="Consolas" pitchFamily="49" charset="0"/>
            </a:endParaRPr>
          </a:p>
        </p:txBody>
      </p:sp>
      <p:grpSp>
        <p:nvGrpSpPr>
          <p:cNvPr id="10" name="组合 9"/>
          <p:cNvGrpSpPr/>
          <p:nvPr/>
        </p:nvGrpSpPr>
        <p:grpSpPr>
          <a:xfrm>
            <a:off x="1714480" y="3683206"/>
            <a:ext cx="785818" cy="1073035"/>
            <a:chOff x="1928794" y="3326016"/>
            <a:chExt cx="785818" cy="1073035"/>
          </a:xfrm>
        </p:grpSpPr>
        <p:cxnSp>
          <p:nvCxnSpPr>
            <p:cNvPr id="7" name="直接箭头连接符 6"/>
            <p:cNvCxnSpPr/>
            <p:nvPr/>
          </p:nvCxnSpPr>
          <p:spPr>
            <a:xfrm rot="5400000" flipH="1" flipV="1">
              <a:off x="2000232" y="3610974"/>
              <a:ext cx="571504"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28794" y="3968164"/>
              <a:ext cx="785818" cy="430887"/>
            </a:xfrm>
            <a:prstGeom prst="rect">
              <a:avLst/>
            </a:prstGeom>
            <a:noFill/>
          </p:spPr>
          <p:txBody>
            <a:bodyPr wrap="square" rtlCol="0">
              <a:spAutoFit/>
            </a:bodyPr>
            <a:lstStyle/>
            <a:p>
              <a:r>
                <a:rPr lang="zh-CN" altLang="en-US" sz="2000" dirty="0">
                  <a:solidFill>
                    <a:srgbClr val="3333FF"/>
                  </a:solidFill>
                  <a:latin typeface="Consolas" pitchFamily="49" charset="0"/>
                  <a:ea typeface="楷体" pitchFamily="49" charset="-122"/>
                  <a:cs typeface="Consolas" pitchFamily="49" charset="0"/>
                </a:rPr>
                <a:t>引用</a:t>
              </a:r>
            </a:p>
          </p:txBody>
        </p:sp>
      </p:grpSp>
      <p:sp>
        <p:nvSpPr>
          <p:cNvPr id="9" name="TextBox 8"/>
          <p:cNvSpPr txBox="1"/>
          <p:nvPr/>
        </p:nvSpPr>
        <p:spPr>
          <a:xfrm>
            <a:off x="1214414" y="2143116"/>
            <a:ext cx="1571636" cy="498598"/>
          </a:xfrm>
          <a:prstGeom prst="rect">
            <a:avLst/>
          </a:prstGeom>
          <a:noFill/>
        </p:spPr>
        <p:txBody>
          <a:bodyPr wrap="square" rtlCol="0">
            <a:spAutoFit/>
          </a:bodyPr>
          <a:lstStyle/>
          <a:p>
            <a:r>
              <a:rPr lang="zh-CN" altLang="en-US" dirty="0">
                <a:solidFill>
                  <a:srgbClr val="FF0000"/>
                </a:solidFill>
                <a:latin typeface="Consolas" pitchFamily="49" charset="0"/>
                <a:ea typeface="微软雅黑" pitchFamily="34" charset="-122"/>
                <a:cs typeface="Consolas" pitchFamily="49" charset="0"/>
              </a:rPr>
              <a:t>引用示例</a:t>
            </a:r>
          </a:p>
        </p:txBody>
      </p:sp>
      <p:sp>
        <p:nvSpPr>
          <p:cNvPr id="11" name="TextBox 10"/>
          <p:cNvSpPr txBox="1"/>
          <p:nvPr/>
        </p:nvSpPr>
        <p:spPr>
          <a:xfrm>
            <a:off x="5857884" y="2643183"/>
            <a:ext cx="214314" cy="338554"/>
          </a:xfrm>
          <a:prstGeom prst="rect">
            <a:avLst/>
          </a:prstGeom>
          <a:noFill/>
        </p:spPr>
        <p:txBody>
          <a:bodyPr wrap="square" lIns="0" tIns="0" rIns="0" bIns="0" rtlCol="0">
            <a:spAutoFit/>
          </a:bodyPr>
          <a:lstStyle/>
          <a:p>
            <a:r>
              <a:rPr lang="en-US" altLang="zh-CN" sz="2000" i="1" dirty="0">
                <a:latin typeface="Consolas" pitchFamily="49" charset="0"/>
                <a:cs typeface="Consolas" pitchFamily="49" charset="0"/>
              </a:rPr>
              <a:t>a</a:t>
            </a:r>
            <a:endParaRPr lang="zh-CN" altLang="en-US" sz="2000" i="1" dirty="0">
              <a:latin typeface="Consolas" pitchFamily="49" charset="0"/>
              <a:cs typeface="Consolas" pitchFamily="49" charset="0"/>
            </a:endParaRPr>
          </a:p>
        </p:txBody>
      </p:sp>
      <p:sp>
        <p:nvSpPr>
          <p:cNvPr id="12" name="矩形 11"/>
          <p:cNvSpPr/>
          <p:nvPr/>
        </p:nvSpPr>
        <p:spPr>
          <a:xfrm>
            <a:off x="6143636" y="2714620"/>
            <a:ext cx="1071570"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dirty="0">
                <a:solidFill>
                  <a:srgbClr val="0033CC"/>
                </a:solidFill>
                <a:latin typeface="Consolas" pitchFamily="49" charset="0"/>
                <a:ea typeface="楷体" pitchFamily="49" charset="-122"/>
                <a:cs typeface="Consolas" pitchFamily="49" charset="0"/>
              </a:rPr>
              <a:t>10</a:t>
            </a:r>
            <a:endParaRPr lang="zh-CN" altLang="en-US" sz="2000" dirty="0">
              <a:solidFill>
                <a:srgbClr val="0033CC"/>
              </a:solidFill>
              <a:latin typeface="Consolas" pitchFamily="49" charset="0"/>
              <a:ea typeface="楷体" pitchFamily="49" charset="-122"/>
              <a:cs typeface="Consolas" pitchFamily="49" charset="0"/>
            </a:endParaRPr>
          </a:p>
        </p:txBody>
      </p:sp>
      <p:sp>
        <p:nvSpPr>
          <p:cNvPr id="13" name="TextBox 12"/>
          <p:cNvSpPr txBox="1"/>
          <p:nvPr/>
        </p:nvSpPr>
        <p:spPr>
          <a:xfrm>
            <a:off x="5857884" y="2947570"/>
            <a:ext cx="214314" cy="338554"/>
          </a:xfrm>
          <a:prstGeom prst="rect">
            <a:avLst/>
          </a:prstGeom>
          <a:noFill/>
        </p:spPr>
        <p:txBody>
          <a:bodyPr wrap="square" lIns="0" tIns="0" rIns="0" bIns="0" rtlCol="0">
            <a:spAutoFit/>
          </a:bodyPr>
          <a:lstStyle/>
          <a:p>
            <a:r>
              <a:rPr lang="en-US" altLang="zh-CN" sz="2000" i="1" dirty="0">
                <a:latin typeface="Consolas" pitchFamily="49" charset="0"/>
                <a:cs typeface="Consolas" pitchFamily="49" charset="0"/>
              </a:rPr>
              <a:t>b</a:t>
            </a:r>
            <a:endParaRPr lang="zh-CN" altLang="en-US" sz="2000" i="1" dirty="0">
              <a:latin typeface="Consolas" pitchFamily="49" charset="0"/>
              <a:cs typeface="Consolas" pitchFamily="49" charset="0"/>
            </a:endParaRPr>
          </a:p>
        </p:txBody>
      </p:sp>
      <p:grpSp>
        <p:nvGrpSpPr>
          <p:cNvPr id="16" name="组合 15"/>
          <p:cNvGrpSpPr/>
          <p:nvPr/>
        </p:nvGrpSpPr>
        <p:grpSpPr>
          <a:xfrm>
            <a:off x="4643438" y="3357562"/>
            <a:ext cx="3214710" cy="764866"/>
            <a:chOff x="4643438" y="3000372"/>
            <a:chExt cx="3214710" cy="764866"/>
          </a:xfrm>
        </p:grpSpPr>
        <p:sp>
          <p:nvSpPr>
            <p:cNvPr id="14" name="TextBox 13"/>
            <p:cNvSpPr txBox="1"/>
            <p:nvPr/>
          </p:nvSpPr>
          <p:spPr>
            <a:xfrm>
              <a:off x="4643438" y="3357562"/>
              <a:ext cx="3214710" cy="407676"/>
            </a:xfrm>
            <a:prstGeom prst="rect">
              <a:avLst/>
            </a:prstGeom>
            <a:noFill/>
          </p:spPr>
          <p:txBody>
            <a:bodyPr wrap="square" rtlCol="0">
              <a:spAutoFit/>
            </a:bodyPr>
            <a:lstStyle/>
            <a:p>
              <a:r>
                <a:rPr lang="zh-CN" altLang="en-US" sz="2000" dirty="0">
                  <a:solidFill>
                    <a:srgbClr val="3333FF"/>
                  </a:solidFill>
                  <a:latin typeface="微软雅黑" pitchFamily="34" charset="-122"/>
                  <a:ea typeface="微软雅黑" pitchFamily="34" charset="-122"/>
                  <a:cs typeface="Consolas" pitchFamily="49" charset="0"/>
                </a:rPr>
                <a:t>两个变量共享内存空间</a:t>
              </a:r>
            </a:p>
          </p:txBody>
        </p:sp>
        <p:sp>
          <p:nvSpPr>
            <p:cNvPr id="15" name="上箭头 14"/>
            <p:cNvSpPr/>
            <p:nvPr/>
          </p:nvSpPr>
          <p:spPr>
            <a:xfrm>
              <a:off x="5857884" y="3000372"/>
              <a:ext cx="142876" cy="35719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17" name="TextBox 16"/>
          <p:cNvSpPr txBox="1"/>
          <p:nvPr/>
        </p:nvSpPr>
        <p:spPr>
          <a:xfrm>
            <a:off x="500034" y="430072"/>
            <a:ext cx="3429024" cy="498598"/>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dirty="0">
                <a:solidFill>
                  <a:srgbClr val="FF0000"/>
                </a:solidFill>
                <a:latin typeface="Consolas" pitchFamily="49" charset="0"/>
                <a:ea typeface="微软雅黑" pitchFamily="34" charset="-122"/>
                <a:cs typeface="Consolas" pitchFamily="49" charset="0"/>
              </a:rPr>
              <a:t>如何描述输出型参数？</a:t>
            </a:r>
            <a:endParaRPr lang="zh-CN" altLang="en-US" dirty="0">
              <a:latin typeface="Consolas" pitchFamily="49" charset="0"/>
              <a:ea typeface="微软雅黑" pitchFamily="34" charset="-122"/>
              <a:cs typeface="Consolas" pitchFamily="49" charset="0"/>
            </a:endParaRPr>
          </a:p>
        </p:txBody>
      </p:sp>
      <p:grpSp>
        <p:nvGrpSpPr>
          <p:cNvPr id="21" name="组合 20"/>
          <p:cNvGrpSpPr/>
          <p:nvPr/>
        </p:nvGrpSpPr>
        <p:grpSpPr>
          <a:xfrm>
            <a:off x="4643438" y="4214818"/>
            <a:ext cx="2714644" cy="979180"/>
            <a:chOff x="4643438" y="4214818"/>
            <a:chExt cx="2714644" cy="979180"/>
          </a:xfrm>
        </p:grpSpPr>
        <p:sp>
          <p:nvSpPr>
            <p:cNvPr id="19" name="下箭头 18"/>
            <p:cNvSpPr/>
            <p:nvPr/>
          </p:nvSpPr>
          <p:spPr>
            <a:xfrm>
              <a:off x="5857884" y="4214818"/>
              <a:ext cx="214314" cy="500066"/>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0" name="TextBox 19"/>
            <p:cNvSpPr txBox="1"/>
            <p:nvPr/>
          </p:nvSpPr>
          <p:spPr>
            <a:xfrm>
              <a:off x="4643438" y="4786322"/>
              <a:ext cx="2714644" cy="407676"/>
            </a:xfrm>
            <a:prstGeom prst="rect">
              <a:avLst/>
            </a:prstGeom>
            <a:noFill/>
          </p:spPr>
          <p:txBody>
            <a:bodyPr wrap="square" rtlCol="0">
              <a:spAutoFit/>
            </a:bodyPr>
            <a:lstStyle/>
            <a:p>
              <a:r>
                <a:rPr lang="en-US" altLang="zh-CN" sz="2000" i="1">
                  <a:solidFill>
                    <a:srgbClr val="FF00FF"/>
                  </a:solidFill>
                  <a:latin typeface="Consolas" pitchFamily="49" charset="0"/>
                  <a:ea typeface="微软雅黑" pitchFamily="34" charset="-122"/>
                  <a:cs typeface="Consolas" pitchFamily="49" charset="0"/>
                </a:rPr>
                <a:t>a</a:t>
              </a:r>
              <a:r>
                <a:rPr lang="zh-CN" altLang="en-US" sz="2000">
                  <a:solidFill>
                    <a:srgbClr val="FF00FF"/>
                  </a:solidFill>
                  <a:latin typeface="Consolas" pitchFamily="49" charset="0"/>
                  <a:ea typeface="微软雅黑" pitchFamily="34" charset="-122"/>
                  <a:cs typeface="Consolas" pitchFamily="49" charset="0"/>
                </a:rPr>
                <a:t>、</a:t>
              </a:r>
              <a:r>
                <a:rPr lang="en-US" altLang="zh-CN" sz="2000" i="1">
                  <a:solidFill>
                    <a:srgbClr val="FF00FF"/>
                  </a:solidFill>
                  <a:latin typeface="Consolas" pitchFamily="49" charset="0"/>
                  <a:ea typeface="微软雅黑" pitchFamily="34" charset="-122"/>
                  <a:cs typeface="Consolas" pitchFamily="49" charset="0"/>
                </a:rPr>
                <a:t>b</a:t>
              </a:r>
              <a:r>
                <a:rPr lang="zh-CN" altLang="en-US" sz="2000">
                  <a:solidFill>
                    <a:srgbClr val="FF00FF"/>
                  </a:solidFill>
                  <a:latin typeface="Consolas" pitchFamily="49" charset="0"/>
                  <a:ea typeface="微软雅黑" pitchFamily="34" charset="-122"/>
                  <a:cs typeface="Consolas" pitchFamily="49" charset="0"/>
                </a:rPr>
                <a:t>同步发生改变</a:t>
              </a:r>
            </a:p>
          </p:txBody>
        </p:sp>
      </p:grpSp>
      <p:sp>
        <p:nvSpPr>
          <p:cNvPr id="6" name="灯片编号占位符 5"/>
          <p:cNvSpPr>
            <a:spLocks noGrp="1"/>
          </p:cNvSpPr>
          <p:nvPr>
            <p:ph type="sldNum" sz="quarter" idx="12"/>
          </p:nvPr>
        </p:nvSpPr>
        <p:spPr/>
        <p:txBody>
          <a:bodyPr/>
          <a:lstStyle/>
          <a:p>
            <a:fld id="{7AF016A1-9F15-429F-9EFD-84004B73C732}" type="slidenum">
              <a:rPr lang="en-US" altLang="zh-CN" smtClean="0"/>
              <a:pPr/>
              <a:t>64</a:t>
            </a:fld>
            <a:endParaRPr lang="en-US" altLang="zh-CN" dirty="0"/>
          </a:p>
        </p:txBody>
      </p:sp>
    </p:spTree>
    <p:custDataLst>
      <p:tags r:id="rId1"/>
    </p:custDataLst>
    <p:extLst>
      <p:ext uri="{BB962C8B-B14F-4D97-AF65-F5344CB8AC3E}">
        <p14:creationId xmlns:p14="http://schemas.microsoft.com/office/powerpoint/2010/main" val="235463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par>
                          <p:cTn id="30" fill="hold">
                            <p:stCondLst>
                              <p:cond delay="0"/>
                            </p:stCondLst>
                            <p:childTnLst>
                              <p:par>
                                <p:cTn id="31" presetID="26" presetClass="emph" presetSubtype="0" fill="hold" nodeType="afterEffect">
                                  <p:stCondLst>
                                    <p:cond delay="0"/>
                                  </p:stCondLst>
                                  <p:childTnLst>
                                    <p:animEffect transition="out" filter="fade">
                                      <p:cBhvr>
                                        <p:cTn id="32" dur="500" tmFilter="0, 0; .2, .5; .8, .5; 1, 0"/>
                                        <p:tgtEl>
                                          <p:spTgt spid="10"/>
                                        </p:tgtEl>
                                      </p:cBhvr>
                                    </p:animEffect>
                                    <p:animScale>
                                      <p:cBhvr>
                                        <p:cTn id="33" dur="250" autoRev="1" fill="hold"/>
                                        <p:tgtEl>
                                          <p:spTgt spid="10"/>
                                        </p:tgtEl>
                                      </p:cBhvr>
                                      <p:by x="105000" y="105000"/>
                                    </p:animScale>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P spid="12" grpId="0" animBg="1"/>
      <p:bldP spid="1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500034" y="285728"/>
            <a:ext cx="7072362" cy="430887"/>
          </a:xfrm>
          <a:prstGeom prst="rect">
            <a:avLst/>
          </a:prstGeom>
          <a:noFill/>
          <a:ln w="9525">
            <a:noFill/>
            <a:miter lim="800000"/>
            <a:headEnd/>
            <a:tailEnd/>
          </a:ln>
          <a:effectLst/>
        </p:spPr>
        <p:txBody>
          <a:bodyPr wrap="square">
            <a:spAutoFit/>
          </a:bodyPr>
          <a:lstStyle/>
          <a:p>
            <a:pPr>
              <a:lnSpc>
                <a:spcPct val="100000"/>
              </a:lnSpc>
            </a:pPr>
            <a:r>
              <a:rPr lang="zh-CN" altLang="en-US" sz="2200">
                <a:solidFill>
                  <a:srgbClr val="FF0000"/>
                </a:solidFill>
                <a:latin typeface="Consolas" pitchFamily="49" charset="0"/>
                <a:ea typeface="黑体" pitchFamily="49" charset="-122"/>
                <a:cs typeface="Consolas" pitchFamily="49" charset="0"/>
              </a:rPr>
              <a:t>示例：</a:t>
            </a:r>
            <a:r>
              <a:rPr lang="zh-CN" altLang="en-US" sz="2200">
                <a:solidFill>
                  <a:srgbClr val="3333FF"/>
                </a:solidFill>
                <a:latin typeface="Consolas" pitchFamily="49" charset="0"/>
                <a:ea typeface="楷体" pitchFamily="49" charset="-122"/>
                <a:cs typeface="Consolas" pitchFamily="49" charset="0"/>
              </a:rPr>
              <a:t>设计一个交换两个整数的算法。</a:t>
            </a:r>
            <a:endParaRPr lang="zh-CN" altLang="en-US" sz="2200" dirty="0">
              <a:latin typeface="Consolas" pitchFamily="49" charset="0"/>
              <a:ea typeface="楷体" pitchFamily="49" charset="-122"/>
              <a:cs typeface="Consolas" pitchFamily="49" charset="0"/>
            </a:endParaRPr>
          </a:p>
        </p:txBody>
      </p:sp>
      <p:sp>
        <p:nvSpPr>
          <p:cNvPr id="4" name="TextBox 3"/>
          <p:cNvSpPr txBox="1"/>
          <p:nvPr/>
        </p:nvSpPr>
        <p:spPr>
          <a:xfrm>
            <a:off x="857224" y="1571612"/>
            <a:ext cx="3714776" cy="1777955"/>
          </a:xfrm>
          <a:prstGeom prst="rect">
            <a:avLst/>
          </a:prstGeom>
        </p:spPr>
        <p:style>
          <a:lnRef idx="1">
            <a:schemeClr val="accent3"/>
          </a:lnRef>
          <a:fillRef idx="2">
            <a:schemeClr val="accent3"/>
          </a:fillRef>
          <a:effectRef idx="1">
            <a:schemeClr val="accent3"/>
          </a:effectRef>
          <a:fontRef idx="minor">
            <a:schemeClr val="dk1"/>
          </a:fontRef>
        </p:style>
        <p:txBody>
          <a:bodyPr wrap="square" tIns="144000" bIns="108000" rtlCol="0">
            <a:spAutoFit/>
          </a:bodyPr>
          <a:lstStyle/>
          <a:p>
            <a:pPr>
              <a:lnSpc>
                <a:spcPct val="100000"/>
              </a:lnSpc>
            </a:pPr>
            <a:r>
              <a:rPr lang="zh-CN" altLang="en-US" sz="1800" dirty="0">
                <a:solidFill>
                  <a:srgbClr val="3333FF"/>
                </a:solidFill>
                <a:latin typeface="Consolas" pitchFamily="49" charset="0"/>
                <a:ea typeface="楷体" pitchFamily="49" charset="-122"/>
                <a:cs typeface="Consolas" pitchFamily="49" charset="0"/>
              </a:rPr>
              <a:t> </a:t>
            </a:r>
            <a:r>
              <a:rPr lang="en-US" altLang="zh-CN" sz="1800" dirty="0">
                <a:solidFill>
                  <a:srgbClr val="3333FF"/>
                </a:solidFill>
                <a:latin typeface="Consolas" pitchFamily="49" charset="0"/>
                <a:ea typeface="楷体" pitchFamily="49" charset="-122"/>
                <a:cs typeface="Consolas" pitchFamily="49" charset="0"/>
              </a:rPr>
              <a:t>void </a:t>
            </a:r>
            <a:r>
              <a:rPr lang="en-US" altLang="zh-CN" sz="1800" err="1">
                <a:solidFill>
                  <a:srgbClr val="FF0000"/>
                </a:solidFill>
                <a:latin typeface="Consolas" pitchFamily="49" charset="0"/>
                <a:ea typeface="楷体" pitchFamily="49" charset="-122"/>
                <a:cs typeface="Consolas" pitchFamily="49" charset="0"/>
              </a:rPr>
              <a:t>swap1</a:t>
            </a:r>
            <a:r>
              <a:rPr lang="en-US" altLang="zh-CN" sz="1800">
                <a:solidFill>
                  <a:srgbClr val="3333FF"/>
                </a:solidFill>
                <a:latin typeface="Consolas" pitchFamily="49" charset="0"/>
                <a:ea typeface="楷体" pitchFamily="49" charset="-122"/>
                <a:cs typeface="Consolas" pitchFamily="49" charset="0"/>
              </a:rPr>
              <a:t>(</a:t>
            </a:r>
            <a:r>
              <a:rPr lang="en-US" altLang="zh-CN" sz="1800" err="1">
                <a:solidFill>
                  <a:srgbClr val="FF00FF"/>
                </a:solidFill>
                <a:latin typeface="Consolas" pitchFamily="49" charset="0"/>
                <a:ea typeface="楷体" pitchFamily="49" charset="-122"/>
                <a:cs typeface="Consolas" pitchFamily="49" charset="0"/>
              </a:rPr>
              <a:t>int</a:t>
            </a:r>
            <a:r>
              <a:rPr lang="en-US" altLang="zh-CN" sz="1800">
                <a:solidFill>
                  <a:srgbClr val="FF00FF"/>
                </a:solidFill>
                <a:latin typeface="Consolas" pitchFamily="49" charset="0"/>
                <a:ea typeface="楷体" pitchFamily="49" charset="-122"/>
                <a:cs typeface="Consolas" pitchFamily="49" charset="0"/>
              </a:rPr>
              <a:t> x</a:t>
            </a:r>
            <a:r>
              <a:rPr lang="zh-CN" altLang="en-US" sz="1800">
                <a:solidFill>
                  <a:srgbClr val="3333FF"/>
                </a:solidFill>
                <a:latin typeface="Consolas" pitchFamily="49" charset="0"/>
                <a:ea typeface="楷体" pitchFamily="49" charset="-122"/>
                <a:cs typeface="Consolas" pitchFamily="49" charset="0"/>
              </a:rPr>
              <a:t>，</a:t>
            </a:r>
            <a:r>
              <a:rPr lang="en-US" altLang="zh-CN" sz="1800">
                <a:solidFill>
                  <a:srgbClr val="FF00FF"/>
                </a:solidFill>
                <a:latin typeface="Consolas" pitchFamily="49" charset="0"/>
                <a:ea typeface="楷体" pitchFamily="49" charset="-122"/>
                <a:cs typeface="Consolas" pitchFamily="49" charset="0"/>
              </a:rPr>
              <a:t>int </a:t>
            </a:r>
            <a:r>
              <a:rPr lang="en-US" altLang="zh-CN" sz="1800" dirty="0">
                <a:solidFill>
                  <a:srgbClr val="FF00FF"/>
                </a:solidFill>
                <a:latin typeface="Consolas" pitchFamily="49" charset="0"/>
                <a:ea typeface="楷体" pitchFamily="49" charset="-122"/>
                <a:cs typeface="Consolas" pitchFamily="49" charset="0"/>
              </a:rPr>
              <a:t>y</a:t>
            </a:r>
            <a:r>
              <a:rPr lang="en-US" altLang="zh-CN" sz="1800" dirty="0">
                <a:solidFill>
                  <a:srgbClr val="3333FF"/>
                </a:solidFill>
                <a:latin typeface="Consolas" pitchFamily="49" charset="0"/>
                <a:ea typeface="楷体" pitchFamily="49" charset="-122"/>
                <a:cs typeface="Consolas" pitchFamily="49" charset="0"/>
              </a:rPr>
              <a:t>)</a:t>
            </a:r>
          </a:p>
          <a:p>
            <a:pPr>
              <a:lnSpc>
                <a:spcPct val="100000"/>
              </a:lnSpc>
            </a:pPr>
            <a:r>
              <a:rPr lang="en-US" altLang="zh-CN" sz="1800" dirty="0">
                <a:solidFill>
                  <a:srgbClr val="3333FF"/>
                </a:solidFill>
                <a:latin typeface="Consolas" pitchFamily="49" charset="0"/>
                <a:ea typeface="楷体" pitchFamily="49" charset="-122"/>
                <a:cs typeface="Consolas" pitchFamily="49" charset="0"/>
              </a:rPr>
              <a:t> </a:t>
            </a:r>
            <a:r>
              <a:rPr lang="en-US" altLang="zh-CN" sz="1800">
                <a:solidFill>
                  <a:srgbClr val="3333FF"/>
                </a:solidFill>
                <a:latin typeface="Consolas" pitchFamily="49" charset="0"/>
                <a:ea typeface="楷体" pitchFamily="49" charset="-122"/>
                <a:cs typeface="Consolas" pitchFamily="49" charset="0"/>
              </a:rPr>
              <a:t>{  int </a:t>
            </a:r>
            <a:r>
              <a:rPr lang="en-US" altLang="zh-CN" sz="1800" dirty="0" err="1">
                <a:solidFill>
                  <a:srgbClr val="3333FF"/>
                </a:solidFill>
                <a:latin typeface="Consolas" pitchFamily="49" charset="0"/>
                <a:ea typeface="楷体" pitchFamily="49" charset="-122"/>
                <a:cs typeface="Consolas" pitchFamily="49" charset="0"/>
              </a:rPr>
              <a:t>tmp</a:t>
            </a:r>
            <a:r>
              <a:rPr lang="en-US" altLang="zh-CN" sz="1800" dirty="0">
                <a:solidFill>
                  <a:srgbClr val="3333FF"/>
                </a:solidFill>
                <a:latin typeface="Consolas" pitchFamily="49" charset="0"/>
                <a:ea typeface="楷体" pitchFamily="49" charset="-122"/>
                <a:cs typeface="Consolas" pitchFamily="49" charset="0"/>
              </a:rPr>
              <a:t>;</a:t>
            </a:r>
          </a:p>
          <a:p>
            <a:pPr>
              <a:lnSpc>
                <a:spcPct val="100000"/>
              </a:lnSpc>
            </a:pPr>
            <a:r>
              <a:rPr lang="en-US" altLang="zh-CN" sz="1800">
                <a:solidFill>
                  <a:srgbClr val="3333FF"/>
                </a:solidFill>
                <a:latin typeface="Consolas" pitchFamily="49" charset="0"/>
                <a:ea typeface="楷体" pitchFamily="49" charset="-122"/>
                <a:cs typeface="Consolas" pitchFamily="49" charset="0"/>
              </a:rPr>
              <a:t>    tmp=x; x=y; </a:t>
            </a:r>
            <a:r>
              <a:rPr lang="en-US" altLang="zh-CN" sz="1800" dirty="0">
                <a:solidFill>
                  <a:srgbClr val="3333FF"/>
                </a:solidFill>
                <a:latin typeface="Consolas" pitchFamily="49" charset="0"/>
                <a:ea typeface="楷体" pitchFamily="49" charset="-122"/>
                <a:cs typeface="Consolas" pitchFamily="49" charset="0"/>
              </a:rPr>
              <a:t>y=</a:t>
            </a:r>
            <a:r>
              <a:rPr lang="en-US" altLang="zh-CN" sz="1800" dirty="0" err="1">
                <a:solidFill>
                  <a:srgbClr val="3333FF"/>
                </a:solidFill>
                <a:latin typeface="Consolas" pitchFamily="49" charset="0"/>
                <a:ea typeface="楷体" pitchFamily="49" charset="-122"/>
                <a:cs typeface="Consolas" pitchFamily="49" charset="0"/>
              </a:rPr>
              <a:t>tmp</a:t>
            </a:r>
            <a:r>
              <a:rPr lang="en-US" altLang="zh-CN" sz="1800" dirty="0">
                <a:solidFill>
                  <a:srgbClr val="3333FF"/>
                </a:solidFill>
                <a:latin typeface="Consolas" pitchFamily="49" charset="0"/>
                <a:ea typeface="楷体" pitchFamily="49" charset="-122"/>
                <a:cs typeface="Consolas" pitchFamily="49" charset="0"/>
              </a:rPr>
              <a:t>;</a:t>
            </a:r>
          </a:p>
          <a:p>
            <a:pPr>
              <a:lnSpc>
                <a:spcPct val="100000"/>
              </a:lnSpc>
            </a:pPr>
            <a:r>
              <a:rPr lang="en-US" altLang="zh-CN" sz="1800">
                <a:solidFill>
                  <a:srgbClr val="3333FF"/>
                </a:solidFill>
                <a:latin typeface="Consolas" pitchFamily="49" charset="0"/>
                <a:ea typeface="楷体" pitchFamily="49" charset="-122"/>
                <a:cs typeface="Consolas" pitchFamily="49" charset="0"/>
              </a:rPr>
              <a:t> }</a:t>
            </a:r>
            <a:endParaRPr lang="zh-CN" altLang="en-US" sz="1800" dirty="0">
              <a:solidFill>
                <a:srgbClr val="3333FF"/>
              </a:solidFill>
              <a:latin typeface="Consolas" pitchFamily="49" charset="0"/>
              <a:cs typeface="Consolas" pitchFamily="49" charset="0"/>
            </a:endParaRPr>
          </a:p>
        </p:txBody>
      </p:sp>
      <p:sp>
        <p:nvSpPr>
          <p:cNvPr id="6" name="右大括号 5"/>
          <p:cNvSpPr/>
          <p:nvPr/>
        </p:nvSpPr>
        <p:spPr>
          <a:xfrm>
            <a:off x="4643438" y="2143116"/>
            <a:ext cx="214314" cy="785818"/>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8" name="TextBox 7"/>
          <p:cNvSpPr txBox="1"/>
          <p:nvPr/>
        </p:nvSpPr>
        <p:spPr>
          <a:xfrm>
            <a:off x="4929190" y="2285992"/>
            <a:ext cx="2428892" cy="430887"/>
          </a:xfrm>
          <a:prstGeom prst="rect">
            <a:avLst/>
          </a:prstGeom>
          <a:noFill/>
        </p:spPr>
        <p:txBody>
          <a:bodyPr wrap="square" rtlCol="0">
            <a:spAutoFit/>
          </a:bodyPr>
          <a:lstStyle/>
          <a:p>
            <a:r>
              <a:rPr lang="zh-CN" altLang="en-US" sz="2000">
                <a:solidFill>
                  <a:srgbClr val="3333FF"/>
                </a:solidFill>
                <a:latin typeface="Consolas" pitchFamily="49" charset="0"/>
                <a:ea typeface="楷体" pitchFamily="49" charset="-122"/>
                <a:cs typeface="Consolas" pitchFamily="49" charset="0"/>
              </a:rPr>
              <a:t>交换形参</a:t>
            </a:r>
            <a:r>
              <a:rPr lang="en-US" altLang="zh-CN" sz="2000" i="1">
                <a:solidFill>
                  <a:srgbClr val="3333FF"/>
                </a:solidFill>
                <a:latin typeface="Consolas" pitchFamily="49" charset="0"/>
                <a:ea typeface="楷体" pitchFamily="49" charset="-122"/>
                <a:cs typeface="Consolas" pitchFamily="49" charset="0"/>
              </a:rPr>
              <a:t>x</a:t>
            </a:r>
            <a:r>
              <a:rPr lang="zh-CN" altLang="en-US" sz="2000">
                <a:solidFill>
                  <a:srgbClr val="3333FF"/>
                </a:solidFill>
                <a:latin typeface="Consolas" pitchFamily="49" charset="0"/>
                <a:ea typeface="楷体" pitchFamily="49" charset="-122"/>
                <a:cs typeface="Consolas" pitchFamily="49" charset="0"/>
              </a:rPr>
              <a:t>和</a:t>
            </a:r>
            <a:r>
              <a:rPr lang="en-US" altLang="zh-CN" sz="2000" i="1">
                <a:solidFill>
                  <a:srgbClr val="3333FF"/>
                </a:solidFill>
                <a:latin typeface="Consolas" pitchFamily="49" charset="0"/>
                <a:ea typeface="楷体" pitchFamily="49" charset="-122"/>
                <a:cs typeface="Consolas" pitchFamily="49" charset="0"/>
              </a:rPr>
              <a:t>y</a:t>
            </a:r>
            <a:r>
              <a:rPr lang="zh-CN" altLang="en-US" sz="2000">
                <a:solidFill>
                  <a:srgbClr val="3333FF"/>
                </a:solidFill>
                <a:latin typeface="Consolas" pitchFamily="49" charset="0"/>
                <a:ea typeface="楷体" pitchFamily="49" charset="-122"/>
                <a:cs typeface="Consolas" pitchFamily="49" charset="0"/>
              </a:rPr>
              <a:t>的值</a:t>
            </a:r>
            <a:endParaRPr lang="zh-CN" altLang="en-US" sz="2000">
              <a:latin typeface="Consolas" pitchFamily="49" charset="0"/>
              <a:cs typeface="Consolas" pitchFamily="49" charset="0"/>
            </a:endParaRPr>
          </a:p>
        </p:txBody>
      </p:sp>
      <p:grpSp>
        <p:nvGrpSpPr>
          <p:cNvPr id="10" name="组合 9"/>
          <p:cNvGrpSpPr/>
          <p:nvPr/>
        </p:nvGrpSpPr>
        <p:grpSpPr>
          <a:xfrm>
            <a:off x="285720" y="3500438"/>
            <a:ext cx="7715304" cy="939289"/>
            <a:chOff x="285720" y="3500438"/>
            <a:chExt cx="7715304" cy="939289"/>
          </a:xfrm>
        </p:grpSpPr>
        <p:sp>
          <p:nvSpPr>
            <p:cNvPr id="3" name="TextBox 2"/>
            <p:cNvSpPr txBox="1"/>
            <p:nvPr/>
          </p:nvSpPr>
          <p:spPr>
            <a:xfrm>
              <a:off x="285720" y="4000504"/>
              <a:ext cx="7715304" cy="439223"/>
            </a:xfrm>
            <a:prstGeom prst="rect">
              <a:avLst/>
            </a:prstGeom>
            <a:noFill/>
          </p:spPr>
          <p:txBody>
            <a:bodyPr wrap="square" rtlCol="0">
              <a:spAutoFit/>
            </a:bodyPr>
            <a:lstStyle/>
            <a:p>
              <a:r>
                <a:rPr lang="zh-CN" altLang="en-US" sz="2200">
                  <a:solidFill>
                    <a:srgbClr val="3333FF"/>
                  </a:solidFill>
                  <a:latin typeface="Consolas" pitchFamily="49" charset="0"/>
                  <a:ea typeface="楷体" pitchFamily="49" charset="-122"/>
                  <a:cs typeface="Consolas" pitchFamily="49" charset="0"/>
                </a:rPr>
                <a:t>当执行语句</a:t>
              </a:r>
              <a:r>
                <a:rPr lang="en-US" altLang="zh-CN" sz="2200">
                  <a:solidFill>
                    <a:srgbClr val="FF00FF"/>
                  </a:solidFill>
                  <a:latin typeface="Consolas" pitchFamily="49" charset="0"/>
                  <a:ea typeface="楷体" pitchFamily="49" charset="-122"/>
                  <a:cs typeface="Consolas" pitchFamily="49" charset="0"/>
                </a:rPr>
                <a:t>swap1(</a:t>
              </a:r>
              <a:r>
                <a:rPr lang="en-US" altLang="zh-CN" sz="2200" i="1">
                  <a:solidFill>
                    <a:srgbClr val="FF00FF"/>
                  </a:solidFill>
                  <a:latin typeface="Consolas" pitchFamily="49" charset="0"/>
                  <a:ea typeface="楷体" pitchFamily="49" charset="-122"/>
                  <a:cs typeface="Consolas" pitchFamily="49" charset="0"/>
                </a:rPr>
                <a:t>a</a:t>
              </a:r>
              <a:r>
                <a:rPr lang="zh-CN" altLang="en-US" sz="2200">
                  <a:solidFill>
                    <a:srgbClr val="FF00FF"/>
                  </a:solidFill>
                  <a:latin typeface="Consolas" pitchFamily="49" charset="0"/>
                  <a:ea typeface="楷体" pitchFamily="49" charset="-122"/>
                  <a:cs typeface="Consolas" pitchFamily="49" charset="0"/>
                </a:rPr>
                <a:t>，</a:t>
              </a:r>
              <a:r>
                <a:rPr lang="en-US" altLang="zh-CN" sz="2200" i="1">
                  <a:solidFill>
                    <a:srgbClr val="FF00FF"/>
                  </a:solidFill>
                  <a:latin typeface="Consolas" pitchFamily="49" charset="0"/>
                  <a:ea typeface="楷体" pitchFamily="49" charset="-122"/>
                  <a:cs typeface="Consolas" pitchFamily="49" charset="0"/>
                </a:rPr>
                <a:t>b</a:t>
              </a:r>
              <a:r>
                <a:rPr lang="en-US" altLang="zh-CN" sz="2200">
                  <a:solidFill>
                    <a:srgbClr val="FF00FF"/>
                  </a:solidFill>
                  <a:latin typeface="Consolas" pitchFamily="49" charset="0"/>
                  <a:ea typeface="楷体" pitchFamily="49" charset="-122"/>
                  <a:cs typeface="Consolas" pitchFamily="49" charset="0"/>
                </a:rPr>
                <a:t>)</a:t>
              </a:r>
              <a:r>
                <a:rPr lang="zh-CN" altLang="en-US" sz="2200">
                  <a:solidFill>
                    <a:srgbClr val="3333FF"/>
                  </a:solidFill>
                  <a:latin typeface="Consolas" pitchFamily="49" charset="0"/>
                  <a:ea typeface="楷体" pitchFamily="49" charset="-122"/>
                  <a:cs typeface="Consolas" pitchFamily="49" charset="0"/>
                </a:rPr>
                <a:t>时，</a:t>
              </a:r>
              <a:r>
                <a:rPr lang="en-US" altLang="zh-CN" sz="2200" i="1">
                  <a:solidFill>
                    <a:srgbClr val="3333FF"/>
                  </a:solidFill>
                  <a:latin typeface="Consolas" pitchFamily="49" charset="0"/>
                  <a:ea typeface="楷体" pitchFamily="49" charset="-122"/>
                  <a:cs typeface="Consolas" pitchFamily="49" charset="0"/>
                </a:rPr>
                <a:t>a</a:t>
              </a:r>
              <a:r>
                <a:rPr lang="zh-CN" altLang="en-US" sz="2200" dirty="0">
                  <a:solidFill>
                    <a:srgbClr val="3333FF"/>
                  </a:solidFill>
                  <a:latin typeface="Consolas" pitchFamily="49" charset="0"/>
                  <a:ea typeface="楷体" pitchFamily="49" charset="-122"/>
                  <a:cs typeface="Consolas" pitchFamily="49" charset="0"/>
                </a:rPr>
                <a:t>和</a:t>
              </a:r>
              <a:r>
                <a:rPr lang="en-US" altLang="zh-CN" sz="2200" i="1" dirty="0">
                  <a:solidFill>
                    <a:srgbClr val="3333FF"/>
                  </a:solidFill>
                  <a:latin typeface="Consolas" pitchFamily="49" charset="0"/>
                  <a:ea typeface="楷体" pitchFamily="49" charset="-122"/>
                  <a:cs typeface="Consolas" pitchFamily="49" charset="0"/>
                </a:rPr>
                <a:t>b</a:t>
              </a:r>
              <a:r>
                <a:rPr lang="zh-CN" altLang="en-US" sz="2200" dirty="0">
                  <a:solidFill>
                    <a:srgbClr val="3333FF"/>
                  </a:solidFill>
                  <a:latin typeface="Consolas" pitchFamily="49" charset="0"/>
                  <a:ea typeface="楷体" pitchFamily="49" charset="-122"/>
                  <a:cs typeface="Consolas" pitchFamily="49" charset="0"/>
                </a:rPr>
                <a:t>实参值不会发生了交换。</a:t>
              </a:r>
              <a:endParaRPr lang="zh-CN" altLang="en-US" sz="2200" dirty="0">
                <a:solidFill>
                  <a:srgbClr val="3333FF"/>
                </a:solidFill>
                <a:latin typeface="Consolas" pitchFamily="49" charset="0"/>
                <a:cs typeface="Consolas" pitchFamily="49" charset="0"/>
              </a:endParaRPr>
            </a:p>
          </p:txBody>
        </p:sp>
        <p:sp>
          <p:nvSpPr>
            <p:cNvPr id="9" name="下箭头 8"/>
            <p:cNvSpPr/>
            <p:nvPr/>
          </p:nvSpPr>
          <p:spPr>
            <a:xfrm>
              <a:off x="2928926" y="3500438"/>
              <a:ext cx="214314" cy="42862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200">
                <a:latin typeface="Consolas" pitchFamily="49" charset="0"/>
                <a:cs typeface="Consolas" pitchFamily="49" charset="0"/>
              </a:endParaRPr>
            </a:p>
          </p:txBody>
        </p:sp>
      </p:grpSp>
      <p:sp>
        <p:nvSpPr>
          <p:cNvPr id="11" name="TextBox 10"/>
          <p:cNvSpPr txBox="1"/>
          <p:nvPr/>
        </p:nvSpPr>
        <p:spPr>
          <a:xfrm>
            <a:off x="857224" y="4786322"/>
            <a:ext cx="7000924" cy="439223"/>
          </a:xfrm>
          <a:prstGeom prst="rect">
            <a:avLst/>
          </a:prstGeom>
          <a:noFill/>
        </p:spPr>
        <p:txBody>
          <a:bodyPr wrap="square" rtlCol="0">
            <a:spAutoFit/>
          </a:bodyPr>
          <a:lstStyle/>
          <a:p>
            <a:r>
              <a:rPr lang="zh-CN" altLang="en-US" sz="2200">
                <a:solidFill>
                  <a:srgbClr val="FF0000"/>
                </a:solidFill>
                <a:latin typeface="Consolas" pitchFamily="49" charset="0"/>
                <a:ea typeface="楷体" pitchFamily="49" charset="-122"/>
                <a:cs typeface="Consolas" pitchFamily="49" charset="0"/>
              </a:rPr>
              <a:t>分析：</a:t>
            </a:r>
            <a:r>
              <a:rPr lang="en-US" altLang="zh-CN" sz="2200" i="1">
                <a:solidFill>
                  <a:srgbClr val="0000FF"/>
                </a:solidFill>
                <a:latin typeface="Consolas" pitchFamily="49" charset="0"/>
                <a:ea typeface="楷体" pitchFamily="49" charset="-122"/>
                <a:cs typeface="Consolas" pitchFamily="49" charset="0"/>
              </a:rPr>
              <a:t>x</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y</a:t>
            </a:r>
            <a:r>
              <a:rPr lang="zh-CN" altLang="en-US" sz="2200">
                <a:solidFill>
                  <a:srgbClr val="0000FF"/>
                </a:solidFill>
                <a:latin typeface="Consolas" pitchFamily="49" charset="0"/>
                <a:ea typeface="楷体" pitchFamily="49" charset="-122"/>
                <a:cs typeface="Consolas" pitchFamily="49" charset="0"/>
              </a:rPr>
              <a:t>既是输入型参数，也是输出型参数</a:t>
            </a:r>
          </a:p>
        </p:txBody>
      </p:sp>
      <p:sp>
        <p:nvSpPr>
          <p:cNvPr id="12" name="TextBox 11"/>
          <p:cNvSpPr txBox="1"/>
          <p:nvPr/>
        </p:nvSpPr>
        <p:spPr>
          <a:xfrm>
            <a:off x="714348" y="928670"/>
            <a:ext cx="4500594" cy="439223"/>
          </a:xfrm>
          <a:prstGeom prst="rect">
            <a:avLst/>
          </a:prstGeom>
          <a:noFill/>
        </p:spPr>
        <p:txBody>
          <a:bodyPr wrap="square" rtlCol="0">
            <a:spAutoFit/>
          </a:bodyPr>
          <a:lstStyle/>
          <a:p>
            <a:r>
              <a:rPr lang="zh-CN" altLang="en-US" sz="2200">
                <a:solidFill>
                  <a:srgbClr val="3333FF"/>
                </a:solidFill>
                <a:latin typeface="Consolas" pitchFamily="49" charset="0"/>
                <a:ea typeface="楷体" pitchFamily="49" charset="-122"/>
                <a:cs typeface="Consolas" pitchFamily="49" charset="0"/>
              </a:rPr>
              <a:t>编写一个函数</a:t>
            </a:r>
            <a:r>
              <a:rPr lang="en-US" altLang="zh-CN" sz="2200">
                <a:solidFill>
                  <a:srgbClr val="3333FF"/>
                </a:solidFill>
                <a:latin typeface="Consolas" pitchFamily="49" charset="0"/>
                <a:ea typeface="楷体" pitchFamily="49" charset="-122"/>
                <a:cs typeface="Consolas" pitchFamily="49" charset="0"/>
              </a:rPr>
              <a:t>swap1(</a:t>
            </a:r>
            <a:r>
              <a:rPr lang="en-US" altLang="zh-CN" sz="2200" i="1">
                <a:solidFill>
                  <a:srgbClr val="3333FF"/>
                </a:solidFill>
                <a:latin typeface="Consolas" pitchFamily="49" charset="0"/>
                <a:ea typeface="楷体" pitchFamily="49" charset="-122"/>
                <a:cs typeface="Consolas" pitchFamily="49" charset="0"/>
              </a:rPr>
              <a:t>x</a:t>
            </a:r>
            <a:r>
              <a:rPr lang="zh-CN" altLang="en-US" sz="2200">
                <a:solidFill>
                  <a:srgbClr val="3333FF"/>
                </a:solidFill>
                <a:latin typeface="Consolas" pitchFamily="49" charset="0"/>
                <a:ea typeface="楷体" pitchFamily="49" charset="-122"/>
                <a:cs typeface="Consolas" pitchFamily="49" charset="0"/>
              </a:rPr>
              <a:t>，</a:t>
            </a:r>
            <a:r>
              <a:rPr lang="en-US" altLang="zh-CN" sz="2200" i="1">
                <a:solidFill>
                  <a:srgbClr val="3333FF"/>
                </a:solidFill>
                <a:latin typeface="Consolas" pitchFamily="49" charset="0"/>
                <a:ea typeface="楷体" pitchFamily="49" charset="-122"/>
                <a:cs typeface="Consolas" pitchFamily="49" charset="0"/>
              </a:rPr>
              <a:t>y</a:t>
            </a:r>
            <a:r>
              <a:rPr lang="en-US" altLang="zh-CN" sz="2200">
                <a:solidFill>
                  <a:srgbClr val="3333FF"/>
                </a:solidFill>
                <a:latin typeface="Consolas" pitchFamily="49" charset="0"/>
                <a:ea typeface="楷体" pitchFamily="49" charset="-122"/>
                <a:cs typeface="Consolas" pitchFamily="49" charset="0"/>
              </a:rPr>
              <a:t>)</a:t>
            </a:r>
            <a:r>
              <a:rPr lang="zh-CN" altLang="en-US" sz="2200">
                <a:solidFill>
                  <a:srgbClr val="3333FF"/>
                </a:solidFill>
                <a:latin typeface="Consolas" pitchFamily="49" charset="0"/>
                <a:ea typeface="楷体" pitchFamily="49" charset="-122"/>
                <a:cs typeface="Consolas" pitchFamily="49" charset="0"/>
              </a:rPr>
              <a:t>：</a:t>
            </a:r>
            <a:endParaRPr lang="zh-CN" altLang="en-US" sz="2200">
              <a:latin typeface="Consolas" pitchFamily="49" charset="0"/>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65</a:t>
            </a:fld>
            <a:endParaRPr lang="en-US" altLang="zh-CN" dirty="0"/>
          </a:p>
        </p:txBody>
      </p:sp>
    </p:spTree>
    <p:custDataLst>
      <p:tags r:id="rId1"/>
    </p:custDataLst>
    <p:extLst>
      <p:ext uri="{BB962C8B-B14F-4D97-AF65-F5344CB8AC3E}">
        <p14:creationId xmlns:p14="http://schemas.microsoft.com/office/powerpoint/2010/main" val="200654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050"/>
          <p:cNvSpPr txBox="1">
            <a:spLocks noChangeArrowheads="1"/>
          </p:cNvSpPr>
          <p:nvPr/>
        </p:nvSpPr>
        <p:spPr bwMode="auto">
          <a:xfrm>
            <a:off x="395288" y="642918"/>
            <a:ext cx="8229600" cy="878061"/>
          </a:xfrm>
          <a:prstGeom prst="rect">
            <a:avLst/>
          </a:prstGeom>
          <a:noFill/>
          <a:ln w="9525">
            <a:noFill/>
            <a:miter lim="800000"/>
            <a:headEnd/>
            <a:tailEnd/>
          </a:ln>
          <a:effectLst/>
        </p:spPr>
        <p:txBody>
          <a:bodyPr>
            <a:spAutoFit/>
          </a:bodyPr>
          <a:lstStyle/>
          <a:p>
            <a:pPr>
              <a:lnSpc>
                <a:spcPts val="3200"/>
              </a:lnSpc>
            </a:pPr>
            <a:r>
              <a:rPr lang="en-US" altLang="zh-CN">
                <a:solidFill>
                  <a:srgbClr val="3333FF"/>
                </a:solidFill>
                <a:latin typeface="Consolas" pitchFamily="49" charset="0"/>
                <a:ea typeface="楷体" pitchFamily="49" charset="-122"/>
                <a:cs typeface="Consolas" pitchFamily="49" charset="0"/>
              </a:rPr>
              <a:t>    </a:t>
            </a:r>
            <a:r>
              <a:rPr lang="zh-CN" altLang="en-US">
                <a:solidFill>
                  <a:srgbClr val="FF0000"/>
                </a:solidFill>
                <a:latin typeface="Consolas" pitchFamily="49" charset="0"/>
                <a:ea typeface="微软雅黑" pitchFamily="34" charset="-122"/>
                <a:cs typeface="Consolas" pitchFamily="49" charset="0"/>
              </a:rPr>
              <a:t>改正方法</a:t>
            </a:r>
            <a:r>
              <a:rPr lang="en-US" altLang="zh-CN">
                <a:solidFill>
                  <a:srgbClr val="FF0000"/>
                </a:solidFill>
                <a:latin typeface="Consolas" pitchFamily="49" charset="0"/>
                <a:ea typeface="微软雅黑" pitchFamily="34" charset="-122"/>
                <a:cs typeface="Consolas" pitchFamily="49" charset="0"/>
              </a:rPr>
              <a:t>1</a:t>
            </a:r>
            <a:r>
              <a:rPr lang="zh-CN" altLang="en-US">
                <a:solidFill>
                  <a:srgbClr val="FF0000"/>
                </a:solidFill>
                <a:latin typeface="Consolas" pitchFamily="49" charset="0"/>
                <a:ea typeface="微软雅黑" pitchFamily="34" charset="-122"/>
                <a:cs typeface="Consolas" pitchFamily="49" charset="0"/>
              </a:rPr>
              <a:t>：</a:t>
            </a:r>
            <a:r>
              <a:rPr lang="zh-CN" altLang="en-US" sz="2200">
                <a:solidFill>
                  <a:srgbClr val="3333FF"/>
                </a:solidFill>
                <a:latin typeface="Consolas" pitchFamily="49" charset="0"/>
                <a:ea typeface="楷体" pitchFamily="49" charset="-122"/>
                <a:cs typeface="Consolas" pitchFamily="49" charset="0"/>
              </a:rPr>
              <a:t>采用</a:t>
            </a:r>
            <a:r>
              <a:rPr lang="zh-CN" altLang="en-US" sz="2200" dirty="0">
                <a:solidFill>
                  <a:srgbClr val="3333FF"/>
                </a:solidFill>
                <a:latin typeface="Consolas" pitchFamily="49" charset="0"/>
                <a:ea typeface="楷体" pitchFamily="49" charset="-122"/>
                <a:cs typeface="Consolas" pitchFamily="49" charset="0"/>
              </a:rPr>
              <a:t>指针的方式来回传形参</a:t>
            </a:r>
            <a:r>
              <a:rPr lang="zh-CN" altLang="en-US" sz="2200">
                <a:solidFill>
                  <a:srgbClr val="3333FF"/>
                </a:solidFill>
                <a:latin typeface="Consolas" pitchFamily="49" charset="0"/>
                <a:ea typeface="楷体" pitchFamily="49" charset="-122"/>
                <a:cs typeface="Consolas" pitchFamily="49" charset="0"/>
              </a:rPr>
              <a:t>的值，需</a:t>
            </a:r>
            <a:r>
              <a:rPr lang="zh-CN" altLang="en-US" sz="2200" dirty="0">
                <a:solidFill>
                  <a:srgbClr val="3333FF"/>
                </a:solidFill>
                <a:latin typeface="Consolas" pitchFamily="49" charset="0"/>
                <a:ea typeface="楷体" pitchFamily="49" charset="-122"/>
                <a:cs typeface="Consolas" pitchFamily="49" charset="0"/>
              </a:rPr>
              <a:t>将上述函数改为：</a:t>
            </a:r>
          </a:p>
        </p:txBody>
      </p:sp>
      <p:sp>
        <p:nvSpPr>
          <p:cNvPr id="3" name="TextBox 2"/>
          <p:cNvSpPr txBox="1"/>
          <p:nvPr/>
        </p:nvSpPr>
        <p:spPr>
          <a:xfrm>
            <a:off x="785786" y="4735503"/>
            <a:ext cx="7643866" cy="363176"/>
          </a:xfrm>
          <a:prstGeom prst="rect">
            <a:avLst/>
          </a:prstGeom>
          <a:noFill/>
        </p:spPr>
        <p:txBody>
          <a:bodyPr wrap="square" rtlCol="0">
            <a:spAutoFit/>
          </a:bodyPr>
          <a:lstStyle/>
          <a:p>
            <a:r>
              <a:rPr lang="zh-CN" altLang="en-US" sz="2200" dirty="0">
                <a:solidFill>
                  <a:srgbClr val="3333FF"/>
                </a:solidFill>
                <a:latin typeface="Consolas" pitchFamily="49" charset="0"/>
                <a:ea typeface="楷体" pitchFamily="49" charset="-122"/>
                <a:cs typeface="Consolas" pitchFamily="49" charset="0"/>
              </a:rPr>
              <a:t>上述函数的调用改为</a:t>
            </a:r>
            <a:r>
              <a:rPr lang="en-US" altLang="zh-CN" sz="2200" dirty="0">
                <a:solidFill>
                  <a:srgbClr val="3333FF"/>
                </a:solidFill>
                <a:latin typeface="Consolas" pitchFamily="49" charset="0"/>
                <a:ea typeface="楷体" pitchFamily="49" charset="-122"/>
                <a:cs typeface="Consolas" pitchFamily="49" charset="0"/>
              </a:rPr>
              <a:t>swap2</a:t>
            </a:r>
            <a:r>
              <a:rPr lang="en-US" altLang="zh-CN" sz="2200" dirty="0">
                <a:solidFill>
                  <a:srgbClr val="FF0000"/>
                </a:solidFill>
                <a:latin typeface="Consolas" pitchFamily="49" charset="0"/>
                <a:ea typeface="楷体" pitchFamily="49" charset="-122"/>
                <a:cs typeface="Consolas" pitchFamily="49" charset="0"/>
              </a:rPr>
              <a:t>(&amp;</a:t>
            </a:r>
            <a:r>
              <a:rPr lang="en-US" altLang="zh-CN" sz="2200" i="1" dirty="0">
                <a:solidFill>
                  <a:srgbClr val="FF0000"/>
                </a:solidFill>
                <a:latin typeface="Consolas" pitchFamily="49" charset="0"/>
                <a:ea typeface="楷体" pitchFamily="49" charset="-122"/>
                <a:cs typeface="Consolas" pitchFamily="49" charset="0"/>
              </a:rPr>
              <a:t>a</a:t>
            </a: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&amp;</a:t>
            </a:r>
            <a:r>
              <a:rPr lang="en-US" altLang="zh-CN" sz="2200" i="1" dirty="0">
                <a:solidFill>
                  <a:srgbClr val="FF0000"/>
                </a:solidFill>
                <a:latin typeface="Consolas" pitchFamily="49" charset="0"/>
                <a:ea typeface="楷体" pitchFamily="49" charset="-122"/>
                <a:cs typeface="Consolas" pitchFamily="49" charset="0"/>
              </a:rPr>
              <a:t>b</a:t>
            </a:r>
            <a:r>
              <a:rPr lang="en-US" altLang="zh-CN" sz="2200" dirty="0">
                <a:solidFill>
                  <a:srgbClr val="3333FF"/>
                </a:solidFill>
                <a:latin typeface="Consolas" pitchFamily="49" charset="0"/>
                <a:ea typeface="楷体" pitchFamily="49" charset="-122"/>
                <a:cs typeface="Consolas" pitchFamily="49" charset="0"/>
              </a:rPr>
              <a:t>)</a:t>
            </a:r>
            <a:endParaRPr lang="zh-CN" altLang="en-US" sz="2200" dirty="0">
              <a:solidFill>
                <a:srgbClr val="3333FF"/>
              </a:solidFill>
              <a:latin typeface="Consolas" pitchFamily="49" charset="0"/>
              <a:ea typeface="楷体" pitchFamily="49" charset="-122"/>
              <a:cs typeface="Consolas" pitchFamily="49" charset="0"/>
            </a:endParaRPr>
          </a:p>
        </p:txBody>
      </p:sp>
      <p:sp>
        <p:nvSpPr>
          <p:cNvPr id="4" name="TextBox 3"/>
          <p:cNvSpPr txBox="1"/>
          <p:nvPr/>
        </p:nvSpPr>
        <p:spPr>
          <a:xfrm>
            <a:off x="928662" y="1735107"/>
            <a:ext cx="4929222" cy="2645303"/>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2700000" scaled="1"/>
            <a:tileRect/>
          </a:gradFill>
        </p:spPr>
        <p:style>
          <a:lnRef idx="1">
            <a:schemeClr val="accent5"/>
          </a:lnRef>
          <a:fillRef idx="2">
            <a:schemeClr val="accent5"/>
          </a:fillRef>
          <a:effectRef idx="1">
            <a:schemeClr val="accent5"/>
          </a:effectRef>
          <a:fontRef idx="minor">
            <a:schemeClr val="dk1"/>
          </a:fontRef>
        </p:style>
        <p:txBody>
          <a:bodyPr wrap="square" lIns="180000" tIns="144000" rIns="180000" bIns="144000" rtlCol="0">
            <a:spAutoFit/>
          </a:bodyPr>
          <a:lstStyle/>
          <a:p>
            <a:pPr>
              <a:lnSpc>
                <a:spcPct val="100000"/>
              </a:lnSpc>
            </a:pPr>
            <a:r>
              <a:rPr lang="en-US" altLang="zh-CN" sz="1800">
                <a:solidFill>
                  <a:srgbClr val="3333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swap2</a:t>
            </a:r>
            <a:r>
              <a:rPr lang="en-US" altLang="zh-CN" sz="1800" dirty="0">
                <a:solidFill>
                  <a:srgbClr val="3333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int</a:t>
            </a:r>
            <a:r>
              <a:rPr lang="en-US" altLang="zh-CN" sz="1800" dirty="0">
                <a:solidFill>
                  <a:srgbClr val="FF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*x</a:t>
            </a:r>
            <a:r>
              <a:rPr lang="zh-CN" altLang="en-US" sz="1800">
                <a:solidFill>
                  <a:srgbClr val="3333FF"/>
                </a:solidFill>
                <a:latin typeface="Consolas" pitchFamily="49" charset="0"/>
                <a:ea typeface="仿宋" pitchFamily="49" charset="-122"/>
                <a:cs typeface="Consolas" pitchFamily="49" charset="0"/>
              </a:rPr>
              <a:t>，</a:t>
            </a:r>
            <a:r>
              <a:rPr lang="en-US" altLang="zh-CN" sz="1800">
                <a:solidFill>
                  <a:srgbClr val="FF00FF"/>
                </a:solidFill>
                <a:latin typeface="Consolas" pitchFamily="49" charset="0"/>
                <a:ea typeface="仿宋" pitchFamily="49" charset="-122"/>
                <a:cs typeface="Consolas" pitchFamily="49" charset="0"/>
              </a:rPr>
              <a:t>int </a:t>
            </a:r>
            <a:r>
              <a:rPr lang="en-US" altLang="zh-CN" sz="1800" dirty="0">
                <a:solidFill>
                  <a:srgbClr val="FF00FF"/>
                </a:solidFill>
                <a:latin typeface="Consolas" pitchFamily="49" charset="0"/>
                <a:ea typeface="仿宋" pitchFamily="49" charset="-122"/>
                <a:cs typeface="Consolas" pitchFamily="49" charset="0"/>
              </a:rPr>
              <a:t>*y</a:t>
            </a:r>
            <a:r>
              <a:rPr lang="en-US" altLang="zh-CN" sz="1800" dirty="0">
                <a:solidFill>
                  <a:srgbClr val="3333FF"/>
                </a:solidFill>
                <a:latin typeface="Consolas" pitchFamily="49" charset="0"/>
                <a:ea typeface="仿宋" pitchFamily="49" charset="-122"/>
                <a:cs typeface="Consolas" pitchFamily="49" charset="0"/>
              </a:rPr>
              <a:t>)</a:t>
            </a:r>
          </a:p>
          <a:p>
            <a:pPr>
              <a:lnSpc>
                <a:spcPct val="100000"/>
              </a:lnSpc>
            </a:pPr>
            <a:r>
              <a:rPr lang="en-US" altLang="zh-CN" sz="1800">
                <a:solidFill>
                  <a:srgbClr val="3333FF"/>
                </a:solidFill>
                <a:latin typeface="Consolas" pitchFamily="49" charset="0"/>
                <a:ea typeface="仿宋" pitchFamily="49" charset="-122"/>
                <a:cs typeface="Consolas" pitchFamily="49" charset="0"/>
              </a:rPr>
              <a:t>{  int </a:t>
            </a:r>
            <a:r>
              <a:rPr lang="en-US" altLang="zh-CN" sz="1800" dirty="0" err="1">
                <a:solidFill>
                  <a:srgbClr val="3333FF"/>
                </a:solidFill>
                <a:latin typeface="Consolas" pitchFamily="49" charset="0"/>
                <a:ea typeface="仿宋" pitchFamily="49" charset="-122"/>
                <a:cs typeface="Consolas" pitchFamily="49" charset="0"/>
              </a:rPr>
              <a:t>tmp</a:t>
            </a:r>
            <a:r>
              <a:rPr lang="en-US" altLang="zh-CN" sz="1800" dirty="0">
                <a:solidFill>
                  <a:srgbClr val="3333FF"/>
                </a:solidFill>
                <a:latin typeface="Consolas" pitchFamily="49" charset="0"/>
                <a:ea typeface="仿宋" pitchFamily="49" charset="-122"/>
                <a:cs typeface="Consolas" pitchFamily="49" charset="0"/>
              </a:rPr>
              <a:t>;</a:t>
            </a:r>
          </a:p>
          <a:p>
            <a:pPr>
              <a:lnSpc>
                <a:spcPct val="100000"/>
              </a:lnSpc>
            </a:pPr>
            <a:r>
              <a:rPr lang="en-US" altLang="zh-CN" sz="1800">
                <a:solidFill>
                  <a:srgbClr val="3333FF"/>
                </a:solidFill>
                <a:latin typeface="Consolas" pitchFamily="49" charset="0"/>
                <a:ea typeface="仿宋" pitchFamily="49" charset="-122"/>
                <a:cs typeface="Consolas" pitchFamily="49" charset="0"/>
              </a:rPr>
              <a:t>   tmp</a:t>
            </a:r>
            <a:r>
              <a:rPr lang="en-US" altLang="zh-CN" sz="1800" dirty="0">
                <a:solidFill>
                  <a:srgbClr val="3333FF"/>
                </a:solidFill>
                <a:latin typeface="Consolas" pitchFamily="49" charset="0"/>
                <a:ea typeface="仿宋" pitchFamily="49" charset="-122"/>
                <a:cs typeface="Consolas" pitchFamily="49" charset="0"/>
              </a:rPr>
              <a:t>=*</a:t>
            </a:r>
            <a:r>
              <a:rPr lang="en-US" altLang="zh-CN" sz="1800">
                <a:solidFill>
                  <a:srgbClr val="3333FF"/>
                </a:solidFill>
                <a:latin typeface="Consolas" pitchFamily="49" charset="0"/>
                <a:ea typeface="仿宋" pitchFamily="49" charset="-122"/>
                <a:cs typeface="Consolas" pitchFamily="49" charset="0"/>
              </a:rPr>
              <a:t>x;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a:t>
            </a:r>
            <a:r>
              <a:rPr lang="en-US" altLang="zh-CN" sz="1800" dirty="0">
                <a:solidFill>
                  <a:srgbClr val="00B0F0"/>
                </a:solidFill>
                <a:latin typeface="Consolas" pitchFamily="49" charset="0"/>
                <a:ea typeface="仿宋" pitchFamily="49" charset="-122"/>
                <a:cs typeface="Consolas" pitchFamily="49" charset="0"/>
              </a:rPr>
              <a:t>x</a:t>
            </a:r>
            <a:r>
              <a:rPr lang="zh-CN" altLang="en-US" sz="1800" dirty="0">
                <a:solidFill>
                  <a:srgbClr val="00B0F0"/>
                </a:solidFill>
                <a:latin typeface="Consolas" pitchFamily="49" charset="0"/>
                <a:ea typeface="仿宋" pitchFamily="49" charset="-122"/>
                <a:cs typeface="Consolas" pitchFamily="49" charset="0"/>
              </a:rPr>
              <a:t>的值放在</a:t>
            </a:r>
            <a:r>
              <a:rPr lang="en-US" altLang="zh-CN" sz="1800" dirty="0" err="1">
                <a:solidFill>
                  <a:srgbClr val="00B0F0"/>
                </a:solidFill>
                <a:latin typeface="Consolas" pitchFamily="49" charset="0"/>
                <a:ea typeface="仿宋" pitchFamily="49" charset="-122"/>
                <a:cs typeface="Consolas" pitchFamily="49" charset="0"/>
              </a:rPr>
              <a:t>tmp</a:t>
            </a:r>
            <a:r>
              <a:rPr lang="zh-CN" altLang="en-US" sz="1800" dirty="0">
                <a:solidFill>
                  <a:srgbClr val="00B0F0"/>
                </a:solidFill>
                <a:latin typeface="Consolas" pitchFamily="49" charset="0"/>
                <a:ea typeface="仿宋" pitchFamily="49" charset="-122"/>
                <a:cs typeface="Consolas" pitchFamily="49" charset="0"/>
              </a:rPr>
              <a:t>中</a:t>
            </a:r>
          </a:p>
          <a:p>
            <a:pPr>
              <a:lnSpc>
                <a:spcPct val="100000"/>
              </a:lnSpc>
            </a:pPr>
            <a:r>
              <a:rPr lang="zh-CN" altLang="en-US" sz="1800">
                <a:solidFill>
                  <a:srgbClr val="3333FF"/>
                </a:solidFill>
                <a:latin typeface="Consolas" pitchFamily="49" charset="0"/>
                <a:ea typeface="仿宋" pitchFamily="49" charset="-122"/>
                <a:cs typeface="Consolas" pitchFamily="49" charset="0"/>
              </a:rPr>
              <a:t>   *</a:t>
            </a:r>
            <a:r>
              <a:rPr lang="en-US" altLang="zh-CN" sz="1800" dirty="0">
                <a:solidFill>
                  <a:srgbClr val="3333FF"/>
                </a:solidFill>
                <a:latin typeface="Consolas" pitchFamily="49" charset="0"/>
                <a:ea typeface="仿宋" pitchFamily="49" charset="-122"/>
                <a:cs typeface="Consolas" pitchFamily="49" charset="0"/>
              </a:rPr>
              <a:t>x=*</a:t>
            </a:r>
            <a:r>
              <a:rPr lang="en-US" altLang="zh-CN" sz="1800">
                <a:solidFill>
                  <a:srgbClr val="3333FF"/>
                </a:solidFill>
                <a:latin typeface="Consolas" pitchFamily="49" charset="0"/>
                <a:ea typeface="仿宋" pitchFamily="49" charset="-122"/>
                <a:cs typeface="Consolas" pitchFamily="49" charset="0"/>
              </a:rPr>
              <a:t>y;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a:t>
            </a:r>
            <a:r>
              <a:rPr lang="en-US" altLang="zh-CN" sz="1800" dirty="0">
                <a:solidFill>
                  <a:srgbClr val="00B0F0"/>
                </a:solidFill>
                <a:latin typeface="Consolas" pitchFamily="49" charset="0"/>
                <a:ea typeface="仿宋" pitchFamily="49" charset="-122"/>
                <a:cs typeface="Consolas" pitchFamily="49" charset="0"/>
              </a:rPr>
              <a:t>x</a:t>
            </a:r>
            <a:r>
              <a:rPr lang="zh-CN" altLang="en-US" sz="1800" dirty="0">
                <a:solidFill>
                  <a:srgbClr val="00B0F0"/>
                </a:solidFill>
                <a:latin typeface="Consolas" pitchFamily="49" charset="0"/>
                <a:ea typeface="仿宋" pitchFamily="49" charset="-122"/>
                <a:cs typeface="Consolas" pitchFamily="49" charset="0"/>
              </a:rPr>
              <a:t>所指的值改为*</a:t>
            </a:r>
            <a:r>
              <a:rPr lang="en-US" altLang="zh-CN" sz="1800" dirty="0">
                <a:solidFill>
                  <a:srgbClr val="00B0F0"/>
                </a:solidFill>
                <a:latin typeface="Consolas" pitchFamily="49" charset="0"/>
                <a:ea typeface="仿宋" pitchFamily="49" charset="-122"/>
                <a:cs typeface="Consolas" pitchFamily="49" charset="0"/>
              </a:rPr>
              <a:t>y</a:t>
            </a:r>
          </a:p>
          <a:p>
            <a:pPr>
              <a:lnSpc>
                <a:spcPct val="100000"/>
              </a:lnSpc>
            </a:pPr>
            <a:r>
              <a:rPr lang="en-US" altLang="zh-CN" sz="1800">
                <a:solidFill>
                  <a:srgbClr val="3333FF"/>
                </a:solidFill>
                <a:latin typeface="Consolas" pitchFamily="49" charset="0"/>
                <a:ea typeface="仿宋" pitchFamily="49" charset="-122"/>
                <a:cs typeface="Consolas" pitchFamily="49" charset="0"/>
              </a:rPr>
              <a:t>   *</a:t>
            </a:r>
            <a:r>
              <a:rPr lang="en-US" altLang="zh-CN" sz="1800" dirty="0">
                <a:solidFill>
                  <a:srgbClr val="3333FF"/>
                </a:solidFill>
                <a:latin typeface="Consolas" pitchFamily="49" charset="0"/>
                <a:ea typeface="仿宋" pitchFamily="49" charset="-122"/>
                <a:cs typeface="Consolas" pitchFamily="49" charset="0"/>
              </a:rPr>
              <a:t>y=</a:t>
            </a:r>
            <a:r>
              <a:rPr lang="en-US" altLang="zh-CN" sz="1800" dirty="0" err="1">
                <a:solidFill>
                  <a:srgbClr val="3333FF"/>
                </a:solidFill>
                <a:latin typeface="Consolas" pitchFamily="49" charset="0"/>
                <a:ea typeface="仿宋" pitchFamily="49" charset="-122"/>
                <a:cs typeface="Consolas" pitchFamily="49" charset="0"/>
              </a:rPr>
              <a:t>tmp</a:t>
            </a:r>
            <a:r>
              <a:rPr lang="zh-CN" altLang="en-US" sz="1800">
                <a:solidFill>
                  <a:srgbClr val="3333FF"/>
                </a:solidFill>
                <a:latin typeface="Consolas" pitchFamily="49" charset="0"/>
                <a:ea typeface="仿宋" pitchFamily="49" charset="-122"/>
                <a:cs typeface="Consolas" pitchFamily="49" charset="0"/>
              </a:rPr>
              <a:t>；  </a:t>
            </a:r>
            <a:r>
              <a:rPr lang="en-US" altLang="zh-CN" sz="1800">
                <a:solidFill>
                  <a:srgbClr val="3333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a:t>
            </a:r>
            <a:r>
              <a:rPr lang="en-US" altLang="zh-CN" sz="1800" dirty="0">
                <a:solidFill>
                  <a:srgbClr val="00B0F0"/>
                </a:solidFill>
                <a:latin typeface="Consolas" pitchFamily="49" charset="0"/>
                <a:ea typeface="仿宋" pitchFamily="49" charset="-122"/>
                <a:cs typeface="Consolas" pitchFamily="49" charset="0"/>
              </a:rPr>
              <a:t>y</a:t>
            </a:r>
            <a:r>
              <a:rPr lang="zh-CN" altLang="en-US" sz="1800" dirty="0">
                <a:solidFill>
                  <a:srgbClr val="00B0F0"/>
                </a:solidFill>
                <a:latin typeface="Consolas" pitchFamily="49" charset="0"/>
                <a:ea typeface="仿宋" pitchFamily="49" charset="-122"/>
                <a:cs typeface="Consolas" pitchFamily="49" charset="0"/>
              </a:rPr>
              <a:t>所指的值改为</a:t>
            </a:r>
            <a:r>
              <a:rPr lang="en-US" altLang="zh-CN" sz="1800" dirty="0" err="1">
                <a:solidFill>
                  <a:srgbClr val="00B0F0"/>
                </a:solidFill>
                <a:latin typeface="Consolas" pitchFamily="49" charset="0"/>
                <a:ea typeface="仿宋" pitchFamily="49" charset="-122"/>
                <a:cs typeface="Consolas" pitchFamily="49" charset="0"/>
              </a:rPr>
              <a:t>tmp</a:t>
            </a:r>
            <a:endParaRPr lang="en-US" altLang="zh-CN" sz="1800" dirty="0">
              <a:solidFill>
                <a:srgbClr val="00B0F0"/>
              </a:solidFill>
              <a:latin typeface="Consolas" pitchFamily="49" charset="0"/>
              <a:ea typeface="仿宋" pitchFamily="49" charset="-122"/>
              <a:cs typeface="Consolas" pitchFamily="49" charset="0"/>
            </a:endParaRPr>
          </a:p>
          <a:p>
            <a:pPr>
              <a:lnSpc>
                <a:spcPct val="100000"/>
              </a:lnSpc>
            </a:pPr>
            <a:r>
              <a:rPr lang="en-US" altLang="zh-CN" sz="1800">
                <a:solidFill>
                  <a:srgbClr val="3333FF"/>
                </a:solidFill>
                <a:latin typeface="Consolas" pitchFamily="49" charset="0"/>
                <a:ea typeface="仿宋" pitchFamily="49" charset="-122"/>
                <a:cs typeface="Consolas" pitchFamily="49" charset="0"/>
              </a:rPr>
              <a:t>}</a:t>
            </a:r>
            <a:endParaRPr lang="en-US" altLang="zh-CN" sz="1800" dirty="0">
              <a:solidFill>
                <a:srgbClr val="3333FF"/>
              </a:solidFill>
              <a:latin typeface="Consolas" pitchFamily="49" charset="0"/>
              <a:ea typeface="仿宋" pitchFamily="49" charset="-122"/>
              <a:cs typeface="Consolas" pitchFamily="49" charset="0"/>
            </a:endParaRPr>
          </a:p>
        </p:txBody>
      </p:sp>
      <p:sp>
        <p:nvSpPr>
          <p:cNvPr id="6" name="右大括号 5"/>
          <p:cNvSpPr/>
          <p:nvPr/>
        </p:nvSpPr>
        <p:spPr>
          <a:xfrm>
            <a:off x="5928198" y="2949553"/>
            <a:ext cx="144000" cy="1000132"/>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8" name="TextBox 7"/>
          <p:cNvSpPr txBox="1"/>
          <p:nvPr/>
        </p:nvSpPr>
        <p:spPr>
          <a:xfrm>
            <a:off x="6143636" y="3092429"/>
            <a:ext cx="1643074" cy="769441"/>
          </a:xfrm>
          <a:prstGeom prst="rect">
            <a:avLst/>
          </a:prstGeom>
          <a:noFill/>
        </p:spPr>
        <p:txBody>
          <a:bodyPr wrap="square" rtlCol="0">
            <a:spAutoFit/>
          </a:bodyPr>
          <a:lstStyle/>
          <a:p>
            <a:r>
              <a:rPr lang="zh-CN" altLang="en-US" sz="2000">
                <a:solidFill>
                  <a:srgbClr val="3333FF"/>
                </a:solidFill>
                <a:latin typeface="Consolas" pitchFamily="49" charset="0"/>
                <a:ea typeface="楷体" pitchFamily="49" charset="-122"/>
                <a:cs typeface="Consolas" pitchFamily="49" charset="0"/>
              </a:rPr>
              <a:t>交换形参</a:t>
            </a:r>
            <a:r>
              <a:rPr lang="en-US" altLang="zh-CN" sz="2000" i="1">
                <a:solidFill>
                  <a:srgbClr val="3333FF"/>
                </a:solidFill>
                <a:latin typeface="Consolas" pitchFamily="49" charset="0"/>
                <a:ea typeface="楷体" pitchFamily="49" charset="-122"/>
                <a:cs typeface="Consolas" pitchFamily="49" charset="0"/>
              </a:rPr>
              <a:t>x</a:t>
            </a:r>
            <a:r>
              <a:rPr lang="zh-CN" altLang="en-US" sz="2000">
                <a:solidFill>
                  <a:srgbClr val="3333FF"/>
                </a:solidFill>
                <a:latin typeface="Consolas" pitchFamily="49" charset="0"/>
                <a:ea typeface="楷体" pitchFamily="49" charset="-122"/>
                <a:cs typeface="Consolas" pitchFamily="49" charset="0"/>
              </a:rPr>
              <a:t>和</a:t>
            </a:r>
            <a:r>
              <a:rPr lang="en-US" altLang="zh-CN" sz="2000" i="1">
                <a:solidFill>
                  <a:srgbClr val="3333FF"/>
                </a:solidFill>
                <a:latin typeface="Consolas" pitchFamily="49" charset="0"/>
                <a:ea typeface="楷体" pitchFamily="49" charset="-122"/>
                <a:cs typeface="Consolas" pitchFamily="49" charset="0"/>
              </a:rPr>
              <a:t>y</a:t>
            </a:r>
            <a:r>
              <a:rPr lang="zh-CN" altLang="en-US" sz="2000">
                <a:solidFill>
                  <a:srgbClr val="3333FF"/>
                </a:solidFill>
                <a:latin typeface="Consolas" pitchFamily="49" charset="0"/>
                <a:ea typeface="楷体" pitchFamily="49" charset="-122"/>
                <a:cs typeface="Consolas" pitchFamily="49" charset="0"/>
              </a:rPr>
              <a:t>所指向的值</a:t>
            </a:r>
            <a:endParaRPr lang="zh-CN" altLang="en-US" sz="2000">
              <a:latin typeface="Consolas" pitchFamily="49" charset="0"/>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66</a:t>
            </a:fld>
            <a:endParaRPr lang="en-US" altLang="zh-CN" dirty="0"/>
          </a:p>
        </p:txBody>
      </p:sp>
    </p:spTree>
    <p:extLst>
      <p:ext uri="{BB962C8B-B14F-4D97-AF65-F5344CB8AC3E}">
        <p14:creationId xmlns:p14="http://schemas.microsoft.com/office/powerpoint/2010/main" val="2210522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026"/>
          <p:cNvSpPr txBox="1">
            <a:spLocks noChangeArrowheads="1"/>
          </p:cNvSpPr>
          <p:nvPr/>
        </p:nvSpPr>
        <p:spPr bwMode="auto">
          <a:xfrm>
            <a:off x="1285852" y="1285860"/>
            <a:ext cx="4572032" cy="1977497"/>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lIns="180000" tIns="144000" rIns="180000" bIns="108000">
            <a:spAutoFit/>
          </a:bodyPr>
          <a:lstStyle/>
          <a:p>
            <a:pPr algn="just">
              <a:lnSpc>
                <a:spcPct val="140000"/>
              </a:lnSpc>
            </a:pPr>
            <a:r>
              <a:rPr lang="en-US" altLang="zh-CN" sz="1800" dirty="0">
                <a:solidFill>
                  <a:srgbClr val="3333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swap</a:t>
            </a:r>
            <a:r>
              <a:rPr lang="en-US" altLang="zh-CN" sz="1800" dirty="0">
                <a:solidFill>
                  <a:srgbClr val="3333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int</a:t>
            </a:r>
            <a:r>
              <a:rPr lang="en-US" altLang="zh-CN" sz="1800" dirty="0">
                <a:solidFill>
                  <a:srgbClr val="FF00FF"/>
                </a:solidFill>
                <a:latin typeface="Consolas" pitchFamily="49" charset="0"/>
                <a:ea typeface="仿宋" pitchFamily="49" charset="-122"/>
                <a:cs typeface="Consolas" pitchFamily="49" charset="0"/>
              </a:rPr>
              <a:t> &amp;x</a:t>
            </a:r>
            <a:r>
              <a:rPr lang="zh-CN" altLang="en-US" sz="1800" dirty="0">
                <a:solidFill>
                  <a:srgbClr val="3333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int</a:t>
            </a:r>
            <a:r>
              <a:rPr lang="en-US" altLang="zh-CN" sz="1800" dirty="0">
                <a:solidFill>
                  <a:srgbClr val="FF00FF"/>
                </a:solidFill>
                <a:latin typeface="Consolas" pitchFamily="49" charset="0"/>
                <a:ea typeface="仿宋" pitchFamily="49" charset="-122"/>
                <a:cs typeface="Consolas" pitchFamily="49" charset="0"/>
              </a:rPr>
              <a:t> &amp;y</a:t>
            </a:r>
            <a:r>
              <a:rPr lang="en-US" altLang="zh-CN" sz="1800" dirty="0">
                <a:solidFill>
                  <a:srgbClr val="3333FF"/>
                </a:solidFill>
                <a:latin typeface="Consolas" pitchFamily="49" charset="0"/>
                <a:ea typeface="仿宋" pitchFamily="49" charset="-122"/>
                <a:cs typeface="Consolas" pitchFamily="49" charset="0"/>
              </a:rPr>
              <a:t>)    </a:t>
            </a:r>
          </a:p>
          <a:p>
            <a:pPr algn="just">
              <a:lnSpc>
                <a:spcPct val="70000"/>
              </a:lnSpc>
            </a:pP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形参前的“</a:t>
            </a:r>
            <a:r>
              <a:rPr lang="en-US" altLang="zh-CN" sz="1800" dirty="0">
                <a:solidFill>
                  <a:srgbClr val="00B0F0"/>
                </a:solidFill>
                <a:latin typeface="Consolas" pitchFamily="49" charset="0"/>
                <a:ea typeface="仿宋" pitchFamily="49" charset="-122"/>
                <a:cs typeface="Consolas" pitchFamily="49" charset="0"/>
              </a:rPr>
              <a:t>&amp;”</a:t>
            </a:r>
            <a:r>
              <a:rPr lang="zh-CN" altLang="en-US" sz="1800" dirty="0">
                <a:solidFill>
                  <a:srgbClr val="00B0F0"/>
                </a:solidFill>
                <a:latin typeface="Consolas" pitchFamily="49" charset="0"/>
                <a:ea typeface="仿宋" pitchFamily="49" charset="-122"/>
                <a:cs typeface="Consolas" pitchFamily="49" charset="0"/>
              </a:rPr>
              <a:t>符号不是指针运算符</a:t>
            </a:r>
          </a:p>
          <a:p>
            <a:pPr algn="just">
              <a:lnSpc>
                <a:spcPct val="70000"/>
              </a:lnSpc>
            </a:pPr>
            <a:r>
              <a:rPr lang="en-US" altLang="zh-CN" sz="1800" dirty="0">
                <a:solidFill>
                  <a:srgbClr val="3333FF"/>
                </a:solidFill>
                <a:latin typeface="Consolas" pitchFamily="49" charset="0"/>
                <a:ea typeface="仿宋" pitchFamily="49" charset="-122"/>
                <a:cs typeface="Consolas" pitchFamily="49" charset="0"/>
              </a:rPr>
              <a:t>{  </a:t>
            </a:r>
            <a:r>
              <a:rPr lang="en-US" altLang="zh-CN" sz="1800" dirty="0" err="1">
                <a:solidFill>
                  <a:srgbClr val="3333FF"/>
                </a:solidFill>
                <a:latin typeface="Consolas" pitchFamily="49" charset="0"/>
                <a:ea typeface="仿宋" pitchFamily="49" charset="-122"/>
                <a:cs typeface="Consolas" pitchFamily="49" charset="0"/>
              </a:rPr>
              <a:t>int</a:t>
            </a:r>
            <a:r>
              <a:rPr lang="en-US" altLang="zh-CN" sz="1800" dirty="0">
                <a:solidFill>
                  <a:srgbClr val="3333FF"/>
                </a:solidFill>
                <a:latin typeface="Consolas" pitchFamily="49" charset="0"/>
                <a:ea typeface="仿宋" pitchFamily="49" charset="-122"/>
                <a:cs typeface="Consolas" pitchFamily="49" charset="0"/>
              </a:rPr>
              <a:t> </a:t>
            </a:r>
            <a:r>
              <a:rPr lang="en-US" altLang="zh-CN" sz="1800" dirty="0" err="1">
                <a:solidFill>
                  <a:srgbClr val="3333FF"/>
                </a:solidFill>
                <a:latin typeface="Consolas" pitchFamily="49" charset="0"/>
                <a:ea typeface="仿宋" pitchFamily="49" charset="-122"/>
                <a:cs typeface="Consolas" pitchFamily="49" charset="0"/>
              </a:rPr>
              <a:t>tmp</a:t>
            </a:r>
            <a:r>
              <a:rPr lang="en-US" altLang="zh-CN" sz="1800" dirty="0">
                <a:solidFill>
                  <a:srgbClr val="3333FF"/>
                </a:solidFill>
                <a:latin typeface="Consolas" pitchFamily="49" charset="0"/>
                <a:ea typeface="仿宋" pitchFamily="49" charset="-122"/>
                <a:cs typeface="Consolas" pitchFamily="49" charset="0"/>
              </a:rPr>
              <a:t>=x;</a:t>
            </a:r>
          </a:p>
          <a:p>
            <a:pPr algn="just">
              <a:lnSpc>
                <a:spcPct val="70000"/>
              </a:lnSpc>
            </a:pPr>
            <a:r>
              <a:rPr lang="en-US" altLang="zh-CN" sz="1800" dirty="0">
                <a:solidFill>
                  <a:srgbClr val="3333FF"/>
                </a:solidFill>
                <a:latin typeface="Consolas" pitchFamily="49" charset="0"/>
                <a:ea typeface="仿宋" pitchFamily="49" charset="-122"/>
                <a:cs typeface="Consolas" pitchFamily="49" charset="0"/>
              </a:rPr>
              <a:t>   x=y; y=</a:t>
            </a:r>
            <a:r>
              <a:rPr lang="en-US" altLang="zh-CN" sz="1800" dirty="0" err="1">
                <a:solidFill>
                  <a:srgbClr val="3333FF"/>
                </a:solidFill>
                <a:latin typeface="Consolas" pitchFamily="49" charset="0"/>
                <a:ea typeface="仿宋" pitchFamily="49" charset="-122"/>
                <a:cs typeface="Consolas" pitchFamily="49" charset="0"/>
              </a:rPr>
              <a:t>tmp</a:t>
            </a:r>
            <a:r>
              <a:rPr lang="en-US" altLang="zh-CN" sz="1800" dirty="0">
                <a:solidFill>
                  <a:srgbClr val="3333FF"/>
                </a:solidFill>
                <a:latin typeface="Consolas" pitchFamily="49" charset="0"/>
                <a:ea typeface="仿宋" pitchFamily="49" charset="-122"/>
                <a:cs typeface="Consolas" pitchFamily="49" charset="0"/>
              </a:rPr>
              <a:t>;</a:t>
            </a:r>
          </a:p>
          <a:p>
            <a:pPr algn="just">
              <a:lnSpc>
                <a:spcPct val="70000"/>
              </a:lnSpc>
            </a:pPr>
            <a:r>
              <a:rPr lang="en-US" altLang="zh-CN" sz="1800" dirty="0">
                <a:solidFill>
                  <a:srgbClr val="3333FF"/>
                </a:solidFill>
                <a:latin typeface="Consolas" pitchFamily="49" charset="0"/>
                <a:ea typeface="仿宋" pitchFamily="49" charset="-122"/>
                <a:cs typeface="Consolas" pitchFamily="49" charset="0"/>
              </a:rPr>
              <a:t>}    </a:t>
            </a:r>
            <a:endParaRPr lang="en-US" altLang="zh-CN" sz="1800" b="0" dirty="0">
              <a:solidFill>
                <a:srgbClr val="3333FF"/>
              </a:solidFill>
              <a:latin typeface="Consolas" pitchFamily="49" charset="0"/>
              <a:ea typeface="仿宋" pitchFamily="49" charset="-122"/>
              <a:cs typeface="Consolas" pitchFamily="49" charset="0"/>
            </a:endParaRPr>
          </a:p>
        </p:txBody>
      </p:sp>
      <p:sp>
        <p:nvSpPr>
          <p:cNvPr id="69636" name="Text Box 4"/>
          <p:cNvSpPr txBox="1">
            <a:spLocks noChangeArrowheads="1"/>
          </p:cNvSpPr>
          <p:nvPr/>
        </p:nvSpPr>
        <p:spPr bwMode="auto">
          <a:xfrm>
            <a:off x="395288" y="260350"/>
            <a:ext cx="8462992" cy="498598"/>
          </a:xfrm>
          <a:prstGeom prst="rect">
            <a:avLst/>
          </a:prstGeom>
          <a:noFill/>
          <a:ln w="9525" algn="ctr">
            <a:noFill/>
            <a:miter lim="800000"/>
            <a:headEnd/>
            <a:tailEnd/>
          </a:ln>
          <a:effectLst/>
        </p:spPr>
        <p:txBody>
          <a:bodyPr wrap="square">
            <a:spAutoFit/>
          </a:bodyPr>
          <a:lstStyle/>
          <a:p>
            <a:r>
              <a:rPr lang="zh-CN" altLang="en-US">
                <a:solidFill>
                  <a:srgbClr val="FF0000"/>
                </a:solidFill>
                <a:latin typeface="Consolas" pitchFamily="49" charset="0"/>
                <a:ea typeface="微软雅黑" pitchFamily="34" charset="-122"/>
                <a:cs typeface="Consolas" pitchFamily="49" charset="0"/>
              </a:rPr>
              <a:t>改正方法</a:t>
            </a:r>
            <a:r>
              <a:rPr lang="en-US" altLang="zh-CN">
                <a:solidFill>
                  <a:srgbClr val="FF0000"/>
                </a:solidFill>
                <a:latin typeface="Consolas" pitchFamily="49" charset="0"/>
                <a:ea typeface="微软雅黑" pitchFamily="34" charset="-122"/>
                <a:cs typeface="Consolas" pitchFamily="49" charset="0"/>
              </a:rPr>
              <a:t>2</a:t>
            </a:r>
            <a:r>
              <a:rPr lang="zh-CN" altLang="en-US">
                <a:solidFill>
                  <a:srgbClr val="FF0000"/>
                </a:solidFill>
                <a:latin typeface="Consolas" pitchFamily="49" charset="0"/>
                <a:ea typeface="微软雅黑" pitchFamily="34" charset="-122"/>
                <a:cs typeface="Consolas" pitchFamily="49" charset="0"/>
              </a:rPr>
              <a:t>：</a:t>
            </a:r>
            <a:r>
              <a:rPr lang="zh-CN" altLang="en-US" sz="2200">
                <a:solidFill>
                  <a:srgbClr val="3333FF"/>
                </a:solidFill>
                <a:latin typeface="Consolas" pitchFamily="49" charset="0"/>
                <a:ea typeface="楷体" pitchFamily="49" charset="-122"/>
                <a:cs typeface="Consolas" pitchFamily="49" charset="0"/>
              </a:rPr>
              <a:t>采用</a:t>
            </a:r>
            <a:r>
              <a:rPr lang="zh-CN" altLang="en-US" sz="2200" dirty="0">
                <a:solidFill>
                  <a:srgbClr val="3333FF"/>
                </a:solidFill>
                <a:latin typeface="Consolas" pitchFamily="49" charset="0"/>
                <a:ea typeface="楷体" pitchFamily="49" charset="-122"/>
                <a:cs typeface="Consolas" pitchFamily="49" charset="0"/>
              </a:rPr>
              <a:t>引用</a:t>
            </a:r>
            <a:r>
              <a:rPr lang="zh-CN" altLang="en-US" sz="2200">
                <a:solidFill>
                  <a:srgbClr val="3333FF"/>
                </a:solidFill>
                <a:latin typeface="Consolas" pitchFamily="49" charset="0"/>
                <a:ea typeface="楷体" pitchFamily="49" charset="-122"/>
                <a:cs typeface="Consolas" pitchFamily="49" charset="0"/>
              </a:rPr>
              <a:t>型形参  </a:t>
            </a:r>
            <a:r>
              <a:rPr lang="zh-CN" altLang="en-US" sz="2200">
                <a:solidFill>
                  <a:srgbClr val="3333FF"/>
                </a:solidFill>
                <a:latin typeface="Consolas" pitchFamily="49" charset="0"/>
                <a:ea typeface="楷体" pitchFamily="49" charset="-122"/>
                <a:cs typeface="Consolas" pitchFamily="49" charset="0"/>
                <a:sym typeface="Wingdings"/>
              </a:rPr>
              <a:t> 将输出型</a:t>
            </a:r>
            <a:r>
              <a:rPr lang="zh-CN" altLang="en-US" sz="2200">
                <a:solidFill>
                  <a:srgbClr val="3333FF"/>
                </a:solidFill>
                <a:latin typeface="Consolas" pitchFamily="49" charset="0"/>
                <a:ea typeface="楷体" pitchFamily="49" charset="-122"/>
                <a:cs typeface="Consolas" pitchFamily="49" charset="0"/>
              </a:rPr>
              <a:t>形参改为引用类型。</a:t>
            </a:r>
            <a:endParaRPr lang="zh-CN" altLang="en-US" sz="2200" dirty="0">
              <a:solidFill>
                <a:srgbClr val="3333FF"/>
              </a:solidFill>
              <a:latin typeface="Consolas" pitchFamily="49" charset="0"/>
              <a:ea typeface="楷体" pitchFamily="49" charset="-122"/>
              <a:cs typeface="Consolas" pitchFamily="49" charset="0"/>
            </a:endParaRPr>
          </a:p>
        </p:txBody>
      </p:sp>
      <p:sp>
        <p:nvSpPr>
          <p:cNvPr id="69637" name="Text Box 5"/>
          <p:cNvSpPr txBox="1">
            <a:spLocks noChangeArrowheads="1"/>
          </p:cNvSpPr>
          <p:nvPr/>
        </p:nvSpPr>
        <p:spPr bwMode="auto">
          <a:xfrm>
            <a:off x="857224" y="3786190"/>
            <a:ext cx="7632700" cy="2200602"/>
          </a:xfrm>
          <a:prstGeom prst="rect">
            <a:avLst/>
          </a:prstGeom>
          <a:noFill/>
          <a:ln w="9525" algn="ctr">
            <a:noFill/>
            <a:miter lim="800000"/>
            <a:headEnd/>
            <a:tailEnd/>
          </a:ln>
          <a:effectLst/>
        </p:spPr>
        <p:txBody>
          <a:bodyPr>
            <a:spAutoFit/>
          </a:bodyPr>
          <a:lstStyle/>
          <a:p>
            <a:pPr>
              <a:lnSpc>
                <a:spcPct val="100000"/>
              </a:lnSpc>
            </a:pPr>
            <a:r>
              <a:rPr lang="zh-CN" altLang="en-US" sz="2200" dirty="0">
                <a:solidFill>
                  <a:srgbClr val="3333FF"/>
                </a:solidFill>
                <a:latin typeface="Consolas" pitchFamily="49" charset="0"/>
                <a:ea typeface="楷体" pitchFamily="49" charset="-122"/>
                <a:cs typeface="Consolas" pitchFamily="49" charset="0"/>
              </a:rPr>
              <a:t>当执行</a:t>
            </a:r>
            <a:r>
              <a:rPr lang="zh-CN" altLang="en-US" sz="2200">
                <a:solidFill>
                  <a:srgbClr val="3333FF"/>
                </a:solidFill>
                <a:latin typeface="Consolas" pitchFamily="49" charset="0"/>
                <a:ea typeface="楷体" pitchFamily="49" charset="-122"/>
                <a:cs typeface="Consolas" pitchFamily="49" charset="0"/>
              </a:rPr>
              <a:t>语句</a:t>
            </a:r>
            <a:r>
              <a:rPr lang="en-US" altLang="zh-CN" sz="2200">
                <a:solidFill>
                  <a:srgbClr val="FF0000"/>
                </a:solidFill>
                <a:latin typeface="Consolas" pitchFamily="49" charset="0"/>
                <a:ea typeface="楷体" pitchFamily="49" charset="-122"/>
                <a:cs typeface="Consolas" pitchFamily="49" charset="0"/>
              </a:rPr>
              <a:t>swap(</a:t>
            </a:r>
            <a:r>
              <a:rPr lang="en-US" altLang="zh-CN" sz="2200" i="1">
                <a:solidFill>
                  <a:srgbClr val="FF0000"/>
                </a:solidFill>
                <a:latin typeface="Consolas" pitchFamily="49" charset="0"/>
                <a:ea typeface="楷体" pitchFamily="49" charset="-122"/>
                <a:cs typeface="Consolas" pitchFamily="49" charset="0"/>
              </a:rPr>
              <a:t>a</a:t>
            </a:r>
            <a:r>
              <a:rPr lang="zh-CN" altLang="en-US" sz="2200">
                <a:solidFill>
                  <a:srgbClr val="FF0000"/>
                </a:solidFill>
                <a:latin typeface="Consolas" pitchFamily="49" charset="0"/>
                <a:ea typeface="楷体" pitchFamily="49" charset="-122"/>
                <a:cs typeface="Consolas" pitchFamily="49" charset="0"/>
              </a:rPr>
              <a:t>，</a:t>
            </a:r>
            <a:r>
              <a:rPr lang="en-US" altLang="zh-CN" sz="2200" i="1">
                <a:solidFill>
                  <a:srgbClr val="FF0000"/>
                </a:solidFill>
                <a:latin typeface="Consolas" pitchFamily="49" charset="0"/>
                <a:ea typeface="楷体" pitchFamily="49" charset="-122"/>
                <a:cs typeface="Consolas" pitchFamily="49" charset="0"/>
              </a:rPr>
              <a:t>b</a:t>
            </a: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3333FF"/>
                </a:solidFill>
                <a:latin typeface="Consolas" pitchFamily="49" charset="0"/>
                <a:ea typeface="楷体" pitchFamily="49" charset="-122"/>
                <a:cs typeface="Consolas" pitchFamily="49" charset="0"/>
              </a:rPr>
              <a:t>时，形、实参的匹配</a:t>
            </a:r>
            <a:r>
              <a:rPr lang="zh-CN" altLang="en-US" sz="2200" dirty="0">
                <a:solidFill>
                  <a:srgbClr val="3333FF"/>
                </a:solidFill>
                <a:latin typeface="Consolas" pitchFamily="49" charset="0"/>
                <a:ea typeface="楷体" pitchFamily="49" charset="-122"/>
                <a:cs typeface="Consolas" pitchFamily="49" charset="0"/>
              </a:rPr>
              <a:t>相当于：</a:t>
            </a:r>
          </a:p>
          <a:p>
            <a:pPr>
              <a:lnSpc>
                <a:spcPct val="100000"/>
              </a:lnSpc>
            </a:pPr>
            <a:r>
              <a:rPr lang="zh-CN" altLang="en-US" sz="2000" dirty="0">
                <a:latin typeface="Consolas" pitchFamily="49" charset="0"/>
                <a:ea typeface="楷体" pitchFamily="49" charset="-122"/>
                <a:cs typeface="Consolas" pitchFamily="49" charset="0"/>
              </a:rPr>
              <a:t>　　</a:t>
            </a:r>
            <a:r>
              <a:rPr lang="en-US" altLang="zh-CN" sz="2000" dirty="0" err="1">
                <a:solidFill>
                  <a:srgbClr val="FF00FF"/>
                </a:solidFill>
                <a:latin typeface="Consolas" pitchFamily="49" charset="0"/>
                <a:ea typeface="楷体" pitchFamily="49" charset="-122"/>
                <a:cs typeface="Consolas" pitchFamily="49" charset="0"/>
              </a:rPr>
              <a:t>int</a:t>
            </a:r>
            <a:r>
              <a:rPr lang="en-US" altLang="zh-CN" sz="2000" dirty="0">
                <a:solidFill>
                  <a:srgbClr val="FF00FF"/>
                </a:solidFill>
                <a:latin typeface="Consolas" pitchFamily="49" charset="0"/>
                <a:ea typeface="楷体" pitchFamily="49" charset="-122"/>
                <a:cs typeface="Consolas" pitchFamily="49" charset="0"/>
              </a:rPr>
              <a:t>  &amp;</a:t>
            </a:r>
            <a:r>
              <a:rPr lang="en-US" altLang="zh-CN" sz="2000">
                <a:solidFill>
                  <a:srgbClr val="FF00FF"/>
                </a:solidFill>
                <a:latin typeface="Consolas" pitchFamily="49" charset="0"/>
                <a:ea typeface="楷体" pitchFamily="49" charset="-122"/>
                <a:cs typeface="Consolas" pitchFamily="49" charset="0"/>
              </a:rPr>
              <a:t>x=a;     //a</a:t>
            </a:r>
            <a:r>
              <a:rPr lang="zh-CN" altLang="en-US" sz="2000">
                <a:solidFill>
                  <a:srgbClr val="FF00FF"/>
                </a:solidFill>
                <a:latin typeface="Consolas" pitchFamily="49" charset="0"/>
                <a:ea typeface="楷体" pitchFamily="49" charset="-122"/>
                <a:cs typeface="Consolas" pitchFamily="49" charset="0"/>
              </a:rPr>
              <a:t>为</a:t>
            </a:r>
            <a:r>
              <a:rPr lang="en-US" altLang="zh-CN" sz="2000">
                <a:solidFill>
                  <a:srgbClr val="FF00FF"/>
                </a:solidFill>
                <a:latin typeface="Consolas" pitchFamily="49" charset="0"/>
                <a:ea typeface="楷体" pitchFamily="49" charset="-122"/>
                <a:cs typeface="Consolas" pitchFamily="49" charset="0"/>
              </a:rPr>
              <a:t>x</a:t>
            </a:r>
            <a:r>
              <a:rPr lang="zh-CN" altLang="en-US" sz="2000">
                <a:solidFill>
                  <a:srgbClr val="FF00FF"/>
                </a:solidFill>
                <a:latin typeface="Consolas" pitchFamily="49" charset="0"/>
                <a:ea typeface="楷体" pitchFamily="49" charset="-122"/>
                <a:cs typeface="Consolas" pitchFamily="49" charset="0"/>
              </a:rPr>
              <a:t>的引用</a:t>
            </a:r>
            <a:endParaRPr lang="en-US" altLang="zh-CN" sz="2000" dirty="0">
              <a:solidFill>
                <a:srgbClr val="FF00FF"/>
              </a:solidFill>
              <a:latin typeface="Consolas" pitchFamily="49" charset="0"/>
              <a:ea typeface="楷体" pitchFamily="49" charset="-122"/>
              <a:cs typeface="Consolas" pitchFamily="49" charset="0"/>
            </a:endParaRPr>
          </a:p>
          <a:p>
            <a:pPr>
              <a:lnSpc>
                <a:spcPct val="100000"/>
              </a:lnSpc>
            </a:pPr>
            <a:r>
              <a:rPr lang="zh-CN" altLang="en-US" sz="2000" dirty="0">
                <a:solidFill>
                  <a:srgbClr val="FF00FF"/>
                </a:solidFill>
                <a:latin typeface="Consolas" pitchFamily="49" charset="0"/>
                <a:ea typeface="楷体" pitchFamily="49" charset="-122"/>
                <a:cs typeface="Consolas" pitchFamily="49" charset="0"/>
              </a:rPr>
              <a:t>　　</a:t>
            </a:r>
            <a:r>
              <a:rPr lang="en-US" altLang="zh-CN" sz="2000" dirty="0" err="1">
                <a:solidFill>
                  <a:srgbClr val="FF00FF"/>
                </a:solidFill>
                <a:latin typeface="Consolas" pitchFamily="49" charset="0"/>
                <a:ea typeface="楷体" pitchFamily="49" charset="-122"/>
                <a:cs typeface="Consolas" pitchFamily="49" charset="0"/>
              </a:rPr>
              <a:t>int</a:t>
            </a:r>
            <a:r>
              <a:rPr lang="en-US" altLang="zh-CN" sz="2000" dirty="0">
                <a:solidFill>
                  <a:srgbClr val="FF00FF"/>
                </a:solidFill>
                <a:latin typeface="Consolas" pitchFamily="49" charset="0"/>
                <a:ea typeface="楷体" pitchFamily="49" charset="-122"/>
                <a:cs typeface="Consolas" pitchFamily="49" charset="0"/>
              </a:rPr>
              <a:t>  &amp;</a:t>
            </a:r>
            <a:r>
              <a:rPr lang="en-US" altLang="zh-CN" sz="2000">
                <a:solidFill>
                  <a:srgbClr val="FF00FF"/>
                </a:solidFill>
                <a:latin typeface="Consolas" pitchFamily="49" charset="0"/>
                <a:ea typeface="楷体" pitchFamily="49" charset="-122"/>
                <a:cs typeface="Consolas" pitchFamily="49" charset="0"/>
              </a:rPr>
              <a:t>y=b;     //b</a:t>
            </a:r>
            <a:r>
              <a:rPr lang="zh-CN" altLang="en-US" sz="2000">
                <a:solidFill>
                  <a:srgbClr val="FF00FF"/>
                </a:solidFill>
                <a:latin typeface="Consolas" pitchFamily="49" charset="0"/>
                <a:ea typeface="楷体" pitchFamily="49" charset="-122"/>
                <a:cs typeface="Consolas" pitchFamily="49" charset="0"/>
              </a:rPr>
              <a:t>为</a:t>
            </a:r>
            <a:r>
              <a:rPr lang="en-US" altLang="zh-CN" sz="2000">
                <a:solidFill>
                  <a:srgbClr val="FF00FF"/>
                </a:solidFill>
                <a:latin typeface="Consolas" pitchFamily="49" charset="0"/>
                <a:ea typeface="楷体" pitchFamily="49" charset="-122"/>
                <a:cs typeface="Consolas" pitchFamily="49" charset="0"/>
              </a:rPr>
              <a:t>y</a:t>
            </a:r>
            <a:r>
              <a:rPr lang="zh-CN" altLang="en-US" sz="2000">
                <a:solidFill>
                  <a:srgbClr val="FF00FF"/>
                </a:solidFill>
                <a:latin typeface="Consolas" pitchFamily="49" charset="0"/>
                <a:ea typeface="楷体" pitchFamily="49" charset="-122"/>
                <a:cs typeface="Consolas" pitchFamily="49" charset="0"/>
              </a:rPr>
              <a:t>的引用</a:t>
            </a:r>
            <a:endParaRPr lang="en-US" altLang="zh-CN" sz="2000" dirty="0">
              <a:solidFill>
                <a:srgbClr val="FF00FF"/>
              </a:solidFill>
              <a:latin typeface="Consolas" pitchFamily="49" charset="0"/>
              <a:ea typeface="楷体" pitchFamily="49" charset="-122"/>
              <a:cs typeface="Consolas" pitchFamily="49" charset="0"/>
            </a:endParaRPr>
          </a:p>
          <a:p>
            <a:pPr>
              <a:lnSpc>
                <a:spcPct val="100000"/>
              </a:lnSpc>
            </a:pPr>
            <a:r>
              <a:rPr lang="zh-CN" altLang="en-US" sz="2200">
                <a:solidFill>
                  <a:srgbClr val="3333FF"/>
                </a:solidFill>
                <a:latin typeface="Consolas" pitchFamily="49" charset="0"/>
                <a:ea typeface="楷体" pitchFamily="49" charset="-122"/>
                <a:cs typeface="Consolas" pitchFamily="49" charset="0"/>
              </a:rPr>
              <a:t>这样，</a:t>
            </a:r>
            <a:r>
              <a:rPr lang="en-US" altLang="zh-CN" sz="2200" i="1">
                <a:solidFill>
                  <a:srgbClr val="3333FF"/>
                </a:solidFill>
                <a:latin typeface="Consolas" pitchFamily="49" charset="0"/>
                <a:ea typeface="楷体" pitchFamily="49" charset="-122"/>
                <a:cs typeface="Consolas" pitchFamily="49" charset="0"/>
              </a:rPr>
              <a:t>a</a:t>
            </a:r>
            <a:r>
              <a:rPr lang="zh-CN" altLang="en-US" sz="2200">
                <a:solidFill>
                  <a:srgbClr val="3333FF"/>
                </a:solidFill>
                <a:latin typeface="Consolas" pitchFamily="49" charset="0"/>
                <a:ea typeface="楷体" pitchFamily="49" charset="-122"/>
                <a:cs typeface="Consolas" pitchFamily="49" charset="0"/>
              </a:rPr>
              <a:t>与</a:t>
            </a:r>
            <a:r>
              <a:rPr lang="en-US" altLang="zh-CN" sz="2200" i="1">
                <a:solidFill>
                  <a:srgbClr val="3333FF"/>
                </a:solidFill>
                <a:latin typeface="Consolas" pitchFamily="49" charset="0"/>
                <a:ea typeface="楷体" pitchFamily="49" charset="-122"/>
                <a:cs typeface="Consolas" pitchFamily="49" charset="0"/>
              </a:rPr>
              <a:t>x</a:t>
            </a:r>
            <a:r>
              <a:rPr lang="zh-CN" altLang="en-US" sz="2200">
                <a:solidFill>
                  <a:srgbClr val="3333FF"/>
                </a:solidFill>
                <a:latin typeface="Consolas" pitchFamily="49" charset="0"/>
                <a:ea typeface="楷体" pitchFamily="49" charset="-122"/>
                <a:cs typeface="Consolas" pitchFamily="49" charset="0"/>
              </a:rPr>
              <a:t>共享存储空间、</a:t>
            </a:r>
            <a:r>
              <a:rPr lang="en-US" altLang="zh-CN" sz="2200" i="1" dirty="0">
                <a:solidFill>
                  <a:srgbClr val="3333FF"/>
                </a:solidFill>
                <a:latin typeface="Consolas" pitchFamily="49" charset="0"/>
                <a:ea typeface="楷体" pitchFamily="49" charset="-122"/>
                <a:cs typeface="Consolas" pitchFamily="49" charset="0"/>
              </a:rPr>
              <a:t>b</a:t>
            </a:r>
            <a:r>
              <a:rPr lang="zh-CN" altLang="en-US" sz="2200" dirty="0">
                <a:solidFill>
                  <a:srgbClr val="3333FF"/>
                </a:solidFill>
                <a:latin typeface="Consolas" pitchFamily="49" charset="0"/>
                <a:ea typeface="楷体" pitchFamily="49" charset="-122"/>
                <a:cs typeface="Consolas" pitchFamily="49" charset="0"/>
              </a:rPr>
              <a:t>与</a:t>
            </a:r>
            <a:r>
              <a:rPr lang="en-US" altLang="zh-CN" sz="2200" i="1" dirty="0">
                <a:solidFill>
                  <a:srgbClr val="3333FF"/>
                </a:solidFill>
                <a:latin typeface="Consolas" pitchFamily="49" charset="0"/>
                <a:ea typeface="楷体" pitchFamily="49" charset="-122"/>
                <a:cs typeface="Consolas" pitchFamily="49" charset="0"/>
              </a:rPr>
              <a:t>y</a:t>
            </a:r>
            <a:r>
              <a:rPr lang="zh-CN" altLang="en-US" sz="2200">
                <a:solidFill>
                  <a:srgbClr val="3333FF"/>
                </a:solidFill>
                <a:latin typeface="Consolas" pitchFamily="49" charset="0"/>
                <a:ea typeface="楷体" pitchFamily="49" charset="-122"/>
                <a:cs typeface="Consolas" pitchFamily="49" charset="0"/>
              </a:rPr>
              <a:t>共享存储空间，因此执行函数后</a:t>
            </a:r>
            <a:r>
              <a:rPr lang="en-US" altLang="zh-CN" sz="2200" i="1" dirty="0">
                <a:solidFill>
                  <a:srgbClr val="3333FF"/>
                </a:solidFill>
                <a:latin typeface="Consolas" pitchFamily="49" charset="0"/>
                <a:ea typeface="楷体" pitchFamily="49" charset="-122"/>
                <a:cs typeface="Consolas" pitchFamily="49" charset="0"/>
              </a:rPr>
              <a:t>a</a:t>
            </a:r>
            <a:r>
              <a:rPr lang="zh-CN" altLang="en-US" sz="2200" dirty="0">
                <a:solidFill>
                  <a:srgbClr val="3333FF"/>
                </a:solidFill>
                <a:latin typeface="Consolas" pitchFamily="49" charset="0"/>
                <a:ea typeface="楷体" pitchFamily="49" charset="-122"/>
                <a:cs typeface="Consolas" pitchFamily="49" charset="0"/>
              </a:rPr>
              <a:t>和</a:t>
            </a:r>
            <a:r>
              <a:rPr lang="en-US" altLang="zh-CN" sz="2200" i="1" dirty="0">
                <a:solidFill>
                  <a:srgbClr val="3333FF"/>
                </a:solidFill>
                <a:latin typeface="Consolas" pitchFamily="49" charset="0"/>
                <a:ea typeface="楷体" pitchFamily="49" charset="-122"/>
                <a:cs typeface="Consolas" pitchFamily="49" charset="0"/>
              </a:rPr>
              <a:t>b</a:t>
            </a:r>
            <a:r>
              <a:rPr lang="zh-CN" altLang="en-US" sz="2200" dirty="0">
                <a:solidFill>
                  <a:srgbClr val="3333FF"/>
                </a:solidFill>
                <a:latin typeface="Consolas" pitchFamily="49" charset="0"/>
                <a:ea typeface="楷体" pitchFamily="49" charset="-122"/>
                <a:cs typeface="Consolas" pitchFamily="49" charset="0"/>
              </a:rPr>
              <a:t>的值发生</a:t>
            </a:r>
            <a:r>
              <a:rPr lang="zh-CN" altLang="en-US" sz="2200">
                <a:solidFill>
                  <a:srgbClr val="3333FF"/>
                </a:solidFill>
                <a:latin typeface="Consolas" pitchFamily="49" charset="0"/>
                <a:ea typeface="楷体" pitchFamily="49" charset="-122"/>
                <a:cs typeface="Consolas" pitchFamily="49" charset="0"/>
              </a:rPr>
              <a:t>了交换  </a:t>
            </a:r>
            <a:r>
              <a:rPr lang="zh-CN" altLang="en-US" sz="2200">
                <a:solidFill>
                  <a:srgbClr val="FF00FF"/>
                </a:solidFill>
                <a:latin typeface="Consolas" pitchFamily="49" charset="0"/>
                <a:ea typeface="楷体" pitchFamily="49" charset="-122"/>
                <a:cs typeface="Consolas" pitchFamily="49" charset="0"/>
                <a:sym typeface="Wingdings"/>
              </a:rPr>
              <a:t></a:t>
            </a:r>
            <a:r>
              <a:rPr lang="zh-CN" altLang="en-US" sz="2200">
                <a:solidFill>
                  <a:srgbClr val="3333FF"/>
                </a:solidFill>
                <a:latin typeface="Consolas" pitchFamily="49" charset="0"/>
                <a:ea typeface="楷体" pitchFamily="49" charset="-122"/>
                <a:cs typeface="Consolas" pitchFamily="49" charset="0"/>
                <a:sym typeface="Wingdings"/>
              </a:rPr>
              <a:t>  </a:t>
            </a:r>
            <a:r>
              <a:rPr lang="zh-CN" altLang="en-US" sz="2200">
                <a:solidFill>
                  <a:srgbClr val="FF0000"/>
                </a:solidFill>
                <a:latin typeface="Consolas" pitchFamily="49" charset="0"/>
                <a:ea typeface="微软雅黑" pitchFamily="34" charset="-122"/>
                <a:cs typeface="Consolas" pitchFamily="49" charset="0"/>
                <a:sym typeface="Wingdings"/>
              </a:rPr>
              <a:t>简单明了</a:t>
            </a:r>
            <a:r>
              <a:rPr lang="zh-CN" altLang="en-US" sz="2200">
                <a:solidFill>
                  <a:srgbClr val="3333FF"/>
                </a:solidFill>
                <a:latin typeface="Consolas" pitchFamily="49" charset="0"/>
                <a:ea typeface="楷体" pitchFamily="49" charset="-122"/>
                <a:cs typeface="Consolas" pitchFamily="49" charset="0"/>
              </a:rPr>
              <a:t>。</a:t>
            </a:r>
            <a:endParaRPr lang="zh-CN" altLang="en-US" sz="2200" dirty="0">
              <a:solidFill>
                <a:srgbClr val="3333FF"/>
              </a:solidFill>
              <a:latin typeface="Consolas" pitchFamily="49" charset="0"/>
              <a:ea typeface="楷体" pitchFamily="49" charset="-122"/>
              <a:cs typeface="Consolas" pitchFamily="49" charset="0"/>
            </a:endParaRPr>
          </a:p>
        </p:txBody>
      </p:sp>
      <p:sp>
        <p:nvSpPr>
          <p:cNvPr id="6" name="右大括号 5"/>
          <p:cNvSpPr/>
          <p:nvPr/>
        </p:nvSpPr>
        <p:spPr>
          <a:xfrm>
            <a:off x="5929322" y="2285992"/>
            <a:ext cx="214314" cy="785818"/>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8" name="TextBox 7"/>
          <p:cNvSpPr txBox="1"/>
          <p:nvPr/>
        </p:nvSpPr>
        <p:spPr>
          <a:xfrm>
            <a:off x="6215074" y="2428868"/>
            <a:ext cx="2428892" cy="407676"/>
          </a:xfrm>
          <a:prstGeom prst="rect">
            <a:avLst/>
          </a:prstGeom>
          <a:noFill/>
        </p:spPr>
        <p:txBody>
          <a:bodyPr wrap="square" rtlCol="0">
            <a:spAutoFit/>
          </a:bodyPr>
          <a:lstStyle/>
          <a:p>
            <a:r>
              <a:rPr lang="zh-CN" altLang="en-US" sz="2000">
                <a:solidFill>
                  <a:srgbClr val="3333FF"/>
                </a:solidFill>
                <a:latin typeface="Consolas" pitchFamily="49" charset="0"/>
                <a:ea typeface="楷体" pitchFamily="49" charset="-122"/>
                <a:cs typeface="Consolas" pitchFamily="49" charset="0"/>
              </a:rPr>
              <a:t>交换形参</a:t>
            </a:r>
            <a:r>
              <a:rPr lang="en-US" altLang="zh-CN" sz="2000" i="1">
                <a:solidFill>
                  <a:srgbClr val="3333FF"/>
                </a:solidFill>
                <a:latin typeface="Consolas" pitchFamily="49" charset="0"/>
                <a:ea typeface="楷体" pitchFamily="49" charset="-122"/>
                <a:cs typeface="Consolas" pitchFamily="49" charset="0"/>
              </a:rPr>
              <a:t>x</a:t>
            </a:r>
            <a:r>
              <a:rPr lang="zh-CN" altLang="en-US" sz="2000">
                <a:solidFill>
                  <a:srgbClr val="3333FF"/>
                </a:solidFill>
                <a:latin typeface="Consolas" pitchFamily="49" charset="0"/>
                <a:ea typeface="楷体" pitchFamily="49" charset="-122"/>
                <a:cs typeface="Consolas" pitchFamily="49" charset="0"/>
              </a:rPr>
              <a:t>和</a:t>
            </a:r>
            <a:r>
              <a:rPr lang="en-US" altLang="zh-CN" sz="2000" i="1">
                <a:solidFill>
                  <a:srgbClr val="3333FF"/>
                </a:solidFill>
                <a:latin typeface="Consolas" pitchFamily="49" charset="0"/>
                <a:ea typeface="楷体" pitchFamily="49" charset="-122"/>
                <a:cs typeface="Consolas" pitchFamily="49" charset="0"/>
              </a:rPr>
              <a:t>y</a:t>
            </a:r>
            <a:r>
              <a:rPr lang="zh-CN" altLang="en-US" sz="2000">
                <a:solidFill>
                  <a:srgbClr val="3333FF"/>
                </a:solidFill>
                <a:latin typeface="Consolas" pitchFamily="49" charset="0"/>
                <a:ea typeface="楷体" pitchFamily="49" charset="-122"/>
                <a:cs typeface="Consolas" pitchFamily="49" charset="0"/>
              </a:rPr>
              <a:t>的值</a:t>
            </a:r>
            <a:endParaRPr lang="zh-CN" altLang="en-US" sz="2000">
              <a:latin typeface="Consolas" pitchFamily="49" charset="0"/>
              <a:cs typeface="Consolas" pitchFamily="49"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67</a:t>
            </a:fld>
            <a:endParaRPr lang="en-US" altLang="zh-CN" dirty="0"/>
          </a:p>
        </p:txBody>
      </p:sp>
    </p:spTree>
    <p:custDataLst>
      <p:tags r:id="rId1"/>
    </p:custDataLst>
    <p:extLst>
      <p:ext uri="{BB962C8B-B14F-4D97-AF65-F5344CB8AC3E}">
        <p14:creationId xmlns:p14="http://schemas.microsoft.com/office/powerpoint/2010/main" val="242724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504855" y="1339850"/>
            <a:ext cx="3352765" cy="216982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just"/>
            <a:r>
              <a:rPr lang="en-US" altLang="zh-CN" sz="1800" dirty="0">
                <a:solidFill>
                  <a:srgbClr val="0033CC"/>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fun1</a:t>
            </a:r>
            <a:r>
              <a:rPr lang="en-US" altLang="zh-CN" sz="1800" dirty="0">
                <a:solidFill>
                  <a:srgbClr val="0033CC"/>
                </a:solidFill>
                <a:latin typeface="Consolas" pitchFamily="49" charset="0"/>
                <a:ea typeface="仿宋" pitchFamily="49" charset="-122"/>
                <a:cs typeface="Consolas" pitchFamily="49" charset="0"/>
              </a:rPr>
              <a:t>(</a:t>
            </a:r>
            <a:r>
              <a:rPr lang="en-US" altLang="zh-CN" sz="1800" dirty="0" err="1">
                <a:solidFill>
                  <a:srgbClr val="0033CC"/>
                </a:solidFill>
                <a:latin typeface="Consolas" pitchFamily="49" charset="0"/>
                <a:ea typeface="仿宋" pitchFamily="49" charset="-122"/>
                <a:cs typeface="Consolas" pitchFamily="49" charset="0"/>
              </a:rPr>
              <a:t>int</a:t>
            </a:r>
            <a:r>
              <a:rPr lang="en-US" altLang="zh-CN" sz="1800" dirty="0">
                <a:solidFill>
                  <a:srgbClr val="0033CC"/>
                </a:solidFill>
                <a:latin typeface="Consolas" pitchFamily="49" charset="0"/>
                <a:ea typeface="仿宋" pitchFamily="49" charset="-122"/>
                <a:cs typeface="Consolas" pitchFamily="49" charset="0"/>
              </a:rPr>
              <a:t> n)</a:t>
            </a:r>
          </a:p>
          <a:p>
            <a:pPr marL="457200" indent="-457200" algn="just"/>
            <a:r>
              <a:rPr lang="en-US" altLang="zh-CN" sz="1800">
                <a:solidFill>
                  <a:srgbClr val="0033CC"/>
                </a:solidFill>
                <a:latin typeface="Consolas" pitchFamily="49" charset="0"/>
                <a:ea typeface="仿宋" pitchFamily="49" charset="-122"/>
                <a:cs typeface="Consolas" pitchFamily="49" charset="0"/>
              </a:rPr>
              <a:t>{  </a:t>
            </a:r>
            <a:r>
              <a:rPr lang="en-US" altLang="zh-CN" sz="1800" dirty="0" err="1">
                <a:solidFill>
                  <a:srgbClr val="0033CC"/>
                </a:solidFill>
                <a:latin typeface="Consolas" pitchFamily="49" charset="0"/>
                <a:ea typeface="仿宋" pitchFamily="49" charset="-122"/>
                <a:cs typeface="Consolas" pitchFamily="49" charset="0"/>
              </a:rPr>
              <a:t>int</a:t>
            </a:r>
            <a:r>
              <a:rPr lang="en-US" altLang="zh-CN" sz="1800" dirty="0">
                <a:solidFill>
                  <a:srgbClr val="0033CC"/>
                </a:solidFill>
                <a:latin typeface="Consolas" pitchFamily="49" charset="0"/>
                <a:ea typeface="仿宋" pitchFamily="49" charset="-122"/>
                <a:cs typeface="Consolas" pitchFamily="49" charset="0"/>
              </a:rPr>
              <a:t> m=2;</a:t>
            </a:r>
          </a:p>
          <a:p>
            <a:pPr marL="457200" indent="-457200" algn="just"/>
            <a:r>
              <a:rPr lang="en-US" altLang="zh-CN" sz="1800">
                <a:solidFill>
                  <a:srgbClr val="0033CC"/>
                </a:solidFill>
                <a:latin typeface="Consolas" pitchFamily="49" charset="0"/>
                <a:ea typeface="仿宋" pitchFamily="49" charset="-122"/>
                <a:cs typeface="Consolas" pitchFamily="49" charset="0"/>
              </a:rPr>
              <a:t>   fun2(</a:t>
            </a:r>
            <a:r>
              <a:rPr lang="en-US" altLang="zh-CN" sz="1800" u="sng">
                <a:solidFill>
                  <a:srgbClr val="0033CC"/>
                </a:solidFill>
                <a:latin typeface="Consolas" pitchFamily="49" charset="0"/>
                <a:ea typeface="仿宋" pitchFamily="49" charset="-122"/>
                <a:cs typeface="Consolas" pitchFamily="49" charset="0"/>
              </a:rPr>
              <a:t> </a:t>
            </a:r>
            <a:r>
              <a:rPr lang="en-US" altLang="zh-CN" sz="1800" u="sng">
                <a:solidFill>
                  <a:srgbClr val="FF00FF"/>
                </a:solidFill>
                <a:latin typeface="Consolas" pitchFamily="49" charset="0"/>
                <a:ea typeface="仿宋" pitchFamily="49" charset="-122"/>
                <a:cs typeface="Consolas" pitchFamily="49" charset="0"/>
              </a:rPr>
              <a:t>m </a:t>
            </a:r>
            <a:r>
              <a:rPr lang="en-US" altLang="zh-CN" sz="1800">
                <a:solidFill>
                  <a:srgbClr val="0033CC"/>
                </a:solidFill>
                <a:latin typeface="Consolas" pitchFamily="49" charset="0"/>
                <a:ea typeface="仿宋" pitchFamily="49" charset="-122"/>
                <a:cs typeface="Consolas" pitchFamily="49" charset="0"/>
              </a:rPr>
              <a:t>);</a:t>
            </a:r>
            <a:endParaRPr lang="en-US" altLang="zh-CN" sz="1800" dirty="0">
              <a:solidFill>
                <a:srgbClr val="0033CC"/>
              </a:solidFill>
              <a:latin typeface="Consolas" pitchFamily="49" charset="0"/>
              <a:ea typeface="仿宋" pitchFamily="49" charset="-122"/>
              <a:cs typeface="Consolas" pitchFamily="49" charset="0"/>
            </a:endParaRPr>
          </a:p>
          <a:p>
            <a:pPr marL="457200" indent="-457200" algn="just"/>
            <a:r>
              <a:rPr lang="en-US" altLang="zh-CN" sz="1800">
                <a:solidFill>
                  <a:srgbClr val="0033CC"/>
                </a:solidFill>
                <a:latin typeface="Consolas" pitchFamily="49" charset="0"/>
                <a:ea typeface="仿宋" pitchFamily="49" charset="-122"/>
                <a:cs typeface="Consolas" pitchFamily="49" charset="0"/>
              </a:rPr>
              <a:t>   printf</a:t>
            </a:r>
            <a:r>
              <a:rPr lang="en-US" altLang="zh-CN" sz="1800" dirty="0">
                <a:solidFill>
                  <a:srgbClr val="0033CC"/>
                </a:solidFill>
                <a:latin typeface="Consolas" pitchFamily="49" charset="0"/>
                <a:ea typeface="仿宋" pitchFamily="49" charset="-122"/>
                <a:cs typeface="Consolas" pitchFamily="49" charset="0"/>
              </a:rPr>
              <a:t>(“%</a:t>
            </a:r>
            <a:r>
              <a:rPr lang="en-US" altLang="zh-CN" sz="1800">
                <a:solidFill>
                  <a:srgbClr val="0033CC"/>
                </a:solidFill>
                <a:latin typeface="Consolas" pitchFamily="49" charset="0"/>
                <a:ea typeface="仿宋" pitchFamily="49" charset="-122"/>
                <a:cs typeface="Consolas" pitchFamily="49" charset="0"/>
              </a:rPr>
              <a:t>d\</a:t>
            </a:r>
            <a:r>
              <a:rPr lang="en-US" altLang="zh-CN" sz="1800" err="1">
                <a:solidFill>
                  <a:srgbClr val="0033CC"/>
                </a:solidFill>
                <a:latin typeface="Consolas" pitchFamily="49" charset="0"/>
                <a:ea typeface="仿宋" pitchFamily="49" charset="-122"/>
                <a:cs typeface="Consolas" pitchFamily="49" charset="0"/>
              </a:rPr>
              <a:t>n</a:t>
            </a:r>
            <a:r>
              <a:rPr lang="en-US" altLang="zh-CN" sz="1800">
                <a:solidFill>
                  <a:srgbClr val="0033CC"/>
                </a:solidFill>
                <a:latin typeface="Consolas" pitchFamily="49" charset="0"/>
                <a:ea typeface="仿宋" pitchFamily="49" charset="-122"/>
                <a:cs typeface="Consolas" pitchFamily="49" charset="0"/>
              </a:rPr>
              <a:t>”</a:t>
            </a:r>
            <a:r>
              <a:rPr lang="zh-CN" altLang="en-US" sz="1800">
                <a:solidFill>
                  <a:srgbClr val="0033CC"/>
                </a:solidFill>
                <a:latin typeface="Consolas" pitchFamily="49" charset="0"/>
                <a:ea typeface="仿宋" pitchFamily="49" charset="-122"/>
                <a:cs typeface="Consolas" pitchFamily="49" charset="0"/>
              </a:rPr>
              <a:t>，</a:t>
            </a:r>
            <a:r>
              <a:rPr lang="en-US" altLang="zh-CN" sz="1800">
                <a:solidFill>
                  <a:srgbClr val="0033CC"/>
                </a:solidFill>
                <a:latin typeface="Consolas" pitchFamily="49" charset="0"/>
                <a:ea typeface="仿宋" pitchFamily="49" charset="-122"/>
                <a:cs typeface="Consolas" pitchFamily="49" charset="0"/>
              </a:rPr>
              <a:t>m</a:t>
            </a:r>
            <a:r>
              <a:rPr lang="en-US" altLang="zh-CN" sz="1800" dirty="0">
                <a:solidFill>
                  <a:srgbClr val="0033CC"/>
                </a:solidFill>
                <a:latin typeface="Consolas" pitchFamily="49" charset="0"/>
                <a:ea typeface="仿宋" pitchFamily="49" charset="-122"/>
                <a:cs typeface="Consolas" pitchFamily="49" charset="0"/>
              </a:rPr>
              <a:t>);</a:t>
            </a:r>
          </a:p>
          <a:p>
            <a:pPr marL="457200" indent="-457200" algn="just"/>
            <a:r>
              <a:rPr lang="en-US" altLang="zh-CN" sz="1800" dirty="0">
                <a:solidFill>
                  <a:srgbClr val="0033CC"/>
                </a:solidFill>
                <a:latin typeface="Consolas" pitchFamily="49" charset="0"/>
                <a:ea typeface="仿宋" pitchFamily="49" charset="-122"/>
                <a:cs typeface="Consolas" pitchFamily="49" charset="0"/>
              </a:rPr>
              <a:t>}</a:t>
            </a:r>
          </a:p>
        </p:txBody>
      </p:sp>
      <p:sp>
        <p:nvSpPr>
          <p:cNvPr id="184323" name="Text Box 3"/>
          <p:cNvSpPr txBox="1">
            <a:spLocks noChangeArrowheads="1"/>
          </p:cNvSpPr>
          <p:nvPr/>
        </p:nvSpPr>
        <p:spPr bwMode="auto">
          <a:xfrm>
            <a:off x="4610130" y="1663661"/>
            <a:ext cx="3457575" cy="1726627"/>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5400000" scaled="1"/>
            <a:tileRect/>
          </a:gradFill>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marL="457200" indent="-457200" algn="just"/>
            <a:r>
              <a:rPr lang="en-US" altLang="zh-CN" sz="1800" dirty="0">
                <a:solidFill>
                  <a:srgbClr val="0033CC"/>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fun2</a:t>
            </a:r>
            <a:r>
              <a:rPr lang="en-US" altLang="zh-CN" sz="1800" dirty="0">
                <a:solidFill>
                  <a:srgbClr val="0033CC"/>
                </a:solidFill>
                <a:latin typeface="Consolas" pitchFamily="49" charset="0"/>
                <a:ea typeface="仿宋" pitchFamily="49" charset="-122"/>
                <a:cs typeface="Consolas" pitchFamily="49" charset="0"/>
              </a:rPr>
              <a:t>(</a:t>
            </a:r>
            <a:r>
              <a:rPr lang="en-US" altLang="zh-CN" sz="1800" u="sng" dirty="0" err="1">
                <a:solidFill>
                  <a:srgbClr val="0033CC"/>
                </a:solidFill>
                <a:latin typeface="Consolas" pitchFamily="49" charset="0"/>
                <a:ea typeface="仿宋" pitchFamily="49" charset="-122"/>
                <a:cs typeface="Consolas" pitchFamily="49" charset="0"/>
              </a:rPr>
              <a:t>int</a:t>
            </a:r>
            <a:r>
              <a:rPr lang="en-US" altLang="zh-CN" sz="1800" u="sng" dirty="0">
                <a:solidFill>
                  <a:srgbClr val="0033CC"/>
                </a:solidFill>
                <a:latin typeface="Consolas" pitchFamily="49" charset="0"/>
                <a:ea typeface="仿宋" pitchFamily="49" charset="-122"/>
                <a:cs typeface="Consolas" pitchFamily="49" charset="0"/>
              </a:rPr>
              <a:t> </a:t>
            </a:r>
            <a:r>
              <a:rPr lang="en-US" altLang="zh-CN" sz="1800" u="sng" dirty="0">
                <a:solidFill>
                  <a:srgbClr val="FF00FF"/>
                </a:solidFill>
                <a:latin typeface="Consolas" pitchFamily="49" charset="0"/>
                <a:ea typeface="仿宋" pitchFamily="49" charset="-122"/>
                <a:cs typeface="Consolas" pitchFamily="49" charset="0"/>
              </a:rPr>
              <a:t>x</a:t>
            </a:r>
            <a:r>
              <a:rPr lang="en-US" altLang="zh-CN" sz="1800" dirty="0">
                <a:solidFill>
                  <a:srgbClr val="0033CC"/>
                </a:solidFill>
                <a:latin typeface="Consolas" pitchFamily="49" charset="0"/>
                <a:ea typeface="仿宋" pitchFamily="49" charset="-122"/>
                <a:cs typeface="Consolas" pitchFamily="49" charset="0"/>
              </a:rPr>
              <a:t>)</a:t>
            </a:r>
          </a:p>
          <a:p>
            <a:pPr marL="457200" indent="-457200" algn="just"/>
            <a:r>
              <a:rPr lang="en-US" altLang="zh-CN" sz="1800">
                <a:solidFill>
                  <a:srgbClr val="0033CC"/>
                </a:solidFill>
                <a:latin typeface="Consolas" pitchFamily="49" charset="0"/>
                <a:ea typeface="仿宋" pitchFamily="49" charset="-122"/>
                <a:cs typeface="Consolas" pitchFamily="49" charset="0"/>
              </a:rPr>
              <a:t>{  x</a:t>
            </a:r>
            <a:r>
              <a:rPr lang="en-US" altLang="zh-CN" sz="1800" dirty="0">
                <a:solidFill>
                  <a:srgbClr val="0033CC"/>
                </a:solidFill>
                <a:latin typeface="Consolas" pitchFamily="49" charset="0"/>
                <a:ea typeface="仿宋" pitchFamily="49" charset="-122"/>
                <a:cs typeface="Consolas" pitchFamily="49" charset="0"/>
              </a:rPr>
              <a:t>++;</a:t>
            </a:r>
          </a:p>
          <a:p>
            <a:pPr marL="457200" indent="-457200" algn="just"/>
            <a:r>
              <a:rPr lang="en-US" altLang="zh-CN" sz="1800">
                <a:solidFill>
                  <a:srgbClr val="0033CC"/>
                </a:solidFill>
                <a:latin typeface="Consolas" pitchFamily="49" charset="0"/>
                <a:ea typeface="仿宋" pitchFamily="49" charset="-122"/>
                <a:cs typeface="Consolas" pitchFamily="49" charset="0"/>
              </a:rPr>
              <a:t>   printf</a:t>
            </a:r>
            <a:r>
              <a:rPr lang="en-US" altLang="zh-CN" sz="1800" dirty="0">
                <a:solidFill>
                  <a:srgbClr val="0033CC"/>
                </a:solidFill>
                <a:latin typeface="Consolas" pitchFamily="49" charset="0"/>
                <a:ea typeface="仿宋" pitchFamily="49" charset="-122"/>
                <a:cs typeface="Consolas" pitchFamily="49" charset="0"/>
              </a:rPr>
              <a:t>(“%</a:t>
            </a:r>
            <a:r>
              <a:rPr lang="en-US" altLang="zh-CN" sz="1800">
                <a:solidFill>
                  <a:srgbClr val="0033CC"/>
                </a:solidFill>
                <a:latin typeface="Consolas" pitchFamily="49" charset="0"/>
                <a:ea typeface="仿宋" pitchFamily="49" charset="-122"/>
                <a:cs typeface="Consolas" pitchFamily="49" charset="0"/>
              </a:rPr>
              <a:t>d\</a:t>
            </a:r>
            <a:r>
              <a:rPr lang="en-US" altLang="zh-CN" sz="1800" err="1">
                <a:solidFill>
                  <a:srgbClr val="0033CC"/>
                </a:solidFill>
                <a:latin typeface="Consolas" pitchFamily="49" charset="0"/>
                <a:ea typeface="仿宋" pitchFamily="49" charset="-122"/>
                <a:cs typeface="Consolas" pitchFamily="49" charset="0"/>
              </a:rPr>
              <a:t>n</a:t>
            </a:r>
            <a:r>
              <a:rPr lang="en-US" altLang="zh-CN" sz="1800">
                <a:solidFill>
                  <a:srgbClr val="0033CC"/>
                </a:solidFill>
                <a:latin typeface="Consolas" pitchFamily="49" charset="0"/>
                <a:ea typeface="仿宋" pitchFamily="49" charset="-122"/>
                <a:cs typeface="Consolas" pitchFamily="49" charset="0"/>
              </a:rPr>
              <a:t>”</a:t>
            </a:r>
            <a:r>
              <a:rPr lang="zh-CN" altLang="en-US" sz="1800">
                <a:solidFill>
                  <a:srgbClr val="0033CC"/>
                </a:solidFill>
                <a:latin typeface="Consolas" pitchFamily="49" charset="0"/>
                <a:ea typeface="仿宋" pitchFamily="49" charset="-122"/>
                <a:cs typeface="Consolas" pitchFamily="49" charset="0"/>
              </a:rPr>
              <a:t>，</a:t>
            </a:r>
            <a:r>
              <a:rPr lang="en-US" altLang="zh-CN" sz="1800">
                <a:solidFill>
                  <a:srgbClr val="0033CC"/>
                </a:solidFill>
                <a:latin typeface="Consolas" pitchFamily="49" charset="0"/>
                <a:ea typeface="仿宋" pitchFamily="49" charset="-122"/>
                <a:cs typeface="Consolas" pitchFamily="49" charset="0"/>
              </a:rPr>
              <a:t>x</a:t>
            </a:r>
            <a:r>
              <a:rPr lang="en-US" altLang="zh-CN" sz="1800" dirty="0">
                <a:solidFill>
                  <a:srgbClr val="0033CC"/>
                </a:solidFill>
                <a:latin typeface="Consolas" pitchFamily="49" charset="0"/>
                <a:ea typeface="仿宋" pitchFamily="49" charset="-122"/>
                <a:cs typeface="Consolas" pitchFamily="49" charset="0"/>
              </a:rPr>
              <a:t>);</a:t>
            </a:r>
          </a:p>
          <a:p>
            <a:pPr marL="457200" indent="-457200" algn="just"/>
            <a:r>
              <a:rPr lang="en-US" altLang="zh-CN" sz="1800" dirty="0">
                <a:solidFill>
                  <a:srgbClr val="0033CC"/>
                </a:solidFill>
                <a:latin typeface="Consolas" pitchFamily="49" charset="0"/>
                <a:ea typeface="仿宋" pitchFamily="49" charset="-122"/>
                <a:cs typeface="Consolas" pitchFamily="49" charset="0"/>
              </a:rPr>
              <a:t>}</a:t>
            </a:r>
          </a:p>
        </p:txBody>
      </p:sp>
      <p:sp>
        <p:nvSpPr>
          <p:cNvPr id="184324" name="Text Box 4"/>
          <p:cNvSpPr txBox="1">
            <a:spLocks noChangeArrowheads="1"/>
          </p:cNvSpPr>
          <p:nvPr/>
        </p:nvSpPr>
        <p:spPr bwMode="auto">
          <a:xfrm>
            <a:off x="2563806" y="1785926"/>
            <a:ext cx="1079500" cy="389530"/>
          </a:xfrm>
          <a:prstGeom prst="rect">
            <a:avLst/>
          </a:prstGeom>
          <a:noFill/>
          <a:ln w="9525" algn="ctr">
            <a:noFill/>
            <a:miter lim="800000"/>
            <a:headEnd/>
            <a:tailEnd/>
          </a:ln>
          <a:effectLst/>
        </p:spPr>
        <p:txBody>
          <a:bodyPr>
            <a:spAutoFit/>
          </a:bodyPr>
          <a:lstStyle/>
          <a:p>
            <a:pPr marL="457200" indent="-457200" algn="just"/>
            <a:r>
              <a:rPr lang="zh-CN" altLang="en-US" sz="2000" dirty="0">
                <a:solidFill>
                  <a:srgbClr val="FF3300"/>
                </a:solidFill>
                <a:latin typeface="楷体" pitchFamily="49" charset="-122"/>
                <a:ea typeface="楷体" pitchFamily="49" charset="-122"/>
              </a:rPr>
              <a:t>实参</a:t>
            </a:r>
          </a:p>
        </p:txBody>
      </p:sp>
      <p:sp>
        <p:nvSpPr>
          <p:cNvPr id="184325" name="Line 5"/>
          <p:cNvSpPr>
            <a:spLocks noChangeShapeType="1"/>
          </p:cNvSpPr>
          <p:nvPr/>
        </p:nvSpPr>
        <p:spPr bwMode="auto">
          <a:xfrm flipH="1">
            <a:off x="1852598" y="2000240"/>
            <a:ext cx="647700" cy="288925"/>
          </a:xfrm>
          <a:prstGeom prst="line">
            <a:avLst/>
          </a:prstGeom>
          <a:noFill/>
          <a:ln w="38100">
            <a:solidFill>
              <a:srgbClr val="7030A0"/>
            </a:solidFill>
            <a:round/>
            <a:headEnd/>
            <a:tailEnd type="triangle" w="med" len="med"/>
          </a:ln>
          <a:effectLst/>
        </p:spPr>
        <p:txBody>
          <a:bodyPr>
            <a:spAutoFit/>
          </a:bodyPr>
          <a:lstStyle/>
          <a:p>
            <a:endParaRPr lang="zh-CN" altLang="en-US"/>
          </a:p>
        </p:txBody>
      </p:sp>
      <p:sp>
        <p:nvSpPr>
          <p:cNvPr id="184326" name="Text Box 6"/>
          <p:cNvSpPr txBox="1">
            <a:spLocks noChangeArrowheads="1"/>
          </p:cNvSpPr>
          <p:nvPr/>
        </p:nvSpPr>
        <p:spPr bwMode="auto">
          <a:xfrm>
            <a:off x="6488137" y="2166898"/>
            <a:ext cx="1298573" cy="430887"/>
          </a:xfrm>
          <a:prstGeom prst="rect">
            <a:avLst/>
          </a:prstGeom>
          <a:noFill/>
          <a:ln w="9525" algn="ctr">
            <a:noFill/>
            <a:miter lim="800000"/>
            <a:headEnd/>
            <a:tailEnd/>
          </a:ln>
          <a:effectLst/>
        </p:spPr>
        <p:txBody>
          <a:bodyPr wrap="square">
            <a:spAutoFit/>
          </a:bodyPr>
          <a:lstStyle/>
          <a:p>
            <a:pPr marL="457200" indent="-457200" algn="just"/>
            <a:r>
              <a:rPr lang="zh-CN" altLang="en-US" sz="2000" dirty="0">
                <a:solidFill>
                  <a:srgbClr val="FF3300"/>
                </a:solidFill>
                <a:latin typeface="楷体" pitchFamily="49" charset="-122"/>
                <a:ea typeface="楷体" pitchFamily="49" charset="-122"/>
              </a:rPr>
              <a:t>普通形参</a:t>
            </a:r>
          </a:p>
        </p:txBody>
      </p:sp>
      <p:sp>
        <p:nvSpPr>
          <p:cNvPr id="184327" name="Line 7"/>
          <p:cNvSpPr>
            <a:spLocks noChangeShapeType="1"/>
          </p:cNvSpPr>
          <p:nvPr/>
        </p:nvSpPr>
        <p:spPr bwMode="auto">
          <a:xfrm flipH="1" flipV="1">
            <a:off x="6200800" y="2024023"/>
            <a:ext cx="360362" cy="287338"/>
          </a:xfrm>
          <a:prstGeom prst="line">
            <a:avLst/>
          </a:prstGeom>
          <a:noFill/>
          <a:ln w="38100">
            <a:solidFill>
              <a:srgbClr val="7030A0"/>
            </a:solidFill>
            <a:round/>
            <a:headEnd/>
            <a:tailEnd type="triangle" w="med" len="med"/>
          </a:ln>
          <a:effectLst/>
        </p:spPr>
        <p:txBody>
          <a:bodyPr>
            <a:spAutoFit/>
          </a:bodyPr>
          <a:lstStyle/>
          <a:p>
            <a:endParaRPr lang="zh-CN" altLang="en-US"/>
          </a:p>
        </p:txBody>
      </p:sp>
      <p:sp>
        <p:nvSpPr>
          <p:cNvPr id="184328" name="Rectangle 8"/>
          <p:cNvSpPr>
            <a:spLocks noChangeArrowheads="1"/>
          </p:cNvSpPr>
          <p:nvPr/>
        </p:nvSpPr>
        <p:spPr bwMode="auto">
          <a:xfrm>
            <a:off x="1447824" y="4564522"/>
            <a:ext cx="1254125" cy="4308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spAutoFit/>
          </a:bodyPr>
          <a:lstStyle/>
          <a:p>
            <a:pPr marL="457200" indent="-457200" algn="ctr"/>
            <a:r>
              <a:rPr lang="en-US" altLang="zh-CN" sz="2000" dirty="0" err="1">
                <a:solidFill>
                  <a:srgbClr val="FF3300"/>
                </a:solidFill>
                <a:latin typeface="Consolas" pitchFamily="49" charset="0"/>
                <a:cs typeface="Consolas" pitchFamily="49" charset="0"/>
              </a:rPr>
              <a:t>fun1</a:t>
            </a:r>
            <a:r>
              <a:rPr lang="en-US" altLang="zh-CN" sz="2000" dirty="0">
                <a:solidFill>
                  <a:srgbClr val="FF3300"/>
                </a:solidFill>
                <a:latin typeface="Consolas" pitchFamily="49" charset="0"/>
                <a:cs typeface="Consolas" pitchFamily="49" charset="0"/>
              </a:rPr>
              <a:t>(</a:t>
            </a:r>
            <a:r>
              <a:rPr lang="en-US" altLang="zh-CN" sz="2000" dirty="0">
                <a:solidFill>
                  <a:srgbClr val="6600CC"/>
                </a:solidFill>
                <a:latin typeface="Consolas" pitchFamily="49" charset="0"/>
                <a:cs typeface="Consolas" pitchFamily="49" charset="0"/>
              </a:rPr>
              <a:t>m</a:t>
            </a:r>
            <a:r>
              <a:rPr lang="en-US" altLang="zh-CN" sz="2000" dirty="0">
                <a:solidFill>
                  <a:srgbClr val="FF3300"/>
                </a:solidFill>
                <a:latin typeface="Consolas" pitchFamily="49" charset="0"/>
                <a:cs typeface="Consolas" pitchFamily="49" charset="0"/>
              </a:rPr>
              <a:t>)</a:t>
            </a:r>
          </a:p>
        </p:txBody>
      </p:sp>
      <p:sp>
        <p:nvSpPr>
          <p:cNvPr id="184329" name="Rectangle 9"/>
          <p:cNvSpPr>
            <a:spLocks noChangeArrowheads="1"/>
          </p:cNvSpPr>
          <p:nvPr/>
        </p:nvSpPr>
        <p:spPr bwMode="auto">
          <a:xfrm>
            <a:off x="5675329" y="4553409"/>
            <a:ext cx="1254125" cy="43088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p>
            <a:pPr marL="457200" indent="-457200" algn="ctr"/>
            <a:r>
              <a:rPr lang="en-US" altLang="zh-CN" sz="2000" dirty="0" err="1">
                <a:solidFill>
                  <a:srgbClr val="FF3300"/>
                </a:solidFill>
                <a:latin typeface="Consolas" pitchFamily="49" charset="0"/>
                <a:cs typeface="Consolas" pitchFamily="49" charset="0"/>
              </a:rPr>
              <a:t>fun2</a:t>
            </a:r>
            <a:r>
              <a:rPr lang="en-US" altLang="zh-CN" sz="2000" dirty="0">
                <a:solidFill>
                  <a:srgbClr val="FF3300"/>
                </a:solidFill>
                <a:latin typeface="Consolas" pitchFamily="49" charset="0"/>
                <a:cs typeface="Consolas" pitchFamily="49" charset="0"/>
              </a:rPr>
              <a:t>(</a:t>
            </a:r>
            <a:r>
              <a:rPr lang="en-US" altLang="zh-CN" sz="2000" dirty="0">
                <a:solidFill>
                  <a:srgbClr val="6600CC"/>
                </a:solidFill>
                <a:latin typeface="Consolas" pitchFamily="49" charset="0"/>
                <a:cs typeface="Consolas" pitchFamily="49" charset="0"/>
              </a:rPr>
              <a:t>x</a:t>
            </a:r>
            <a:r>
              <a:rPr lang="en-US" altLang="zh-CN" sz="2000" dirty="0">
                <a:solidFill>
                  <a:srgbClr val="FF3300"/>
                </a:solidFill>
                <a:latin typeface="Consolas" pitchFamily="49" charset="0"/>
                <a:cs typeface="Consolas" pitchFamily="49" charset="0"/>
              </a:rPr>
              <a:t>)</a:t>
            </a:r>
          </a:p>
        </p:txBody>
      </p:sp>
      <p:sp>
        <p:nvSpPr>
          <p:cNvPr id="184330" name="Line 10"/>
          <p:cNvSpPr>
            <a:spLocks noChangeShapeType="1"/>
          </p:cNvSpPr>
          <p:nvPr/>
        </p:nvSpPr>
        <p:spPr bwMode="auto">
          <a:xfrm>
            <a:off x="2701948" y="4751389"/>
            <a:ext cx="2941621" cy="0"/>
          </a:xfrm>
          <a:prstGeom prst="line">
            <a:avLst/>
          </a:prstGeom>
          <a:noFill/>
          <a:ln w="38100">
            <a:solidFill>
              <a:srgbClr val="0033CC"/>
            </a:solidFill>
            <a:round/>
            <a:headEnd/>
            <a:tailEnd type="triangle" w="med" len="med"/>
          </a:ln>
          <a:effectLst/>
        </p:spPr>
        <p:txBody>
          <a:bodyPr wrap="square">
            <a:spAutoFit/>
          </a:bodyPr>
          <a:lstStyle/>
          <a:p>
            <a:endParaRPr lang="zh-CN" altLang="en-US"/>
          </a:p>
        </p:txBody>
      </p:sp>
      <p:sp>
        <p:nvSpPr>
          <p:cNvPr id="184331" name="Text Box 11"/>
          <p:cNvSpPr txBox="1">
            <a:spLocks noChangeArrowheads="1"/>
          </p:cNvSpPr>
          <p:nvPr/>
        </p:nvSpPr>
        <p:spPr bwMode="auto">
          <a:xfrm>
            <a:off x="2786051" y="4286256"/>
            <a:ext cx="2786081" cy="389530"/>
          </a:xfrm>
          <a:prstGeom prst="rect">
            <a:avLst/>
          </a:prstGeom>
          <a:noFill/>
          <a:ln w="9525" algn="ctr">
            <a:noFill/>
            <a:miter lim="800000"/>
            <a:headEnd/>
            <a:tailEnd/>
          </a:ln>
          <a:effectLst/>
        </p:spPr>
        <p:txBody>
          <a:bodyPr wrap="square">
            <a:spAutoFit/>
          </a:bodyPr>
          <a:lstStyle/>
          <a:p>
            <a:pPr marL="457200" indent="-457200" algn="just"/>
            <a:r>
              <a:rPr lang="zh-CN" altLang="en-US" sz="2000" dirty="0">
                <a:solidFill>
                  <a:srgbClr val="3333FF"/>
                </a:solidFill>
                <a:latin typeface="楷体" pitchFamily="49" charset="-122"/>
                <a:ea typeface="楷体" pitchFamily="49" charset="-122"/>
              </a:rPr>
              <a:t>实参到形参单向值传递</a:t>
            </a:r>
          </a:p>
        </p:txBody>
      </p:sp>
      <p:sp>
        <p:nvSpPr>
          <p:cNvPr id="184332" name="Text Box 12"/>
          <p:cNvSpPr txBox="1">
            <a:spLocks noChangeArrowheads="1"/>
          </p:cNvSpPr>
          <p:nvPr/>
        </p:nvSpPr>
        <p:spPr bwMode="auto">
          <a:xfrm>
            <a:off x="504855" y="549275"/>
            <a:ext cx="2852699" cy="498598"/>
          </a:xfrm>
          <a:prstGeom prst="rect">
            <a:avLst/>
          </a:prstGeom>
          <a:solidFill>
            <a:srgbClr val="6600CC"/>
          </a:solidFill>
          <a:ln w="9525" algn="ctr">
            <a:noFill/>
            <a:miter lim="800000"/>
            <a:headEnd/>
            <a:tailEnd/>
          </a:ln>
          <a:effectLst/>
        </p:spPr>
        <p:txBody>
          <a:bodyPr wrap="square">
            <a:spAutoFit/>
          </a:bodyPr>
          <a:lstStyle/>
          <a:p>
            <a:pPr marL="457200" indent="-457200" algn="just"/>
            <a:r>
              <a:rPr lang="en-US" altLang="zh-CN" dirty="0">
                <a:solidFill>
                  <a:schemeClr val="bg1"/>
                </a:solidFill>
                <a:latin typeface="楷体" pitchFamily="49" charset="-122"/>
                <a:ea typeface="楷体" pitchFamily="49" charset="-122"/>
              </a:rPr>
              <a:t>  </a:t>
            </a:r>
            <a:r>
              <a:rPr lang="zh-CN" altLang="en-US" dirty="0">
                <a:solidFill>
                  <a:schemeClr val="bg1"/>
                </a:solidFill>
                <a:latin typeface="楷体" pitchFamily="49" charset="-122"/>
                <a:ea typeface="楷体" pitchFamily="49" charset="-122"/>
              </a:rPr>
              <a:t>普通的参数传递</a:t>
            </a:r>
          </a:p>
        </p:txBody>
      </p:sp>
      <p:sp>
        <p:nvSpPr>
          <p:cNvPr id="14" name="上弧形箭头 13"/>
          <p:cNvSpPr/>
          <p:nvPr/>
        </p:nvSpPr>
        <p:spPr>
          <a:xfrm>
            <a:off x="4071934" y="1285860"/>
            <a:ext cx="571504" cy="285752"/>
          </a:xfrm>
          <a:prstGeom prst="curved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68</a:t>
            </a:fld>
            <a:endParaRPr lang="en-US" altLang="zh-CN" dirty="0"/>
          </a:p>
        </p:txBody>
      </p:sp>
    </p:spTree>
    <p:custDataLst>
      <p:tags r:id="rId1"/>
    </p:custDataLst>
    <p:extLst>
      <p:ext uri="{BB962C8B-B14F-4D97-AF65-F5344CB8AC3E}">
        <p14:creationId xmlns:p14="http://schemas.microsoft.com/office/powerpoint/2010/main" val="356727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84330"/>
                                        </p:tgtEl>
                                        <p:attrNameLst>
                                          <p:attrName>style.visibility</p:attrName>
                                        </p:attrNameLst>
                                      </p:cBhvr>
                                      <p:to>
                                        <p:strVal val="visible"/>
                                      </p:to>
                                    </p:set>
                                    <p:animEffect transition="in" filter="strips(downRight)">
                                      <p:cBhvr>
                                        <p:cTn id="13" dur="500"/>
                                        <p:tgtEl>
                                          <p:spTgt spid="184330"/>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84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8" grpId="0" animBg="1"/>
      <p:bldP spid="184329" grpId="0" animBg="1"/>
      <p:bldP spid="184330" grpId="0" animBg="1"/>
      <p:bldP spid="18433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500034" y="1268413"/>
            <a:ext cx="3457575" cy="2147767"/>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marL="457200" indent="-457200" algn="just"/>
            <a:r>
              <a:rPr lang="en-US" altLang="zh-CN" sz="1800" dirty="0">
                <a:solidFill>
                  <a:srgbClr val="3333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fun1</a:t>
            </a:r>
            <a:r>
              <a:rPr lang="en-US" altLang="zh-CN" sz="1800" dirty="0">
                <a:solidFill>
                  <a:srgbClr val="3333FF"/>
                </a:solidFill>
                <a:latin typeface="Consolas" pitchFamily="49" charset="0"/>
                <a:ea typeface="仿宋" pitchFamily="49" charset="-122"/>
                <a:cs typeface="Consolas" pitchFamily="49" charset="0"/>
              </a:rPr>
              <a:t>(</a:t>
            </a:r>
            <a:r>
              <a:rPr lang="en-US" altLang="zh-CN" sz="1800" dirty="0" err="1">
                <a:solidFill>
                  <a:srgbClr val="3333FF"/>
                </a:solidFill>
                <a:latin typeface="Consolas" pitchFamily="49" charset="0"/>
                <a:ea typeface="仿宋" pitchFamily="49" charset="-122"/>
                <a:cs typeface="Consolas" pitchFamily="49" charset="0"/>
              </a:rPr>
              <a:t>int</a:t>
            </a:r>
            <a:r>
              <a:rPr lang="en-US" altLang="zh-CN" sz="1800" dirty="0">
                <a:solidFill>
                  <a:srgbClr val="3333FF"/>
                </a:solidFill>
                <a:latin typeface="Consolas" pitchFamily="49" charset="0"/>
                <a:ea typeface="仿宋" pitchFamily="49" charset="-122"/>
                <a:cs typeface="Consolas" pitchFamily="49" charset="0"/>
              </a:rPr>
              <a:t> n)</a:t>
            </a:r>
          </a:p>
          <a:p>
            <a:pPr marL="457200" indent="-457200" algn="just"/>
            <a:r>
              <a:rPr lang="en-US" altLang="zh-CN" sz="1800">
                <a:solidFill>
                  <a:srgbClr val="3333FF"/>
                </a:solidFill>
                <a:latin typeface="Consolas" pitchFamily="49" charset="0"/>
                <a:ea typeface="仿宋" pitchFamily="49" charset="-122"/>
                <a:cs typeface="Consolas" pitchFamily="49" charset="0"/>
              </a:rPr>
              <a:t>{  int </a:t>
            </a:r>
            <a:r>
              <a:rPr lang="en-US" altLang="zh-CN" sz="1800" dirty="0">
                <a:solidFill>
                  <a:srgbClr val="3333FF"/>
                </a:solidFill>
                <a:latin typeface="Consolas" pitchFamily="49" charset="0"/>
                <a:ea typeface="仿宋" pitchFamily="49" charset="-122"/>
                <a:cs typeface="Consolas" pitchFamily="49" charset="0"/>
              </a:rPr>
              <a:t>m=2;</a:t>
            </a:r>
          </a:p>
          <a:p>
            <a:pPr marL="457200" indent="-457200" algn="just"/>
            <a:r>
              <a:rPr lang="en-US" altLang="zh-CN" sz="1800">
                <a:solidFill>
                  <a:srgbClr val="3333FF"/>
                </a:solidFill>
                <a:latin typeface="Consolas" pitchFamily="49" charset="0"/>
                <a:ea typeface="仿宋" pitchFamily="49" charset="-122"/>
                <a:cs typeface="Consolas" pitchFamily="49" charset="0"/>
              </a:rPr>
              <a:t>   fun2(</a:t>
            </a:r>
            <a:r>
              <a:rPr lang="en-US" altLang="zh-CN" sz="1800" u="sng">
                <a:solidFill>
                  <a:srgbClr val="3333FF"/>
                </a:solidFill>
                <a:latin typeface="Consolas" pitchFamily="49" charset="0"/>
                <a:ea typeface="仿宋" pitchFamily="49" charset="-122"/>
                <a:cs typeface="Consolas" pitchFamily="49" charset="0"/>
              </a:rPr>
              <a:t> </a:t>
            </a:r>
            <a:r>
              <a:rPr lang="en-US" altLang="zh-CN" sz="1800" u="sng">
                <a:solidFill>
                  <a:srgbClr val="FF00FF"/>
                </a:solidFill>
                <a:latin typeface="Consolas" pitchFamily="49" charset="0"/>
                <a:ea typeface="仿宋" pitchFamily="49" charset="-122"/>
                <a:cs typeface="Consolas" pitchFamily="49" charset="0"/>
              </a:rPr>
              <a:t>m </a:t>
            </a:r>
            <a:r>
              <a:rPr lang="en-US" altLang="zh-CN" sz="1800">
                <a:solidFill>
                  <a:srgbClr val="3333FF"/>
                </a:solidFill>
                <a:latin typeface="Consolas" pitchFamily="49" charset="0"/>
                <a:ea typeface="仿宋" pitchFamily="49" charset="-122"/>
                <a:cs typeface="Consolas" pitchFamily="49" charset="0"/>
              </a:rPr>
              <a:t>);</a:t>
            </a:r>
            <a:endParaRPr lang="en-US" altLang="zh-CN" sz="1800" dirty="0">
              <a:solidFill>
                <a:srgbClr val="3333FF"/>
              </a:solidFill>
              <a:latin typeface="Consolas" pitchFamily="49" charset="0"/>
              <a:ea typeface="仿宋" pitchFamily="49" charset="-122"/>
              <a:cs typeface="Consolas" pitchFamily="49" charset="0"/>
            </a:endParaRPr>
          </a:p>
          <a:p>
            <a:pPr marL="457200" indent="-457200" algn="just"/>
            <a:r>
              <a:rPr lang="en-US" altLang="zh-CN" sz="1800">
                <a:solidFill>
                  <a:srgbClr val="3333FF"/>
                </a:solidFill>
                <a:latin typeface="Consolas" pitchFamily="49" charset="0"/>
                <a:ea typeface="仿宋" pitchFamily="49" charset="-122"/>
                <a:cs typeface="Consolas" pitchFamily="49" charset="0"/>
              </a:rPr>
              <a:t>   printf</a:t>
            </a:r>
            <a:r>
              <a:rPr lang="en-US" altLang="zh-CN" sz="1800" dirty="0">
                <a:solidFill>
                  <a:srgbClr val="3333FF"/>
                </a:solidFill>
                <a:latin typeface="Consolas" pitchFamily="49" charset="0"/>
                <a:ea typeface="仿宋" pitchFamily="49" charset="-122"/>
                <a:cs typeface="Consolas" pitchFamily="49" charset="0"/>
              </a:rPr>
              <a:t>(“%</a:t>
            </a:r>
            <a:r>
              <a:rPr lang="en-US" altLang="zh-CN" sz="1800">
                <a:solidFill>
                  <a:srgbClr val="3333FF"/>
                </a:solidFill>
                <a:latin typeface="Consolas" pitchFamily="49" charset="0"/>
                <a:ea typeface="仿宋" pitchFamily="49" charset="-122"/>
                <a:cs typeface="Consolas" pitchFamily="49" charset="0"/>
              </a:rPr>
              <a:t>d\</a:t>
            </a:r>
            <a:r>
              <a:rPr lang="en-US" altLang="zh-CN" sz="1800" err="1">
                <a:solidFill>
                  <a:srgbClr val="3333FF"/>
                </a:solidFill>
                <a:latin typeface="Consolas" pitchFamily="49" charset="0"/>
                <a:ea typeface="仿宋" pitchFamily="49" charset="-122"/>
                <a:cs typeface="Consolas" pitchFamily="49" charset="0"/>
              </a:rPr>
              <a:t>n</a:t>
            </a:r>
            <a:r>
              <a:rPr lang="en-US" altLang="zh-CN" sz="1800">
                <a:solidFill>
                  <a:srgbClr val="3333FF"/>
                </a:solidFill>
                <a:latin typeface="Consolas" pitchFamily="49" charset="0"/>
                <a:ea typeface="仿宋" pitchFamily="49" charset="-122"/>
                <a:cs typeface="Consolas" pitchFamily="49" charset="0"/>
              </a:rPr>
              <a:t>”</a:t>
            </a:r>
            <a:r>
              <a:rPr lang="zh-CN" altLang="en-US" sz="1800">
                <a:solidFill>
                  <a:srgbClr val="3333FF"/>
                </a:solidFill>
                <a:latin typeface="Consolas" pitchFamily="49" charset="0"/>
                <a:ea typeface="仿宋" pitchFamily="49" charset="-122"/>
                <a:cs typeface="Consolas" pitchFamily="49" charset="0"/>
              </a:rPr>
              <a:t>，</a:t>
            </a:r>
            <a:r>
              <a:rPr lang="en-US" altLang="zh-CN" sz="1800">
                <a:solidFill>
                  <a:srgbClr val="3333FF"/>
                </a:solidFill>
                <a:latin typeface="Consolas" pitchFamily="49" charset="0"/>
                <a:ea typeface="仿宋" pitchFamily="49" charset="-122"/>
                <a:cs typeface="Consolas" pitchFamily="49" charset="0"/>
              </a:rPr>
              <a:t>m</a:t>
            </a:r>
            <a:r>
              <a:rPr lang="en-US" altLang="zh-CN" sz="1800" dirty="0">
                <a:solidFill>
                  <a:srgbClr val="3333FF"/>
                </a:solidFill>
                <a:latin typeface="Consolas" pitchFamily="49" charset="0"/>
                <a:ea typeface="仿宋" pitchFamily="49" charset="-122"/>
                <a:cs typeface="Consolas" pitchFamily="49" charset="0"/>
              </a:rPr>
              <a:t>);</a:t>
            </a:r>
          </a:p>
          <a:p>
            <a:pPr marL="457200" indent="-457200" algn="just"/>
            <a:r>
              <a:rPr lang="en-US" altLang="zh-CN" sz="1800" dirty="0">
                <a:solidFill>
                  <a:srgbClr val="3333FF"/>
                </a:solidFill>
                <a:latin typeface="Consolas" pitchFamily="49" charset="0"/>
                <a:ea typeface="仿宋" pitchFamily="49" charset="-122"/>
                <a:cs typeface="Consolas" pitchFamily="49" charset="0"/>
              </a:rPr>
              <a:t>}</a:t>
            </a:r>
          </a:p>
        </p:txBody>
      </p:sp>
      <p:sp>
        <p:nvSpPr>
          <p:cNvPr id="185347" name="Text Box 3"/>
          <p:cNvSpPr txBox="1">
            <a:spLocks noChangeArrowheads="1"/>
          </p:cNvSpPr>
          <p:nvPr/>
        </p:nvSpPr>
        <p:spPr bwMode="auto">
          <a:xfrm>
            <a:off x="4605309" y="1663661"/>
            <a:ext cx="3457575" cy="1726627"/>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marL="457200" indent="-457200" algn="just"/>
            <a:r>
              <a:rPr lang="en-US" altLang="zh-CN" sz="1800" dirty="0">
                <a:solidFill>
                  <a:srgbClr val="3333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fun2</a:t>
            </a:r>
            <a:r>
              <a:rPr lang="en-US" altLang="zh-CN" sz="1800" dirty="0">
                <a:solidFill>
                  <a:srgbClr val="3333FF"/>
                </a:solidFill>
                <a:latin typeface="Consolas" pitchFamily="49" charset="0"/>
                <a:ea typeface="仿宋" pitchFamily="49" charset="-122"/>
                <a:cs typeface="Consolas" pitchFamily="49" charset="0"/>
              </a:rPr>
              <a:t>(</a:t>
            </a:r>
            <a:r>
              <a:rPr lang="en-US" altLang="zh-CN" sz="1800" u="sng" dirty="0" err="1">
                <a:solidFill>
                  <a:srgbClr val="3333FF"/>
                </a:solidFill>
                <a:latin typeface="Consolas" pitchFamily="49" charset="0"/>
                <a:ea typeface="仿宋" pitchFamily="49" charset="-122"/>
                <a:cs typeface="Consolas" pitchFamily="49" charset="0"/>
              </a:rPr>
              <a:t>int</a:t>
            </a:r>
            <a:r>
              <a:rPr lang="en-US" altLang="zh-CN" sz="1800" u="sng" dirty="0">
                <a:solidFill>
                  <a:srgbClr val="3333FF"/>
                </a:solidFill>
                <a:latin typeface="Consolas" pitchFamily="49" charset="0"/>
                <a:ea typeface="仿宋" pitchFamily="49" charset="-122"/>
                <a:cs typeface="Consolas" pitchFamily="49" charset="0"/>
              </a:rPr>
              <a:t> </a:t>
            </a:r>
            <a:r>
              <a:rPr lang="en-US" altLang="zh-CN" sz="1800" u="sng" dirty="0">
                <a:solidFill>
                  <a:srgbClr val="FF00FF"/>
                </a:solidFill>
                <a:latin typeface="Consolas" pitchFamily="49" charset="0"/>
                <a:ea typeface="仿宋" pitchFamily="49" charset="-122"/>
                <a:cs typeface="Consolas" pitchFamily="49" charset="0"/>
              </a:rPr>
              <a:t>&amp;x</a:t>
            </a:r>
            <a:r>
              <a:rPr lang="en-US" altLang="zh-CN" sz="1800" dirty="0">
                <a:solidFill>
                  <a:srgbClr val="3333FF"/>
                </a:solidFill>
                <a:latin typeface="Consolas" pitchFamily="49" charset="0"/>
                <a:ea typeface="仿宋" pitchFamily="49" charset="-122"/>
                <a:cs typeface="Consolas" pitchFamily="49" charset="0"/>
              </a:rPr>
              <a:t>)</a:t>
            </a:r>
          </a:p>
          <a:p>
            <a:pPr marL="457200" indent="-457200" algn="just"/>
            <a:r>
              <a:rPr lang="en-US" altLang="zh-CN" sz="1800">
                <a:solidFill>
                  <a:srgbClr val="3333FF"/>
                </a:solidFill>
                <a:latin typeface="Consolas" pitchFamily="49" charset="0"/>
                <a:ea typeface="仿宋" pitchFamily="49" charset="-122"/>
                <a:cs typeface="Consolas" pitchFamily="49" charset="0"/>
              </a:rPr>
              <a:t>{  </a:t>
            </a:r>
            <a:r>
              <a:rPr lang="en-US" altLang="zh-CN" sz="1800" dirty="0">
                <a:solidFill>
                  <a:srgbClr val="3333FF"/>
                </a:solidFill>
                <a:latin typeface="Consolas" pitchFamily="49" charset="0"/>
                <a:ea typeface="仿宋" pitchFamily="49" charset="-122"/>
                <a:cs typeface="Consolas" pitchFamily="49" charset="0"/>
              </a:rPr>
              <a:t>x++;</a:t>
            </a:r>
          </a:p>
          <a:p>
            <a:pPr marL="457200" indent="-457200" algn="just"/>
            <a:r>
              <a:rPr lang="en-US" altLang="zh-CN" sz="1800">
                <a:solidFill>
                  <a:srgbClr val="3333FF"/>
                </a:solidFill>
                <a:latin typeface="Consolas" pitchFamily="49" charset="0"/>
                <a:ea typeface="仿宋" pitchFamily="49" charset="-122"/>
                <a:cs typeface="Consolas" pitchFamily="49" charset="0"/>
              </a:rPr>
              <a:t>   printf</a:t>
            </a:r>
            <a:r>
              <a:rPr lang="en-US" altLang="zh-CN" sz="1800" dirty="0">
                <a:solidFill>
                  <a:srgbClr val="3333FF"/>
                </a:solidFill>
                <a:latin typeface="Consolas" pitchFamily="49" charset="0"/>
                <a:ea typeface="仿宋" pitchFamily="49" charset="-122"/>
                <a:cs typeface="Consolas" pitchFamily="49" charset="0"/>
              </a:rPr>
              <a:t>(“%</a:t>
            </a:r>
            <a:r>
              <a:rPr lang="en-US" altLang="zh-CN" sz="1800">
                <a:solidFill>
                  <a:srgbClr val="3333FF"/>
                </a:solidFill>
                <a:latin typeface="Consolas" pitchFamily="49" charset="0"/>
                <a:ea typeface="仿宋" pitchFamily="49" charset="-122"/>
                <a:cs typeface="Consolas" pitchFamily="49" charset="0"/>
              </a:rPr>
              <a:t>d\</a:t>
            </a:r>
            <a:r>
              <a:rPr lang="en-US" altLang="zh-CN" sz="1800" err="1">
                <a:solidFill>
                  <a:srgbClr val="3333FF"/>
                </a:solidFill>
                <a:latin typeface="Consolas" pitchFamily="49" charset="0"/>
                <a:ea typeface="仿宋" pitchFamily="49" charset="-122"/>
                <a:cs typeface="Consolas" pitchFamily="49" charset="0"/>
              </a:rPr>
              <a:t>n</a:t>
            </a:r>
            <a:r>
              <a:rPr lang="en-US" altLang="zh-CN" sz="1800">
                <a:solidFill>
                  <a:srgbClr val="3333FF"/>
                </a:solidFill>
                <a:latin typeface="Consolas" pitchFamily="49" charset="0"/>
                <a:ea typeface="仿宋" pitchFamily="49" charset="-122"/>
                <a:cs typeface="Consolas" pitchFamily="49" charset="0"/>
              </a:rPr>
              <a:t>”</a:t>
            </a:r>
            <a:r>
              <a:rPr lang="zh-CN" altLang="en-US" sz="1800">
                <a:solidFill>
                  <a:srgbClr val="3333FF"/>
                </a:solidFill>
                <a:latin typeface="Consolas" pitchFamily="49" charset="0"/>
                <a:ea typeface="仿宋" pitchFamily="49" charset="-122"/>
                <a:cs typeface="Consolas" pitchFamily="49" charset="0"/>
              </a:rPr>
              <a:t>，</a:t>
            </a:r>
            <a:r>
              <a:rPr lang="en-US" altLang="zh-CN" sz="1800">
                <a:solidFill>
                  <a:srgbClr val="3333FF"/>
                </a:solidFill>
                <a:latin typeface="Consolas" pitchFamily="49" charset="0"/>
                <a:ea typeface="仿宋" pitchFamily="49" charset="-122"/>
                <a:cs typeface="Consolas" pitchFamily="49" charset="0"/>
              </a:rPr>
              <a:t>x</a:t>
            </a:r>
            <a:r>
              <a:rPr lang="en-US" altLang="zh-CN" sz="1800" dirty="0">
                <a:solidFill>
                  <a:srgbClr val="3333FF"/>
                </a:solidFill>
                <a:latin typeface="Consolas" pitchFamily="49" charset="0"/>
                <a:ea typeface="仿宋" pitchFamily="49" charset="-122"/>
                <a:cs typeface="Consolas" pitchFamily="49" charset="0"/>
              </a:rPr>
              <a:t>);</a:t>
            </a:r>
          </a:p>
          <a:p>
            <a:pPr marL="457200" indent="-457200" algn="just"/>
            <a:r>
              <a:rPr lang="en-US" altLang="zh-CN" sz="1800" dirty="0">
                <a:solidFill>
                  <a:srgbClr val="3333FF"/>
                </a:solidFill>
                <a:latin typeface="Consolas" pitchFamily="49" charset="0"/>
                <a:ea typeface="仿宋" pitchFamily="49" charset="-122"/>
                <a:cs typeface="Consolas" pitchFamily="49" charset="0"/>
              </a:rPr>
              <a:t>}</a:t>
            </a:r>
          </a:p>
        </p:txBody>
      </p:sp>
      <p:sp>
        <p:nvSpPr>
          <p:cNvPr id="185348" name="Text Box 4"/>
          <p:cNvSpPr txBox="1">
            <a:spLocks noChangeArrowheads="1"/>
          </p:cNvSpPr>
          <p:nvPr/>
        </p:nvSpPr>
        <p:spPr bwMode="auto">
          <a:xfrm>
            <a:off x="2492368" y="1714488"/>
            <a:ext cx="1079500" cy="389530"/>
          </a:xfrm>
          <a:prstGeom prst="rect">
            <a:avLst/>
          </a:prstGeom>
          <a:noFill/>
          <a:ln w="9525" algn="ctr">
            <a:noFill/>
            <a:miter lim="800000"/>
            <a:headEnd/>
            <a:tailEnd/>
          </a:ln>
          <a:effectLst/>
        </p:spPr>
        <p:txBody>
          <a:bodyPr>
            <a:spAutoFit/>
          </a:bodyPr>
          <a:lstStyle/>
          <a:p>
            <a:pPr marL="457200" indent="-457200" algn="just"/>
            <a:r>
              <a:rPr lang="zh-CN" altLang="en-US" sz="2000" dirty="0">
                <a:solidFill>
                  <a:srgbClr val="FF3300"/>
                </a:solidFill>
                <a:latin typeface="楷体" pitchFamily="49" charset="-122"/>
                <a:ea typeface="楷体" pitchFamily="49" charset="-122"/>
              </a:rPr>
              <a:t>实参</a:t>
            </a:r>
          </a:p>
        </p:txBody>
      </p:sp>
      <p:sp>
        <p:nvSpPr>
          <p:cNvPr id="185349" name="Line 5"/>
          <p:cNvSpPr>
            <a:spLocks noChangeShapeType="1"/>
          </p:cNvSpPr>
          <p:nvPr/>
        </p:nvSpPr>
        <p:spPr bwMode="auto">
          <a:xfrm flipH="1">
            <a:off x="1852598" y="1928802"/>
            <a:ext cx="647700" cy="288925"/>
          </a:xfrm>
          <a:prstGeom prst="line">
            <a:avLst/>
          </a:prstGeom>
          <a:noFill/>
          <a:ln w="38100">
            <a:solidFill>
              <a:srgbClr val="7030A0"/>
            </a:solidFill>
            <a:round/>
            <a:headEnd/>
            <a:tailEnd type="triangle" w="med" len="med"/>
          </a:ln>
          <a:effectLst/>
        </p:spPr>
        <p:txBody>
          <a:bodyPr>
            <a:spAutoFit/>
          </a:bodyPr>
          <a:lstStyle/>
          <a:p>
            <a:endParaRPr lang="zh-CN" altLang="en-US"/>
          </a:p>
        </p:txBody>
      </p:sp>
      <p:sp>
        <p:nvSpPr>
          <p:cNvPr id="185350" name="Text Box 6"/>
          <p:cNvSpPr txBox="1">
            <a:spLocks noChangeArrowheads="1"/>
          </p:cNvSpPr>
          <p:nvPr/>
        </p:nvSpPr>
        <p:spPr bwMode="auto">
          <a:xfrm>
            <a:off x="6430973" y="2095741"/>
            <a:ext cx="1584325" cy="389530"/>
          </a:xfrm>
          <a:prstGeom prst="rect">
            <a:avLst/>
          </a:prstGeom>
          <a:noFill/>
          <a:ln w="9525" algn="ctr">
            <a:noFill/>
            <a:miter lim="800000"/>
            <a:headEnd/>
            <a:tailEnd/>
          </a:ln>
          <a:effectLst/>
        </p:spPr>
        <p:txBody>
          <a:bodyPr>
            <a:spAutoFit/>
          </a:bodyPr>
          <a:lstStyle/>
          <a:p>
            <a:pPr marL="457200" indent="-457200" algn="just"/>
            <a:r>
              <a:rPr lang="zh-CN" altLang="en-US" sz="2000" dirty="0">
                <a:solidFill>
                  <a:srgbClr val="FF3300"/>
                </a:solidFill>
                <a:latin typeface="楷体" pitchFamily="49" charset="-122"/>
                <a:ea typeface="楷体" pitchFamily="49" charset="-122"/>
              </a:rPr>
              <a:t>引用型形参</a:t>
            </a:r>
          </a:p>
        </p:txBody>
      </p:sp>
      <p:sp>
        <p:nvSpPr>
          <p:cNvPr id="185351" name="Line 7"/>
          <p:cNvSpPr>
            <a:spLocks noChangeShapeType="1"/>
          </p:cNvSpPr>
          <p:nvPr/>
        </p:nvSpPr>
        <p:spPr bwMode="auto">
          <a:xfrm flipH="1" flipV="1">
            <a:off x="6143636" y="1952866"/>
            <a:ext cx="360362" cy="287337"/>
          </a:xfrm>
          <a:prstGeom prst="line">
            <a:avLst/>
          </a:prstGeom>
          <a:noFill/>
          <a:ln w="38100">
            <a:solidFill>
              <a:srgbClr val="7030A0"/>
            </a:solidFill>
            <a:round/>
            <a:headEnd/>
            <a:tailEnd type="triangle" w="med" len="med"/>
          </a:ln>
          <a:effectLst/>
        </p:spPr>
        <p:txBody>
          <a:bodyPr>
            <a:spAutoFit/>
          </a:bodyPr>
          <a:lstStyle/>
          <a:p>
            <a:endParaRPr lang="zh-CN" altLang="en-US"/>
          </a:p>
        </p:txBody>
      </p:sp>
      <p:sp>
        <p:nvSpPr>
          <p:cNvPr id="185356" name="Text Box 12"/>
          <p:cNvSpPr txBox="1">
            <a:spLocks noChangeArrowheads="1"/>
          </p:cNvSpPr>
          <p:nvPr/>
        </p:nvSpPr>
        <p:spPr bwMode="auto">
          <a:xfrm>
            <a:off x="357158" y="430072"/>
            <a:ext cx="3498875" cy="498598"/>
          </a:xfrm>
          <a:prstGeom prst="rect">
            <a:avLst/>
          </a:prstGeom>
          <a:solidFill>
            <a:srgbClr val="6600CC"/>
          </a:solidFill>
          <a:ln w="9525" algn="ctr">
            <a:noFill/>
            <a:miter lim="800000"/>
            <a:headEnd/>
            <a:tailEnd/>
          </a:ln>
          <a:effectLst/>
        </p:spPr>
        <p:txBody>
          <a:bodyPr wrap="square">
            <a:spAutoFit/>
          </a:bodyPr>
          <a:lstStyle/>
          <a:p>
            <a:pPr marL="457200" indent="-457200" algn="just"/>
            <a:r>
              <a:rPr lang="en-US" altLang="zh-CN" dirty="0">
                <a:solidFill>
                  <a:schemeClr val="bg1"/>
                </a:solidFill>
                <a:latin typeface="楷体" pitchFamily="49" charset="-122"/>
                <a:ea typeface="楷体" pitchFamily="49" charset="-122"/>
              </a:rPr>
              <a:t>  </a:t>
            </a:r>
            <a:r>
              <a:rPr lang="zh-CN" altLang="en-US" dirty="0">
                <a:solidFill>
                  <a:schemeClr val="bg1"/>
                </a:solidFill>
                <a:latin typeface="楷体" pitchFamily="49" charset="-122"/>
                <a:ea typeface="楷体" pitchFamily="49" charset="-122"/>
              </a:rPr>
              <a:t>引用类型的参数传递</a:t>
            </a:r>
          </a:p>
        </p:txBody>
      </p:sp>
      <p:sp>
        <p:nvSpPr>
          <p:cNvPr id="185352" name="Rectangle 8"/>
          <p:cNvSpPr>
            <a:spLocks noChangeArrowheads="1"/>
          </p:cNvSpPr>
          <p:nvPr/>
        </p:nvSpPr>
        <p:spPr bwMode="auto">
          <a:xfrm>
            <a:off x="1703337" y="4407373"/>
            <a:ext cx="1254125" cy="43088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pPr marL="457200" indent="-457200" algn="ctr"/>
            <a:r>
              <a:rPr lang="en-US" altLang="zh-CN" sz="2000" dirty="0" err="1">
                <a:solidFill>
                  <a:srgbClr val="FF3300"/>
                </a:solidFill>
                <a:latin typeface="Consolas" pitchFamily="49" charset="0"/>
                <a:cs typeface="Consolas" pitchFamily="49" charset="0"/>
              </a:rPr>
              <a:t>fun1</a:t>
            </a:r>
            <a:r>
              <a:rPr lang="en-US" altLang="zh-CN" sz="2000" dirty="0">
                <a:solidFill>
                  <a:srgbClr val="FF3300"/>
                </a:solidFill>
                <a:latin typeface="Consolas" pitchFamily="49" charset="0"/>
                <a:cs typeface="Consolas" pitchFamily="49" charset="0"/>
              </a:rPr>
              <a:t>(</a:t>
            </a:r>
            <a:r>
              <a:rPr lang="en-US" altLang="zh-CN" sz="2000" dirty="0">
                <a:solidFill>
                  <a:srgbClr val="6600CC"/>
                </a:solidFill>
                <a:latin typeface="Consolas" pitchFamily="49" charset="0"/>
                <a:cs typeface="Consolas" pitchFamily="49" charset="0"/>
              </a:rPr>
              <a:t>m</a:t>
            </a:r>
            <a:r>
              <a:rPr lang="en-US" altLang="zh-CN" sz="2000" dirty="0">
                <a:solidFill>
                  <a:srgbClr val="FF3300"/>
                </a:solidFill>
                <a:latin typeface="Consolas" pitchFamily="49" charset="0"/>
                <a:cs typeface="Consolas" pitchFamily="49" charset="0"/>
              </a:rPr>
              <a:t>)</a:t>
            </a:r>
          </a:p>
        </p:txBody>
      </p:sp>
      <p:sp>
        <p:nvSpPr>
          <p:cNvPr id="185353" name="Rectangle 9"/>
          <p:cNvSpPr>
            <a:spLocks noChangeArrowheads="1"/>
          </p:cNvSpPr>
          <p:nvPr/>
        </p:nvSpPr>
        <p:spPr bwMode="auto">
          <a:xfrm>
            <a:off x="6116609" y="4396260"/>
            <a:ext cx="1254125" cy="43088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pPr marL="457200" indent="-457200" algn="ctr"/>
            <a:r>
              <a:rPr lang="en-US" altLang="zh-CN" sz="2000" dirty="0" err="1">
                <a:solidFill>
                  <a:srgbClr val="FF3300"/>
                </a:solidFill>
                <a:latin typeface="Consolas" pitchFamily="49" charset="0"/>
                <a:cs typeface="Consolas" pitchFamily="49" charset="0"/>
              </a:rPr>
              <a:t>fun2</a:t>
            </a:r>
            <a:r>
              <a:rPr lang="en-US" altLang="zh-CN" sz="2000" dirty="0">
                <a:solidFill>
                  <a:srgbClr val="FF3300"/>
                </a:solidFill>
                <a:latin typeface="Consolas" pitchFamily="49" charset="0"/>
                <a:cs typeface="Consolas" pitchFamily="49" charset="0"/>
              </a:rPr>
              <a:t>(</a:t>
            </a:r>
            <a:r>
              <a:rPr lang="en-US" altLang="zh-CN" sz="2000" dirty="0">
                <a:solidFill>
                  <a:srgbClr val="6600CC"/>
                </a:solidFill>
                <a:latin typeface="Consolas" pitchFamily="49" charset="0"/>
                <a:cs typeface="Consolas" pitchFamily="49" charset="0"/>
              </a:rPr>
              <a:t>x</a:t>
            </a:r>
            <a:r>
              <a:rPr lang="en-US" altLang="zh-CN" sz="2000" dirty="0">
                <a:solidFill>
                  <a:srgbClr val="FF3300"/>
                </a:solidFill>
                <a:latin typeface="Consolas" pitchFamily="49" charset="0"/>
                <a:cs typeface="Consolas" pitchFamily="49" charset="0"/>
              </a:rPr>
              <a:t>)</a:t>
            </a:r>
          </a:p>
        </p:txBody>
      </p:sp>
      <p:sp>
        <p:nvSpPr>
          <p:cNvPr id="185354" name="Line 10"/>
          <p:cNvSpPr>
            <a:spLocks noChangeShapeType="1"/>
          </p:cNvSpPr>
          <p:nvPr/>
        </p:nvSpPr>
        <p:spPr bwMode="auto">
          <a:xfrm flipV="1">
            <a:off x="2963820" y="4572008"/>
            <a:ext cx="3168000" cy="0"/>
          </a:xfrm>
          <a:prstGeom prst="line">
            <a:avLst/>
          </a:prstGeom>
          <a:noFill/>
          <a:ln w="38100">
            <a:solidFill>
              <a:srgbClr val="0033CC"/>
            </a:solidFill>
            <a:round/>
            <a:headEnd/>
            <a:tailEnd type="triangle" w="med" len="med"/>
          </a:ln>
          <a:effectLst/>
        </p:spPr>
        <p:txBody>
          <a:bodyPr wrap="square">
            <a:spAutoFit/>
          </a:bodyPr>
          <a:lstStyle/>
          <a:p>
            <a:endParaRPr lang="zh-CN" altLang="en-US"/>
          </a:p>
        </p:txBody>
      </p:sp>
      <p:sp>
        <p:nvSpPr>
          <p:cNvPr id="185355" name="Text Box 11"/>
          <p:cNvSpPr txBox="1">
            <a:spLocks noChangeArrowheads="1"/>
          </p:cNvSpPr>
          <p:nvPr/>
        </p:nvSpPr>
        <p:spPr bwMode="auto">
          <a:xfrm>
            <a:off x="3143240" y="4141121"/>
            <a:ext cx="2822625" cy="430887"/>
          </a:xfrm>
          <a:prstGeom prst="rect">
            <a:avLst/>
          </a:prstGeom>
          <a:noFill/>
          <a:ln w="9525" algn="ctr">
            <a:noFill/>
            <a:miter lim="800000"/>
            <a:headEnd/>
            <a:tailEnd/>
          </a:ln>
          <a:effectLst/>
        </p:spPr>
        <p:txBody>
          <a:bodyPr wrap="square">
            <a:spAutoFit/>
          </a:bodyPr>
          <a:lstStyle/>
          <a:p>
            <a:pPr marL="457200" indent="-457200" algn="just"/>
            <a:r>
              <a:rPr lang="zh-CN" altLang="en-US" sz="2000">
                <a:solidFill>
                  <a:srgbClr val="3333FF"/>
                </a:solidFill>
                <a:latin typeface="楷体" pitchFamily="49" charset="-122"/>
                <a:ea typeface="楷体" pitchFamily="49" charset="-122"/>
                <a:sym typeface="Wingdings"/>
              </a:rPr>
              <a:t></a:t>
            </a:r>
            <a:r>
              <a:rPr lang="zh-CN" altLang="en-US" sz="1800">
                <a:solidFill>
                  <a:srgbClr val="3333FF"/>
                </a:solidFill>
                <a:latin typeface="楷体" pitchFamily="49" charset="-122"/>
                <a:ea typeface="楷体" pitchFamily="49" charset="-122"/>
              </a:rPr>
              <a:t>实参</a:t>
            </a:r>
            <a:r>
              <a:rPr lang="zh-CN" altLang="en-US" sz="1800" dirty="0">
                <a:solidFill>
                  <a:srgbClr val="3333FF"/>
                </a:solidFill>
                <a:latin typeface="楷体" pitchFamily="49" charset="-122"/>
                <a:ea typeface="楷体" pitchFamily="49" charset="-122"/>
              </a:rPr>
              <a:t>到形参单向值传递</a:t>
            </a:r>
          </a:p>
        </p:txBody>
      </p:sp>
      <p:sp>
        <p:nvSpPr>
          <p:cNvPr id="185357" name="Freeform 13"/>
          <p:cNvSpPr>
            <a:spLocks/>
          </p:cNvSpPr>
          <p:nvPr/>
        </p:nvSpPr>
        <p:spPr bwMode="auto">
          <a:xfrm>
            <a:off x="2939093" y="4727591"/>
            <a:ext cx="3168000" cy="0"/>
          </a:xfrm>
          <a:custGeom>
            <a:avLst/>
            <a:gdLst/>
            <a:ahLst/>
            <a:cxnLst>
              <a:cxn ang="0">
                <a:pos x="1600" y="0"/>
              </a:cxn>
              <a:cxn ang="0">
                <a:pos x="0" y="7"/>
              </a:cxn>
            </a:cxnLst>
            <a:rect l="0" t="0" r="r" b="b"/>
            <a:pathLst>
              <a:path w="1600" h="7">
                <a:moveTo>
                  <a:pt x="1600" y="0"/>
                </a:moveTo>
                <a:lnTo>
                  <a:pt x="0" y="7"/>
                </a:lnTo>
              </a:path>
            </a:pathLst>
          </a:custGeom>
          <a:noFill/>
          <a:ln w="38100" cap="flat" cmpd="sng">
            <a:solidFill>
              <a:srgbClr val="0033CC"/>
            </a:solidFill>
            <a:prstDash val="solid"/>
            <a:round/>
            <a:headEnd type="none" w="med" len="med"/>
            <a:tailEnd type="triangle" w="med" len="med"/>
          </a:ln>
          <a:effectLst/>
        </p:spPr>
        <p:txBody>
          <a:bodyPr>
            <a:spAutoFit/>
          </a:bodyPr>
          <a:lstStyle/>
          <a:p>
            <a:endParaRPr lang="zh-CN" altLang="en-US"/>
          </a:p>
        </p:txBody>
      </p:sp>
      <p:sp>
        <p:nvSpPr>
          <p:cNvPr id="185358" name="Text Box 14"/>
          <p:cNvSpPr txBox="1">
            <a:spLocks noChangeArrowheads="1"/>
          </p:cNvSpPr>
          <p:nvPr/>
        </p:nvSpPr>
        <p:spPr bwMode="auto">
          <a:xfrm>
            <a:off x="3035259" y="4857760"/>
            <a:ext cx="3097213" cy="735586"/>
          </a:xfrm>
          <a:prstGeom prst="rect">
            <a:avLst/>
          </a:prstGeom>
          <a:noFill/>
          <a:ln w="9525" algn="ctr">
            <a:noFill/>
            <a:miter lim="800000"/>
            <a:headEnd/>
            <a:tailEnd/>
          </a:ln>
          <a:effectLst/>
        </p:spPr>
        <p:txBody>
          <a:bodyPr>
            <a:spAutoFit/>
          </a:bodyPr>
          <a:lstStyle/>
          <a:p>
            <a:pPr marL="457200" indent="-457200" algn="just"/>
            <a:r>
              <a:rPr lang="zh-CN" altLang="en-US" sz="2000">
                <a:solidFill>
                  <a:srgbClr val="3333FF"/>
                </a:solidFill>
                <a:latin typeface="楷体" pitchFamily="49" charset="-122"/>
                <a:ea typeface="楷体" pitchFamily="49" charset="-122"/>
                <a:sym typeface="Wingdings"/>
              </a:rPr>
              <a:t></a:t>
            </a:r>
            <a:r>
              <a:rPr lang="zh-CN" altLang="en-US" sz="1800">
                <a:solidFill>
                  <a:srgbClr val="3333FF"/>
                </a:solidFill>
                <a:latin typeface="楷体" pitchFamily="49" charset="-122"/>
                <a:ea typeface="楷体" pitchFamily="49" charset="-122"/>
              </a:rPr>
              <a:t>形参</a:t>
            </a:r>
            <a:r>
              <a:rPr lang="zh-CN" altLang="en-US" sz="1800" dirty="0">
                <a:solidFill>
                  <a:srgbClr val="3333FF"/>
                </a:solidFill>
                <a:latin typeface="楷体" pitchFamily="49" charset="-122"/>
                <a:ea typeface="楷体" pitchFamily="49" charset="-122"/>
              </a:rPr>
              <a:t>回传</a:t>
            </a:r>
            <a:r>
              <a:rPr lang="zh-CN" altLang="en-US" sz="1800">
                <a:solidFill>
                  <a:srgbClr val="3333FF"/>
                </a:solidFill>
                <a:latin typeface="楷体" pitchFamily="49" charset="-122"/>
                <a:ea typeface="楷体" pitchFamily="49" charset="-122"/>
              </a:rPr>
              <a:t>给实参，实参和形参同步</a:t>
            </a:r>
            <a:r>
              <a:rPr lang="zh-CN" altLang="en-US" sz="1800" dirty="0">
                <a:solidFill>
                  <a:srgbClr val="3333FF"/>
                </a:solidFill>
                <a:latin typeface="楷体" pitchFamily="49" charset="-122"/>
                <a:ea typeface="楷体" pitchFamily="49" charset="-122"/>
              </a:rPr>
              <a:t>发生改变</a:t>
            </a:r>
          </a:p>
        </p:txBody>
      </p:sp>
      <p:sp>
        <p:nvSpPr>
          <p:cNvPr id="16" name="上弧形箭头 15"/>
          <p:cNvSpPr/>
          <p:nvPr/>
        </p:nvSpPr>
        <p:spPr>
          <a:xfrm>
            <a:off x="4071934" y="1357298"/>
            <a:ext cx="571504" cy="285752"/>
          </a:xfrm>
          <a:prstGeom prst="curved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69</a:t>
            </a:fld>
            <a:endParaRPr lang="en-US" altLang="zh-CN" dirty="0"/>
          </a:p>
        </p:txBody>
      </p:sp>
    </p:spTree>
    <p:custDataLst>
      <p:tags r:id="rId1"/>
    </p:custDataLst>
    <p:extLst>
      <p:ext uri="{BB962C8B-B14F-4D97-AF65-F5344CB8AC3E}">
        <p14:creationId xmlns:p14="http://schemas.microsoft.com/office/powerpoint/2010/main" val="297096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53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85354"/>
                                        </p:tgtEl>
                                        <p:attrNameLst>
                                          <p:attrName>style.visibility</p:attrName>
                                        </p:attrNameLst>
                                      </p:cBhvr>
                                      <p:to>
                                        <p:strVal val="visible"/>
                                      </p:to>
                                    </p:set>
                                    <p:animEffect transition="in" filter="strips(downRight)">
                                      <p:cBhvr>
                                        <p:cTn id="13" dur="500"/>
                                        <p:tgtEl>
                                          <p:spTgt spid="185354"/>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853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85357"/>
                                        </p:tgtEl>
                                        <p:attrNameLst>
                                          <p:attrName>style.visibility</p:attrName>
                                        </p:attrNameLst>
                                      </p:cBhvr>
                                      <p:to>
                                        <p:strVal val="visible"/>
                                      </p:to>
                                    </p:set>
                                    <p:animEffect transition="in" filter="strips(downLeft)">
                                      <p:cBhvr>
                                        <p:cTn id="21" dur="500"/>
                                        <p:tgtEl>
                                          <p:spTgt spid="185357"/>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85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2" grpId="0" animBg="1"/>
      <p:bldP spid="185353" grpId="0" animBg="1"/>
      <p:bldP spid="185354" grpId="0" animBg="1"/>
      <p:bldP spid="185355" grpId="0"/>
      <p:bldP spid="185357" grpId="0" animBg="1"/>
      <p:bldP spid="1853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0"/>
          <p:cNvSpPr>
            <a:spLocks noGrp="1" noChangeArrowheads="1"/>
          </p:cNvSpPr>
          <p:nvPr>
            <p:ph type="title"/>
          </p:nvPr>
        </p:nvSpPr>
        <p:spPr/>
        <p:txBody>
          <a:bodyPr>
            <a:normAutofit fontScale="90000"/>
          </a:bodyPr>
          <a:lstStyle/>
          <a:p>
            <a:pPr eaLnBrk="1" hangingPunct="1"/>
            <a:r>
              <a:rPr lang="zh-CN" altLang="en-US" b="0" dirty="0">
                <a:latin typeface="微软雅黑" pitchFamily="34" charset="-122"/>
                <a:ea typeface="微软雅黑" pitchFamily="34" charset="-122"/>
              </a:rPr>
              <a:t>数据结构历史沿革</a:t>
            </a:r>
          </a:p>
        </p:txBody>
      </p:sp>
      <p:sp>
        <p:nvSpPr>
          <p:cNvPr id="532483" name="Text Box 3"/>
          <p:cNvSpPr txBox="1">
            <a:spLocks noChangeArrowheads="1"/>
          </p:cNvSpPr>
          <p:nvPr/>
        </p:nvSpPr>
        <p:spPr bwMode="gray">
          <a:xfrm>
            <a:off x="3707904" y="1466850"/>
            <a:ext cx="4824413" cy="941155"/>
          </a:xfrm>
          <a:prstGeom prst="rect">
            <a:avLst/>
          </a:prstGeom>
          <a:noFill/>
          <a:ln>
            <a:noFill/>
          </a:ln>
          <a:effectLst/>
          <a:extLst>
            <a:ext uri="{909E8E84-426E-40dd-AFC4-6F175D3DCCD1}">
              <a14:hiddenFill xmlns:a14="http://schemas.microsoft.com/office/drawing/2010/main" xmlns="">
                <a:solidFill>
                  <a:srgbClr val="EBD531"/>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92457" dir="9843276" algn="ctr" rotWithShape="0">
                    <a:schemeClr val="bg2"/>
                  </a:outerShdw>
                </a:effectLst>
              </a14:hiddenEffects>
            </a:ext>
          </a:extLst>
        </p:spPr>
        <p:txBody>
          <a:bodyPr>
            <a:spAutoFit/>
          </a:bodyPr>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pPr>
              <a:lnSpc>
                <a:spcPct val="120000"/>
              </a:lnSpc>
            </a:pPr>
            <a:r>
              <a:rPr lang="en-US" altLang="zh-CN" b="0" dirty="0">
                <a:solidFill>
                  <a:schemeClr val="tx1"/>
                </a:solidFill>
                <a:latin typeface="微软雅黑" pitchFamily="34" charset="-122"/>
                <a:ea typeface="微软雅黑" pitchFamily="34" charset="-122"/>
              </a:rPr>
              <a:t>◆1968</a:t>
            </a:r>
            <a:r>
              <a:rPr lang="zh-CN" altLang="en-US" b="0" dirty="0">
                <a:solidFill>
                  <a:schemeClr val="tx1"/>
                </a:solidFill>
                <a:latin typeface="微软雅黑" pitchFamily="34" charset="-122"/>
                <a:ea typeface="微软雅黑" pitchFamily="34" charset="-122"/>
              </a:rPr>
              <a:t>年美国人</a:t>
            </a:r>
            <a:r>
              <a:rPr lang="en-US" altLang="zh-CN" b="0" dirty="0">
                <a:solidFill>
                  <a:schemeClr val="tx1"/>
                </a:solidFill>
                <a:latin typeface="微软雅黑" pitchFamily="34" charset="-122"/>
                <a:ea typeface="微软雅黑" pitchFamily="34" charset="-122"/>
              </a:rPr>
              <a:t>Donald E. Knuth</a:t>
            </a:r>
            <a:r>
              <a:rPr lang="zh-CN" altLang="en-US" b="0" dirty="0">
                <a:solidFill>
                  <a:schemeClr val="tx1"/>
                </a:solidFill>
                <a:latin typeface="微软雅黑" pitchFamily="34" charset="-122"/>
                <a:ea typeface="微软雅黑" pitchFamily="34" charset="-122"/>
              </a:rPr>
              <a:t>开创了数据结构的最初体系。</a:t>
            </a:r>
          </a:p>
        </p:txBody>
      </p:sp>
      <p:sp>
        <p:nvSpPr>
          <p:cNvPr id="532495" name="Text Box 15"/>
          <p:cNvSpPr txBox="1">
            <a:spLocks noChangeArrowheads="1"/>
          </p:cNvSpPr>
          <p:nvPr/>
        </p:nvSpPr>
        <p:spPr bwMode="gray">
          <a:xfrm>
            <a:off x="3924300" y="2949313"/>
            <a:ext cx="4679950" cy="1827552"/>
          </a:xfrm>
          <a:prstGeom prst="rect">
            <a:avLst/>
          </a:prstGeom>
          <a:noFill/>
          <a:ln>
            <a:noFill/>
          </a:ln>
          <a:effectLst/>
          <a:extLst>
            <a:ext uri="{909E8E84-426E-40dd-AFC4-6F175D3DCCD1}">
              <a14:hiddenFill xmlns:a14="http://schemas.microsoft.com/office/drawing/2010/main" xmlns="">
                <a:solidFill>
                  <a:srgbClr val="EBD531"/>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92457" dir="9843276" algn="ctr" rotWithShape="0">
                    <a:schemeClr val="bg2"/>
                  </a:outerShdw>
                </a:effectLst>
              </a14:hiddenEffects>
            </a:ext>
          </a:extLst>
        </p:spPr>
        <p:txBody>
          <a:bodyPr>
            <a:spAutoFit/>
          </a:bodyPr>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pPr>
              <a:lnSpc>
                <a:spcPct val="120000"/>
              </a:lnSpc>
            </a:pPr>
            <a:r>
              <a:rPr lang="en-US" altLang="zh-CN" b="0" dirty="0">
                <a:solidFill>
                  <a:schemeClr val="tx1"/>
                </a:solidFill>
                <a:latin typeface="微软雅黑" pitchFamily="34" charset="-122"/>
                <a:ea typeface="微软雅黑" pitchFamily="34" charset="-122"/>
              </a:rPr>
              <a:t>◆</a:t>
            </a:r>
            <a:r>
              <a:rPr lang="zh-CN" altLang="en-US" b="0" dirty="0">
                <a:solidFill>
                  <a:schemeClr val="tx1"/>
                </a:solidFill>
                <a:latin typeface="微软雅黑" pitchFamily="34" charset="-122"/>
                <a:ea typeface="微软雅黑" pitchFamily="34" charset="-122"/>
              </a:rPr>
              <a:t>他所著的</a:t>
            </a:r>
            <a:r>
              <a:rPr lang="en-US" altLang="zh-CN" b="0" dirty="0">
                <a:solidFill>
                  <a:schemeClr val="tx1"/>
                </a:solidFill>
                <a:latin typeface="微软雅黑" pitchFamily="34" charset="-122"/>
                <a:ea typeface="微软雅黑" pitchFamily="34" charset="-122"/>
              </a:rPr>
              <a:t>《</a:t>
            </a:r>
            <a:r>
              <a:rPr lang="zh-CN" altLang="en-US" b="0" dirty="0">
                <a:solidFill>
                  <a:schemeClr val="tx1"/>
                </a:solidFill>
                <a:latin typeface="微软雅黑" pitchFamily="34" charset="-122"/>
                <a:ea typeface="微软雅黑" pitchFamily="34" charset="-122"/>
              </a:rPr>
              <a:t>计算机程序设计艺术</a:t>
            </a:r>
            <a:r>
              <a:rPr lang="en-US" altLang="zh-CN" b="0" dirty="0">
                <a:solidFill>
                  <a:schemeClr val="tx1"/>
                </a:solidFill>
                <a:latin typeface="微软雅黑" pitchFamily="34" charset="-122"/>
                <a:ea typeface="微软雅黑" pitchFamily="34" charset="-122"/>
              </a:rPr>
              <a:t>》</a:t>
            </a:r>
            <a:r>
              <a:rPr lang="zh-CN" altLang="en-US" b="0" dirty="0">
                <a:solidFill>
                  <a:schemeClr val="tx1"/>
                </a:solidFill>
                <a:latin typeface="微软雅黑" pitchFamily="34" charset="-122"/>
                <a:ea typeface="微软雅黑" pitchFamily="34" charset="-122"/>
              </a:rPr>
              <a:t>（共</a:t>
            </a:r>
            <a:r>
              <a:rPr lang="en-US" altLang="zh-CN" b="0" dirty="0">
                <a:solidFill>
                  <a:schemeClr val="tx1"/>
                </a:solidFill>
                <a:latin typeface="微软雅黑" pitchFamily="34" charset="-122"/>
                <a:ea typeface="微软雅黑" pitchFamily="34" charset="-122"/>
              </a:rPr>
              <a:t>7</a:t>
            </a:r>
            <a:r>
              <a:rPr lang="zh-CN" altLang="en-US" b="0" dirty="0">
                <a:solidFill>
                  <a:schemeClr val="tx1"/>
                </a:solidFill>
                <a:latin typeface="微软雅黑" pitchFamily="34" charset="-122"/>
                <a:ea typeface="微软雅黑" pitchFamily="34" charset="-122"/>
              </a:rPr>
              <a:t>卷）第一卷</a:t>
            </a:r>
            <a:r>
              <a:rPr lang="en-US" altLang="zh-CN" b="0" dirty="0">
                <a:solidFill>
                  <a:schemeClr val="tx1"/>
                </a:solidFill>
                <a:latin typeface="微软雅黑" pitchFamily="34" charset="-122"/>
                <a:ea typeface="微软雅黑" pitchFamily="34" charset="-122"/>
              </a:rPr>
              <a:t>《</a:t>
            </a:r>
            <a:r>
              <a:rPr lang="zh-CN" altLang="en-US" b="0" dirty="0">
                <a:solidFill>
                  <a:schemeClr val="tx1"/>
                </a:solidFill>
                <a:latin typeface="微软雅黑" pitchFamily="34" charset="-122"/>
                <a:ea typeface="微软雅黑" pitchFamily="34" charset="-122"/>
              </a:rPr>
              <a:t>基本算法</a:t>
            </a:r>
            <a:r>
              <a:rPr lang="en-US" altLang="zh-CN" b="0" dirty="0">
                <a:solidFill>
                  <a:schemeClr val="tx1"/>
                </a:solidFill>
                <a:latin typeface="微软雅黑" pitchFamily="34" charset="-122"/>
                <a:ea typeface="微软雅黑" pitchFamily="34" charset="-122"/>
              </a:rPr>
              <a:t>》</a:t>
            </a:r>
            <a:r>
              <a:rPr lang="zh-CN" altLang="en-US" b="0" dirty="0">
                <a:solidFill>
                  <a:schemeClr val="tx1"/>
                </a:solidFill>
                <a:latin typeface="微软雅黑" pitchFamily="34" charset="-122"/>
                <a:ea typeface="微软雅黑" pitchFamily="34" charset="-122"/>
              </a:rPr>
              <a:t>是第一本较系统地阐述数据的</a:t>
            </a:r>
            <a:r>
              <a:rPr lang="zh-CN" altLang="en-US" b="0" dirty="0">
                <a:solidFill>
                  <a:srgbClr val="FF0000"/>
                </a:solidFill>
                <a:latin typeface="微软雅黑" pitchFamily="34" charset="-122"/>
                <a:ea typeface="微软雅黑" pitchFamily="34" charset="-122"/>
              </a:rPr>
              <a:t>逻辑结构</a:t>
            </a:r>
            <a:r>
              <a:rPr lang="zh-CN" altLang="en-US" b="0" dirty="0">
                <a:solidFill>
                  <a:schemeClr val="tx1"/>
                </a:solidFill>
                <a:latin typeface="微软雅黑" pitchFamily="34" charset="-122"/>
                <a:ea typeface="微软雅黑" pitchFamily="34" charset="-122"/>
              </a:rPr>
              <a:t>和</a:t>
            </a:r>
            <a:r>
              <a:rPr lang="zh-CN" altLang="en-US" b="0" dirty="0">
                <a:solidFill>
                  <a:srgbClr val="FF0000"/>
                </a:solidFill>
                <a:latin typeface="微软雅黑" pitchFamily="34" charset="-122"/>
                <a:ea typeface="微软雅黑" pitchFamily="34" charset="-122"/>
              </a:rPr>
              <a:t>存储结构</a:t>
            </a:r>
            <a:r>
              <a:rPr lang="zh-CN" altLang="en-US" b="0" dirty="0">
                <a:solidFill>
                  <a:schemeClr val="tx1"/>
                </a:solidFill>
                <a:latin typeface="微软雅黑" pitchFamily="34" charset="-122"/>
                <a:ea typeface="微软雅黑" pitchFamily="34" charset="-122"/>
              </a:rPr>
              <a:t>及其</a:t>
            </a:r>
            <a:r>
              <a:rPr lang="zh-CN" altLang="en-US" b="0" dirty="0">
                <a:solidFill>
                  <a:srgbClr val="FF0000"/>
                </a:solidFill>
                <a:latin typeface="微软雅黑" pitchFamily="34" charset="-122"/>
                <a:ea typeface="微软雅黑" pitchFamily="34" charset="-122"/>
              </a:rPr>
              <a:t>操作</a:t>
            </a:r>
            <a:r>
              <a:rPr lang="zh-CN" altLang="en-US" b="0" dirty="0">
                <a:solidFill>
                  <a:schemeClr val="tx1"/>
                </a:solidFill>
                <a:latin typeface="微软雅黑" pitchFamily="34" charset="-122"/>
                <a:ea typeface="微软雅黑" pitchFamily="34" charset="-122"/>
              </a:rPr>
              <a:t>的著作。</a:t>
            </a:r>
          </a:p>
        </p:txBody>
      </p:sp>
      <p:sp>
        <p:nvSpPr>
          <p:cNvPr id="532496" name="Text Box 16"/>
          <p:cNvSpPr txBox="1">
            <a:spLocks noChangeArrowheads="1"/>
          </p:cNvSpPr>
          <p:nvPr/>
        </p:nvSpPr>
        <p:spPr bwMode="auto">
          <a:xfrm>
            <a:off x="2346325" y="5642416"/>
            <a:ext cx="4995863" cy="4370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rgbClr val="FFFFFF"/>
                </a:solidFill>
                <a:latin typeface="Arial" panose="020B0604020202020204" pitchFamily="34" charset="0"/>
                <a:ea typeface="宋体" panose="02010600030101010101" pitchFamily="2" charset="-122"/>
              </a:defRPr>
            </a:lvl1pPr>
            <a:lvl2pPr marL="742950" indent="-285750">
              <a:defRPr sz="2400" b="1">
                <a:solidFill>
                  <a:srgbClr val="FFFFFF"/>
                </a:solidFill>
                <a:latin typeface="Arial" panose="020B0604020202020204" pitchFamily="34" charset="0"/>
                <a:ea typeface="宋体" panose="02010600030101010101" pitchFamily="2" charset="-122"/>
              </a:defRPr>
            </a:lvl2pPr>
            <a:lvl3pPr marL="1143000" indent="-228600">
              <a:defRPr sz="2400" b="1">
                <a:solidFill>
                  <a:srgbClr val="FFFFFF"/>
                </a:solidFill>
                <a:latin typeface="Arial" panose="020B0604020202020204" pitchFamily="34" charset="0"/>
                <a:ea typeface="宋体" panose="02010600030101010101" pitchFamily="2" charset="-122"/>
              </a:defRPr>
            </a:lvl3pPr>
            <a:lvl4pPr marL="1600200" indent="-228600">
              <a:defRPr sz="2400" b="1">
                <a:solidFill>
                  <a:srgbClr val="FFFFFF"/>
                </a:solidFill>
                <a:latin typeface="Arial" panose="020B0604020202020204" pitchFamily="34" charset="0"/>
                <a:ea typeface="宋体" panose="02010600030101010101" pitchFamily="2" charset="-122"/>
              </a:defRPr>
            </a:lvl4pPr>
            <a:lvl5pPr marL="2057400" indent="-228600">
              <a:defRPr sz="24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FFFFFF"/>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800" b="0" dirty="0">
                <a:solidFill>
                  <a:srgbClr val="FF0000"/>
                </a:solidFill>
                <a:latin typeface="微软雅黑" pitchFamily="34" charset="-122"/>
                <a:ea typeface="微软雅黑" pitchFamily="34" charset="-122"/>
              </a:rPr>
              <a:t>数据结构问题起源于程序设计</a:t>
            </a:r>
            <a:r>
              <a:rPr kumimoji="1" lang="en-US" altLang="zh-CN" sz="2800" b="0" dirty="0">
                <a:solidFill>
                  <a:srgbClr val="FF0000"/>
                </a:solidFill>
                <a:latin typeface="微软雅黑" pitchFamily="34" charset="-122"/>
                <a:ea typeface="微软雅黑" pitchFamily="34" charset="-122"/>
              </a:rPr>
              <a:t>!</a:t>
            </a:r>
            <a:r>
              <a:rPr kumimoji="1" lang="zh-CN" altLang="en-US" sz="2800" b="0" dirty="0">
                <a:solidFill>
                  <a:srgbClr val="FF0000"/>
                </a:solidFill>
                <a:latin typeface="微软雅黑" pitchFamily="34" charset="-122"/>
                <a:ea typeface="微软雅黑" pitchFamily="34" charset="-122"/>
              </a:rPr>
              <a:t> </a:t>
            </a:r>
          </a:p>
        </p:txBody>
      </p:sp>
      <p:grpSp>
        <p:nvGrpSpPr>
          <p:cNvPr id="532499" name="Group 19"/>
          <p:cNvGrpSpPr>
            <a:grpSpLocks/>
          </p:cNvGrpSpPr>
          <p:nvPr/>
        </p:nvGrpSpPr>
        <p:grpSpPr bwMode="auto">
          <a:xfrm>
            <a:off x="744539" y="1466850"/>
            <a:ext cx="2709862" cy="3690937"/>
            <a:chOff x="249" y="1026"/>
            <a:chExt cx="1846" cy="2449"/>
          </a:xfrm>
        </p:grpSpPr>
        <p:pic>
          <p:nvPicPr>
            <p:cNvPr id="18440" name="Picture 17" descr="IPB Imag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 y="1026"/>
              <a:ext cx="1815" cy="24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41"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0" y="2251"/>
              <a:ext cx="485" cy="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 name="灯片编号占位符 2"/>
          <p:cNvSpPr>
            <a:spLocks noGrp="1"/>
          </p:cNvSpPr>
          <p:nvPr>
            <p:ph type="sldNum" sz="quarter" idx="4"/>
          </p:nvPr>
        </p:nvSpPr>
        <p:spPr/>
        <p:txBody>
          <a:bodyPr/>
          <a:lstStyle/>
          <a:p>
            <a:fld id="{7AF016A1-9F15-429F-9EFD-84004B73C732}" type="slidenum">
              <a:rPr lang="en-US" altLang="zh-CN" smtClean="0"/>
              <a:pPr/>
              <a:t>7</a:t>
            </a:fld>
            <a:endParaRPr lang="en-US" altLang="zh-CN" dirty="0"/>
          </a:p>
        </p:txBody>
      </p:sp>
    </p:spTree>
    <p:custDataLst>
      <p:tags r:id="rId1"/>
    </p:custDataLst>
    <p:extLst>
      <p:ext uri="{BB962C8B-B14F-4D97-AF65-F5344CB8AC3E}">
        <p14:creationId xmlns:p14="http://schemas.microsoft.com/office/powerpoint/2010/main" val="4461973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532483">
                                            <p:txEl>
                                              <p:pRg st="0" end="0"/>
                                            </p:txEl>
                                          </p:spTgt>
                                        </p:tgtEl>
                                        <p:attrNameLst>
                                          <p:attrName>style.visibility</p:attrName>
                                        </p:attrNameLst>
                                      </p:cBhvr>
                                      <p:to>
                                        <p:strVal val="visible"/>
                                      </p:to>
                                    </p:set>
                                    <p:animEffect transition="in" filter="strips(downRight)">
                                      <p:cBhvr>
                                        <p:cTn id="7" dur="500"/>
                                        <p:tgtEl>
                                          <p:spTgt spid="532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32495"/>
                                        </p:tgtEl>
                                        <p:attrNameLst>
                                          <p:attrName>style.visibility</p:attrName>
                                        </p:attrNameLst>
                                      </p:cBhvr>
                                      <p:to>
                                        <p:strVal val="visible"/>
                                      </p:to>
                                    </p:set>
                                    <p:animEffect transition="in" filter="strips(downRight)">
                                      <p:cBhvr>
                                        <p:cTn id="12" dur="500"/>
                                        <p:tgtEl>
                                          <p:spTgt spid="5324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24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95" grpId="0"/>
      <p:bldP spid="53249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4" action="ppaction://hlinksldjump"/>
          </p:cNvPr>
          <p:cNvSpPr>
            <a:spLocks noChangeArrowheads="1"/>
          </p:cNvSpPr>
          <p:nvPr/>
        </p:nvSpPr>
        <p:spPr bwMode="auto">
          <a:xfrm>
            <a:off x="2500298" y="642918"/>
            <a:ext cx="4214842"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1.3   </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算法分析基础</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sp>
        <p:nvSpPr>
          <p:cNvPr id="5" name="TextBox 4"/>
          <p:cNvSpPr txBox="1"/>
          <p:nvPr/>
        </p:nvSpPr>
        <p:spPr>
          <a:xfrm>
            <a:off x="357158" y="2714620"/>
            <a:ext cx="3071834" cy="498598"/>
          </a:xfrm>
          <a:prstGeom prst="rect">
            <a:avLst/>
          </a:prstGeom>
          <a:noFill/>
        </p:spPr>
        <p:txBody>
          <a:bodyPr wrap="square" rtlCol="0">
            <a:spAutoFit/>
          </a:bodyPr>
          <a:lstStyle/>
          <a:p>
            <a:pPr algn="l"/>
            <a:r>
              <a:rPr lang="zh-CN" altLang="en-US">
                <a:solidFill>
                  <a:srgbClr val="0000FF"/>
                </a:solidFill>
                <a:latin typeface="Consolas" pitchFamily="49" charset="0"/>
                <a:ea typeface="楷体" pitchFamily="49" charset="-122"/>
                <a:cs typeface="Consolas" pitchFamily="49" charset="0"/>
              </a:rPr>
              <a:t>分析算法</a:t>
            </a:r>
            <a:r>
              <a:rPr lang="zh-CN" altLang="en-US" dirty="0">
                <a:solidFill>
                  <a:srgbClr val="0000FF"/>
                </a:solidFill>
                <a:latin typeface="Consolas" pitchFamily="49" charset="0"/>
                <a:ea typeface="楷体" pitchFamily="49" charset="-122"/>
                <a:cs typeface="Consolas" pitchFamily="49" charset="0"/>
              </a:rPr>
              <a:t>占用的资源</a:t>
            </a:r>
          </a:p>
        </p:txBody>
      </p:sp>
      <p:sp>
        <p:nvSpPr>
          <p:cNvPr id="6" name="左大括号 5"/>
          <p:cNvSpPr/>
          <p:nvPr/>
        </p:nvSpPr>
        <p:spPr bwMode="auto">
          <a:xfrm>
            <a:off x="3500430" y="2357430"/>
            <a:ext cx="214314" cy="1214446"/>
          </a:xfrm>
          <a:prstGeom prst="leftBrace">
            <a:avLst/>
          </a:prstGeom>
          <a:noFill/>
          <a:ln w="19050" cap="flat" cmpd="sng" algn="ctr">
            <a:solidFill>
              <a:srgbClr val="6600C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10000"/>
              </a:lnSpc>
              <a:spcBef>
                <a:spcPct val="50000"/>
              </a:spcBef>
              <a:spcAft>
                <a:spcPct val="0"/>
              </a:spcAft>
              <a:buClrTx/>
              <a:buSzTx/>
              <a:buFontTx/>
              <a:buNone/>
              <a:tabLst/>
            </a:pPr>
            <a:endParaRPr kumimoji="1" lang="zh-CN" altLang="en-US" sz="2400" b="1" i="0" u="none" strike="noStrike" cap="none" normalizeH="0" baseline="0">
              <a:ln>
                <a:noFill/>
              </a:ln>
              <a:solidFill>
                <a:srgbClr val="0033CC"/>
              </a:solidFill>
              <a:effectLst/>
              <a:latin typeface="Consolas" pitchFamily="49" charset="0"/>
              <a:cs typeface="Consolas" pitchFamily="49" charset="0"/>
            </a:endParaRPr>
          </a:p>
        </p:txBody>
      </p:sp>
      <p:sp>
        <p:nvSpPr>
          <p:cNvPr id="7" name="TextBox 6"/>
          <p:cNvSpPr txBox="1"/>
          <p:nvPr/>
        </p:nvSpPr>
        <p:spPr>
          <a:xfrm>
            <a:off x="3714744" y="2223960"/>
            <a:ext cx="1571636" cy="498598"/>
          </a:xfrm>
          <a:prstGeom prst="rect">
            <a:avLst/>
          </a:prstGeom>
          <a:noFill/>
        </p:spPr>
        <p:txBody>
          <a:bodyPr wrap="square" rtlCol="0">
            <a:spAutoFit/>
          </a:bodyPr>
          <a:lstStyle/>
          <a:p>
            <a:pPr algn="l"/>
            <a:r>
              <a:rPr lang="en-US" altLang="zh-CN">
                <a:solidFill>
                  <a:srgbClr val="0000FF"/>
                </a:solidFill>
                <a:latin typeface="Consolas" pitchFamily="49" charset="0"/>
                <a:ea typeface="楷体" pitchFamily="49" charset="-122"/>
                <a:cs typeface="Consolas" pitchFamily="49" charset="0"/>
              </a:rPr>
              <a:t>CPU</a:t>
            </a:r>
            <a:r>
              <a:rPr lang="zh-CN" altLang="en-US">
                <a:solidFill>
                  <a:srgbClr val="0000FF"/>
                </a:solidFill>
                <a:latin typeface="Consolas" pitchFamily="49" charset="0"/>
                <a:ea typeface="楷体" pitchFamily="49" charset="-122"/>
                <a:cs typeface="Consolas" pitchFamily="49" charset="0"/>
              </a:rPr>
              <a:t>时间</a:t>
            </a:r>
            <a:endParaRPr lang="zh-CN" altLang="en-US" dirty="0">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3786182" y="3216154"/>
            <a:ext cx="1500198" cy="498598"/>
          </a:xfrm>
          <a:prstGeom prst="rect">
            <a:avLst/>
          </a:prstGeom>
          <a:noFill/>
        </p:spPr>
        <p:txBody>
          <a:bodyPr wrap="square" rtlCol="0">
            <a:spAutoFit/>
          </a:bodyPr>
          <a:lstStyle/>
          <a:p>
            <a:pPr algn="l"/>
            <a:r>
              <a:rPr lang="zh-CN" altLang="en-US">
                <a:solidFill>
                  <a:srgbClr val="0000FF"/>
                </a:solidFill>
                <a:latin typeface="Consolas" pitchFamily="49" charset="0"/>
                <a:ea typeface="楷体" pitchFamily="49" charset="-122"/>
                <a:cs typeface="Consolas" pitchFamily="49" charset="0"/>
              </a:rPr>
              <a:t>内存空间</a:t>
            </a:r>
            <a:endParaRPr lang="zh-CN" altLang="en-US" dirty="0">
              <a:solidFill>
                <a:srgbClr val="0000FF"/>
              </a:solidFill>
              <a:latin typeface="Consolas" pitchFamily="49" charset="0"/>
              <a:ea typeface="楷体" pitchFamily="49" charset="-122"/>
              <a:cs typeface="Consolas" pitchFamily="49" charset="0"/>
            </a:endParaRPr>
          </a:p>
        </p:txBody>
      </p:sp>
      <p:grpSp>
        <p:nvGrpSpPr>
          <p:cNvPr id="13" name="组合 12"/>
          <p:cNvGrpSpPr/>
          <p:nvPr/>
        </p:nvGrpSpPr>
        <p:grpSpPr>
          <a:xfrm>
            <a:off x="5429256" y="2239954"/>
            <a:ext cx="3286148" cy="498598"/>
            <a:chOff x="5429256" y="2239954"/>
            <a:chExt cx="3286148" cy="498598"/>
          </a:xfrm>
        </p:grpSpPr>
        <p:sp>
          <p:nvSpPr>
            <p:cNvPr id="9" name="右箭头 8"/>
            <p:cNvSpPr/>
            <p:nvPr/>
          </p:nvSpPr>
          <p:spPr>
            <a:xfrm>
              <a:off x="5429256" y="2357430"/>
              <a:ext cx="571504" cy="28575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0" name="TextBox 9"/>
            <p:cNvSpPr txBox="1"/>
            <p:nvPr/>
          </p:nvSpPr>
          <p:spPr>
            <a:xfrm>
              <a:off x="6143636" y="2239954"/>
              <a:ext cx="2571768" cy="498598"/>
            </a:xfrm>
            <a:prstGeom prst="rect">
              <a:avLst/>
            </a:prstGeom>
            <a:noFill/>
          </p:spPr>
          <p:txBody>
            <a:bodyPr wrap="square" rtlCol="0">
              <a:spAutoFit/>
            </a:bodyPr>
            <a:lstStyle/>
            <a:p>
              <a:pPr algn="l"/>
              <a:r>
                <a:rPr lang="zh-CN" altLang="en-US" dirty="0">
                  <a:solidFill>
                    <a:srgbClr val="0000FF"/>
                  </a:solidFill>
                  <a:latin typeface="Consolas" pitchFamily="49" charset="0"/>
                  <a:ea typeface="楷体" pitchFamily="49" charset="-122"/>
                  <a:cs typeface="Consolas" pitchFamily="49" charset="0"/>
                </a:rPr>
                <a:t>时间性能分析</a:t>
              </a:r>
            </a:p>
          </p:txBody>
        </p:sp>
      </p:grpSp>
      <p:grpSp>
        <p:nvGrpSpPr>
          <p:cNvPr id="14" name="组合 13"/>
          <p:cNvGrpSpPr/>
          <p:nvPr/>
        </p:nvGrpSpPr>
        <p:grpSpPr>
          <a:xfrm>
            <a:off x="5429256" y="3201986"/>
            <a:ext cx="3286148" cy="498598"/>
            <a:chOff x="5429256" y="3201986"/>
            <a:chExt cx="3286148" cy="498598"/>
          </a:xfrm>
        </p:grpSpPr>
        <p:sp>
          <p:nvSpPr>
            <p:cNvPr id="11" name="右箭头 10"/>
            <p:cNvSpPr/>
            <p:nvPr/>
          </p:nvSpPr>
          <p:spPr>
            <a:xfrm>
              <a:off x="5429256" y="3294062"/>
              <a:ext cx="571504" cy="28575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2" name="TextBox 11"/>
            <p:cNvSpPr txBox="1"/>
            <p:nvPr/>
          </p:nvSpPr>
          <p:spPr>
            <a:xfrm>
              <a:off x="6143636" y="3201986"/>
              <a:ext cx="2571768" cy="498598"/>
            </a:xfrm>
            <a:prstGeom prst="rect">
              <a:avLst/>
            </a:prstGeom>
            <a:noFill/>
          </p:spPr>
          <p:txBody>
            <a:bodyPr wrap="square" rtlCol="0">
              <a:spAutoFit/>
            </a:bodyPr>
            <a:lstStyle/>
            <a:p>
              <a:pPr algn="l"/>
              <a:r>
                <a:rPr lang="zh-CN" altLang="en-US" dirty="0">
                  <a:solidFill>
                    <a:srgbClr val="0000FF"/>
                  </a:solidFill>
                  <a:latin typeface="Consolas" pitchFamily="49" charset="0"/>
                  <a:ea typeface="楷体" pitchFamily="49" charset="-122"/>
                  <a:cs typeface="Consolas" pitchFamily="49" charset="0"/>
                </a:rPr>
                <a:t>空间性能分析</a:t>
              </a:r>
            </a:p>
          </p:txBody>
        </p:sp>
      </p:grpSp>
      <p:sp>
        <p:nvSpPr>
          <p:cNvPr id="15" name="TextBox 14"/>
          <p:cNvSpPr txBox="1"/>
          <p:nvPr/>
        </p:nvSpPr>
        <p:spPr>
          <a:xfrm>
            <a:off x="500034" y="4214818"/>
            <a:ext cx="7715304" cy="4985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zh-CN" altLang="en-US" dirty="0">
                <a:solidFill>
                  <a:srgbClr val="C00000"/>
                </a:solidFill>
                <a:latin typeface="Consolas" pitchFamily="49" charset="0"/>
                <a:ea typeface="楷体" pitchFamily="49" charset="-122"/>
                <a:cs typeface="Consolas" pitchFamily="49" charset="0"/>
              </a:rPr>
              <a:t>算法分析目的：</a:t>
            </a:r>
            <a:r>
              <a:rPr lang="zh-CN" altLang="en-US" dirty="0">
                <a:solidFill>
                  <a:srgbClr val="0000FF"/>
                </a:solidFill>
                <a:latin typeface="Consolas" pitchFamily="49" charset="0"/>
                <a:ea typeface="楷体" pitchFamily="49" charset="-122"/>
                <a:cs typeface="Consolas" pitchFamily="49" charset="0"/>
              </a:rPr>
              <a:t>分析算法的时空</a:t>
            </a:r>
            <a:r>
              <a:rPr lang="zh-CN" altLang="en-US">
                <a:solidFill>
                  <a:srgbClr val="0000FF"/>
                </a:solidFill>
                <a:latin typeface="Consolas" pitchFamily="49" charset="0"/>
                <a:ea typeface="楷体" pitchFamily="49" charset="-122"/>
                <a:cs typeface="Consolas" pitchFamily="49" charset="0"/>
              </a:rPr>
              <a:t>效率以便改进算法性能。</a:t>
            </a:r>
            <a:endParaRPr lang="zh-CN" altLang="en-US" dirty="0">
              <a:solidFill>
                <a:srgbClr val="0000FF"/>
              </a:solidFill>
              <a:latin typeface="Consolas" pitchFamily="49" charset="0"/>
              <a:ea typeface="楷体" pitchFamily="49" charset="-122"/>
              <a:cs typeface="Consolas" pitchFamily="49"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70</a:t>
            </a:fld>
            <a:endParaRPr lang="en-US" altLang="zh-CN" dirty="0"/>
          </a:p>
        </p:txBody>
      </p:sp>
    </p:spTree>
    <p:custDataLst>
      <p:tags r:id="rId1"/>
    </p:custDataLst>
    <p:extLst>
      <p:ext uri="{BB962C8B-B14F-4D97-AF65-F5344CB8AC3E}">
        <p14:creationId xmlns:p14="http://schemas.microsoft.com/office/powerpoint/2010/main" val="96625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33400" y="1255713"/>
            <a:ext cx="7783513" cy="1365374"/>
          </a:xfrm>
          <a:prstGeom prst="rect">
            <a:avLst/>
          </a:prstGeom>
          <a:noFill/>
          <a:ln w="9525">
            <a:noFill/>
            <a:miter lim="800000"/>
            <a:headEnd/>
            <a:tailEnd/>
          </a:ln>
          <a:effectLst/>
        </p:spPr>
        <p:txBody>
          <a:bodyPr>
            <a:spAutoFit/>
          </a:bodyPr>
          <a:lstStyle/>
          <a:p>
            <a:pPr algn="just">
              <a:lnSpc>
                <a:spcPct val="130000"/>
              </a:lnSpc>
            </a:pPr>
            <a:r>
              <a:rPr lang="en-US" altLang="zh-CN" sz="2200" dirty="0">
                <a:solidFill>
                  <a:srgbClr val="0000FF"/>
                </a:solidFill>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一个算法是由控制结构（顺序、分支和循环三种）和原操作（指固有数据类型的操作，如</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和</a:t>
            </a:r>
            <a:r>
              <a:rPr lang="en-US" altLang="zh-CN" sz="2200" dirty="0">
                <a:solidFill>
                  <a:srgbClr val="0000FF"/>
                </a:solidFill>
                <a:latin typeface="Consolas" pitchFamily="49" charset="0"/>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等）构成的。算法执行时间取决于两者的综合效果。</a:t>
            </a:r>
          </a:p>
        </p:txBody>
      </p:sp>
      <p:sp>
        <p:nvSpPr>
          <p:cNvPr id="26628" name="Rectangle 4" descr="信纸">
            <a:hlinkClick r:id="rId4" action="ppaction://hlinksldjump"/>
          </p:cNvPr>
          <p:cNvSpPr>
            <a:spLocks noChangeArrowheads="1"/>
          </p:cNvSpPr>
          <p:nvPr/>
        </p:nvSpPr>
        <p:spPr bwMode="auto">
          <a:xfrm>
            <a:off x="755650" y="403225"/>
            <a:ext cx="5745176" cy="584775"/>
          </a:xfrm>
          <a:prstGeom prst="rect">
            <a:avLst/>
          </a:prstGeom>
          <a:blipFill dpi="0" rotWithShape="1">
            <a:blip r:embed="rId5"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1.3.1   </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算法时间复杂度分析</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隶书" pitchFamily="49" charset="-122"/>
                <a:ea typeface="隶书" pitchFamily="49" charset="-122"/>
              </a:rPr>
              <a:t> </a:t>
            </a:r>
          </a:p>
        </p:txBody>
      </p:sp>
      <p:sp>
        <p:nvSpPr>
          <p:cNvPr id="90116" name="Text Box 4"/>
          <p:cNvSpPr txBox="1">
            <a:spLocks noChangeArrowheads="1"/>
          </p:cNvSpPr>
          <p:nvPr/>
        </p:nvSpPr>
        <p:spPr bwMode="auto">
          <a:xfrm>
            <a:off x="1357290" y="3143248"/>
            <a:ext cx="3529013" cy="470770"/>
          </a:xfrm>
          <a:prstGeom prst="rect">
            <a:avLst/>
          </a:prstGeom>
          <a:noFill/>
          <a:ln w="19050" algn="ctr">
            <a:noFill/>
            <a:miter lim="800000"/>
            <a:headEnd/>
            <a:tailEnd/>
          </a:ln>
          <a:effectLst/>
        </p:spPr>
        <p:txBody>
          <a:bodyPr>
            <a:spAutoFit/>
          </a:bodyPr>
          <a:lstStyle/>
          <a:p>
            <a:pPr algn="l"/>
            <a:r>
              <a:rPr lang="zh-CN" altLang="en-US" dirty="0">
                <a:solidFill>
                  <a:srgbClr val="0000FF"/>
                </a:solidFill>
                <a:latin typeface="Consolas" pitchFamily="49" charset="0"/>
                <a:ea typeface="楷体" pitchFamily="49" charset="-122"/>
                <a:cs typeface="Consolas" pitchFamily="49" charset="0"/>
              </a:rPr>
              <a:t>一个算法的基本构成：</a:t>
            </a:r>
          </a:p>
        </p:txBody>
      </p:sp>
      <p:grpSp>
        <p:nvGrpSpPr>
          <p:cNvPr id="11" name="组合 10"/>
          <p:cNvGrpSpPr/>
          <p:nvPr/>
        </p:nvGrpSpPr>
        <p:grpSpPr>
          <a:xfrm>
            <a:off x="1665288" y="4005263"/>
            <a:ext cx="6219825" cy="914400"/>
            <a:chOff x="1665288" y="4005263"/>
            <a:chExt cx="6219825" cy="914400"/>
          </a:xfrm>
        </p:grpSpPr>
        <p:sp>
          <p:nvSpPr>
            <p:cNvPr id="26630" name="Rectangle 6"/>
            <p:cNvSpPr>
              <a:spLocks noChangeArrowheads="1"/>
            </p:cNvSpPr>
            <p:nvPr/>
          </p:nvSpPr>
          <p:spPr bwMode="auto">
            <a:xfrm>
              <a:off x="1665288" y="4005263"/>
              <a:ext cx="1524000" cy="914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spcBef>
                  <a:spcPct val="0"/>
                </a:spcBef>
              </a:pPr>
              <a:r>
                <a:rPr lang="zh-CN" altLang="en-US" sz="2000" dirty="0">
                  <a:solidFill>
                    <a:srgbClr val="808000"/>
                  </a:solidFill>
                  <a:latin typeface="Consolas" pitchFamily="49" charset="0"/>
                  <a:ea typeface="仿宋" pitchFamily="49" charset="-122"/>
                  <a:cs typeface="Consolas" pitchFamily="49" charset="0"/>
                </a:rPr>
                <a:t>控制语句</a:t>
              </a:r>
              <a:r>
                <a:rPr lang="en-US" altLang="zh-CN" sz="2000" dirty="0">
                  <a:solidFill>
                    <a:srgbClr val="808000"/>
                  </a:solidFill>
                  <a:latin typeface="Consolas" pitchFamily="49" charset="0"/>
                  <a:ea typeface="仿宋" pitchFamily="49" charset="-122"/>
                  <a:cs typeface="Consolas" pitchFamily="49" charset="0"/>
                </a:rPr>
                <a:t>1</a:t>
              </a:r>
            </a:p>
            <a:p>
              <a:pPr>
                <a:lnSpc>
                  <a:spcPct val="100000"/>
                </a:lnSpc>
                <a:spcBef>
                  <a:spcPct val="0"/>
                </a:spcBef>
              </a:pPr>
              <a:r>
                <a:rPr lang="zh-CN" altLang="en-US" sz="2000" dirty="0">
                  <a:solidFill>
                    <a:srgbClr val="808000"/>
                  </a:solidFill>
                  <a:latin typeface="Consolas" pitchFamily="49" charset="0"/>
                  <a:ea typeface="仿宋" pitchFamily="49" charset="-122"/>
                  <a:cs typeface="Consolas" pitchFamily="49" charset="0"/>
                </a:rPr>
                <a:t>原操作</a:t>
              </a:r>
            </a:p>
          </p:txBody>
        </p:sp>
        <p:sp>
          <p:nvSpPr>
            <p:cNvPr id="26631" name="Rectangle 7"/>
            <p:cNvSpPr>
              <a:spLocks noChangeArrowheads="1"/>
            </p:cNvSpPr>
            <p:nvPr/>
          </p:nvSpPr>
          <p:spPr bwMode="auto">
            <a:xfrm>
              <a:off x="6361113" y="4005263"/>
              <a:ext cx="1524000" cy="914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spcBef>
                  <a:spcPct val="0"/>
                </a:spcBef>
              </a:pPr>
              <a:r>
                <a:rPr lang="zh-CN" altLang="en-US" sz="2000" dirty="0">
                  <a:solidFill>
                    <a:srgbClr val="808000"/>
                  </a:solidFill>
                  <a:latin typeface="Consolas" pitchFamily="49" charset="0"/>
                  <a:ea typeface="仿宋" pitchFamily="49" charset="-122"/>
                  <a:cs typeface="Consolas" pitchFamily="49" charset="0"/>
                </a:rPr>
                <a:t>控制语句</a:t>
              </a:r>
              <a:r>
                <a:rPr lang="en-US" altLang="zh-CN" sz="2000" i="1" dirty="0">
                  <a:solidFill>
                    <a:srgbClr val="808000"/>
                  </a:solidFill>
                  <a:latin typeface="Consolas" pitchFamily="49" charset="0"/>
                  <a:ea typeface="仿宋" pitchFamily="49" charset="-122"/>
                  <a:cs typeface="Consolas" pitchFamily="49" charset="0"/>
                </a:rPr>
                <a:t>n</a:t>
              </a:r>
            </a:p>
            <a:p>
              <a:pPr>
                <a:lnSpc>
                  <a:spcPct val="100000"/>
                </a:lnSpc>
                <a:spcBef>
                  <a:spcPct val="0"/>
                </a:spcBef>
              </a:pPr>
              <a:r>
                <a:rPr lang="zh-CN" altLang="en-US" sz="2000" dirty="0">
                  <a:solidFill>
                    <a:srgbClr val="808000"/>
                  </a:solidFill>
                  <a:latin typeface="Consolas" pitchFamily="49" charset="0"/>
                  <a:ea typeface="仿宋" pitchFamily="49" charset="-122"/>
                  <a:cs typeface="Consolas" pitchFamily="49" charset="0"/>
                </a:rPr>
                <a:t>原操作</a:t>
              </a:r>
            </a:p>
          </p:txBody>
        </p:sp>
        <p:sp>
          <p:nvSpPr>
            <p:cNvPr id="26632" name="Text Box 8"/>
            <p:cNvSpPr txBox="1">
              <a:spLocks noChangeArrowheads="1"/>
            </p:cNvSpPr>
            <p:nvPr/>
          </p:nvSpPr>
          <p:spPr bwMode="auto">
            <a:xfrm>
              <a:off x="5370513" y="4081463"/>
              <a:ext cx="685800" cy="579437"/>
            </a:xfrm>
            <a:prstGeom prst="rect">
              <a:avLst/>
            </a:prstGeom>
            <a:noFill/>
            <a:ln w="9525">
              <a:noFill/>
              <a:miter lim="800000"/>
              <a:headEnd/>
              <a:tailEnd/>
            </a:ln>
            <a:effectLst/>
          </p:spPr>
          <p:txBody>
            <a:bodyPr>
              <a:spAutoFit/>
            </a:bodyPr>
            <a:lstStyle/>
            <a:p>
              <a:pPr algn="l">
                <a:lnSpc>
                  <a:spcPct val="100000"/>
                </a:lnSpc>
              </a:pPr>
              <a:r>
                <a:rPr lang="en-US" altLang="zh-CN" sz="3200">
                  <a:solidFill>
                    <a:schemeClr val="tx1"/>
                  </a:solidFill>
                  <a:latin typeface="Consolas" pitchFamily="49" charset="0"/>
                  <a:ea typeface="宋体" pitchFamily="2" charset="-122"/>
                  <a:cs typeface="Consolas" pitchFamily="49" charset="0"/>
                </a:rPr>
                <a:t>…</a:t>
              </a:r>
            </a:p>
          </p:txBody>
        </p:sp>
        <p:sp>
          <p:nvSpPr>
            <p:cNvPr id="90117" name="Rectangle 5"/>
            <p:cNvSpPr>
              <a:spLocks noChangeArrowheads="1"/>
            </p:cNvSpPr>
            <p:nvPr/>
          </p:nvSpPr>
          <p:spPr bwMode="auto">
            <a:xfrm>
              <a:off x="3624263" y="4005263"/>
              <a:ext cx="1524000" cy="914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spcBef>
                  <a:spcPct val="0"/>
                </a:spcBef>
              </a:pPr>
              <a:r>
                <a:rPr lang="zh-CN" altLang="en-US" sz="2000" dirty="0">
                  <a:solidFill>
                    <a:srgbClr val="808000"/>
                  </a:solidFill>
                  <a:latin typeface="Consolas" pitchFamily="49" charset="0"/>
                  <a:ea typeface="仿宋" pitchFamily="49" charset="-122"/>
                  <a:cs typeface="Consolas" pitchFamily="49" charset="0"/>
                </a:rPr>
                <a:t>控制语句</a:t>
              </a:r>
              <a:r>
                <a:rPr lang="en-US" altLang="zh-CN" sz="2000" dirty="0">
                  <a:solidFill>
                    <a:srgbClr val="808000"/>
                  </a:solidFill>
                  <a:latin typeface="Consolas" pitchFamily="49" charset="0"/>
                  <a:ea typeface="仿宋" pitchFamily="49" charset="-122"/>
                  <a:cs typeface="Consolas" pitchFamily="49" charset="0"/>
                </a:rPr>
                <a:t>2</a:t>
              </a:r>
            </a:p>
            <a:p>
              <a:pPr>
                <a:lnSpc>
                  <a:spcPct val="100000"/>
                </a:lnSpc>
                <a:spcBef>
                  <a:spcPct val="0"/>
                </a:spcBef>
              </a:pPr>
              <a:r>
                <a:rPr lang="zh-CN" altLang="en-US" sz="2000" dirty="0">
                  <a:solidFill>
                    <a:srgbClr val="808000"/>
                  </a:solidFill>
                  <a:latin typeface="Consolas" pitchFamily="49" charset="0"/>
                  <a:ea typeface="仿宋" pitchFamily="49" charset="-122"/>
                  <a:cs typeface="Consolas" pitchFamily="49" charset="0"/>
                </a:rPr>
                <a:t>原操作</a:t>
              </a:r>
            </a:p>
          </p:txBody>
        </p:sp>
      </p:grpSp>
      <p:sp>
        <p:nvSpPr>
          <p:cNvPr id="4" name="灯片编号占位符 3"/>
          <p:cNvSpPr>
            <a:spLocks noGrp="1"/>
          </p:cNvSpPr>
          <p:nvPr>
            <p:ph type="sldNum" sz="quarter" idx="12"/>
          </p:nvPr>
        </p:nvSpPr>
        <p:spPr/>
        <p:txBody>
          <a:bodyPr/>
          <a:lstStyle/>
          <a:p>
            <a:fld id="{7AF016A1-9F15-429F-9EFD-84004B73C732}" type="slidenum">
              <a:rPr lang="en-US" altLang="zh-CN" smtClean="0"/>
              <a:pPr/>
              <a:t>71</a:t>
            </a:fld>
            <a:endParaRPr lang="en-US" altLang="zh-CN" dirty="0"/>
          </a:p>
        </p:txBody>
      </p:sp>
    </p:spTree>
    <p:custDataLst>
      <p:tags r:id="rId1"/>
    </p:custDataLst>
    <p:extLst>
      <p:ext uri="{BB962C8B-B14F-4D97-AF65-F5344CB8AC3E}">
        <p14:creationId xmlns:p14="http://schemas.microsoft.com/office/powerpoint/2010/main" val="188256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childTnLst>
                                </p:cTn>
                              </p:par>
                            </p:childTnLst>
                          </p:cTn>
                        </p:par>
                        <p:par>
                          <p:cTn id="7" fill="hold">
                            <p:stCondLst>
                              <p:cond delay="0"/>
                            </p:stCondLst>
                            <p:childTnLst>
                              <p:par>
                                <p:cTn id="8" presetID="18" presetClass="entr" presetSubtype="6"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strips(downRigh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Text Box 4"/>
          <p:cNvSpPr txBox="1">
            <a:spLocks noChangeArrowheads="1"/>
          </p:cNvSpPr>
          <p:nvPr/>
        </p:nvSpPr>
        <p:spPr bwMode="auto">
          <a:xfrm>
            <a:off x="468313" y="333375"/>
            <a:ext cx="1727200" cy="448969"/>
          </a:xfrm>
          <a:prstGeom prst="rect">
            <a:avLst/>
          </a:prstGeom>
          <a:noFill/>
          <a:ln w="9525" algn="ctr">
            <a:noFill/>
            <a:miter lim="800000"/>
            <a:headEnd/>
            <a:tailEnd/>
          </a:ln>
          <a:effectLst/>
        </p:spPr>
        <p:txBody>
          <a:bodyPr>
            <a:spAutoFit/>
          </a:bodyPr>
          <a:lstStyle/>
          <a:p>
            <a:pPr marL="457200" indent="-457200" algn="just"/>
            <a:r>
              <a:rPr lang="zh-CN" altLang="en-US" dirty="0">
                <a:solidFill>
                  <a:srgbClr val="0000FF"/>
                </a:solidFill>
                <a:latin typeface="楷体" pitchFamily="49" charset="-122"/>
                <a:ea typeface="楷体" pitchFamily="49" charset="-122"/>
              </a:rPr>
              <a:t>例如：</a:t>
            </a:r>
          </a:p>
        </p:txBody>
      </p:sp>
      <p:sp>
        <p:nvSpPr>
          <p:cNvPr id="186373" name="Text Box 5"/>
          <p:cNvSpPr txBox="1">
            <a:spLocks noChangeArrowheads="1"/>
          </p:cNvSpPr>
          <p:nvPr/>
        </p:nvSpPr>
        <p:spPr bwMode="auto">
          <a:xfrm>
            <a:off x="857224" y="1063608"/>
            <a:ext cx="4000528" cy="34994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just"/>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fun</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n)</a:t>
            </a:r>
          </a:p>
          <a:p>
            <a:pPr marL="457200" indent="-457200" algn="just"/>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i;</a:t>
            </a:r>
          </a:p>
          <a:p>
            <a:pPr marL="457200" indent="-457200" algn="just"/>
            <a:r>
              <a:rPr lang="en-US" altLang="zh-CN" sz="1800" dirty="0">
                <a:solidFill>
                  <a:srgbClr val="0000FF"/>
                </a:solidFill>
                <a:latin typeface="Consolas" pitchFamily="49" charset="0"/>
                <a:ea typeface="仿宋" pitchFamily="49" charset="-122"/>
                <a:cs typeface="Consolas" pitchFamily="49" charset="0"/>
              </a:rPr>
              <a:t>    for (i=0;i&lt;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a:t>
            </a:r>
          </a:p>
          <a:p>
            <a:pPr marL="457200" indent="-457200" algn="just"/>
            <a:r>
              <a:rPr lang="en-US" altLang="zh-CN" sz="1800" dirty="0">
                <a:solidFill>
                  <a:srgbClr val="0000FF"/>
                </a:solidFill>
                <a:latin typeface="Consolas" pitchFamily="49" charset="0"/>
                <a:ea typeface="仿宋" pitchFamily="49" charset="-122"/>
                <a:cs typeface="Consolas" pitchFamily="49" charset="0"/>
              </a:rPr>
              <a:t>       a[i]=2*i;</a:t>
            </a:r>
          </a:p>
          <a:p>
            <a:pPr marL="457200" indent="-457200" algn="just"/>
            <a:r>
              <a:rPr lang="en-US" altLang="zh-CN" sz="1800" dirty="0">
                <a:solidFill>
                  <a:srgbClr val="0000FF"/>
                </a:solidFill>
                <a:latin typeface="Consolas" pitchFamily="49" charset="0"/>
                <a:ea typeface="仿宋" pitchFamily="49" charset="-122"/>
                <a:cs typeface="Consolas" pitchFamily="49" charset="0"/>
              </a:rPr>
              <a:t>    for (i=0;i&lt;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a:t>
            </a:r>
          </a:p>
          <a:p>
            <a:pPr marL="457200" indent="-457200" algn="just"/>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("%d"</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a[i]);</a:t>
            </a:r>
          </a:p>
          <a:p>
            <a:pPr marL="457200" indent="-457200" algn="just"/>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("\n");</a:t>
            </a:r>
          </a:p>
          <a:p>
            <a:pPr marL="457200" indent="-457200" algn="just"/>
            <a:r>
              <a:rPr lang="en-US" altLang="zh-CN" sz="1800" dirty="0">
                <a:solidFill>
                  <a:srgbClr val="0000FF"/>
                </a:solidFill>
                <a:latin typeface="Consolas" pitchFamily="49" charset="0"/>
                <a:ea typeface="仿宋" pitchFamily="49" charset="-122"/>
                <a:cs typeface="Consolas" pitchFamily="49" charset="0"/>
              </a:rPr>
              <a:t>}</a:t>
            </a:r>
          </a:p>
        </p:txBody>
      </p:sp>
      <p:grpSp>
        <p:nvGrpSpPr>
          <p:cNvPr id="29" name="组合 28"/>
          <p:cNvGrpSpPr/>
          <p:nvPr/>
        </p:nvGrpSpPr>
        <p:grpSpPr>
          <a:xfrm>
            <a:off x="1214414" y="1340768"/>
            <a:ext cx="6143668" cy="2791334"/>
            <a:chOff x="1214414" y="1340768"/>
            <a:chExt cx="6143668" cy="2791334"/>
          </a:xfrm>
        </p:grpSpPr>
        <p:sp>
          <p:nvSpPr>
            <p:cNvPr id="16" name="矩形 15"/>
            <p:cNvSpPr/>
            <p:nvPr/>
          </p:nvSpPr>
          <p:spPr>
            <a:xfrm>
              <a:off x="1714480" y="3190622"/>
              <a:ext cx="2571768" cy="428628"/>
            </a:xfrm>
            <a:prstGeom prst="rect">
              <a:avLst/>
            </a:prstGeom>
            <a:solidFill>
              <a:srgbClr val="6600CC">
                <a:alpha val="22000"/>
              </a:srgbClr>
            </a:solidFill>
            <a:ln>
              <a:solidFill>
                <a:schemeClr val="accent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500166" y="2357430"/>
              <a:ext cx="1500198" cy="428628"/>
            </a:xfrm>
            <a:prstGeom prst="rect">
              <a:avLst/>
            </a:prstGeom>
            <a:solidFill>
              <a:srgbClr val="6600CC">
                <a:alpha val="25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214414" y="3703474"/>
              <a:ext cx="2214578" cy="428628"/>
            </a:xfrm>
            <a:prstGeom prst="rect">
              <a:avLst/>
            </a:prstGeom>
            <a:solidFill>
              <a:srgbClr val="6600CC">
                <a:alpha val="21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340760" y="1340768"/>
              <a:ext cx="1143008" cy="428628"/>
            </a:xfrm>
            <a:prstGeom prst="rect">
              <a:avLst/>
            </a:prstGeom>
            <a:solidFill>
              <a:srgbClr val="6600CC">
                <a:alpha val="23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383" name="Text Box 15"/>
            <p:cNvSpPr txBox="1">
              <a:spLocks noChangeArrowheads="1"/>
            </p:cNvSpPr>
            <p:nvPr/>
          </p:nvSpPr>
          <p:spPr bwMode="auto">
            <a:xfrm>
              <a:off x="5845194" y="2816042"/>
              <a:ext cx="1512888" cy="419282"/>
            </a:xfrm>
            <a:prstGeom prst="rect">
              <a:avLst/>
            </a:prstGeom>
            <a:noFill/>
            <a:ln w="19050" algn="ctr">
              <a:noFill/>
              <a:miter lim="800000"/>
              <a:headEnd/>
              <a:tailEnd/>
            </a:ln>
            <a:effectLst/>
          </p:spPr>
          <p:txBody>
            <a:bodyPr>
              <a:spAutoFit/>
            </a:bodyPr>
            <a:lstStyle/>
            <a:p>
              <a:r>
                <a:rPr lang="zh-CN" altLang="en-US" sz="2200" dirty="0">
                  <a:solidFill>
                    <a:srgbClr val="FF00FF"/>
                  </a:solidFill>
                  <a:latin typeface="楷体" pitchFamily="49" charset="-122"/>
                  <a:ea typeface="楷体" pitchFamily="49" charset="-122"/>
                </a:rPr>
                <a:t>原操作</a:t>
              </a:r>
            </a:p>
          </p:txBody>
        </p:sp>
        <p:cxnSp>
          <p:nvCxnSpPr>
            <p:cNvPr id="19" name="直接箭头连接符 18"/>
            <p:cNvCxnSpPr/>
            <p:nvPr/>
          </p:nvCxnSpPr>
          <p:spPr>
            <a:xfrm rot="10800000">
              <a:off x="2416828" y="1725766"/>
              <a:ext cx="3726808" cy="120316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5" idx="3"/>
            </p:cNvCxnSpPr>
            <p:nvPr/>
          </p:nvCxnSpPr>
          <p:spPr>
            <a:xfrm rot="10800000">
              <a:off x="3000364" y="2571744"/>
              <a:ext cx="3143272" cy="42862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6" idx="3"/>
            </p:cNvCxnSpPr>
            <p:nvPr/>
          </p:nvCxnSpPr>
          <p:spPr>
            <a:xfrm rot="10800000" flipV="1">
              <a:off x="4286248" y="3143248"/>
              <a:ext cx="1857388" cy="2616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7" idx="3"/>
            </p:cNvCxnSpPr>
            <p:nvPr/>
          </p:nvCxnSpPr>
          <p:spPr>
            <a:xfrm rot="10800000" flipV="1">
              <a:off x="3428992" y="3214686"/>
              <a:ext cx="2714644" cy="70310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 name="灯片编号占位符 3"/>
          <p:cNvSpPr>
            <a:spLocks noGrp="1"/>
          </p:cNvSpPr>
          <p:nvPr>
            <p:ph type="sldNum" sz="quarter" idx="12"/>
          </p:nvPr>
        </p:nvSpPr>
        <p:spPr/>
        <p:txBody>
          <a:bodyPr/>
          <a:lstStyle/>
          <a:p>
            <a:fld id="{7AF016A1-9F15-429F-9EFD-84004B73C732}" type="slidenum">
              <a:rPr lang="en-US" altLang="zh-CN" smtClean="0"/>
              <a:pPr/>
              <a:t>72</a:t>
            </a:fld>
            <a:endParaRPr lang="en-US" altLang="zh-CN" dirty="0"/>
          </a:p>
        </p:txBody>
      </p:sp>
    </p:spTree>
    <p:custDataLst>
      <p:tags r:id="rId1"/>
    </p:custDataLst>
    <p:extLst>
      <p:ext uri="{BB962C8B-B14F-4D97-AF65-F5344CB8AC3E}">
        <p14:creationId xmlns:p14="http://schemas.microsoft.com/office/powerpoint/2010/main" val="284439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5720" y="285728"/>
            <a:ext cx="2786082" cy="44896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a:solidFill>
                  <a:srgbClr val="FF0000"/>
                </a:solidFill>
                <a:latin typeface="楷体" pitchFamily="49" charset="-122"/>
                <a:ea typeface="楷体" pitchFamily="49" charset="-122"/>
              </a:rPr>
              <a:t>算法分析方式：</a:t>
            </a:r>
          </a:p>
        </p:txBody>
      </p:sp>
      <p:sp>
        <p:nvSpPr>
          <p:cNvPr id="9" name="TextBox 8"/>
          <p:cNvSpPr txBox="1"/>
          <p:nvPr/>
        </p:nvSpPr>
        <p:spPr>
          <a:xfrm>
            <a:off x="500034" y="1073014"/>
            <a:ext cx="8429684" cy="434350"/>
          </a:xfrm>
          <a:prstGeom prst="rect">
            <a:avLst/>
          </a:prstGeom>
          <a:noFill/>
        </p:spPr>
        <p:txBody>
          <a:bodyPr wrap="square" rtlCol="0">
            <a:spAutoFit/>
          </a:bodyPr>
          <a:lstStyle/>
          <a:p>
            <a:pPr algn="l"/>
            <a:r>
              <a:rPr lang="zh-CN" altLang="en-US" sz="2200">
                <a:solidFill>
                  <a:srgbClr val="0000FF"/>
                </a:solidFill>
                <a:ea typeface="楷体" pitchFamily="49" charset="-122"/>
                <a:cs typeface="Times New Roman" pitchFamily="18" charset="0"/>
                <a:sym typeface="Wingdings"/>
              </a:rPr>
              <a:t> </a:t>
            </a:r>
            <a:r>
              <a:rPr lang="zh-CN" altLang="en-US" sz="2200">
                <a:solidFill>
                  <a:srgbClr val="FF00FF"/>
                </a:solidFill>
                <a:ea typeface="楷体" pitchFamily="49" charset="-122"/>
                <a:cs typeface="Times New Roman" pitchFamily="18" charset="0"/>
              </a:rPr>
              <a:t>事后分析统计方法</a:t>
            </a:r>
            <a:r>
              <a:rPr lang="zh-CN" altLang="en-US" sz="2200">
                <a:solidFill>
                  <a:srgbClr val="0000FF"/>
                </a:solidFill>
                <a:ea typeface="楷体" pitchFamily="49" charset="-122"/>
                <a:cs typeface="Times New Roman" pitchFamily="18" charset="0"/>
              </a:rPr>
              <a:t>：编写算法对应程序，统计其执行时间。</a:t>
            </a:r>
          </a:p>
        </p:txBody>
      </p:sp>
      <p:sp>
        <p:nvSpPr>
          <p:cNvPr id="11" name="Text Box 2"/>
          <p:cNvSpPr txBox="1">
            <a:spLocks noChangeArrowheads="1"/>
          </p:cNvSpPr>
          <p:nvPr/>
        </p:nvSpPr>
        <p:spPr bwMode="auto">
          <a:xfrm>
            <a:off x="642910" y="1939424"/>
            <a:ext cx="3500462" cy="13938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just">
              <a:buFontTx/>
              <a:buBlip>
                <a:blip r:embed="rId4"/>
              </a:buBlip>
            </a:pPr>
            <a:r>
              <a:rPr lang="zh-CN" altLang="en-US" sz="2000" dirty="0">
                <a:solidFill>
                  <a:srgbClr val="0000FF"/>
                </a:solidFill>
                <a:ea typeface="楷体" pitchFamily="49" charset="-122"/>
                <a:cs typeface="Times New Roman" pitchFamily="18" charset="0"/>
              </a:rPr>
              <a:t>编写程序的语言不同</a:t>
            </a:r>
          </a:p>
          <a:p>
            <a:pPr marL="457200" indent="-457200" algn="just">
              <a:buFontTx/>
              <a:buBlip>
                <a:blip r:embed="rId4"/>
              </a:buBlip>
            </a:pPr>
            <a:r>
              <a:rPr lang="zh-CN" altLang="en-US" sz="2000" dirty="0">
                <a:solidFill>
                  <a:srgbClr val="0000FF"/>
                </a:solidFill>
                <a:ea typeface="楷体" pitchFamily="49" charset="-122"/>
                <a:cs typeface="Times New Roman" pitchFamily="18" charset="0"/>
              </a:rPr>
              <a:t>执行程序的环境不同</a:t>
            </a:r>
          </a:p>
          <a:p>
            <a:pPr marL="457200" indent="-457200" algn="just">
              <a:buFontTx/>
              <a:buBlip>
                <a:blip r:embed="rId4"/>
              </a:buBlip>
            </a:pPr>
            <a:r>
              <a:rPr lang="zh-CN" altLang="en-US" sz="2000" dirty="0">
                <a:solidFill>
                  <a:srgbClr val="0000FF"/>
                </a:solidFill>
                <a:ea typeface="楷体" pitchFamily="49" charset="-122"/>
                <a:cs typeface="Times New Roman" pitchFamily="18" charset="0"/>
              </a:rPr>
              <a:t>其他因素</a:t>
            </a:r>
          </a:p>
        </p:txBody>
      </p:sp>
      <p:sp>
        <p:nvSpPr>
          <p:cNvPr id="12" name="TextBox 11"/>
          <p:cNvSpPr txBox="1"/>
          <p:nvPr/>
        </p:nvSpPr>
        <p:spPr>
          <a:xfrm>
            <a:off x="500034" y="4082564"/>
            <a:ext cx="8358246" cy="873188"/>
          </a:xfrm>
          <a:prstGeom prst="rect">
            <a:avLst/>
          </a:prstGeom>
          <a:noFill/>
        </p:spPr>
        <p:txBody>
          <a:bodyPr wrap="square" rtlCol="0">
            <a:spAutoFit/>
          </a:bodyPr>
          <a:lstStyle/>
          <a:p>
            <a:pPr marL="457200" indent="-457200" algn="l">
              <a:lnSpc>
                <a:spcPts val="3200"/>
              </a:lnSpc>
            </a:pPr>
            <a:r>
              <a:rPr lang="zh-CN" altLang="en-US" sz="2200">
                <a:solidFill>
                  <a:srgbClr val="0000FF"/>
                </a:solidFill>
                <a:ea typeface="楷体" pitchFamily="49" charset="-122"/>
                <a:cs typeface="Times New Roman" pitchFamily="18" charset="0"/>
                <a:sym typeface="Wingdings"/>
              </a:rPr>
              <a:t>  </a:t>
            </a:r>
            <a:r>
              <a:rPr lang="zh-CN" altLang="en-US" sz="2200">
                <a:solidFill>
                  <a:srgbClr val="FF00FF"/>
                </a:solidFill>
                <a:ea typeface="楷体" pitchFamily="49" charset="-122"/>
                <a:cs typeface="Times New Roman" pitchFamily="18" charset="0"/>
              </a:rPr>
              <a:t>事前估算分析方法</a:t>
            </a:r>
            <a:r>
              <a:rPr lang="zh-CN" altLang="en-US" sz="2200">
                <a:solidFill>
                  <a:srgbClr val="0000FF"/>
                </a:solidFill>
                <a:ea typeface="楷体" pitchFamily="49" charset="-122"/>
                <a:cs typeface="Times New Roman" pitchFamily="18" charset="0"/>
              </a:rPr>
              <a:t>：撇开上述因素，认为算法的执行时间是问题规模</a:t>
            </a:r>
            <a:r>
              <a:rPr lang="en-US" altLang="zh-CN" sz="2200" i="1">
                <a:solidFill>
                  <a:srgbClr val="0000FF"/>
                </a:solidFill>
                <a:ea typeface="楷体" pitchFamily="49" charset="-122"/>
                <a:cs typeface="Times New Roman" pitchFamily="18" charset="0"/>
              </a:rPr>
              <a:t>n</a:t>
            </a:r>
            <a:r>
              <a:rPr lang="zh-CN" altLang="en-US" sz="2200">
                <a:solidFill>
                  <a:srgbClr val="0000FF"/>
                </a:solidFill>
                <a:ea typeface="楷体" pitchFamily="49" charset="-122"/>
                <a:cs typeface="Times New Roman" pitchFamily="18" charset="0"/>
              </a:rPr>
              <a:t>的函数。 </a:t>
            </a:r>
            <a:r>
              <a:rPr lang="zh-CN" altLang="en-US" sz="2200">
                <a:solidFill>
                  <a:srgbClr val="0070C0"/>
                </a:solidFill>
                <a:ea typeface="楷体" pitchFamily="49" charset="-122"/>
                <a:cs typeface="Times New Roman" pitchFamily="18" charset="0"/>
                <a:sym typeface="Wingdings"/>
              </a:rPr>
              <a:t></a:t>
            </a:r>
            <a:endParaRPr lang="zh-CN" altLang="en-US" sz="2200">
              <a:solidFill>
                <a:srgbClr val="0070C0"/>
              </a:solidFill>
              <a:ea typeface="楷体" pitchFamily="49" charset="-122"/>
              <a:cs typeface="Times New Roman" pitchFamily="18" charset="0"/>
            </a:endParaRPr>
          </a:p>
        </p:txBody>
      </p:sp>
      <p:sp>
        <p:nvSpPr>
          <p:cNvPr id="13" name="TextBox 12"/>
          <p:cNvSpPr txBox="1"/>
          <p:nvPr/>
        </p:nvSpPr>
        <p:spPr>
          <a:xfrm>
            <a:off x="4643438" y="2276872"/>
            <a:ext cx="2428892" cy="769441"/>
          </a:xfrm>
          <a:prstGeom prst="rect">
            <a:avLst/>
          </a:prstGeom>
          <a:noFill/>
        </p:spPr>
        <p:txBody>
          <a:bodyPr wrap="square" rtlCol="0">
            <a:spAutoFit/>
          </a:bodyPr>
          <a:lstStyle/>
          <a:p>
            <a:pPr algn="l"/>
            <a:r>
              <a:rPr lang="zh-CN" altLang="en-US" sz="2000" dirty="0">
                <a:solidFill>
                  <a:srgbClr val="0000FF"/>
                </a:solidFill>
                <a:ea typeface="楷体" pitchFamily="49" charset="-122"/>
                <a:cs typeface="Times New Roman" pitchFamily="18" charset="0"/>
              </a:rPr>
              <a:t>所以不能用绝对执行时间进行比较。</a:t>
            </a:r>
          </a:p>
        </p:txBody>
      </p:sp>
      <p:sp>
        <p:nvSpPr>
          <p:cNvPr id="14" name="右大括号 13"/>
          <p:cNvSpPr/>
          <p:nvPr/>
        </p:nvSpPr>
        <p:spPr>
          <a:xfrm>
            <a:off x="4286248" y="1988840"/>
            <a:ext cx="285752" cy="1285884"/>
          </a:xfrm>
          <a:prstGeom prst="rightBrace">
            <a:avLst/>
          </a:prstGeom>
          <a:ln w="28575">
            <a:solidFill>
              <a:srgbClr val="7030A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73</a:t>
            </a:fld>
            <a:endParaRPr lang="en-US" altLang="zh-CN" dirty="0"/>
          </a:p>
        </p:txBody>
      </p:sp>
    </p:spTree>
    <p:custDataLst>
      <p:tags r:id="rId1"/>
    </p:custDataLst>
    <p:extLst>
      <p:ext uri="{BB962C8B-B14F-4D97-AF65-F5344CB8AC3E}">
        <p14:creationId xmlns:p14="http://schemas.microsoft.com/office/powerpoint/2010/main" val="164915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2">
                                            <p:txEl>
                                              <p:pRg st="0" end="0"/>
                                            </p:txEl>
                                          </p:spTgt>
                                        </p:tgtEl>
                                        <p:attrNameLst>
                                          <p:attrName>style.visibility</p:attrName>
                                        </p:attrNameLst>
                                      </p:cBhvr>
                                      <p:to>
                                        <p:strVal val="visible"/>
                                      </p:to>
                                    </p:set>
                                    <p:anim calcmode="discrete" valueType="clr">
                                      <p:cBhvr override="childStyle">
                                        <p:cTn id="7" dur="80"/>
                                        <p:tgtEl>
                                          <p:spTgt spid="1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2">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2">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646145" y="1192283"/>
            <a:ext cx="8140697" cy="1785104"/>
          </a:xfrm>
          <a:prstGeom prst="rect">
            <a:avLst/>
          </a:prstGeom>
          <a:noFill/>
          <a:ln w="19050" algn="ctr">
            <a:noFill/>
            <a:miter lim="800000"/>
            <a:headEnd/>
            <a:tailEnd/>
          </a:ln>
          <a:effectLst/>
        </p:spPr>
        <p:txBody>
          <a:bodyPr wrap="square">
            <a:spAutoFit/>
          </a:bodyPr>
          <a:lstStyle/>
          <a:p>
            <a:pPr marL="457200" indent="-457200" algn="l">
              <a:buBlip>
                <a:blip r:embed="rId4"/>
              </a:buBlip>
            </a:pPr>
            <a:r>
              <a:rPr lang="zh-CN" altLang="en-US" sz="2200" dirty="0">
                <a:solidFill>
                  <a:srgbClr val="0000FF"/>
                </a:solidFill>
                <a:latin typeface="Consolas" pitchFamily="49" charset="0"/>
                <a:ea typeface="楷体" pitchFamily="49" charset="-122"/>
                <a:cs typeface="Consolas" pitchFamily="49" charset="0"/>
              </a:rPr>
              <a:t>求出算法所有原操作的执行次数（也称为</a:t>
            </a:r>
            <a:r>
              <a:rPr lang="zh-CN" altLang="en-US" sz="2200" dirty="0">
                <a:solidFill>
                  <a:srgbClr val="FF0000"/>
                </a:solidFill>
                <a:latin typeface="Consolas" pitchFamily="49" charset="0"/>
                <a:ea typeface="楷体" pitchFamily="49" charset="-122"/>
                <a:cs typeface="Consolas" pitchFamily="49" charset="0"/>
              </a:rPr>
              <a:t>频度</a:t>
            </a:r>
            <a:r>
              <a:rPr lang="zh-CN" altLang="en-US" sz="2200" dirty="0">
                <a:solidFill>
                  <a:srgbClr val="0000FF"/>
                </a:solidFill>
                <a:latin typeface="Consolas" pitchFamily="49" charset="0"/>
                <a:ea typeface="楷体" pitchFamily="49" charset="-122"/>
                <a:cs typeface="Consolas" pitchFamily="49" charset="0"/>
              </a:rPr>
              <a:t>） ，它是</a:t>
            </a:r>
            <a:r>
              <a:rPr lang="zh-CN" altLang="en-US" sz="2200" dirty="0">
                <a:solidFill>
                  <a:srgbClr val="FF00FF"/>
                </a:solidFill>
                <a:latin typeface="Consolas" pitchFamily="49" charset="0"/>
                <a:ea typeface="楷体" pitchFamily="49" charset="-122"/>
                <a:cs typeface="Consolas" pitchFamily="49" charset="0"/>
              </a:rPr>
              <a:t>问题规模</a:t>
            </a:r>
            <a:r>
              <a:rPr lang="en-US" altLang="zh-CN" sz="2200" i="1" dirty="0">
                <a:solidFill>
                  <a:srgbClr val="FF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的函数，用</a:t>
            </a:r>
            <a:r>
              <a:rPr lang="en-US" altLang="zh-CN" sz="2200" dirty="0">
                <a:solidFill>
                  <a:srgbClr val="0000FF"/>
                </a:solidFill>
                <a:latin typeface="Consolas" pitchFamily="49" charset="0"/>
                <a:ea typeface="楷体" pitchFamily="49" charset="-122"/>
                <a:cs typeface="Consolas" pitchFamily="49" charset="0"/>
              </a:rPr>
              <a:t>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表示。</a:t>
            </a:r>
          </a:p>
          <a:p>
            <a:pPr marL="457200" indent="-457200" algn="l">
              <a:buBlip>
                <a:blip r:embed="rId4"/>
              </a:buBlip>
            </a:pPr>
            <a:r>
              <a:rPr lang="zh-CN" altLang="en-US" sz="2200" dirty="0">
                <a:solidFill>
                  <a:srgbClr val="0000FF"/>
                </a:solidFill>
                <a:latin typeface="Consolas" pitchFamily="49" charset="0"/>
                <a:ea typeface="楷体" pitchFamily="49" charset="-122"/>
                <a:cs typeface="Consolas" pitchFamily="49" charset="0"/>
              </a:rPr>
              <a:t>算法执行时间大致 </a:t>
            </a:r>
            <a:r>
              <a:rPr lang="en-US" altLang="zh-CN" sz="2200" dirty="0">
                <a:solidFill>
                  <a:srgbClr val="0000FF"/>
                </a:solidFill>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原操作所需的时间</a:t>
            </a:r>
            <a:r>
              <a:rPr lang="en-US" altLang="zh-CN" sz="2200" dirty="0">
                <a:solidFill>
                  <a:srgbClr val="0000FF"/>
                </a:solidFill>
                <a:latin typeface="Consolas" pitchFamily="49" charset="0"/>
                <a:ea typeface="楷体" pitchFamily="49" charset="-122"/>
                <a:cs typeface="Consolas" pitchFamily="49" charset="0"/>
              </a:rPr>
              <a:t>×T(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。所以</a:t>
            </a:r>
            <a:r>
              <a:rPr lang="en-US" altLang="zh-CN" sz="2200" dirty="0">
                <a:solidFill>
                  <a:srgbClr val="FF00FF"/>
                </a:solidFill>
                <a:latin typeface="Consolas" pitchFamily="49" charset="0"/>
                <a:ea typeface="楷体" pitchFamily="49" charset="-122"/>
                <a:cs typeface="Consolas" pitchFamily="49" charset="0"/>
              </a:rPr>
              <a:t>T(</a:t>
            </a:r>
            <a:r>
              <a:rPr lang="en-US" altLang="zh-CN" sz="2200" i="1" dirty="0">
                <a:solidFill>
                  <a:srgbClr val="FF00FF"/>
                </a:solidFill>
                <a:latin typeface="Consolas" pitchFamily="49" charset="0"/>
                <a:ea typeface="楷体" pitchFamily="49" charset="-122"/>
                <a:cs typeface="Consolas" pitchFamily="49" charset="0"/>
              </a:rPr>
              <a:t>n</a:t>
            </a:r>
            <a:r>
              <a:rPr lang="en-US" altLang="zh-CN" sz="2200" dirty="0">
                <a:solidFill>
                  <a:srgbClr val="FF00FF"/>
                </a:solidFill>
                <a:latin typeface="Consolas" pitchFamily="49" charset="0"/>
                <a:ea typeface="楷体" pitchFamily="49" charset="-122"/>
                <a:cs typeface="Consolas" pitchFamily="49" charset="0"/>
              </a:rPr>
              <a:t>)</a:t>
            </a:r>
            <a:r>
              <a:rPr lang="zh-CN" altLang="en-US" sz="2200" dirty="0">
                <a:solidFill>
                  <a:srgbClr val="FF00FF"/>
                </a:solidFill>
                <a:latin typeface="Consolas" pitchFamily="49" charset="0"/>
                <a:ea typeface="楷体" pitchFamily="49" charset="-122"/>
                <a:cs typeface="Consolas" pitchFamily="49" charset="0"/>
              </a:rPr>
              <a:t>与算法的执行时间成正比 </a:t>
            </a:r>
            <a:r>
              <a:rPr lang="zh-CN" altLang="en-US" sz="2200" dirty="0">
                <a:solidFill>
                  <a:srgbClr val="0000FF"/>
                </a:solidFill>
                <a:latin typeface="Consolas" pitchFamily="49" charset="0"/>
                <a:ea typeface="楷体" pitchFamily="49" charset="-122"/>
                <a:cs typeface="Consolas" pitchFamily="49" charset="0"/>
              </a:rPr>
              <a:t>。用</a:t>
            </a:r>
            <a:r>
              <a:rPr lang="en-US" altLang="zh-CN" sz="2200" dirty="0">
                <a:solidFill>
                  <a:srgbClr val="0000FF"/>
                </a:solidFill>
                <a:latin typeface="Consolas" pitchFamily="49" charset="0"/>
                <a:ea typeface="楷体" pitchFamily="49" charset="-122"/>
                <a:cs typeface="Consolas" pitchFamily="49" charset="0"/>
              </a:rPr>
              <a:t>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表示算法的执行时间。</a:t>
            </a:r>
          </a:p>
          <a:p>
            <a:pPr marL="457200" indent="-457200" algn="l">
              <a:buBlip>
                <a:blip r:embed="rId4"/>
              </a:buBlip>
            </a:pPr>
            <a:r>
              <a:rPr lang="zh-CN" altLang="en-US" sz="2200" dirty="0">
                <a:solidFill>
                  <a:srgbClr val="0000FF"/>
                </a:solidFill>
                <a:latin typeface="Consolas" pitchFamily="49" charset="0"/>
                <a:ea typeface="楷体" pitchFamily="49" charset="-122"/>
                <a:cs typeface="Consolas" pitchFamily="49" charset="0"/>
              </a:rPr>
              <a:t>比较不同算法的</a:t>
            </a:r>
            <a:r>
              <a:rPr lang="en-US" altLang="zh-CN" sz="2200" dirty="0">
                <a:solidFill>
                  <a:srgbClr val="0000FF"/>
                </a:solidFill>
                <a:latin typeface="Consolas" pitchFamily="49" charset="0"/>
                <a:ea typeface="楷体" pitchFamily="49" charset="-122"/>
                <a:cs typeface="Consolas" pitchFamily="49" charset="0"/>
              </a:rPr>
              <a:t>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大小得出算法执行时间的好坏。</a:t>
            </a:r>
          </a:p>
        </p:txBody>
      </p:sp>
      <p:grpSp>
        <p:nvGrpSpPr>
          <p:cNvPr id="6" name="组合 5"/>
          <p:cNvGrpSpPr/>
          <p:nvPr/>
        </p:nvGrpSpPr>
        <p:grpSpPr>
          <a:xfrm>
            <a:off x="428596" y="1928802"/>
            <a:ext cx="6715172" cy="2771277"/>
            <a:chOff x="428596" y="2168516"/>
            <a:chExt cx="6715172" cy="2771277"/>
          </a:xfrm>
        </p:grpSpPr>
        <p:sp>
          <p:nvSpPr>
            <p:cNvPr id="3" name="TextBox 2"/>
            <p:cNvSpPr txBox="1"/>
            <p:nvPr/>
          </p:nvSpPr>
          <p:spPr>
            <a:xfrm>
              <a:off x="428596" y="4500570"/>
              <a:ext cx="6715172" cy="439223"/>
            </a:xfrm>
            <a:prstGeom prst="rect">
              <a:avLst/>
            </a:prstGeom>
            <a:noFill/>
          </p:spPr>
          <p:txBody>
            <a:bodyPr wrap="square" rtlCol="0">
              <a:spAutoFit/>
            </a:bodyPr>
            <a:lstStyle/>
            <a:p>
              <a:pPr algn="l"/>
              <a:r>
                <a:rPr lang="zh-CN" altLang="en-US" sz="2200" dirty="0">
                  <a:solidFill>
                    <a:srgbClr val="0000FF"/>
                  </a:solidFill>
                  <a:latin typeface="Consolas" pitchFamily="49" charset="0"/>
                  <a:ea typeface="楷体" pitchFamily="49" charset="-122"/>
                  <a:cs typeface="Consolas" pitchFamily="49" charset="0"/>
                </a:rPr>
                <a:t>用于表示求解问题大小</a:t>
              </a:r>
              <a:r>
                <a:rPr lang="zh-CN" altLang="en-US" sz="2200">
                  <a:solidFill>
                    <a:srgbClr val="0000FF"/>
                  </a:solidFill>
                  <a:latin typeface="Consolas" pitchFamily="49" charset="0"/>
                  <a:ea typeface="楷体" pitchFamily="49" charset="-122"/>
                  <a:cs typeface="Consolas" pitchFamily="49" charset="0"/>
                </a:rPr>
                <a:t>的正整数，如</a:t>
              </a:r>
              <a:r>
                <a:rPr lang="en-US" altLang="zh-CN" sz="2200" i="1" dirty="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个记录排序</a:t>
              </a:r>
            </a:p>
          </p:txBody>
        </p:sp>
        <p:cxnSp>
          <p:nvCxnSpPr>
            <p:cNvPr id="5" name="直接箭头连接符 4"/>
            <p:cNvCxnSpPr/>
            <p:nvPr/>
          </p:nvCxnSpPr>
          <p:spPr>
            <a:xfrm rot="5400000" flipH="1" flipV="1">
              <a:off x="678629" y="3347243"/>
              <a:ext cx="2357454" cy="0"/>
            </a:xfrm>
            <a:prstGeom prst="straightConnector1">
              <a:avLst/>
            </a:prstGeom>
            <a:ln w="28575">
              <a:solidFill>
                <a:srgbClr val="808000"/>
              </a:solidFill>
              <a:tailEnd type="arrow"/>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642910" y="357166"/>
            <a:ext cx="3714776" cy="498598"/>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zh-CN" altLang="en-US" dirty="0">
                <a:solidFill>
                  <a:srgbClr val="FF3300"/>
                </a:solidFill>
                <a:ea typeface="楷体" pitchFamily="49" charset="-122"/>
                <a:cs typeface="Times New Roman" pitchFamily="18" charset="0"/>
                <a:sym typeface="Wingdings"/>
              </a:rPr>
              <a:t>  </a:t>
            </a:r>
            <a:r>
              <a:rPr lang="zh-CN" altLang="en-US" dirty="0">
                <a:solidFill>
                  <a:srgbClr val="FF3300"/>
                </a:solidFill>
                <a:ea typeface="楷体" pitchFamily="49" charset="-122"/>
                <a:cs typeface="Times New Roman" pitchFamily="18" charset="0"/>
              </a:rPr>
              <a:t>分析算法的执行时间</a:t>
            </a:r>
            <a:endParaRPr lang="zh-CN" altLang="en-US" dirty="0">
              <a:solidFill>
                <a:srgbClr val="FF3300"/>
              </a:solidFill>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74</a:t>
            </a:fld>
            <a:endParaRPr lang="en-US" altLang="zh-CN" dirty="0"/>
          </a:p>
        </p:txBody>
      </p:sp>
    </p:spTree>
    <p:custDataLst>
      <p:tags r:id="rId1"/>
    </p:custDataLst>
    <p:extLst>
      <p:ext uri="{BB962C8B-B14F-4D97-AF65-F5344CB8AC3E}">
        <p14:creationId xmlns:p14="http://schemas.microsoft.com/office/powerpoint/2010/main" val="167328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20787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787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857224" y="1814600"/>
            <a:ext cx="7429552" cy="3403597"/>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algn="just">
              <a:lnSpc>
                <a:spcPct val="100000"/>
              </a:lnSpc>
            </a:pPr>
            <a:r>
              <a:rPr lang="en-US" altLang="zh-CN" sz="1800" dirty="0">
                <a:solidFill>
                  <a:srgbClr val="0000FF"/>
                </a:solidFill>
                <a:latin typeface="Consolas" pitchFamily="49" charset="0"/>
                <a:ea typeface="仿宋" pitchFamily="49" charset="-122"/>
                <a:cs typeface="Consolas" pitchFamily="49" charset="0"/>
              </a:rPr>
              <a:t>#define MAX 20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定义最大的方阶</a:t>
            </a:r>
          </a:p>
          <a:p>
            <a:pPr algn="just">
              <a:lnSpc>
                <a:spcPct val="1000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0000FF"/>
                </a:solidFill>
                <a:latin typeface="Consolas" pitchFamily="49" charset="0"/>
                <a:ea typeface="仿宋" pitchFamily="49" charset="-122"/>
                <a:cs typeface="Consolas" pitchFamily="49" charset="0"/>
              </a:rPr>
              <a:t>matrixadd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n</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A[MAX][MAX]</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B[MAX][MAX]</a:t>
            </a:r>
            <a:r>
              <a:rPr lang="zh-CN" altLang="en-US"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gn="just">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C[MAX][MAX])</a:t>
            </a:r>
          </a:p>
          <a:p>
            <a:pPr algn="just">
              <a:lnSpc>
                <a:spcPct val="100000"/>
              </a:lnSpc>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i</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j;</a:t>
            </a:r>
          </a:p>
          <a:p>
            <a:pPr algn="just">
              <a:lnSpc>
                <a:spcPct val="100000"/>
              </a:lnSpc>
            </a:pPr>
            <a:r>
              <a:rPr lang="en-US" altLang="zh-CN" sz="1800" dirty="0">
                <a:solidFill>
                  <a:srgbClr val="0000FF"/>
                </a:solidFill>
                <a:latin typeface="Consolas" pitchFamily="49" charset="0"/>
                <a:ea typeface="仿宋" pitchFamily="49" charset="-122"/>
                <a:cs typeface="Consolas" pitchFamily="49" charset="0"/>
              </a:rPr>
              <a:t>     for (i=0;i&lt;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			//①</a:t>
            </a:r>
          </a:p>
          <a:p>
            <a:pPr algn="just">
              <a:lnSpc>
                <a:spcPct val="100000"/>
              </a:lnSpc>
            </a:pPr>
            <a:r>
              <a:rPr lang="en-US" altLang="zh-CN" sz="1800" dirty="0">
                <a:solidFill>
                  <a:srgbClr val="0000FF"/>
                </a:solidFill>
                <a:latin typeface="Consolas" pitchFamily="49" charset="0"/>
                <a:ea typeface="仿宋" pitchFamily="49" charset="-122"/>
                <a:cs typeface="Consolas" pitchFamily="49" charset="0"/>
              </a:rPr>
              <a:t>	 for (j=0;j&lt;</a:t>
            </a:r>
            <a:r>
              <a:rPr lang="en-US" altLang="zh-CN" sz="1800" dirty="0" err="1">
                <a:solidFill>
                  <a:srgbClr val="0000FF"/>
                </a:solidFill>
                <a:latin typeface="Consolas" pitchFamily="49" charset="0"/>
                <a:ea typeface="仿宋" pitchFamily="49" charset="-122"/>
                <a:cs typeface="Consolas" pitchFamily="49" charset="0"/>
              </a:rPr>
              <a:t>n;j</a:t>
            </a:r>
            <a:r>
              <a:rPr lang="en-US" altLang="zh-CN" sz="1800" dirty="0">
                <a:solidFill>
                  <a:srgbClr val="0000FF"/>
                </a:solidFill>
                <a:latin typeface="Consolas" pitchFamily="49" charset="0"/>
                <a:ea typeface="仿宋" pitchFamily="49" charset="-122"/>
                <a:cs typeface="Consolas" pitchFamily="49" charset="0"/>
              </a:rPr>
              <a:t>++)			//②</a:t>
            </a:r>
          </a:p>
          <a:p>
            <a:pPr algn="just">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C00000"/>
                </a:solidFill>
                <a:latin typeface="Consolas" pitchFamily="49" charset="0"/>
                <a:ea typeface="仿宋" pitchFamily="49" charset="-122"/>
                <a:cs typeface="Consolas" pitchFamily="49" charset="0"/>
              </a:rPr>
              <a:t>C[i][j]=A[i][j]+B[i][j];		//③ </a:t>
            </a:r>
          </a:p>
          <a:p>
            <a:pPr algn="just">
              <a:lnSpc>
                <a:spcPct val="100000"/>
              </a:lnSpc>
            </a:pPr>
            <a:r>
              <a:rPr lang="en-US" altLang="zh-CN" sz="1800" dirty="0">
                <a:solidFill>
                  <a:srgbClr val="C00000"/>
                </a:solidFill>
                <a:latin typeface="Consolas" pitchFamily="49" charset="0"/>
                <a:ea typeface="仿宋" pitchFamily="49" charset="-122"/>
                <a:cs typeface="Consolas" pitchFamily="49" charset="0"/>
              </a:rPr>
              <a:t>  }</a:t>
            </a:r>
          </a:p>
        </p:txBody>
      </p:sp>
      <p:sp>
        <p:nvSpPr>
          <p:cNvPr id="208899" name="Text Box 3"/>
          <p:cNvSpPr txBox="1">
            <a:spLocks noChangeArrowheads="1"/>
          </p:cNvSpPr>
          <p:nvPr/>
        </p:nvSpPr>
        <p:spPr bwMode="auto">
          <a:xfrm>
            <a:off x="468313" y="604891"/>
            <a:ext cx="8135937" cy="769441"/>
          </a:xfrm>
          <a:prstGeom prst="rect">
            <a:avLst/>
          </a:prstGeom>
          <a:noFill/>
          <a:ln w="381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just">
              <a:lnSpc>
                <a:spcPct val="100000"/>
              </a:lnSpc>
            </a:pPr>
            <a:r>
              <a:rPr lang="zh-CN" altLang="en-US" sz="2200" dirty="0">
                <a:solidFill>
                  <a:srgbClr val="FF0000"/>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1-6</a:t>
            </a: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p19】</a:t>
            </a:r>
            <a:r>
              <a:rPr lang="zh-CN" altLang="en-US" sz="2200" dirty="0">
                <a:solidFill>
                  <a:srgbClr val="0000FF"/>
                </a:solidFill>
                <a:latin typeface="Consolas" pitchFamily="49" charset="0"/>
                <a:ea typeface="楷体" pitchFamily="49" charset="-122"/>
                <a:cs typeface="Consolas" pitchFamily="49" charset="0"/>
              </a:rPr>
              <a:t>求两个</a:t>
            </a:r>
            <a:r>
              <a:rPr lang="en-US" altLang="zh-CN" sz="2200" i="1" dirty="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阶方阵的相加</a:t>
            </a:r>
            <a:r>
              <a:rPr lang="en-US" altLang="zh-CN" sz="2200" i="1" dirty="0">
                <a:solidFill>
                  <a:srgbClr val="0000FF"/>
                </a:solidFill>
                <a:latin typeface="Consolas" pitchFamily="49" charset="0"/>
                <a:ea typeface="楷体" pitchFamily="49" charset="-122"/>
                <a:cs typeface="Consolas" pitchFamily="49" charset="0"/>
              </a:rPr>
              <a:t>C</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err="1">
                <a:solidFill>
                  <a:srgbClr val="0000FF"/>
                </a:solidFill>
                <a:latin typeface="Consolas" pitchFamily="49" charset="0"/>
                <a:ea typeface="楷体" pitchFamily="49" charset="-122"/>
                <a:cs typeface="Consolas" pitchFamily="49" charset="0"/>
              </a:rPr>
              <a:t>A</a:t>
            </a:r>
            <a:r>
              <a:rPr lang="en-US" altLang="zh-CN" sz="2200" dirty="0" err="1">
                <a:solidFill>
                  <a:srgbClr val="0000FF"/>
                </a:solidFill>
                <a:latin typeface="Consolas" pitchFamily="49" charset="0"/>
                <a:ea typeface="楷体" pitchFamily="49" charset="-122"/>
                <a:cs typeface="Consolas" pitchFamily="49" charset="0"/>
              </a:rPr>
              <a:t>+</a:t>
            </a:r>
            <a:r>
              <a:rPr lang="en-US" altLang="zh-CN" sz="2200" i="1" dirty="0" err="1">
                <a:solidFill>
                  <a:srgbClr val="0000FF"/>
                </a:solidFill>
                <a:latin typeface="Consolas" pitchFamily="49" charset="0"/>
                <a:ea typeface="楷体" pitchFamily="49" charset="-122"/>
                <a:cs typeface="Consolas" pitchFamily="49" charset="0"/>
              </a:rPr>
              <a:t>B</a:t>
            </a:r>
            <a:r>
              <a:rPr lang="zh-CN" altLang="en-US" sz="2200" dirty="0">
                <a:solidFill>
                  <a:srgbClr val="0000FF"/>
                </a:solidFill>
                <a:latin typeface="Consolas" pitchFamily="49" charset="0"/>
                <a:ea typeface="楷体" pitchFamily="49" charset="-122"/>
                <a:cs typeface="Consolas" pitchFamily="49" charset="0"/>
              </a:rPr>
              <a:t>的算法如下，分析其时间复杂度。</a:t>
            </a: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75</a:t>
            </a:fld>
            <a:endParaRPr lang="en-US" altLang="zh-CN" dirty="0"/>
          </a:p>
        </p:txBody>
      </p:sp>
    </p:spTree>
    <p:extLst>
      <p:ext uri="{BB962C8B-B14F-4D97-AF65-F5344CB8AC3E}">
        <p14:creationId xmlns:p14="http://schemas.microsoft.com/office/powerpoint/2010/main" val="6407439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14282" y="168279"/>
            <a:ext cx="5072098" cy="451159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algn="just">
              <a:lnSpc>
                <a:spcPct val="150000"/>
              </a:lnSpc>
            </a:pPr>
            <a:r>
              <a:rPr lang="en-US" altLang="zh-CN" sz="1800" dirty="0">
                <a:solidFill>
                  <a:srgbClr val="0000FF"/>
                </a:solidFill>
                <a:latin typeface="Consolas" pitchFamily="49" charset="0"/>
                <a:ea typeface="仿宋" pitchFamily="49" charset="-122"/>
                <a:cs typeface="Consolas" pitchFamily="49" charset="0"/>
              </a:rPr>
              <a:t>#define MAX   20    //</a:t>
            </a:r>
            <a:r>
              <a:rPr lang="zh-CN" altLang="en-US" sz="1800" dirty="0">
                <a:solidFill>
                  <a:srgbClr val="0000FF"/>
                </a:solidFill>
                <a:latin typeface="Consolas" pitchFamily="49" charset="0"/>
                <a:ea typeface="仿宋" pitchFamily="49" charset="-122"/>
                <a:cs typeface="Consolas" pitchFamily="49" charset="0"/>
              </a:rPr>
              <a:t>定义最大的方阶</a:t>
            </a:r>
          </a:p>
          <a:p>
            <a:pPr algn="just">
              <a:lnSpc>
                <a:spcPct val="150000"/>
              </a:lnSpc>
            </a:pPr>
            <a:r>
              <a:rPr lang="en-US" altLang="zh-CN" sz="1800" dirty="0">
                <a:solidFill>
                  <a:srgbClr val="FF0000"/>
                </a:solidFill>
                <a:latin typeface="Consolas" pitchFamily="49" charset="0"/>
                <a:ea typeface="仿宋" pitchFamily="49" charset="-122"/>
                <a:cs typeface="Consolas" pitchFamily="49" charset="0"/>
              </a:rPr>
              <a:t>void </a:t>
            </a:r>
            <a:r>
              <a:rPr lang="en-US" altLang="zh-CN" sz="1800" err="1">
                <a:solidFill>
                  <a:srgbClr val="FF0000"/>
                </a:solidFill>
                <a:latin typeface="Consolas" pitchFamily="49" charset="0"/>
                <a:ea typeface="仿宋" pitchFamily="49" charset="-122"/>
                <a:cs typeface="Consolas" pitchFamily="49" charset="0"/>
              </a:rPr>
              <a:t>matrixadd</a:t>
            </a:r>
            <a:r>
              <a:rPr lang="en-US" altLang="zh-CN" sz="1800">
                <a:solidFill>
                  <a:srgbClr val="FF0000"/>
                </a:solidFill>
                <a:latin typeface="Consolas" pitchFamily="49" charset="0"/>
                <a:ea typeface="仿宋" pitchFamily="49" charset="-122"/>
                <a:cs typeface="Consolas" pitchFamily="49" charset="0"/>
              </a:rPr>
              <a:t>(</a:t>
            </a:r>
            <a:r>
              <a:rPr lang="en-US" altLang="zh-CN" sz="1800" err="1">
                <a:solidFill>
                  <a:srgbClr val="FF0000"/>
                </a:solidFill>
                <a:latin typeface="Consolas" pitchFamily="49" charset="0"/>
                <a:ea typeface="仿宋" pitchFamily="49" charset="-122"/>
                <a:cs typeface="Consolas" pitchFamily="49" charset="0"/>
              </a:rPr>
              <a:t>int</a:t>
            </a:r>
            <a:r>
              <a:rPr lang="en-US" altLang="zh-CN" sz="1800">
                <a:solidFill>
                  <a:srgbClr val="FF0000"/>
                </a:solidFill>
                <a:latin typeface="Consolas" pitchFamily="49" charset="0"/>
                <a:ea typeface="仿宋" pitchFamily="49" charset="-122"/>
                <a:cs typeface="Consolas" pitchFamily="49" charset="0"/>
              </a:rPr>
              <a:t> n</a:t>
            </a:r>
            <a:r>
              <a:rPr lang="zh-CN" altLang="en-US" sz="1800">
                <a:solidFill>
                  <a:srgbClr val="FF0000"/>
                </a:solidFill>
                <a:latin typeface="Consolas" pitchFamily="49" charset="0"/>
                <a:ea typeface="仿宋" pitchFamily="49" charset="-122"/>
                <a:cs typeface="Consolas" pitchFamily="49" charset="0"/>
              </a:rPr>
              <a:t>，</a:t>
            </a:r>
            <a:r>
              <a:rPr lang="en-US" altLang="zh-CN" sz="1800">
                <a:solidFill>
                  <a:srgbClr val="FF0000"/>
                </a:solidFill>
                <a:latin typeface="Consolas" pitchFamily="49" charset="0"/>
                <a:ea typeface="仿宋" pitchFamily="49" charset="-122"/>
                <a:cs typeface="Consolas" pitchFamily="49" charset="0"/>
              </a:rPr>
              <a:t>int </a:t>
            </a:r>
            <a:r>
              <a:rPr lang="en-US" altLang="zh-CN" sz="1800" dirty="0">
                <a:solidFill>
                  <a:srgbClr val="FF0000"/>
                </a:solidFill>
                <a:latin typeface="Consolas" pitchFamily="49" charset="0"/>
                <a:ea typeface="仿宋" pitchFamily="49" charset="-122"/>
                <a:cs typeface="Consolas" pitchFamily="49" charset="0"/>
              </a:rPr>
              <a:t>A[MAX][</a:t>
            </a:r>
            <a:r>
              <a:rPr lang="en-US" altLang="zh-CN" sz="1800">
                <a:solidFill>
                  <a:srgbClr val="FF0000"/>
                </a:solidFill>
                <a:latin typeface="Consolas" pitchFamily="49" charset="0"/>
                <a:ea typeface="仿宋" pitchFamily="49" charset="-122"/>
                <a:cs typeface="Consolas" pitchFamily="49" charset="0"/>
              </a:rPr>
              <a:t>MAX]</a:t>
            </a:r>
            <a:r>
              <a:rPr lang="zh-CN" altLang="en-US" sz="1800">
                <a:solidFill>
                  <a:srgbClr val="FF0000"/>
                </a:solidFill>
                <a:latin typeface="Consolas" pitchFamily="49" charset="0"/>
                <a:ea typeface="仿宋" pitchFamily="49" charset="-122"/>
                <a:cs typeface="Consolas" pitchFamily="49" charset="0"/>
              </a:rPr>
              <a:t>，</a:t>
            </a:r>
            <a:endParaRPr lang="en-US" altLang="zh-CN" sz="1800">
              <a:solidFill>
                <a:srgbClr val="FF0000"/>
              </a:solidFill>
              <a:latin typeface="Consolas" pitchFamily="49" charset="0"/>
              <a:ea typeface="仿宋" pitchFamily="49" charset="-122"/>
              <a:cs typeface="Consolas" pitchFamily="49" charset="0"/>
            </a:endParaRPr>
          </a:p>
          <a:p>
            <a:pPr algn="just">
              <a:lnSpc>
                <a:spcPct val="150000"/>
              </a:lnSpc>
            </a:pPr>
            <a:r>
              <a:rPr lang="en-US" altLang="zh-CN" sz="1800">
                <a:solidFill>
                  <a:srgbClr val="FF0000"/>
                </a:solidFill>
                <a:latin typeface="Consolas" pitchFamily="49" charset="0"/>
                <a:ea typeface="仿宋" pitchFamily="49" charset="-122"/>
                <a:cs typeface="Consolas" pitchFamily="49" charset="0"/>
              </a:rPr>
              <a:t>   int </a:t>
            </a:r>
            <a:r>
              <a:rPr lang="en-US" altLang="zh-CN" sz="1800" dirty="0">
                <a:solidFill>
                  <a:srgbClr val="FF0000"/>
                </a:solidFill>
                <a:latin typeface="Consolas" pitchFamily="49" charset="0"/>
                <a:ea typeface="仿宋" pitchFamily="49" charset="-122"/>
                <a:cs typeface="Consolas" pitchFamily="49" charset="0"/>
              </a:rPr>
              <a:t>B[MAX][</a:t>
            </a:r>
            <a:r>
              <a:rPr lang="en-US" altLang="zh-CN" sz="1800">
                <a:solidFill>
                  <a:srgbClr val="FF0000"/>
                </a:solidFill>
                <a:latin typeface="Consolas" pitchFamily="49" charset="0"/>
                <a:ea typeface="仿宋" pitchFamily="49" charset="-122"/>
                <a:cs typeface="Consolas" pitchFamily="49" charset="0"/>
              </a:rPr>
              <a:t>MAX]</a:t>
            </a:r>
            <a:r>
              <a:rPr lang="zh-CN" altLang="en-US" sz="1800">
                <a:solidFill>
                  <a:srgbClr val="FF0000"/>
                </a:solidFill>
                <a:latin typeface="Consolas" pitchFamily="49" charset="0"/>
                <a:ea typeface="仿宋" pitchFamily="49" charset="-122"/>
                <a:cs typeface="Consolas" pitchFamily="49" charset="0"/>
              </a:rPr>
              <a:t>，</a:t>
            </a:r>
            <a:r>
              <a:rPr lang="en-US" altLang="zh-CN" sz="1800">
                <a:solidFill>
                  <a:srgbClr val="FF0000"/>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int</a:t>
            </a:r>
            <a:r>
              <a:rPr lang="en-US" altLang="zh-CN" sz="1800" dirty="0">
                <a:solidFill>
                  <a:srgbClr val="FF0000"/>
                </a:solidFill>
                <a:latin typeface="Consolas" pitchFamily="49" charset="0"/>
                <a:ea typeface="仿宋" pitchFamily="49" charset="-122"/>
                <a:cs typeface="Consolas" pitchFamily="49" charset="0"/>
              </a:rPr>
              <a:t> C[MAX][MAX])</a:t>
            </a:r>
          </a:p>
          <a:p>
            <a:pPr algn="just">
              <a:lnSpc>
                <a:spcPct val="150000"/>
              </a:lnSpc>
            </a:pPr>
            <a:r>
              <a:rPr lang="en-US" altLang="zh-CN" sz="1800">
                <a:solidFill>
                  <a:srgbClr val="0000FF"/>
                </a:solidFill>
                <a:latin typeface="Consolas" pitchFamily="49" charset="0"/>
                <a:ea typeface="仿宋" pitchFamily="49" charset="-122"/>
                <a:cs typeface="Consolas" pitchFamily="49" charset="0"/>
              </a:rPr>
              <a:t>{  int i</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a:t>
            </a:r>
          </a:p>
          <a:p>
            <a:pPr algn="just">
              <a:lnSpc>
                <a:spcPct val="150000"/>
              </a:lnSpc>
            </a:pPr>
            <a:r>
              <a:rPr lang="en-US" altLang="zh-CN" sz="1800">
                <a:solidFill>
                  <a:srgbClr val="0000FF"/>
                </a:solidFill>
                <a:latin typeface="Consolas" pitchFamily="49" charset="0"/>
                <a:ea typeface="仿宋" pitchFamily="49" charset="-122"/>
                <a:cs typeface="Consolas" pitchFamily="49" charset="0"/>
              </a:rPr>
              <a:t>   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0;i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①</a:t>
            </a:r>
          </a:p>
          <a:p>
            <a:pPr algn="just">
              <a:lnSpc>
                <a:spcPct val="150000"/>
              </a:lnSpc>
            </a:pPr>
            <a:r>
              <a:rPr lang="en-US" altLang="zh-CN" sz="1800">
                <a:solidFill>
                  <a:srgbClr val="0000FF"/>
                </a:solidFill>
                <a:latin typeface="Consolas" pitchFamily="49" charset="0"/>
                <a:ea typeface="仿宋" pitchFamily="49" charset="-122"/>
                <a:cs typeface="Consolas" pitchFamily="49" charset="0"/>
              </a:rPr>
              <a:t>      for </a:t>
            </a:r>
            <a:r>
              <a:rPr lang="en-US" altLang="zh-CN" sz="1800" dirty="0">
                <a:solidFill>
                  <a:srgbClr val="0000FF"/>
                </a:solidFill>
                <a:latin typeface="Consolas" pitchFamily="49" charset="0"/>
                <a:ea typeface="仿宋" pitchFamily="49" charset="-122"/>
                <a:cs typeface="Consolas" pitchFamily="49" charset="0"/>
              </a:rPr>
              <a:t>(j=</a:t>
            </a:r>
            <a:r>
              <a:rPr lang="en-US" altLang="zh-CN" sz="1800" dirty="0" err="1">
                <a:solidFill>
                  <a:srgbClr val="0000FF"/>
                </a:solidFill>
                <a:latin typeface="Consolas" pitchFamily="49" charset="0"/>
                <a:ea typeface="仿宋" pitchFamily="49" charset="-122"/>
                <a:cs typeface="Consolas" pitchFamily="49" charset="0"/>
              </a:rPr>
              <a:t>0;j</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n;j</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②</a:t>
            </a:r>
          </a:p>
          <a:p>
            <a:pPr algn="just">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C00000"/>
                </a:solidFill>
                <a:latin typeface="Consolas" pitchFamily="49" charset="0"/>
                <a:ea typeface="仿宋" pitchFamily="49" charset="-122"/>
                <a:cs typeface="Consolas" pitchFamily="49" charset="0"/>
              </a:rPr>
              <a:t>C[i</a:t>
            </a:r>
            <a:r>
              <a:rPr lang="en-US" altLang="zh-CN" sz="1800" dirty="0">
                <a:solidFill>
                  <a:srgbClr val="C00000"/>
                </a:solidFill>
                <a:latin typeface="Consolas" pitchFamily="49" charset="0"/>
                <a:ea typeface="仿宋" pitchFamily="49" charset="-122"/>
                <a:cs typeface="Consolas" pitchFamily="49" charset="0"/>
              </a:rPr>
              <a:t>][j]=A[</a:t>
            </a:r>
            <a:r>
              <a:rPr lang="en-US" altLang="zh-CN" sz="1800" dirty="0" err="1">
                <a:solidFill>
                  <a:srgbClr val="C00000"/>
                </a:solidFill>
                <a:latin typeface="Consolas" pitchFamily="49" charset="0"/>
                <a:ea typeface="仿宋" pitchFamily="49" charset="-122"/>
                <a:cs typeface="Consolas" pitchFamily="49" charset="0"/>
              </a:rPr>
              <a:t>i</a:t>
            </a:r>
            <a:r>
              <a:rPr lang="en-US" altLang="zh-CN" sz="1800" dirty="0">
                <a:solidFill>
                  <a:srgbClr val="C00000"/>
                </a:solidFill>
                <a:latin typeface="Consolas" pitchFamily="49" charset="0"/>
                <a:ea typeface="仿宋" pitchFamily="49" charset="-122"/>
                <a:cs typeface="Consolas" pitchFamily="49" charset="0"/>
              </a:rPr>
              <a:t>][j]+B[</a:t>
            </a:r>
            <a:r>
              <a:rPr lang="en-US" altLang="zh-CN" sz="1800" dirty="0" err="1">
                <a:solidFill>
                  <a:srgbClr val="C00000"/>
                </a:solidFill>
                <a:latin typeface="Consolas" pitchFamily="49" charset="0"/>
                <a:ea typeface="仿宋" pitchFamily="49" charset="-122"/>
                <a:cs typeface="Consolas" pitchFamily="49" charset="0"/>
              </a:rPr>
              <a:t>i</a:t>
            </a:r>
            <a:r>
              <a:rPr lang="en-US" altLang="zh-CN" sz="1800" dirty="0">
                <a:solidFill>
                  <a:srgbClr val="C00000"/>
                </a:solidFill>
                <a:latin typeface="Consolas" pitchFamily="49" charset="0"/>
                <a:ea typeface="仿宋" pitchFamily="49" charset="-122"/>
                <a:cs typeface="Consolas" pitchFamily="49" charset="0"/>
              </a:rPr>
              <a:t>][</a:t>
            </a:r>
            <a:r>
              <a:rPr lang="en-US" altLang="zh-CN" sz="1800">
                <a:solidFill>
                  <a:srgbClr val="C00000"/>
                </a:solidFill>
                <a:latin typeface="Consolas" pitchFamily="49" charset="0"/>
                <a:ea typeface="仿宋" pitchFamily="49" charset="-122"/>
                <a:cs typeface="Consolas" pitchFamily="49" charset="0"/>
              </a:rPr>
              <a:t>j]; //</a:t>
            </a:r>
            <a:r>
              <a:rPr lang="en-US" altLang="zh-CN" sz="1800" dirty="0">
                <a:solidFill>
                  <a:srgbClr val="C00000"/>
                </a:solidFill>
                <a:latin typeface="Consolas" pitchFamily="49" charset="0"/>
                <a:ea typeface="仿宋" pitchFamily="49" charset="-122"/>
                <a:cs typeface="Consolas" pitchFamily="49" charset="0"/>
              </a:rPr>
              <a:t>③ </a:t>
            </a:r>
          </a:p>
          <a:p>
            <a:pPr algn="just">
              <a:lnSpc>
                <a:spcPct val="150000"/>
              </a:lnSpc>
            </a:pPr>
            <a:r>
              <a:rPr lang="en-US" altLang="zh-CN" sz="1800" dirty="0">
                <a:solidFill>
                  <a:srgbClr val="0000FF"/>
                </a:solidFill>
                <a:latin typeface="Consolas" pitchFamily="49" charset="0"/>
                <a:ea typeface="仿宋" pitchFamily="49" charset="-122"/>
                <a:cs typeface="Consolas" pitchFamily="49" charset="0"/>
              </a:rPr>
              <a:t>  }</a:t>
            </a:r>
          </a:p>
        </p:txBody>
      </p:sp>
      <p:sp>
        <p:nvSpPr>
          <p:cNvPr id="10" name="TextBox 9"/>
          <p:cNvSpPr txBox="1"/>
          <p:nvPr/>
        </p:nvSpPr>
        <p:spPr>
          <a:xfrm>
            <a:off x="5500694" y="857232"/>
            <a:ext cx="3500462" cy="1209562"/>
          </a:xfrm>
          <a:prstGeom prst="rect">
            <a:avLst/>
          </a:prstGeom>
          <a:noFill/>
        </p:spPr>
        <p:txBody>
          <a:bodyPr wrap="square" rtlCol="0">
            <a:spAutoFit/>
          </a:bodyPr>
          <a:lstStyle/>
          <a:p>
            <a:pPr algn="l"/>
            <a:r>
              <a:rPr lang="zh-CN" altLang="en-US" sz="2200">
                <a:solidFill>
                  <a:srgbClr val="FF0000"/>
                </a:solidFill>
                <a:latin typeface="Consolas" pitchFamily="49" charset="0"/>
                <a:ea typeface="楷体" pitchFamily="49" charset="-122"/>
                <a:cs typeface="Consolas" pitchFamily="49" charset="0"/>
              </a:rPr>
              <a:t>   解：</a:t>
            </a:r>
            <a:r>
              <a:rPr lang="zh-CN" altLang="en-US" sz="2200">
                <a:solidFill>
                  <a:srgbClr val="0000FF"/>
                </a:solidFill>
                <a:latin typeface="Consolas" pitchFamily="49" charset="0"/>
                <a:ea typeface="楷体" pitchFamily="49" charset="-122"/>
                <a:cs typeface="Consolas" pitchFamily="49" charset="0"/>
              </a:rPr>
              <a:t>除变量定义语句外，该算法包括</a:t>
            </a:r>
            <a:r>
              <a:rPr lang="en-US" altLang="zh-CN" sz="2200">
                <a:solidFill>
                  <a:srgbClr val="0000FF"/>
                </a:solidFill>
                <a:latin typeface="Consolas" pitchFamily="49" charset="0"/>
                <a:ea typeface="楷体" pitchFamily="49" charset="-122"/>
                <a:cs typeface="Consolas" pitchFamily="49" charset="0"/>
              </a:rPr>
              <a:t>3</a:t>
            </a:r>
            <a:r>
              <a:rPr lang="zh-CN" altLang="en-US" sz="2200">
                <a:solidFill>
                  <a:srgbClr val="0000FF"/>
                </a:solidFill>
                <a:latin typeface="Consolas" pitchFamily="49" charset="0"/>
                <a:ea typeface="楷体" pitchFamily="49" charset="-122"/>
                <a:cs typeface="Consolas" pitchFamily="49" charset="0"/>
              </a:rPr>
              <a:t>个可执行语句①、②和③。</a:t>
            </a:r>
            <a:endParaRPr lang="zh-CN" altLang="en-US" sz="2200">
              <a:latin typeface="Consolas" pitchFamily="49" charset="0"/>
              <a:cs typeface="Consolas" pitchFamily="49" charset="0"/>
            </a:endParaRPr>
          </a:p>
        </p:txBody>
      </p:sp>
      <p:grpSp>
        <p:nvGrpSpPr>
          <p:cNvPr id="19" name="组合 18"/>
          <p:cNvGrpSpPr/>
          <p:nvPr/>
        </p:nvGrpSpPr>
        <p:grpSpPr>
          <a:xfrm>
            <a:off x="5072066" y="2454244"/>
            <a:ext cx="4071934" cy="430887"/>
            <a:chOff x="4929190" y="2454244"/>
            <a:chExt cx="4071934" cy="430887"/>
          </a:xfrm>
        </p:grpSpPr>
        <p:sp>
          <p:nvSpPr>
            <p:cNvPr id="11" name="TextBox 10"/>
            <p:cNvSpPr txBox="1"/>
            <p:nvPr/>
          </p:nvSpPr>
          <p:spPr>
            <a:xfrm>
              <a:off x="5572132" y="2454244"/>
              <a:ext cx="3428992" cy="430887"/>
            </a:xfrm>
            <a:prstGeom prst="rect">
              <a:avLst/>
            </a:prstGeom>
            <a:noFill/>
          </p:spPr>
          <p:txBody>
            <a:bodyPr wrap="square" rtlCol="0">
              <a:spAutoFit/>
            </a:bodyPr>
            <a:lstStyle/>
            <a:p>
              <a:pPr algn="l"/>
              <a:r>
                <a:rPr lang="zh-CN" altLang="en-US" sz="2000">
                  <a:solidFill>
                    <a:srgbClr val="0000FF"/>
                  </a:solidFill>
                  <a:latin typeface="Consolas" pitchFamily="49" charset="0"/>
                  <a:ea typeface="楷体" pitchFamily="49" charset="-122"/>
                  <a:cs typeface="Consolas" pitchFamily="49" charset="0"/>
                </a:rPr>
                <a:t>频度为</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，循环体执行</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次</a:t>
              </a:r>
              <a:endParaRPr lang="zh-CN" altLang="en-US" sz="2000">
                <a:latin typeface="Consolas" pitchFamily="49" charset="0"/>
                <a:cs typeface="Consolas" pitchFamily="49" charset="0"/>
              </a:endParaRPr>
            </a:p>
          </p:txBody>
        </p:sp>
        <p:cxnSp>
          <p:nvCxnSpPr>
            <p:cNvPr id="15" name="直接连接符 14"/>
            <p:cNvCxnSpPr/>
            <p:nvPr/>
          </p:nvCxnSpPr>
          <p:spPr>
            <a:xfrm flipV="1">
              <a:off x="4929190" y="2689208"/>
              <a:ext cx="684000" cy="0"/>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5072066" y="2993351"/>
            <a:ext cx="2714644" cy="430887"/>
            <a:chOff x="4929190" y="2993351"/>
            <a:chExt cx="2714644" cy="430887"/>
          </a:xfrm>
        </p:grpSpPr>
        <p:sp>
          <p:nvSpPr>
            <p:cNvPr id="12" name="TextBox 11"/>
            <p:cNvSpPr txBox="1"/>
            <p:nvPr/>
          </p:nvSpPr>
          <p:spPr>
            <a:xfrm>
              <a:off x="5572132" y="2993351"/>
              <a:ext cx="2071702" cy="430887"/>
            </a:xfrm>
            <a:prstGeom prst="rect">
              <a:avLst/>
            </a:prstGeom>
            <a:noFill/>
          </p:spPr>
          <p:txBody>
            <a:bodyPr wrap="square" rtlCol="0">
              <a:spAutoFit/>
            </a:bodyPr>
            <a:lstStyle/>
            <a:p>
              <a:pPr algn="l"/>
              <a:r>
                <a:rPr lang="zh-CN" altLang="en-US" sz="2000">
                  <a:solidFill>
                    <a:srgbClr val="0000FF"/>
                  </a:solidFill>
                  <a:latin typeface="Consolas" pitchFamily="49" charset="0"/>
                  <a:ea typeface="楷体" pitchFamily="49" charset="-122"/>
                  <a:cs typeface="Consolas" pitchFamily="49" charset="0"/>
                </a:rPr>
                <a:t>频度为</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endParaRPr lang="zh-CN" altLang="en-US" sz="2000">
                <a:latin typeface="Consolas" pitchFamily="49" charset="0"/>
                <a:cs typeface="Consolas" pitchFamily="49" charset="0"/>
              </a:endParaRPr>
            </a:p>
          </p:txBody>
        </p:sp>
        <p:cxnSp>
          <p:nvCxnSpPr>
            <p:cNvPr id="16" name="直接连接符 15"/>
            <p:cNvCxnSpPr/>
            <p:nvPr/>
          </p:nvCxnSpPr>
          <p:spPr>
            <a:xfrm flipV="1">
              <a:off x="4929190" y="3209924"/>
              <a:ext cx="684000" cy="0"/>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5072066" y="3564855"/>
            <a:ext cx="2286016" cy="430887"/>
            <a:chOff x="4929190" y="3564855"/>
            <a:chExt cx="2286016" cy="430887"/>
          </a:xfrm>
        </p:grpSpPr>
        <p:sp>
          <p:nvSpPr>
            <p:cNvPr id="13" name="TextBox 12"/>
            <p:cNvSpPr txBox="1"/>
            <p:nvPr/>
          </p:nvSpPr>
          <p:spPr>
            <a:xfrm>
              <a:off x="5572132" y="3564855"/>
              <a:ext cx="1643074" cy="430887"/>
            </a:xfrm>
            <a:prstGeom prst="rect">
              <a:avLst/>
            </a:prstGeom>
            <a:noFill/>
          </p:spPr>
          <p:txBody>
            <a:bodyPr wrap="square" rtlCol="0">
              <a:spAutoFit/>
            </a:bodyPr>
            <a:lstStyle/>
            <a:p>
              <a:pPr algn="l"/>
              <a:r>
                <a:rPr lang="zh-CN" altLang="en-US" sz="2000">
                  <a:solidFill>
                    <a:srgbClr val="0000FF"/>
                  </a:solidFill>
                  <a:latin typeface="Consolas" pitchFamily="49" charset="0"/>
                  <a:ea typeface="楷体" pitchFamily="49" charset="-122"/>
                  <a:cs typeface="Consolas" pitchFamily="49" charset="0"/>
                </a:rPr>
                <a:t>频度为</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2</a:t>
              </a:r>
              <a:endParaRPr lang="zh-CN" altLang="en-US" sz="2000">
                <a:latin typeface="Consolas" pitchFamily="49" charset="0"/>
                <a:cs typeface="Consolas" pitchFamily="49" charset="0"/>
              </a:endParaRPr>
            </a:p>
          </p:txBody>
        </p:sp>
        <p:cxnSp>
          <p:nvCxnSpPr>
            <p:cNvPr id="17" name="直接连接符 16"/>
            <p:cNvCxnSpPr/>
            <p:nvPr/>
          </p:nvCxnSpPr>
          <p:spPr>
            <a:xfrm flipV="1">
              <a:off x="4929190" y="3786190"/>
              <a:ext cx="684000" cy="0"/>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5429256" y="3929066"/>
            <a:ext cx="3571900" cy="2020171"/>
            <a:chOff x="5429256" y="3929066"/>
            <a:chExt cx="3571900" cy="2020171"/>
          </a:xfrm>
        </p:grpSpPr>
        <p:sp>
          <p:nvSpPr>
            <p:cNvPr id="5" name="TextBox 4"/>
            <p:cNvSpPr txBox="1"/>
            <p:nvPr/>
          </p:nvSpPr>
          <p:spPr>
            <a:xfrm>
              <a:off x="5429256" y="4572008"/>
              <a:ext cx="2714644" cy="464743"/>
            </a:xfrm>
            <a:prstGeom prst="rect">
              <a:avLst/>
            </a:prstGeom>
            <a:noFill/>
          </p:spPr>
          <p:txBody>
            <a:bodyPr wrap="square" rtlCol="0">
              <a:spAutoFit/>
            </a:bodyPr>
            <a:lstStyle/>
            <a:p>
              <a:pPr algn="l"/>
              <a:r>
                <a:rPr lang="zh-CN" altLang="en-US" sz="2200">
                  <a:solidFill>
                    <a:srgbClr val="0000FF"/>
                  </a:solidFill>
                  <a:latin typeface="Consolas" pitchFamily="49" charset="0"/>
                  <a:ea typeface="楷体" pitchFamily="49" charset="-122"/>
                  <a:cs typeface="Consolas" pitchFamily="49" charset="0"/>
                </a:rPr>
                <a:t>所有语句频度之和为：</a:t>
              </a:r>
              <a:endParaRPr lang="zh-CN" altLang="en-US" sz="2200">
                <a:latin typeface="Consolas" pitchFamily="49" charset="0"/>
                <a:cs typeface="Consolas" pitchFamily="49" charset="0"/>
              </a:endParaRPr>
            </a:p>
          </p:txBody>
        </p:sp>
        <p:sp>
          <p:nvSpPr>
            <p:cNvPr id="6" name="TextBox 5"/>
            <p:cNvSpPr txBox="1"/>
            <p:nvPr/>
          </p:nvSpPr>
          <p:spPr>
            <a:xfrm>
              <a:off x="5429256" y="5072074"/>
              <a:ext cx="3571900" cy="877163"/>
            </a:xfrm>
            <a:prstGeom prst="rect">
              <a:avLst/>
            </a:prstGeom>
            <a:noFill/>
          </p:spPr>
          <p:txBody>
            <a:bodyPr wrap="square" rtlCol="0">
              <a:spAutoFit/>
            </a:bodyPr>
            <a:lstStyle/>
            <a:p>
              <a:pPr algn="l">
                <a:lnSpc>
                  <a:spcPts val="2400"/>
                </a:lnSpc>
              </a:pPr>
              <a:r>
                <a:rPr lang="en-US" altLang="zh-CN" sz="2200">
                  <a:solidFill>
                    <a:srgbClr val="FF00FF"/>
                  </a:solidFill>
                  <a:latin typeface="Consolas" pitchFamily="49" charset="0"/>
                  <a:ea typeface="楷体" pitchFamily="49" charset="-122"/>
                  <a:cs typeface="Consolas" pitchFamily="49" charset="0"/>
                </a:rPr>
                <a:t>T(</a:t>
              </a:r>
              <a:r>
                <a:rPr lang="en-US" altLang="zh-CN" sz="2200" i="1">
                  <a:solidFill>
                    <a:srgbClr val="FF00FF"/>
                  </a:solidFill>
                  <a:latin typeface="Consolas" pitchFamily="49" charset="0"/>
                  <a:ea typeface="楷体" pitchFamily="49" charset="-122"/>
                  <a:cs typeface="Consolas" pitchFamily="49" charset="0"/>
                </a:rPr>
                <a:t>n</a:t>
              </a:r>
              <a:r>
                <a:rPr lang="en-US" altLang="zh-CN" sz="2200">
                  <a:solidFill>
                    <a:srgbClr val="FF00FF"/>
                  </a:solidFill>
                  <a:latin typeface="Consolas" pitchFamily="49" charset="0"/>
                  <a:ea typeface="楷体" pitchFamily="49" charset="-122"/>
                  <a:cs typeface="Consolas" pitchFamily="49" charset="0"/>
                </a:rPr>
                <a:t>) = </a:t>
              </a:r>
              <a:r>
                <a:rPr lang="en-US" altLang="zh-CN" sz="2200" i="1">
                  <a:solidFill>
                    <a:srgbClr val="FF00FF"/>
                  </a:solidFill>
                  <a:latin typeface="Consolas" pitchFamily="49" charset="0"/>
                  <a:ea typeface="楷体" pitchFamily="49" charset="-122"/>
                  <a:cs typeface="Consolas" pitchFamily="49" charset="0"/>
                </a:rPr>
                <a:t> n</a:t>
              </a:r>
              <a:r>
                <a:rPr lang="en-US" altLang="zh-CN" sz="2200">
                  <a:solidFill>
                    <a:srgbClr val="FF00FF"/>
                  </a:solidFill>
                  <a:latin typeface="Consolas" pitchFamily="49" charset="0"/>
                  <a:ea typeface="楷体" pitchFamily="49" charset="-122"/>
                  <a:cs typeface="Consolas" pitchFamily="49" charset="0"/>
                </a:rPr>
                <a:t>+1+</a:t>
              </a:r>
              <a:r>
                <a:rPr lang="en-US" altLang="zh-CN" sz="2200" i="1">
                  <a:solidFill>
                    <a:srgbClr val="FF00FF"/>
                  </a:solidFill>
                  <a:latin typeface="Consolas" pitchFamily="49" charset="0"/>
                  <a:ea typeface="楷体" pitchFamily="49" charset="-122"/>
                  <a:cs typeface="Consolas" pitchFamily="49" charset="0"/>
                </a:rPr>
                <a:t>n</a:t>
              </a:r>
              <a:r>
                <a:rPr lang="en-US" altLang="zh-CN" sz="2200">
                  <a:solidFill>
                    <a:srgbClr val="FF00FF"/>
                  </a:solidFill>
                  <a:latin typeface="Consolas" pitchFamily="49" charset="0"/>
                  <a:ea typeface="楷体" pitchFamily="49" charset="-122"/>
                  <a:cs typeface="Consolas" pitchFamily="49" charset="0"/>
                </a:rPr>
                <a:t>(</a:t>
              </a:r>
              <a:r>
                <a:rPr lang="en-US" altLang="zh-CN" sz="2200" i="1">
                  <a:solidFill>
                    <a:srgbClr val="FF00FF"/>
                  </a:solidFill>
                  <a:latin typeface="Consolas" pitchFamily="49" charset="0"/>
                  <a:ea typeface="楷体" pitchFamily="49" charset="-122"/>
                  <a:cs typeface="Consolas" pitchFamily="49" charset="0"/>
                </a:rPr>
                <a:t>n</a:t>
              </a:r>
              <a:r>
                <a:rPr lang="en-US" altLang="zh-CN" sz="2200">
                  <a:solidFill>
                    <a:srgbClr val="FF00FF"/>
                  </a:solidFill>
                  <a:latin typeface="Consolas" pitchFamily="49" charset="0"/>
                  <a:ea typeface="楷体" pitchFamily="49" charset="-122"/>
                  <a:cs typeface="Consolas" pitchFamily="49" charset="0"/>
                </a:rPr>
                <a:t>+1)+</a:t>
              </a:r>
              <a:r>
                <a:rPr lang="en-US" altLang="zh-CN" sz="2200" i="1">
                  <a:solidFill>
                    <a:srgbClr val="FF00FF"/>
                  </a:solidFill>
                  <a:latin typeface="Consolas" pitchFamily="49" charset="0"/>
                  <a:ea typeface="楷体" pitchFamily="49" charset="-122"/>
                  <a:cs typeface="Consolas" pitchFamily="49" charset="0"/>
                </a:rPr>
                <a:t>n</a:t>
              </a:r>
              <a:r>
                <a:rPr lang="en-US" altLang="zh-CN" sz="2200" baseline="30000">
                  <a:solidFill>
                    <a:srgbClr val="FF00FF"/>
                  </a:solidFill>
                  <a:latin typeface="Consolas" pitchFamily="49" charset="0"/>
                  <a:ea typeface="楷体" pitchFamily="49" charset="-122"/>
                  <a:cs typeface="Consolas" pitchFamily="49" charset="0"/>
                </a:rPr>
                <a:t>2 </a:t>
              </a:r>
            </a:p>
            <a:p>
              <a:pPr algn="l">
                <a:lnSpc>
                  <a:spcPts val="2400"/>
                </a:lnSpc>
              </a:pPr>
              <a:r>
                <a:rPr lang="en-US" altLang="zh-CN" sz="2200">
                  <a:solidFill>
                    <a:srgbClr val="FF00FF"/>
                  </a:solidFill>
                  <a:latin typeface="Consolas" pitchFamily="49" charset="0"/>
                  <a:ea typeface="楷体" pitchFamily="49" charset="-122"/>
                  <a:cs typeface="Consolas" pitchFamily="49" charset="0"/>
                </a:rPr>
                <a:t>     =  2</a:t>
              </a:r>
              <a:r>
                <a:rPr lang="en-US" altLang="zh-CN" sz="2200" i="1">
                  <a:solidFill>
                    <a:srgbClr val="FF00FF"/>
                  </a:solidFill>
                  <a:latin typeface="Consolas" pitchFamily="49" charset="0"/>
                  <a:ea typeface="楷体" pitchFamily="49" charset="-122"/>
                  <a:cs typeface="Consolas" pitchFamily="49" charset="0"/>
                </a:rPr>
                <a:t>n</a:t>
              </a:r>
              <a:r>
                <a:rPr lang="en-US" altLang="zh-CN" sz="2200" baseline="30000">
                  <a:solidFill>
                    <a:srgbClr val="FF00FF"/>
                  </a:solidFill>
                  <a:latin typeface="Consolas" pitchFamily="49" charset="0"/>
                  <a:ea typeface="楷体" pitchFamily="49" charset="-122"/>
                  <a:cs typeface="Consolas" pitchFamily="49" charset="0"/>
                </a:rPr>
                <a:t>2</a:t>
              </a:r>
              <a:r>
                <a:rPr lang="en-US" altLang="zh-CN" sz="2200">
                  <a:solidFill>
                    <a:srgbClr val="FF00FF"/>
                  </a:solidFill>
                  <a:latin typeface="Consolas" pitchFamily="49" charset="0"/>
                  <a:ea typeface="楷体" pitchFamily="49" charset="-122"/>
                  <a:cs typeface="Consolas" pitchFamily="49" charset="0"/>
                </a:rPr>
                <a:t>+2</a:t>
              </a:r>
              <a:r>
                <a:rPr lang="en-US" altLang="zh-CN" sz="2200" i="1">
                  <a:solidFill>
                    <a:srgbClr val="FF00FF"/>
                  </a:solidFill>
                  <a:latin typeface="Consolas" pitchFamily="49" charset="0"/>
                  <a:ea typeface="楷体" pitchFamily="49" charset="-122"/>
                  <a:cs typeface="Consolas" pitchFamily="49" charset="0"/>
                </a:rPr>
                <a:t>n</a:t>
              </a:r>
              <a:r>
                <a:rPr lang="en-US" altLang="zh-CN" sz="2200">
                  <a:solidFill>
                    <a:srgbClr val="FF00FF"/>
                  </a:solidFill>
                  <a:latin typeface="Consolas" pitchFamily="49" charset="0"/>
                  <a:ea typeface="楷体" pitchFamily="49" charset="-122"/>
                  <a:cs typeface="Consolas" pitchFamily="49" charset="0"/>
                </a:rPr>
                <a:t>+1</a:t>
              </a:r>
              <a:endParaRPr lang="zh-CN" altLang="en-US" sz="2200">
                <a:latin typeface="Consolas" pitchFamily="49" charset="0"/>
                <a:cs typeface="Consolas" pitchFamily="49" charset="0"/>
              </a:endParaRPr>
            </a:p>
          </p:txBody>
        </p:sp>
        <p:sp>
          <p:nvSpPr>
            <p:cNvPr id="18" name="下箭头 17"/>
            <p:cNvSpPr/>
            <p:nvPr/>
          </p:nvSpPr>
          <p:spPr>
            <a:xfrm>
              <a:off x="6929454" y="3929066"/>
              <a:ext cx="214314" cy="500066"/>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7" name="灯片编号占位符 6"/>
          <p:cNvSpPr>
            <a:spLocks noGrp="1"/>
          </p:cNvSpPr>
          <p:nvPr>
            <p:ph type="sldNum" sz="quarter" idx="12"/>
          </p:nvPr>
        </p:nvSpPr>
        <p:spPr/>
        <p:txBody>
          <a:bodyPr/>
          <a:lstStyle/>
          <a:p>
            <a:fld id="{7AF016A1-9F15-429F-9EFD-84004B73C732}" type="slidenum">
              <a:rPr lang="en-US" altLang="zh-CN" smtClean="0"/>
              <a:pPr/>
              <a:t>76</a:t>
            </a:fld>
            <a:endParaRPr lang="en-US" altLang="zh-CN" dirty="0"/>
          </a:p>
        </p:txBody>
      </p:sp>
    </p:spTree>
    <p:custDataLst>
      <p:tags r:id="rId1"/>
    </p:custDataLst>
    <p:extLst>
      <p:ext uri="{BB962C8B-B14F-4D97-AF65-F5344CB8AC3E}">
        <p14:creationId xmlns:p14="http://schemas.microsoft.com/office/powerpoint/2010/main" val="8111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Text Box 4"/>
          <p:cNvSpPr txBox="1">
            <a:spLocks noChangeArrowheads="1"/>
          </p:cNvSpPr>
          <p:nvPr/>
        </p:nvSpPr>
        <p:spPr bwMode="auto">
          <a:xfrm>
            <a:off x="609572" y="1000108"/>
            <a:ext cx="7848600" cy="985847"/>
          </a:xfrm>
          <a:prstGeom prst="rect">
            <a:avLst/>
          </a:prstGeom>
          <a:noFill/>
          <a:ln w="9525">
            <a:noFill/>
            <a:miter lim="800000"/>
            <a:headEnd/>
            <a:tailEnd/>
          </a:ln>
          <a:effectLst/>
        </p:spPr>
        <p:txBody>
          <a:bodyPr>
            <a:spAutoFit/>
          </a:bodyPr>
          <a:lstStyle/>
          <a:p>
            <a:pPr algn="just"/>
            <a:r>
              <a:rPr lang="zh-CN" altLang="en-US" sz="2200" dirty="0">
                <a:solidFill>
                  <a:srgbClr val="0000FF"/>
                </a:solidFill>
                <a:latin typeface="Consolas" pitchFamily="49" charset="0"/>
                <a:ea typeface="楷体" pitchFamily="49" charset="-122"/>
                <a:cs typeface="Consolas" pitchFamily="49" charset="0"/>
              </a:rPr>
              <a:t>算法中执行时间</a:t>
            </a:r>
            <a:r>
              <a:rPr lang="en-US" altLang="zh-CN" sz="2200" dirty="0">
                <a:solidFill>
                  <a:srgbClr val="0000FF"/>
                </a:solidFill>
                <a:latin typeface="Consolas" pitchFamily="49" charset="0"/>
                <a:ea typeface="楷体" pitchFamily="49" charset="-122"/>
                <a:cs typeface="Consolas" pitchFamily="49" charset="0"/>
              </a:rPr>
              <a:t>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是问题规模</a:t>
            </a:r>
            <a:r>
              <a:rPr lang="en-US" altLang="zh-CN" sz="2200" i="1" dirty="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的某个函数</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，记</a:t>
            </a:r>
            <a:r>
              <a:rPr lang="zh-CN" altLang="en-US" sz="2200" dirty="0">
                <a:solidFill>
                  <a:srgbClr val="0000FF"/>
                </a:solidFill>
                <a:latin typeface="Consolas" pitchFamily="49" charset="0"/>
                <a:ea typeface="楷体" pitchFamily="49" charset="-122"/>
                <a:cs typeface="Consolas" pitchFamily="49" charset="0"/>
              </a:rPr>
              <a:t>作：</a:t>
            </a:r>
          </a:p>
          <a:p>
            <a:pPr algn="just"/>
            <a:r>
              <a:rPr lang="zh-CN" altLang="en-US" sz="2200" dirty="0">
                <a:solidFill>
                  <a:srgbClr val="0000FF"/>
                </a:solidFill>
                <a:latin typeface="Consolas" pitchFamily="49" charset="0"/>
                <a:ea typeface="楷体" pitchFamily="49" charset="-122"/>
                <a:cs typeface="Consolas" pitchFamily="49" charset="0"/>
              </a:rPr>
              <a:t>    </a:t>
            </a:r>
            <a:r>
              <a:rPr lang="en-US" altLang="zh-CN" sz="2200">
                <a:solidFill>
                  <a:srgbClr val="FF0000"/>
                </a:solidFill>
                <a:latin typeface="Consolas" pitchFamily="49" charset="0"/>
                <a:ea typeface="楷体" pitchFamily="49" charset="-122"/>
                <a:cs typeface="Consolas" pitchFamily="49" charset="0"/>
              </a:rPr>
              <a:t>T(</a:t>
            </a:r>
            <a:r>
              <a:rPr lang="en-US" altLang="zh-CN" sz="2200" i="1">
                <a:solidFill>
                  <a:srgbClr val="FF0000"/>
                </a:solidFill>
                <a:latin typeface="Consolas" pitchFamily="49" charset="0"/>
                <a:ea typeface="楷体" pitchFamily="49" charset="-122"/>
                <a:cs typeface="Consolas" pitchFamily="49" charset="0"/>
              </a:rPr>
              <a:t>n</a:t>
            </a:r>
            <a:r>
              <a:rPr lang="en-US" altLang="zh-CN" sz="2200">
                <a:solidFill>
                  <a:srgbClr val="FF0000"/>
                </a:solidFill>
                <a:latin typeface="Consolas" pitchFamily="49" charset="0"/>
                <a:ea typeface="楷体" pitchFamily="49" charset="-122"/>
                <a:cs typeface="Consolas" pitchFamily="49" charset="0"/>
              </a:rPr>
              <a:t>) = O(</a:t>
            </a:r>
            <a:r>
              <a:rPr lang="en-US" altLang="zh-CN" sz="2200" i="1">
                <a:solidFill>
                  <a:srgbClr val="FF0000"/>
                </a:solidFill>
                <a:latin typeface="Consolas" pitchFamily="49" charset="0"/>
                <a:ea typeface="楷体" pitchFamily="49" charset="-122"/>
                <a:cs typeface="Consolas" pitchFamily="49" charset="0"/>
              </a:rPr>
              <a:t>f</a:t>
            </a:r>
            <a:r>
              <a:rPr lang="en-US" altLang="zh-CN" sz="2200">
                <a:solidFill>
                  <a:srgbClr val="FF0000"/>
                </a:solidFill>
                <a:latin typeface="Consolas" pitchFamily="49" charset="0"/>
                <a:ea typeface="楷体" pitchFamily="49" charset="-122"/>
                <a:cs typeface="Consolas" pitchFamily="49" charset="0"/>
              </a:rPr>
              <a:t>(</a:t>
            </a:r>
            <a:r>
              <a:rPr lang="en-US" altLang="zh-CN" sz="2200" i="1">
                <a:solidFill>
                  <a:srgbClr val="FF0000"/>
                </a:solidFill>
                <a:latin typeface="Consolas" pitchFamily="49" charset="0"/>
                <a:ea typeface="楷体" pitchFamily="49" charset="-122"/>
                <a:cs typeface="Consolas" pitchFamily="49" charset="0"/>
              </a:rPr>
              <a:t>n</a:t>
            </a:r>
            <a:r>
              <a:rPr lang="en-US" altLang="zh-CN" sz="2200" dirty="0">
                <a:solidFill>
                  <a:srgbClr val="FF0000"/>
                </a:solidFill>
                <a:latin typeface="Consolas" pitchFamily="49" charset="0"/>
                <a:ea typeface="楷体" pitchFamily="49" charset="-122"/>
                <a:cs typeface="Consolas" pitchFamily="49" charset="0"/>
              </a:rPr>
              <a:t>))</a:t>
            </a:r>
          </a:p>
        </p:txBody>
      </p:sp>
      <p:sp>
        <p:nvSpPr>
          <p:cNvPr id="214021" name="Text Box 5"/>
          <p:cNvSpPr txBox="1">
            <a:spLocks noChangeArrowheads="1"/>
          </p:cNvSpPr>
          <p:nvPr/>
        </p:nvSpPr>
        <p:spPr bwMode="auto">
          <a:xfrm>
            <a:off x="611188" y="285728"/>
            <a:ext cx="5746762" cy="472309"/>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square">
            <a:spAutoFit/>
          </a:bodyPr>
          <a:lstStyle/>
          <a:p>
            <a:r>
              <a:rPr lang="zh-CN" altLang="en-US" dirty="0">
                <a:solidFill>
                  <a:srgbClr val="FF3300"/>
                </a:solidFill>
                <a:ea typeface="楷体" pitchFamily="49" charset="-122"/>
                <a:cs typeface="Times New Roman" pitchFamily="18" charset="0"/>
                <a:sym typeface="Wingdings"/>
              </a:rPr>
              <a:t>  </a:t>
            </a:r>
            <a:r>
              <a:rPr lang="zh-CN" altLang="en-US" dirty="0">
                <a:solidFill>
                  <a:srgbClr val="FF3300"/>
                </a:solidFill>
                <a:ea typeface="楷体" pitchFamily="49" charset="-122"/>
                <a:cs typeface="Times New Roman" pitchFamily="18" charset="0"/>
              </a:rPr>
              <a:t>算法的执行时间用时间复杂度来表示</a:t>
            </a:r>
          </a:p>
        </p:txBody>
      </p:sp>
      <p:sp>
        <p:nvSpPr>
          <p:cNvPr id="4" name="Text Box 2"/>
          <p:cNvSpPr txBox="1">
            <a:spLocks noChangeArrowheads="1"/>
          </p:cNvSpPr>
          <p:nvPr/>
        </p:nvSpPr>
        <p:spPr bwMode="auto">
          <a:xfrm>
            <a:off x="395288" y="2169375"/>
            <a:ext cx="8305800" cy="769441"/>
          </a:xfrm>
          <a:prstGeom prst="rect">
            <a:avLst/>
          </a:prstGeom>
          <a:noFill/>
          <a:ln w="9525">
            <a:noFill/>
            <a:miter lim="800000"/>
            <a:headEnd/>
            <a:tailEnd/>
          </a:ln>
          <a:effectLst/>
        </p:spPr>
        <p:txBody>
          <a:bodyPr>
            <a:spAutoFit/>
          </a:bodyPr>
          <a:lstStyle/>
          <a:p>
            <a:pPr algn="just">
              <a:lnSpc>
                <a:spcPct val="100000"/>
              </a:lnSpc>
            </a:pPr>
            <a:r>
              <a:rPr lang="en-US" altLang="zh-CN" sz="220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记号“</a:t>
            </a:r>
            <a:r>
              <a:rPr lang="en-US" altLang="zh-CN" sz="2200">
                <a:solidFill>
                  <a:srgbClr val="0000FF"/>
                </a:solidFill>
                <a:latin typeface="Consolas" pitchFamily="49" charset="0"/>
                <a:ea typeface="楷体" pitchFamily="49" charset="-122"/>
                <a:cs typeface="Consolas" pitchFamily="49" charset="0"/>
              </a:rPr>
              <a:t>O</a:t>
            </a:r>
            <a:r>
              <a:rPr lang="zh-CN" altLang="en-US" sz="2200">
                <a:solidFill>
                  <a:srgbClr val="0000FF"/>
                </a:solidFill>
                <a:latin typeface="Consolas" pitchFamily="49" charset="0"/>
                <a:ea typeface="楷体" pitchFamily="49" charset="-122"/>
                <a:cs typeface="Consolas" pitchFamily="49" charset="0"/>
              </a:rPr>
              <a:t>”读</a:t>
            </a:r>
            <a:r>
              <a:rPr lang="zh-CN" altLang="en-US" sz="2200" dirty="0">
                <a:solidFill>
                  <a:srgbClr val="0000FF"/>
                </a:solidFill>
                <a:latin typeface="Consolas" pitchFamily="49" charset="0"/>
                <a:ea typeface="楷体" pitchFamily="49" charset="-122"/>
                <a:cs typeface="Consolas" pitchFamily="49" charset="0"/>
              </a:rPr>
              <a:t>作“</a:t>
            </a:r>
            <a:r>
              <a:rPr lang="zh-CN" altLang="en-US" sz="2200">
                <a:solidFill>
                  <a:srgbClr val="FF00FF"/>
                </a:solidFill>
                <a:latin typeface="Consolas" pitchFamily="49" charset="0"/>
                <a:ea typeface="楷体" pitchFamily="49" charset="-122"/>
                <a:cs typeface="Consolas" pitchFamily="49" charset="0"/>
              </a:rPr>
              <a:t>大</a:t>
            </a:r>
            <a:r>
              <a:rPr lang="en-US" altLang="zh-CN" sz="2200">
                <a:solidFill>
                  <a:srgbClr val="FF00FF"/>
                </a:solidFill>
                <a:latin typeface="Consolas" pitchFamily="49" charset="0"/>
                <a:ea typeface="楷体" pitchFamily="49" charset="-122"/>
                <a:cs typeface="Consolas" pitchFamily="49" charset="0"/>
              </a:rPr>
              <a:t>O</a:t>
            </a:r>
            <a:r>
              <a:rPr lang="zh-CN" altLang="en-US" sz="2200">
                <a:solidFill>
                  <a:srgbClr val="0000FF"/>
                </a:solidFill>
                <a:latin typeface="Consolas" pitchFamily="49" charset="0"/>
                <a:ea typeface="楷体" pitchFamily="49" charset="-122"/>
                <a:cs typeface="Consolas" pitchFamily="49" charset="0"/>
              </a:rPr>
              <a:t>”，它</a:t>
            </a:r>
            <a:r>
              <a:rPr lang="zh-CN" altLang="en-US" sz="2200" dirty="0">
                <a:solidFill>
                  <a:srgbClr val="0000FF"/>
                </a:solidFill>
                <a:latin typeface="Consolas" pitchFamily="49" charset="0"/>
                <a:ea typeface="楷体" pitchFamily="49" charset="-122"/>
                <a:cs typeface="Consolas" pitchFamily="49" charset="0"/>
              </a:rPr>
              <a:t>表示随问题规模</a:t>
            </a:r>
            <a:r>
              <a:rPr lang="en-US" altLang="zh-CN" sz="2200" i="1" dirty="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的增大算法执行时间的增长率和</a:t>
            </a:r>
            <a:r>
              <a:rPr lang="en-US" altLang="zh-CN" sz="2200" i="1" dirty="0">
                <a:solidFill>
                  <a:srgbClr val="0000FF"/>
                </a:solidFill>
                <a:latin typeface="Consolas" pitchFamily="49" charset="0"/>
                <a:ea typeface="楷体" pitchFamily="49" charset="-122"/>
                <a:cs typeface="Consolas" pitchFamily="49" charset="0"/>
              </a:rPr>
              <a:t>f</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的</a:t>
            </a:r>
            <a:r>
              <a:rPr lang="zh-CN" altLang="en-US" sz="2200" dirty="0">
                <a:solidFill>
                  <a:srgbClr val="FF00FF"/>
                </a:solidFill>
                <a:latin typeface="Consolas" pitchFamily="49" charset="0"/>
                <a:ea typeface="楷体" pitchFamily="49" charset="-122"/>
                <a:cs typeface="Consolas" pitchFamily="49" charset="0"/>
              </a:rPr>
              <a:t>增长率</a:t>
            </a:r>
            <a:r>
              <a:rPr lang="zh-CN" altLang="en-US" sz="2200">
                <a:solidFill>
                  <a:srgbClr val="FF00FF"/>
                </a:solidFill>
                <a:latin typeface="Consolas" pitchFamily="49" charset="0"/>
                <a:ea typeface="楷体" pitchFamily="49" charset="-122"/>
                <a:cs typeface="Consolas" pitchFamily="49" charset="0"/>
              </a:rPr>
              <a:t>相同</a:t>
            </a:r>
            <a:r>
              <a:rPr lang="zh-CN" altLang="en-US" sz="2200">
                <a:solidFill>
                  <a:srgbClr val="0000FF"/>
                </a:solidFill>
                <a:latin typeface="Consolas" pitchFamily="49" charset="0"/>
                <a:ea typeface="楷体" pitchFamily="49" charset="-122"/>
                <a:cs typeface="Consolas" pitchFamily="49" charset="0"/>
              </a:rPr>
              <a:t>。 </a:t>
            </a:r>
            <a:r>
              <a:rPr lang="zh-CN" altLang="en-US" sz="2200">
                <a:solidFill>
                  <a:srgbClr val="6600CC"/>
                </a:solidFill>
                <a:effectLst>
                  <a:outerShdw blurRad="38100" dist="38100" dir="2700000" algn="tl">
                    <a:srgbClr val="000000">
                      <a:alpha val="43137"/>
                    </a:srgbClr>
                  </a:outerShdw>
                </a:effectLst>
                <a:latin typeface="Consolas" pitchFamily="49" charset="0"/>
                <a:ea typeface="楷体" pitchFamily="49" charset="-122"/>
                <a:cs typeface="Consolas" pitchFamily="49" charset="0"/>
                <a:sym typeface="Wingdings"/>
              </a:rPr>
              <a:t></a:t>
            </a:r>
            <a:r>
              <a:rPr lang="zh-CN" altLang="en-US" sz="2200">
                <a:solidFill>
                  <a:srgbClr val="0000FF"/>
                </a:solidFill>
                <a:latin typeface="Consolas" pitchFamily="49" charset="0"/>
                <a:ea typeface="楷体" pitchFamily="49" charset="-122"/>
                <a:cs typeface="Consolas" pitchFamily="49" charset="0"/>
                <a:sym typeface="Wingdings"/>
              </a:rPr>
              <a:t>  </a:t>
            </a:r>
            <a:r>
              <a:rPr lang="zh-CN" altLang="en-US" sz="2200">
                <a:solidFill>
                  <a:srgbClr val="FF0000"/>
                </a:solidFill>
                <a:latin typeface="Consolas" pitchFamily="49" charset="0"/>
                <a:ea typeface="楷体" pitchFamily="49" charset="-122"/>
                <a:cs typeface="Consolas" pitchFamily="49" charset="0"/>
                <a:sym typeface="Wingdings"/>
              </a:rPr>
              <a:t>趋势分析</a:t>
            </a:r>
            <a:endParaRPr lang="en-US" altLang="zh-CN" sz="2200" dirty="0">
              <a:solidFill>
                <a:srgbClr val="FF0000"/>
              </a:solidFill>
              <a:latin typeface="Consolas" pitchFamily="49" charset="0"/>
              <a:ea typeface="楷体" pitchFamily="49" charset="-122"/>
              <a:cs typeface="Consolas" pitchFamily="49" charset="0"/>
            </a:endParaRPr>
          </a:p>
        </p:txBody>
      </p:sp>
      <p:grpSp>
        <p:nvGrpSpPr>
          <p:cNvPr id="16" name="组合 15"/>
          <p:cNvGrpSpPr/>
          <p:nvPr/>
        </p:nvGrpSpPr>
        <p:grpSpPr>
          <a:xfrm>
            <a:off x="1714480" y="3175000"/>
            <a:ext cx="6357982" cy="2897206"/>
            <a:chOff x="1714480" y="3175000"/>
            <a:chExt cx="6357982" cy="2897206"/>
          </a:xfrm>
        </p:grpSpPr>
        <p:cxnSp>
          <p:nvCxnSpPr>
            <p:cNvPr id="8" name="直接箭头连接符 7"/>
            <p:cNvCxnSpPr/>
            <p:nvPr/>
          </p:nvCxnSpPr>
          <p:spPr>
            <a:xfrm flipV="1">
              <a:off x="1714480" y="5715016"/>
              <a:ext cx="585791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rot="5400000" flipH="1" flipV="1">
              <a:off x="678629" y="4679165"/>
              <a:ext cx="2786082"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9322" y="4214818"/>
              <a:ext cx="714380" cy="412229"/>
            </a:xfrm>
            <a:prstGeom prst="rect">
              <a:avLst/>
            </a:prstGeom>
            <a:noFill/>
          </p:spPr>
          <p:txBody>
            <a:bodyPr wrap="square" rtlCol="0">
              <a:spAutoFit/>
            </a:bodyPr>
            <a:lstStyle/>
            <a:p>
              <a:r>
                <a:rPr lang="en-US" altLang="zh-CN" sz="2000" dirty="0">
                  <a:solidFill>
                    <a:srgbClr val="0000FF"/>
                  </a:solidFill>
                  <a:latin typeface="Consolas" pitchFamily="49" charset="0"/>
                  <a:cs typeface="Consolas" pitchFamily="49" charset="0"/>
                </a:rPr>
                <a:t>T(</a:t>
              </a:r>
              <a:r>
                <a:rPr lang="en-US" altLang="zh-CN" sz="2000" i="1" dirty="0">
                  <a:solidFill>
                    <a:srgbClr val="0000FF"/>
                  </a:solidFill>
                  <a:latin typeface="Consolas" pitchFamily="49" charset="0"/>
                  <a:cs typeface="Consolas" pitchFamily="49" charset="0"/>
                </a:rPr>
                <a:t>n</a:t>
              </a:r>
              <a:r>
                <a:rPr lang="en-US" altLang="zh-CN" sz="2000" dirty="0">
                  <a:solidFill>
                    <a:srgbClr val="0000FF"/>
                  </a:solidFill>
                  <a:latin typeface="Consolas" pitchFamily="49" charset="0"/>
                  <a:cs typeface="Consolas" pitchFamily="49" charset="0"/>
                </a:rPr>
                <a:t>)</a:t>
              </a:r>
              <a:endParaRPr lang="zh-CN" altLang="en-US" sz="2000" dirty="0">
                <a:solidFill>
                  <a:srgbClr val="0000FF"/>
                </a:solidFill>
                <a:latin typeface="Consolas" pitchFamily="49" charset="0"/>
                <a:cs typeface="Consolas" pitchFamily="49" charset="0"/>
              </a:endParaRPr>
            </a:p>
          </p:txBody>
        </p:sp>
        <p:sp>
          <p:nvSpPr>
            <p:cNvPr id="12" name="TextBox 11"/>
            <p:cNvSpPr txBox="1"/>
            <p:nvPr/>
          </p:nvSpPr>
          <p:spPr>
            <a:xfrm>
              <a:off x="7572396" y="5498443"/>
              <a:ext cx="500066" cy="412229"/>
            </a:xfrm>
            <a:prstGeom prst="rect">
              <a:avLst/>
            </a:prstGeom>
            <a:noFill/>
          </p:spPr>
          <p:txBody>
            <a:bodyPr wrap="square" rtlCol="0">
              <a:spAutoFit/>
            </a:bodyPr>
            <a:lstStyle/>
            <a:p>
              <a:r>
                <a:rPr lang="en-US" altLang="zh-CN" sz="2000" i="1" dirty="0">
                  <a:solidFill>
                    <a:srgbClr val="0000FF"/>
                  </a:solidFill>
                  <a:latin typeface="Consolas" pitchFamily="49" charset="0"/>
                  <a:cs typeface="Consolas" pitchFamily="49" charset="0"/>
                </a:rPr>
                <a:t>n</a:t>
              </a:r>
              <a:endParaRPr lang="zh-CN" altLang="en-US" sz="2000" dirty="0">
                <a:solidFill>
                  <a:srgbClr val="0000FF"/>
                </a:solidFill>
                <a:latin typeface="Consolas" pitchFamily="49" charset="0"/>
                <a:cs typeface="Consolas" pitchFamily="49" charset="0"/>
              </a:endParaRPr>
            </a:p>
          </p:txBody>
        </p:sp>
        <p:sp>
          <p:nvSpPr>
            <p:cNvPr id="13" name="任意多边形 12"/>
            <p:cNvSpPr/>
            <p:nvPr/>
          </p:nvSpPr>
          <p:spPr>
            <a:xfrm>
              <a:off x="1879600" y="3175000"/>
              <a:ext cx="4660900" cy="2247900"/>
            </a:xfrm>
            <a:custGeom>
              <a:avLst/>
              <a:gdLst>
                <a:gd name="connsiteX0" fmla="*/ 0 w 4660900"/>
                <a:gd name="connsiteY0" fmla="*/ 2247900 h 2247900"/>
                <a:gd name="connsiteX1" fmla="*/ 1587500 w 4660900"/>
                <a:gd name="connsiteY1" fmla="*/ 2032000 h 2247900"/>
                <a:gd name="connsiteX2" fmla="*/ 2794000 w 4660900"/>
                <a:gd name="connsiteY2" fmla="*/ 1358900 h 2247900"/>
                <a:gd name="connsiteX3" fmla="*/ 4025900 w 4660900"/>
                <a:gd name="connsiteY3" fmla="*/ 635000 h 2247900"/>
                <a:gd name="connsiteX4" fmla="*/ 4660900 w 4660900"/>
                <a:gd name="connsiteY4" fmla="*/ 0 h 224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0900" h="2247900">
                  <a:moveTo>
                    <a:pt x="0" y="2247900"/>
                  </a:moveTo>
                  <a:cubicBezTo>
                    <a:pt x="560916" y="2214033"/>
                    <a:pt x="1121833" y="2180167"/>
                    <a:pt x="1587500" y="2032000"/>
                  </a:cubicBezTo>
                  <a:cubicBezTo>
                    <a:pt x="2053167" y="1883833"/>
                    <a:pt x="2387600" y="1591733"/>
                    <a:pt x="2794000" y="1358900"/>
                  </a:cubicBezTo>
                  <a:cubicBezTo>
                    <a:pt x="3200400" y="1126067"/>
                    <a:pt x="3714750" y="861483"/>
                    <a:pt x="4025900" y="635000"/>
                  </a:cubicBezTo>
                  <a:cubicBezTo>
                    <a:pt x="4337050" y="408517"/>
                    <a:pt x="4498975" y="204258"/>
                    <a:pt x="4660900" y="0"/>
                  </a:cubicBezTo>
                </a:path>
              </a:pathLst>
            </a:custGeom>
            <a:ln w="28575">
              <a:solidFill>
                <a:srgbClr val="808000"/>
              </a:solidFill>
              <a:tailEnd type="arrow"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4" name="任意多边形 13"/>
            <p:cNvSpPr/>
            <p:nvPr/>
          </p:nvSpPr>
          <p:spPr>
            <a:xfrm>
              <a:off x="1879600" y="3771900"/>
              <a:ext cx="4978400" cy="1841500"/>
            </a:xfrm>
            <a:custGeom>
              <a:avLst/>
              <a:gdLst>
                <a:gd name="connsiteX0" fmla="*/ 0 w 4978400"/>
                <a:gd name="connsiteY0" fmla="*/ 1841500 h 1841500"/>
                <a:gd name="connsiteX1" fmla="*/ 1168400 w 4978400"/>
                <a:gd name="connsiteY1" fmla="*/ 1689100 h 1841500"/>
                <a:gd name="connsiteX2" fmla="*/ 2400300 w 4978400"/>
                <a:gd name="connsiteY2" fmla="*/ 1384300 h 1841500"/>
                <a:gd name="connsiteX3" fmla="*/ 3619500 w 4978400"/>
                <a:gd name="connsiteY3" fmla="*/ 698500 h 1841500"/>
                <a:gd name="connsiteX4" fmla="*/ 4978400 w 4978400"/>
                <a:gd name="connsiteY4" fmla="*/ 0 h 184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8400" h="1841500">
                  <a:moveTo>
                    <a:pt x="0" y="1841500"/>
                  </a:moveTo>
                  <a:cubicBezTo>
                    <a:pt x="384175" y="1803400"/>
                    <a:pt x="768350" y="1765300"/>
                    <a:pt x="1168400" y="1689100"/>
                  </a:cubicBezTo>
                  <a:cubicBezTo>
                    <a:pt x="1568450" y="1612900"/>
                    <a:pt x="1991783" y="1549400"/>
                    <a:pt x="2400300" y="1384300"/>
                  </a:cubicBezTo>
                  <a:cubicBezTo>
                    <a:pt x="2808817" y="1219200"/>
                    <a:pt x="3189817" y="929217"/>
                    <a:pt x="3619500" y="698500"/>
                  </a:cubicBezTo>
                  <a:cubicBezTo>
                    <a:pt x="4049183" y="467783"/>
                    <a:pt x="4513791" y="233891"/>
                    <a:pt x="4978400" y="0"/>
                  </a:cubicBezTo>
                </a:path>
              </a:pathLst>
            </a:custGeom>
            <a:ln w="28575">
              <a:solidFill>
                <a:srgbClr val="0000FF"/>
              </a:solidFill>
              <a:tailEnd type="arrow"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5" name="TextBox 14"/>
            <p:cNvSpPr txBox="1"/>
            <p:nvPr/>
          </p:nvSpPr>
          <p:spPr>
            <a:xfrm>
              <a:off x="5143504" y="3500438"/>
              <a:ext cx="714380" cy="412229"/>
            </a:xfrm>
            <a:prstGeom prst="rect">
              <a:avLst/>
            </a:prstGeom>
            <a:noFill/>
          </p:spPr>
          <p:txBody>
            <a:bodyPr wrap="square" rtlCol="0">
              <a:spAutoFit/>
            </a:bodyPr>
            <a:lstStyle/>
            <a:p>
              <a:r>
                <a:rPr lang="en-US" altLang="zh-CN" sz="2000" i="1" dirty="0">
                  <a:solidFill>
                    <a:srgbClr val="808000"/>
                  </a:solidFill>
                  <a:latin typeface="Consolas" pitchFamily="49" charset="0"/>
                  <a:cs typeface="Consolas" pitchFamily="49" charset="0"/>
                </a:rPr>
                <a:t>f</a:t>
              </a:r>
              <a:r>
                <a:rPr lang="en-US" altLang="zh-CN" sz="2000" dirty="0">
                  <a:solidFill>
                    <a:srgbClr val="808000"/>
                  </a:solidFill>
                  <a:latin typeface="Consolas" pitchFamily="49" charset="0"/>
                  <a:cs typeface="Consolas" pitchFamily="49" charset="0"/>
                </a:rPr>
                <a:t>(</a:t>
              </a:r>
              <a:r>
                <a:rPr lang="en-US" altLang="zh-CN" sz="2000" i="1" dirty="0">
                  <a:solidFill>
                    <a:srgbClr val="808000"/>
                  </a:solidFill>
                  <a:latin typeface="Consolas" pitchFamily="49" charset="0"/>
                  <a:cs typeface="Consolas" pitchFamily="49" charset="0"/>
                </a:rPr>
                <a:t>n</a:t>
              </a:r>
              <a:r>
                <a:rPr lang="en-US" altLang="zh-CN" sz="2000" dirty="0">
                  <a:solidFill>
                    <a:srgbClr val="808000"/>
                  </a:solidFill>
                  <a:latin typeface="Consolas" pitchFamily="49" charset="0"/>
                  <a:cs typeface="Consolas" pitchFamily="49" charset="0"/>
                </a:rPr>
                <a:t>)</a:t>
              </a:r>
              <a:endParaRPr lang="zh-CN" altLang="en-US" sz="2000" dirty="0">
                <a:solidFill>
                  <a:srgbClr val="808000"/>
                </a:solidFill>
                <a:latin typeface="Consolas" pitchFamily="49" charset="0"/>
                <a:cs typeface="Consolas" pitchFamily="49" charset="0"/>
              </a:endParaRPr>
            </a:p>
          </p:txBody>
        </p:sp>
      </p:grpSp>
      <p:sp>
        <p:nvSpPr>
          <p:cNvPr id="5" name="灯片编号占位符 4"/>
          <p:cNvSpPr>
            <a:spLocks noGrp="1"/>
          </p:cNvSpPr>
          <p:nvPr>
            <p:ph type="sldNum" sz="quarter" idx="12"/>
          </p:nvPr>
        </p:nvSpPr>
        <p:spPr/>
        <p:txBody>
          <a:bodyPr/>
          <a:lstStyle/>
          <a:p>
            <a:fld id="{7AF016A1-9F15-429F-9EFD-84004B73C732}" type="slidenum">
              <a:rPr lang="en-US" altLang="zh-CN" smtClean="0"/>
              <a:pPr/>
              <a:t>77</a:t>
            </a:fld>
            <a:endParaRPr lang="en-US" altLang="zh-CN" dirty="0"/>
          </a:p>
        </p:txBody>
      </p:sp>
    </p:spTree>
    <p:custDataLst>
      <p:tags r:id="rId1"/>
    </p:custDataLst>
    <p:extLst>
      <p:ext uri="{BB962C8B-B14F-4D97-AF65-F5344CB8AC3E}">
        <p14:creationId xmlns:p14="http://schemas.microsoft.com/office/powerpoint/2010/main" val="222750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95288" y="357166"/>
            <a:ext cx="8305800" cy="21749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just">
              <a:lnSpc>
                <a:spcPts val="3400"/>
              </a:lnSpc>
            </a:pPr>
            <a:r>
              <a:rPr lang="en-US" altLang="zh-CN" sz="220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O</a:t>
            </a:r>
            <a:r>
              <a:rPr lang="zh-CN" altLang="en-US" sz="2200" dirty="0">
                <a:solidFill>
                  <a:srgbClr val="0000FF"/>
                </a:solidFill>
                <a:latin typeface="Consolas" pitchFamily="49" charset="0"/>
                <a:ea typeface="楷体" pitchFamily="49" charset="-122"/>
                <a:cs typeface="Consolas" pitchFamily="49" charset="0"/>
              </a:rPr>
              <a:t>”的形式定义为：</a:t>
            </a:r>
          </a:p>
          <a:p>
            <a:pPr algn="just">
              <a:lnSpc>
                <a:spcPts val="3400"/>
              </a:lnSpc>
            </a:pPr>
            <a:r>
              <a:rPr lang="en-US" altLang="zh-CN" sz="2200">
                <a:solidFill>
                  <a:srgbClr val="FF00FF"/>
                </a:solidFill>
                <a:latin typeface="Consolas" pitchFamily="49" charset="0"/>
                <a:ea typeface="楷体" pitchFamily="49" charset="-122"/>
                <a:cs typeface="Consolas" pitchFamily="49" charset="0"/>
              </a:rPr>
              <a:t>    T(</a:t>
            </a:r>
            <a:r>
              <a:rPr lang="en-US" altLang="zh-CN" sz="2200" i="1">
                <a:solidFill>
                  <a:srgbClr val="FF00FF"/>
                </a:solidFill>
                <a:latin typeface="Consolas" pitchFamily="49" charset="0"/>
                <a:ea typeface="楷体" pitchFamily="49" charset="-122"/>
                <a:cs typeface="Consolas" pitchFamily="49" charset="0"/>
              </a:rPr>
              <a:t>n</a:t>
            </a:r>
            <a:r>
              <a:rPr lang="en-US" altLang="zh-CN" sz="2200">
                <a:solidFill>
                  <a:srgbClr val="FF00FF"/>
                </a:solidFill>
                <a:latin typeface="Consolas" pitchFamily="49" charset="0"/>
                <a:ea typeface="楷体" pitchFamily="49" charset="-122"/>
                <a:cs typeface="Consolas" pitchFamily="49" charset="0"/>
              </a:rPr>
              <a:t>) = O(</a:t>
            </a:r>
            <a:r>
              <a:rPr lang="en-US" altLang="zh-CN" sz="2200" i="1">
                <a:solidFill>
                  <a:srgbClr val="FF00FF"/>
                </a:solidFill>
                <a:latin typeface="Consolas" pitchFamily="49" charset="0"/>
                <a:ea typeface="楷体" pitchFamily="49" charset="-122"/>
                <a:cs typeface="Consolas" pitchFamily="49" charset="0"/>
              </a:rPr>
              <a:t>f</a:t>
            </a:r>
            <a:r>
              <a:rPr lang="en-US" altLang="zh-CN" sz="2200">
                <a:solidFill>
                  <a:srgbClr val="FF00FF"/>
                </a:solidFill>
                <a:latin typeface="Consolas" pitchFamily="49" charset="0"/>
                <a:ea typeface="楷体" pitchFamily="49" charset="-122"/>
                <a:cs typeface="Consolas" pitchFamily="49" charset="0"/>
              </a:rPr>
              <a:t>(</a:t>
            </a:r>
            <a:r>
              <a:rPr lang="en-US" altLang="zh-CN" sz="2200" i="1">
                <a:solidFill>
                  <a:srgbClr val="FF00FF"/>
                </a:solidFill>
                <a:latin typeface="Consolas" pitchFamily="49" charset="0"/>
                <a:ea typeface="楷体" pitchFamily="49" charset="-122"/>
                <a:cs typeface="Consolas" pitchFamily="49" charset="0"/>
              </a:rPr>
              <a:t>n</a:t>
            </a:r>
            <a:r>
              <a:rPr lang="en-US" altLang="zh-CN" sz="2200" dirty="0">
                <a:solidFill>
                  <a:srgbClr val="FF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表示存在一个正的</a:t>
            </a:r>
            <a:r>
              <a:rPr lang="zh-CN" altLang="en-US" sz="2200">
                <a:solidFill>
                  <a:srgbClr val="0000FF"/>
                </a:solidFill>
                <a:latin typeface="Consolas" pitchFamily="49" charset="0"/>
                <a:ea typeface="楷体" pitchFamily="49" charset="-122"/>
                <a:cs typeface="Consolas" pitchFamily="49" charset="0"/>
              </a:rPr>
              <a:t>常数</a:t>
            </a:r>
            <a:r>
              <a:rPr lang="en-US" altLang="zh-CN" sz="2200" i="1">
                <a:solidFill>
                  <a:srgbClr val="0000FF"/>
                </a:solidFill>
                <a:latin typeface="Consolas" pitchFamily="49" charset="0"/>
                <a:ea typeface="楷体" pitchFamily="49" charset="-122"/>
                <a:cs typeface="Consolas" pitchFamily="49" charset="0"/>
              </a:rPr>
              <a:t>M</a:t>
            </a:r>
            <a:r>
              <a:rPr lang="zh-CN" altLang="en-US" sz="2200">
                <a:solidFill>
                  <a:srgbClr val="0000FF"/>
                </a:solidFill>
                <a:latin typeface="Consolas" pitchFamily="49" charset="0"/>
                <a:ea typeface="楷体" pitchFamily="49" charset="-122"/>
                <a:cs typeface="Consolas" pitchFamily="49" charset="0"/>
              </a:rPr>
              <a:t>，使</a:t>
            </a:r>
            <a:r>
              <a:rPr lang="zh-CN" altLang="en-US" sz="2200" dirty="0">
                <a:solidFill>
                  <a:srgbClr val="0000FF"/>
                </a:solidFill>
                <a:latin typeface="Consolas" pitchFamily="49" charset="0"/>
                <a:ea typeface="楷体" pitchFamily="49" charset="-122"/>
                <a:cs typeface="Consolas" pitchFamily="49" charset="0"/>
              </a:rPr>
              <a:t>得当</a:t>
            </a:r>
            <a:r>
              <a:rPr lang="en-US" altLang="zh-CN" sz="2200" i="1" dirty="0" err="1">
                <a:solidFill>
                  <a:srgbClr val="0000FF"/>
                </a:solidFill>
                <a:latin typeface="Consolas" pitchFamily="49" charset="0"/>
                <a:ea typeface="楷体" pitchFamily="49" charset="-122"/>
                <a:cs typeface="Consolas" pitchFamily="49" charset="0"/>
              </a:rPr>
              <a:t>n</a:t>
            </a:r>
            <a:r>
              <a:rPr lang="en-US" altLang="zh-CN" sz="2200" dirty="0" err="1">
                <a:solidFill>
                  <a:srgbClr val="0000FF"/>
                </a:solidFill>
                <a:latin typeface="Consolas" pitchFamily="49" charset="0"/>
                <a:cs typeface="Consolas" pitchFamily="49" charset="0"/>
              </a:rPr>
              <a:t>≥</a:t>
            </a:r>
            <a:r>
              <a:rPr lang="en-US" altLang="zh-CN" sz="2200" i="1" dirty="0" err="1">
                <a:solidFill>
                  <a:srgbClr val="0000FF"/>
                </a:solidFill>
                <a:latin typeface="Consolas" pitchFamily="49" charset="0"/>
                <a:ea typeface="楷体" pitchFamily="49" charset="-122"/>
                <a:cs typeface="Consolas" pitchFamily="49" charset="0"/>
              </a:rPr>
              <a:t>n</a:t>
            </a:r>
            <a:r>
              <a:rPr lang="en-US" altLang="zh-CN" sz="2200" baseline="-30000" dirty="0" err="1">
                <a:solidFill>
                  <a:srgbClr val="0000FF"/>
                </a:solidFill>
                <a:latin typeface="Consolas" pitchFamily="49" charset="0"/>
                <a:ea typeface="楷体" pitchFamily="49" charset="-122"/>
                <a:cs typeface="Consolas" pitchFamily="49" charset="0"/>
              </a:rPr>
              <a:t>0</a:t>
            </a:r>
            <a:r>
              <a:rPr lang="zh-CN" altLang="en-US" sz="2200" dirty="0">
                <a:solidFill>
                  <a:srgbClr val="0000FF"/>
                </a:solidFill>
                <a:latin typeface="Consolas" pitchFamily="49" charset="0"/>
                <a:ea typeface="楷体" pitchFamily="49" charset="-122"/>
                <a:cs typeface="Consolas" pitchFamily="49" charset="0"/>
              </a:rPr>
              <a:t>时都满足：</a:t>
            </a:r>
          </a:p>
          <a:p>
            <a:pPr algn="just">
              <a:lnSpc>
                <a:spcPts val="3400"/>
              </a:lnSpc>
            </a:pPr>
            <a:r>
              <a:rPr lang="zh-CN" altLang="en-US" sz="2200">
                <a:solidFill>
                  <a:srgbClr val="0000FF"/>
                </a:solidFill>
                <a:latin typeface="Consolas" pitchFamily="49" charset="0"/>
                <a:ea typeface="楷体" pitchFamily="49" charset="-122"/>
                <a:cs typeface="Consolas" pitchFamily="49" charset="0"/>
              </a:rPr>
              <a:t>              </a:t>
            </a:r>
            <a:r>
              <a:rPr lang="en-US" altLang="zh-CN" sz="2200" dirty="0">
                <a:solidFill>
                  <a:srgbClr val="0000FF"/>
                </a:solidFill>
                <a:latin typeface="Consolas" pitchFamily="49" charset="0"/>
                <a:ea typeface="楷体" pitchFamily="49" charset="-122"/>
                <a:cs typeface="Consolas" pitchFamily="49" charset="0"/>
              </a:rPr>
              <a:t>|T(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mj-ea"/>
                <a:cs typeface="Consolas" pitchFamily="49" charset="0"/>
              </a:rPr>
              <a:t>≤</a:t>
            </a:r>
            <a:r>
              <a:rPr lang="en-US" altLang="zh-CN" sz="2200" i="1" dirty="0" err="1">
                <a:solidFill>
                  <a:srgbClr val="0000FF"/>
                </a:solidFill>
                <a:latin typeface="Consolas" pitchFamily="49" charset="0"/>
                <a:ea typeface="楷体" pitchFamily="49" charset="-122"/>
                <a:cs typeface="Consolas" pitchFamily="49" charset="0"/>
              </a:rPr>
              <a:t>M</a:t>
            </a:r>
            <a:r>
              <a:rPr lang="en-US" altLang="zh-CN" sz="2200" dirty="0" err="1">
                <a:solidFill>
                  <a:srgbClr val="0000FF"/>
                </a:solidFill>
                <a:latin typeface="Consolas" pitchFamily="49" charset="0"/>
                <a:ea typeface="楷体" pitchFamily="49" charset="-122"/>
                <a:cs typeface="Consolas" pitchFamily="49" charset="0"/>
              </a:rPr>
              <a:t>|</a:t>
            </a:r>
            <a:r>
              <a:rPr lang="en-US" altLang="zh-CN" sz="2200" i="1" dirty="0" err="1">
                <a:solidFill>
                  <a:srgbClr val="0000FF"/>
                </a:solidFill>
                <a:latin typeface="Consolas" pitchFamily="49" charset="0"/>
                <a:ea typeface="楷体" pitchFamily="49" charset="-122"/>
                <a:cs typeface="Consolas" pitchFamily="49" charset="0"/>
              </a:rPr>
              <a:t>f</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      </a:t>
            </a:r>
          </a:p>
        </p:txBody>
      </p:sp>
      <p:sp>
        <p:nvSpPr>
          <p:cNvPr id="5" name="Line 7"/>
          <p:cNvSpPr>
            <a:spLocks noChangeShapeType="1"/>
          </p:cNvSpPr>
          <p:nvPr/>
        </p:nvSpPr>
        <p:spPr bwMode="auto">
          <a:xfrm flipV="1">
            <a:off x="4300563" y="2571744"/>
            <a:ext cx="0" cy="360363"/>
          </a:xfrm>
          <a:prstGeom prst="line">
            <a:avLst/>
          </a:prstGeom>
          <a:noFill/>
          <a:ln w="38100">
            <a:solidFill>
              <a:srgbClr val="C00000"/>
            </a:solidFill>
            <a:round/>
            <a:headEnd/>
            <a:tailEnd type="triangle" w="med" len="med"/>
          </a:ln>
          <a:effectLst/>
        </p:spPr>
        <p:txBody>
          <a:bodyPr wrap="none" anchor="ctr">
            <a:spAutoFit/>
          </a:bodyPr>
          <a:lstStyle/>
          <a:p>
            <a:endParaRPr lang="zh-CN" altLang="en-US">
              <a:latin typeface="Consolas" pitchFamily="49" charset="0"/>
              <a:cs typeface="Consolas" pitchFamily="49" charset="0"/>
            </a:endParaRPr>
          </a:p>
        </p:txBody>
      </p:sp>
      <p:sp>
        <p:nvSpPr>
          <p:cNvPr id="6" name="Text Box 8"/>
          <p:cNvSpPr txBox="1">
            <a:spLocks noChangeArrowheads="1"/>
          </p:cNvSpPr>
          <p:nvPr/>
        </p:nvSpPr>
        <p:spPr bwMode="auto">
          <a:xfrm>
            <a:off x="3189300" y="2978145"/>
            <a:ext cx="2382832" cy="430887"/>
          </a:xfrm>
          <a:prstGeom prst="rect">
            <a:avLst/>
          </a:prstGeom>
          <a:noFill/>
          <a:ln w="19050" algn="ctr">
            <a:noFill/>
            <a:miter lim="800000"/>
            <a:headEnd/>
            <a:tailEnd/>
          </a:ln>
          <a:effectLst/>
        </p:spPr>
        <p:txBody>
          <a:bodyPr wrap="square">
            <a:spAutoFit/>
          </a:bodyPr>
          <a:lstStyle/>
          <a:p>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是</a:t>
            </a:r>
            <a:r>
              <a:rPr lang="en-US" altLang="zh-CN" sz="2000">
                <a:solidFill>
                  <a:srgbClr val="0000FF"/>
                </a:solidFill>
                <a:latin typeface="Consolas" pitchFamily="49" charset="0"/>
                <a:ea typeface="楷体" pitchFamily="49" charset="-122"/>
                <a:cs typeface="Consolas" pitchFamily="49" charset="0"/>
              </a:rPr>
              <a:t>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的</a:t>
            </a:r>
            <a:r>
              <a:rPr lang="zh-CN" altLang="en-US" sz="2000" dirty="0">
                <a:solidFill>
                  <a:srgbClr val="0000FF"/>
                </a:solidFill>
                <a:latin typeface="Consolas" pitchFamily="49" charset="0"/>
                <a:ea typeface="楷体" pitchFamily="49" charset="-122"/>
                <a:cs typeface="Consolas" pitchFamily="49" charset="0"/>
              </a:rPr>
              <a:t>上界</a:t>
            </a:r>
          </a:p>
        </p:txBody>
      </p:sp>
      <p:sp>
        <p:nvSpPr>
          <p:cNvPr id="8" name="Line 7"/>
          <p:cNvSpPr>
            <a:spLocks noChangeShapeType="1"/>
          </p:cNvSpPr>
          <p:nvPr/>
        </p:nvSpPr>
        <p:spPr bwMode="auto">
          <a:xfrm flipV="1">
            <a:off x="3586183" y="3347449"/>
            <a:ext cx="0" cy="360363"/>
          </a:xfrm>
          <a:prstGeom prst="line">
            <a:avLst/>
          </a:prstGeom>
          <a:noFill/>
          <a:ln w="38100">
            <a:solidFill>
              <a:srgbClr val="C00000"/>
            </a:solidFill>
            <a:round/>
            <a:headEnd/>
            <a:tailEnd type="triangle" w="med" len="med"/>
          </a:ln>
          <a:effectLst/>
        </p:spPr>
        <p:txBody>
          <a:bodyPr wrap="none" anchor="ctr">
            <a:spAutoFit/>
          </a:bodyPr>
          <a:lstStyle/>
          <a:p>
            <a:endParaRPr lang="zh-CN" altLang="en-US">
              <a:latin typeface="Consolas" pitchFamily="49" charset="0"/>
              <a:cs typeface="Consolas" pitchFamily="49" charset="0"/>
            </a:endParaRPr>
          </a:p>
        </p:txBody>
      </p:sp>
      <p:sp>
        <p:nvSpPr>
          <p:cNvPr id="9" name="Text Box 8"/>
          <p:cNvSpPr txBox="1">
            <a:spLocks noChangeArrowheads="1"/>
          </p:cNvSpPr>
          <p:nvPr/>
        </p:nvSpPr>
        <p:spPr bwMode="auto">
          <a:xfrm>
            <a:off x="1928794" y="3753850"/>
            <a:ext cx="3597278" cy="769441"/>
          </a:xfrm>
          <a:prstGeom prst="rect">
            <a:avLst/>
          </a:prstGeom>
          <a:noFill/>
          <a:ln w="19050" algn="ctr">
            <a:noFill/>
            <a:miter lim="800000"/>
            <a:headEnd/>
            <a:tailEnd/>
          </a:ln>
          <a:effectLst/>
        </p:spPr>
        <p:txBody>
          <a:bodyPr wrap="square">
            <a:spAutoFit/>
          </a:bodyPr>
          <a:lstStyle/>
          <a:p>
            <a:r>
              <a:rPr lang="zh-CN" altLang="en-US" sz="2000">
                <a:solidFill>
                  <a:srgbClr val="0000FF"/>
                </a:solidFill>
                <a:latin typeface="Consolas" pitchFamily="49" charset="0"/>
                <a:ea typeface="楷体" pitchFamily="49" charset="-122"/>
                <a:cs typeface="Consolas" pitchFamily="49" charset="0"/>
              </a:rPr>
              <a:t>这种上界可能很多，通常取最接近的上界，即</a:t>
            </a:r>
            <a:r>
              <a:rPr lang="zh-CN" altLang="en-US" sz="2000">
                <a:solidFill>
                  <a:srgbClr val="FF00FF"/>
                </a:solidFill>
                <a:latin typeface="Consolas" pitchFamily="49" charset="0"/>
                <a:ea typeface="楷体" pitchFamily="49" charset="-122"/>
                <a:cs typeface="Consolas" pitchFamily="49" charset="0"/>
              </a:rPr>
              <a:t>紧凑上界</a:t>
            </a:r>
            <a:endParaRPr lang="zh-CN" altLang="en-US" sz="2000" dirty="0">
              <a:solidFill>
                <a:srgbClr val="FF00FF"/>
              </a:solidFill>
              <a:latin typeface="Consolas" pitchFamily="49" charset="0"/>
              <a:ea typeface="楷体" pitchFamily="49" charset="-122"/>
              <a:cs typeface="Consolas" pitchFamily="49" charset="0"/>
            </a:endParaRPr>
          </a:p>
        </p:txBody>
      </p:sp>
      <p:grpSp>
        <p:nvGrpSpPr>
          <p:cNvPr id="19" name="组合 18"/>
          <p:cNvGrpSpPr/>
          <p:nvPr/>
        </p:nvGrpSpPr>
        <p:grpSpPr>
          <a:xfrm>
            <a:off x="1285852" y="4857760"/>
            <a:ext cx="4500594" cy="1049207"/>
            <a:chOff x="714348" y="4857760"/>
            <a:chExt cx="4500594" cy="1049207"/>
          </a:xfrm>
        </p:grpSpPr>
        <p:sp>
          <p:nvSpPr>
            <p:cNvPr id="10" name="TextBox 9"/>
            <p:cNvSpPr txBox="1"/>
            <p:nvPr/>
          </p:nvSpPr>
          <p:spPr>
            <a:xfrm>
              <a:off x="714348" y="4857760"/>
              <a:ext cx="1928826" cy="498598"/>
            </a:xfrm>
            <a:prstGeom prst="rect">
              <a:avLst/>
            </a:prstGeom>
            <a:noFill/>
          </p:spPr>
          <p:txBody>
            <a:bodyPr wrap="square" rtlCol="0">
              <a:spAutoFit/>
            </a:bodyPr>
            <a:lstStyle/>
            <a:p>
              <a:pPr algn="l"/>
              <a:r>
                <a:rPr lang="zh-CN" altLang="en-US">
                  <a:solidFill>
                    <a:srgbClr val="0000FF"/>
                  </a:solidFill>
                  <a:latin typeface="Consolas" pitchFamily="49" charset="0"/>
                  <a:ea typeface="楷体" pitchFamily="49" charset="-122"/>
                  <a:cs typeface="Consolas" pitchFamily="49" charset="0"/>
                </a:rPr>
                <a:t>大致情况：</a:t>
              </a:r>
            </a:p>
          </p:txBody>
        </p:sp>
        <p:sp>
          <p:nvSpPr>
            <p:cNvPr id="11" name="TextBox 10"/>
            <p:cNvSpPr txBox="1"/>
            <p:nvPr/>
          </p:nvSpPr>
          <p:spPr>
            <a:xfrm>
              <a:off x="2571736" y="5143512"/>
              <a:ext cx="857256" cy="406265"/>
            </a:xfrm>
            <a:prstGeom prst="rect">
              <a:avLst/>
            </a:prstGeom>
            <a:noFill/>
          </p:spPr>
          <p:txBody>
            <a:bodyPr wrap="square" lIns="0" tIns="0" rIns="0" bIns="0" rtlCol="0">
              <a:spAutoFit/>
            </a:bodyPr>
            <a:lstStyle/>
            <a:p>
              <a:r>
                <a:rPr lang="en-US" altLang="zh-CN">
                  <a:solidFill>
                    <a:srgbClr val="0000FF"/>
                  </a:solidFill>
                  <a:latin typeface="Consolas" pitchFamily="49" charset="0"/>
                  <a:cs typeface="Consolas" pitchFamily="49" charset="0"/>
                </a:rPr>
                <a:t>lim</a:t>
              </a:r>
              <a:endParaRPr lang="zh-CN" altLang="en-US">
                <a:solidFill>
                  <a:srgbClr val="0000FF"/>
                </a:solidFill>
                <a:latin typeface="Consolas" pitchFamily="49" charset="0"/>
                <a:cs typeface="Consolas" pitchFamily="49" charset="0"/>
              </a:endParaRPr>
            </a:p>
          </p:txBody>
        </p:sp>
        <p:sp>
          <p:nvSpPr>
            <p:cNvPr id="12" name="TextBox 11"/>
            <p:cNvSpPr txBox="1"/>
            <p:nvPr/>
          </p:nvSpPr>
          <p:spPr>
            <a:xfrm>
              <a:off x="2786050" y="5523065"/>
              <a:ext cx="571504" cy="270843"/>
            </a:xfrm>
            <a:prstGeom prst="rect">
              <a:avLst/>
            </a:prstGeom>
            <a:noFill/>
          </p:spPr>
          <p:txBody>
            <a:bodyPr wrap="square" lIns="0" tIns="0" rIns="0" bIns="0" rtlCol="0">
              <a:spAutoFit/>
            </a:bodyPr>
            <a:lstStyle/>
            <a:p>
              <a:pPr algn="l"/>
              <a:r>
                <a:rPr lang="en-US" altLang="zh-CN" sz="1600" i="1">
                  <a:solidFill>
                    <a:srgbClr val="0000FF"/>
                  </a:solidFill>
                  <a:latin typeface="Consolas" pitchFamily="49" charset="0"/>
                  <a:cs typeface="Consolas" pitchFamily="49" charset="0"/>
                </a:rPr>
                <a:t>n</a:t>
              </a:r>
              <a:r>
                <a:rPr lang="zh-CN" altLang="en-US" sz="1600">
                  <a:solidFill>
                    <a:srgbClr val="0000FF"/>
                  </a:solidFill>
                  <a:latin typeface="Consolas" pitchFamily="49" charset="0"/>
                  <a:cs typeface="Consolas" pitchFamily="49" charset="0"/>
                </a:rPr>
                <a:t>→ ∞ </a:t>
              </a:r>
            </a:p>
          </p:txBody>
        </p:sp>
        <p:sp>
          <p:nvSpPr>
            <p:cNvPr id="14" name="TextBox 13"/>
            <p:cNvSpPr txBox="1"/>
            <p:nvPr/>
          </p:nvSpPr>
          <p:spPr>
            <a:xfrm>
              <a:off x="3357554" y="4980992"/>
              <a:ext cx="857256" cy="406265"/>
            </a:xfrm>
            <a:prstGeom prst="rect">
              <a:avLst/>
            </a:prstGeom>
            <a:noFill/>
          </p:spPr>
          <p:txBody>
            <a:bodyPr wrap="square" lIns="0" tIns="0" rIns="0" bIns="0" rtlCol="0">
              <a:spAutoFit/>
            </a:bodyPr>
            <a:lstStyle/>
            <a:p>
              <a:r>
                <a:rPr lang="en-US" altLang="zh-CN" i="1">
                  <a:solidFill>
                    <a:srgbClr val="0000FF"/>
                  </a:solidFill>
                  <a:latin typeface="Consolas" pitchFamily="49" charset="0"/>
                  <a:cs typeface="Consolas" pitchFamily="49" charset="0"/>
                </a:rPr>
                <a:t>T</a:t>
              </a:r>
              <a:r>
                <a:rPr lang="en-US" altLang="zh-CN">
                  <a:solidFill>
                    <a:srgbClr val="0000FF"/>
                  </a:solidFill>
                  <a:latin typeface="Consolas" pitchFamily="49" charset="0"/>
                  <a:cs typeface="Consolas" pitchFamily="49" charset="0"/>
                </a:rPr>
                <a:t>(</a:t>
              </a:r>
              <a:r>
                <a:rPr lang="en-US" altLang="zh-CN" i="1">
                  <a:solidFill>
                    <a:srgbClr val="0000FF"/>
                  </a:solidFill>
                  <a:latin typeface="Consolas" pitchFamily="49" charset="0"/>
                  <a:cs typeface="Consolas" pitchFamily="49" charset="0"/>
                </a:rPr>
                <a:t>n</a:t>
              </a:r>
              <a:r>
                <a:rPr lang="en-US" altLang="zh-CN">
                  <a:solidFill>
                    <a:srgbClr val="0000FF"/>
                  </a:solidFill>
                  <a:latin typeface="Consolas" pitchFamily="49" charset="0"/>
                  <a:cs typeface="Consolas" pitchFamily="49" charset="0"/>
                </a:rPr>
                <a:t>)</a:t>
              </a:r>
              <a:endParaRPr lang="zh-CN" altLang="en-US">
                <a:solidFill>
                  <a:srgbClr val="0000FF"/>
                </a:solidFill>
                <a:latin typeface="Consolas" pitchFamily="49" charset="0"/>
                <a:cs typeface="Consolas" pitchFamily="49" charset="0"/>
              </a:endParaRPr>
            </a:p>
          </p:txBody>
        </p:sp>
        <p:sp>
          <p:nvSpPr>
            <p:cNvPr id="15" name="TextBox 14"/>
            <p:cNvSpPr txBox="1"/>
            <p:nvPr/>
          </p:nvSpPr>
          <p:spPr>
            <a:xfrm>
              <a:off x="3357554" y="5500702"/>
              <a:ext cx="857256" cy="406265"/>
            </a:xfrm>
            <a:prstGeom prst="rect">
              <a:avLst/>
            </a:prstGeom>
            <a:noFill/>
          </p:spPr>
          <p:txBody>
            <a:bodyPr wrap="square" lIns="0" tIns="0" rIns="0" bIns="0" rtlCol="0">
              <a:spAutoFit/>
            </a:bodyPr>
            <a:lstStyle/>
            <a:p>
              <a:r>
                <a:rPr lang="en-US" altLang="zh-CN" i="1">
                  <a:solidFill>
                    <a:srgbClr val="0000FF"/>
                  </a:solidFill>
                  <a:latin typeface="Consolas" pitchFamily="49" charset="0"/>
                  <a:cs typeface="Consolas" pitchFamily="49" charset="0"/>
                </a:rPr>
                <a:t>f</a:t>
              </a:r>
              <a:r>
                <a:rPr lang="en-US" altLang="zh-CN">
                  <a:solidFill>
                    <a:srgbClr val="0000FF"/>
                  </a:solidFill>
                  <a:latin typeface="Consolas" pitchFamily="49" charset="0"/>
                  <a:cs typeface="Consolas" pitchFamily="49" charset="0"/>
                </a:rPr>
                <a:t>(</a:t>
              </a:r>
              <a:r>
                <a:rPr lang="en-US" altLang="zh-CN" i="1">
                  <a:solidFill>
                    <a:srgbClr val="0000FF"/>
                  </a:solidFill>
                  <a:latin typeface="Consolas" pitchFamily="49" charset="0"/>
                  <a:cs typeface="Consolas" pitchFamily="49" charset="0"/>
                </a:rPr>
                <a:t>n</a:t>
              </a:r>
              <a:r>
                <a:rPr lang="en-US" altLang="zh-CN">
                  <a:solidFill>
                    <a:srgbClr val="0000FF"/>
                  </a:solidFill>
                  <a:latin typeface="Consolas" pitchFamily="49" charset="0"/>
                  <a:cs typeface="Consolas" pitchFamily="49" charset="0"/>
                </a:rPr>
                <a:t>)</a:t>
              </a:r>
              <a:endParaRPr lang="zh-CN" altLang="en-US">
                <a:solidFill>
                  <a:srgbClr val="0000FF"/>
                </a:solidFill>
                <a:latin typeface="Consolas" pitchFamily="49" charset="0"/>
                <a:cs typeface="Consolas" pitchFamily="49" charset="0"/>
              </a:endParaRPr>
            </a:p>
          </p:txBody>
        </p:sp>
        <p:cxnSp>
          <p:nvCxnSpPr>
            <p:cNvPr id="17" name="直接连接符 16"/>
            <p:cNvCxnSpPr/>
            <p:nvPr/>
          </p:nvCxnSpPr>
          <p:spPr>
            <a:xfrm>
              <a:off x="3500430" y="5429264"/>
              <a:ext cx="57150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71934" y="5214950"/>
              <a:ext cx="1143008" cy="406265"/>
            </a:xfrm>
            <a:prstGeom prst="rect">
              <a:avLst/>
            </a:prstGeom>
            <a:noFill/>
          </p:spPr>
          <p:txBody>
            <a:bodyPr wrap="square" lIns="0" tIns="0" rIns="0" bIns="0" rtlCol="0">
              <a:spAutoFit/>
            </a:bodyPr>
            <a:lstStyle/>
            <a:p>
              <a:r>
                <a:rPr lang="en-US" altLang="zh-CN" i="1">
                  <a:solidFill>
                    <a:srgbClr val="0000FF"/>
                  </a:solidFill>
                  <a:latin typeface="Consolas" pitchFamily="49" charset="0"/>
                  <a:cs typeface="Consolas" pitchFamily="49" charset="0"/>
                </a:rPr>
                <a:t>=  M</a:t>
              </a:r>
              <a:endParaRPr lang="zh-CN" altLang="en-US">
                <a:solidFill>
                  <a:srgbClr val="0000FF"/>
                </a:solidFill>
                <a:latin typeface="Consolas" pitchFamily="49" charset="0"/>
                <a:cs typeface="Consolas" pitchFamily="49" charset="0"/>
              </a:endParaRPr>
            </a:p>
          </p:txBody>
        </p:sp>
      </p:grpSp>
      <p:sp>
        <p:nvSpPr>
          <p:cNvPr id="7" name="灯片编号占位符 6"/>
          <p:cNvSpPr>
            <a:spLocks noGrp="1"/>
          </p:cNvSpPr>
          <p:nvPr>
            <p:ph type="sldNum" sz="quarter" idx="12"/>
          </p:nvPr>
        </p:nvSpPr>
        <p:spPr/>
        <p:txBody>
          <a:bodyPr/>
          <a:lstStyle/>
          <a:p>
            <a:fld id="{7AF016A1-9F15-429F-9EFD-84004B73C732}" type="slidenum">
              <a:rPr lang="en-US" altLang="zh-CN" smtClean="0"/>
              <a:pPr/>
              <a:t>78</a:t>
            </a:fld>
            <a:endParaRPr lang="en-US" altLang="zh-CN" dirty="0"/>
          </a:p>
        </p:txBody>
      </p:sp>
    </p:spTree>
    <p:custDataLst>
      <p:tags r:id="rId1"/>
    </p:custDataLst>
    <p:extLst>
      <p:ext uri="{BB962C8B-B14F-4D97-AF65-F5344CB8AC3E}">
        <p14:creationId xmlns:p14="http://schemas.microsoft.com/office/powerpoint/2010/main" val="194490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571472" y="1857364"/>
            <a:ext cx="8001056" cy="972574"/>
          </a:xfrm>
          <a:prstGeom prst="rect">
            <a:avLst/>
          </a:prstGeom>
          <a:noFill/>
          <a:ln w="9525">
            <a:noFill/>
            <a:miter lim="800000"/>
            <a:headEnd/>
            <a:tailEnd/>
          </a:ln>
          <a:effectLst/>
        </p:spPr>
        <p:txBody>
          <a:bodyPr wrap="square">
            <a:spAutoFit/>
          </a:bodyPr>
          <a:lstStyle/>
          <a:p>
            <a:pPr algn="l">
              <a:lnSpc>
                <a:spcPct val="130000"/>
              </a:lnSpc>
              <a:spcBef>
                <a:spcPct val="0"/>
              </a:spcBef>
            </a:pPr>
            <a:r>
              <a:rPr lang="zh-CN" altLang="en-US" sz="2200" dirty="0">
                <a:solidFill>
                  <a:srgbClr val="0000FF"/>
                </a:solidFill>
                <a:latin typeface="Consolas" pitchFamily="49" charset="0"/>
                <a:ea typeface="楷体" pitchFamily="49" charset="-122"/>
                <a:cs typeface="Consolas" pitchFamily="49" charset="0"/>
              </a:rPr>
              <a:t>只求出</a:t>
            </a:r>
            <a:r>
              <a:rPr lang="en-US" altLang="zh-CN" sz="2200" dirty="0">
                <a:solidFill>
                  <a:srgbClr val="0000FF"/>
                </a:solidFill>
                <a:latin typeface="Consolas" pitchFamily="49" charset="0"/>
                <a:ea typeface="楷体" pitchFamily="49" charset="-122"/>
                <a:cs typeface="Consolas" pitchFamily="49" charset="0"/>
              </a:rPr>
              <a:t>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的最高阶，忽略其低阶项和常系数 </a:t>
            </a:r>
            <a:r>
              <a:rPr lang="en-US" altLang="zh-CN" sz="2200" dirty="0">
                <a:solidFill>
                  <a:srgbClr val="0000FF"/>
                </a:solidFill>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既可简化</a:t>
            </a:r>
            <a:r>
              <a:rPr lang="en-US" altLang="zh-CN" sz="2200" dirty="0">
                <a:solidFill>
                  <a:srgbClr val="0000FF"/>
                </a:solidFill>
                <a:latin typeface="Consolas" pitchFamily="49" charset="0"/>
                <a:ea typeface="楷体" pitchFamily="49" charset="-122"/>
                <a:cs typeface="Consolas" pitchFamily="49" charset="0"/>
              </a:rPr>
              <a:t>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的计算，又能比较客观地反映出当</a:t>
            </a:r>
            <a:r>
              <a:rPr lang="en-US" altLang="zh-CN" sz="2200" i="1" dirty="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很大时算法的时间性能。     </a:t>
            </a:r>
            <a:endParaRPr lang="en-US" altLang="zh-CN" sz="2200" dirty="0">
              <a:solidFill>
                <a:srgbClr val="C00000"/>
              </a:solidFill>
              <a:latin typeface="Consolas" pitchFamily="49" charset="0"/>
              <a:ea typeface="楷体" pitchFamily="49" charset="-122"/>
              <a:cs typeface="Consolas" pitchFamily="49" charset="0"/>
            </a:endParaRPr>
          </a:p>
        </p:txBody>
      </p:sp>
      <p:sp>
        <p:nvSpPr>
          <p:cNvPr id="211971" name="AutoShape 3"/>
          <p:cNvSpPr>
            <a:spLocks noChangeArrowheads="1"/>
          </p:cNvSpPr>
          <p:nvPr/>
        </p:nvSpPr>
        <p:spPr bwMode="auto">
          <a:xfrm>
            <a:off x="4929190" y="636574"/>
            <a:ext cx="2643206" cy="863600"/>
          </a:xfrm>
          <a:prstGeom prst="wedgeRectCallout">
            <a:avLst>
              <a:gd name="adj1" fmla="val -64643"/>
              <a:gd name="adj2" fmla="val 101288"/>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nSpc>
                <a:spcPts val="2600"/>
              </a:lnSpc>
              <a:spcBef>
                <a:spcPct val="0"/>
              </a:spcBef>
            </a:pPr>
            <a:r>
              <a:rPr lang="zh-CN" altLang="en-US" sz="1800" dirty="0">
                <a:solidFill>
                  <a:srgbClr val="C00000"/>
                </a:solidFill>
                <a:latin typeface="Consolas" pitchFamily="49" charset="0"/>
                <a:ea typeface="楷体" pitchFamily="49" charset="-122"/>
                <a:cs typeface="Consolas" pitchFamily="49" charset="0"/>
              </a:rPr>
              <a:t>本质</a:t>
            </a:r>
            <a:r>
              <a:rPr lang="zh-CN" altLang="en-US" sz="1800">
                <a:solidFill>
                  <a:srgbClr val="C00000"/>
                </a:solidFill>
                <a:latin typeface="Consolas" pitchFamily="49" charset="0"/>
                <a:ea typeface="楷体" pitchFamily="49" charset="-122"/>
                <a:cs typeface="Consolas" pitchFamily="49" charset="0"/>
              </a:rPr>
              <a:t>上讲，是一种</a:t>
            </a:r>
            <a:r>
              <a:rPr lang="en-US" altLang="zh-CN" sz="1800">
                <a:solidFill>
                  <a:srgbClr val="C00000"/>
                </a:solidFill>
                <a:latin typeface="Consolas" pitchFamily="49" charset="0"/>
                <a:ea typeface="楷体" pitchFamily="49" charset="-122"/>
                <a:cs typeface="Consolas" pitchFamily="49" charset="0"/>
              </a:rPr>
              <a:t>T(</a:t>
            </a:r>
            <a:r>
              <a:rPr lang="en-US" altLang="zh-CN" sz="1800" i="1">
                <a:solidFill>
                  <a:srgbClr val="C00000"/>
                </a:solidFill>
                <a:latin typeface="Consolas" pitchFamily="49" charset="0"/>
                <a:ea typeface="楷体" pitchFamily="49" charset="-122"/>
                <a:cs typeface="Consolas" pitchFamily="49" charset="0"/>
              </a:rPr>
              <a:t>n</a:t>
            </a:r>
            <a:r>
              <a:rPr lang="en-US" altLang="zh-CN" sz="1800">
                <a:solidFill>
                  <a:srgbClr val="C00000"/>
                </a:solidFill>
                <a:latin typeface="Consolas" pitchFamily="49" charset="0"/>
                <a:ea typeface="楷体" pitchFamily="49" charset="-122"/>
                <a:cs typeface="Consolas" pitchFamily="49" charset="0"/>
              </a:rPr>
              <a:t>)</a:t>
            </a:r>
            <a:r>
              <a:rPr lang="zh-CN" altLang="en-US" sz="1800">
                <a:solidFill>
                  <a:srgbClr val="C00000"/>
                </a:solidFill>
                <a:latin typeface="Consolas" pitchFamily="49" charset="0"/>
                <a:ea typeface="楷体" pitchFamily="49" charset="-122"/>
                <a:cs typeface="Consolas" pitchFamily="49" charset="0"/>
              </a:rPr>
              <a:t>最高</a:t>
            </a:r>
            <a:r>
              <a:rPr lang="zh-CN" altLang="en-US" sz="1800" dirty="0">
                <a:solidFill>
                  <a:srgbClr val="C00000"/>
                </a:solidFill>
                <a:latin typeface="Consolas" pitchFamily="49" charset="0"/>
                <a:ea typeface="楷体" pitchFamily="49" charset="-122"/>
                <a:cs typeface="Consolas" pitchFamily="49" charset="0"/>
              </a:rPr>
              <a:t>数量级的比较</a:t>
            </a:r>
          </a:p>
        </p:txBody>
      </p:sp>
      <p:sp>
        <p:nvSpPr>
          <p:cNvPr id="6" name="TextBox 5"/>
          <p:cNvSpPr txBox="1"/>
          <p:nvPr/>
        </p:nvSpPr>
        <p:spPr>
          <a:xfrm>
            <a:off x="1214414" y="3857628"/>
            <a:ext cx="5143536" cy="43088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ct val="100000"/>
              </a:lnSpc>
              <a:spcBef>
                <a:spcPct val="0"/>
              </a:spcBef>
            </a:pPr>
            <a:r>
              <a:rPr lang="zh-CN" altLang="en-US" sz="2200">
                <a:solidFill>
                  <a:srgbClr val="0000FF"/>
                </a:solidFill>
                <a:latin typeface="Consolas" pitchFamily="49" charset="0"/>
                <a:ea typeface="楷体" pitchFamily="49" charset="-122"/>
                <a:cs typeface="Consolas" pitchFamily="49" charset="0"/>
              </a:rPr>
              <a:t> 例如 ：</a:t>
            </a:r>
            <a:r>
              <a:rPr lang="en-US" altLang="zh-CN" sz="2200">
                <a:solidFill>
                  <a:srgbClr val="0000FF"/>
                </a:solidFill>
                <a:latin typeface="Consolas" pitchFamily="49" charset="0"/>
                <a:ea typeface="楷体" pitchFamily="49" charset="-122"/>
                <a:cs typeface="Consolas" pitchFamily="49" charset="0"/>
              </a:rPr>
              <a:t>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 = </a:t>
            </a:r>
            <a:r>
              <a:rPr lang="en-US" altLang="zh-CN" sz="2200">
                <a:solidFill>
                  <a:srgbClr val="C00000"/>
                </a:solidFill>
                <a:latin typeface="Consolas" pitchFamily="49" charset="0"/>
                <a:ea typeface="楷体" pitchFamily="49" charset="-122"/>
                <a:cs typeface="Consolas" pitchFamily="49" charset="0"/>
              </a:rPr>
              <a:t>2</a:t>
            </a:r>
            <a:r>
              <a:rPr lang="en-US" altLang="zh-CN" sz="2200" i="1">
                <a:solidFill>
                  <a:srgbClr val="C00000"/>
                </a:solidFill>
                <a:latin typeface="Consolas" pitchFamily="49" charset="0"/>
                <a:ea typeface="楷体" pitchFamily="49" charset="-122"/>
                <a:cs typeface="Consolas" pitchFamily="49" charset="0"/>
              </a:rPr>
              <a:t>n</a:t>
            </a:r>
            <a:r>
              <a:rPr lang="en-US" altLang="zh-CN" sz="2200" baseline="30000">
                <a:solidFill>
                  <a:srgbClr val="C00000"/>
                </a:solidFill>
                <a:latin typeface="Consolas" pitchFamily="49" charset="0"/>
                <a:ea typeface="楷体" pitchFamily="49" charset="-122"/>
                <a:cs typeface="Consolas" pitchFamily="49" charset="0"/>
              </a:rPr>
              <a:t>2</a:t>
            </a:r>
            <a:r>
              <a:rPr lang="en-US" altLang="zh-CN" sz="2200">
                <a:solidFill>
                  <a:srgbClr val="C00000"/>
                </a:solidFill>
                <a:latin typeface="Consolas" pitchFamily="49" charset="0"/>
                <a:ea typeface="楷体" pitchFamily="49" charset="-122"/>
                <a:cs typeface="Consolas" pitchFamily="49" charset="0"/>
              </a:rPr>
              <a:t>+2</a:t>
            </a:r>
            <a:r>
              <a:rPr lang="en-US" altLang="zh-CN" sz="2200" i="1">
                <a:solidFill>
                  <a:srgbClr val="C00000"/>
                </a:solidFill>
                <a:latin typeface="Consolas" pitchFamily="49" charset="0"/>
                <a:ea typeface="楷体" pitchFamily="49" charset="-122"/>
                <a:cs typeface="Consolas" pitchFamily="49" charset="0"/>
              </a:rPr>
              <a:t>n</a:t>
            </a:r>
            <a:r>
              <a:rPr lang="en-US" altLang="zh-CN" sz="2200">
                <a:solidFill>
                  <a:srgbClr val="C00000"/>
                </a:solidFill>
                <a:latin typeface="Consolas" pitchFamily="49" charset="0"/>
                <a:ea typeface="楷体" pitchFamily="49" charset="-122"/>
                <a:cs typeface="Consolas" pitchFamily="49" charset="0"/>
              </a:rPr>
              <a:t>+1 = O(</a:t>
            </a:r>
            <a:r>
              <a:rPr lang="en-US" altLang="zh-CN" sz="2200" i="1">
                <a:solidFill>
                  <a:srgbClr val="C00000"/>
                </a:solidFill>
                <a:latin typeface="Consolas" pitchFamily="49" charset="0"/>
                <a:ea typeface="楷体" pitchFamily="49" charset="-122"/>
                <a:cs typeface="Consolas" pitchFamily="49" charset="0"/>
              </a:rPr>
              <a:t>n</a:t>
            </a:r>
            <a:r>
              <a:rPr lang="en-US" altLang="zh-CN" sz="2200" baseline="30000">
                <a:solidFill>
                  <a:srgbClr val="C00000"/>
                </a:solidFill>
                <a:latin typeface="Consolas" pitchFamily="49" charset="0"/>
                <a:ea typeface="楷体" pitchFamily="49" charset="-122"/>
                <a:cs typeface="Consolas" pitchFamily="49" charset="0"/>
              </a:rPr>
              <a:t>2</a:t>
            </a:r>
            <a:r>
              <a:rPr lang="en-US" altLang="zh-CN" sz="2200">
                <a:solidFill>
                  <a:srgbClr val="C00000"/>
                </a:solidFill>
                <a:latin typeface="Consolas" pitchFamily="49" charset="0"/>
                <a:ea typeface="楷体" pitchFamily="49" charset="-122"/>
                <a:cs typeface="Consolas" pitchFamily="49" charset="0"/>
              </a:rPr>
              <a:t>)</a:t>
            </a:r>
            <a:endParaRPr lang="zh-CN" altLang="en-US" sz="2200">
              <a:latin typeface="Consolas" pitchFamily="49" charset="0"/>
              <a:cs typeface="Consolas" pitchFamily="49"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79</a:t>
            </a:fld>
            <a:endParaRPr lang="en-US" altLang="zh-CN" dirty="0"/>
          </a:p>
        </p:txBody>
      </p:sp>
    </p:spTree>
    <p:custDataLst>
      <p:tags r:id="rId1"/>
    </p:custDataLst>
    <p:extLst>
      <p:ext uri="{BB962C8B-B14F-4D97-AF65-F5344CB8AC3E}">
        <p14:creationId xmlns:p14="http://schemas.microsoft.com/office/powerpoint/2010/main" val="196478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1988840"/>
            <a:ext cx="6072230" cy="2975375"/>
          </a:xfrm>
          <a:prstGeom prst="rect">
            <a:avLst/>
          </a:prstGeom>
          <a:ln>
            <a:noFill/>
          </a:ln>
          <a:effectLst>
            <a:outerShdw blurRad="225425" dist="50800" dir="5220000" algn="ctr">
              <a:srgbClr val="000000">
                <a:alpha val="33000"/>
              </a:srgbClr>
            </a:outerShdw>
          </a:effectLst>
          <a:scene3d>
            <a:camera prst="orthographicFront"/>
            <a:lightRig rig="harsh" dir="t">
              <a:rot lat="0" lon="0" rev="3000000"/>
            </a:lightRig>
          </a:scene3d>
          <a:sp3d extrusionH="254000" contourW="19050">
            <a:bevelT w="82550" h="44450" prst="angle"/>
            <a:bevelB w="82550" h="44450" prst="angle"/>
            <a:contourClr>
              <a:srgbClr val="FFFFFF"/>
            </a:contourClr>
          </a:sp3d>
        </p:spPr>
        <p:style>
          <a:lnRef idx="1">
            <a:schemeClr val="accent3"/>
          </a:lnRef>
          <a:fillRef idx="2">
            <a:schemeClr val="accent3"/>
          </a:fillRef>
          <a:effectRef idx="1">
            <a:schemeClr val="accent3"/>
          </a:effectRef>
          <a:fontRef idx="minor">
            <a:schemeClr val="dk1"/>
          </a:fontRef>
        </p:style>
        <p:txBody>
          <a:bodyPr wrap="square" lIns="216000" tIns="216000" rIns="216000" bIns="216000" rtlCol="0">
            <a:spAutoFit/>
          </a:bodyPr>
          <a:lstStyle/>
          <a:p>
            <a:pPr marL="457200" indent="-457200" algn="l">
              <a:lnSpc>
                <a:spcPct val="150000"/>
              </a:lnSpc>
              <a:spcBef>
                <a:spcPts val="0"/>
              </a:spcBef>
              <a:buBlip>
                <a:blip r:embed="rId3"/>
              </a:buBlip>
            </a:pPr>
            <a:r>
              <a:rPr lang="zh-CN" altLang="en-US" sz="2200" dirty="0">
                <a:solidFill>
                  <a:srgbClr val="0033CC"/>
                </a:solidFill>
                <a:latin typeface="楷体" pitchFamily="49" charset="-122"/>
                <a:ea typeface="楷体" pitchFamily="49" charset="-122"/>
              </a:rPr>
              <a:t>各种数据的逻辑结构描述。</a:t>
            </a:r>
            <a:endParaRPr lang="en-US" altLang="zh-CN" sz="2200" dirty="0">
              <a:solidFill>
                <a:srgbClr val="0033CC"/>
              </a:solidFill>
              <a:latin typeface="楷体" pitchFamily="49" charset="-122"/>
              <a:ea typeface="楷体" pitchFamily="49" charset="-122"/>
            </a:endParaRPr>
          </a:p>
          <a:p>
            <a:pPr marL="457200" indent="-457200" algn="l">
              <a:lnSpc>
                <a:spcPct val="150000"/>
              </a:lnSpc>
              <a:spcBef>
                <a:spcPts val="0"/>
              </a:spcBef>
              <a:buBlip>
                <a:blip r:embed="rId3"/>
              </a:buBlip>
            </a:pPr>
            <a:r>
              <a:rPr lang="zh-CN" altLang="en-US" sz="2200" dirty="0">
                <a:solidFill>
                  <a:srgbClr val="0033CC"/>
                </a:solidFill>
                <a:latin typeface="楷体" pitchFamily="49" charset="-122"/>
                <a:ea typeface="楷体" pitchFamily="49" charset="-122"/>
              </a:rPr>
              <a:t>各种数据的存储结构表示。</a:t>
            </a:r>
          </a:p>
          <a:p>
            <a:pPr marL="457200" indent="-457200" algn="l">
              <a:lnSpc>
                <a:spcPct val="150000"/>
              </a:lnSpc>
              <a:spcBef>
                <a:spcPts val="0"/>
              </a:spcBef>
              <a:buBlip>
                <a:blip r:embed="rId3"/>
              </a:buBlip>
            </a:pPr>
            <a:r>
              <a:rPr lang="zh-CN" altLang="en-US" sz="2200" dirty="0">
                <a:solidFill>
                  <a:srgbClr val="0033CC"/>
                </a:solidFill>
                <a:latin typeface="楷体" pitchFamily="49" charset="-122"/>
                <a:ea typeface="楷体" pitchFamily="49" charset="-122"/>
              </a:rPr>
              <a:t>各种数据结构的运算定义。</a:t>
            </a:r>
          </a:p>
          <a:p>
            <a:pPr marL="457200" indent="-457200" algn="l">
              <a:lnSpc>
                <a:spcPct val="150000"/>
              </a:lnSpc>
              <a:spcBef>
                <a:spcPts val="0"/>
              </a:spcBef>
              <a:buBlip>
                <a:blip r:embed="rId3"/>
              </a:buBlip>
            </a:pPr>
            <a:r>
              <a:rPr lang="zh-CN" altLang="en-US" sz="2200" dirty="0">
                <a:solidFill>
                  <a:srgbClr val="0033CC"/>
                </a:solidFill>
                <a:latin typeface="楷体" pitchFamily="49" charset="-122"/>
                <a:ea typeface="楷体" pitchFamily="49" charset="-122"/>
              </a:rPr>
              <a:t>设计实现运算的算法。</a:t>
            </a:r>
          </a:p>
          <a:p>
            <a:pPr marL="457200" indent="-457200" algn="l">
              <a:lnSpc>
                <a:spcPct val="150000"/>
              </a:lnSpc>
              <a:spcBef>
                <a:spcPts val="0"/>
              </a:spcBef>
              <a:buBlip>
                <a:blip r:embed="rId3"/>
              </a:buBlip>
            </a:pPr>
            <a:r>
              <a:rPr lang="zh-CN" altLang="en-US" sz="2200" dirty="0">
                <a:solidFill>
                  <a:srgbClr val="0033CC"/>
                </a:solidFill>
                <a:latin typeface="楷体" pitchFamily="49" charset="-122"/>
                <a:ea typeface="楷体" pitchFamily="49" charset="-122"/>
              </a:rPr>
              <a:t>分析算法的效率。</a:t>
            </a:r>
          </a:p>
        </p:txBody>
      </p:sp>
      <p:sp>
        <p:nvSpPr>
          <p:cNvPr id="4" name="Text Box 12"/>
          <p:cNvSpPr txBox="1">
            <a:spLocks noChangeArrowheads="1"/>
          </p:cNvSpPr>
          <p:nvPr/>
        </p:nvSpPr>
        <p:spPr bwMode="auto">
          <a:xfrm>
            <a:off x="1142976" y="571480"/>
            <a:ext cx="4000528" cy="461665"/>
          </a:xfrm>
          <a:prstGeom prst="rect">
            <a:avLst/>
          </a:prstGeom>
          <a:solidFill>
            <a:srgbClr val="6600CC"/>
          </a:solidFill>
          <a:ln w="9525">
            <a:noFill/>
            <a:miter lim="800000"/>
            <a:headEnd/>
            <a:tailEnd/>
          </a:ln>
          <a:effectLst/>
        </p:spPr>
        <p:txBody>
          <a:bodyPr wrap="square">
            <a:spAutoFit/>
          </a:bodyPr>
          <a:lstStyle/>
          <a:p>
            <a:pPr algn="l">
              <a:lnSpc>
                <a:spcPct val="100000"/>
              </a:lnSpc>
              <a:spcBef>
                <a:spcPct val="0"/>
              </a:spcBef>
            </a:pPr>
            <a:r>
              <a:rPr lang="zh-CN" altLang="en-US" dirty="0">
                <a:solidFill>
                  <a:schemeClr val="bg1"/>
                </a:solidFill>
                <a:latin typeface="黑体" pitchFamily="49" charset="-122"/>
                <a:ea typeface="黑体" pitchFamily="49" charset="-122"/>
              </a:rPr>
              <a:t> “数据结构”课程的内容</a:t>
            </a:r>
          </a:p>
        </p:txBody>
      </p:sp>
      <p:sp>
        <p:nvSpPr>
          <p:cNvPr id="5" name="Oval 8"/>
          <p:cNvSpPr>
            <a:spLocks noChangeAspect="1" noChangeArrowheads="1"/>
          </p:cNvSpPr>
          <p:nvPr/>
        </p:nvSpPr>
        <p:spPr bwMode="auto">
          <a:xfrm>
            <a:off x="71406" y="385822"/>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6" name="Oval 9"/>
          <p:cNvSpPr>
            <a:spLocks noChangeAspect="1" noChangeArrowheads="1"/>
          </p:cNvSpPr>
          <p:nvPr/>
        </p:nvSpPr>
        <p:spPr bwMode="auto">
          <a:xfrm>
            <a:off x="122237" y="436366"/>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a:solidFill>
                  <a:srgbClr val="FF0000"/>
                </a:solidFill>
                <a:effectLst>
                  <a:outerShdw blurRad="38100" dist="38100" dir="2700000" algn="tl">
                    <a:srgbClr val="000000"/>
                  </a:outerShdw>
                </a:effectLst>
                <a:ea typeface="宋体" pitchFamily="2" charset="-122"/>
              </a:rPr>
              <a:t>1</a:t>
            </a:r>
          </a:p>
        </p:txBody>
      </p:sp>
      <p:sp>
        <p:nvSpPr>
          <p:cNvPr id="7" name="TextBox 6"/>
          <p:cNvSpPr txBox="1"/>
          <p:nvPr/>
        </p:nvSpPr>
        <p:spPr>
          <a:xfrm>
            <a:off x="6964256" y="3068960"/>
            <a:ext cx="2000232" cy="822597"/>
          </a:xfrm>
          <a:prstGeom prst="rect">
            <a:avLst/>
          </a:prstGeom>
          <a:noFill/>
        </p:spPr>
        <p:txBody>
          <a:bodyPr wrap="square" rtlCol="0">
            <a:spAutoFit/>
          </a:bodyPr>
          <a:lstStyle/>
          <a:p>
            <a:pPr>
              <a:lnSpc>
                <a:spcPts val="3000"/>
              </a:lnSpc>
            </a:pPr>
            <a:r>
              <a:rPr lang="zh-CN" altLang="en-US" sz="2000" dirty="0">
                <a:solidFill>
                  <a:srgbClr val="3333CC"/>
                </a:solidFill>
                <a:latin typeface="楷体" pitchFamily="49" charset="-122"/>
                <a:ea typeface="楷体" pitchFamily="49" charset="-122"/>
              </a:rPr>
              <a:t>基本数据组织和数据处理方法</a:t>
            </a:r>
            <a:endParaRPr lang="zh-CN" altLang="en-US" sz="2000" dirty="0"/>
          </a:p>
        </p:txBody>
      </p:sp>
      <p:sp>
        <p:nvSpPr>
          <p:cNvPr id="8" name="右大括号 7"/>
          <p:cNvSpPr/>
          <p:nvPr/>
        </p:nvSpPr>
        <p:spPr>
          <a:xfrm>
            <a:off x="6804248" y="2385152"/>
            <a:ext cx="288000" cy="2412000"/>
          </a:xfrm>
          <a:prstGeom prst="rightBrace">
            <a:avLst/>
          </a:prstGeom>
          <a:ln w="38100">
            <a:solidFill>
              <a:srgbClr val="FF3399"/>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8</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8"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5"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3">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2"/>
          <p:cNvSpPr txBox="1">
            <a:spLocks noChangeArrowheads="1"/>
          </p:cNvSpPr>
          <p:nvPr/>
        </p:nvSpPr>
        <p:spPr bwMode="auto">
          <a:xfrm>
            <a:off x="215931" y="1000108"/>
            <a:ext cx="8785225" cy="336857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tIns="144000" bIns="144000">
            <a:spAutoFit/>
          </a:bodyPr>
          <a:lstStyle/>
          <a:p>
            <a:pPr marL="457200" indent="-457200" algn="l">
              <a:lnSpc>
                <a:spcPct val="150000"/>
              </a:lnSpc>
              <a:buFontTx/>
              <a:buBlip>
                <a:blip r:embed="rId4"/>
              </a:buBlip>
            </a:pPr>
            <a:r>
              <a:rPr lang="zh-CN" altLang="en-US" sz="2000" dirty="0">
                <a:solidFill>
                  <a:srgbClr val="0000FF"/>
                </a:solidFill>
                <a:latin typeface="Consolas" pitchFamily="49" charset="0"/>
                <a:ea typeface="楷体" pitchFamily="49" charset="-122"/>
                <a:cs typeface="Consolas" pitchFamily="49" charset="0"/>
              </a:rPr>
              <a:t>一个没有循环的算法的执行时间与问题规模</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无关，记</a:t>
            </a:r>
            <a:r>
              <a:rPr lang="zh-CN" altLang="en-US" sz="2000" dirty="0">
                <a:solidFill>
                  <a:srgbClr val="0000FF"/>
                </a:solidFill>
                <a:latin typeface="Consolas" pitchFamily="49" charset="0"/>
                <a:ea typeface="楷体" pitchFamily="49" charset="-122"/>
                <a:cs typeface="Consolas" pitchFamily="49" charset="0"/>
              </a:rPr>
              <a:t>作</a:t>
            </a:r>
            <a:r>
              <a:rPr lang="en-US" altLang="zh-CN" sz="2000">
                <a:solidFill>
                  <a:srgbClr val="0000FF"/>
                </a:solidFill>
                <a:latin typeface="Consolas" pitchFamily="49" charset="0"/>
                <a:ea typeface="楷体" pitchFamily="49" charset="-122"/>
                <a:cs typeface="Consolas" pitchFamily="49" charset="0"/>
              </a:rPr>
              <a:t>O(1)</a:t>
            </a:r>
            <a:r>
              <a:rPr lang="zh-CN" altLang="en-US" sz="2000">
                <a:solidFill>
                  <a:srgbClr val="0000FF"/>
                </a:solidFill>
                <a:latin typeface="Consolas" pitchFamily="49" charset="0"/>
                <a:ea typeface="楷体" pitchFamily="49" charset="-122"/>
                <a:cs typeface="Consolas" pitchFamily="49" charset="0"/>
              </a:rPr>
              <a:t>，也</a:t>
            </a:r>
            <a:r>
              <a:rPr lang="zh-CN" altLang="en-US" sz="2000" dirty="0">
                <a:solidFill>
                  <a:srgbClr val="0000FF"/>
                </a:solidFill>
                <a:latin typeface="Consolas" pitchFamily="49" charset="0"/>
                <a:ea typeface="楷体" pitchFamily="49" charset="-122"/>
                <a:cs typeface="Consolas" pitchFamily="49" charset="0"/>
              </a:rPr>
              <a:t>称作</a:t>
            </a:r>
            <a:r>
              <a:rPr lang="zh-CN" altLang="en-US" sz="2000" dirty="0">
                <a:solidFill>
                  <a:srgbClr val="FF00FF"/>
                </a:solidFill>
                <a:latin typeface="Consolas" pitchFamily="49" charset="0"/>
                <a:ea typeface="楷体" pitchFamily="49" charset="-122"/>
                <a:cs typeface="Consolas" pitchFamily="49" charset="0"/>
              </a:rPr>
              <a:t>常数阶</a:t>
            </a:r>
            <a:r>
              <a:rPr lang="zh-CN" altLang="en-US" sz="2000" dirty="0">
                <a:solidFill>
                  <a:srgbClr val="0000FF"/>
                </a:solidFill>
                <a:latin typeface="Consolas" pitchFamily="49" charset="0"/>
                <a:ea typeface="楷体" pitchFamily="49" charset="-122"/>
                <a:cs typeface="Consolas" pitchFamily="49" charset="0"/>
              </a:rPr>
              <a:t>。</a:t>
            </a:r>
          </a:p>
          <a:p>
            <a:pPr marL="457200" indent="-457200" algn="l">
              <a:lnSpc>
                <a:spcPct val="150000"/>
              </a:lnSpc>
              <a:buFontTx/>
              <a:buBlip>
                <a:blip r:embed="rId4"/>
              </a:buBlip>
            </a:pPr>
            <a:r>
              <a:rPr lang="zh-CN" altLang="en-US" sz="2000" dirty="0">
                <a:solidFill>
                  <a:srgbClr val="0000FF"/>
                </a:solidFill>
                <a:latin typeface="Consolas" pitchFamily="49" charset="0"/>
                <a:ea typeface="楷体" pitchFamily="49" charset="-122"/>
                <a:cs typeface="Consolas" pitchFamily="49" charset="0"/>
              </a:rPr>
              <a:t>一个只有一重循环的算法的执行时间与问题规模</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的增长呈线性</a:t>
            </a:r>
            <a:r>
              <a:rPr lang="zh-CN" altLang="en-US" sz="2000">
                <a:solidFill>
                  <a:srgbClr val="0000FF"/>
                </a:solidFill>
                <a:latin typeface="Consolas" pitchFamily="49" charset="0"/>
                <a:ea typeface="楷体" pitchFamily="49" charset="-122"/>
                <a:cs typeface="Consolas" pitchFamily="49" charset="0"/>
              </a:rPr>
              <a:t>增大关系，记</a:t>
            </a:r>
            <a:r>
              <a:rPr lang="zh-CN" altLang="en-US" sz="2000" dirty="0">
                <a:solidFill>
                  <a:srgbClr val="0000FF"/>
                </a:solidFill>
                <a:latin typeface="Consolas" pitchFamily="49" charset="0"/>
                <a:ea typeface="楷体" pitchFamily="49" charset="-122"/>
                <a:cs typeface="Consolas" pitchFamily="49" charset="0"/>
              </a:rPr>
              <a:t>作</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，也</a:t>
            </a:r>
            <a:r>
              <a:rPr lang="zh-CN" altLang="en-US" sz="2000" dirty="0">
                <a:solidFill>
                  <a:srgbClr val="0000FF"/>
                </a:solidFill>
                <a:latin typeface="Consolas" pitchFamily="49" charset="0"/>
                <a:ea typeface="楷体" pitchFamily="49" charset="-122"/>
                <a:cs typeface="Consolas" pitchFamily="49" charset="0"/>
              </a:rPr>
              <a:t>称</a:t>
            </a:r>
            <a:r>
              <a:rPr lang="zh-CN" altLang="en-US" sz="2000" dirty="0">
                <a:solidFill>
                  <a:srgbClr val="FF00FF"/>
                </a:solidFill>
                <a:latin typeface="Consolas" pitchFamily="49" charset="0"/>
                <a:ea typeface="楷体" pitchFamily="49" charset="-122"/>
                <a:cs typeface="Consolas" pitchFamily="49" charset="0"/>
              </a:rPr>
              <a:t>线性阶</a:t>
            </a:r>
            <a:r>
              <a:rPr lang="zh-CN" altLang="en-US" sz="2000" dirty="0">
                <a:solidFill>
                  <a:srgbClr val="0000FF"/>
                </a:solidFill>
                <a:latin typeface="Consolas" pitchFamily="49" charset="0"/>
                <a:ea typeface="楷体" pitchFamily="49" charset="-122"/>
                <a:cs typeface="Consolas" pitchFamily="49" charset="0"/>
              </a:rPr>
              <a:t>。</a:t>
            </a:r>
          </a:p>
          <a:p>
            <a:pPr marL="457200" indent="-457200" algn="l">
              <a:lnSpc>
                <a:spcPct val="150000"/>
              </a:lnSpc>
              <a:buFontTx/>
              <a:buBlip>
                <a:blip r:embed="rId4"/>
              </a:buBlip>
            </a:pPr>
            <a:r>
              <a:rPr lang="zh-CN" altLang="en-US" sz="2000" dirty="0">
                <a:solidFill>
                  <a:srgbClr val="0000FF"/>
                </a:solidFill>
                <a:latin typeface="Consolas" pitchFamily="49" charset="0"/>
                <a:ea typeface="楷体" pitchFamily="49" charset="-122"/>
                <a:cs typeface="Consolas" pitchFamily="49" charset="0"/>
              </a:rPr>
              <a:t>其余常用的算法时间复杂度还有</a:t>
            </a:r>
            <a:r>
              <a:rPr lang="zh-CN" altLang="en-US" sz="2000" dirty="0">
                <a:solidFill>
                  <a:srgbClr val="FF00FF"/>
                </a:solidFill>
                <a:latin typeface="Consolas" pitchFamily="49" charset="0"/>
                <a:ea typeface="楷体" pitchFamily="49" charset="-122"/>
                <a:cs typeface="Consolas" pitchFamily="49" charset="0"/>
              </a:rPr>
              <a:t>平方阶</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30000" dirty="0" err="1">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solidFill>
                  <a:srgbClr val="FF00FF"/>
                </a:solidFill>
                <a:latin typeface="Consolas" pitchFamily="49" charset="0"/>
                <a:ea typeface="楷体" pitchFamily="49" charset="-122"/>
                <a:cs typeface="Consolas" pitchFamily="49" charset="0"/>
              </a:rPr>
              <a:t>立方阶</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30000" dirty="0" err="1">
                <a:solidFill>
                  <a:srgbClr val="0000FF"/>
                </a:solidFill>
                <a:latin typeface="Consolas" pitchFamily="49" charset="0"/>
                <a:ea typeface="楷体" pitchFamily="49" charset="-122"/>
                <a:cs typeface="Consolas" pitchFamily="49" charset="0"/>
              </a:rPr>
              <a:t>3</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solidFill>
                  <a:srgbClr val="FF00FF"/>
                </a:solidFill>
                <a:latin typeface="Consolas" pitchFamily="49" charset="0"/>
                <a:ea typeface="楷体" pitchFamily="49" charset="-122"/>
                <a:cs typeface="Consolas" pitchFamily="49" charset="0"/>
              </a:rPr>
              <a:t>对数阶</a:t>
            </a:r>
            <a:r>
              <a:rPr lang="en-US" altLang="zh-CN" sz="2000" dirty="0">
                <a:solidFill>
                  <a:srgbClr val="0000FF"/>
                </a:solidFill>
                <a:latin typeface="Consolas" pitchFamily="49" charset="0"/>
                <a:ea typeface="楷体" pitchFamily="49" charset="-122"/>
                <a:cs typeface="Consolas" pitchFamily="49" charset="0"/>
              </a:rPr>
              <a:t>O(</a:t>
            </a:r>
            <a:r>
              <a:rPr lang="en-US" altLang="zh-CN" sz="2000" dirty="0" err="1">
                <a:solidFill>
                  <a:srgbClr val="0000FF"/>
                </a:solidFill>
                <a:latin typeface="Consolas" pitchFamily="49" charset="0"/>
                <a:ea typeface="楷体" pitchFamily="49" charset="-122"/>
                <a:cs typeface="Consolas" pitchFamily="49" charset="0"/>
              </a:rPr>
              <a:t>log</a:t>
            </a:r>
            <a:r>
              <a:rPr lang="en-US" altLang="zh-CN" sz="2000" baseline="-30000" dirty="0" err="1">
                <a:solidFill>
                  <a:srgbClr val="0000FF"/>
                </a:solidFill>
                <a:latin typeface="Consolas" pitchFamily="49" charset="0"/>
                <a:ea typeface="楷体" pitchFamily="49" charset="-122"/>
                <a:cs typeface="Consolas" pitchFamily="49" charset="0"/>
              </a:rPr>
              <a:t>2</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solidFill>
                  <a:srgbClr val="FF00FF"/>
                </a:solidFill>
                <a:latin typeface="Consolas" pitchFamily="49" charset="0"/>
                <a:ea typeface="楷体" pitchFamily="49" charset="-122"/>
                <a:cs typeface="Consolas" pitchFamily="49" charset="0"/>
              </a:rPr>
              <a:t>指数阶</a:t>
            </a:r>
            <a:r>
              <a:rPr lang="en-US" altLang="zh-CN" sz="2000" dirty="0">
                <a:solidFill>
                  <a:srgbClr val="0000FF"/>
                </a:solidFill>
                <a:latin typeface="Consolas" pitchFamily="49" charset="0"/>
                <a:ea typeface="楷体" pitchFamily="49" charset="-122"/>
                <a:cs typeface="Consolas" pitchFamily="49" charset="0"/>
              </a:rPr>
              <a:t>O(</a:t>
            </a:r>
            <a:r>
              <a:rPr lang="en-US" altLang="zh-CN" sz="2000" dirty="0" err="1">
                <a:solidFill>
                  <a:srgbClr val="0000FF"/>
                </a:solidFill>
                <a:latin typeface="Consolas" pitchFamily="49" charset="0"/>
                <a:ea typeface="楷体" pitchFamily="49" charset="-122"/>
                <a:cs typeface="Consolas" pitchFamily="49" charset="0"/>
              </a:rPr>
              <a:t>2</a:t>
            </a:r>
            <a:r>
              <a:rPr lang="en-US" altLang="zh-CN" sz="2000" i="1" baseline="30000"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等。</a:t>
            </a:r>
          </a:p>
        </p:txBody>
      </p:sp>
      <p:sp>
        <p:nvSpPr>
          <p:cNvPr id="4" name="TextBox 3"/>
          <p:cNvSpPr txBox="1"/>
          <p:nvPr/>
        </p:nvSpPr>
        <p:spPr>
          <a:xfrm>
            <a:off x="428596" y="357166"/>
            <a:ext cx="1285884" cy="470257"/>
          </a:xfrm>
          <a:prstGeom prst="rect">
            <a:avLst/>
          </a:prstGeom>
          <a:noFill/>
        </p:spPr>
        <p:txBody>
          <a:bodyPr wrap="square" rtlCol="0">
            <a:spAutoFit/>
          </a:bodyPr>
          <a:lstStyle/>
          <a:p>
            <a:pPr algn="l"/>
            <a:r>
              <a:rPr lang="zh-CN" altLang="en-US">
                <a:solidFill>
                  <a:srgbClr val="C00000"/>
                </a:solidFill>
                <a:latin typeface="微软雅黑" pitchFamily="34" charset="-122"/>
                <a:ea typeface="微软雅黑" pitchFamily="34" charset="-122"/>
              </a:rPr>
              <a:t>一般地：</a:t>
            </a: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80</a:t>
            </a:fld>
            <a:endParaRPr lang="en-US" altLang="zh-CN" dirty="0"/>
          </a:p>
        </p:txBody>
      </p:sp>
    </p:spTree>
    <p:custDataLst>
      <p:tags r:id="rId1"/>
    </p:custDataLst>
    <p:extLst>
      <p:ext uri="{BB962C8B-B14F-4D97-AF65-F5344CB8AC3E}">
        <p14:creationId xmlns:p14="http://schemas.microsoft.com/office/powerpoint/2010/main" val="242794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212994">
                                            <p:txEl>
                                              <p:pRg st="0" end="0"/>
                                            </p:txEl>
                                          </p:spTgt>
                                        </p:tgtEl>
                                        <p:attrNameLst>
                                          <p:attrName>style.visibility</p:attrName>
                                        </p:attrNameLst>
                                      </p:cBhvr>
                                      <p:to>
                                        <p:strVal val="visible"/>
                                      </p:to>
                                    </p:set>
                                    <p:anim calcmode="discrete" valueType="clr">
                                      <p:cBhvr override="childStyle">
                                        <p:cTn id="7" dur="80"/>
                                        <p:tgtEl>
                                          <p:spTgt spid="21299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1299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1299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12994">
                                            <p:txEl>
                                              <p:pRg st="1" end="1"/>
                                            </p:txEl>
                                          </p:spTgt>
                                        </p:tgtEl>
                                        <p:attrNameLst>
                                          <p:attrName>style.visibility</p:attrName>
                                        </p:attrNameLst>
                                      </p:cBhvr>
                                      <p:to>
                                        <p:strVal val="visible"/>
                                      </p:to>
                                    </p:set>
                                    <p:anim calcmode="discrete" valueType="clr">
                                      <p:cBhvr override="childStyle">
                                        <p:cTn id="14" dur="80"/>
                                        <p:tgtEl>
                                          <p:spTgt spid="21299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12994">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1299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12994">
                                            <p:txEl>
                                              <p:pRg st="2" end="2"/>
                                            </p:txEl>
                                          </p:spTgt>
                                        </p:tgtEl>
                                        <p:attrNameLst>
                                          <p:attrName>style.visibility</p:attrName>
                                        </p:attrNameLst>
                                      </p:cBhvr>
                                      <p:to>
                                        <p:strVal val="visible"/>
                                      </p:to>
                                    </p:set>
                                    <p:anim calcmode="discrete" valueType="clr">
                                      <p:cBhvr override="childStyle">
                                        <p:cTn id="21" dur="80"/>
                                        <p:tgtEl>
                                          <p:spTgt spid="21299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12994">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21299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539750" y="726956"/>
            <a:ext cx="8382000" cy="1261884"/>
          </a:xfrm>
          <a:prstGeom prst="rect">
            <a:avLst/>
          </a:prstGeom>
          <a:noFill/>
          <a:ln w="9525">
            <a:noFill/>
            <a:miter lim="800000"/>
            <a:headEnd/>
            <a:tailEnd/>
          </a:ln>
          <a:effectLst/>
        </p:spPr>
        <p:txBody>
          <a:bodyPr>
            <a:spAutoFit/>
          </a:bodyPr>
          <a:lstStyle/>
          <a:p>
            <a:pPr algn="l">
              <a:lnSpc>
                <a:spcPct val="150000"/>
              </a:lnSpc>
            </a:pPr>
            <a:r>
              <a:rPr lang="en-US" altLang="zh-CN" sz="2200" dirty="0">
                <a:solidFill>
                  <a:srgbClr val="0000FF"/>
                </a:solidFill>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各种不同算法时间复杂度的比较关系如下：</a:t>
            </a:r>
            <a:r>
              <a:rPr lang="zh-CN" altLang="en-US" dirty="0">
                <a:solidFill>
                  <a:srgbClr val="0000FF"/>
                </a:solidFill>
                <a:latin typeface="Consolas" pitchFamily="49" charset="0"/>
                <a:ea typeface="楷体" pitchFamily="49" charset="-122"/>
                <a:cs typeface="Consolas" pitchFamily="49" charset="0"/>
              </a:rPr>
              <a:t>              </a:t>
            </a:r>
            <a:endParaRPr lang="en-US" altLang="zh-CN" dirty="0">
              <a:solidFill>
                <a:srgbClr val="0000FF"/>
              </a:solidFill>
              <a:latin typeface="Consolas" pitchFamily="49" charset="0"/>
              <a:ea typeface="楷体" pitchFamily="49" charset="-122"/>
              <a:cs typeface="Consolas" pitchFamily="49" charset="0"/>
            </a:endParaRPr>
          </a:p>
          <a:p>
            <a:pPr algn="l">
              <a:lnSpc>
                <a:spcPct val="150000"/>
              </a:lnSpc>
            </a:pPr>
            <a:r>
              <a:rPr lang="en-US" altLang="zh-CN" sz="2000" dirty="0">
                <a:solidFill>
                  <a:srgbClr val="0000FF"/>
                </a:solidFill>
                <a:latin typeface="Consolas" pitchFamily="49" charset="0"/>
                <a:ea typeface="楷体" pitchFamily="49" charset="-122"/>
                <a:cs typeface="Consolas" pitchFamily="49" charset="0"/>
              </a:rPr>
              <a:t>  O(1)&lt;O(log</a:t>
            </a:r>
            <a:r>
              <a:rPr lang="en-US" altLang="zh-CN" sz="2000" baseline="-30000" dirty="0">
                <a:solidFill>
                  <a:srgbClr val="0000FF"/>
                </a:solidFill>
                <a:latin typeface="Consolas" pitchFamily="49" charset="0"/>
                <a:ea typeface="楷体" pitchFamily="49" charset="-122"/>
                <a:cs typeface="Consolas" pitchFamily="49" charset="0"/>
              </a:rPr>
              <a:t>2</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)&lt;O(</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)&lt;O(</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log</a:t>
            </a:r>
            <a:r>
              <a:rPr lang="en-US" altLang="zh-CN" sz="2000" baseline="-30000" dirty="0">
                <a:solidFill>
                  <a:srgbClr val="0000FF"/>
                </a:solidFill>
                <a:latin typeface="Consolas" pitchFamily="49" charset="0"/>
                <a:ea typeface="楷体" pitchFamily="49" charset="-122"/>
                <a:cs typeface="Consolas" pitchFamily="49" charset="0"/>
              </a:rPr>
              <a:t>2</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)&lt;O(</a:t>
            </a:r>
            <a:r>
              <a:rPr lang="en-US" altLang="zh-CN" sz="2000" i="1" dirty="0">
                <a:solidFill>
                  <a:srgbClr val="0000FF"/>
                </a:solidFill>
                <a:latin typeface="Consolas" pitchFamily="49" charset="0"/>
                <a:ea typeface="楷体" pitchFamily="49" charset="-122"/>
                <a:cs typeface="Consolas" pitchFamily="49" charset="0"/>
              </a:rPr>
              <a:t>n</a:t>
            </a:r>
            <a:r>
              <a:rPr lang="en-US" altLang="zh-CN" sz="2000" baseline="30000" dirty="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)&lt;O(</a:t>
            </a:r>
            <a:r>
              <a:rPr lang="en-US" altLang="zh-CN" sz="2000" i="1" dirty="0">
                <a:solidFill>
                  <a:srgbClr val="0000FF"/>
                </a:solidFill>
                <a:latin typeface="Consolas" pitchFamily="49" charset="0"/>
                <a:ea typeface="楷体" pitchFamily="49" charset="-122"/>
                <a:cs typeface="Consolas" pitchFamily="49" charset="0"/>
              </a:rPr>
              <a:t>n</a:t>
            </a:r>
            <a:r>
              <a:rPr lang="en-US" altLang="zh-CN" sz="2000" baseline="30000" dirty="0">
                <a:solidFill>
                  <a:srgbClr val="0000FF"/>
                </a:solidFill>
                <a:latin typeface="Consolas" pitchFamily="49" charset="0"/>
                <a:ea typeface="楷体" pitchFamily="49" charset="-122"/>
                <a:cs typeface="Consolas" pitchFamily="49" charset="0"/>
              </a:rPr>
              <a:t>3</a:t>
            </a:r>
            <a:r>
              <a:rPr lang="en-US" altLang="zh-CN" sz="2000" dirty="0">
                <a:solidFill>
                  <a:srgbClr val="0000FF"/>
                </a:solidFill>
                <a:latin typeface="Consolas" pitchFamily="49" charset="0"/>
                <a:ea typeface="楷体" pitchFamily="49" charset="-122"/>
                <a:cs typeface="Consolas" pitchFamily="49" charset="0"/>
              </a:rPr>
              <a:t>)&lt;O(2</a:t>
            </a:r>
            <a:r>
              <a:rPr lang="en-US" altLang="zh-CN" sz="2000" i="1" baseline="30000"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)&lt;O(</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endParaRPr lang="en-US" altLang="zh-CN" sz="2000" b="0" dirty="0">
              <a:solidFill>
                <a:srgbClr val="0000FF"/>
              </a:solidFill>
              <a:latin typeface="Consolas" pitchFamily="49" charset="0"/>
              <a:ea typeface="楷体" pitchFamily="49" charset="-122"/>
              <a:cs typeface="Consolas" pitchFamily="49" charset="0"/>
            </a:endParaRPr>
          </a:p>
        </p:txBody>
      </p:sp>
      <p:sp>
        <p:nvSpPr>
          <p:cNvPr id="137218" name="Text Box 2"/>
          <p:cNvSpPr txBox="1">
            <a:spLocks noChangeArrowheads="1"/>
          </p:cNvSpPr>
          <p:nvPr/>
        </p:nvSpPr>
        <p:spPr bwMode="auto">
          <a:xfrm>
            <a:off x="571472" y="3796376"/>
            <a:ext cx="8143932" cy="1720856"/>
          </a:xfrm>
          <a:prstGeom prst="rect">
            <a:avLst/>
          </a:prstGeom>
          <a:noFill/>
          <a:ln w="19050" algn="ctr">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algn="l"/>
            <a:r>
              <a:rPr lang="zh-CN" altLang="en-US" sz="2200" dirty="0">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算法时间性能比较：</a:t>
            </a:r>
            <a:r>
              <a:rPr lang="zh-CN" altLang="en-US" sz="2200" dirty="0">
                <a:solidFill>
                  <a:srgbClr val="0000FF"/>
                </a:solidFill>
                <a:latin typeface="Consolas" pitchFamily="49" charset="0"/>
                <a:ea typeface="楷体" pitchFamily="49" charset="-122"/>
                <a:cs typeface="Consolas" pitchFamily="49" charset="0"/>
              </a:rPr>
              <a:t>假如求同一问题有两个算法：</a:t>
            </a:r>
            <a:r>
              <a:rPr lang="en-US" altLang="zh-CN" sz="2200" i="1" dirty="0">
                <a:solidFill>
                  <a:srgbClr val="0000FF"/>
                </a:solidFill>
                <a:latin typeface="Consolas" pitchFamily="49" charset="0"/>
                <a:ea typeface="楷体" pitchFamily="49" charset="-122"/>
                <a:cs typeface="Consolas" pitchFamily="49" charset="0"/>
              </a:rPr>
              <a:t>A</a:t>
            </a:r>
            <a:r>
              <a:rPr lang="zh-CN" altLang="en-US" sz="2200" dirty="0">
                <a:solidFill>
                  <a:srgbClr val="0000FF"/>
                </a:solidFill>
                <a:latin typeface="Consolas" pitchFamily="49" charset="0"/>
                <a:ea typeface="楷体" pitchFamily="49" charset="-122"/>
                <a:cs typeface="Consolas" pitchFamily="49" charset="0"/>
              </a:rPr>
              <a:t>和</a:t>
            </a:r>
            <a:r>
              <a:rPr lang="en-US" altLang="zh-CN" sz="2200" i="1" dirty="0">
                <a:solidFill>
                  <a:srgbClr val="0000FF"/>
                </a:solidFill>
                <a:latin typeface="Consolas" pitchFamily="49" charset="0"/>
                <a:ea typeface="楷体" pitchFamily="49" charset="-122"/>
                <a:cs typeface="Consolas" pitchFamily="49" charset="0"/>
              </a:rPr>
              <a:t>B</a:t>
            </a:r>
            <a:r>
              <a:rPr lang="zh-CN" altLang="en-US" sz="2200" dirty="0">
                <a:solidFill>
                  <a:srgbClr val="0000FF"/>
                </a:solidFill>
                <a:latin typeface="Consolas" pitchFamily="49" charset="0"/>
                <a:ea typeface="楷体" pitchFamily="49" charset="-122"/>
                <a:cs typeface="Consolas" pitchFamily="49" charset="0"/>
              </a:rPr>
              <a:t>，如果算法</a:t>
            </a:r>
            <a:r>
              <a:rPr lang="en-US" altLang="zh-CN" sz="2200" i="1" dirty="0">
                <a:solidFill>
                  <a:srgbClr val="0000FF"/>
                </a:solidFill>
                <a:latin typeface="Consolas" pitchFamily="49" charset="0"/>
                <a:ea typeface="楷体" pitchFamily="49" charset="-122"/>
                <a:cs typeface="Consolas" pitchFamily="49" charset="0"/>
              </a:rPr>
              <a:t>A</a:t>
            </a:r>
            <a:r>
              <a:rPr lang="zh-CN" altLang="en-US" sz="2200" dirty="0">
                <a:solidFill>
                  <a:srgbClr val="0000FF"/>
                </a:solidFill>
                <a:latin typeface="Consolas" pitchFamily="49" charset="0"/>
                <a:ea typeface="楷体" pitchFamily="49" charset="-122"/>
                <a:cs typeface="Consolas" pitchFamily="49" charset="0"/>
              </a:rPr>
              <a:t>的平均时间复杂度为</a:t>
            </a:r>
            <a:r>
              <a:rPr lang="en-US" altLang="zh-CN" sz="2200" dirty="0">
                <a:solidFill>
                  <a:srgbClr val="0000FF"/>
                </a:solidFill>
                <a:latin typeface="Consolas" pitchFamily="49" charset="0"/>
                <a:ea typeface="楷体" pitchFamily="49" charset="-122"/>
                <a:cs typeface="Consolas" pitchFamily="49" charset="0"/>
              </a:rPr>
              <a:t>O(</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，而算法</a:t>
            </a:r>
            <a:r>
              <a:rPr lang="en-US" altLang="zh-CN" sz="2200" i="1" dirty="0">
                <a:solidFill>
                  <a:srgbClr val="0000FF"/>
                </a:solidFill>
                <a:latin typeface="Consolas" pitchFamily="49" charset="0"/>
                <a:ea typeface="楷体" pitchFamily="49" charset="-122"/>
                <a:cs typeface="Consolas" pitchFamily="49" charset="0"/>
              </a:rPr>
              <a:t>B</a:t>
            </a:r>
            <a:r>
              <a:rPr lang="zh-CN" altLang="en-US" sz="2200" dirty="0">
                <a:solidFill>
                  <a:srgbClr val="0000FF"/>
                </a:solidFill>
                <a:latin typeface="Consolas" pitchFamily="49" charset="0"/>
                <a:ea typeface="楷体" pitchFamily="49" charset="-122"/>
                <a:cs typeface="Consolas" pitchFamily="49" charset="0"/>
              </a:rPr>
              <a:t>的平均时间复杂度为</a:t>
            </a:r>
            <a:r>
              <a:rPr lang="en-US" altLang="zh-CN" sz="2200" dirty="0">
                <a:solidFill>
                  <a:srgbClr val="0000FF"/>
                </a:solidFill>
                <a:latin typeface="Consolas" pitchFamily="49" charset="0"/>
                <a:ea typeface="楷体" pitchFamily="49" charset="-122"/>
                <a:cs typeface="Consolas" pitchFamily="49" charset="0"/>
              </a:rPr>
              <a:t>O(</a:t>
            </a:r>
            <a:r>
              <a:rPr lang="en-US" altLang="zh-CN" sz="2200" i="1" dirty="0" err="1">
                <a:solidFill>
                  <a:srgbClr val="0000FF"/>
                </a:solidFill>
                <a:latin typeface="Consolas" pitchFamily="49" charset="0"/>
                <a:ea typeface="楷体" pitchFamily="49" charset="-122"/>
                <a:cs typeface="Consolas" pitchFamily="49" charset="0"/>
              </a:rPr>
              <a:t>n</a:t>
            </a:r>
            <a:r>
              <a:rPr lang="en-US" altLang="zh-CN" sz="2200" baseline="30000" dirty="0" err="1">
                <a:solidFill>
                  <a:srgbClr val="0000FF"/>
                </a:solidFill>
                <a:latin typeface="Consolas" pitchFamily="49" charset="0"/>
                <a:ea typeface="楷体" pitchFamily="49" charset="-122"/>
                <a:cs typeface="Consolas" pitchFamily="49" charset="0"/>
              </a:rPr>
              <a:t>2</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a:t>
            </a:r>
          </a:p>
          <a:p>
            <a:pPr algn="l"/>
            <a:r>
              <a:rPr lang="zh-CN" altLang="en-US" sz="2200" dirty="0">
                <a:latin typeface="Consolas" pitchFamily="49" charset="0"/>
                <a:ea typeface="楷体" pitchFamily="49" charset="-122"/>
                <a:cs typeface="Consolas" pitchFamily="49" charset="0"/>
              </a:rPr>
              <a:t>　　</a:t>
            </a:r>
            <a:r>
              <a:rPr lang="zh-CN" altLang="en-US" sz="2200" dirty="0">
                <a:solidFill>
                  <a:srgbClr val="FF3300"/>
                </a:solidFill>
                <a:latin typeface="Consolas" pitchFamily="49" charset="0"/>
                <a:ea typeface="楷体" pitchFamily="49" charset="-122"/>
                <a:cs typeface="Consolas" pitchFamily="49" charset="0"/>
              </a:rPr>
              <a:t>一般情况下</a:t>
            </a:r>
            <a:r>
              <a:rPr lang="zh-CN" altLang="en-US" sz="2200" dirty="0">
                <a:solidFill>
                  <a:srgbClr val="0000FF"/>
                </a:solidFill>
                <a:latin typeface="Consolas" pitchFamily="49" charset="0"/>
                <a:ea typeface="楷体" pitchFamily="49" charset="-122"/>
                <a:cs typeface="Consolas" pitchFamily="49" charset="0"/>
              </a:rPr>
              <a:t>，认为算法</a:t>
            </a:r>
            <a:r>
              <a:rPr lang="en-US" altLang="zh-CN" sz="2200" i="1" dirty="0">
                <a:solidFill>
                  <a:srgbClr val="0000FF"/>
                </a:solidFill>
                <a:latin typeface="Consolas" pitchFamily="49" charset="0"/>
                <a:ea typeface="楷体" pitchFamily="49" charset="-122"/>
                <a:cs typeface="Consolas" pitchFamily="49" charset="0"/>
              </a:rPr>
              <a:t>A</a:t>
            </a:r>
            <a:r>
              <a:rPr lang="zh-CN" altLang="en-US" sz="2200" dirty="0">
                <a:solidFill>
                  <a:srgbClr val="0000FF"/>
                </a:solidFill>
                <a:latin typeface="Consolas" pitchFamily="49" charset="0"/>
                <a:ea typeface="楷体" pitchFamily="49" charset="-122"/>
                <a:cs typeface="Consolas" pitchFamily="49" charset="0"/>
              </a:rPr>
              <a:t>的时间性能好比算法</a:t>
            </a:r>
            <a:r>
              <a:rPr lang="en-US" altLang="zh-CN" sz="2200" i="1" dirty="0">
                <a:solidFill>
                  <a:srgbClr val="0000FF"/>
                </a:solidFill>
                <a:latin typeface="Consolas" pitchFamily="49" charset="0"/>
                <a:ea typeface="楷体" pitchFamily="49" charset="-122"/>
                <a:cs typeface="Consolas" pitchFamily="49" charset="0"/>
              </a:rPr>
              <a:t>B</a:t>
            </a:r>
            <a:r>
              <a:rPr lang="zh-CN" altLang="en-US" sz="2200" dirty="0">
                <a:solidFill>
                  <a:srgbClr val="0000FF"/>
                </a:solidFill>
                <a:latin typeface="Consolas" pitchFamily="49" charset="0"/>
                <a:ea typeface="楷体" pitchFamily="49" charset="-122"/>
                <a:cs typeface="Consolas" pitchFamily="49" charset="0"/>
              </a:rPr>
              <a:t>。</a:t>
            </a:r>
          </a:p>
        </p:txBody>
      </p:sp>
      <p:grpSp>
        <p:nvGrpSpPr>
          <p:cNvPr id="12" name="组合 11"/>
          <p:cNvGrpSpPr/>
          <p:nvPr/>
        </p:nvGrpSpPr>
        <p:grpSpPr>
          <a:xfrm>
            <a:off x="6715140" y="2072505"/>
            <a:ext cx="1071570" cy="968820"/>
            <a:chOff x="6715140" y="1701788"/>
            <a:chExt cx="1071570" cy="968820"/>
          </a:xfrm>
        </p:grpSpPr>
        <p:sp>
          <p:nvSpPr>
            <p:cNvPr id="5" name="右大括号 4"/>
            <p:cNvSpPr/>
            <p:nvPr/>
          </p:nvSpPr>
          <p:spPr>
            <a:xfrm rot="5400000">
              <a:off x="7108049" y="1308879"/>
              <a:ext cx="142876" cy="928694"/>
            </a:xfrm>
            <a:prstGeom prst="rightBrac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6" name="TextBox 5"/>
            <p:cNvSpPr txBox="1"/>
            <p:nvPr/>
          </p:nvSpPr>
          <p:spPr>
            <a:xfrm>
              <a:off x="6715140" y="1928802"/>
              <a:ext cx="1071570" cy="741806"/>
            </a:xfrm>
            <a:prstGeom prst="rect">
              <a:avLst/>
            </a:prstGeom>
            <a:noFill/>
          </p:spPr>
          <p:txBody>
            <a:bodyPr wrap="square" rtlCol="0">
              <a:spAutoFit/>
            </a:bodyPr>
            <a:lstStyle/>
            <a:p>
              <a:r>
                <a:rPr lang="zh-CN" altLang="en-US" sz="2000">
                  <a:solidFill>
                    <a:srgbClr val="FF00FF"/>
                  </a:solidFill>
                  <a:latin typeface="Consolas" pitchFamily="49" charset="0"/>
                  <a:ea typeface="楷体" pitchFamily="49" charset="-122"/>
                  <a:cs typeface="Consolas" pitchFamily="49" charset="0"/>
                </a:rPr>
                <a:t>指数阶：</a:t>
              </a:r>
              <a:r>
                <a:rPr lang="en-US" altLang="zh-CN" sz="2000">
                  <a:solidFill>
                    <a:srgbClr val="FF00FF"/>
                  </a:solidFill>
                  <a:latin typeface="Consolas" pitchFamily="49" charset="0"/>
                  <a:ea typeface="楷体" pitchFamily="49" charset="-122"/>
                  <a:cs typeface="Consolas" pitchFamily="49" charset="0"/>
                </a:rPr>
                <a:t>NP</a:t>
              </a:r>
              <a:r>
                <a:rPr lang="zh-CN" altLang="en-US" sz="2000">
                  <a:solidFill>
                    <a:srgbClr val="FF00FF"/>
                  </a:solidFill>
                  <a:latin typeface="Consolas" pitchFamily="49" charset="0"/>
                  <a:ea typeface="楷体" pitchFamily="49" charset="-122"/>
                  <a:cs typeface="Consolas" pitchFamily="49" charset="0"/>
                </a:rPr>
                <a:t>问题</a:t>
              </a:r>
            </a:p>
          </p:txBody>
        </p:sp>
      </p:grpSp>
      <p:grpSp>
        <p:nvGrpSpPr>
          <p:cNvPr id="11" name="组合 10"/>
          <p:cNvGrpSpPr/>
          <p:nvPr/>
        </p:nvGrpSpPr>
        <p:grpSpPr>
          <a:xfrm>
            <a:off x="1000100" y="2085205"/>
            <a:ext cx="5143536" cy="983755"/>
            <a:chOff x="1000100" y="1714488"/>
            <a:chExt cx="5143536" cy="983755"/>
          </a:xfrm>
        </p:grpSpPr>
        <p:sp>
          <p:nvSpPr>
            <p:cNvPr id="7" name="右大括号 6"/>
            <p:cNvSpPr/>
            <p:nvPr/>
          </p:nvSpPr>
          <p:spPr>
            <a:xfrm rot="5400000">
              <a:off x="3536149" y="-821561"/>
              <a:ext cx="71438" cy="5143536"/>
            </a:xfrm>
            <a:prstGeom prst="rightBrac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9" name="TextBox 8"/>
            <p:cNvSpPr txBox="1"/>
            <p:nvPr/>
          </p:nvSpPr>
          <p:spPr>
            <a:xfrm>
              <a:off x="3214678" y="1928802"/>
              <a:ext cx="1357322" cy="769441"/>
            </a:xfrm>
            <a:prstGeom prst="rect">
              <a:avLst/>
            </a:prstGeom>
            <a:noFill/>
          </p:spPr>
          <p:txBody>
            <a:bodyPr wrap="square" rtlCol="0">
              <a:spAutoFit/>
            </a:bodyPr>
            <a:lstStyle/>
            <a:p>
              <a:r>
                <a:rPr lang="zh-CN" altLang="en-US" sz="2000">
                  <a:solidFill>
                    <a:srgbClr val="FF00FF"/>
                  </a:solidFill>
                  <a:latin typeface="Consolas" pitchFamily="49" charset="0"/>
                  <a:ea typeface="楷体" pitchFamily="49" charset="-122"/>
                  <a:cs typeface="Consolas" pitchFamily="49" charset="0"/>
                </a:rPr>
                <a:t>多项式阶：</a:t>
              </a:r>
              <a:r>
                <a:rPr lang="en-US" altLang="zh-CN" sz="2000">
                  <a:solidFill>
                    <a:srgbClr val="FF00FF"/>
                  </a:solidFill>
                  <a:latin typeface="Consolas" pitchFamily="49" charset="0"/>
                  <a:ea typeface="楷体" pitchFamily="49" charset="-122"/>
                  <a:cs typeface="Consolas" pitchFamily="49" charset="0"/>
                </a:rPr>
                <a:t>P</a:t>
              </a:r>
              <a:r>
                <a:rPr lang="zh-CN" altLang="en-US" sz="2000">
                  <a:solidFill>
                    <a:srgbClr val="FF00FF"/>
                  </a:solidFill>
                  <a:latin typeface="Consolas" pitchFamily="49" charset="0"/>
                  <a:ea typeface="楷体" pitchFamily="49" charset="-122"/>
                  <a:cs typeface="Consolas" pitchFamily="49" charset="0"/>
                </a:rPr>
                <a:t>问题</a:t>
              </a:r>
            </a:p>
          </p:txBody>
        </p:sp>
      </p:grpSp>
      <p:sp>
        <p:nvSpPr>
          <p:cNvPr id="4" name="灯片编号占位符 3"/>
          <p:cNvSpPr>
            <a:spLocks noGrp="1"/>
          </p:cNvSpPr>
          <p:nvPr>
            <p:ph type="sldNum" sz="quarter" idx="12"/>
          </p:nvPr>
        </p:nvSpPr>
        <p:spPr/>
        <p:txBody>
          <a:bodyPr/>
          <a:lstStyle/>
          <a:p>
            <a:fld id="{7AF016A1-9F15-429F-9EFD-84004B73C732}" type="slidenum">
              <a:rPr lang="en-US" altLang="zh-CN" smtClean="0"/>
              <a:pPr/>
              <a:t>81</a:t>
            </a:fld>
            <a:endParaRPr lang="en-US" altLang="zh-CN" dirty="0"/>
          </a:p>
        </p:txBody>
      </p:sp>
    </p:spTree>
    <p:custDataLst>
      <p:tags r:id="rId1"/>
    </p:custDataLst>
    <p:extLst>
      <p:ext uri="{BB962C8B-B14F-4D97-AF65-F5344CB8AC3E}">
        <p14:creationId xmlns:p14="http://schemas.microsoft.com/office/powerpoint/2010/main" val="79545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7" presetClass="entr" presetSubtype="0" fill="hold" grpId="0" nodeType="clickEffect">
                                  <p:stCondLst>
                                    <p:cond delay="0"/>
                                  </p:stCondLst>
                                  <p:iterate type="lt">
                                    <p:tmPct val="50000"/>
                                  </p:iterate>
                                  <p:childTnLst>
                                    <p:set>
                                      <p:cBhvr>
                                        <p:cTn id="12" dur="1" fill="hold">
                                          <p:stCondLst>
                                            <p:cond delay="0"/>
                                          </p:stCondLst>
                                        </p:cTn>
                                        <p:tgtEl>
                                          <p:spTgt spid="137218"/>
                                        </p:tgtEl>
                                        <p:attrNameLst>
                                          <p:attrName>style.visibility</p:attrName>
                                        </p:attrNameLst>
                                      </p:cBhvr>
                                      <p:to>
                                        <p:strVal val="visible"/>
                                      </p:to>
                                    </p:set>
                                    <p:anim calcmode="discrete" valueType="clr">
                                      <p:cBhvr override="childStyle">
                                        <p:cTn id="13" dur="80"/>
                                        <p:tgtEl>
                                          <p:spTgt spid="137218"/>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137218"/>
                                        </p:tgtEl>
                                        <p:attrNameLst>
                                          <p:attrName>fillcolor</p:attrName>
                                        </p:attrNameLst>
                                      </p:cBhvr>
                                      <p:tavLst>
                                        <p:tav tm="0">
                                          <p:val>
                                            <p:clrVal>
                                              <a:schemeClr val="accent2"/>
                                            </p:clrVal>
                                          </p:val>
                                        </p:tav>
                                        <p:tav tm="50000">
                                          <p:val>
                                            <p:clrVal>
                                              <a:schemeClr val="hlink"/>
                                            </p:clrVal>
                                          </p:val>
                                        </p:tav>
                                      </p:tavLst>
                                    </p:anim>
                                    <p:set>
                                      <p:cBhvr>
                                        <p:cTn id="15" dur="80"/>
                                        <p:tgtEl>
                                          <p:spTgt spid="1372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1026"/>
          <p:cNvSpPr txBox="1">
            <a:spLocks noChangeArrowheads="1"/>
          </p:cNvSpPr>
          <p:nvPr/>
        </p:nvSpPr>
        <p:spPr bwMode="auto">
          <a:xfrm>
            <a:off x="642910" y="1228539"/>
            <a:ext cx="8143932" cy="1132233"/>
          </a:xfrm>
          <a:prstGeom prst="rect">
            <a:avLst/>
          </a:prstGeom>
          <a:noFill/>
          <a:ln w="9525">
            <a:noFill/>
            <a:miter lim="800000"/>
            <a:headEnd/>
            <a:tailEnd/>
          </a:ln>
          <a:effectLst/>
        </p:spPr>
        <p:txBody>
          <a:bodyPr wrap="square">
            <a:spAutoFit/>
          </a:bodyPr>
          <a:lstStyle/>
          <a:p>
            <a:pPr algn="just">
              <a:lnSpc>
                <a:spcPts val="3600"/>
              </a:lnSpc>
            </a:pPr>
            <a:r>
              <a:rPr lang="zh-CN" altLang="en-US" sz="2200">
                <a:solidFill>
                  <a:srgbClr val="0000FF"/>
                </a:solidFill>
                <a:latin typeface="Consolas" pitchFamily="49" charset="0"/>
                <a:ea typeface="楷体" pitchFamily="49" charset="-122"/>
                <a:cs typeface="Consolas" pitchFamily="49" charset="0"/>
              </a:rPr>
              <a:t>算法中的</a:t>
            </a:r>
            <a:r>
              <a:rPr lang="zh-CN" altLang="en-US" sz="2200">
                <a:solidFill>
                  <a:srgbClr val="FF0000"/>
                </a:solidFill>
                <a:latin typeface="Consolas" pitchFamily="49" charset="0"/>
                <a:ea typeface="楷体" pitchFamily="49" charset="-122"/>
                <a:cs typeface="Consolas" pitchFamily="49" charset="0"/>
              </a:rPr>
              <a:t>基本操作</a:t>
            </a:r>
            <a:r>
              <a:rPr lang="zh-CN" altLang="en-US" sz="2200">
                <a:solidFill>
                  <a:srgbClr val="0000FF"/>
                </a:solidFill>
                <a:latin typeface="Consolas" pitchFamily="49" charset="0"/>
                <a:ea typeface="楷体" pitchFamily="49" charset="-122"/>
                <a:cs typeface="Consolas" pitchFamily="49" charset="0"/>
              </a:rPr>
              <a:t>一般是最深层循环内的</a:t>
            </a:r>
            <a:r>
              <a:rPr lang="zh-CN" altLang="en-US" sz="2200">
                <a:solidFill>
                  <a:srgbClr val="FF00FF"/>
                </a:solidFill>
                <a:latin typeface="Consolas" pitchFamily="49" charset="0"/>
                <a:ea typeface="楷体" pitchFamily="49" charset="-122"/>
                <a:cs typeface="Consolas" pitchFamily="49" charset="0"/>
              </a:rPr>
              <a:t>原操作</a:t>
            </a:r>
            <a:r>
              <a:rPr lang="zh-CN" altLang="en-US" sz="2200">
                <a:solidFill>
                  <a:srgbClr val="0000FF"/>
                </a:solidFill>
                <a:latin typeface="Consolas" pitchFamily="49" charset="0"/>
                <a:ea typeface="楷体" pitchFamily="49" charset="-122"/>
                <a:cs typeface="Consolas" pitchFamily="49" charset="0"/>
              </a:rPr>
              <a:t>。</a:t>
            </a:r>
            <a:endParaRPr lang="en-US" altLang="zh-CN" sz="2200">
              <a:solidFill>
                <a:srgbClr val="FF00FF"/>
              </a:solidFill>
              <a:latin typeface="Consolas" pitchFamily="49" charset="0"/>
              <a:ea typeface="楷体" pitchFamily="49" charset="-122"/>
              <a:cs typeface="Consolas" pitchFamily="49" charset="0"/>
            </a:endParaRPr>
          </a:p>
          <a:p>
            <a:pPr algn="just">
              <a:lnSpc>
                <a:spcPts val="3600"/>
              </a:lnSpc>
            </a:pPr>
            <a:r>
              <a:rPr lang="zh-CN" altLang="en-US" sz="2200">
                <a:solidFill>
                  <a:srgbClr val="0000FF"/>
                </a:solidFill>
                <a:latin typeface="Consolas" pitchFamily="49" charset="0"/>
                <a:ea typeface="楷体" pitchFamily="49" charset="-122"/>
                <a:cs typeface="Consolas" pitchFamily="49" charset="0"/>
              </a:rPr>
              <a:t>算法执行时间大致 </a:t>
            </a:r>
            <a:r>
              <a:rPr lang="en-US" altLang="zh-CN" sz="220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基本</a:t>
            </a:r>
            <a:r>
              <a:rPr lang="zh-CN" altLang="en-US" sz="2200" dirty="0">
                <a:solidFill>
                  <a:srgbClr val="0000FF"/>
                </a:solidFill>
                <a:latin typeface="Consolas" pitchFamily="49" charset="0"/>
                <a:ea typeface="楷体" pitchFamily="49" charset="-122"/>
                <a:cs typeface="Consolas" pitchFamily="49" charset="0"/>
              </a:rPr>
              <a:t>操作所需</a:t>
            </a:r>
            <a:r>
              <a:rPr lang="zh-CN" altLang="en-US" sz="2200">
                <a:solidFill>
                  <a:srgbClr val="0000FF"/>
                </a:solidFill>
                <a:latin typeface="Consolas" pitchFamily="49" charset="0"/>
                <a:ea typeface="楷体" pitchFamily="49" charset="-122"/>
                <a:cs typeface="Consolas" pitchFamily="49" charset="0"/>
              </a:rPr>
              <a:t>的时间 </a:t>
            </a:r>
            <a:r>
              <a:rPr lang="en-US" altLang="zh-CN" sz="2200">
                <a:solidFill>
                  <a:srgbClr val="0000FF"/>
                </a:solidFill>
                <a:latin typeface="Consolas" pitchFamily="49" charset="0"/>
                <a:ea typeface="+mj-ea"/>
                <a:cs typeface="Consolas" pitchFamily="49" charset="0"/>
              </a:rPr>
              <a:t>×</a:t>
            </a:r>
            <a:r>
              <a:rPr lang="zh-CN" altLang="en-US" sz="2200">
                <a:solidFill>
                  <a:srgbClr val="0000FF"/>
                </a:solidFill>
                <a:latin typeface="Consolas" pitchFamily="49" charset="0"/>
                <a:ea typeface="楷体" pitchFamily="49" charset="-122"/>
                <a:cs typeface="Consolas" pitchFamily="49" charset="0"/>
              </a:rPr>
              <a:t>其运算次数。</a:t>
            </a:r>
            <a:r>
              <a:rPr lang="zh-CN" altLang="en-US" sz="2200">
                <a:latin typeface="Consolas" pitchFamily="49" charset="0"/>
                <a:ea typeface="楷体" pitchFamily="49" charset="-122"/>
                <a:cs typeface="Consolas" pitchFamily="49" charset="0"/>
              </a:rPr>
              <a:t>     </a:t>
            </a:r>
            <a:endParaRPr lang="zh-CN" altLang="en-US" sz="2200" dirty="0">
              <a:solidFill>
                <a:srgbClr val="0000FF"/>
              </a:solidFill>
              <a:latin typeface="Consolas" pitchFamily="49" charset="0"/>
              <a:ea typeface="楷体" pitchFamily="49" charset="-122"/>
              <a:cs typeface="Consolas" pitchFamily="49" charset="0"/>
            </a:endParaRPr>
          </a:p>
        </p:txBody>
      </p:sp>
      <p:sp>
        <p:nvSpPr>
          <p:cNvPr id="30723" name="Text Box 3"/>
          <p:cNvSpPr txBox="1">
            <a:spLocks noChangeArrowheads="1"/>
          </p:cNvSpPr>
          <p:nvPr/>
        </p:nvSpPr>
        <p:spPr bwMode="auto">
          <a:xfrm>
            <a:off x="684213" y="408263"/>
            <a:ext cx="4530729" cy="47077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square">
            <a:spAutoFit/>
          </a:bodyPr>
          <a:lstStyle/>
          <a:p>
            <a:r>
              <a:rPr lang="zh-CN" altLang="en-US">
                <a:solidFill>
                  <a:srgbClr val="FF0000"/>
                </a:solidFill>
                <a:latin typeface="Consolas" pitchFamily="49" charset="0"/>
                <a:ea typeface="楷体" pitchFamily="49" charset="-122"/>
                <a:cs typeface="Consolas" pitchFamily="49" charset="0"/>
                <a:sym typeface="Wingdings"/>
              </a:rPr>
              <a:t> </a:t>
            </a:r>
            <a:r>
              <a:rPr lang="zh-CN" altLang="en-US">
                <a:solidFill>
                  <a:srgbClr val="FF0000"/>
                </a:solidFill>
                <a:latin typeface="Consolas" pitchFamily="49" charset="0"/>
                <a:ea typeface="楷体" pitchFamily="49" charset="-122"/>
                <a:cs typeface="Consolas" pitchFamily="49" charset="0"/>
              </a:rPr>
              <a:t>简化</a:t>
            </a:r>
            <a:r>
              <a:rPr lang="zh-CN" altLang="en-US" dirty="0">
                <a:solidFill>
                  <a:srgbClr val="FF0000"/>
                </a:solidFill>
                <a:latin typeface="Consolas" pitchFamily="49" charset="0"/>
                <a:ea typeface="楷体" pitchFamily="49" charset="-122"/>
                <a:cs typeface="Consolas" pitchFamily="49" charset="0"/>
              </a:rPr>
              <a:t>的算法时间复杂度分析</a:t>
            </a:r>
          </a:p>
        </p:txBody>
      </p:sp>
      <p:grpSp>
        <p:nvGrpSpPr>
          <p:cNvPr id="9" name="组合 8"/>
          <p:cNvGrpSpPr/>
          <p:nvPr/>
        </p:nvGrpSpPr>
        <p:grpSpPr>
          <a:xfrm>
            <a:off x="571472" y="2571744"/>
            <a:ext cx="8143932" cy="1153603"/>
            <a:chOff x="571472" y="2571744"/>
            <a:chExt cx="8143932" cy="1153603"/>
          </a:xfrm>
        </p:grpSpPr>
        <p:sp>
          <p:nvSpPr>
            <p:cNvPr id="5" name="TextBox 4"/>
            <p:cNvSpPr txBox="1"/>
            <p:nvPr/>
          </p:nvSpPr>
          <p:spPr>
            <a:xfrm>
              <a:off x="571472" y="3286124"/>
              <a:ext cx="8143932" cy="439223"/>
            </a:xfrm>
            <a:prstGeom prst="rect">
              <a:avLst/>
            </a:prstGeom>
            <a:noFill/>
          </p:spPr>
          <p:txBody>
            <a:bodyPr wrap="square" rtlCol="0">
              <a:spAutoFit/>
            </a:bodyPr>
            <a:lstStyle/>
            <a:p>
              <a:pPr algn="l"/>
              <a:r>
                <a:rPr lang="zh-CN" altLang="en-US" sz="2200">
                  <a:solidFill>
                    <a:srgbClr val="0000FF"/>
                  </a:solidFill>
                  <a:latin typeface="Consolas" pitchFamily="49" charset="0"/>
                  <a:ea typeface="楷体" pitchFamily="49" charset="-122"/>
                  <a:cs typeface="Consolas" pitchFamily="49" charset="0"/>
                </a:rPr>
                <a:t> 在算法分析时，计算</a:t>
              </a:r>
              <a:r>
                <a:rPr lang="en-US" altLang="zh-CN" sz="2200" i="1">
                  <a:solidFill>
                    <a:srgbClr val="0000FF"/>
                  </a:solidFill>
                  <a:latin typeface="Consolas" pitchFamily="49" charset="0"/>
                  <a:ea typeface="楷体" pitchFamily="49" charset="-122"/>
                  <a:cs typeface="Consolas" pitchFamily="49" charset="0"/>
                </a:rPr>
                <a:t>T</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时仅仅考虑基本操作的运算次数。</a:t>
              </a:r>
              <a:endParaRPr lang="zh-CN" altLang="en-US" sz="2200">
                <a:latin typeface="Consolas" pitchFamily="49" charset="0"/>
                <a:cs typeface="Consolas" pitchFamily="49" charset="0"/>
              </a:endParaRPr>
            </a:p>
          </p:txBody>
        </p:sp>
        <p:sp>
          <p:nvSpPr>
            <p:cNvPr id="6" name="下箭头 5"/>
            <p:cNvSpPr/>
            <p:nvPr/>
          </p:nvSpPr>
          <p:spPr>
            <a:xfrm>
              <a:off x="3857620" y="2571744"/>
              <a:ext cx="214314" cy="571504"/>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2200">
                <a:latin typeface="Consolas" pitchFamily="49" charset="0"/>
                <a:cs typeface="Consolas" pitchFamily="49" charset="0"/>
              </a:endParaRPr>
            </a:p>
          </p:txBody>
        </p:sp>
        <p:sp>
          <p:nvSpPr>
            <p:cNvPr id="7" name="TextBox 6"/>
            <p:cNvSpPr txBox="1"/>
            <p:nvPr/>
          </p:nvSpPr>
          <p:spPr>
            <a:xfrm>
              <a:off x="4214810" y="2668558"/>
              <a:ext cx="1000132" cy="407676"/>
            </a:xfrm>
            <a:prstGeom prst="rect">
              <a:avLst/>
            </a:prstGeom>
            <a:noFill/>
          </p:spPr>
          <p:txBody>
            <a:bodyPr wrap="square" rtlCol="0">
              <a:spAutoFit/>
            </a:bodyPr>
            <a:lstStyle/>
            <a:p>
              <a:pPr algn="l"/>
              <a:r>
                <a:rPr lang="zh-CN" altLang="en-US" sz="2000">
                  <a:solidFill>
                    <a:srgbClr val="0000FF"/>
                  </a:solidFill>
                  <a:latin typeface="Consolas" pitchFamily="49" charset="0"/>
                  <a:ea typeface="楷体" pitchFamily="49" charset="-122"/>
                  <a:cs typeface="Consolas" pitchFamily="49" charset="0"/>
                </a:rPr>
                <a:t>转化</a:t>
              </a:r>
            </a:p>
          </p:txBody>
        </p:sp>
      </p:grpSp>
      <p:sp>
        <p:nvSpPr>
          <p:cNvPr id="4" name="灯片编号占位符 3"/>
          <p:cNvSpPr>
            <a:spLocks noGrp="1"/>
          </p:cNvSpPr>
          <p:nvPr>
            <p:ph type="sldNum" sz="quarter" idx="12"/>
          </p:nvPr>
        </p:nvSpPr>
        <p:spPr/>
        <p:txBody>
          <a:bodyPr/>
          <a:lstStyle/>
          <a:p>
            <a:fld id="{7AF016A1-9F15-429F-9EFD-84004B73C732}" type="slidenum">
              <a:rPr lang="en-US" altLang="zh-CN" smtClean="0"/>
              <a:pPr/>
              <a:t>82</a:t>
            </a:fld>
            <a:endParaRPr lang="en-US" altLang="zh-CN" dirty="0"/>
          </a:p>
        </p:txBody>
      </p:sp>
    </p:spTree>
    <p:custDataLst>
      <p:tags r:id="rId1"/>
    </p:custDataLst>
    <p:extLst>
      <p:ext uri="{BB962C8B-B14F-4D97-AF65-F5344CB8AC3E}">
        <p14:creationId xmlns:p14="http://schemas.microsoft.com/office/powerpoint/2010/main" val="208969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0114">
                                            <p:txEl>
                                              <p:pRg st="1" end="1"/>
                                            </p:txEl>
                                          </p:spTgt>
                                        </p:tgtEl>
                                        <p:attrNameLst>
                                          <p:attrName>style.visibility</p:attrName>
                                        </p:attrNameLst>
                                      </p:cBhvr>
                                      <p:to>
                                        <p:strVal val="visible"/>
                                      </p:to>
                                    </p:set>
                                    <p:anim calcmode="discrete" valueType="clr">
                                      <p:cBhvr override="childStyle">
                                        <p:cTn id="7" dur="80"/>
                                        <p:tgtEl>
                                          <p:spTgt spid="9011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0114">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90114">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755650" y="1500174"/>
            <a:ext cx="7959754" cy="327782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just">
              <a:lnSpc>
                <a:spcPct val="100000"/>
              </a:lnSpc>
            </a:pPr>
            <a:r>
              <a:rPr lang="en-US" altLang="zh-CN" sz="1800" dirty="0">
                <a:solidFill>
                  <a:srgbClr val="0000FF"/>
                </a:solidFill>
                <a:latin typeface="Consolas" pitchFamily="49" charset="0"/>
                <a:ea typeface="仿宋" pitchFamily="49" charset="-122"/>
                <a:cs typeface="Consolas" pitchFamily="49" charset="0"/>
              </a:rPr>
              <a:t>#define MAX   20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定义最大的方阶</a:t>
            </a:r>
          </a:p>
          <a:p>
            <a:pPr algn="just">
              <a:lnSpc>
                <a:spcPct val="1000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0000FF"/>
                </a:solidFill>
                <a:latin typeface="Consolas" pitchFamily="49" charset="0"/>
                <a:ea typeface="仿宋" pitchFamily="49" charset="-122"/>
                <a:cs typeface="Consolas" pitchFamily="49" charset="0"/>
              </a:rPr>
              <a:t>matrixadd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n</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A[MAX][MAX]</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B[MAX][MAX]</a:t>
            </a:r>
            <a:r>
              <a:rPr lang="zh-CN" altLang="en-US"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gn="just">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C[MAX][MAX])</a:t>
            </a:r>
          </a:p>
          <a:p>
            <a:pPr algn="just">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i</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j;</a:t>
            </a:r>
          </a:p>
          <a:p>
            <a:pPr algn="just">
              <a:lnSpc>
                <a:spcPct val="100000"/>
              </a:lnSpc>
            </a:pPr>
            <a:r>
              <a:rPr lang="en-US" altLang="zh-CN" sz="1800" dirty="0">
                <a:solidFill>
                  <a:srgbClr val="0000FF"/>
                </a:solidFill>
                <a:latin typeface="Consolas" pitchFamily="49" charset="0"/>
                <a:ea typeface="仿宋" pitchFamily="49" charset="-122"/>
                <a:cs typeface="Consolas" pitchFamily="49" charset="0"/>
              </a:rPr>
              <a:t>   for (i=0;i&lt;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a:t>
            </a:r>
          </a:p>
          <a:p>
            <a:pPr algn="just">
              <a:lnSpc>
                <a:spcPct val="100000"/>
              </a:lnSpc>
            </a:pPr>
            <a:r>
              <a:rPr lang="en-US" altLang="zh-CN" sz="1800" dirty="0">
                <a:solidFill>
                  <a:srgbClr val="0000FF"/>
                </a:solidFill>
                <a:latin typeface="Consolas" pitchFamily="49" charset="0"/>
                <a:ea typeface="仿宋" pitchFamily="49" charset="-122"/>
                <a:cs typeface="Consolas" pitchFamily="49" charset="0"/>
              </a:rPr>
              <a:t>      for (j=0;j&lt;</a:t>
            </a:r>
            <a:r>
              <a:rPr lang="en-US" altLang="zh-CN" sz="1800" dirty="0" err="1">
                <a:solidFill>
                  <a:srgbClr val="0000FF"/>
                </a:solidFill>
                <a:latin typeface="Consolas" pitchFamily="49" charset="0"/>
                <a:ea typeface="仿宋" pitchFamily="49" charset="-122"/>
                <a:cs typeface="Consolas" pitchFamily="49" charset="0"/>
              </a:rPr>
              <a:t>n;j</a:t>
            </a:r>
            <a:r>
              <a:rPr lang="en-US" altLang="zh-CN" sz="1800" dirty="0">
                <a:solidFill>
                  <a:srgbClr val="0000FF"/>
                </a:solidFill>
                <a:latin typeface="Consolas" pitchFamily="49" charset="0"/>
                <a:ea typeface="仿宋" pitchFamily="49" charset="-122"/>
                <a:cs typeface="Consolas" pitchFamily="49" charset="0"/>
              </a:rPr>
              <a:t>++) </a:t>
            </a:r>
          </a:p>
          <a:p>
            <a:pPr algn="just">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C[i][j]=A[i][j]+B[i][j]; </a:t>
            </a:r>
          </a:p>
          <a:p>
            <a:pPr algn="just">
              <a:lnSpc>
                <a:spcPct val="1000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136195" name="AutoShape 3"/>
          <p:cNvSpPr>
            <a:spLocks/>
          </p:cNvSpPr>
          <p:nvPr/>
        </p:nvSpPr>
        <p:spPr bwMode="auto">
          <a:xfrm>
            <a:off x="4859338" y="5243499"/>
            <a:ext cx="1570050" cy="484205"/>
          </a:xfrm>
          <a:prstGeom prst="borderCallout2">
            <a:avLst>
              <a:gd name="adj1" fmla="val 21556"/>
              <a:gd name="adj2" fmla="val -4597"/>
              <a:gd name="adj3" fmla="val 21556"/>
              <a:gd name="adj4" fmla="val -4597"/>
              <a:gd name="adj5" fmla="val -123056"/>
              <a:gd name="adj6" fmla="val -17625"/>
            </a:avLst>
          </a:prstGeom>
          <a:ln w="38100">
            <a:solidFill>
              <a:srgbClr val="92D050"/>
            </a:solidFill>
            <a:headEnd/>
            <a:tailEnd/>
          </a:ln>
        </p:spPr>
        <p:style>
          <a:lnRef idx="1">
            <a:schemeClr val="accent3"/>
          </a:lnRef>
          <a:fillRef idx="2">
            <a:schemeClr val="accent3"/>
          </a:fillRef>
          <a:effectRef idx="1">
            <a:schemeClr val="accent3"/>
          </a:effectRef>
          <a:fontRef idx="minor">
            <a:schemeClr val="dk1"/>
          </a:fontRef>
        </p:style>
        <p:txBody>
          <a:bodyPr/>
          <a:lstStyle/>
          <a:p>
            <a:pPr>
              <a:lnSpc>
                <a:spcPct val="100000"/>
              </a:lnSpc>
              <a:spcBef>
                <a:spcPct val="0"/>
              </a:spcBef>
            </a:pPr>
            <a:r>
              <a:rPr lang="zh-CN" altLang="en-US" sz="2000" dirty="0">
                <a:solidFill>
                  <a:srgbClr val="0000FF"/>
                </a:solidFill>
                <a:latin typeface="楷体" pitchFamily="49" charset="-122"/>
                <a:ea typeface="楷体" pitchFamily="49" charset="-122"/>
              </a:rPr>
              <a:t>基本操作</a:t>
            </a:r>
          </a:p>
        </p:txBody>
      </p:sp>
      <p:sp>
        <p:nvSpPr>
          <p:cNvPr id="7" name="Text Box 3"/>
          <p:cNvSpPr txBox="1">
            <a:spLocks noChangeArrowheads="1"/>
          </p:cNvSpPr>
          <p:nvPr/>
        </p:nvSpPr>
        <p:spPr bwMode="auto">
          <a:xfrm>
            <a:off x="307792" y="509936"/>
            <a:ext cx="8135937" cy="769441"/>
          </a:xfrm>
          <a:prstGeom prst="rect">
            <a:avLst/>
          </a:prstGeom>
          <a:noFill/>
          <a:ln w="381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just">
              <a:lnSpc>
                <a:spcPct val="100000"/>
              </a:lnSpc>
            </a:pPr>
            <a:r>
              <a:rPr lang="zh-CN" altLang="en-US" sz="2200" dirty="0">
                <a:solidFill>
                  <a:srgbClr val="FF0000"/>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1-6</a:t>
            </a: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p19】</a:t>
            </a:r>
            <a:r>
              <a:rPr lang="zh-CN" altLang="en-US" sz="2200" dirty="0">
                <a:solidFill>
                  <a:srgbClr val="0000FF"/>
                </a:solidFill>
                <a:latin typeface="Consolas" pitchFamily="49" charset="0"/>
                <a:ea typeface="楷体" pitchFamily="49" charset="-122"/>
                <a:cs typeface="Consolas" pitchFamily="49" charset="0"/>
              </a:rPr>
              <a:t>求两个</a:t>
            </a:r>
            <a:r>
              <a:rPr lang="en-US" altLang="zh-CN" sz="2200" i="1" dirty="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阶方阵的相加</a:t>
            </a:r>
            <a:r>
              <a:rPr lang="en-US" altLang="zh-CN" sz="2200" i="1" dirty="0">
                <a:solidFill>
                  <a:srgbClr val="0000FF"/>
                </a:solidFill>
                <a:latin typeface="Consolas" pitchFamily="49" charset="0"/>
                <a:ea typeface="楷体" pitchFamily="49" charset="-122"/>
                <a:cs typeface="Consolas" pitchFamily="49" charset="0"/>
              </a:rPr>
              <a:t>C</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err="1">
                <a:solidFill>
                  <a:srgbClr val="0000FF"/>
                </a:solidFill>
                <a:latin typeface="Consolas" pitchFamily="49" charset="0"/>
                <a:ea typeface="楷体" pitchFamily="49" charset="-122"/>
                <a:cs typeface="Consolas" pitchFamily="49" charset="0"/>
              </a:rPr>
              <a:t>A</a:t>
            </a:r>
            <a:r>
              <a:rPr lang="en-US" altLang="zh-CN" sz="2200" dirty="0" err="1">
                <a:solidFill>
                  <a:srgbClr val="0000FF"/>
                </a:solidFill>
                <a:latin typeface="Consolas" pitchFamily="49" charset="0"/>
                <a:ea typeface="楷体" pitchFamily="49" charset="-122"/>
                <a:cs typeface="Consolas" pitchFamily="49" charset="0"/>
              </a:rPr>
              <a:t>+</a:t>
            </a:r>
            <a:r>
              <a:rPr lang="en-US" altLang="zh-CN" sz="2200" i="1" dirty="0" err="1">
                <a:solidFill>
                  <a:srgbClr val="0000FF"/>
                </a:solidFill>
                <a:latin typeface="Consolas" pitchFamily="49" charset="0"/>
                <a:ea typeface="楷体" pitchFamily="49" charset="-122"/>
                <a:cs typeface="Consolas" pitchFamily="49" charset="0"/>
              </a:rPr>
              <a:t>B</a:t>
            </a:r>
            <a:r>
              <a:rPr lang="zh-CN" altLang="en-US" sz="2200" dirty="0">
                <a:solidFill>
                  <a:srgbClr val="0000FF"/>
                </a:solidFill>
                <a:latin typeface="Consolas" pitchFamily="49" charset="0"/>
                <a:ea typeface="楷体" pitchFamily="49" charset="-122"/>
                <a:cs typeface="Consolas" pitchFamily="49" charset="0"/>
              </a:rPr>
              <a:t>的算法如下，分析其时间复杂度。</a:t>
            </a: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83</a:t>
            </a:fld>
            <a:endParaRPr lang="en-US" altLang="zh-CN" dirty="0"/>
          </a:p>
        </p:txBody>
      </p:sp>
    </p:spTree>
    <p:extLst>
      <p:ext uri="{BB962C8B-B14F-4D97-AF65-F5344CB8AC3E}">
        <p14:creationId xmlns:p14="http://schemas.microsoft.com/office/powerpoint/2010/main" val="3225904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438150" y="546101"/>
            <a:ext cx="8382000" cy="2419124"/>
          </a:xfrm>
          <a:prstGeom prst="rect">
            <a:avLst/>
          </a:prstGeom>
          <a:noFill/>
          <a:ln w="9525">
            <a:noFill/>
            <a:miter lim="800000"/>
            <a:headEnd/>
            <a:tailEnd/>
          </a:ln>
          <a:effectLst/>
        </p:spPr>
        <p:txBody>
          <a:bodyPr>
            <a:spAutoFit/>
          </a:bodyPr>
          <a:lstStyle/>
          <a:p>
            <a:pPr algn="just">
              <a:lnSpc>
                <a:spcPct val="120000"/>
              </a:lnSpc>
            </a:pPr>
            <a:r>
              <a:rPr lang="en-US" altLang="zh-CN" b="0" dirty="0">
                <a:latin typeface="Consolas" pitchFamily="49" charset="0"/>
                <a:ea typeface="楷体" pitchFamily="49" charset="-122"/>
                <a:cs typeface="Consolas" pitchFamily="49" charset="0"/>
              </a:rPr>
              <a:t>  </a:t>
            </a:r>
            <a:r>
              <a:rPr lang="zh-CN" altLang="en-US" b="0" dirty="0">
                <a:latin typeface="Consolas" pitchFamily="49" charset="0"/>
                <a:ea typeface="楷体" pitchFamily="49" charset="-122"/>
                <a:cs typeface="Consolas" pitchFamily="49" charset="0"/>
              </a:rPr>
              <a:t>　</a:t>
            </a:r>
            <a:r>
              <a:rPr lang="zh-CN" altLang="en-US" sz="2200" dirty="0">
                <a:solidFill>
                  <a:srgbClr val="FF3300"/>
                </a:solidFill>
                <a:latin typeface="Consolas" pitchFamily="49" charset="0"/>
                <a:ea typeface="楷体" pitchFamily="49" charset="-122"/>
                <a:cs typeface="Consolas" pitchFamily="49" charset="0"/>
              </a:rPr>
              <a:t>解：</a:t>
            </a:r>
            <a:r>
              <a:rPr lang="zh-CN" altLang="en-US" sz="2200" dirty="0">
                <a:solidFill>
                  <a:srgbClr val="0000FF"/>
                </a:solidFill>
                <a:latin typeface="Consolas" pitchFamily="49" charset="0"/>
                <a:ea typeface="楷体" pitchFamily="49" charset="-122"/>
                <a:cs typeface="Consolas" pitchFamily="49" charset="0"/>
              </a:rPr>
              <a:t>该算法中的基本操作是两重循环中最深层的语句</a:t>
            </a:r>
            <a:r>
              <a:rPr lang="en-US" altLang="zh-CN" sz="2200" dirty="0">
                <a:solidFill>
                  <a:srgbClr val="0000FF"/>
                </a:solidFill>
                <a:latin typeface="Consolas" pitchFamily="49" charset="0"/>
                <a:ea typeface="楷体" pitchFamily="49" charset="-122"/>
                <a:cs typeface="Consolas" pitchFamily="49" charset="0"/>
              </a:rPr>
              <a:t>C[</a:t>
            </a:r>
            <a:r>
              <a:rPr lang="en-US" altLang="zh-CN" sz="2200" dirty="0" err="1">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楷体" pitchFamily="49" charset="-122"/>
                <a:cs typeface="Consolas" pitchFamily="49" charset="0"/>
              </a:rPr>
              <a:t>][j]=A[</a:t>
            </a:r>
            <a:r>
              <a:rPr lang="en-US" altLang="zh-CN" sz="2200" dirty="0" err="1">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楷体" pitchFamily="49" charset="-122"/>
                <a:cs typeface="Consolas" pitchFamily="49" charset="0"/>
              </a:rPr>
              <a:t>][j]+B[</a:t>
            </a:r>
            <a:r>
              <a:rPr lang="en-US" altLang="zh-CN" sz="2200" dirty="0" err="1">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楷体" pitchFamily="49" charset="-122"/>
                <a:cs typeface="Consolas" pitchFamily="49" charset="0"/>
              </a:rPr>
              <a:t>][j]</a:t>
            </a:r>
            <a:r>
              <a:rPr lang="zh-CN" altLang="en-US" sz="2200" dirty="0">
                <a:solidFill>
                  <a:srgbClr val="0000FF"/>
                </a:solidFill>
                <a:latin typeface="Consolas" pitchFamily="49" charset="0"/>
                <a:ea typeface="楷体" pitchFamily="49" charset="-122"/>
                <a:cs typeface="Consolas" pitchFamily="49" charset="0"/>
              </a:rPr>
              <a:t>，分析它的频度，即：</a:t>
            </a:r>
          </a:p>
          <a:p>
            <a:pPr algn="just">
              <a:lnSpc>
                <a:spcPct val="150000"/>
              </a:lnSpc>
            </a:pPr>
            <a:r>
              <a:rPr lang="zh-CN" altLang="en-US" dirty="0">
                <a:latin typeface="Consolas" pitchFamily="49" charset="0"/>
                <a:ea typeface="楷体" pitchFamily="49" charset="-122"/>
                <a:cs typeface="Consolas" pitchFamily="49" charset="0"/>
              </a:rPr>
              <a:t>      </a:t>
            </a:r>
            <a:r>
              <a:rPr lang="en-US" altLang="zh-CN" dirty="0">
                <a:solidFill>
                  <a:srgbClr val="0000FF"/>
                </a:solidFill>
                <a:latin typeface="Consolas" pitchFamily="49" charset="0"/>
                <a:ea typeface="楷体" pitchFamily="49" charset="-122"/>
                <a:cs typeface="Consolas" pitchFamily="49" charset="0"/>
              </a:rPr>
              <a:t>T(</a:t>
            </a:r>
            <a:r>
              <a:rPr lang="en-US" altLang="zh-CN" i="1" dirty="0">
                <a:solidFill>
                  <a:srgbClr val="0000FF"/>
                </a:solidFill>
                <a:latin typeface="Consolas" pitchFamily="49" charset="0"/>
                <a:ea typeface="楷体" pitchFamily="49" charset="-122"/>
                <a:cs typeface="Consolas" pitchFamily="49" charset="0"/>
              </a:rPr>
              <a:t>n</a:t>
            </a:r>
            <a:r>
              <a:rPr lang="en-US" altLang="zh-CN" dirty="0">
                <a:solidFill>
                  <a:srgbClr val="0000FF"/>
                </a:solidFill>
                <a:latin typeface="Consolas" pitchFamily="49" charset="0"/>
                <a:ea typeface="楷体" pitchFamily="49" charset="-122"/>
                <a:cs typeface="Consolas" pitchFamily="49" charset="0"/>
              </a:rPr>
              <a:t>) =</a:t>
            </a:r>
          </a:p>
          <a:p>
            <a:pPr algn="just">
              <a:lnSpc>
                <a:spcPct val="150000"/>
              </a:lnSpc>
            </a:pPr>
            <a:r>
              <a:rPr lang="en-US" altLang="zh-CN" dirty="0">
                <a:solidFill>
                  <a:srgbClr val="0000FF"/>
                </a:solidFill>
                <a:latin typeface="Consolas" pitchFamily="49" charset="0"/>
                <a:ea typeface="楷体" pitchFamily="49" charset="-122"/>
                <a:cs typeface="Consolas" pitchFamily="49" charset="0"/>
              </a:rPr>
              <a:t>           = O(</a:t>
            </a:r>
            <a:r>
              <a:rPr lang="en-US" altLang="zh-CN" i="1" dirty="0">
                <a:solidFill>
                  <a:srgbClr val="0000FF"/>
                </a:solidFill>
                <a:latin typeface="Consolas" pitchFamily="49" charset="0"/>
                <a:ea typeface="楷体" pitchFamily="49" charset="-122"/>
                <a:cs typeface="Consolas" pitchFamily="49" charset="0"/>
              </a:rPr>
              <a:t>n</a:t>
            </a:r>
            <a:r>
              <a:rPr lang="en-US" altLang="zh-CN" baseline="30000" dirty="0">
                <a:solidFill>
                  <a:srgbClr val="0000FF"/>
                </a:solidFill>
                <a:latin typeface="Consolas" pitchFamily="49" charset="0"/>
                <a:ea typeface="楷体" pitchFamily="49" charset="-122"/>
                <a:cs typeface="Consolas" pitchFamily="49" charset="0"/>
              </a:rPr>
              <a:t>2</a:t>
            </a:r>
            <a:r>
              <a:rPr lang="en-US" altLang="zh-CN" dirty="0">
                <a:solidFill>
                  <a:srgbClr val="0000FF"/>
                </a:solidFill>
                <a:latin typeface="Consolas" pitchFamily="49" charset="0"/>
                <a:ea typeface="楷体" pitchFamily="49" charset="-122"/>
                <a:cs typeface="Consolas" pitchFamily="49" charset="0"/>
              </a:rPr>
              <a:t>)</a:t>
            </a:r>
          </a:p>
        </p:txBody>
      </p:sp>
      <p:graphicFrame>
        <p:nvGraphicFramePr>
          <p:cNvPr id="31747" name="Object 3"/>
          <p:cNvGraphicFramePr>
            <a:graphicFrameLocks noChangeAspect="1"/>
          </p:cNvGraphicFramePr>
          <p:nvPr/>
        </p:nvGraphicFramePr>
        <p:xfrm>
          <a:off x="2736864" y="1571612"/>
          <a:ext cx="3763962" cy="798512"/>
        </p:xfrm>
        <a:graphic>
          <a:graphicData uri="http://schemas.openxmlformats.org/presentationml/2006/ole">
            <mc:AlternateContent xmlns:mc="http://schemas.openxmlformats.org/markup-compatibility/2006">
              <mc:Choice xmlns:v="urn:schemas-microsoft-com:vml" Requires="v">
                <p:oleObj spid="_x0000_s1189" name="公式" r:id="rId3" imgW="2095200" imgH="444240" progId="Equation.3">
                  <p:embed/>
                </p:oleObj>
              </mc:Choice>
              <mc:Fallback>
                <p:oleObj name="公式" r:id="rId3" imgW="209520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864" y="1571612"/>
                        <a:ext cx="3763962" cy="7985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31748" name="Object 4"/>
          <p:cNvGraphicFramePr>
            <a:graphicFrameLocks noChangeAspect="1"/>
          </p:cNvGraphicFramePr>
          <p:nvPr/>
        </p:nvGraphicFramePr>
        <p:xfrm>
          <a:off x="4514850" y="2384425"/>
          <a:ext cx="114300" cy="215900"/>
        </p:xfrm>
        <a:graphic>
          <a:graphicData uri="http://schemas.openxmlformats.org/presentationml/2006/ole">
            <mc:AlternateContent xmlns:mc="http://schemas.openxmlformats.org/markup-compatibility/2006">
              <mc:Choice xmlns:v="urn:schemas-microsoft-com:vml" Requires="v">
                <p:oleObj spid="_x0000_s1190" name="公式" r:id="rId5" imgW="114120" imgH="215640" progId="Equation.3">
                  <p:embed/>
                </p:oleObj>
              </mc:Choice>
              <mc:Fallback>
                <p:oleObj name="公式" r:id="rId5" imgW="11412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2384425"/>
                        <a:ext cx="114300" cy="215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71685" name="Text Box 2053"/>
          <p:cNvSpPr txBox="1">
            <a:spLocks noChangeArrowheads="1"/>
          </p:cNvSpPr>
          <p:nvPr/>
        </p:nvSpPr>
        <p:spPr bwMode="auto">
          <a:xfrm>
            <a:off x="571472" y="3214686"/>
            <a:ext cx="7920037" cy="811632"/>
          </a:xfrm>
          <a:prstGeom prst="rect">
            <a:avLst/>
          </a:prstGeom>
          <a:noFill/>
          <a:ln w="19050" algn="ctr">
            <a:noFill/>
            <a:miter lim="800000"/>
            <a:headEnd/>
            <a:tailEnd/>
          </a:ln>
          <a:effectLst/>
        </p:spPr>
        <p:txBody>
          <a:bodyPr>
            <a:spAutoFit/>
          </a:bodyPr>
          <a:lstStyle/>
          <a:p>
            <a:pPr algn="l"/>
            <a:r>
              <a:rPr lang="zh-CN" altLang="en-US" sz="2200" dirty="0">
                <a:solidFill>
                  <a:srgbClr val="0000FF"/>
                </a:solidFill>
                <a:latin typeface="Consolas" pitchFamily="49" charset="0"/>
                <a:ea typeface="楷体" pitchFamily="49" charset="-122"/>
                <a:cs typeface="Consolas" pitchFamily="49" charset="0"/>
              </a:rPr>
              <a:t>　　这种简化的时间复杂度分析方法得到的</a:t>
            </a:r>
            <a:r>
              <a:rPr lang="zh-CN" altLang="en-US" sz="2200">
                <a:solidFill>
                  <a:srgbClr val="FF00FF"/>
                </a:solidFill>
                <a:latin typeface="Consolas" pitchFamily="49" charset="0"/>
                <a:ea typeface="楷体" pitchFamily="49" charset="-122"/>
                <a:cs typeface="Consolas" pitchFamily="49" charset="0"/>
              </a:rPr>
              <a:t>结果相同</a:t>
            </a:r>
            <a:r>
              <a:rPr lang="zh-CN" altLang="en-US" sz="2200">
                <a:solidFill>
                  <a:srgbClr val="0000FF"/>
                </a:solidFill>
                <a:latin typeface="Consolas" pitchFamily="49" charset="0"/>
                <a:ea typeface="楷体" pitchFamily="49" charset="-122"/>
                <a:cs typeface="Consolas" pitchFamily="49" charset="0"/>
              </a:rPr>
              <a:t>，但</a:t>
            </a:r>
            <a:r>
              <a:rPr lang="zh-CN" altLang="en-US" sz="2200" dirty="0">
                <a:solidFill>
                  <a:srgbClr val="0000FF"/>
                </a:solidFill>
                <a:latin typeface="Consolas" pitchFamily="49" charset="0"/>
                <a:ea typeface="楷体" pitchFamily="49" charset="-122"/>
                <a:cs typeface="Consolas" pitchFamily="49" charset="0"/>
              </a:rPr>
              <a:t>分析过程更简单。</a:t>
            </a: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84</a:t>
            </a:fld>
            <a:endParaRPr lang="en-US" altLang="zh-CN" dirty="0"/>
          </a:p>
        </p:txBody>
      </p:sp>
    </p:spTree>
    <p:extLst>
      <p:ext uri="{BB962C8B-B14F-4D97-AF65-F5344CB8AC3E}">
        <p14:creationId xmlns:p14="http://schemas.microsoft.com/office/powerpoint/2010/main" val="5007170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6286544" cy="1040285"/>
          </a:xfrm>
          <a:prstGeom prst="rect">
            <a:avLst/>
          </a:prstGeom>
          <a:noFill/>
        </p:spPr>
        <p:txBody>
          <a:bodyPr wrap="square" rtlCol="0">
            <a:spAutoFit/>
          </a:bodyPr>
          <a:lstStyle/>
          <a:p>
            <a:pPr algn="l"/>
            <a:r>
              <a:rPr lang="zh-CN" altLang="en-US">
                <a:solidFill>
                  <a:srgbClr val="FF0000"/>
                </a:solidFill>
                <a:latin typeface="Consolas" pitchFamily="49" charset="0"/>
                <a:ea typeface="黑体" pitchFamily="49" charset="-122"/>
                <a:cs typeface="Consolas" pitchFamily="49" charset="0"/>
              </a:rPr>
              <a:t>思考题</a:t>
            </a:r>
            <a:endParaRPr lang="en-US" altLang="zh-CN">
              <a:solidFill>
                <a:srgbClr val="FF0000"/>
              </a:solidFill>
              <a:latin typeface="Consolas" pitchFamily="49" charset="0"/>
              <a:ea typeface="黑体" pitchFamily="49" charset="-122"/>
              <a:cs typeface="Consolas" pitchFamily="49" charset="0"/>
            </a:endParaRPr>
          </a:p>
          <a:p>
            <a:pPr algn="l"/>
            <a:r>
              <a:rPr lang="zh-CN" altLang="en-US" sz="2200">
                <a:solidFill>
                  <a:srgbClr val="0000FF"/>
                </a:solidFill>
                <a:latin typeface="Consolas" pitchFamily="49" charset="0"/>
                <a:ea typeface="楷体" pitchFamily="49" charset="-122"/>
                <a:cs typeface="Consolas" pitchFamily="49" charset="0"/>
              </a:rPr>
              <a:t>     下列</a:t>
            </a:r>
            <a:r>
              <a:rPr lang="zh-CN" altLang="en-US" sz="2200" dirty="0">
                <a:solidFill>
                  <a:srgbClr val="0000FF"/>
                </a:solidFill>
                <a:latin typeface="Consolas" pitchFamily="49" charset="0"/>
                <a:ea typeface="楷体" pitchFamily="49" charset="-122"/>
                <a:cs typeface="Consolas" pitchFamily="49" charset="0"/>
              </a:rPr>
              <a:t>程序段的时间复杂</a:t>
            </a:r>
            <a:r>
              <a:rPr lang="zh-CN" altLang="en-US" sz="2200">
                <a:solidFill>
                  <a:srgbClr val="0000FF"/>
                </a:solidFill>
                <a:latin typeface="Consolas" pitchFamily="49" charset="0"/>
                <a:ea typeface="楷体" pitchFamily="49" charset="-122"/>
                <a:cs typeface="Consolas" pitchFamily="49" charset="0"/>
              </a:rPr>
              <a:t>度是（  ）。</a:t>
            </a:r>
            <a:endParaRPr lang="en-US" altLang="zh-CN" sz="2200" dirty="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642910" y="3859096"/>
            <a:ext cx="7500990" cy="367986"/>
          </a:xfrm>
          <a:prstGeom prst="rect">
            <a:avLst/>
          </a:prstGeom>
          <a:noFill/>
        </p:spPr>
        <p:txBody>
          <a:bodyPr wrap="square" rtlCol="0">
            <a:spAutoFit/>
          </a:bodyPr>
          <a:lstStyle/>
          <a:p>
            <a:pPr algn="l"/>
            <a:r>
              <a:rPr lang="en-US" altLang="zh-CN" sz="2200" dirty="0">
                <a:solidFill>
                  <a:srgbClr val="0000FF"/>
                </a:solidFill>
                <a:latin typeface="Consolas" pitchFamily="49" charset="0"/>
                <a:ea typeface="楷体" pitchFamily="49" charset="-122"/>
                <a:cs typeface="Consolas" pitchFamily="49" charset="0"/>
              </a:rPr>
              <a:t>A.O(log</a:t>
            </a:r>
            <a:r>
              <a:rPr lang="en-US" altLang="zh-CN" sz="2200" baseline="-25000" dirty="0">
                <a:solidFill>
                  <a:srgbClr val="0000FF"/>
                </a:solidFill>
                <a:latin typeface="Consolas" pitchFamily="49" charset="0"/>
                <a:ea typeface="楷体" pitchFamily="49" charset="-122"/>
                <a:cs typeface="Consolas" pitchFamily="49" charset="0"/>
              </a:rPr>
              <a:t>2</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	B.O(</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     C.O(nlog</a:t>
            </a:r>
            <a:r>
              <a:rPr lang="en-US" altLang="zh-CN" sz="2200" baseline="-25000" dirty="0">
                <a:solidFill>
                  <a:srgbClr val="0000FF"/>
                </a:solidFill>
                <a:latin typeface="Consolas" pitchFamily="49" charset="0"/>
                <a:ea typeface="楷体" pitchFamily="49" charset="-122"/>
                <a:cs typeface="Consolas" pitchFamily="49" charset="0"/>
              </a:rPr>
              <a:t>2</a:t>
            </a:r>
            <a:r>
              <a:rPr lang="en-US" altLang="zh-CN" sz="2200" dirty="0">
                <a:solidFill>
                  <a:srgbClr val="0000FF"/>
                </a:solidFill>
                <a:latin typeface="Consolas" pitchFamily="49" charset="0"/>
                <a:ea typeface="楷体" pitchFamily="49" charset="-122"/>
                <a:cs typeface="Consolas" pitchFamily="49" charset="0"/>
              </a:rPr>
              <a:t>n)	   D.O(</a:t>
            </a:r>
            <a:r>
              <a:rPr lang="en-US" altLang="zh-CN" sz="2200" i="1" dirty="0">
                <a:solidFill>
                  <a:srgbClr val="0000FF"/>
                </a:solidFill>
                <a:latin typeface="Consolas" pitchFamily="49" charset="0"/>
                <a:ea typeface="楷体" pitchFamily="49" charset="-122"/>
                <a:cs typeface="Consolas" pitchFamily="49" charset="0"/>
              </a:rPr>
              <a:t>n</a:t>
            </a:r>
            <a:r>
              <a:rPr lang="en-US" altLang="zh-CN" sz="2200" baseline="30000" dirty="0">
                <a:solidFill>
                  <a:srgbClr val="0000FF"/>
                </a:solidFill>
                <a:latin typeface="Consolas" pitchFamily="49" charset="0"/>
                <a:ea typeface="楷体" pitchFamily="49" charset="-122"/>
                <a:cs typeface="Consolas" pitchFamily="49" charset="0"/>
              </a:rPr>
              <a:t>2</a:t>
            </a:r>
            <a:r>
              <a:rPr lang="en-US" altLang="zh-CN" sz="2200" dirty="0">
                <a:solidFill>
                  <a:srgbClr val="0000FF"/>
                </a:solidFill>
                <a:latin typeface="Consolas" pitchFamily="49" charset="0"/>
                <a:ea typeface="楷体" pitchFamily="49" charset="-122"/>
                <a:cs typeface="Consolas" pitchFamily="49" charset="0"/>
              </a:rPr>
              <a:t>)</a:t>
            </a:r>
            <a:endParaRPr lang="zh-CN" altLang="en-US" sz="2200" dirty="0">
              <a:solidFill>
                <a:srgbClr val="0000FF"/>
              </a:solidFill>
              <a:latin typeface="Consolas" pitchFamily="49" charset="0"/>
              <a:cs typeface="Consolas" pitchFamily="49" charset="0"/>
            </a:endParaRPr>
          </a:p>
        </p:txBody>
      </p:sp>
      <p:sp>
        <p:nvSpPr>
          <p:cNvPr id="4" name="TextBox 3"/>
          <p:cNvSpPr txBox="1"/>
          <p:nvPr/>
        </p:nvSpPr>
        <p:spPr>
          <a:xfrm>
            <a:off x="1571604" y="1573080"/>
            <a:ext cx="3286148" cy="170456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en-US" altLang="zh-CN" sz="1800" dirty="0">
                <a:solidFill>
                  <a:srgbClr val="0000FF"/>
                </a:solidFill>
                <a:latin typeface="Consolas" pitchFamily="49" charset="0"/>
                <a:ea typeface="仿宋" pitchFamily="49" charset="-122"/>
                <a:cs typeface="Consolas" pitchFamily="49" charset="0"/>
              </a:rPr>
              <a:t>count=0;</a:t>
            </a:r>
          </a:p>
          <a:p>
            <a:pPr algn="l"/>
            <a:r>
              <a:rPr lang="en-US" altLang="zh-CN" sz="1800" dirty="0">
                <a:solidFill>
                  <a:srgbClr val="0000FF"/>
                </a:solidFill>
                <a:latin typeface="Consolas" pitchFamily="49" charset="0"/>
                <a:ea typeface="仿宋" pitchFamily="49" charset="-122"/>
                <a:cs typeface="Consolas" pitchFamily="49" charset="0"/>
              </a:rPr>
              <a:t>for(k=</a:t>
            </a:r>
            <a:r>
              <a:rPr lang="en-US" altLang="zh-CN" sz="1800" dirty="0" err="1">
                <a:solidFill>
                  <a:srgbClr val="0000FF"/>
                </a:solidFill>
                <a:latin typeface="Consolas" pitchFamily="49" charset="0"/>
                <a:ea typeface="仿宋" pitchFamily="49" charset="-122"/>
                <a:cs typeface="Consolas" pitchFamily="49" charset="0"/>
              </a:rPr>
              <a:t>1;k</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n;k</a:t>
            </a:r>
            <a:r>
              <a:rPr lang="en-US" altLang="zh-CN" sz="1800" dirty="0">
                <a:solidFill>
                  <a:srgbClr val="0000FF"/>
                </a:solidFill>
                <a:latin typeface="Consolas" pitchFamily="49" charset="0"/>
                <a:ea typeface="仿宋" pitchFamily="49" charset="-122"/>
                <a:cs typeface="Consolas" pitchFamily="49" charset="0"/>
              </a:rPr>
              <a:t>*=2)</a:t>
            </a:r>
          </a:p>
          <a:p>
            <a:pPr algn="l"/>
            <a:r>
              <a:rPr lang="en-US" altLang="zh-CN" sz="1800" dirty="0">
                <a:solidFill>
                  <a:srgbClr val="0000FF"/>
                </a:solidFill>
                <a:latin typeface="Consolas" pitchFamily="49" charset="0"/>
                <a:ea typeface="仿宋" pitchFamily="49" charset="-122"/>
                <a:cs typeface="Consolas" pitchFamily="49" charset="0"/>
              </a:rPr>
              <a:t>      for(j=</a:t>
            </a:r>
            <a:r>
              <a:rPr lang="en-US" altLang="zh-CN" sz="1800" dirty="0" err="1">
                <a:solidFill>
                  <a:srgbClr val="0000FF"/>
                </a:solidFill>
                <a:latin typeface="Consolas" pitchFamily="49" charset="0"/>
                <a:ea typeface="仿宋" pitchFamily="49" charset="-122"/>
                <a:cs typeface="Consolas" pitchFamily="49" charset="0"/>
              </a:rPr>
              <a:t>1;j</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n;j</a:t>
            </a:r>
            <a:r>
              <a:rPr lang="en-US" altLang="zh-CN" sz="1800" dirty="0">
                <a:solidFill>
                  <a:srgbClr val="0000FF"/>
                </a:solidFill>
                <a:latin typeface="Consolas" pitchFamily="49" charset="0"/>
                <a:ea typeface="仿宋" pitchFamily="49" charset="-122"/>
                <a:cs typeface="Consolas" pitchFamily="49" charset="0"/>
              </a:rPr>
              <a:t>++)</a:t>
            </a: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count++;</a:t>
            </a:r>
            <a:endParaRPr lang="zh-CN" altLang="en-US" sz="1800" dirty="0">
              <a:solidFill>
                <a:srgbClr val="FF00FF"/>
              </a:solidFill>
              <a:latin typeface="Consolas" pitchFamily="49" charset="0"/>
              <a:ea typeface="仿宋" pitchFamily="49" charset="-122"/>
              <a:cs typeface="Consolas" pitchFamily="49" charset="0"/>
            </a:endParaRPr>
          </a:p>
        </p:txBody>
      </p:sp>
      <p:sp>
        <p:nvSpPr>
          <p:cNvPr id="8" name="AutoShape 3"/>
          <p:cNvSpPr>
            <a:spLocks/>
          </p:cNvSpPr>
          <p:nvPr/>
        </p:nvSpPr>
        <p:spPr bwMode="auto">
          <a:xfrm>
            <a:off x="5429256" y="3087671"/>
            <a:ext cx="1570050" cy="484205"/>
          </a:xfrm>
          <a:prstGeom prst="borderCallout2">
            <a:avLst>
              <a:gd name="adj1" fmla="val 21556"/>
              <a:gd name="adj2" fmla="val -4597"/>
              <a:gd name="adj3" fmla="val 21556"/>
              <a:gd name="adj4" fmla="val -4597"/>
              <a:gd name="adj5" fmla="val 8087"/>
              <a:gd name="adj6" fmla="val -70586"/>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nSpc>
                <a:spcPct val="100000"/>
              </a:lnSpc>
              <a:spcBef>
                <a:spcPct val="0"/>
              </a:spcBef>
            </a:pPr>
            <a:r>
              <a:rPr lang="zh-CN" altLang="en-US" sz="2000" dirty="0">
                <a:solidFill>
                  <a:srgbClr val="0000FF"/>
                </a:solidFill>
                <a:latin typeface="Consolas" pitchFamily="49" charset="0"/>
                <a:ea typeface="楷体" pitchFamily="49" charset="-122"/>
                <a:cs typeface="Consolas" pitchFamily="49" charset="0"/>
              </a:rPr>
              <a:t>基本操作</a:t>
            </a: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85</a:t>
            </a:fld>
            <a:endParaRPr lang="en-US" altLang="zh-CN" dirty="0"/>
          </a:p>
        </p:txBody>
      </p:sp>
      <p:sp>
        <p:nvSpPr>
          <p:cNvPr id="12" name="矩形 11"/>
          <p:cNvSpPr/>
          <p:nvPr/>
        </p:nvSpPr>
        <p:spPr>
          <a:xfrm>
            <a:off x="4937496" y="692696"/>
            <a:ext cx="354584" cy="387798"/>
          </a:xfrm>
          <a:prstGeom prst="rect">
            <a:avLst/>
          </a:prstGeom>
        </p:spPr>
        <p:txBody>
          <a:bodyPr wrap="none">
            <a:spAutoFit/>
          </a:bodyPr>
          <a:lstStyle/>
          <a:p>
            <a:r>
              <a:rPr lang="en-US" altLang="zh-CN" dirty="0">
                <a:solidFill>
                  <a:srgbClr val="0000FF"/>
                </a:solidFill>
                <a:latin typeface="Consolas" pitchFamily="49" charset="0"/>
                <a:ea typeface="楷体" pitchFamily="49" charset="-122"/>
                <a:cs typeface="Consolas" pitchFamily="49" charset="0"/>
              </a:rPr>
              <a:t>C</a:t>
            </a:r>
            <a:endParaRPr lang="zh-CN" altLang="en-US" dirty="0"/>
          </a:p>
        </p:txBody>
      </p:sp>
    </p:spTree>
    <p:custDataLst>
      <p:tags r:id="rId1"/>
    </p:custDataLst>
    <p:extLst>
      <p:ext uri="{BB962C8B-B14F-4D97-AF65-F5344CB8AC3E}">
        <p14:creationId xmlns:p14="http://schemas.microsoft.com/office/powerpoint/2010/main" val="400336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476375" y="1341438"/>
            <a:ext cx="3024187" cy="3097153"/>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2700000" scaled="1"/>
            <a:tileRect/>
          </a:grad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wrap="square" lIns="180000" tIns="180000" bIns="144000">
            <a:spAutoFit/>
          </a:bodyPr>
          <a:lstStyle/>
          <a:p>
            <a:pPr algn="just">
              <a:lnSpc>
                <a:spcPct val="1000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func</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n)</a:t>
            </a:r>
          </a:p>
          <a:p>
            <a:pPr algn="just">
              <a:lnSpc>
                <a:spcPct val="100000"/>
              </a:lnSpc>
            </a:pPr>
            <a:r>
              <a:rPr lang="en-US" altLang="zh-CN" sz="1800">
                <a:solidFill>
                  <a:srgbClr val="0000FF"/>
                </a:solidFill>
                <a:latin typeface="Consolas" pitchFamily="49" charset="0"/>
                <a:ea typeface="仿宋" pitchFamily="49" charset="-122"/>
                <a:cs typeface="Consolas" pitchFamily="49" charset="0"/>
              </a:rPr>
              <a:t>{  int i=0</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s=0</a:t>
            </a:r>
            <a:r>
              <a:rPr lang="en-US" altLang="zh-CN" sz="1800" dirty="0">
                <a:solidFill>
                  <a:srgbClr val="0000FF"/>
                </a:solidFill>
                <a:latin typeface="Consolas" pitchFamily="49" charset="0"/>
                <a:ea typeface="仿宋" pitchFamily="49" charset="-122"/>
                <a:cs typeface="Consolas" pitchFamily="49" charset="0"/>
              </a:rPr>
              <a:t>;</a:t>
            </a:r>
          </a:p>
          <a:p>
            <a:pPr algn="just">
              <a:lnSpc>
                <a:spcPct val="100000"/>
              </a:lnSpc>
            </a:pPr>
            <a:r>
              <a:rPr lang="en-US" altLang="zh-CN" sz="1800">
                <a:solidFill>
                  <a:srgbClr val="0000FF"/>
                </a:solidFill>
                <a:latin typeface="Consolas" pitchFamily="49" charset="0"/>
                <a:ea typeface="仿宋" pitchFamily="49" charset="-122"/>
                <a:cs typeface="Consolas" pitchFamily="49" charset="0"/>
              </a:rPr>
              <a:t>   while </a:t>
            </a:r>
            <a:r>
              <a:rPr lang="en-US" altLang="zh-CN" sz="1800" dirty="0">
                <a:solidFill>
                  <a:srgbClr val="0000FF"/>
                </a:solidFill>
                <a:latin typeface="Consolas" pitchFamily="49" charset="0"/>
                <a:ea typeface="仿宋" pitchFamily="49" charset="-122"/>
                <a:cs typeface="Consolas" pitchFamily="49" charset="0"/>
              </a:rPr>
              <a:t>(s&lt;n)</a:t>
            </a:r>
          </a:p>
          <a:p>
            <a:pPr algn="just">
              <a:lnSpc>
                <a:spcPct val="100000"/>
              </a:lnSpc>
            </a:pPr>
            <a:r>
              <a:rPr lang="en-US" altLang="zh-CN" sz="180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gn="just">
              <a:lnSpc>
                <a:spcPct val="100000"/>
              </a:lnSpc>
            </a:pPr>
            <a:r>
              <a:rPr lang="en-US" altLang="zh-CN" sz="180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s=</a:t>
            </a:r>
            <a:r>
              <a:rPr lang="en-US" altLang="zh-CN" sz="1800" dirty="0" err="1">
                <a:solidFill>
                  <a:srgbClr val="0000FF"/>
                </a:solidFill>
                <a:latin typeface="Consolas" pitchFamily="49" charset="0"/>
                <a:ea typeface="仿宋" pitchFamily="49" charset="-122"/>
                <a:cs typeface="Consolas" pitchFamily="49" charset="0"/>
              </a:rPr>
              <a:t>s+i</a:t>
            </a:r>
            <a:r>
              <a:rPr lang="en-US" altLang="zh-CN" sz="1800" dirty="0">
                <a:solidFill>
                  <a:srgbClr val="0000FF"/>
                </a:solidFill>
                <a:latin typeface="Consolas" pitchFamily="49" charset="0"/>
                <a:ea typeface="仿宋" pitchFamily="49" charset="-122"/>
                <a:cs typeface="Consolas" pitchFamily="49" charset="0"/>
              </a:rPr>
              <a:t>;</a:t>
            </a:r>
          </a:p>
          <a:p>
            <a:pPr algn="just">
              <a:lnSpc>
                <a:spcPct val="100000"/>
              </a:lnSpc>
            </a:pPr>
            <a:r>
              <a:rPr lang="en-US" altLang="zh-CN" sz="180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gn="just">
              <a:lnSpc>
                <a:spcPct val="1000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91140" name="Text Box 4"/>
          <p:cNvSpPr txBox="1">
            <a:spLocks noChangeArrowheads="1"/>
          </p:cNvSpPr>
          <p:nvPr/>
        </p:nvSpPr>
        <p:spPr bwMode="auto">
          <a:xfrm>
            <a:off x="3543304" y="2913313"/>
            <a:ext cx="1600200" cy="396875"/>
          </a:xfrm>
          <a:prstGeom prst="rect">
            <a:avLst/>
          </a:prstGeom>
          <a:noFill/>
          <a:ln w="9525">
            <a:noFill/>
            <a:miter lim="800000"/>
            <a:headEnd/>
            <a:tailEnd/>
          </a:ln>
          <a:effectLst/>
        </p:spPr>
        <p:txBody>
          <a:bodyPr>
            <a:spAutoFit/>
          </a:bodyPr>
          <a:lstStyle/>
          <a:p>
            <a:pPr algn="l">
              <a:lnSpc>
                <a:spcPct val="100000"/>
              </a:lnSpc>
            </a:pPr>
            <a:r>
              <a:rPr lang="zh-CN" altLang="en-US" sz="2000" dirty="0">
                <a:solidFill>
                  <a:srgbClr val="C00000"/>
                </a:solidFill>
                <a:latin typeface="微软雅黑" pitchFamily="34" charset="-122"/>
                <a:ea typeface="微软雅黑" pitchFamily="34" charset="-122"/>
              </a:rPr>
              <a:t>基本操作</a:t>
            </a:r>
          </a:p>
        </p:txBody>
      </p:sp>
      <p:sp>
        <p:nvSpPr>
          <p:cNvPr id="135170" name="Text Box 2"/>
          <p:cNvSpPr txBox="1">
            <a:spLocks noChangeArrowheads="1"/>
          </p:cNvSpPr>
          <p:nvPr/>
        </p:nvSpPr>
        <p:spPr bwMode="auto">
          <a:xfrm>
            <a:off x="714348" y="620713"/>
            <a:ext cx="6553200" cy="430887"/>
          </a:xfrm>
          <a:prstGeom prst="rect">
            <a:avLst/>
          </a:prstGeom>
          <a:noFill/>
          <a:ln w="38100" algn="ctr">
            <a:noFill/>
            <a:miter lim="800000"/>
            <a:headEnd/>
            <a:tailEnd/>
          </a:ln>
          <a:effectLst/>
        </p:spPr>
        <p:txBody>
          <a:bodyPr>
            <a:spAutoFit/>
          </a:bodyPr>
          <a:lstStyle/>
          <a:p>
            <a:pPr algn="just">
              <a:lnSpc>
                <a:spcPct val="100000"/>
              </a:lnSpc>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1-7</a:t>
            </a:r>
            <a:r>
              <a:rPr lang="zh-CN" altLang="en-US" sz="2200">
                <a:solidFill>
                  <a:srgbClr val="FF0000"/>
                </a:solidFill>
                <a:latin typeface="Consolas" pitchFamily="49" charset="0"/>
                <a:ea typeface="楷体" pitchFamily="49" charset="-122"/>
                <a:cs typeface="Consolas" pitchFamily="49" charset="0"/>
              </a:rPr>
              <a:t>：</a:t>
            </a:r>
            <a:r>
              <a:rPr lang="en-US" altLang="zh-CN" sz="2200">
                <a:solidFill>
                  <a:srgbClr val="FF0000"/>
                </a:solidFill>
                <a:latin typeface="Consolas" pitchFamily="49" charset="0"/>
                <a:ea typeface="楷体" pitchFamily="49" charset="-122"/>
                <a:cs typeface="Consolas" pitchFamily="49" charset="0"/>
              </a:rPr>
              <a:t>p20】</a:t>
            </a:r>
            <a:r>
              <a:rPr lang="zh-CN" altLang="en-US" sz="2200">
                <a:solidFill>
                  <a:srgbClr val="0000FF"/>
                </a:solidFill>
                <a:latin typeface="Consolas" pitchFamily="49" charset="0"/>
                <a:ea typeface="楷体" pitchFamily="49" charset="-122"/>
                <a:cs typeface="Consolas" pitchFamily="49" charset="0"/>
              </a:rPr>
              <a:t>分析</a:t>
            </a:r>
            <a:r>
              <a:rPr lang="zh-CN" altLang="en-US" sz="2200" dirty="0">
                <a:solidFill>
                  <a:srgbClr val="0000FF"/>
                </a:solidFill>
                <a:latin typeface="Consolas" pitchFamily="49" charset="0"/>
                <a:ea typeface="楷体" pitchFamily="49" charset="-122"/>
                <a:cs typeface="Consolas" pitchFamily="49" charset="0"/>
              </a:rPr>
              <a:t>以下算法的时间复杂度。</a:t>
            </a:r>
          </a:p>
        </p:txBody>
      </p:sp>
      <p:sp>
        <p:nvSpPr>
          <p:cNvPr id="6" name="右大括号 5"/>
          <p:cNvSpPr/>
          <p:nvPr/>
        </p:nvSpPr>
        <p:spPr>
          <a:xfrm>
            <a:off x="3328990" y="2701834"/>
            <a:ext cx="142876" cy="857256"/>
          </a:xfrm>
          <a:prstGeom prst="rightBrace">
            <a:avLst/>
          </a:prstGeom>
          <a:ln w="2857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86</a:t>
            </a:fld>
            <a:endParaRPr lang="en-US" altLang="zh-CN" dirty="0"/>
          </a:p>
        </p:txBody>
      </p:sp>
    </p:spTree>
    <p:extLst>
      <p:ext uri="{BB962C8B-B14F-4D97-AF65-F5344CB8AC3E}">
        <p14:creationId xmlns:p14="http://schemas.microsoft.com/office/powerpoint/2010/main" val="26986824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57158" y="857232"/>
            <a:ext cx="7972428" cy="964367"/>
          </a:xfrm>
          <a:prstGeom prst="rect">
            <a:avLst/>
          </a:prstGeom>
          <a:noFill/>
          <a:ln w="9525">
            <a:noFill/>
            <a:miter lim="800000"/>
            <a:headEnd/>
            <a:tailEnd/>
          </a:ln>
          <a:effectLst/>
        </p:spPr>
        <p:txBody>
          <a:bodyPr wrap="square">
            <a:spAutoFit/>
          </a:bodyPr>
          <a:lstStyle/>
          <a:p>
            <a:pPr algn="l">
              <a:lnSpc>
                <a:spcPts val="3400"/>
              </a:lnSpc>
            </a:pPr>
            <a:r>
              <a:rPr lang="en-US" altLang="zh-CN" sz="2200">
                <a:solidFill>
                  <a:srgbClr val="FF3300"/>
                </a:solidFill>
                <a:latin typeface="Consolas" pitchFamily="49" charset="0"/>
                <a:ea typeface="楷体" pitchFamily="49" charset="-122"/>
                <a:cs typeface="Consolas" pitchFamily="49" charset="0"/>
              </a:rPr>
              <a:t>   </a:t>
            </a:r>
            <a:r>
              <a:rPr lang="zh-CN" altLang="en-US" sz="2200">
                <a:solidFill>
                  <a:srgbClr val="FF3300"/>
                </a:solidFill>
                <a:latin typeface="Consolas" pitchFamily="49" charset="0"/>
                <a:ea typeface="楷体" pitchFamily="49" charset="-122"/>
                <a:cs typeface="Consolas" pitchFamily="49" charset="0"/>
              </a:rPr>
              <a:t>解</a:t>
            </a:r>
            <a:r>
              <a:rPr lang="zh-CN" altLang="en-US" sz="2200" dirty="0">
                <a:solidFill>
                  <a:srgbClr val="FF3300"/>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对于</a:t>
            </a:r>
            <a:r>
              <a:rPr lang="en-US" altLang="zh-CN" sz="2200" dirty="0">
                <a:solidFill>
                  <a:srgbClr val="0000FF"/>
                </a:solidFill>
                <a:latin typeface="Consolas" pitchFamily="49" charset="0"/>
                <a:ea typeface="楷体" pitchFamily="49" charset="-122"/>
                <a:cs typeface="Consolas" pitchFamily="49" charset="0"/>
              </a:rPr>
              <a:t>while</a:t>
            </a:r>
            <a:r>
              <a:rPr lang="zh-CN" altLang="en-US" sz="2200">
                <a:solidFill>
                  <a:srgbClr val="0000FF"/>
                </a:solidFill>
                <a:latin typeface="Consolas" pitchFamily="49" charset="0"/>
                <a:ea typeface="楷体" pitchFamily="49" charset="-122"/>
                <a:cs typeface="Consolas" pitchFamily="49" charset="0"/>
              </a:rPr>
              <a:t>循环语句，设</a:t>
            </a:r>
            <a:r>
              <a:rPr lang="zh-CN" altLang="en-US" sz="2200" dirty="0">
                <a:solidFill>
                  <a:srgbClr val="0000FF"/>
                </a:solidFill>
                <a:latin typeface="Consolas" pitchFamily="49" charset="0"/>
                <a:ea typeface="楷体" pitchFamily="49" charset="-122"/>
                <a:cs typeface="Consolas" pitchFamily="49" charset="0"/>
              </a:rPr>
              <a:t>执行的次数</a:t>
            </a:r>
            <a:r>
              <a:rPr lang="zh-CN" altLang="en-US" sz="2200">
                <a:solidFill>
                  <a:srgbClr val="0000FF"/>
                </a:solidFill>
                <a:latin typeface="Consolas" pitchFamily="49" charset="0"/>
                <a:ea typeface="楷体" pitchFamily="49" charset="-122"/>
                <a:cs typeface="Consolas" pitchFamily="49" charset="0"/>
              </a:rPr>
              <a:t>为</a:t>
            </a:r>
            <a:r>
              <a:rPr lang="en-US" altLang="zh-CN" sz="2200" i="1">
                <a:solidFill>
                  <a:srgbClr val="0000FF"/>
                </a:solidFill>
                <a:latin typeface="Consolas" pitchFamily="49" charset="0"/>
                <a:ea typeface="楷体" pitchFamily="49" charset="-122"/>
                <a:cs typeface="Consolas" pitchFamily="49" charset="0"/>
              </a:rPr>
              <a:t>m</a:t>
            </a:r>
            <a:r>
              <a:rPr lang="zh-CN" altLang="en-US" sz="2200">
                <a:solidFill>
                  <a:srgbClr val="0000FF"/>
                </a:solidFill>
                <a:latin typeface="Consolas" pitchFamily="49" charset="0"/>
                <a:ea typeface="楷体" pitchFamily="49" charset="-122"/>
                <a:cs typeface="Consolas" pitchFamily="49" charset="0"/>
              </a:rPr>
              <a:t>，变量</a:t>
            </a:r>
            <a:r>
              <a:rPr lang="en-US" altLang="zh-CN" sz="2200" i="1" dirty="0" err="1">
                <a:solidFill>
                  <a:srgbClr val="0000FF"/>
                </a:solidFill>
                <a:latin typeface="Consolas" pitchFamily="49" charset="0"/>
                <a:ea typeface="楷体" pitchFamily="49" charset="-122"/>
                <a:cs typeface="Consolas" pitchFamily="49" charset="0"/>
              </a:rPr>
              <a:t>i</a:t>
            </a:r>
            <a:r>
              <a:rPr lang="zh-CN" altLang="en-US" sz="2200" dirty="0">
                <a:solidFill>
                  <a:srgbClr val="0000FF"/>
                </a:solidFill>
                <a:latin typeface="Consolas" pitchFamily="49" charset="0"/>
                <a:ea typeface="楷体" pitchFamily="49" charset="-122"/>
                <a:cs typeface="Consolas" pitchFamily="49" charset="0"/>
              </a:rPr>
              <a:t>从</a:t>
            </a:r>
            <a:r>
              <a:rPr lang="en-US" altLang="zh-CN" sz="2200" dirty="0">
                <a:solidFill>
                  <a:srgbClr val="0000FF"/>
                </a:solidFill>
                <a:latin typeface="Consolas" pitchFamily="49" charset="0"/>
                <a:ea typeface="楷体" pitchFamily="49" charset="-122"/>
                <a:cs typeface="Consolas" pitchFamily="49" charset="0"/>
              </a:rPr>
              <a:t>0</a:t>
            </a:r>
            <a:r>
              <a:rPr lang="zh-CN" altLang="en-US" sz="2200" dirty="0">
                <a:solidFill>
                  <a:srgbClr val="0000FF"/>
                </a:solidFill>
                <a:latin typeface="Consolas" pitchFamily="49" charset="0"/>
                <a:ea typeface="楷体" pitchFamily="49" charset="-122"/>
                <a:cs typeface="Consolas" pitchFamily="49" charset="0"/>
              </a:rPr>
              <a:t>开始</a:t>
            </a:r>
            <a:r>
              <a:rPr lang="zh-CN" altLang="en-US" sz="2200">
                <a:solidFill>
                  <a:srgbClr val="0000FF"/>
                </a:solidFill>
                <a:latin typeface="Consolas" pitchFamily="49" charset="0"/>
                <a:ea typeface="楷体" pitchFamily="49" charset="-122"/>
                <a:cs typeface="Consolas" pitchFamily="49" charset="0"/>
              </a:rPr>
              <a:t>递增</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，直到</a:t>
            </a:r>
            <a:r>
              <a:rPr lang="en-US" altLang="zh-CN" sz="2200" i="1">
                <a:solidFill>
                  <a:srgbClr val="0000FF"/>
                </a:solidFill>
                <a:latin typeface="Consolas" pitchFamily="49" charset="0"/>
                <a:ea typeface="楷体" pitchFamily="49" charset="-122"/>
                <a:cs typeface="Consolas" pitchFamily="49" charset="0"/>
              </a:rPr>
              <a:t>m</a:t>
            </a:r>
            <a:r>
              <a:rPr lang="zh-CN" altLang="en-US" sz="2200">
                <a:solidFill>
                  <a:srgbClr val="0000FF"/>
                </a:solidFill>
                <a:latin typeface="Consolas" pitchFamily="49" charset="0"/>
                <a:ea typeface="楷体" pitchFamily="49" charset="-122"/>
                <a:cs typeface="Consolas" pitchFamily="49" charset="0"/>
              </a:rPr>
              <a:t>为止，有</a:t>
            </a:r>
            <a:r>
              <a:rPr lang="zh-CN" altLang="en-US" sz="2200" dirty="0">
                <a:solidFill>
                  <a:srgbClr val="0000FF"/>
                </a:solidFill>
                <a:latin typeface="Consolas" pitchFamily="49" charset="0"/>
                <a:ea typeface="楷体" pitchFamily="49" charset="-122"/>
                <a:cs typeface="Consolas" pitchFamily="49" charset="0"/>
              </a:rPr>
              <a:t>：</a:t>
            </a:r>
          </a:p>
        </p:txBody>
      </p:sp>
      <p:graphicFrame>
        <p:nvGraphicFramePr>
          <p:cNvPr id="205826" name="Object 2"/>
          <p:cNvGraphicFramePr>
            <a:graphicFrameLocks noChangeAspect="1"/>
          </p:cNvGraphicFramePr>
          <p:nvPr/>
        </p:nvGraphicFramePr>
        <p:xfrm>
          <a:off x="4521200" y="5198956"/>
          <a:ext cx="101600" cy="177800"/>
        </p:xfrm>
        <a:graphic>
          <a:graphicData uri="http://schemas.openxmlformats.org/presentationml/2006/ole">
            <mc:AlternateContent xmlns:mc="http://schemas.openxmlformats.org/markup-compatibility/2006">
              <mc:Choice xmlns:v="urn:schemas-microsoft-com:vml" Requires="v">
                <p:oleObj spid="_x0000_s2132" name="Equation" r:id="rId4" imgW="101520" imgH="177480" progId="Equation.3">
                  <p:embed/>
                </p:oleObj>
              </mc:Choice>
              <mc:Fallback>
                <p:oleObj name="Equation" r:id="rId4" imgW="10152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1200" y="5198956"/>
                        <a:ext cx="101600" cy="1778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4" name="TextBox 33"/>
          <p:cNvSpPr txBox="1"/>
          <p:nvPr/>
        </p:nvSpPr>
        <p:spPr>
          <a:xfrm>
            <a:off x="1071538" y="1928802"/>
            <a:ext cx="7429552" cy="430887"/>
          </a:xfrm>
          <a:prstGeom prst="rect">
            <a:avLst/>
          </a:prstGeom>
          <a:noFill/>
        </p:spPr>
        <p:txBody>
          <a:bodyPr wrap="square" rtlCol="0">
            <a:spAutoFit/>
          </a:bodyPr>
          <a:lstStyle/>
          <a:p>
            <a:pPr algn="l">
              <a:lnSpc>
                <a:spcPct val="100000"/>
              </a:lnSpc>
            </a:pPr>
            <a:r>
              <a:rPr lang="zh-CN" altLang="en-US" sz="2200">
                <a:solidFill>
                  <a:srgbClr val="0000FF"/>
                </a:solidFill>
                <a:latin typeface="Consolas" pitchFamily="49" charset="0"/>
                <a:ea typeface="楷体" pitchFamily="49" charset="-122"/>
                <a:cs typeface="Consolas" pitchFamily="49" charset="0"/>
              </a:rPr>
              <a:t> 循环结束：</a:t>
            </a:r>
            <a:r>
              <a:rPr lang="en-US" altLang="zh-CN" sz="2200" i="1">
                <a:solidFill>
                  <a:srgbClr val="0000FF"/>
                </a:solidFill>
                <a:latin typeface="Consolas" pitchFamily="49" charset="0"/>
                <a:ea typeface="楷体" pitchFamily="49" charset="-122"/>
                <a:cs typeface="Consolas" pitchFamily="49" charset="0"/>
              </a:rPr>
              <a:t>s</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m</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m</a:t>
            </a:r>
            <a:r>
              <a:rPr lang="en-US" altLang="zh-CN" sz="2200">
                <a:solidFill>
                  <a:srgbClr val="0000FF"/>
                </a:solidFill>
                <a:latin typeface="Consolas" pitchFamily="49" charset="0"/>
                <a:ea typeface="楷体" pitchFamily="49" charset="-122"/>
                <a:cs typeface="Consolas" pitchFamily="49" charset="0"/>
              </a:rPr>
              <a:t>+1)/2</a:t>
            </a:r>
            <a:r>
              <a:rPr lang="en-US" altLang="zh-CN" sz="2200">
                <a:solidFill>
                  <a:srgbClr val="0000FF"/>
                </a:solidFill>
                <a:latin typeface="Consolas" pitchFamily="49" charset="0"/>
                <a:ea typeface="+mn-ea"/>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，或者</a:t>
            </a:r>
            <a:r>
              <a:rPr lang="en-US" altLang="zh-CN" sz="2200" i="1">
                <a:solidFill>
                  <a:srgbClr val="0000FF"/>
                </a:solidFill>
                <a:latin typeface="Consolas" pitchFamily="49" charset="0"/>
                <a:ea typeface="楷体" pitchFamily="49" charset="-122"/>
                <a:cs typeface="Consolas" pitchFamily="49" charset="0"/>
              </a:rPr>
              <a:t>m</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m</a:t>
            </a:r>
            <a:r>
              <a:rPr lang="en-US" altLang="zh-CN" sz="2200">
                <a:solidFill>
                  <a:srgbClr val="0000FF"/>
                </a:solidFill>
                <a:latin typeface="Consolas" pitchFamily="49" charset="0"/>
                <a:ea typeface="楷体" pitchFamily="49" charset="-122"/>
                <a:cs typeface="Consolas" pitchFamily="49" charset="0"/>
              </a:rPr>
              <a:t>+1)/2+</a:t>
            </a:r>
            <a:r>
              <a:rPr lang="en-US" altLang="zh-CN" sz="2200" i="1">
                <a:solidFill>
                  <a:srgbClr val="0000FF"/>
                </a:solidFill>
                <a:latin typeface="Consolas" pitchFamily="49" charset="0"/>
                <a:ea typeface="楷体" pitchFamily="49" charset="-122"/>
                <a:cs typeface="Consolas" pitchFamily="49" charset="0"/>
              </a:rPr>
              <a:t>k</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        </a:t>
            </a:r>
            <a:endParaRPr lang="zh-CN" altLang="en-US" sz="2200" dirty="0">
              <a:latin typeface="Consolas" pitchFamily="49" charset="0"/>
              <a:cs typeface="Consolas" pitchFamily="49" charset="0"/>
            </a:endParaRPr>
          </a:p>
        </p:txBody>
      </p:sp>
      <p:grpSp>
        <p:nvGrpSpPr>
          <p:cNvPr id="40" name="组合 39"/>
          <p:cNvGrpSpPr/>
          <p:nvPr/>
        </p:nvGrpSpPr>
        <p:grpSpPr>
          <a:xfrm>
            <a:off x="1357290" y="4502038"/>
            <a:ext cx="3000396" cy="488596"/>
            <a:chOff x="1357290" y="2895897"/>
            <a:chExt cx="3000396" cy="488596"/>
          </a:xfrm>
        </p:grpSpPr>
        <p:grpSp>
          <p:nvGrpSpPr>
            <p:cNvPr id="19" name="组合 18"/>
            <p:cNvGrpSpPr/>
            <p:nvPr/>
          </p:nvGrpSpPr>
          <p:grpSpPr>
            <a:xfrm>
              <a:off x="3038317" y="3012083"/>
              <a:ext cx="462113" cy="372410"/>
              <a:chOff x="6005523" y="4329116"/>
              <a:chExt cx="462113" cy="372410"/>
            </a:xfrm>
          </p:grpSpPr>
          <p:cxnSp>
            <p:nvCxnSpPr>
              <p:cNvPr id="20" name="直接连接符 19"/>
              <p:cNvCxnSpPr/>
              <p:nvPr/>
            </p:nvCxnSpPr>
            <p:spPr>
              <a:xfrm flipV="1">
                <a:off x="6143636" y="4357694"/>
                <a:ext cx="324000" cy="0"/>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43636" y="4329116"/>
                <a:ext cx="324000" cy="372410"/>
              </a:xfrm>
              <a:prstGeom prst="rect">
                <a:avLst/>
              </a:prstGeom>
              <a:noFill/>
            </p:spPr>
            <p:txBody>
              <a:bodyPr wrap="square" lIns="0" tIns="0" rIns="0" bIns="0" rtlCol="0">
                <a:spAutoFit/>
              </a:bodyPr>
              <a:lstStyle/>
              <a:p>
                <a:r>
                  <a:rPr lang="en-US" altLang="zh-CN" sz="2200" i="1" dirty="0">
                    <a:solidFill>
                      <a:srgbClr val="0000FF"/>
                    </a:solidFill>
                    <a:latin typeface="Consolas" pitchFamily="49" charset="0"/>
                    <a:cs typeface="Consolas" pitchFamily="49" charset="0"/>
                  </a:rPr>
                  <a:t>n</a:t>
                </a:r>
                <a:endParaRPr lang="zh-CN" altLang="en-US" sz="2200" i="1" dirty="0">
                  <a:solidFill>
                    <a:srgbClr val="0000FF"/>
                  </a:solidFill>
                  <a:latin typeface="Consolas" pitchFamily="49" charset="0"/>
                  <a:cs typeface="Consolas" pitchFamily="49" charset="0"/>
                </a:endParaRPr>
              </a:p>
            </p:txBody>
          </p:sp>
          <p:cxnSp>
            <p:nvCxnSpPr>
              <p:cNvPr id="22" name="直接连接符 21"/>
              <p:cNvCxnSpPr/>
              <p:nvPr/>
            </p:nvCxnSpPr>
            <p:spPr>
              <a:xfrm rot="5400000">
                <a:off x="5969804" y="4464851"/>
                <a:ext cx="285752"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flipH="1">
                <a:off x="6005523" y="4572008"/>
                <a:ext cx="71438"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1357290" y="2895897"/>
              <a:ext cx="3000396" cy="461665"/>
            </a:xfrm>
            <a:prstGeom prst="rect">
              <a:avLst/>
            </a:prstGeom>
            <a:noFill/>
          </p:spPr>
          <p:txBody>
            <a:bodyPr wrap="square" rtlCol="0">
              <a:spAutoFit/>
            </a:bodyPr>
            <a:lstStyle/>
            <a:p>
              <a:pPr algn="l">
                <a:lnSpc>
                  <a:spcPct val="100000"/>
                </a:lnSpc>
              </a:pPr>
              <a:r>
                <a:rPr lang="en-US" altLang="zh-CN" dirty="0">
                  <a:solidFill>
                    <a:srgbClr val="0000FF"/>
                  </a:solidFill>
                  <a:latin typeface="Consolas" pitchFamily="49" charset="0"/>
                  <a:ea typeface="楷体" pitchFamily="49" charset="-122"/>
                  <a:cs typeface="Consolas" pitchFamily="49" charset="0"/>
                </a:rPr>
                <a:t>T(</a:t>
              </a:r>
              <a:r>
                <a:rPr lang="en-US" altLang="zh-CN" i="1" dirty="0">
                  <a:solidFill>
                    <a:srgbClr val="0000FF"/>
                  </a:solidFill>
                  <a:latin typeface="Consolas" pitchFamily="49" charset="0"/>
                  <a:ea typeface="楷体" pitchFamily="49" charset="-122"/>
                  <a:cs typeface="Consolas" pitchFamily="49" charset="0"/>
                </a:rPr>
                <a:t>n</a:t>
              </a:r>
              <a:r>
                <a:rPr lang="en-US" altLang="zh-CN">
                  <a:solidFill>
                    <a:srgbClr val="0000FF"/>
                  </a:solidFill>
                  <a:latin typeface="Consolas" pitchFamily="49" charset="0"/>
                  <a:ea typeface="楷体" pitchFamily="49" charset="-122"/>
                  <a:cs typeface="Consolas" pitchFamily="49" charset="0"/>
                </a:rPr>
                <a:t>)=</a:t>
              </a:r>
              <a:r>
                <a:rPr lang="en-US" altLang="zh-CN" i="1">
                  <a:solidFill>
                    <a:srgbClr val="0000FF"/>
                  </a:solidFill>
                  <a:latin typeface="Consolas" pitchFamily="49" charset="0"/>
                  <a:ea typeface="楷体" pitchFamily="49" charset="-122"/>
                  <a:cs typeface="Consolas" pitchFamily="49" charset="0"/>
                </a:rPr>
                <a:t>m=</a:t>
              </a:r>
              <a:r>
                <a:rPr lang="en-US" altLang="zh-CN">
                  <a:solidFill>
                    <a:srgbClr val="0000FF"/>
                  </a:solidFill>
                  <a:latin typeface="Consolas" pitchFamily="49" charset="0"/>
                  <a:ea typeface="楷体" pitchFamily="49" charset="-122"/>
                  <a:cs typeface="Consolas" pitchFamily="49" charset="0"/>
                </a:rPr>
                <a:t>O(    )</a:t>
              </a:r>
              <a:endParaRPr lang="zh-CN" altLang="en-US" dirty="0">
                <a:latin typeface="Consolas" pitchFamily="49" charset="0"/>
                <a:cs typeface="Consolas" pitchFamily="49" charset="0"/>
              </a:endParaRPr>
            </a:p>
          </p:txBody>
        </p:sp>
      </p:grpSp>
      <p:grpSp>
        <p:nvGrpSpPr>
          <p:cNvPr id="37" name="组合 36"/>
          <p:cNvGrpSpPr/>
          <p:nvPr/>
        </p:nvGrpSpPr>
        <p:grpSpPr>
          <a:xfrm>
            <a:off x="1285852" y="5143512"/>
            <a:ext cx="5715040" cy="464743"/>
            <a:chOff x="1428728" y="4822437"/>
            <a:chExt cx="5715040" cy="464743"/>
          </a:xfrm>
        </p:grpSpPr>
        <p:grpSp>
          <p:nvGrpSpPr>
            <p:cNvPr id="29" name="组合 28"/>
            <p:cNvGrpSpPr/>
            <p:nvPr/>
          </p:nvGrpSpPr>
          <p:grpSpPr>
            <a:xfrm>
              <a:off x="5572132" y="4857760"/>
              <a:ext cx="462113" cy="372410"/>
              <a:chOff x="6005523" y="4329116"/>
              <a:chExt cx="462113" cy="372410"/>
            </a:xfrm>
          </p:grpSpPr>
          <p:cxnSp>
            <p:nvCxnSpPr>
              <p:cNvPr id="30" name="直接连接符 29"/>
              <p:cNvCxnSpPr/>
              <p:nvPr/>
            </p:nvCxnSpPr>
            <p:spPr>
              <a:xfrm flipV="1">
                <a:off x="6143636" y="4357694"/>
                <a:ext cx="324000" cy="0"/>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143636" y="4329116"/>
                <a:ext cx="324000" cy="372410"/>
              </a:xfrm>
              <a:prstGeom prst="rect">
                <a:avLst/>
              </a:prstGeom>
              <a:noFill/>
            </p:spPr>
            <p:txBody>
              <a:bodyPr wrap="square" lIns="0" tIns="0" rIns="0" bIns="0" rtlCol="0">
                <a:spAutoFit/>
              </a:bodyPr>
              <a:lstStyle/>
              <a:p>
                <a:r>
                  <a:rPr lang="en-US" altLang="zh-CN" sz="2200" i="1" dirty="0">
                    <a:solidFill>
                      <a:srgbClr val="0000FF"/>
                    </a:solidFill>
                    <a:latin typeface="Consolas" pitchFamily="49" charset="0"/>
                    <a:cs typeface="Consolas" pitchFamily="49" charset="0"/>
                  </a:rPr>
                  <a:t>n</a:t>
                </a:r>
                <a:endParaRPr lang="zh-CN" altLang="en-US" sz="2200" i="1" dirty="0">
                  <a:solidFill>
                    <a:srgbClr val="0000FF"/>
                  </a:solidFill>
                  <a:latin typeface="Consolas" pitchFamily="49" charset="0"/>
                  <a:cs typeface="Consolas" pitchFamily="49" charset="0"/>
                </a:endParaRPr>
              </a:p>
            </p:txBody>
          </p:sp>
          <p:cxnSp>
            <p:nvCxnSpPr>
              <p:cNvPr id="32" name="直接连接符 31"/>
              <p:cNvCxnSpPr/>
              <p:nvPr/>
            </p:nvCxnSpPr>
            <p:spPr>
              <a:xfrm rot="5400000">
                <a:off x="5969804" y="4464851"/>
                <a:ext cx="285752"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16200000" flipH="1">
                <a:off x="6005523" y="4572008"/>
                <a:ext cx="71438"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1428728" y="4822437"/>
              <a:ext cx="5715040" cy="464743"/>
            </a:xfrm>
            <a:prstGeom prst="rect">
              <a:avLst/>
            </a:prstGeom>
            <a:noFill/>
          </p:spPr>
          <p:txBody>
            <a:bodyPr wrap="square" rtlCol="0">
              <a:spAutoFit/>
            </a:bodyPr>
            <a:lstStyle/>
            <a:p>
              <a:pPr algn="l"/>
              <a:r>
                <a:rPr lang="zh-CN" altLang="en-US" sz="2200">
                  <a:solidFill>
                    <a:srgbClr val="0000FF"/>
                  </a:solidFill>
                  <a:latin typeface="Consolas" pitchFamily="49" charset="0"/>
                  <a:ea typeface="楷体" pitchFamily="49" charset="-122"/>
                  <a:cs typeface="Consolas" pitchFamily="49" charset="0"/>
                </a:rPr>
                <a:t>所以，该</a:t>
              </a:r>
              <a:r>
                <a:rPr lang="zh-CN" altLang="en-US" sz="2200" dirty="0">
                  <a:solidFill>
                    <a:srgbClr val="0000FF"/>
                  </a:solidFill>
                  <a:latin typeface="Consolas" pitchFamily="49" charset="0"/>
                  <a:ea typeface="楷体" pitchFamily="49" charset="-122"/>
                  <a:cs typeface="Consolas" pitchFamily="49" charset="0"/>
                </a:rPr>
                <a:t>算法的时间复杂度为</a:t>
              </a:r>
              <a:r>
                <a:rPr lang="en-US" altLang="zh-CN" sz="2200">
                  <a:solidFill>
                    <a:srgbClr val="0000FF"/>
                  </a:solidFill>
                  <a:latin typeface="Consolas" pitchFamily="49" charset="0"/>
                  <a:ea typeface="楷体" pitchFamily="49" charset="-122"/>
                  <a:cs typeface="Consolas" pitchFamily="49" charset="0"/>
                </a:rPr>
                <a:t>O(     )</a:t>
              </a:r>
              <a:r>
                <a:rPr lang="zh-CN" altLang="en-US" sz="2200" dirty="0">
                  <a:solidFill>
                    <a:srgbClr val="0000FF"/>
                  </a:solidFill>
                  <a:latin typeface="Consolas" pitchFamily="49" charset="0"/>
                  <a:ea typeface="楷体" pitchFamily="49" charset="-122"/>
                  <a:cs typeface="Consolas" pitchFamily="49" charset="0"/>
                </a:rPr>
                <a:t>。</a:t>
              </a:r>
              <a:endParaRPr lang="zh-CN" altLang="en-US" sz="2200" dirty="0">
                <a:latin typeface="Consolas" pitchFamily="49" charset="0"/>
                <a:cs typeface="Consolas" pitchFamily="49" charset="0"/>
              </a:endParaRPr>
            </a:p>
          </p:txBody>
        </p:sp>
      </p:grpSp>
      <p:sp>
        <p:nvSpPr>
          <p:cNvPr id="26" name="TextBox 25"/>
          <p:cNvSpPr txBox="1"/>
          <p:nvPr/>
        </p:nvSpPr>
        <p:spPr>
          <a:xfrm>
            <a:off x="1285852" y="3038773"/>
            <a:ext cx="928694" cy="461665"/>
          </a:xfrm>
          <a:prstGeom prst="rect">
            <a:avLst/>
          </a:prstGeom>
          <a:noFill/>
        </p:spPr>
        <p:txBody>
          <a:bodyPr wrap="square" rtlCol="0">
            <a:spAutoFit/>
          </a:bodyPr>
          <a:lstStyle/>
          <a:p>
            <a:pPr algn="l">
              <a:lnSpc>
                <a:spcPct val="100000"/>
              </a:lnSpc>
            </a:pPr>
            <a:r>
              <a:rPr lang="zh-CN" altLang="en-US">
                <a:solidFill>
                  <a:srgbClr val="0000FF"/>
                </a:solidFill>
                <a:latin typeface="Consolas" pitchFamily="49" charset="0"/>
                <a:ea typeface="楷体" pitchFamily="49" charset="-122"/>
                <a:cs typeface="Consolas" pitchFamily="49" charset="0"/>
              </a:rPr>
              <a:t> 则：       </a:t>
            </a:r>
            <a:endParaRPr lang="zh-CN" altLang="en-US" dirty="0">
              <a:latin typeface="Consolas" pitchFamily="49" charset="0"/>
              <a:cs typeface="Consolas" pitchFamily="49" charset="0"/>
            </a:endParaRPr>
          </a:p>
        </p:txBody>
      </p:sp>
      <p:grpSp>
        <p:nvGrpSpPr>
          <p:cNvPr id="48" name="组合 47"/>
          <p:cNvGrpSpPr/>
          <p:nvPr/>
        </p:nvGrpSpPr>
        <p:grpSpPr>
          <a:xfrm>
            <a:off x="5857884" y="2413909"/>
            <a:ext cx="2143140" cy="729339"/>
            <a:chOff x="6429388" y="2344730"/>
            <a:chExt cx="2143140" cy="729339"/>
          </a:xfrm>
        </p:grpSpPr>
        <p:cxnSp>
          <p:nvCxnSpPr>
            <p:cNvPr id="28" name="直接箭头连接符 27"/>
            <p:cNvCxnSpPr/>
            <p:nvPr/>
          </p:nvCxnSpPr>
          <p:spPr>
            <a:xfrm rot="5400000" flipH="1" flipV="1">
              <a:off x="7331888" y="2486812"/>
              <a:ext cx="285752" cy="1588"/>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429388" y="2643182"/>
              <a:ext cx="2143140" cy="430887"/>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用于修正的常量</a:t>
              </a:r>
            </a:p>
          </p:txBody>
        </p:sp>
      </p:grpSp>
      <p:grpSp>
        <p:nvGrpSpPr>
          <p:cNvPr id="47" name="组合 46"/>
          <p:cNvGrpSpPr/>
          <p:nvPr/>
        </p:nvGrpSpPr>
        <p:grpSpPr>
          <a:xfrm>
            <a:off x="1357290" y="3587049"/>
            <a:ext cx="2714644" cy="857303"/>
            <a:chOff x="1357290" y="3587049"/>
            <a:chExt cx="2714644" cy="857303"/>
          </a:xfrm>
        </p:grpSpPr>
        <p:cxnSp>
          <p:nvCxnSpPr>
            <p:cNvPr id="10" name="直接连接符 9"/>
            <p:cNvCxnSpPr/>
            <p:nvPr/>
          </p:nvCxnSpPr>
          <p:spPr>
            <a:xfrm flipV="1">
              <a:off x="2620948" y="3597276"/>
              <a:ext cx="1224000" cy="0"/>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5535" y="3628094"/>
              <a:ext cx="1433523" cy="372410"/>
            </a:xfrm>
            <a:prstGeom prst="rect">
              <a:avLst/>
            </a:prstGeom>
            <a:noFill/>
          </p:spPr>
          <p:txBody>
            <a:bodyPr wrap="square" lIns="0" tIns="0" rIns="0" bIns="0" rtlCol="0">
              <a:spAutoFit/>
            </a:bodyPr>
            <a:lstStyle/>
            <a:p>
              <a:r>
                <a:rPr lang="en-US" altLang="zh-CN" sz="2200">
                  <a:solidFill>
                    <a:srgbClr val="0000FF"/>
                  </a:solidFill>
                  <a:latin typeface="Consolas" pitchFamily="49" charset="0"/>
                  <a:cs typeface="Consolas" pitchFamily="49" charset="0"/>
                </a:rPr>
                <a:t>8</a:t>
              </a:r>
              <a:r>
                <a:rPr lang="en-US" altLang="zh-CN" sz="2200" i="1">
                  <a:solidFill>
                    <a:srgbClr val="0000FF"/>
                  </a:solidFill>
                  <a:latin typeface="Consolas" pitchFamily="49" charset="0"/>
                  <a:cs typeface="Consolas" pitchFamily="49" charset="0"/>
                </a:rPr>
                <a:t>n+</a:t>
              </a:r>
              <a:r>
                <a:rPr lang="en-US" altLang="zh-CN" sz="2200">
                  <a:solidFill>
                    <a:srgbClr val="0000FF"/>
                  </a:solidFill>
                  <a:latin typeface="Consolas" pitchFamily="49" charset="0"/>
                  <a:cs typeface="Consolas" pitchFamily="49" charset="0"/>
                </a:rPr>
                <a:t>1</a:t>
              </a:r>
              <a:r>
                <a:rPr lang="en-US" altLang="zh-CN" sz="2200" i="1">
                  <a:solidFill>
                    <a:srgbClr val="0000FF"/>
                  </a:solidFill>
                  <a:latin typeface="Consolas" pitchFamily="49" charset="0"/>
                  <a:ea typeface="+mn-ea"/>
                  <a:cs typeface="Consolas" pitchFamily="49" charset="0"/>
                </a:rPr>
                <a:t>- </a:t>
              </a:r>
              <a:r>
                <a:rPr lang="en-US" altLang="zh-CN" sz="2200">
                  <a:solidFill>
                    <a:srgbClr val="0000FF"/>
                  </a:solidFill>
                  <a:latin typeface="Consolas" pitchFamily="49" charset="0"/>
                  <a:cs typeface="Consolas" pitchFamily="49" charset="0"/>
                </a:rPr>
                <a:t>8</a:t>
              </a:r>
              <a:r>
                <a:rPr lang="en-US" altLang="zh-CN" sz="2200" i="1">
                  <a:solidFill>
                    <a:srgbClr val="0000FF"/>
                  </a:solidFill>
                  <a:latin typeface="Consolas" pitchFamily="49" charset="0"/>
                  <a:cs typeface="Consolas" pitchFamily="49" charset="0"/>
                </a:rPr>
                <a:t>k</a:t>
              </a:r>
              <a:endParaRPr lang="zh-CN" altLang="en-US" sz="2200" i="1" dirty="0">
                <a:solidFill>
                  <a:srgbClr val="0000FF"/>
                </a:solidFill>
                <a:latin typeface="Consolas" pitchFamily="49" charset="0"/>
                <a:cs typeface="Consolas" pitchFamily="49" charset="0"/>
              </a:endParaRPr>
            </a:p>
          </p:txBody>
        </p:sp>
        <p:cxnSp>
          <p:nvCxnSpPr>
            <p:cNvPr id="13" name="直接连接符 12"/>
            <p:cNvCxnSpPr/>
            <p:nvPr/>
          </p:nvCxnSpPr>
          <p:spPr>
            <a:xfrm rot="5400000">
              <a:off x="2447116" y="3707611"/>
              <a:ext cx="285752"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flipH="1">
              <a:off x="2482835" y="3814768"/>
              <a:ext cx="71438" cy="7143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357290" y="3752852"/>
              <a:ext cx="785818" cy="498598"/>
            </a:xfrm>
            <a:prstGeom prst="rect">
              <a:avLst/>
            </a:prstGeom>
            <a:noFill/>
          </p:spPr>
          <p:txBody>
            <a:bodyPr wrap="square" rtlCol="0">
              <a:spAutoFit/>
            </a:bodyPr>
            <a:lstStyle/>
            <a:p>
              <a:pPr algn="l"/>
              <a:r>
                <a:rPr lang="en-US" altLang="zh-CN" i="1">
                  <a:solidFill>
                    <a:srgbClr val="0000FF"/>
                  </a:solidFill>
                  <a:latin typeface="Consolas" pitchFamily="49" charset="0"/>
                  <a:cs typeface="Consolas" pitchFamily="49" charset="0"/>
                </a:rPr>
                <a:t>m</a:t>
              </a:r>
              <a:r>
                <a:rPr lang="en-US" altLang="zh-CN">
                  <a:solidFill>
                    <a:srgbClr val="0000FF"/>
                  </a:solidFill>
                  <a:latin typeface="Consolas" pitchFamily="49" charset="0"/>
                  <a:cs typeface="Consolas" pitchFamily="49" charset="0"/>
                </a:rPr>
                <a:t>=</a:t>
              </a:r>
              <a:endParaRPr lang="zh-CN" altLang="en-US">
                <a:solidFill>
                  <a:srgbClr val="0000FF"/>
                </a:solidFill>
                <a:latin typeface="Consolas" pitchFamily="49" charset="0"/>
                <a:cs typeface="Consolas" pitchFamily="49" charset="0"/>
              </a:endParaRPr>
            </a:p>
          </p:txBody>
        </p:sp>
        <p:sp>
          <p:nvSpPr>
            <p:cNvPr id="43" name="TextBox 42"/>
            <p:cNvSpPr txBox="1"/>
            <p:nvPr/>
          </p:nvSpPr>
          <p:spPr>
            <a:xfrm>
              <a:off x="1928795" y="3587049"/>
              <a:ext cx="642941" cy="372410"/>
            </a:xfrm>
            <a:prstGeom prst="rect">
              <a:avLst/>
            </a:prstGeom>
            <a:noFill/>
          </p:spPr>
          <p:txBody>
            <a:bodyPr wrap="square" lIns="0" tIns="0" rIns="0" bIns="0" rtlCol="0">
              <a:spAutoFit/>
            </a:bodyPr>
            <a:lstStyle/>
            <a:p>
              <a:r>
                <a:rPr lang="en-US" altLang="zh-CN" sz="2200" i="1">
                  <a:solidFill>
                    <a:srgbClr val="0000FF"/>
                  </a:solidFill>
                  <a:latin typeface="Consolas" pitchFamily="49" charset="0"/>
                  <a:ea typeface="+mn-ea"/>
                  <a:cs typeface="Consolas" pitchFamily="49" charset="0"/>
                </a:rPr>
                <a:t>-</a:t>
              </a:r>
              <a:r>
                <a:rPr lang="en-US" altLang="zh-CN" sz="2200">
                  <a:solidFill>
                    <a:srgbClr val="0000FF"/>
                  </a:solidFill>
                  <a:latin typeface="Consolas" pitchFamily="49" charset="0"/>
                  <a:ea typeface="+mn-ea"/>
                  <a:cs typeface="Consolas" pitchFamily="49" charset="0"/>
                </a:rPr>
                <a:t>1+</a:t>
              </a:r>
              <a:endParaRPr lang="zh-CN" altLang="en-US" sz="2200" dirty="0">
                <a:solidFill>
                  <a:srgbClr val="0000FF"/>
                </a:solidFill>
                <a:latin typeface="Consolas" pitchFamily="49" charset="0"/>
                <a:cs typeface="Consolas" pitchFamily="49" charset="0"/>
              </a:endParaRPr>
            </a:p>
          </p:txBody>
        </p:sp>
        <p:sp>
          <p:nvSpPr>
            <p:cNvPr id="44" name="TextBox 43"/>
            <p:cNvSpPr txBox="1"/>
            <p:nvPr/>
          </p:nvSpPr>
          <p:spPr>
            <a:xfrm>
              <a:off x="2714612" y="4071942"/>
              <a:ext cx="500066" cy="372410"/>
            </a:xfrm>
            <a:prstGeom prst="rect">
              <a:avLst/>
            </a:prstGeom>
            <a:noFill/>
          </p:spPr>
          <p:txBody>
            <a:bodyPr wrap="square" lIns="0" tIns="0" rIns="0" bIns="0" rtlCol="0">
              <a:spAutoFit/>
            </a:bodyPr>
            <a:lstStyle/>
            <a:p>
              <a:r>
                <a:rPr lang="en-US" altLang="zh-CN" sz="2200">
                  <a:solidFill>
                    <a:srgbClr val="0000FF"/>
                  </a:solidFill>
                  <a:latin typeface="Consolas" pitchFamily="49" charset="0"/>
                  <a:cs typeface="Consolas" pitchFamily="49" charset="0"/>
                </a:rPr>
                <a:t>2</a:t>
              </a:r>
              <a:endParaRPr lang="zh-CN" altLang="en-US" sz="2200" dirty="0">
                <a:solidFill>
                  <a:srgbClr val="0000FF"/>
                </a:solidFill>
                <a:latin typeface="Consolas" pitchFamily="49" charset="0"/>
                <a:cs typeface="Consolas" pitchFamily="49" charset="0"/>
              </a:endParaRPr>
            </a:p>
          </p:txBody>
        </p:sp>
        <p:cxnSp>
          <p:nvCxnSpPr>
            <p:cNvPr id="46" name="直接连接符 45"/>
            <p:cNvCxnSpPr/>
            <p:nvPr/>
          </p:nvCxnSpPr>
          <p:spPr>
            <a:xfrm flipV="1">
              <a:off x="2000232" y="4016319"/>
              <a:ext cx="2071702" cy="0"/>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grpSp>
      <p:sp>
        <p:nvSpPr>
          <p:cNvPr id="4" name="灯片编号占位符 3"/>
          <p:cNvSpPr>
            <a:spLocks noGrp="1"/>
          </p:cNvSpPr>
          <p:nvPr>
            <p:ph type="sldNum" sz="quarter" idx="12"/>
          </p:nvPr>
        </p:nvSpPr>
        <p:spPr/>
        <p:txBody>
          <a:bodyPr/>
          <a:lstStyle/>
          <a:p>
            <a:fld id="{7AF016A1-9F15-429F-9EFD-84004B73C732}" type="slidenum">
              <a:rPr lang="en-US" altLang="zh-CN" smtClean="0"/>
              <a:pPr/>
              <a:t>87</a:t>
            </a:fld>
            <a:endParaRPr lang="en-US" altLang="zh-CN" dirty="0"/>
          </a:p>
        </p:txBody>
      </p:sp>
    </p:spTree>
    <p:custDataLst>
      <p:tags r:id="rId2"/>
    </p:custDataLst>
    <p:extLst>
      <p:ext uri="{BB962C8B-B14F-4D97-AF65-F5344CB8AC3E}">
        <p14:creationId xmlns:p14="http://schemas.microsoft.com/office/powerpoint/2010/main" val="301463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228600" y="1371600"/>
            <a:ext cx="8686800" cy="22544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tIns="108000" bIns="180000">
            <a:spAutoFit/>
          </a:bodyPr>
          <a:lstStyle/>
          <a:p>
            <a:pPr algn="l">
              <a:lnSpc>
                <a:spcPct val="120000"/>
              </a:lnSpc>
            </a:pPr>
            <a:r>
              <a:rPr lang="en-US" altLang="zh-CN" sz="2200">
                <a:solidFill>
                  <a:srgbClr val="FF3300"/>
                </a:solidFill>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微软雅黑" pitchFamily="34" charset="-122"/>
                <a:cs typeface="Consolas" pitchFamily="49" charset="0"/>
              </a:rPr>
              <a:t>空间复杂度</a:t>
            </a:r>
            <a:r>
              <a:rPr lang="zh-CN" altLang="en-US" sz="2200">
                <a:solidFill>
                  <a:srgbClr val="0000FF"/>
                </a:solidFill>
                <a:latin typeface="Consolas" pitchFamily="49" charset="0"/>
                <a:ea typeface="微软雅黑" pitchFamily="34"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用于量度一</a:t>
            </a:r>
            <a:r>
              <a:rPr lang="zh-CN" altLang="en-US" sz="2200" dirty="0">
                <a:solidFill>
                  <a:srgbClr val="0000FF"/>
                </a:solidFill>
                <a:latin typeface="Consolas" pitchFamily="49" charset="0"/>
                <a:ea typeface="楷体" pitchFamily="49" charset="-122"/>
                <a:cs typeface="Consolas" pitchFamily="49" charset="0"/>
              </a:rPr>
              <a:t>个算法在运行过程中</a:t>
            </a:r>
            <a:r>
              <a:rPr lang="zh-CN" altLang="en-US" sz="2200" dirty="0">
                <a:solidFill>
                  <a:srgbClr val="FF00FF"/>
                </a:solidFill>
                <a:latin typeface="Consolas" pitchFamily="49" charset="0"/>
                <a:ea typeface="楷体" pitchFamily="49" charset="-122"/>
                <a:cs typeface="Consolas" pitchFamily="49" charset="0"/>
              </a:rPr>
              <a:t>临时占用的</a:t>
            </a:r>
            <a:r>
              <a:rPr lang="zh-CN" altLang="en-US" sz="2200">
                <a:solidFill>
                  <a:srgbClr val="FF00FF"/>
                </a:solidFill>
                <a:latin typeface="Consolas" pitchFamily="49" charset="0"/>
                <a:ea typeface="楷体" pitchFamily="49" charset="-122"/>
                <a:cs typeface="Consolas" pitchFamily="49" charset="0"/>
              </a:rPr>
              <a:t>存储空间</a:t>
            </a:r>
            <a:r>
              <a:rPr lang="zh-CN" altLang="en-US" sz="2200">
                <a:solidFill>
                  <a:srgbClr val="0000FF"/>
                </a:solidFill>
                <a:latin typeface="Consolas" pitchFamily="49" charset="0"/>
                <a:ea typeface="楷体" pitchFamily="49" charset="-122"/>
                <a:cs typeface="Consolas" pitchFamily="49" charset="0"/>
              </a:rPr>
              <a:t>大小。</a:t>
            </a:r>
            <a:endParaRPr lang="en-US" altLang="zh-CN" sz="2200">
              <a:solidFill>
                <a:srgbClr val="0000FF"/>
              </a:solidFill>
              <a:latin typeface="Consolas" pitchFamily="49" charset="0"/>
              <a:ea typeface="楷体" pitchFamily="49" charset="-122"/>
              <a:cs typeface="Consolas" pitchFamily="49" charset="0"/>
            </a:endParaRPr>
          </a:p>
          <a:p>
            <a:pPr algn="l">
              <a:lnSpc>
                <a:spcPct val="120000"/>
              </a:lnSpc>
            </a:pPr>
            <a:r>
              <a:rPr lang="en-US" altLang="zh-CN" sz="220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一般</a:t>
            </a:r>
            <a:r>
              <a:rPr lang="zh-CN" altLang="en-US" sz="2200" dirty="0">
                <a:solidFill>
                  <a:srgbClr val="0000FF"/>
                </a:solidFill>
                <a:latin typeface="Consolas" pitchFamily="49" charset="0"/>
                <a:ea typeface="楷体" pitchFamily="49" charset="-122"/>
                <a:cs typeface="Consolas" pitchFamily="49" charset="0"/>
              </a:rPr>
              <a:t>也作为问题规模</a:t>
            </a:r>
            <a:r>
              <a:rPr lang="en-US" altLang="zh-CN" sz="2200" i="1" dirty="0">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的函数，采用数量级形式描述，记</a:t>
            </a:r>
            <a:r>
              <a:rPr lang="zh-CN" altLang="en-US" sz="2200" dirty="0">
                <a:solidFill>
                  <a:srgbClr val="0000FF"/>
                </a:solidFill>
                <a:latin typeface="Consolas" pitchFamily="49" charset="0"/>
                <a:ea typeface="楷体" pitchFamily="49" charset="-122"/>
                <a:cs typeface="Consolas" pitchFamily="49" charset="0"/>
              </a:rPr>
              <a:t>作：</a:t>
            </a:r>
          </a:p>
          <a:p>
            <a:pPr algn="just">
              <a:lnSpc>
                <a:spcPct val="120000"/>
              </a:lnSpc>
            </a:pPr>
            <a:r>
              <a:rPr lang="zh-CN" altLang="en-US" sz="2200" dirty="0">
                <a:latin typeface="Consolas" pitchFamily="49" charset="0"/>
                <a:ea typeface="楷体" pitchFamily="49" charset="-122"/>
                <a:cs typeface="Consolas" pitchFamily="49" charset="0"/>
              </a:rPr>
              <a:t>         </a:t>
            </a:r>
            <a:r>
              <a:rPr lang="en-US" altLang="zh-CN" sz="2200" dirty="0">
                <a:solidFill>
                  <a:srgbClr val="808000"/>
                </a:solidFill>
                <a:latin typeface="Consolas" pitchFamily="49" charset="0"/>
                <a:ea typeface="楷体" pitchFamily="49" charset="-122"/>
                <a:cs typeface="Consolas" pitchFamily="49" charset="0"/>
              </a:rPr>
              <a:t>S(</a:t>
            </a:r>
            <a:r>
              <a:rPr lang="en-US" altLang="zh-CN" sz="2200" i="1" dirty="0">
                <a:solidFill>
                  <a:srgbClr val="808000"/>
                </a:solidFill>
                <a:latin typeface="Consolas" pitchFamily="49" charset="0"/>
                <a:ea typeface="楷体" pitchFamily="49" charset="-122"/>
                <a:cs typeface="Consolas" pitchFamily="49" charset="0"/>
              </a:rPr>
              <a:t>n</a:t>
            </a:r>
            <a:r>
              <a:rPr lang="en-US" altLang="zh-CN" sz="2200" dirty="0">
                <a:solidFill>
                  <a:srgbClr val="808000"/>
                </a:solidFill>
                <a:latin typeface="Consolas" pitchFamily="49" charset="0"/>
                <a:ea typeface="楷体" pitchFamily="49" charset="-122"/>
                <a:cs typeface="Consolas" pitchFamily="49" charset="0"/>
              </a:rPr>
              <a:t>) = </a:t>
            </a:r>
            <a:r>
              <a:rPr lang="en-US" altLang="zh-CN" sz="2200">
                <a:solidFill>
                  <a:srgbClr val="808000"/>
                </a:solidFill>
                <a:latin typeface="Consolas" pitchFamily="49" charset="0"/>
                <a:ea typeface="楷体" pitchFamily="49" charset="-122"/>
                <a:cs typeface="Consolas" pitchFamily="49" charset="0"/>
              </a:rPr>
              <a:t>O(g(</a:t>
            </a:r>
            <a:r>
              <a:rPr lang="en-US" altLang="zh-CN" sz="2200" i="1">
                <a:solidFill>
                  <a:srgbClr val="808000"/>
                </a:solidFill>
                <a:latin typeface="Consolas" pitchFamily="49" charset="0"/>
                <a:ea typeface="楷体" pitchFamily="49" charset="-122"/>
                <a:cs typeface="Consolas" pitchFamily="49" charset="0"/>
              </a:rPr>
              <a:t>n</a:t>
            </a:r>
            <a:r>
              <a:rPr lang="en-US" altLang="zh-CN" sz="2200">
                <a:solidFill>
                  <a:srgbClr val="808000"/>
                </a:solidFill>
                <a:latin typeface="Consolas" pitchFamily="49" charset="0"/>
                <a:ea typeface="楷体" pitchFamily="49" charset="-122"/>
                <a:cs typeface="Consolas" pitchFamily="49" charset="0"/>
              </a:rPr>
              <a:t>))</a:t>
            </a:r>
            <a:r>
              <a:rPr lang="en-US" altLang="zh-CN" sz="2200">
                <a:latin typeface="Consolas" pitchFamily="49" charset="0"/>
                <a:ea typeface="楷体" pitchFamily="49" charset="-122"/>
                <a:cs typeface="Consolas" pitchFamily="49" charset="0"/>
              </a:rPr>
              <a:t>       </a:t>
            </a:r>
            <a:endParaRPr lang="zh-CN" altLang="en-US" sz="2200" dirty="0">
              <a:solidFill>
                <a:srgbClr val="0000FF"/>
              </a:solidFill>
              <a:latin typeface="Consolas" pitchFamily="49" charset="0"/>
              <a:ea typeface="楷体" pitchFamily="49" charset="-122"/>
              <a:cs typeface="Consolas" pitchFamily="49" charset="0"/>
            </a:endParaRPr>
          </a:p>
        </p:txBody>
      </p:sp>
      <p:sp>
        <p:nvSpPr>
          <p:cNvPr id="32771" name="Rectangle 3" descr="信纸">
            <a:hlinkClick r:id="rId3" action="ppaction://hlinksldjump"/>
          </p:cNvPr>
          <p:cNvSpPr>
            <a:spLocks noChangeArrowheads="1"/>
          </p:cNvSpPr>
          <p:nvPr/>
        </p:nvSpPr>
        <p:spPr bwMode="auto">
          <a:xfrm>
            <a:off x="714348" y="428604"/>
            <a:ext cx="5357850" cy="579438"/>
          </a:xfrm>
          <a:prstGeom prst="rect">
            <a:avLst/>
          </a:prstGeom>
          <a:blipFill dpi="0" rotWithShape="1">
            <a:blip r:embed="rId4"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1.3.2  </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算法空间复杂度分析 </a:t>
            </a:r>
          </a:p>
        </p:txBody>
      </p:sp>
      <p:sp>
        <p:nvSpPr>
          <p:cNvPr id="6" name="TextBox 5"/>
          <p:cNvSpPr txBox="1"/>
          <p:nvPr/>
        </p:nvSpPr>
        <p:spPr>
          <a:xfrm>
            <a:off x="285720" y="3786190"/>
            <a:ext cx="8572560" cy="80675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en-US" altLang="zh-CN"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若一个算法的空间复杂度为</a:t>
            </a:r>
            <a:r>
              <a:rPr lang="en-US" altLang="zh-CN" sz="2200">
                <a:solidFill>
                  <a:srgbClr val="0000FF"/>
                </a:solidFill>
                <a:latin typeface="Consolas" pitchFamily="49" charset="0"/>
                <a:ea typeface="楷体" pitchFamily="49" charset="-122"/>
                <a:cs typeface="Consolas" pitchFamily="49" charset="0"/>
              </a:rPr>
              <a:t>O(1)</a:t>
            </a:r>
            <a:r>
              <a:rPr lang="zh-CN" altLang="en-US" sz="2200">
                <a:solidFill>
                  <a:srgbClr val="0000FF"/>
                </a:solidFill>
                <a:latin typeface="Consolas" pitchFamily="49" charset="0"/>
                <a:ea typeface="楷体" pitchFamily="49" charset="-122"/>
                <a:cs typeface="Consolas" pitchFamily="49" charset="0"/>
              </a:rPr>
              <a:t>，则称此算法为</a:t>
            </a:r>
            <a:r>
              <a:rPr lang="zh-CN" altLang="en-US" sz="2200">
                <a:solidFill>
                  <a:srgbClr val="FF00FF"/>
                </a:solidFill>
                <a:latin typeface="Consolas" pitchFamily="49" charset="0"/>
                <a:ea typeface="楷体" pitchFamily="49" charset="-122"/>
                <a:cs typeface="Consolas" pitchFamily="49" charset="0"/>
              </a:rPr>
              <a:t>原地工作</a:t>
            </a:r>
            <a:r>
              <a:rPr lang="zh-CN" altLang="en-US" sz="2200">
                <a:solidFill>
                  <a:srgbClr val="0000FF"/>
                </a:solidFill>
                <a:latin typeface="Consolas" pitchFamily="49" charset="0"/>
                <a:ea typeface="楷体" pitchFamily="49" charset="-122"/>
                <a:cs typeface="Consolas" pitchFamily="49" charset="0"/>
              </a:rPr>
              <a:t>或</a:t>
            </a:r>
            <a:r>
              <a:rPr lang="zh-CN" altLang="en-US" sz="2200">
                <a:solidFill>
                  <a:srgbClr val="FF00FF"/>
                </a:solidFill>
                <a:latin typeface="Consolas" pitchFamily="49" charset="0"/>
                <a:ea typeface="楷体" pitchFamily="49" charset="-122"/>
                <a:cs typeface="Consolas" pitchFamily="49" charset="0"/>
              </a:rPr>
              <a:t>就地工作算法</a:t>
            </a:r>
            <a:r>
              <a:rPr lang="zh-CN" altLang="en-US" sz="2200">
                <a:solidFill>
                  <a:srgbClr val="0000FF"/>
                </a:solidFill>
                <a:latin typeface="Consolas" pitchFamily="49" charset="0"/>
                <a:ea typeface="楷体" pitchFamily="49" charset="-122"/>
                <a:cs typeface="Consolas" pitchFamily="49" charset="0"/>
              </a:rPr>
              <a:t>。</a:t>
            </a:r>
            <a:endParaRPr lang="zh-CN" altLang="en-US" sz="2200">
              <a:latin typeface="Consolas" pitchFamily="49" charset="0"/>
              <a:cs typeface="Consolas" pitchFamily="49"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88</a:t>
            </a:fld>
            <a:endParaRPr lang="en-US" altLang="zh-CN" dirty="0"/>
          </a:p>
        </p:txBody>
      </p:sp>
    </p:spTree>
    <p:custDataLst>
      <p:tags r:id="rId1"/>
    </p:custDataLst>
    <p:extLst>
      <p:ext uri="{BB962C8B-B14F-4D97-AF65-F5344CB8AC3E}">
        <p14:creationId xmlns:p14="http://schemas.microsoft.com/office/powerpoint/2010/main" val="298880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539750" y="404813"/>
            <a:ext cx="7032646" cy="430887"/>
          </a:xfrm>
          <a:prstGeom prst="rect">
            <a:avLst/>
          </a:prstGeom>
          <a:noFill/>
          <a:ln w="9525">
            <a:noFill/>
            <a:miter lim="800000"/>
            <a:headEnd/>
            <a:tailEnd/>
          </a:ln>
          <a:effectLst/>
        </p:spPr>
        <p:txBody>
          <a:bodyPr wrap="square">
            <a:spAutoFit/>
          </a:bodyPr>
          <a:lstStyle/>
          <a:p>
            <a:pPr algn="l">
              <a:lnSpc>
                <a:spcPct val="100000"/>
              </a:lnSpc>
            </a:pPr>
            <a:r>
              <a:rPr lang="en-US" altLang="zh-CN" sz="2200">
                <a:solidFill>
                  <a:srgbClr val="FF3300"/>
                </a:solidFill>
                <a:latin typeface="Consolas" pitchFamily="49" charset="0"/>
                <a:ea typeface="楷体" pitchFamily="49" charset="-122"/>
                <a:cs typeface="Consolas" pitchFamily="49" charset="0"/>
              </a:rPr>
              <a:t> </a:t>
            </a: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例（补充）</a:t>
            </a:r>
            <a:r>
              <a:rPr lang="en-US" altLang="zh-CN" sz="2200">
                <a:solidFill>
                  <a:srgbClr val="FF0000"/>
                </a:solidFill>
                <a:latin typeface="Consolas" pitchFamily="49" charset="0"/>
                <a:ea typeface="楷体" pitchFamily="49" charset="-122"/>
                <a:cs typeface="Consolas" pitchFamily="49" charset="0"/>
              </a:rPr>
              <a:t>】</a:t>
            </a:r>
            <a:r>
              <a:rPr lang="en-US" altLang="zh-CN"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分析如下算法的</a:t>
            </a:r>
            <a:r>
              <a:rPr lang="zh-CN" altLang="en-US" sz="2200" dirty="0">
                <a:solidFill>
                  <a:srgbClr val="0000FF"/>
                </a:solidFill>
                <a:latin typeface="Consolas" pitchFamily="49" charset="0"/>
                <a:ea typeface="楷体" pitchFamily="49" charset="-122"/>
                <a:cs typeface="Consolas" pitchFamily="49" charset="0"/>
              </a:rPr>
              <a:t>空间复杂度。      </a:t>
            </a:r>
          </a:p>
        </p:txBody>
      </p:sp>
      <p:sp>
        <p:nvSpPr>
          <p:cNvPr id="72709" name="Text Box 5"/>
          <p:cNvSpPr txBox="1">
            <a:spLocks noChangeArrowheads="1"/>
          </p:cNvSpPr>
          <p:nvPr/>
        </p:nvSpPr>
        <p:spPr bwMode="auto">
          <a:xfrm>
            <a:off x="428596" y="5000636"/>
            <a:ext cx="8286808" cy="866006"/>
          </a:xfrm>
          <a:prstGeom prst="rect">
            <a:avLst/>
          </a:prstGeom>
          <a:no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lnSpc>
                <a:spcPct val="120000"/>
              </a:lnSpc>
            </a:pPr>
            <a:r>
              <a:rPr lang="zh-CN" altLang="en-US" sz="2200" dirty="0">
                <a:latin typeface="Consolas" pitchFamily="49" charset="0"/>
                <a:ea typeface="楷体" pitchFamily="49" charset="-122"/>
                <a:cs typeface="Consolas" pitchFamily="49" charset="0"/>
              </a:rPr>
              <a:t>　　</a:t>
            </a:r>
            <a:r>
              <a:rPr lang="zh-CN" altLang="en-US" sz="2200" dirty="0">
                <a:solidFill>
                  <a:srgbClr val="FF3300"/>
                </a:solidFill>
                <a:latin typeface="Consolas" pitchFamily="49" charset="0"/>
                <a:ea typeface="楷体" pitchFamily="49" charset="-122"/>
                <a:cs typeface="Consolas" pitchFamily="49" charset="0"/>
              </a:rPr>
              <a:t>解：</a:t>
            </a:r>
            <a:r>
              <a:rPr lang="zh-CN" altLang="en-US" sz="2200" dirty="0">
                <a:solidFill>
                  <a:srgbClr val="0000FF"/>
                </a:solidFill>
                <a:latin typeface="Consolas" pitchFamily="49" charset="0"/>
                <a:ea typeface="楷体" pitchFamily="49" charset="-122"/>
                <a:cs typeface="Consolas" pitchFamily="49" charset="0"/>
              </a:rPr>
              <a:t>算法中临时分配的变量个数与问题规模</a:t>
            </a:r>
            <a:r>
              <a:rPr lang="en-US" altLang="zh-CN" sz="2200" i="1" dirty="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无关，所以空间复杂度均为</a:t>
            </a:r>
            <a:r>
              <a:rPr lang="en-US" altLang="zh-CN" sz="2200" dirty="0">
                <a:solidFill>
                  <a:srgbClr val="0000FF"/>
                </a:solidFill>
                <a:latin typeface="Consolas" pitchFamily="49" charset="0"/>
                <a:ea typeface="楷体" pitchFamily="49" charset="-122"/>
                <a:cs typeface="Consolas" pitchFamily="49" charset="0"/>
              </a:rPr>
              <a:t>O(1)</a:t>
            </a:r>
            <a:r>
              <a:rPr lang="zh-CN" altLang="en-US" sz="2200" dirty="0">
                <a:solidFill>
                  <a:srgbClr val="0000FF"/>
                </a:solidFill>
                <a:latin typeface="Consolas" pitchFamily="49" charset="0"/>
                <a:ea typeface="楷体" pitchFamily="49" charset="-122"/>
                <a:cs typeface="Consolas" pitchFamily="49" charset="0"/>
              </a:rPr>
              <a:t>。</a:t>
            </a:r>
          </a:p>
        </p:txBody>
      </p:sp>
      <p:sp>
        <p:nvSpPr>
          <p:cNvPr id="72710" name="Text Box 6"/>
          <p:cNvSpPr txBox="1">
            <a:spLocks noChangeArrowheads="1"/>
          </p:cNvSpPr>
          <p:nvPr/>
        </p:nvSpPr>
        <p:spPr bwMode="auto">
          <a:xfrm>
            <a:off x="928662" y="1071546"/>
            <a:ext cx="3913189" cy="3250121"/>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ct val="100000"/>
              </a:lnSpc>
            </a:pPr>
            <a:r>
              <a:rPr lang="en-US" altLang="zh-CN" sz="1800" dirty="0" err="1">
                <a:solidFill>
                  <a:srgbClr val="0000FF"/>
                </a:solidFill>
                <a:latin typeface="Consolas" pitchFamily="49" charset="0"/>
                <a:ea typeface="宋体" pitchFamily="2" charset="-122"/>
                <a:cs typeface="Consolas" pitchFamily="49" charset="0"/>
              </a:rPr>
              <a:t>int</a:t>
            </a:r>
            <a:r>
              <a:rPr lang="en-US" altLang="zh-CN" sz="1800" dirty="0">
                <a:solidFill>
                  <a:srgbClr val="0000FF"/>
                </a:solidFill>
                <a:latin typeface="Consolas" pitchFamily="49" charset="0"/>
                <a:ea typeface="宋体" pitchFamily="2" charset="-122"/>
                <a:cs typeface="Consolas" pitchFamily="49" charset="0"/>
              </a:rPr>
              <a:t> fun(</a:t>
            </a:r>
            <a:r>
              <a:rPr lang="en-US" altLang="zh-CN" sz="1800" dirty="0" err="1">
                <a:solidFill>
                  <a:srgbClr val="0000FF"/>
                </a:solidFill>
                <a:latin typeface="Consolas" pitchFamily="49" charset="0"/>
                <a:ea typeface="宋体" pitchFamily="2" charset="-122"/>
                <a:cs typeface="Consolas" pitchFamily="49" charset="0"/>
              </a:rPr>
              <a:t>int</a:t>
            </a:r>
            <a:r>
              <a:rPr lang="en-US" altLang="zh-CN" sz="1800" dirty="0">
                <a:solidFill>
                  <a:srgbClr val="0000FF"/>
                </a:solidFill>
                <a:latin typeface="Consolas" pitchFamily="49" charset="0"/>
                <a:ea typeface="宋体" pitchFamily="2" charset="-122"/>
                <a:cs typeface="Consolas" pitchFamily="49" charset="0"/>
              </a:rPr>
              <a:t> n)</a:t>
            </a:r>
          </a:p>
          <a:p>
            <a:pPr algn="just">
              <a:lnSpc>
                <a:spcPct val="80000"/>
              </a:lnSpc>
            </a:pPr>
            <a:r>
              <a:rPr lang="en-US" altLang="zh-CN" sz="1800">
                <a:solidFill>
                  <a:srgbClr val="0000FF"/>
                </a:solidFill>
                <a:latin typeface="Consolas" pitchFamily="49" charset="0"/>
                <a:ea typeface="宋体" pitchFamily="2" charset="-122"/>
                <a:cs typeface="Consolas" pitchFamily="49" charset="0"/>
              </a:rPr>
              <a:t>{  </a:t>
            </a:r>
            <a:r>
              <a:rPr lang="en-US" altLang="zh-CN" sz="1800">
                <a:solidFill>
                  <a:srgbClr val="FF00FF"/>
                </a:solidFill>
                <a:latin typeface="Consolas" pitchFamily="49" charset="0"/>
                <a:ea typeface="宋体" pitchFamily="2" charset="-122"/>
                <a:cs typeface="Consolas" pitchFamily="49" charset="0"/>
              </a:rPr>
              <a:t>int i</a:t>
            </a:r>
            <a:r>
              <a:rPr lang="zh-CN" altLang="en-US" sz="1800">
                <a:solidFill>
                  <a:srgbClr val="FF00FF"/>
                </a:solidFill>
                <a:latin typeface="Consolas" pitchFamily="49" charset="0"/>
                <a:ea typeface="宋体" pitchFamily="2" charset="-122"/>
                <a:cs typeface="Consolas" pitchFamily="49" charset="0"/>
              </a:rPr>
              <a:t>，</a:t>
            </a:r>
            <a:r>
              <a:rPr lang="en-US" altLang="zh-CN" sz="1800">
                <a:solidFill>
                  <a:srgbClr val="FF00FF"/>
                </a:solidFill>
                <a:latin typeface="Consolas" pitchFamily="49" charset="0"/>
                <a:ea typeface="宋体" pitchFamily="2" charset="-122"/>
                <a:cs typeface="Consolas" pitchFamily="49" charset="0"/>
              </a:rPr>
              <a:t>j</a:t>
            </a:r>
            <a:r>
              <a:rPr lang="zh-CN" altLang="en-US" sz="1800">
                <a:solidFill>
                  <a:srgbClr val="FF00FF"/>
                </a:solidFill>
                <a:latin typeface="Consolas" pitchFamily="49" charset="0"/>
                <a:ea typeface="宋体" pitchFamily="2" charset="-122"/>
                <a:cs typeface="Consolas" pitchFamily="49" charset="0"/>
              </a:rPr>
              <a:t>，</a:t>
            </a:r>
            <a:r>
              <a:rPr lang="en-US" altLang="zh-CN" sz="1800">
                <a:solidFill>
                  <a:srgbClr val="FF00FF"/>
                </a:solidFill>
                <a:latin typeface="Consolas" pitchFamily="49" charset="0"/>
                <a:ea typeface="宋体" pitchFamily="2" charset="-122"/>
                <a:cs typeface="Consolas" pitchFamily="49" charset="0"/>
              </a:rPr>
              <a:t>k</a:t>
            </a:r>
            <a:r>
              <a:rPr lang="zh-CN" altLang="en-US" sz="1800">
                <a:solidFill>
                  <a:srgbClr val="FF00FF"/>
                </a:solidFill>
                <a:latin typeface="Consolas" pitchFamily="49" charset="0"/>
                <a:ea typeface="宋体" pitchFamily="2" charset="-122"/>
                <a:cs typeface="Consolas" pitchFamily="49" charset="0"/>
              </a:rPr>
              <a:t>，</a:t>
            </a:r>
            <a:r>
              <a:rPr lang="en-US" altLang="zh-CN" sz="1800">
                <a:solidFill>
                  <a:srgbClr val="FF00FF"/>
                </a:solidFill>
                <a:latin typeface="Consolas" pitchFamily="49" charset="0"/>
                <a:ea typeface="宋体" pitchFamily="2" charset="-122"/>
                <a:cs typeface="Consolas" pitchFamily="49" charset="0"/>
              </a:rPr>
              <a:t>s</a:t>
            </a:r>
            <a:r>
              <a:rPr lang="en-US" altLang="zh-CN" sz="1800" dirty="0">
                <a:solidFill>
                  <a:srgbClr val="FF00FF"/>
                </a:solidFill>
                <a:latin typeface="Consolas" pitchFamily="49" charset="0"/>
                <a:ea typeface="宋体" pitchFamily="2" charset="-122"/>
                <a:cs typeface="Consolas" pitchFamily="49" charset="0"/>
              </a:rPr>
              <a:t>; </a:t>
            </a:r>
          </a:p>
          <a:p>
            <a:pPr algn="just">
              <a:lnSpc>
                <a:spcPct val="80000"/>
              </a:lnSpc>
            </a:pPr>
            <a:r>
              <a:rPr lang="en-US" altLang="zh-CN" sz="1800">
                <a:solidFill>
                  <a:srgbClr val="0000FF"/>
                </a:solidFill>
                <a:latin typeface="Consolas" pitchFamily="49" charset="0"/>
                <a:ea typeface="宋体" pitchFamily="2" charset="-122"/>
                <a:cs typeface="Consolas" pitchFamily="49" charset="0"/>
              </a:rPr>
              <a:t>   s=0</a:t>
            </a:r>
            <a:r>
              <a:rPr lang="en-US" altLang="zh-CN" sz="1800" dirty="0">
                <a:solidFill>
                  <a:srgbClr val="0000FF"/>
                </a:solidFill>
                <a:latin typeface="Consolas" pitchFamily="49" charset="0"/>
                <a:ea typeface="宋体" pitchFamily="2" charset="-122"/>
                <a:cs typeface="Consolas" pitchFamily="49" charset="0"/>
              </a:rPr>
              <a:t>;</a:t>
            </a:r>
          </a:p>
          <a:p>
            <a:pPr algn="just">
              <a:lnSpc>
                <a:spcPct val="80000"/>
              </a:lnSpc>
            </a:pPr>
            <a:r>
              <a:rPr lang="en-US" altLang="zh-CN" sz="1800">
                <a:solidFill>
                  <a:srgbClr val="0000FF"/>
                </a:solidFill>
                <a:latin typeface="Consolas" pitchFamily="49" charset="0"/>
                <a:ea typeface="宋体" pitchFamily="2" charset="-122"/>
                <a:cs typeface="Consolas" pitchFamily="49" charset="0"/>
              </a:rPr>
              <a:t>   for </a:t>
            </a:r>
            <a:r>
              <a:rPr lang="en-US" altLang="zh-CN" sz="1800" dirty="0">
                <a:solidFill>
                  <a:srgbClr val="0000FF"/>
                </a:solidFill>
                <a:latin typeface="Consolas" pitchFamily="49" charset="0"/>
                <a:ea typeface="宋体" pitchFamily="2" charset="-122"/>
                <a:cs typeface="Consolas" pitchFamily="49" charset="0"/>
              </a:rPr>
              <a:t>(</a:t>
            </a:r>
            <a:r>
              <a:rPr lang="en-US" altLang="zh-CN" sz="1800" dirty="0" err="1">
                <a:solidFill>
                  <a:srgbClr val="0000FF"/>
                </a:solidFill>
                <a:latin typeface="Consolas" pitchFamily="49" charset="0"/>
                <a:ea typeface="宋体" pitchFamily="2" charset="-122"/>
                <a:cs typeface="Consolas" pitchFamily="49" charset="0"/>
              </a:rPr>
              <a:t>i</a:t>
            </a:r>
            <a:r>
              <a:rPr lang="en-US" altLang="zh-CN" sz="1800" dirty="0">
                <a:solidFill>
                  <a:srgbClr val="0000FF"/>
                </a:solidFill>
                <a:latin typeface="Consolas" pitchFamily="49" charset="0"/>
                <a:ea typeface="宋体" pitchFamily="2" charset="-122"/>
                <a:cs typeface="Consolas" pitchFamily="49" charset="0"/>
              </a:rPr>
              <a:t>=</a:t>
            </a:r>
            <a:r>
              <a:rPr lang="en-US" altLang="zh-CN" sz="1800" dirty="0" err="1">
                <a:solidFill>
                  <a:srgbClr val="0000FF"/>
                </a:solidFill>
                <a:latin typeface="Consolas" pitchFamily="49" charset="0"/>
                <a:ea typeface="宋体" pitchFamily="2" charset="-122"/>
                <a:cs typeface="Consolas" pitchFamily="49" charset="0"/>
              </a:rPr>
              <a:t>0;i</a:t>
            </a:r>
            <a:r>
              <a:rPr lang="en-US" altLang="zh-CN" sz="1800" dirty="0">
                <a:solidFill>
                  <a:srgbClr val="0000FF"/>
                </a:solidFill>
                <a:latin typeface="Consolas" pitchFamily="49" charset="0"/>
                <a:ea typeface="宋体" pitchFamily="2" charset="-122"/>
                <a:cs typeface="Consolas" pitchFamily="49" charset="0"/>
              </a:rPr>
              <a:t>&lt;=</a:t>
            </a:r>
            <a:r>
              <a:rPr lang="en-US" altLang="zh-CN" sz="1800" dirty="0" err="1">
                <a:solidFill>
                  <a:srgbClr val="0000FF"/>
                </a:solidFill>
                <a:latin typeface="Consolas" pitchFamily="49" charset="0"/>
                <a:ea typeface="宋体" pitchFamily="2" charset="-122"/>
                <a:cs typeface="Consolas" pitchFamily="49" charset="0"/>
              </a:rPr>
              <a:t>n;i</a:t>
            </a:r>
            <a:r>
              <a:rPr lang="en-US" altLang="zh-CN" sz="1800" dirty="0">
                <a:solidFill>
                  <a:srgbClr val="0000FF"/>
                </a:solidFill>
                <a:latin typeface="Consolas" pitchFamily="49" charset="0"/>
                <a:ea typeface="宋体" pitchFamily="2" charset="-122"/>
                <a:cs typeface="Consolas" pitchFamily="49" charset="0"/>
              </a:rPr>
              <a:t>++)           </a:t>
            </a:r>
          </a:p>
          <a:p>
            <a:pPr algn="just">
              <a:lnSpc>
                <a:spcPct val="80000"/>
              </a:lnSpc>
            </a:pPr>
            <a:r>
              <a:rPr lang="en-US" altLang="zh-CN" sz="1800">
                <a:solidFill>
                  <a:srgbClr val="0000FF"/>
                </a:solidFill>
                <a:latin typeface="Consolas" pitchFamily="49" charset="0"/>
                <a:ea typeface="宋体" pitchFamily="2" charset="-122"/>
                <a:cs typeface="Consolas" pitchFamily="49" charset="0"/>
              </a:rPr>
              <a:t>     </a:t>
            </a:r>
            <a:r>
              <a:rPr lang="en-US" altLang="zh-CN" sz="1800" dirty="0">
                <a:solidFill>
                  <a:srgbClr val="0000FF"/>
                </a:solidFill>
                <a:latin typeface="Consolas" pitchFamily="49" charset="0"/>
                <a:ea typeface="宋体" pitchFamily="2" charset="-122"/>
                <a:cs typeface="Consolas" pitchFamily="49" charset="0"/>
              </a:rPr>
              <a:t>for (j=</a:t>
            </a:r>
            <a:r>
              <a:rPr lang="en-US" altLang="zh-CN" sz="1800" dirty="0" err="1">
                <a:solidFill>
                  <a:srgbClr val="0000FF"/>
                </a:solidFill>
                <a:latin typeface="Consolas" pitchFamily="49" charset="0"/>
                <a:ea typeface="宋体" pitchFamily="2" charset="-122"/>
                <a:cs typeface="Consolas" pitchFamily="49" charset="0"/>
              </a:rPr>
              <a:t>0;j</a:t>
            </a:r>
            <a:r>
              <a:rPr lang="en-US" altLang="zh-CN" sz="1800" dirty="0">
                <a:solidFill>
                  <a:srgbClr val="0000FF"/>
                </a:solidFill>
                <a:latin typeface="Consolas" pitchFamily="49" charset="0"/>
                <a:ea typeface="宋体" pitchFamily="2" charset="-122"/>
                <a:cs typeface="Consolas" pitchFamily="49" charset="0"/>
              </a:rPr>
              <a:t>&lt;=</a:t>
            </a:r>
            <a:r>
              <a:rPr lang="en-US" altLang="zh-CN" sz="1800" dirty="0" err="1">
                <a:solidFill>
                  <a:srgbClr val="0000FF"/>
                </a:solidFill>
                <a:latin typeface="Consolas" pitchFamily="49" charset="0"/>
                <a:ea typeface="宋体" pitchFamily="2" charset="-122"/>
                <a:cs typeface="Consolas" pitchFamily="49" charset="0"/>
              </a:rPr>
              <a:t>i;j</a:t>
            </a:r>
            <a:r>
              <a:rPr lang="en-US" altLang="zh-CN" sz="1800" dirty="0">
                <a:solidFill>
                  <a:srgbClr val="0000FF"/>
                </a:solidFill>
                <a:latin typeface="Consolas" pitchFamily="49" charset="0"/>
                <a:ea typeface="宋体" pitchFamily="2" charset="-122"/>
                <a:cs typeface="Consolas" pitchFamily="49" charset="0"/>
              </a:rPr>
              <a:t>++)  	</a:t>
            </a:r>
          </a:p>
          <a:p>
            <a:pPr algn="just">
              <a:lnSpc>
                <a:spcPct val="80000"/>
              </a:lnSpc>
            </a:pPr>
            <a:r>
              <a:rPr lang="en-US" altLang="zh-CN" sz="1800">
                <a:solidFill>
                  <a:srgbClr val="0000FF"/>
                </a:solidFill>
                <a:latin typeface="Consolas" pitchFamily="49" charset="0"/>
                <a:ea typeface="宋体" pitchFamily="2" charset="-122"/>
                <a:cs typeface="Consolas" pitchFamily="49" charset="0"/>
              </a:rPr>
              <a:t>        </a:t>
            </a:r>
            <a:r>
              <a:rPr lang="en-US" altLang="zh-CN" sz="1800" dirty="0">
                <a:solidFill>
                  <a:srgbClr val="0000FF"/>
                </a:solidFill>
                <a:latin typeface="Consolas" pitchFamily="49" charset="0"/>
                <a:ea typeface="宋体" pitchFamily="2" charset="-122"/>
                <a:cs typeface="Consolas" pitchFamily="49" charset="0"/>
              </a:rPr>
              <a:t>for (k=</a:t>
            </a:r>
            <a:r>
              <a:rPr lang="en-US" altLang="zh-CN" sz="1800" dirty="0" err="1">
                <a:solidFill>
                  <a:srgbClr val="0000FF"/>
                </a:solidFill>
                <a:latin typeface="Consolas" pitchFamily="49" charset="0"/>
                <a:ea typeface="宋体" pitchFamily="2" charset="-122"/>
                <a:cs typeface="Consolas" pitchFamily="49" charset="0"/>
              </a:rPr>
              <a:t>0;k</a:t>
            </a:r>
            <a:r>
              <a:rPr lang="en-US" altLang="zh-CN" sz="1800" dirty="0">
                <a:solidFill>
                  <a:srgbClr val="0000FF"/>
                </a:solidFill>
                <a:latin typeface="Consolas" pitchFamily="49" charset="0"/>
                <a:ea typeface="宋体" pitchFamily="2" charset="-122"/>
                <a:cs typeface="Consolas" pitchFamily="49" charset="0"/>
              </a:rPr>
              <a:t>&lt;=</a:t>
            </a:r>
            <a:r>
              <a:rPr lang="en-US" altLang="zh-CN" sz="1800" dirty="0" err="1">
                <a:solidFill>
                  <a:srgbClr val="0000FF"/>
                </a:solidFill>
                <a:latin typeface="Consolas" pitchFamily="49" charset="0"/>
                <a:ea typeface="宋体" pitchFamily="2" charset="-122"/>
                <a:cs typeface="Consolas" pitchFamily="49" charset="0"/>
              </a:rPr>
              <a:t>j;k</a:t>
            </a:r>
            <a:r>
              <a:rPr lang="en-US" altLang="zh-CN" sz="1800" dirty="0">
                <a:solidFill>
                  <a:srgbClr val="0000FF"/>
                </a:solidFill>
                <a:latin typeface="Consolas" pitchFamily="49" charset="0"/>
                <a:ea typeface="宋体" pitchFamily="2" charset="-122"/>
                <a:cs typeface="Consolas" pitchFamily="49" charset="0"/>
              </a:rPr>
              <a:t>++)     </a:t>
            </a:r>
          </a:p>
          <a:p>
            <a:pPr algn="just">
              <a:lnSpc>
                <a:spcPct val="80000"/>
              </a:lnSpc>
            </a:pPr>
            <a:r>
              <a:rPr lang="en-US" altLang="zh-CN" sz="1800">
                <a:solidFill>
                  <a:srgbClr val="0000FF"/>
                </a:solidFill>
                <a:latin typeface="Consolas" pitchFamily="49" charset="0"/>
                <a:ea typeface="宋体" pitchFamily="2" charset="-122"/>
                <a:cs typeface="Consolas" pitchFamily="49" charset="0"/>
              </a:rPr>
              <a:t>           </a:t>
            </a:r>
            <a:r>
              <a:rPr lang="en-US" altLang="zh-CN" sz="1800" dirty="0">
                <a:solidFill>
                  <a:srgbClr val="C00000"/>
                </a:solidFill>
                <a:latin typeface="Consolas" pitchFamily="49" charset="0"/>
                <a:ea typeface="宋体" pitchFamily="2" charset="-122"/>
                <a:cs typeface="Consolas" pitchFamily="49" charset="0"/>
              </a:rPr>
              <a:t>s++; </a:t>
            </a:r>
          </a:p>
          <a:p>
            <a:pPr algn="just">
              <a:lnSpc>
                <a:spcPct val="80000"/>
              </a:lnSpc>
            </a:pPr>
            <a:r>
              <a:rPr lang="en-US" altLang="zh-CN" sz="1800">
                <a:solidFill>
                  <a:srgbClr val="0000FF"/>
                </a:solidFill>
                <a:latin typeface="Consolas" pitchFamily="49" charset="0"/>
                <a:ea typeface="宋体" pitchFamily="2" charset="-122"/>
                <a:cs typeface="Consolas" pitchFamily="49" charset="0"/>
              </a:rPr>
              <a:t>   return(s</a:t>
            </a:r>
            <a:r>
              <a:rPr lang="en-US" altLang="zh-CN" sz="1800" dirty="0">
                <a:solidFill>
                  <a:srgbClr val="0000FF"/>
                </a:solidFill>
                <a:latin typeface="Consolas" pitchFamily="49" charset="0"/>
                <a:ea typeface="宋体" pitchFamily="2" charset="-122"/>
                <a:cs typeface="Consolas" pitchFamily="49" charset="0"/>
              </a:rPr>
              <a:t>);</a:t>
            </a:r>
          </a:p>
          <a:p>
            <a:pPr algn="just">
              <a:lnSpc>
                <a:spcPct val="80000"/>
              </a:lnSpc>
            </a:pPr>
            <a:r>
              <a:rPr lang="en-US" altLang="zh-CN" sz="1800" dirty="0">
                <a:solidFill>
                  <a:srgbClr val="0000FF"/>
                </a:solidFill>
                <a:latin typeface="Consolas" pitchFamily="49" charset="0"/>
                <a:ea typeface="宋体" pitchFamily="2" charset="-122"/>
                <a:cs typeface="Consolas" pitchFamily="49" charset="0"/>
              </a:rPr>
              <a:t>}</a:t>
            </a:r>
          </a:p>
        </p:txBody>
      </p:sp>
      <p:grpSp>
        <p:nvGrpSpPr>
          <p:cNvPr id="8" name="组合 7"/>
          <p:cNvGrpSpPr/>
          <p:nvPr/>
        </p:nvGrpSpPr>
        <p:grpSpPr>
          <a:xfrm>
            <a:off x="4984726" y="1728762"/>
            <a:ext cx="1801851" cy="2357454"/>
            <a:chOff x="4984727" y="1728762"/>
            <a:chExt cx="1491488" cy="2357454"/>
          </a:xfrm>
        </p:grpSpPr>
        <p:sp>
          <p:nvSpPr>
            <p:cNvPr id="6" name="右大括号 5"/>
            <p:cNvSpPr/>
            <p:nvPr/>
          </p:nvSpPr>
          <p:spPr>
            <a:xfrm>
              <a:off x="4984727" y="1728762"/>
              <a:ext cx="142876" cy="235745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5199039" y="2143116"/>
              <a:ext cx="1277176" cy="1446550"/>
            </a:xfrm>
            <a:prstGeom prst="rect">
              <a:avLst/>
            </a:prstGeom>
            <a:noFill/>
          </p:spPr>
          <p:txBody>
            <a:bodyPr wrap="square" rtlCol="0">
              <a:spAutoFit/>
            </a:bodyPr>
            <a:lstStyle/>
            <a:p>
              <a:r>
                <a:rPr lang="zh-CN" altLang="en-US" sz="2000">
                  <a:solidFill>
                    <a:srgbClr val="0000FF"/>
                  </a:solidFill>
                  <a:ea typeface="楷体" pitchFamily="49" charset="-122"/>
                  <a:cs typeface="Times New Roman" pitchFamily="18" charset="0"/>
                </a:rPr>
                <a:t>临时占用的存储空间：</a:t>
              </a:r>
              <a:r>
                <a:rPr lang="zh-CN" altLang="en-US" sz="2000">
                  <a:solidFill>
                    <a:srgbClr val="FF00FF"/>
                  </a:solidFill>
                  <a:ea typeface="楷体" pitchFamily="49" charset="-122"/>
                  <a:cs typeface="Times New Roman" pitchFamily="18" charset="0"/>
                </a:rPr>
                <a:t>函数体内分配的空间</a:t>
              </a:r>
              <a:endParaRPr lang="zh-CN" altLang="en-US" sz="2000"/>
            </a:p>
          </p:txBody>
        </p:sp>
      </p:grpSp>
      <p:sp>
        <p:nvSpPr>
          <p:cNvPr id="4" name="灯片编号占位符 3"/>
          <p:cNvSpPr>
            <a:spLocks noGrp="1"/>
          </p:cNvSpPr>
          <p:nvPr>
            <p:ph type="sldNum" sz="quarter" idx="12"/>
          </p:nvPr>
        </p:nvSpPr>
        <p:spPr/>
        <p:txBody>
          <a:bodyPr/>
          <a:lstStyle/>
          <a:p>
            <a:fld id="{7AF016A1-9F15-429F-9EFD-84004B73C732}" type="slidenum">
              <a:rPr lang="en-US" altLang="zh-CN" smtClean="0"/>
              <a:pPr/>
              <a:t>89</a:t>
            </a:fld>
            <a:endParaRPr lang="en-US" altLang="zh-CN" dirty="0"/>
          </a:p>
        </p:txBody>
      </p:sp>
    </p:spTree>
    <p:custDataLst>
      <p:tags r:id="rId1"/>
    </p:custDataLst>
    <p:extLst>
      <p:ext uri="{BB962C8B-B14F-4D97-AF65-F5344CB8AC3E}">
        <p14:creationId xmlns:p14="http://schemas.microsoft.com/office/powerpoint/2010/main" val="394969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0" nodeType="clickEffect">
                                  <p:stCondLst>
                                    <p:cond delay="0"/>
                                  </p:stCondLst>
                                  <p:iterate type="lt">
                                    <p:tmPct val="50000"/>
                                  </p:iterate>
                                  <p:childTnLst>
                                    <p:set>
                                      <p:cBhvr>
                                        <p:cTn id="10" dur="1" fill="hold">
                                          <p:stCondLst>
                                            <p:cond delay="0"/>
                                          </p:stCondLst>
                                        </p:cTn>
                                        <p:tgtEl>
                                          <p:spTgt spid="72709"/>
                                        </p:tgtEl>
                                        <p:attrNameLst>
                                          <p:attrName>style.visibility</p:attrName>
                                        </p:attrNameLst>
                                      </p:cBhvr>
                                      <p:to>
                                        <p:strVal val="visible"/>
                                      </p:to>
                                    </p:set>
                                    <p:anim calcmode="discrete" valueType="clr">
                                      <p:cBhvr override="childStyle">
                                        <p:cTn id="11" dur="80"/>
                                        <p:tgtEl>
                                          <p:spTgt spid="72709"/>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72709"/>
                                        </p:tgtEl>
                                        <p:attrNameLst>
                                          <p:attrName>fillcolor</p:attrName>
                                        </p:attrNameLst>
                                      </p:cBhvr>
                                      <p:tavLst>
                                        <p:tav tm="0">
                                          <p:val>
                                            <p:clrVal>
                                              <a:schemeClr val="accent2"/>
                                            </p:clrVal>
                                          </p:val>
                                        </p:tav>
                                        <p:tav tm="50000">
                                          <p:val>
                                            <p:clrVal>
                                              <a:schemeClr val="hlink"/>
                                            </p:clrVal>
                                          </p:val>
                                        </p:tav>
                                      </p:tavLst>
                                    </p:anim>
                                    <p:set>
                                      <p:cBhvr>
                                        <p:cTn id="13" dur="80"/>
                                        <p:tgtEl>
                                          <p:spTgt spid="7270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5"/>
          <p:cNvGrpSpPr/>
          <p:nvPr/>
        </p:nvGrpSpPr>
        <p:grpSpPr>
          <a:xfrm>
            <a:off x="1016614" y="1905001"/>
            <a:ext cx="1555122" cy="3023761"/>
            <a:chOff x="157106" y="1428751"/>
            <a:chExt cx="1343060" cy="2267821"/>
          </a:xfrm>
        </p:grpSpPr>
        <p:sp>
          <p:nvSpPr>
            <p:cNvPr id="214018" name="Text Box 2"/>
            <p:cNvSpPr txBox="1">
              <a:spLocks noChangeArrowheads="1"/>
            </p:cNvSpPr>
            <p:nvPr/>
          </p:nvSpPr>
          <p:spPr bwMode="auto">
            <a:xfrm>
              <a:off x="204540" y="1428751"/>
              <a:ext cx="1285884" cy="27699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00000"/>
                </a:lnSpc>
                <a:spcBef>
                  <a:spcPct val="0"/>
                </a:spcBef>
              </a:pPr>
              <a:r>
                <a:rPr lang="zh-CN" altLang="en-US" sz="1800" b="1" dirty="0">
                  <a:solidFill>
                    <a:srgbClr val="3333CC"/>
                  </a:solidFill>
                  <a:latin typeface="楷体" pitchFamily="49" charset="-122"/>
                  <a:ea typeface="楷体" pitchFamily="49" charset="-122"/>
                </a:rPr>
                <a:t>前期课程</a:t>
              </a:r>
            </a:p>
          </p:txBody>
        </p:sp>
        <p:sp>
          <p:nvSpPr>
            <p:cNvPr id="214020" name="Text Box 4"/>
            <p:cNvSpPr txBox="1">
              <a:spLocks noChangeArrowheads="1"/>
            </p:cNvSpPr>
            <p:nvPr/>
          </p:nvSpPr>
          <p:spPr bwMode="auto">
            <a:xfrm>
              <a:off x="157106" y="2678910"/>
              <a:ext cx="1343060" cy="1017662"/>
            </a:xfrm>
            <a:prstGeom prst="rect">
              <a:avLst/>
            </a:prstGeom>
            <a:ln>
              <a:headEnd/>
              <a:tailEnd/>
            </a:ln>
            <a:effectLst>
              <a:innerShdw blurRad="114300">
                <a:prstClr val="black"/>
              </a:innerShdw>
            </a:effectLst>
          </p:spPr>
          <p:style>
            <a:lnRef idx="1">
              <a:schemeClr val="accent3"/>
            </a:lnRef>
            <a:fillRef idx="3">
              <a:schemeClr val="accent3"/>
            </a:fillRef>
            <a:effectRef idx="2">
              <a:schemeClr val="accent3"/>
            </a:effectRef>
            <a:fontRef idx="minor">
              <a:schemeClr val="lt1"/>
            </a:fontRef>
          </p:style>
          <p:txBody>
            <a:bodyPr wrap="square" lIns="108000" tIns="108000" rIns="108000" bIns="108000">
              <a:spAutoFit/>
            </a:bodyPr>
            <a:lstStyle/>
            <a:p>
              <a:pPr algn="l">
                <a:lnSpc>
                  <a:spcPct val="90000"/>
                </a:lnSpc>
              </a:pPr>
              <a:r>
                <a:rPr lang="zh-CN" altLang="en-US" sz="2000" b="1" dirty="0">
                  <a:solidFill>
                    <a:srgbClr val="FF0000"/>
                  </a:solidFill>
                  <a:latin typeface="Consolas" pitchFamily="49" charset="0"/>
                  <a:ea typeface="楷体" pitchFamily="49" charset="-122"/>
                  <a:cs typeface="Consolas" pitchFamily="49" charset="0"/>
                </a:rPr>
                <a:t>计算机基础</a:t>
              </a:r>
            </a:p>
            <a:p>
              <a:pPr algn="l">
                <a:lnSpc>
                  <a:spcPct val="90000"/>
                </a:lnSpc>
              </a:pPr>
              <a:r>
                <a:rPr lang="en-US" altLang="zh-CN" sz="2000" b="1" dirty="0">
                  <a:solidFill>
                    <a:srgbClr val="FF0000"/>
                  </a:solidFill>
                  <a:latin typeface="Consolas" pitchFamily="49" charset="0"/>
                  <a:ea typeface="楷体" pitchFamily="49" charset="-122"/>
                  <a:cs typeface="Consolas" pitchFamily="49" charset="0"/>
                </a:rPr>
                <a:t>C</a:t>
              </a:r>
              <a:r>
                <a:rPr lang="zh-CN" altLang="en-US" sz="2000" b="1" dirty="0">
                  <a:solidFill>
                    <a:srgbClr val="FF0000"/>
                  </a:solidFill>
                  <a:latin typeface="Consolas" pitchFamily="49" charset="0"/>
                  <a:ea typeface="楷体" pitchFamily="49" charset="-122"/>
                  <a:cs typeface="Consolas" pitchFamily="49" charset="0"/>
                </a:rPr>
                <a:t>语言</a:t>
              </a:r>
            </a:p>
            <a:p>
              <a:pPr algn="l">
                <a:lnSpc>
                  <a:spcPct val="90000"/>
                </a:lnSpc>
              </a:pPr>
              <a:r>
                <a:rPr lang="en-US" altLang="zh-CN" sz="2000" dirty="0">
                  <a:solidFill>
                    <a:srgbClr val="FF0000"/>
                  </a:solidFill>
                  <a:latin typeface="Consolas" pitchFamily="49" charset="0"/>
                  <a:ea typeface="楷体" pitchFamily="49" charset="-122"/>
                  <a:cs typeface="Consolas" pitchFamily="49" charset="0"/>
                </a:rPr>
                <a:t>…</a:t>
              </a:r>
            </a:p>
          </p:txBody>
        </p:sp>
        <p:sp>
          <p:nvSpPr>
            <p:cNvPr id="214021" name="AutoShape 5"/>
            <p:cNvSpPr>
              <a:spLocks noChangeArrowheads="1"/>
            </p:cNvSpPr>
            <p:nvPr/>
          </p:nvSpPr>
          <p:spPr bwMode="auto">
            <a:xfrm>
              <a:off x="698112" y="1982387"/>
              <a:ext cx="304800" cy="400050"/>
            </a:xfrm>
            <a:prstGeom prst="downArrow">
              <a:avLst>
                <a:gd name="adj1" fmla="val 50000"/>
                <a:gd name="adj2" fmla="val 4375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grpSp>
      <p:grpSp>
        <p:nvGrpSpPr>
          <p:cNvPr id="23" name="组合 22"/>
          <p:cNvGrpSpPr/>
          <p:nvPr/>
        </p:nvGrpSpPr>
        <p:grpSpPr>
          <a:xfrm>
            <a:off x="4929190" y="1733125"/>
            <a:ext cx="2500330" cy="4131106"/>
            <a:chOff x="4071934" y="1733125"/>
            <a:chExt cx="2500330" cy="4131106"/>
          </a:xfrm>
        </p:grpSpPr>
        <p:sp>
          <p:nvSpPr>
            <p:cNvPr id="214022" name="Text Box 6"/>
            <p:cNvSpPr txBox="1">
              <a:spLocks noChangeArrowheads="1"/>
            </p:cNvSpPr>
            <p:nvPr/>
          </p:nvSpPr>
          <p:spPr bwMode="auto">
            <a:xfrm>
              <a:off x="4929190" y="1733125"/>
              <a:ext cx="1285884"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00000"/>
                </a:lnSpc>
                <a:spcBef>
                  <a:spcPct val="0"/>
                </a:spcBef>
              </a:pPr>
              <a:r>
                <a:rPr lang="zh-CN" altLang="en-US" sz="1800" b="1" dirty="0">
                  <a:solidFill>
                    <a:srgbClr val="3333CC"/>
                  </a:solidFill>
                  <a:latin typeface="楷体" pitchFamily="49" charset="-122"/>
                  <a:ea typeface="楷体" pitchFamily="49" charset="-122"/>
                </a:rPr>
                <a:t>后期课程</a:t>
              </a:r>
            </a:p>
          </p:txBody>
        </p:sp>
        <p:sp>
          <p:nvSpPr>
            <p:cNvPr id="214023" name="AutoShape 7"/>
            <p:cNvSpPr>
              <a:spLocks noChangeArrowheads="1"/>
            </p:cNvSpPr>
            <p:nvPr/>
          </p:nvSpPr>
          <p:spPr bwMode="auto">
            <a:xfrm>
              <a:off x="5429256" y="2357434"/>
              <a:ext cx="304800" cy="533400"/>
            </a:xfrm>
            <a:prstGeom prst="downArrow">
              <a:avLst>
                <a:gd name="adj1" fmla="val 50000"/>
                <a:gd name="adj2" fmla="val 4375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sp>
          <p:nvSpPr>
            <p:cNvPr id="214024" name="Text Box 8"/>
            <p:cNvSpPr txBox="1">
              <a:spLocks noChangeArrowheads="1"/>
            </p:cNvSpPr>
            <p:nvPr/>
          </p:nvSpPr>
          <p:spPr bwMode="auto">
            <a:xfrm>
              <a:off x="4572000" y="3214687"/>
              <a:ext cx="2000264" cy="2649544"/>
            </a:xfrm>
            <a:prstGeom prst="rect">
              <a:avLst/>
            </a:prstGeom>
            <a:ln>
              <a:headEnd/>
              <a:tailEnd/>
            </a:ln>
            <a:effectLst>
              <a:outerShdw blurRad="50800" dist="38100" dir="10800000" algn="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square" tIns="108000" bIns="108000">
              <a:spAutoFit/>
            </a:bodyPr>
            <a:lstStyle/>
            <a:p>
              <a:pPr algn="l">
                <a:lnSpc>
                  <a:spcPct val="90000"/>
                </a:lnSpc>
              </a:pPr>
              <a:r>
                <a:rPr lang="zh-CN" altLang="en-US" sz="2000" b="1" dirty="0">
                  <a:solidFill>
                    <a:srgbClr val="FF0000"/>
                  </a:solidFill>
                  <a:latin typeface="楷体" pitchFamily="49" charset="-122"/>
                  <a:ea typeface="楷体" pitchFamily="49" charset="-122"/>
                </a:rPr>
                <a:t>算法设计与分析</a:t>
              </a:r>
              <a:endParaRPr lang="en-US" altLang="zh-CN" sz="2000" b="1" dirty="0">
                <a:solidFill>
                  <a:srgbClr val="FF0000"/>
                </a:solidFill>
                <a:latin typeface="楷体" pitchFamily="49" charset="-122"/>
                <a:ea typeface="楷体" pitchFamily="49" charset="-122"/>
              </a:endParaRPr>
            </a:p>
            <a:p>
              <a:pPr algn="l">
                <a:lnSpc>
                  <a:spcPct val="90000"/>
                </a:lnSpc>
              </a:pPr>
              <a:r>
                <a:rPr lang="zh-CN" altLang="en-US" sz="2000" b="1" dirty="0">
                  <a:solidFill>
                    <a:srgbClr val="FF0000"/>
                  </a:solidFill>
                  <a:latin typeface="楷体" pitchFamily="49" charset="-122"/>
                  <a:ea typeface="楷体" pitchFamily="49" charset="-122"/>
                </a:rPr>
                <a:t>操作系统</a:t>
              </a:r>
            </a:p>
            <a:p>
              <a:pPr algn="l">
                <a:lnSpc>
                  <a:spcPct val="90000"/>
                </a:lnSpc>
              </a:pPr>
              <a:r>
                <a:rPr lang="zh-CN" altLang="en-US" sz="2000" b="1" dirty="0">
                  <a:solidFill>
                    <a:srgbClr val="FF0000"/>
                  </a:solidFill>
                  <a:latin typeface="楷体" pitchFamily="49" charset="-122"/>
                  <a:ea typeface="楷体" pitchFamily="49" charset="-122"/>
                </a:rPr>
                <a:t>编译原理</a:t>
              </a:r>
            </a:p>
            <a:p>
              <a:pPr algn="l">
                <a:lnSpc>
                  <a:spcPct val="90000"/>
                </a:lnSpc>
              </a:pPr>
              <a:r>
                <a:rPr lang="zh-CN" altLang="en-US" sz="2000" b="1" dirty="0">
                  <a:solidFill>
                    <a:srgbClr val="FF0000"/>
                  </a:solidFill>
                  <a:latin typeface="楷体" pitchFamily="49" charset="-122"/>
                  <a:ea typeface="楷体" pitchFamily="49" charset="-122"/>
                </a:rPr>
                <a:t>数据库原理</a:t>
              </a:r>
            </a:p>
            <a:p>
              <a:pPr algn="l">
                <a:lnSpc>
                  <a:spcPct val="90000"/>
                </a:lnSpc>
              </a:pPr>
              <a:r>
                <a:rPr lang="zh-CN" altLang="en-US" sz="2000" b="1" dirty="0">
                  <a:solidFill>
                    <a:srgbClr val="FF0000"/>
                  </a:solidFill>
                  <a:latin typeface="楷体" pitchFamily="49" charset="-122"/>
                  <a:ea typeface="楷体" pitchFamily="49" charset="-122"/>
                </a:rPr>
                <a:t>软件工程</a:t>
              </a:r>
            </a:p>
            <a:p>
              <a:pPr algn="l">
                <a:lnSpc>
                  <a:spcPct val="90000"/>
                </a:lnSpc>
              </a:pPr>
              <a:r>
                <a:rPr lang="en-US" altLang="zh-CN" sz="2000" b="1" dirty="0">
                  <a:solidFill>
                    <a:srgbClr val="FF0000"/>
                  </a:solidFill>
                  <a:latin typeface="楷体" pitchFamily="49" charset="-122"/>
                  <a:ea typeface="楷体" pitchFamily="49" charset="-122"/>
                </a:rPr>
                <a:t>…</a:t>
              </a:r>
            </a:p>
          </p:txBody>
        </p:sp>
        <p:sp>
          <p:nvSpPr>
            <p:cNvPr id="214027" name="AutoShape 11"/>
            <p:cNvSpPr>
              <a:spLocks noChangeArrowheads="1"/>
            </p:cNvSpPr>
            <p:nvPr/>
          </p:nvSpPr>
          <p:spPr bwMode="auto">
            <a:xfrm>
              <a:off x="4071934" y="3857628"/>
              <a:ext cx="360000" cy="360000"/>
            </a:xfrm>
            <a:prstGeom prst="notchedRightArrow">
              <a:avLst>
                <a:gd name="adj1" fmla="val 50000"/>
                <a:gd name="adj2" fmla="val 30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p>
          </p:txBody>
        </p:sp>
      </p:grpSp>
      <p:sp>
        <p:nvSpPr>
          <p:cNvPr id="214028" name="Text Box 12"/>
          <p:cNvSpPr txBox="1">
            <a:spLocks noChangeArrowheads="1"/>
          </p:cNvSpPr>
          <p:nvPr/>
        </p:nvSpPr>
        <p:spPr bwMode="auto">
          <a:xfrm>
            <a:off x="1000100" y="571480"/>
            <a:ext cx="6308204" cy="461665"/>
          </a:xfrm>
          <a:prstGeom prst="rect">
            <a:avLst/>
          </a:prstGeom>
          <a:solidFill>
            <a:srgbClr val="6600CC"/>
          </a:solidFill>
          <a:ln w="9525">
            <a:noFill/>
            <a:miter lim="800000"/>
            <a:headEnd/>
            <a:tailEnd/>
          </a:ln>
          <a:effectLst/>
        </p:spPr>
        <p:txBody>
          <a:bodyPr wrap="square">
            <a:spAutoFit/>
          </a:bodyPr>
          <a:lstStyle/>
          <a:p>
            <a:pPr algn="l">
              <a:lnSpc>
                <a:spcPct val="100000"/>
              </a:lnSpc>
              <a:spcBef>
                <a:spcPct val="0"/>
              </a:spcBef>
            </a:pPr>
            <a:r>
              <a:rPr lang="zh-CN" altLang="en-US" dirty="0">
                <a:solidFill>
                  <a:schemeClr val="bg1"/>
                </a:solidFill>
                <a:latin typeface="黑体" pitchFamily="49" charset="-122"/>
                <a:ea typeface="黑体" pitchFamily="49" charset="-122"/>
              </a:rPr>
              <a:t> “数据结构”在计算机课程体系中的地位</a:t>
            </a:r>
          </a:p>
        </p:txBody>
      </p:sp>
      <p:sp>
        <p:nvSpPr>
          <p:cNvPr id="19" name="Oval 8"/>
          <p:cNvSpPr>
            <a:spLocks noChangeAspect="1" noChangeArrowheads="1"/>
          </p:cNvSpPr>
          <p:nvPr/>
        </p:nvSpPr>
        <p:spPr bwMode="auto">
          <a:xfrm>
            <a:off x="71406" y="385822"/>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20" name="Oval 9"/>
          <p:cNvSpPr>
            <a:spLocks noChangeAspect="1" noChangeArrowheads="1"/>
          </p:cNvSpPr>
          <p:nvPr/>
        </p:nvSpPr>
        <p:spPr bwMode="auto">
          <a:xfrm>
            <a:off x="122237" y="436366"/>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ea typeface="宋体" pitchFamily="2" charset="-122"/>
              </a:rPr>
              <a:t>2</a:t>
            </a:r>
            <a:endParaRPr lang="en-AU" sz="2800" b="0" dirty="0">
              <a:solidFill>
                <a:srgbClr val="FF0000"/>
              </a:solidFill>
              <a:effectLst>
                <a:outerShdw blurRad="38100" dist="38100" dir="2700000" algn="tl">
                  <a:srgbClr val="000000"/>
                </a:outerShdw>
              </a:effectLst>
              <a:ea typeface="宋体" pitchFamily="2" charset="-122"/>
            </a:endParaRPr>
          </a:p>
        </p:txBody>
      </p:sp>
      <p:sp>
        <p:nvSpPr>
          <p:cNvPr id="214025" name="AutoShape 9"/>
          <p:cNvSpPr>
            <a:spLocks noChangeArrowheads="1"/>
          </p:cNvSpPr>
          <p:nvPr/>
        </p:nvSpPr>
        <p:spPr bwMode="auto">
          <a:xfrm>
            <a:off x="3690934" y="2500317"/>
            <a:ext cx="881066" cy="928683"/>
          </a:xfrm>
          <a:prstGeom prst="wedgeEllipseCallout">
            <a:avLst>
              <a:gd name="adj1" fmla="val -43750"/>
              <a:gd name="adj2" fmla="val 70000"/>
            </a:avLst>
          </a:prstGeom>
          <a:ln>
            <a:headEnd/>
            <a:tailEnd/>
          </a:ln>
          <a:effectLst>
            <a:glow rad="139700">
              <a:schemeClr val="accent4">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a:lstStyle/>
          <a:p>
            <a:pPr algn="ctr">
              <a:lnSpc>
                <a:spcPct val="100000"/>
              </a:lnSpc>
              <a:spcBef>
                <a:spcPct val="0"/>
              </a:spcBef>
            </a:pPr>
            <a:r>
              <a:rPr lang="zh-CN" altLang="en-US" sz="1600" b="1" dirty="0">
                <a:solidFill>
                  <a:srgbClr val="1209BD"/>
                </a:solidFill>
                <a:latin typeface="楷体" pitchFamily="49" charset="-122"/>
                <a:ea typeface="楷体" pitchFamily="49" charset="-122"/>
              </a:rPr>
              <a:t>承上启下</a:t>
            </a:r>
          </a:p>
        </p:txBody>
      </p:sp>
      <p:grpSp>
        <p:nvGrpSpPr>
          <p:cNvPr id="24" name="组合 23"/>
          <p:cNvGrpSpPr/>
          <p:nvPr/>
        </p:nvGrpSpPr>
        <p:grpSpPr>
          <a:xfrm>
            <a:off x="2640364" y="3786192"/>
            <a:ext cx="2120776" cy="504000"/>
            <a:chOff x="2640364" y="3786192"/>
            <a:chExt cx="2120776" cy="504000"/>
          </a:xfrm>
        </p:grpSpPr>
        <p:sp>
          <p:nvSpPr>
            <p:cNvPr id="214019" name="Text Box 3"/>
            <p:cNvSpPr txBox="1">
              <a:spLocks noChangeArrowheads="1"/>
            </p:cNvSpPr>
            <p:nvPr/>
          </p:nvSpPr>
          <p:spPr bwMode="auto">
            <a:xfrm>
              <a:off x="3105140" y="3786192"/>
              <a:ext cx="1656000" cy="504000"/>
            </a:xfrm>
            <a:prstGeom prst="rect">
              <a:avLst/>
            </a:prstGeom>
            <a:ln>
              <a:headEnd/>
              <a:tailEnd/>
            </a:ln>
            <a:effectLst>
              <a:glow rad="63500">
                <a:schemeClr val="accent2">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a:lnSpc>
                  <a:spcPct val="100000"/>
                </a:lnSpc>
              </a:pPr>
              <a:r>
                <a:rPr lang="zh-CN" altLang="en-US" sz="2400" b="1" dirty="0">
                  <a:solidFill>
                    <a:srgbClr val="FF0000"/>
                  </a:solidFill>
                  <a:latin typeface="楷体" pitchFamily="49" charset="-122"/>
                  <a:ea typeface="楷体" pitchFamily="49" charset="-122"/>
                </a:rPr>
                <a:t>数据结构</a:t>
              </a:r>
            </a:p>
          </p:txBody>
        </p:sp>
        <p:sp>
          <p:nvSpPr>
            <p:cNvPr id="214026" name="AutoShape 10"/>
            <p:cNvSpPr>
              <a:spLocks noChangeArrowheads="1"/>
            </p:cNvSpPr>
            <p:nvPr/>
          </p:nvSpPr>
          <p:spPr bwMode="auto">
            <a:xfrm>
              <a:off x="2640364" y="3857628"/>
              <a:ext cx="360000" cy="360000"/>
            </a:xfrm>
            <a:prstGeom prst="notchedRightArrow">
              <a:avLst>
                <a:gd name="adj1" fmla="val 50000"/>
                <a:gd name="adj2" fmla="val 30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p>
          </p:txBody>
        </p:sp>
      </p:grpSp>
      <p:sp>
        <p:nvSpPr>
          <p:cNvPr id="5" name="灯片编号占位符 4"/>
          <p:cNvSpPr>
            <a:spLocks noGrp="1"/>
          </p:cNvSpPr>
          <p:nvPr>
            <p:ph type="sldNum" sz="quarter" idx="12"/>
          </p:nvPr>
        </p:nvSpPr>
        <p:spPr/>
        <p:txBody>
          <a:bodyPr/>
          <a:lstStyle/>
          <a:p>
            <a:fld id="{7AF016A1-9F15-429F-9EFD-84004B73C732}" type="slidenum">
              <a:rPr lang="en-US" altLang="zh-CN" smtClean="0"/>
              <a:pPr/>
              <a:t>9</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4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9" name="Text Box 7"/>
          <p:cNvSpPr txBox="1">
            <a:spLocks noChangeArrowheads="1"/>
          </p:cNvSpPr>
          <p:nvPr/>
        </p:nvSpPr>
        <p:spPr bwMode="auto">
          <a:xfrm>
            <a:off x="214282" y="313485"/>
            <a:ext cx="7464447" cy="47230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marL="457200" indent="-457200"/>
            <a:r>
              <a:rPr lang="zh-CN" altLang="en-US" dirty="0">
                <a:solidFill>
                  <a:srgbClr val="0000FF"/>
                </a:solidFill>
                <a:ea typeface="楷体" pitchFamily="49" charset="-122"/>
                <a:cs typeface="Times New Roman" pitchFamily="18" charset="0"/>
              </a:rPr>
              <a:t>为什么空间复杂度分析只考虑</a:t>
            </a:r>
            <a:r>
              <a:rPr lang="zh-CN" altLang="en-US" dirty="0">
                <a:solidFill>
                  <a:srgbClr val="FF0000"/>
                </a:solidFill>
                <a:ea typeface="楷体" pitchFamily="49" charset="-122"/>
                <a:cs typeface="Times New Roman" pitchFamily="18" charset="0"/>
              </a:rPr>
              <a:t>临时占用</a:t>
            </a:r>
            <a:r>
              <a:rPr lang="zh-CN" altLang="en-US">
                <a:solidFill>
                  <a:srgbClr val="FF0000"/>
                </a:solidFill>
                <a:ea typeface="楷体" pitchFamily="49" charset="-122"/>
                <a:cs typeface="Times New Roman" pitchFamily="18" charset="0"/>
              </a:rPr>
              <a:t>的存储空间？</a:t>
            </a:r>
            <a:endParaRPr lang="en-US" altLang="zh-CN" dirty="0">
              <a:solidFill>
                <a:srgbClr val="FF0000"/>
              </a:solidFill>
              <a:ea typeface="楷体" pitchFamily="49" charset="-122"/>
              <a:cs typeface="Times New Roman" pitchFamily="18" charset="0"/>
            </a:endParaRPr>
          </a:p>
        </p:txBody>
      </p:sp>
      <p:grpSp>
        <p:nvGrpSpPr>
          <p:cNvPr id="19" name="组合 18"/>
          <p:cNvGrpSpPr/>
          <p:nvPr/>
        </p:nvGrpSpPr>
        <p:grpSpPr>
          <a:xfrm>
            <a:off x="285720" y="1211240"/>
            <a:ext cx="7964513" cy="4789528"/>
            <a:chOff x="322263" y="908050"/>
            <a:chExt cx="7964513" cy="4789528"/>
          </a:xfrm>
        </p:grpSpPr>
        <p:sp>
          <p:nvSpPr>
            <p:cNvPr id="5" name="Rectangle 5"/>
            <p:cNvSpPr>
              <a:spLocks noChangeArrowheads="1"/>
            </p:cNvSpPr>
            <p:nvPr/>
          </p:nvSpPr>
          <p:spPr bwMode="auto">
            <a:xfrm>
              <a:off x="5634432" y="3988226"/>
              <a:ext cx="2159566" cy="43088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spAutoFit/>
            </a:bodyPr>
            <a:lstStyle/>
            <a:p>
              <a:pPr marL="457200" indent="-457200"/>
              <a:r>
                <a:rPr lang="en-US" altLang="zh-CN" sz="2000" dirty="0">
                  <a:solidFill>
                    <a:srgbClr val="0000FF"/>
                  </a:solidFill>
                  <a:latin typeface="Consolas" pitchFamily="49" charset="0"/>
                  <a:cs typeface="Consolas" pitchFamily="49" charset="0"/>
                </a:rPr>
                <a:t>    </a:t>
              </a:r>
              <a:r>
                <a:rPr lang="en-US" altLang="zh-CN" sz="2000" dirty="0" err="1">
                  <a:solidFill>
                    <a:srgbClr val="0000FF"/>
                  </a:solidFill>
                  <a:latin typeface="Consolas" pitchFamily="49" charset="0"/>
                  <a:cs typeface="Consolas" pitchFamily="49" charset="0"/>
                </a:rPr>
                <a:t>maxfun</a:t>
              </a:r>
              <a:r>
                <a:rPr lang="en-US" altLang="zh-CN" sz="2000" dirty="0">
                  <a:solidFill>
                    <a:srgbClr val="0000FF"/>
                  </a:solidFill>
                  <a:latin typeface="Consolas" pitchFamily="49" charset="0"/>
                  <a:cs typeface="Consolas" pitchFamily="49" charset="0"/>
                </a:rPr>
                <a:t>()  </a:t>
              </a:r>
            </a:p>
          </p:txBody>
        </p:sp>
        <p:sp>
          <p:nvSpPr>
            <p:cNvPr id="6" name="Rectangle 6"/>
            <p:cNvSpPr>
              <a:spLocks noChangeArrowheads="1"/>
            </p:cNvSpPr>
            <p:nvPr/>
          </p:nvSpPr>
          <p:spPr bwMode="auto">
            <a:xfrm>
              <a:off x="5906041" y="2165836"/>
              <a:ext cx="1736374" cy="43088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spAutoFit/>
            </a:bodyPr>
            <a:lstStyle/>
            <a:p>
              <a:pPr marL="457200" indent="-457200"/>
              <a:r>
                <a:rPr lang="en-US" altLang="zh-CN" sz="2000" dirty="0">
                  <a:solidFill>
                    <a:srgbClr val="0000FF"/>
                  </a:solidFill>
                  <a:latin typeface="Consolas" pitchFamily="49" charset="0"/>
                  <a:cs typeface="Consolas" pitchFamily="49" charset="0"/>
                </a:rPr>
                <a:t>    max()  </a:t>
              </a:r>
            </a:p>
          </p:txBody>
        </p:sp>
        <p:sp>
          <p:nvSpPr>
            <p:cNvPr id="7" name="Freeform 7"/>
            <p:cNvSpPr>
              <a:spLocks/>
            </p:cNvSpPr>
            <p:nvPr/>
          </p:nvSpPr>
          <p:spPr bwMode="auto">
            <a:xfrm>
              <a:off x="6823122" y="2554306"/>
              <a:ext cx="71437" cy="1428760"/>
            </a:xfrm>
            <a:custGeom>
              <a:avLst/>
              <a:gdLst/>
              <a:ahLst/>
              <a:cxnLst>
                <a:cxn ang="0">
                  <a:pos x="0" y="0"/>
                </a:cxn>
                <a:cxn ang="0">
                  <a:pos x="0" y="700"/>
                </a:cxn>
              </a:cxnLst>
              <a:rect l="0" t="0" r="r" b="b"/>
              <a:pathLst>
                <a:path w="1" h="700">
                  <a:moveTo>
                    <a:pt x="0" y="0"/>
                  </a:moveTo>
                  <a:lnTo>
                    <a:pt x="0" y="700"/>
                  </a:lnTo>
                </a:path>
              </a:pathLst>
            </a:custGeom>
            <a:noFill/>
            <a:ln w="57150" cap="flat" cmpd="sng">
              <a:solidFill>
                <a:srgbClr val="6600CC"/>
              </a:solidFill>
              <a:prstDash val="solid"/>
              <a:round/>
              <a:headEnd type="arrow" w="med" len="med"/>
              <a:tailEnd type="none" w="med" len="med"/>
            </a:ln>
            <a:effectLst/>
          </p:spPr>
          <p:txBody>
            <a:bodyPr wrap="square">
              <a:noAutofit/>
            </a:bodyPr>
            <a:lstStyle/>
            <a:p>
              <a:endParaRPr lang="zh-CN" altLang="en-US">
                <a:latin typeface="Consolas" pitchFamily="49" charset="0"/>
                <a:cs typeface="Consolas" pitchFamily="49" charset="0"/>
              </a:endParaRPr>
            </a:p>
          </p:txBody>
        </p:sp>
        <p:sp>
          <p:nvSpPr>
            <p:cNvPr id="8" name="Text Box 8"/>
            <p:cNvSpPr txBox="1">
              <a:spLocks noChangeArrowheads="1"/>
            </p:cNvSpPr>
            <p:nvPr/>
          </p:nvSpPr>
          <p:spPr bwMode="auto">
            <a:xfrm>
              <a:off x="6918351" y="3087763"/>
              <a:ext cx="1368425" cy="430887"/>
            </a:xfrm>
            <a:prstGeom prst="rect">
              <a:avLst/>
            </a:prstGeom>
            <a:noFill/>
            <a:ln w="9525" algn="ctr">
              <a:noFill/>
              <a:miter lim="800000"/>
              <a:headEnd/>
              <a:tailEnd/>
            </a:ln>
            <a:effectLst/>
          </p:spPr>
          <p:txBody>
            <a:bodyPr>
              <a:spAutoFit/>
            </a:bodyPr>
            <a:lstStyle/>
            <a:p>
              <a:pPr marL="457200" indent="-457200"/>
              <a:r>
                <a:rPr lang="en-US" altLang="zh-CN" sz="2000">
                  <a:solidFill>
                    <a:srgbClr val="0000FF"/>
                  </a:solidFill>
                  <a:latin typeface="Consolas" pitchFamily="49" charset="0"/>
                  <a:cs typeface="Consolas" pitchFamily="49" charset="0"/>
                </a:rPr>
                <a:t>max(b</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n</a:t>
              </a:r>
              <a:r>
                <a:rPr lang="en-US" altLang="zh-CN" sz="2000" dirty="0">
                  <a:solidFill>
                    <a:srgbClr val="0000FF"/>
                  </a:solidFill>
                  <a:latin typeface="Consolas" pitchFamily="49" charset="0"/>
                  <a:cs typeface="Consolas" pitchFamily="49" charset="0"/>
                </a:rPr>
                <a:t>)</a:t>
              </a:r>
            </a:p>
          </p:txBody>
        </p:sp>
        <p:sp>
          <p:nvSpPr>
            <p:cNvPr id="197636" name="Text Box 4"/>
            <p:cNvSpPr txBox="1">
              <a:spLocks noChangeArrowheads="1"/>
            </p:cNvSpPr>
            <p:nvPr/>
          </p:nvSpPr>
          <p:spPr bwMode="auto">
            <a:xfrm>
              <a:off x="357158" y="908050"/>
              <a:ext cx="3532184" cy="251545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44000" tIns="144000" bIns="144000">
              <a:spAutoFit/>
            </a:bodyPr>
            <a:lstStyle/>
            <a:p>
              <a:pPr marL="457200" indent="-457200" algn="just">
                <a:lnSpc>
                  <a:spcPct val="70000"/>
                </a:lnSpc>
              </a:pPr>
              <a:r>
                <a:rPr lang="en-US" altLang="zh-CN" sz="1800" err="1">
                  <a:solidFill>
                    <a:srgbClr val="0000FF"/>
                  </a:solidFill>
                  <a:latin typeface="Consolas" pitchFamily="49" charset="0"/>
                  <a:cs typeface="Consolas" pitchFamily="49" charset="0"/>
                </a:rPr>
                <a:t>int</a:t>
              </a:r>
              <a:r>
                <a:rPr lang="en-US" altLang="zh-CN" sz="1800">
                  <a:solidFill>
                    <a:srgbClr val="0000FF"/>
                  </a:solidFill>
                  <a:latin typeface="Consolas" pitchFamily="49" charset="0"/>
                  <a:cs typeface="Consolas" pitchFamily="49" charset="0"/>
                </a:rPr>
                <a:t> </a:t>
              </a:r>
              <a:r>
                <a:rPr lang="en-US" altLang="zh-CN" sz="1800">
                  <a:solidFill>
                    <a:srgbClr val="FF0000"/>
                  </a:solidFill>
                  <a:latin typeface="Consolas" pitchFamily="49" charset="0"/>
                  <a:cs typeface="Consolas" pitchFamily="49" charset="0"/>
                </a:rPr>
                <a:t>max(int a[]</a:t>
              </a:r>
              <a:r>
                <a:rPr lang="zh-CN" altLang="en-US" sz="1800">
                  <a:solidFill>
                    <a:srgbClr val="FF0000"/>
                  </a:solidFill>
                  <a:latin typeface="Consolas" pitchFamily="49" charset="0"/>
                  <a:cs typeface="Consolas" pitchFamily="49" charset="0"/>
                </a:rPr>
                <a:t>，</a:t>
              </a:r>
              <a:r>
                <a:rPr lang="en-US" altLang="zh-CN" sz="1800">
                  <a:solidFill>
                    <a:srgbClr val="FF0000"/>
                  </a:solidFill>
                  <a:latin typeface="Consolas" pitchFamily="49" charset="0"/>
                  <a:cs typeface="Consolas" pitchFamily="49" charset="0"/>
                </a:rPr>
                <a:t>int </a:t>
              </a:r>
              <a:r>
                <a:rPr lang="en-US" altLang="zh-CN" sz="1800" dirty="0">
                  <a:solidFill>
                    <a:srgbClr val="FF0000"/>
                  </a:solidFill>
                  <a:latin typeface="Consolas" pitchFamily="49" charset="0"/>
                  <a:cs typeface="Consolas" pitchFamily="49" charset="0"/>
                </a:rPr>
                <a:t>n)</a:t>
              </a:r>
            </a:p>
            <a:p>
              <a:pPr marL="457200" indent="-457200" algn="just">
                <a:lnSpc>
                  <a:spcPct val="70000"/>
                </a:lnSpc>
              </a:pPr>
              <a:r>
                <a:rPr lang="en-US" altLang="zh-CN" sz="1800">
                  <a:solidFill>
                    <a:srgbClr val="0000FF"/>
                  </a:solidFill>
                  <a:latin typeface="Consolas" pitchFamily="49" charset="0"/>
                  <a:cs typeface="Consolas" pitchFamily="49" charset="0"/>
                </a:rPr>
                <a:t>{  int i</a:t>
              </a:r>
              <a:r>
                <a:rPr lang="zh-CN" altLang="en-US" sz="1800">
                  <a:solidFill>
                    <a:srgbClr val="0000FF"/>
                  </a:solidFill>
                  <a:latin typeface="Consolas" pitchFamily="49" charset="0"/>
                  <a:cs typeface="Consolas" pitchFamily="49" charset="0"/>
                </a:rPr>
                <a:t>，</a:t>
              </a:r>
              <a:r>
                <a:rPr lang="en-US" altLang="zh-CN" sz="1800">
                  <a:solidFill>
                    <a:srgbClr val="0000FF"/>
                  </a:solidFill>
                  <a:latin typeface="Consolas" pitchFamily="49" charset="0"/>
                  <a:cs typeface="Consolas" pitchFamily="49" charset="0"/>
                </a:rPr>
                <a:t> maxi=0</a:t>
              </a:r>
              <a:r>
                <a:rPr lang="en-US" altLang="zh-CN" sz="1800" dirty="0">
                  <a:solidFill>
                    <a:srgbClr val="0000FF"/>
                  </a:solidFill>
                  <a:latin typeface="Consolas" pitchFamily="49" charset="0"/>
                  <a:cs typeface="Consolas" pitchFamily="49" charset="0"/>
                </a:rPr>
                <a:t>;</a:t>
              </a:r>
            </a:p>
            <a:p>
              <a:pPr marL="457200" indent="-457200" algn="just">
                <a:lnSpc>
                  <a:spcPct val="70000"/>
                </a:lnSpc>
              </a:pPr>
              <a:r>
                <a:rPr lang="en-US" altLang="zh-CN" sz="1800">
                  <a:solidFill>
                    <a:srgbClr val="0000FF"/>
                  </a:solidFill>
                  <a:latin typeface="Consolas" pitchFamily="49" charset="0"/>
                  <a:cs typeface="Consolas" pitchFamily="49" charset="0"/>
                </a:rPr>
                <a:t>   </a:t>
              </a:r>
              <a:r>
                <a:rPr lang="nb-NO" altLang="zh-CN" sz="1800">
                  <a:solidFill>
                    <a:srgbClr val="0000FF"/>
                  </a:solidFill>
                  <a:latin typeface="Consolas" pitchFamily="49" charset="0"/>
                  <a:cs typeface="Consolas" pitchFamily="49" charset="0"/>
                </a:rPr>
                <a:t>for </a:t>
              </a:r>
              <a:r>
                <a:rPr lang="nb-NO" altLang="zh-CN" sz="1800" dirty="0">
                  <a:solidFill>
                    <a:srgbClr val="0000FF"/>
                  </a:solidFill>
                  <a:latin typeface="Consolas" pitchFamily="49" charset="0"/>
                  <a:cs typeface="Consolas" pitchFamily="49" charset="0"/>
                </a:rPr>
                <a:t>(i=1;i&lt;=n;i++)</a:t>
              </a:r>
            </a:p>
            <a:p>
              <a:pPr marL="457200" indent="-457200" algn="just">
                <a:lnSpc>
                  <a:spcPct val="70000"/>
                </a:lnSpc>
              </a:pPr>
              <a:r>
                <a:rPr lang="nb-NO" altLang="zh-CN" sz="1800">
                  <a:solidFill>
                    <a:srgbClr val="0000FF"/>
                  </a:solidFill>
                  <a:latin typeface="Consolas" pitchFamily="49" charset="0"/>
                  <a:cs typeface="Consolas" pitchFamily="49" charset="0"/>
                </a:rPr>
                <a:t>	  </a:t>
              </a:r>
              <a:r>
                <a:rPr lang="en-US" altLang="zh-CN" sz="1800">
                  <a:solidFill>
                    <a:srgbClr val="0000FF"/>
                  </a:solidFill>
                  <a:latin typeface="Consolas" pitchFamily="49" charset="0"/>
                  <a:cs typeface="Consolas" pitchFamily="49" charset="0"/>
                </a:rPr>
                <a:t>if </a:t>
              </a:r>
              <a:r>
                <a:rPr lang="en-US" altLang="zh-CN" sz="1800" dirty="0">
                  <a:solidFill>
                    <a:srgbClr val="0000FF"/>
                  </a:solidFill>
                  <a:latin typeface="Consolas" pitchFamily="49" charset="0"/>
                  <a:cs typeface="Consolas" pitchFamily="49" charset="0"/>
                </a:rPr>
                <a:t>(a[</a:t>
              </a:r>
              <a:r>
                <a:rPr lang="en-US" altLang="zh-CN" sz="1800" dirty="0" err="1">
                  <a:solidFill>
                    <a:srgbClr val="0000FF"/>
                  </a:solidFill>
                  <a:latin typeface="Consolas" pitchFamily="49" charset="0"/>
                  <a:cs typeface="Consolas" pitchFamily="49" charset="0"/>
                </a:rPr>
                <a:t>i</a:t>
              </a:r>
              <a:r>
                <a:rPr lang="en-US" altLang="zh-CN" sz="1800" dirty="0">
                  <a:solidFill>
                    <a:srgbClr val="0000FF"/>
                  </a:solidFill>
                  <a:latin typeface="Consolas" pitchFamily="49" charset="0"/>
                  <a:cs typeface="Consolas" pitchFamily="49" charset="0"/>
                </a:rPr>
                <a:t>]&gt;a[maxi])</a:t>
              </a:r>
            </a:p>
            <a:p>
              <a:pPr marL="457200" indent="-457200" algn="just">
                <a:lnSpc>
                  <a:spcPct val="70000"/>
                </a:lnSpc>
              </a:pPr>
              <a:r>
                <a:rPr lang="en-US" altLang="zh-CN" sz="1800" dirty="0">
                  <a:solidFill>
                    <a:srgbClr val="0000FF"/>
                  </a:solidFill>
                  <a:latin typeface="Consolas" pitchFamily="49" charset="0"/>
                  <a:cs typeface="Consolas" pitchFamily="49" charset="0"/>
                </a:rPr>
                <a:t>	</a:t>
              </a:r>
              <a:r>
                <a:rPr lang="en-US" altLang="zh-CN" sz="1800">
                  <a:solidFill>
                    <a:srgbClr val="0000FF"/>
                  </a:solidFill>
                  <a:latin typeface="Consolas" pitchFamily="49" charset="0"/>
                  <a:cs typeface="Consolas" pitchFamily="49" charset="0"/>
                </a:rPr>
                <a:t>	 maxi=i</a:t>
              </a:r>
              <a:r>
                <a:rPr lang="en-US" altLang="zh-CN" sz="1800" dirty="0">
                  <a:solidFill>
                    <a:srgbClr val="0000FF"/>
                  </a:solidFill>
                  <a:latin typeface="Consolas" pitchFamily="49" charset="0"/>
                  <a:cs typeface="Consolas" pitchFamily="49" charset="0"/>
                </a:rPr>
                <a:t>;</a:t>
              </a:r>
            </a:p>
            <a:p>
              <a:pPr marL="457200" indent="-457200" algn="just">
                <a:lnSpc>
                  <a:spcPct val="70000"/>
                </a:lnSpc>
              </a:pPr>
              <a:r>
                <a:rPr lang="en-US" altLang="zh-CN" sz="1800">
                  <a:solidFill>
                    <a:srgbClr val="0000FF"/>
                  </a:solidFill>
                  <a:latin typeface="Consolas" pitchFamily="49" charset="0"/>
                  <a:cs typeface="Consolas" pitchFamily="49" charset="0"/>
                </a:rPr>
                <a:t>   return </a:t>
              </a:r>
              <a:r>
                <a:rPr lang="en-US" altLang="zh-CN" sz="1800" dirty="0">
                  <a:solidFill>
                    <a:srgbClr val="0000FF"/>
                  </a:solidFill>
                  <a:latin typeface="Consolas" pitchFamily="49" charset="0"/>
                  <a:cs typeface="Consolas" pitchFamily="49" charset="0"/>
                </a:rPr>
                <a:t>a[maxi];</a:t>
              </a:r>
            </a:p>
            <a:p>
              <a:pPr marL="457200" indent="-457200" algn="just">
                <a:lnSpc>
                  <a:spcPct val="70000"/>
                </a:lnSpc>
              </a:pPr>
              <a:r>
                <a:rPr lang="en-US" altLang="zh-CN" sz="1800" dirty="0">
                  <a:solidFill>
                    <a:srgbClr val="0000FF"/>
                  </a:solidFill>
                  <a:latin typeface="Consolas" pitchFamily="49" charset="0"/>
                  <a:cs typeface="Consolas" pitchFamily="49" charset="0"/>
                </a:rPr>
                <a:t>}</a:t>
              </a:r>
            </a:p>
          </p:txBody>
        </p:sp>
        <p:sp>
          <p:nvSpPr>
            <p:cNvPr id="197637" name="Text Box 5"/>
            <p:cNvSpPr txBox="1">
              <a:spLocks noChangeArrowheads="1"/>
            </p:cNvSpPr>
            <p:nvPr/>
          </p:nvSpPr>
          <p:spPr bwMode="auto">
            <a:xfrm>
              <a:off x="322263" y="3772472"/>
              <a:ext cx="4500594" cy="19251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44000" tIns="144000" bIns="144000">
              <a:spAutoFit/>
            </a:bodyPr>
            <a:lstStyle/>
            <a:p>
              <a:pPr marL="457200" indent="-457200" algn="just"/>
              <a:r>
                <a:rPr lang="en-US" altLang="zh-CN" sz="1800" dirty="0">
                  <a:solidFill>
                    <a:srgbClr val="0000FF"/>
                  </a:solidFill>
                  <a:latin typeface="Consolas" pitchFamily="49" charset="0"/>
                  <a:cs typeface="Consolas" pitchFamily="49" charset="0"/>
                </a:rPr>
                <a:t>void </a:t>
              </a:r>
              <a:r>
                <a:rPr lang="en-US" altLang="zh-CN" sz="1800" dirty="0" err="1">
                  <a:solidFill>
                    <a:srgbClr val="FF0000"/>
                  </a:solidFill>
                  <a:latin typeface="Consolas" pitchFamily="49" charset="0"/>
                  <a:cs typeface="Consolas" pitchFamily="49" charset="0"/>
                </a:rPr>
                <a:t>maxfun</a:t>
              </a:r>
              <a:r>
                <a:rPr lang="en-US" altLang="zh-CN" sz="1800" dirty="0">
                  <a:solidFill>
                    <a:srgbClr val="FF0000"/>
                  </a:solidFill>
                  <a:latin typeface="Consolas" pitchFamily="49" charset="0"/>
                  <a:cs typeface="Consolas" pitchFamily="49" charset="0"/>
                </a:rPr>
                <a:t>()</a:t>
              </a:r>
              <a:endParaRPr lang="pt-BR" altLang="zh-CN" sz="1800" dirty="0">
                <a:solidFill>
                  <a:srgbClr val="FF0000"/>
                </a:solidFill>
                <a:latin typeface="Consolas" pitchFamily="49" charset="0"/>
                <a:cs typeface="Consolas" pitchFamily="49" charset="0"/>
              </a:endParaRPr>
            </a:p>
            <a:p>
              <a:pPr marL="457200" indent="-457200" algn="just"/>
              <a:r>
                <a:rPr lang="pt-BR" altLang="zh-CN" sz="1800">
                  <a:solidFill>
                    <a:srgbClr val="0000FF"/>
                  </a:solidFill>
                  <a:latin typeface="Consolas" pitchFamily="49" charset="0"/>
                  <a:cs typeface="Consolas" pitchFamily="49" charset="0"/>
                </a:rPr>
                <a:t>{  int </a:t>
              </a:r>
              <a:r>
                <a:rPr lang="pt-BR" altLang="zh-CN" sz="1800" dirty="0">
                  <a:solidFill>
                    <a:srgbClr val="0000FF"/>
                  </a:solidFill>
                  <a:latin typeface="Consolas" pitchFamily="49" charset="0"/>
                  <a:cs typeface="Consolas" pitchFamily="49" charset="0"/>
                </a:rPr>
                <a:t>b</a:t>
              </a:r>
              <a:r>
                <a:rPr lang="pt-BR" altLang="zh-CN" sz="1800">
                  <a:solidFill>
                    <a:srgbClr val="0000FF"/>
                  </a:solidFill>
                  <a:latin typeface="Consolas" pitchFamily="49" charset="0"/>
                  <a:cs typeface="Consolas" pitchFamily="49" charset="0"/>
                </a:rPr>
                <a:t>[]={1</a:t>
              </a:r>
              <a:r>
                <a:rPr lang="zh-CN" altLang="pt-BR" sz="1800">
                  <a:solidFill>
                    <a:srgbClr val="0000FF"/>
                  </a:solidFill>
                  <a:latin typeface="Consolas" pitchFamily="49" charset="0"/>
                  <a:cs typeface="Consolas" pitchFamily="49" charset="0"/>
                </a:rPr>
                <a:t>，</a:t>
              </a:r>
              <a:r>
                <a:rPr lang="pt-BR" altLang="zh-CN" sz="1800">
                  <a:solidFill>
                    <a:srgbClr val="0000FF"/>
                  </a:solidFill>
                  <a:latin typeface="Consolas" pitchFamily="49" charset="0"/>
                  <a:cs typeface="Consolas" pitchFamily="49" charset="0"/>
                </a:rPr>
                <a:t>2</a:t>
              </a:r>
              <a:r>
                <a:rPr lang="zh-CN" altLang="pt-BR" sz="1800">
                  <a:solidFill>
                    <a:srgbClr val="0000FF"/>
                  </a:solidFill>
                  <a:latin typeface="Consolas" pitchFamily="49" charset="0"/>
                  <a:cs typeface="Consolas" pitchFamily="49" charset="0"/>
                </a:rPr>
                <a:t>，</a:t>
              </a:r>
              <a:r>
                <a:rPr lang="pt-BR" altLang="zh-CN" sz="1800">
                  <a:solidFill>
                    <a:srgbClr val="0000FF"/>
                  </a:solidFill>
                  <a:latin typeface="Consolas" pitchFamily="49" charset="0"/>
                  <a:cs typeface="Consolas" pitchFamily="49" charset="0"/>
                </a:rPr>
                <a:t>3</a:t>
              </a:r>
              <a:r>
                <a:rPr lang="zh-CN" altLang="pt-BR" sz="1800">
                  <a:solidFill>
                    <a:srgbClr val="0000FF"/>
                  </a:solidFill>
                  <a:latin typeface="Consolas" pitchFamily="49" charset="0"/>
                  <a:cs typeface="Consolas" pitchFamily="49" charset="0"/>
                </a:rPr>
                <a:t>，</a:t>
              </a:r>
              <a:r>
                <a:rPr lang="pt-BR" altLang="zh-CN" sz="1800">
                  <a:solidFill>
                    <a:srgbClr val="0000FF"/>
                  </a:solidFill>
                  <a:latin typeface="Consolas" pitchFamily="49" charset="0"/>
                  <a:cs typeface="Consolas" pitchFamily="49" charset="0"/>
                </a:rPr>
                <a:t>4</a:t>
              </a:r>
              <a:r>
                <a:rPr lang="zh-CN" altLang="pt-BR" sz="1800">
                  <a:solidFill>
                    <a:srgbClr val="0000FF"/>
                  </a:solidFill>
                  <a:latin typeface="Consolas" pitchFamily="49" charset="0"/>
                  <a:cs typeface="Consolas" pitchFamily="49" charset="0"/>
                </a:rPr>
                <a:t>，</a:t>
              </a:r>
              <a:r>
                <a:rPr lang="pt-BR" altLang="zh-CN" sz="1800">
                  <a:solidFill>
                    <a:srgbClr val="0000FF"/>
                  </a:solidFill>
                  <a:latin typeface="Consolas" pitchFamily="49" charset="0"/>
                  <a:cs typeface="Consolas" pitchFamily="49" charset="0"/>
                </a:rPr>
                <a:t>5}</a:t>
              </a:r>
              <a:r>
                <a:rPr lang="zh-CN" altLang="pt-BR" sz="1800">
                  <a:solidFill>
                    <a:srgbClr val="0000FF"/>
                  </a:solidFill>
                  <a:latin typeface="Consolas" pitchFamily="49" charset="0"/>
                  <a:cs typeface="Consolas" pitchFamily="49" charset="0"/>
                </a:rPr>
                <a:t>，</a:t>
              </a:r>
              <a:r>
                <a:rPr lang="pt-BR" altLang="zh-CN" sz="1800">
                  <a:solidFill>
                    <a:srgbClr val="0000FF"/>
                  </a:solidFill>
                  <a:latin typeface="Consolas" pitchFamily="49" charset="0"/>
                  <a:cs typeface="Consolas" pitchFamily="49" charset="0"/>
                </a:rPr>
                <a:t>n=5</a:t>
              </a:r>
              <a:r>
                <a:rPr lang="pt-BR" altLang="zh-CN" sz="1800" dirty="0">
                  <a:solidFill>
                    <a:srgbClr val="0000FF"/>
                  </a:solidFill>
                  <a:latin typeface="Consolas" pitchFamily="49" charset="0"/>
                  <a:cs typeface="Consolas" pitchFamily="49" charset="0"/>
                </a:rPr>
                <a:t>;</a:t>
              </a:r>
            </a:p>
            <a:p>
              <a:pPr marL="457200" indent="-457200" algn="just"/>
              <a:r>
                <a:rPr lang="pt-BR" altLang="zh-CN" sz="1800">
                  <a:solidFill>
                    <a:srgbClr val="0000FF"/>
                  </a:solidFill>
                  <a:latin typeface="Consolas" pitchFamily="49" charset="0"/>
                  <a:cs typeface="Consolas" pitchFamily="49" charset="0"/>
                </a:rPr>
                <a:t>	 printf</a:t>
              </a:r>
              <a:r>
                <a:rPr lang="pt-BR" altLang="zh-CN" sz="1800" dirty="0">
                  <a:solidFill>
                    <a:srgbClr val="0000FF"/>
                  </a:solidFill>
                  <a:latin typeface="Consolas" pitchFamily="49" charset="0"/>
                  <a:cs typeface="Consolas" pitchFamily="49" charset="0"/>
                </a:rPr>
                <a:t>("Max=%</a:t>
              </a:r>
              <a:r>
                <a:rPr lang="pt-BR" altLang="zh-CN" sz="1800">
                  <a:solidFill>
                    <a:srgbClr val="0000FF"/>
                  </a:solidFill>
                  <a:latin typeface="Consolas" pitchFamily="49" charset="0"/>
                  <a:cs typeface="Consolas" pitchFamily="49" charset="0"/>
                </a:rPr>
                <a:t>d\n"</a:t>
              </a:r>
              <a:r>
                <a:rPr lang="zh-CN" altLang="pt-BR" sz="1800">
                  <a:solidFill>
                    <a:srgbClr val="0000FF"/>
                  </a:solidFill>
                  <a:latin typeface="Consolas" pitchFamily="49" charset="0"/>
                  <a:cs typeface="Consolas" pitchFamily="49" charset="0"/>
                </a:rPr>
                <a:t>，</a:t>
              </a:r>
              <a:r>
                <a:rPr lang="pt-BR" altLang="zh-CN" sz="1800">
                  <a:solidFill>
                    <a:srgbClr val="FF00FF"/>
                  </a:solidFill>
                  <a:latin typeface="Consolas" pitchFamily="49" charset="0"/>
                  <a:cs typeface="Consolas" pitchFamily="49" charset="0"/>
                </a:rPr>
                <a:t>max(b</a:t>
              </a:r>
              <a:r>
                <a:rPr lang="zh-CN" altLang="pt-BR" sz="1800">
                  <a:solidFill>
                    <a:srgbClr val="FF00FF"/>
                  </a:solidFill>
                  <a:latin typeface="Consolas" pitchFamily="49" charset="0"/>
                  <a:cs typeface="Consolas" pitchFamily="49" charset="0"/>
                </a:rPr>
                <a:t>，</a:t>
              </a:r>
              <a:r>
                <a:rPr lang="pt-BR" altLang="zh-CN" sz="1800">
                  <a:solidFill>
                    <a:srgbClr val="FF00FF"/>
                  </a:solidFill>
                  <a:latin typeface="Consolas" pitchFamily="49" charset="0"/>
                  <a:cs typeface="Consolas" pitchFamily="49" charset="0"/>
                </a:rPr>
                <a:t>n</a:t>
              </a:r>
              <a:r>
                <a:rPr lang="pt-BR" altLang="zh-CN" sz="1800" dirty="0">
                  <a:solidFill>
                    <a:srgbClr val="FF00FF"/>
                  </a:solidFill>
                  <a:latin typeface="Consolas" pitchFamily="49" charset="0"/>
                  <a:cs typeface="Consolas" pitchFamily="49" charset="0"/>
                </a:rPr>
                <a:t>)</a:t>
              </a:r>
              <a:r>
                <a:rPr lang="pt-BR" altLang="zh-CN" sz="1800" dirty="0">
                  <a:solidFill>
                    <a:srgbClr val="0000FF"/>
                  </a:solidFill>
                  <a:latin typeface="Consolas" pitchFamily="49" charset="0"/>
                  <a:cs typeface="Consolas" pitchFamily="49" charset="0"/>
                </a:rPr>
                <a:t>);</a:t>
              </a:r>
            </a:p>
            <a:p>
              <a:pPr marL="457200" indent="-457200" algn="just"/>
              <a:r>
                <a:rPr lang="pt-BR" altLang="zh-CN" sz="1800" dirty="0">
                  <a:solidFill>
                    <a:srgbClr val="0000FF"/>
                  </a:solidFill>
                  <a:latin typeface="Consolas" pitchFamily="49" charset="0"/>
                  <a:cs typeface="Consolas" pitchFamily="49" charset="0"/>
                </a:rPr>
                <a:t>}</a:t>
              </a:r>
              <a:endParaRPr lang="en-US" altLang="zh-CN" sz="1800" dirty="0">
                <a:solidFill>
                  <a:srgbClr val="0000FF"/>
                </a:solidFill>
                <a:latin typeface="Consolas" pitchFamily="49" charset="0"/>
                <a:cs typeface="Consolas" pitchFamily="49" charset="0"/>
              </a:endParaRPr>
            </a:p>
          </p:txBody>
        </p:sp>
        <p:cxnSp>
          <p:nvCxnSpPr>
            <p:cNvPr id="13" name="直接箭头连接符 12"/>
            <p:cNvCxnSpPr/>
            <p:nvPr/>
          </p:nvCxnSpPr>
          <p:spPr>
            <a:xfrm rot="5400000" flipH="1" flipV="1">
              <a:off x="1745078" y="3593638"/>
              <a:ext cx="28800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4143372" y="1109088"/>
            <a:ext cx="5000628" cy="837152"/>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zh-CN" altLang="en-US" sz="2200" dirty="0">
                <a:solidFill>
                  <a:srgbClr val="FF00FF"/>
                </a:solidFill>
                <a:latin typeface="Consolas" pitchFamily="49" charset="0"/>
                <a:ea typeface="楷体" pitchFamily="49" charset="-122"/>
                <a:cs typeface="Consolas" pitchFamily="49" charset="0"/>
              </a:rPr>
              <a:t>如果</a:t>
            </a:r>
            <a:r>
              <a:rPr lang="en-US" altLang="zh-CN" sz="2200" dirty="0">
                <a:solidFill>
                  <a:srgbClr val="FF00FF"/>
                </a:solidFill>
                <a:latin typeface="Consolas" pitchFamily="49" charset="0"/>
                <a:ea typeface="楷体" pitchFamily="49" charset="-122"/>
                <a:cs typeface="Consolas" pitchFamily="49" charset="0"/>
              </a:rPr>
              <a:t>max</a:t>
            </a:r>
            <a:r>
              <a:rPr lang="zh-CN" altLang="en-US" sz="2200" dirty="0">
                <a:solidFill>
                  <a:srgbClr val="FF00FF"/>
                </a:solidFill>
                <a:latin typeface="Consolas" pitchFamily="49" charset="0"/>
                <a:ea typeface="楷体" pitchFamily="49" charset="-122"/>
                <a:cs typeface="Consolas" pitchFamily="49" charset="0"/>
              </a:rPr>
              <a:t>函数中再考虑形参</a:t>
            </a:r>
            <a:r>
              <a:rPr lang="en-US" altLang="zh-CN" sz="2200" i="1" dirty="0">
                <a:solidFill>
                  <a:srgbClr val="FF00FF"/>
                </a:solidFill>
                <a:latin typeface="Consolas" pitchFamily="49" charset="0"/>
                <a:ea typeface="楷体" pitchFamily="49" charset="-122"/>
                <a:cs typeface="Consolas" pitchFamily="49" charset="0"/>
              </a:rPr>
              <a:t>a</a:t>
            </a:r>
            <a:r>
              <a:rPr lang="zh-CN" altLang="en-US" sz="2200" dirty="0">
                <a:solidFill>
                  <a:srgbClr val="FF00FF"/>
                </a:solidFill>
                <a:latin typeface="Consolas" pitchFamily="49" charset="0"/>
                <a:ea typeface="楷体" pitchFamily="49" charset="-122"/>
                <a:cs typeface="Consolas" pitchFamily="49" charset="0"/>
              </a:rPr>
              <a:t>的空间，就重复累计了执行整个算法所需的空间。</a:t>
            </a:r>
          </a:p>
        </p:txBody>
      </p:sp>
      <p:grpSp>
        <p:nvGrpSpPr>
          <p:cNvPr id="20" name="组合 19"/>
          <p:cNvGrpSpPr/>
          <p:nvPr/>
        </p:nvGrpSpPr>
        <p:grpSpPr>
          <a:xfrm>
            <a:off x="3976653" y="1971640"/>
            <a:ext cx="4916490" cy="430887"/>
            <a:chOff x="4013196" y="1668450"/>
            <a:chExt cx="4916490" cy="430887"/>
          </a:xfrm>
        </p:grpSpPr>
        <p:sp>
          <p:nvSpPr>
            <p:cNvPr id="10" name="TextBox 9"/>
            <p:cNvSpPr txBox="1"/>
            <p:nvPr/>
          </p:nvSpPr>
          <p:spPr>
            <a:xfrm>
              <a:off x="5214942" y="1668450"/>
              <a:ext cx="3714744" cy="430887"/>
            </a:xfrm>
            <a:prstGeom prst="rect">
              <a:avLst/>
            </a:prstGeom>
            <a:noFill/>
          </p:spPr>
          <p:txBody>
            <a:bodyPr wrap="square" rtlCol="0">
              <a:spAutoFit/>
            </a:bodyPr>
            <a:lstStyle/>
            <a:p>
              <a:pPr algn="l"/>
              <a:r>
                <a:rPr lang="pt-BR" altLang="zh-CN" sz="2000" dirty="0">
                  <a:solidFill>
                    <a:srgbClr val="0000FF"/>
                  </a:solidFill>
                  <a:latin typeface="Consolas" pitchFamily="49" charset="0"/>
                  <a:ea typeface="楷体" pitchFamily="49" charset="-122"/>
                  <a:cs typeface="Consolas" pitchFamily="49" charset="0"/>
                </a:rPr>
                <a:t>max</a:t>
              </a:r>
              <a:r>
                <a:rPr lang="zh-CN" altLang="pt-BR" sz="2000" dirty="0">
                  <a:solidFill>
                    <a:srgbClr val="0000FF"/>
                  </a:solidFill>
                  <a:latin typeface="Consolas" pitchFamily="49" charset="0"/>
                  <a:ea typeface="楷体" pitchFamily="49" charset="-122"/>
                  <a:cs typeface="Consolas" pitchFamily="49" charset="0"/>
                </a:rPr>
                <a:t>算法</a:t>
              </a:r>
              <a:r>
                <a:rPr lang="zh-CN" altLang="en-US" sz="2000" dirty="0">
                  <a:solidFill>
                    <a:srgbClr val="0000FF"/>
                  </a:solidFill>
                  <a:latin typeface="Consolas" pitchFamily="49" charset="0"/>
                  <a:ea typeface="楷体" pitchFamily="49" charset="-122"/>
                  <a:cs typeface="Consolas" pitchFamily="49" charset="0"/>
                </a:rPr>
                <a:t>的</a:t>
              </a:r>
              <a:r>
                <a:rPr lang="zh-CN" altLang="pt-BR" sz="2000" dirty="0">
                  <a:solidFill>
                    <a:srgbClr val="0000FF"/>
                  </a:solidFill>
                  <a:latin typeface="Consolas" pitchFamily="49" charset="0"/>
                  <a:ea typeface="楷体" pitchFamily="49" charset="-122"/>
                  <a:cs typeface="Consolas" pitchFamily="49" charset="0"/>
                </a:rPr>
                <a:t>空间复杂度为</a:t>
              </a:r>
              <a:r>
                <a:rPr lang="pt-BR" altLang="zh-CN" sz="2000" dirty="0">
                  <a:solidFill>
                    <a:srgbClr val="0000FF"/>
                  </a:solidFill>
                  <a:latin typeface="Consolas" pitchFamily="49" charset="0"/>
                  <a:ea typeface="楷体" pitchFamily="49" charset="-122"/>
                  <a:cs typeface="Consolas" pitchFamily="49" charset="0"/>
                </a:rPr>
                <a:t>O(1)</a:t>
              </a:r>
              <a:endParaRPr lang="zh-CN" altLang="en-US" sz="2000" dirty="0">
                <a:solidFill>
                  <a:srgbClr val="0000FF"/>
                </a:solidFill>
                <a:latin typeface="Consolas" pitchFamily="49" charset="0"/>
                <a:cs typeface="Consolas" pitchFamily="49" charset="0"/>
              </a:endParaRPr>
            </a:p>
          </p:txBody>
        </p:sp>
        <p:sp>
          <p:nvSpPr>
            <p:cNvPr id="17" name="右箭头 16"/>
            <p:cNvSpPr/>
            <p:nvPr/>
          </p:nvSpPr>
          <p:spPr>
            <a:xfrm>
              <a:off x="4013196" y="1819264"/>
              <a:ext cx="1071570" cy="142876"/>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21" name="组合 20"/>
          <p:cNvGrpSpPr/>
          <p:nvPr/>
        </p:nvGrpSpPr>
        <p:grpSpPr>
          <a:xfrm>
            <a:off x="4678333" y="4905134"/>
            <a:ext cx="4429188" cy="769441"/>
            <a:chOff x="4714876" y="4516947"/>
            <a:chExt cx="4429188" cy="769441"/>
          </a:xfrm>
        </p:grpSpPr>
        <p:sp>
          <p:nvSpPr>
            <p:cNvPr id="9" name="TextBox 8"/>
            <p:cNvSpPr txBox="1"/>
            <p:nvPr/>
          </p:nvSpPr>
          <p:spPr>
            <a:xfrm>
              <a:off x="5072066" y="4516947"/>
              <a:ext cx="4071998" cy="769441"/>
            </a:xfrm>
            <a:prstGeom prst="rect">
              <a:avLst/>
            </a:prstGeom>
            <a:noFill/>
          </p:spPr>
          <p:txBody>
            <a:bodyPr wrap="square" rtlCol="0">
              <a:spAutoFit/>
            </a:bodyPr>
            <a:lstStyle/>
            <a:p>
              <a:pPr algn="l"/>
              <a:r>
                <a:rPr lang="pt-BR" altLang="zh-CN" sz="2000" dirty="0">
                  <a:solidFill>
                    <a:srgbClr val="0000FF"/>
                  </a:solidFill>
                  <a:latin typeface="Consolas" pitchFamily="49" charset="0"/>
                  <a:ea typeface="楷体" pitchFamily="49" charset="-122"/>
                  <a:cs typeface="Consolas" pitchFamily="49" charset="0"/>
                </a:rPr>
                <a:t>maxfun</a:t>
              </a:r>
              <a:r>
                <a:rPr lang="zh-CN" altLang="pt-BR" sz="2000" dirty="0">
                  <a:solidFill>
                    <a:srgbClr val="0000FF"/>
                  </a:solidFill>
                  <a:latin typeface="Consolas" pitchFamily="49" charset="0"/>
                  <a:ea typeface="楷体" pitchFamily="49" charset="-122"/>
                  <a:cs typeface="Consolas" pitchFamily="49" charset="0"/>
                </a:rPr>
                <a:t>算法中为</a:t>
              </a:r>
              <a:r>
                <a:rPr lang="pt-BR" altLang="zh-CN" sz="2000" i="1" dirty="0">
                  <a:solidFill>
                    <a:srgbClr val="0000FF"/>
                  </a:solidFill>
                  <a:latin typeface="Consolas" pitchFamily="49" charset="0"/>
                  <a:ea typeface="楷体" pitchFamily="49" charset="-122"/>
                  <a:cs typeface="Consolas" pitchFamily="49" charset="0"/>
                </a:rPr>
                <a:t>b</a:t>
              </a:r>
              <a:r>
                <a:rPr lang="zh-CN" altLang="pt-BR" sz="2000" dirty="0">
                  <a:solidFill>
                    <a:srgbClr val="0000FF"/>
                  </a:solidFill>
                  <a:latin typeface="Consolas" pitchFamily="49" charset="0"/>
                  <a:ea typeface="楷体" pitchFamily="49" charset="-122"/>
                  <a:cs typeface="Consolas" pitchFamily="49" charset="0"/>
                </a:rPr>
                <a:t>数组分配了相应的</a:t>
              </a:r>
              <a:r>
                <a:rPr lang="zh-CN" altLang="pt-BR" sz="2000">
                  <a:solidFill>
                    <a:srgbClr val="0000FF"/>
                  </a:solidFill>
                  <a:latin typeface="Consolas" pitchFamily="49" charset="0"/>
                  <a:ea typeface="楷体" pitchFamily="49" charset="-122"/>
                  <a:cs typeface="Consolas" pitchFamily="49" charset="0"/>
                </a:rPr>
                <a:t>内存空间</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其</a:t>
              </a:r>
              <a:r>
                <a:rPr lang="zh-CN" altLang="pt-BR" sz="2000" dirty="0">
                  <a:solidFill>
                    <a:srgbClr val="0000FF"/>
                  </a:solidFill>
                  <a:latin typeface="Consolas" pitchFamily="49" charset="0"/>
                  <a:ea typeface="楷体" pitchFamily="49" charset="-122"/>
                  <a:cs typeface="Consolas" pitchFamily="49" charset="0"/>
                </a:rPr>
                <a:t>空间复杂度为</a:t>
              </a:r>
              <a:r>
                <a:rPr lang="pt-BR" altLang="zh-CN" sz="2000">
                  <a:solidFill>
                    <a:srgbClr val="0000FF"/>
                  </a:solidFill>
                  <a:latin typeface="Consolas" pitchFamily="49" charset="0"/>
                  <a:ea typeface="楷体" pitchFamily="49" charset="-122"/>
                  <a:cs typeface="Consolas" pitchFamily="49" charset="0"/>
                </a:rPr>
                <a:t>O(</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cs typeface="Consolas" pitchFamily="49" charset="0"/>
              </a:endParaRPr>
            </a:p>
          </p:txBody>
        </p:sp>
        <p:sp>
          <p:nvSpPr>
            <p:cNvPr id="18" name="右箭头 17"/>
            <p:cNvSpPr/>
            <p:nvPr/>
          </p:nvSpPr>
          <p:spPr>
            <a:xfrm>
              <a:off x="4714876" y="4799022"/>
              <a:ext cx="357190" cy="142876"/>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4" name="灯片编号占位符 3"/>
          <p:cNvSpPr>
            <a:spLocks noGrp="1"/>
          </p:cNvSpPr>
          <p:nvPr>
            <p:ph type="sldNum" sz="quarter" idx="12"/>
          </p:nvPr>
        </p:nvSpPr>
        <p:spPr/>
        <p:txBody>
          <a:bodyPr/>
          <a:lstStyle/>
          <a:p>
            <a:fld id="{7AF016A1-9F15-429F-9EFD-84004B73C732}" type="slidenum">
              <a:rPr lang="en-US" altLang="zh-CN" smtClean="0"/>
              <a:pPr/>
              <a:t>90</a:t>
            </a:fld>
            <a:endParaRPr lang="en-US" altLang="zh-CN" dirty="0"/>
          </a:p>
        </p:txBody>
      </p:sp>
    </p:spTree>
    <p:extLst>
      <p:ext uri="{BB962C8B-B14F-4D97-AF65-F5344CB8AC3E}">
        <p14:creationId xmlns:p14="http://schemas.microsoft.com/office/powerpoint/2010/main" val="267549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14">
                                            <p:txEl>
                                              <p:pRg st="0" end="0"/>
                                            </p:txEl>
                                          </p:spTgt>
                                        </p:tgtEl>
                                        <p:attrNameLst>
                                          <p:attrName>style.visibility</p:attrName>
                                        </p:attrNameLst>
                                      </p:cBhvr>
                                      <p:to>
                                        <p:strVal val="visible"/>
                                      </p:to>
                                    </p:set>
                                    <p:anim calcmode="discrete" valueType="clr">
                                      <p:cBhvr override="childStyle">
                                        <p:cTn id="19" dur="80"/>
                                        <p:tgtEl>
                                          <p:spTgt spid="1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4">
                                            <p:txEl>
                                              <p:pRg st="0" end="0"/>
                                            </p:txEl>
                                          </p:spTgt>
                                        </p:tgtEl>
                                        <p:attrNameLst>
                                          <p:attrName>fillcolor</p:attrName>
                                        </p:attrNameLst>
                                      </p:cBhvr>
                                      <p:tavLst>
                                        <p:tav tm="0">
                                          <p:val>
                                            <p:clrVal>
                                              <a:schemeClr val="accent2"/>
                                            </p:clrVal>
                                          </p:val>
                                        </p:tav>
                                        <p:tav tm="50000">
                                          <p:val>
                                            <p:clrVal>
                                              <a:schemeClr val="hlink"/>
                                            </p:clrVal>
                                          </p:val>
                                        </p:tav>
                                      </p:tavLst>
                                    </p:anim>
                                    <p:set>
                                      <p:cBhvr>
                                        <p:cTn id="21" dur="80"/>
                                        <p:tgtEl>
                                          <p:spTgt spid="1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4" action="ppaction://hlinksldjump"/>
          </p:cNvPr>
          <p:cNvSpPr>
            <a:spLocks noChangeArrowheads="1"/>
          </p:cNvSpPr>
          <p:nvPr/>
        </p:nvSpPr>
        <p:spPr bwMode="auto">
          <a:xfrm>
            <a:off x="2000232" y="642918"/>
            <a:ext cx="5143536"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1.4   </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其他情况的算法分析</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sp>
        <p:nvSpPr>
          <p:cNvPr id="16" name="Text Box 4"/>
          <p:cNvSpPr txBox="1">
            <a:spLocks noChangeArrowheads="1"/>
          </p:cNvSpPr>
          <p:nvPr/>
        </p:nvSpPr>
        <p:spPr bwMode="auto">
          <a:xfrm>
            <a:off x="428596" y="2391242"/>
            <a:ext cx="8569325" cy="1923219"/>
          </a:xfrm>
          <a:prstGeom prst="rect">
            <a:avLst/>
          </a:prstGeom>
          <a:noFill/>
          <a:ln w="9525" algn="ctr">
            <a:noFill/>
            <a:miter lim="800000"/>
            <a:headEnd/>
            <a:tailEnd/>
          </a:ln>
          <a:effectLst/>
        </p:spPr>
        <p:txBody>
          <a:bodyPr>
            <a:spAutoFit/>
          </a:bodyPr>
          <a:lstStyle/>
          <a:p>
            <a:pPr algn="l">
              <a:lnSpc>
                <a:spcPts val="5000"/>
              </a:lnSpc>
            </a:pPr>
            <a:r>
              <a:rPr lang="zh-CN" altLang="en-US" sz="2200" dirty="0">
                <a:latin typeface="Consolas" pitchFamily="49" charset="0"/>
                <a:ea typeface="楷体" pitchFamily="49" charset="-122"/>
                <a:cs typeface="Consolas" pitchFamily="49" charset="0"/>
              </a:rPr>
              <a:t>　　</a:t>
            </a:r>
            <a:r>
              <a:rPr lang="zh-CN" altLang="en-US" sz="2200" dirty="0">
                <a:solidFill>
                  <a:srgbClr val="FF3300"/>
                </a:solidFill>
                <a:latin typeface="Consolas" pitchFamily="49" charset="0"/>
                <a:ea typeface="黑体" pitchFamily="49" charset="-122"/>
                <a:cs typeface="Consolas" pitchFamily="49" charset="0"/>
              </a:rPr>
              <a:t>定义：</a:t>
            </a:r>
            <a:r>
              <a:rPr lang="zh-CN" altLang="en-US" sz="2200" dirty="0">
                <a:solidFill>
                  <a:srgbClr val="0000FF"/>
                </a:solidFill>
                <a:latin typeface="Consolas" pitchFamily="49" charset="0"/>
                <a:ea typeface="楷体" pitchFamily="49" charset="-122"/>
                <a:cs typeface="Consolas" pitchFamily="49" charset="0"/>
              </a:rPr>
              <a:t>设一个算法的输入规模</a:t>
            </a:r>
            <a:r>
              <a:rPr lang="zh-CN" altLang="en-US" sz="2200">
                <a:solidFill>
                  <a:srgbClr val="0000FF"/>
                </a:solidFill>
                <a:latin typeface="Consolas" pitchFamily="49" charset="0"/>
                <a:ea typeface="楷体" pitchFamily="49" charset="-122"/>
                <a:cs typeface="Consolas" pitchFamily="49" charset="0"/>
              </a:rPr>
              <a:t>为</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D</a:t>
            </a:r>
            <a:r>
              <a:rPr lang="en-US" altLang="zh-CN" sz="2200" i="1" baseline="-2500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是所有输入</a:t>
            </a:r>
            <a:r>
              <a:rPr lang="zh-CN" altLang="en-US" sz="2200">
                <a:solidFill>
                  <a:srgbClr val="0000FF"/>
                </a:solidFill>
                <a:latin typeface="Consolas" pitchFamily="49" charset="0"/>
                <a:ea typeface="楷体" pitchFamily="49" charset="-122"/>
                <a:cs typeface="Consolas" pitchFamily="49" charset="0"/>
              </a:rPr>
              <a:t>的集合，任</a:t>
            </a:r>
            <a:r>
              <a:rPr lang="zh-CN" altLang="en-US" sz="2200" dirty="0">
                <a:solidFill>
                  <a:srgbClr val="0000FF"/>
                </a:solidFill>
                <a:latin typeface="Consolas" pitchFamily="49" charset="0"/>
                <a:ea typeface="楷体" pitchFamily="49" charset="-122"/>
                <a:cs typeface="Consolas" pitchFamily="49" charset="0"/>
              </a:rPr>
              <a:t>一输入</a:t>
            </a:r>
            <a:r>
              <a:rPr lang="en-US" altLang="zh-CN" sz="2200" i="1" dirty="0" err="1">
                <a:solidFill>
                  <a:srgbClr val="0000FF"/>
                </a:solidFill>
                <a:latin typeface="Consolas" pitchFamily="49" charset="0"/>
                <a:ea typeface="楷体" pitchFamily="49" charset="-122"/>
                <a:cs typeface="Consolas" pitchFamily="49" charset="0"/>
              </a:rPr>
              <a:t>I</a:t>
            </a:r>
            <a:r>
              <a:rPr lang="en-US" altLang="zh-CN" sz="2200" err="1">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D</a:t>
            </a:r>
            <a:r>
              <a:rPr lang="en-US" altLang="zh-CN" sz="2200" i="1" baseline="-25000">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P</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是</a:t>
            </a:r>
            <a:r>
              <a:rPr lang="en-US" altLang="zh-CN" sz="2200" i="1" dirty="0">
                <a:solidFill>
                  <a:srgbClr val="0000FF"/>
                </a:solidFill>
                <a:latin typeface="Consolas" pitchFamily="49" charset="0"/>
                <a:ea typeface="楷体" pitchFamily="49" charset="-122"/>
                <a:cs typeface="Consolas" pitchFamily="49" charset="0"/>
              </a:rPr>
              <a:t>I</a:t>
            </a:r>
            <a:r>
              <a:rPr lang="zh-CN" altLang="en-US" sz="2200">
                <a:solidFill>
                  <a:srgbClr val="0000FF"/>
                </a:solidFill>
                <a:latin typeface="Consolas" pitchFamily="49" charset="0"/>
                <a:ea typeface="楷体" pitchFamily="49" charset="-122"/>
                <a:cs typeface="Consolas" pitchFamily="49" charset="0"/>
              </a:rPr>
              <a:t>出现的概率，有   </a:t>
            </a:r>
            <a:r>
              <a:rPr lang="zh-CN" altLang="en-US" sz="2200" dirty="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 ，</a:t>
            </a:r>
            <a:r>
              <a:rPr lang="en-US" altLang="zh-CN" sz="2200" i="1">
                <a:solidFill>
                  <a:srgbClr val="0000FF"/>
                </a:solidFill>
                <a:latin typeface="Consolas" pitchFamily="49" charset="0"/>
                <a:ea typeface="楷体" pitchFamily="49" charset="-122"/>
                <a:cs typeface="Consolas" pitchFamily="49" charset="0"/>
              </a:rPr>
              <a:t>T</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是算法在输入</a:t>
            </a:r>
            <a:r>
              <a:rPr lang="en-US" altLang="zh-CN" sz="2200" i="1">
                <a:solidFill>
                  <a:srgbClr val="0000FF"/>
                </a:solidFill>
                <a:latin typeface="Consolas" pitchFamily="49" charset="0"/>
                <a:ea typeface="楷体" pitchFamily="49" charset="-122"/>
                <a:cs typeface="Consolas" pitchFamily="49" charset="0"/>
              </a:rPr>
              <a:t>I</a:t>
            </a:r>
            <a:r>
              <a:rPr lang="zh-CN" altLang="en-US" sz="2200">
                <a:solidFill>
                  <a:srgbClr val="0000FF"/>
                </a:solidFill>
                <a:latin typeface="Consolas" pitchFamily="49" charset="0"/>
                <a:ea typeface="楷体" pitchFamily="49" charset="-122"/>
                <a:cs typeface="Consolas" pitchFamily="49" charset="0"/>
              </a:rPr>
              <a:t>下的执行时间，则算法的</a:t>
            </a:r>
            <a:r>
              <a:rPr lang="zh-CN" altLang="en-US" sz="2200">
                <a:solidFill>
                  <a:srgbClr val="FF0000"/>
                </a:solidFill>
                <a:latin typeface="Consolas" pitchFamily="49" charset="0"/>
                <a:ea typeface="楷体" pitchFamily="49" charset="-122"/>
                <a:cs typeface="Consolas" pitchFamily="49" charset="0"/>
              </a:rPr>
              <a:t>平均时间复杂</a:t>
            </a:r>
            <a:r>
              <a:rPr lang="zh-CN" altLang="en-US" sz="2200" dirty="0">
                <a:solidFill>
                  <a:srgbClr val="FF0000"/>
                </a:solidFill>
                <a:latin typeface="Consolas" pitchFamily="49" charset="0"/>
                <a:ea typeface="楷体" pitchFamily="49" charset="-122"/>
                <a:cs typeface="Consolas" pitchFamily="49" charset="0"/>
              </a:rPr>
              <a:t>度</a:t>
            </a:r>
            <a:r>
              <a:rPr lang="zh-CN" altLang="en-US" sz="2200" dirty="0">
                <a:solidFill>
                  <a:srgbClr val="0000FF"/>
                </a:solidFill>
                <a:latin typeface="Consolas" pitchFamily="49" charset="0"/>
                <a:ea typeface="楷体" pitchFamily="49" charset="-122"/>
                <a:cs typeface="Consolas" pitchFamily="49" charset="0"/>
              </a:rPr>
              <a:t>为：</a:t>
            </a:r>
          </a:p>
        </p:txBody>
      </p:sp>
      <p:sp>
        <p:nvSpPr>
          <p:cNvPr id="35" name="Rectangle 3" descr="信纸">
            <a:hlinkClick r:id="rId4" action="ppaction://hlinksldjump"/>
          </p:cNvPr>
          <p:cNvSpPr>
            <a:spLocks noChangeArrowheads="1"/>
          </p:cNvSpPr>
          <p:nvPr/>
        </p:nvSpPr>
        <p:spPr bwMode="auto">
          <a:xfrm>
            <a:off x="285720" y="1571612"/>
            <a:ext cx="7500990" cy="584775"/>
          </a:xfrm>
          <a:prstGeom prst="rect">
            <a:avLst/>
          </a:prstGeom>
          <a:blipFill dpi="0" rotWithShape="1">
            <a:blip r:embed="rId5"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3200" spc="50">
                <a:ln w="11430"/>
                <a:solidFill>
                  <a:srgbClr val="FF0000"/>
                </a:solidFill>
                <a:effectLst>
                  <a:outerShdw blurRad="76200" dist="50800" dir="5400000" algn="tl" rotWithShape="0">
                    <a:srgbClr val="000000">
                      <a:alpha val="65000"/>
                    </a:srgbClr>
                  </a:outerShdw>
                </a:effectLst>
                <a:ea typeface="隶书" pitchFamily="49" charset="-122"/>
                <a:cs typeface="Times New Roman" pitchFamily="18" charset="0"/>
              </a:rPr>
              <a:t>1.4.1  </a:t>
            </a:r>
            <a:r>
              <a:rPr lang="zh-CN" altLang="en-US" sz="3200">
                <a:solidFill>
                  <a:srgbClr val="FF0000"/>
                </a:solidFill>
                <a:ea typeface="隶书" pitchFamily="49" charset="-122"/>
                <a:cs typeface="Times New Roman" pitchFamily="18" charset="0"/>
              </a:rPr>
              <a:t>最好、最坏和平均时间复杂度分析</a:t>
            </a:r>
            <a:r>
              <a:rPr lang="zh-CN" altLang="en-US" sz="3200" spc="50">
                <a:ln w="11430"/>
                <a:solidFill>
                  <a:srgbClr val="FF0000"/>
                </a:solidFill>
                <a:effectLst>
                  <a:outerShdw blurRad="76200" dist="50800" dir="5400000" algn="tl" rotWithShape="0">
                    <a:srgbClr val="000000">
                      <a:alpha val="65000"/>
                    </a:srgbClr>
                  </a:outerShdw>
                </a:effectLst>
                <a:ea typeface="隶书" pitchFamily="49" charset="-122"/>
                <a:cs typeface="Times New Roman" pitchFamily="18" charset="0"/>
              </a:rPr>
              <a:t> </a:t>
            </a:r>
            <a:endParaRPr lang="zh-CN" altLang="en-US" sz="3200" spc="50" dirty="0">
              <a:ln w="11430"/>
              <a:solidFill>
                <a:srgbClr val="FF0000"/>
              </a:solidFill>
              <a:effectLst>
                <a:outerShdw blurRad="76200" dist="50800" dir="5400000" algn="tl" rotWithShape="0">
                  <a:srgbClr val="000000">
                    <a:alpha val="65000"/>
                  </a:srgbClr>
                </a:outerShdw>
              </a:effectLst>
              <a:ea typeface="隶书" pitchFamily="49" charset="-122"/>
              <a:cs typeface="Times New Roman" pitchFamily="18" charset="0"/>
            </a:endParaRPr>
          </a:p>
        </p:txBody>
      </p:sp>
      <p:graphicFrame>
        <p:nvGraphicFramePr>
          <p:cNvPr id="1026" name="Object 2"/>
          <p:cNvGraphicFramePr>
            <a:graphicFrameLocks noChangeAspect="1"/>
          </p:cNvGraphicFramePr>
          <p:nvPr/>
        </p:nvGraphicFramePr>
        <p:xfrm>
          <a:off x="2849563" y="4572000"/>
          <a:ext cx="2432050" cy="1066800"/>
        </p:xfrm>
        <a:graphic>
          <a:graphicData uri="http://schemas.openxmlformats.org/presentationml/2006/ole">
            <mc:AlternateContent xmlns:mc="http://schemas.openxmlformats.org/markup-compatibility/2006">
              <mc:Choice xmlns:v="urn:schemas-microsoft-com:vml" Requires="v">
                <p:oleObj spid="_x0000_s3318" name="Equation" r:id="rId6" imgW="1218960" imgH="533160" progId="Equation.3">
                  <p:embed/>
                </p:oleObj>
              </mc:Choice>
              <mc:Fallback>
                <p:oleObj name="Equation" r:id="rId6" imgW="1218960" imgH="5331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9563" y="4572000"/>
                        <a:ext cx="2432050" cy="10668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36" name="对象 35"/>
          <p:cNvGraphicFramePr>
            <a:graphicFrameLocks noChangeAspect="1"/>
          </p:cNvGraphicFramePr>
          <p:nvPr/>
        </p:nvGraphicFramePr>
        <p:xfrm>
          <a:off x="4521200" y="3333750"/>
          <a:ext cx="101600" cy="190500"/>
        </p:xfrm>
        <a:graphic>
          <a:graphicData uri="http://schemas.openxmlformats.org/presentationml/2006/ole">
            <mc:AlternateContent xmlns:mc="http://schemas.openxmlformats.org/markup-compatibility/2006">
              <mc:Choice xmlns:v="urn:schemas-microsoft-com:vml" Requires="v">
                <p:oleObj spid="_x0000_s3319" name="Equation" r:id="rId8" imgW="101520" imgH="190440" progId="Equation.3">
                  <p:embed/>
                </p:oleObj>
              </mc:Choice>
              <mc:Fallback>
                <p:oleObj name="Equation" r:id="rId8" imgW="101520" imgH="1904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21200" y="3333750"/>
                        <a:ext cx="101600" cy="1905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nvGraphicFramePr>
        <p:xfrm>
          <a:off x="5072066" y="2857496"/>
          <a:ext cx="1393825" cy="1066800"/>
        </p:xfrm>
        <a:graphic>
          <a:graphicData uri="http://schemas.openxmlformats.org/presentationml/2006/ole">
            <mc:AlternateContent xmlns:mc="http://schemas.openxmlformats.org/markup-compatibility/2006">
              <mc:Choice xmlns:v="urn:schemas-microsoft-com:vml" Requires="v">
                <p:oleObj spid="_x0000_s3320" name="Equation" r:id="rId10" imgW="698400" imgH="533160" progId="Equation.3">
                  <p:embed/>
                </p:oleObj>
              </mc:Choice>
              <mc:Fallback>
                <p:oleObj name="Equation" r:id="rId10" imgW="698400" imgH="53316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2066" y="2857496"/>
                        <a:ext cx="1393825" cy="10668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fld id="{7AF016A1-9F15-429F-9EFD-84004B73C732}" type="slidenum">
              <a:rPr lang="en-US" altLang="zh-CN" smtClean="0"/>
              <a:pPr/>
              <a:t>91</a:t>
            </a:fld>
            <a:endParaRPr lang="en-US" altLang="zh-CN" dirty="0"/>
          </a:p>
        </p:txBody>
      </p:sp>
    </p:spTree>
    <p:extLst>
      <p:ext uri="{BB962C8B-B14F-4D97-AF65-F5344CB8AC3E}">
        <p14:creationId xmlns:p14="http://schemas.microsoft.com/office/powerpoint/2010/main" val="19568931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0" y="100010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0714" name="Rectangle 10"/>
          <p:cNvSpPr>
            <a:spLocks noChangeArrowheads="1"/>
          </p:cNvSpPr>
          <p:nvPr/>
        </p:nvSpPr>
        <p:spPr bwMode="auto">
          <a:xfrm>
            <a:off x="0" y="100010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0716" name="Rectangle 12"/>
          <p:cNvSpPr>
            <a:spLocks noChangeArrowheads="1"/>
          </p:cNvSpPr>
          <p:nvPr/>
        </p:nvSpPr>
        <p:spPr bwMode="auto">
          <a:xfrm>
            <a:off x="0" y="100010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0719" name="Text Box 15"/>
          <p:cNvSpPr txBox="1">
            <a:spLocks noChangeArrowheads="1"/>
          </p:cNvSpPr>
          <p:nvPr/>
        </p:nvSpPr>
        <p:spPr bwMode="auto">
          <a:xfrm>
            <a:off x="293713" y="948490"/>
            <a:ext cx="6207113" cy="3059299"/>
          </a:xfrm>
          <a:prstGeom prst="rect">
            <a:avLst/>
          </a:prstGeom>
          <a:noFill/>
          <a:ln w="19050" algn="ctr">
            <a:noFill/>
            <a:miter lim="800000"/>
            <a:headEnd/>
            <a:tailEnd/>
          </a:ln>
          <a:effectLst/>
        </p:spPr>
        <p:txBody>
          <a:bodyPr wrap="square">
            <a:spAutoFit/>
          </a:bodyPr>
          <a:lstStyle/>
          <a:p>
            <a:pPr algn="l">
              <a:lnSpc>
                <a:spcPct val="90000"/>
              </a:lnSpc>
            </a:pPr>
            <a:r>
              <a:rPr lang="zh-CN" altLang="en-US" sz="2200">
                <a:solidFill>
                  <a:srgbClr val="0000FF"/>
                </a:solidFill>
                <a:latin typeface="Consolas" pitchFamily="49" charset="0"/>
                <a:ea typeface="楷体" pitchFamily="49" charset="-122"/>
                <a:cs typeface="Consolas" pitchFamily="49" charset="0"/>
              </a:rPr>
              <a:t>例如，</a:t>
            </a:r>
            <a:r>
              <a:rPr lang="en-US" altLang="zh-CN" sz="2200">
                <a:solidFill>
                  <a:srgbClr val="0000FF"/>
                </a:solidFill>
                <a:latin typeface="Consolas" pitchFamily="49" charset="0"/>
                <a:ea typeface="楷体" pitchFamily="49" charset="-122"/>
                <a:cs typeface="Consolas" pitchFamily="49" charset="0"/>
              </a:rPr>
              <a:t>10</a:t>
            </a:r>
            <a:r>
              <a:rPr lang="zh-CN" altLang="en-US" sz="2200" dirty="0">
                <a:solidFill>
                  <a:srgbClr val="0000FF"/>
                </a:solidFill>
                <a:latin typeface="Consolas" pitchFamily="49" charset="0"/>
                <a:ea typeface="楷体" pitchFamily="49" charset="-122"/>
                <a:cs typeface="Consolas" pitchFamily="49" charset="0"/>
              </a:rPr>
              <a:t>个</a:t>
            </a:r>
            <a:r>
              <a:rPr lang="en-US" altLang="zh-CN" sz="2200" dirty="0">
                <a:solidFill>
                  <a:srgbClr val="0000FF"/>
                </a:solidFill>
                <a:latin typeface="Consolas" pitchFamily="49" charset="0"/>
                <a:ea typeface="楷体" pitchFamily="49" charset="-122"/>
                <a:cs typeface="Consolas" pitchFamily="49" charset="0"/>
              </a:rPr>
              <a:t>1</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10</a:t>
            </a:r>
            <a:r>
              <a:rPr lang="zh-CN" altLang="en-US" sz="2200" dirty="0">
                <a:solidFill>
                  <a:srgbClr val="0000FF"/>
                </a:solidFill>
                <a:latin typeface="Consolas" pitchFamily="49" charset="0"/>
                <a:ea typeface="楷体" pitchFamily="49" charset="-122"/>
                <a:cs typeface="Consolas" pitchFamily="49" charset="0"/>
              </a:rPr>
              <a:t>的整数序列递增排序：</a:t>
            </a:r>
          </a:p>
          <a:p>
            <a:pPr algn="l">
              <a:lnSpc>
                <a:spcPct val="150000"/>
              </a:lnSpc>
            </a:pPr>
            <a:r>
              <a:rPr lang="zh-CN" altLang="en-US" dirty="0">
                <a:solidFill>
                  <a:srgbClr val="0000FF"/>
                </a:solidFill>
                <a:latin typeface="Consolas" pitchFamily="49" charset="0"/>
                <a:ea typeface="楷体" pitchFamily="49" charset="-122"/>
                <a:cs typeface="Consolas" pitchFamily="49" charset="0"/>
              </a:rPr>
              <a:t>　　</a:t>
            </a:r>
            <a:r>
              <a:rPr lang="en-US" altLang="zh-CN" sz="2200" i="1" dirty="0">
                <a:solidFill>
                  <a:srgbClr val="FF00FF"/>
                </a:solidFill>
                <a:latin typeface="Consolas" pitchFamily="49" charset="0"/>
                <a:ea typeface="楷体" pitchFamily="49" charset="-122"/>
                <a:cs typeface="Consolas" pitchFamily="49" charset="0"/>
              </a:rPr>
              <a:t>n</a:t>
            </a:r>
            <a:r>
              <a:rPr lang="en-US" altLang="zh-CN" sz="2200" dirty="0">
                <a:solidFill>
                  <a:srgbClr val="FF00FF"/>
                </a:solidFill>
                <a:latin typeface="Consolas" pitchFamily="49" charset="0"/>
                <a:ea typeface="楷体" pitchFamily="49" charset="-122"/>
                <a:cs typeface="Consolas" pitchFamily="49" charset="0"/>
              </a:rPr>
              <a:t>=10</a:t>
            </a:r>
          </a:p>
          <a:p>
            <a:pPr algn="l">
              <a:lnSpc>
                <a:spcPct val="90000"/>
              </a:lnSpc>
            </a:pPr>
            <a:r>
              <a:rPr lang="zh-CN" altLang="en-US" sz="2200" dirty="0">
                <a:solidFill>
                  <a:srgbClr val="FF00FF"/>
                </a:solidFill>
                <a:latin typeface="Consolas" pitchFamily="49" charset="0"/>
                <a:ea typeface="楷体" pitchFamily="49" charset="-122"/>
                <a:cs typeface="Consolas" pitchFamily="49" charset="0"/>
              </a:rPr>
              <a:t>　　</a:t>
            </a:r>
            <a:r>
              <a:rPr lang="en-US" altLang="zh-CN" sz="2200" i="1" dirty="0" err="1">
                <a:solidFill>
                  <a:srgbClr val="FF00FF"/>
                </a:solidFill>
                <a:latin typeface="Consolas" pitchFamily="49" charset="0"/>
                <a:ea typeface="楷体" pitchFamily="49" charset="-122"/>
                <a:cs typeface="Consolas" pitchFamily="49" charset="0"/>
              </a:rPr>
              <a:t>I</a:t>
            </a:r>
            <a:r>
              <a:rPr lang="en-US" altLang="zh-CN" sz="2200" baseline="-25000" dirty="0" err="1">
                <a:solidFill>
                  <a:srgbClr val="FF00FF"/>
                </a:solidFill>
                <a:latin typeface="Consolas" pitchFamily="49" charset="0"/>
                <a:ea typeface="楷体" pitchFamily="49" charset="-122"/>
                <a:cs typeface="Consolas" pitchFamily="49" charset="0"/>
              </a:rPr>
              <a:t>1</a:t>
            </a:r>
            <a:r>
              <a:rPr lang="en-US" altLang="zh-CN" sz="2200">
                <a:solidFill>
                  <a:srgbClr val="FF00FF"/>
                </a:solidFill>
                <a:latin typeface="Consolas" pitchFamily="49" charset="0"/>
                <a:ea typeface="楷体" pitchFamily="49" charset="-122"/>
                <a:cs typeface="Consolas" pitchFamily="49" charset="0"/>
              </a:rPr>
              <a:t>={1</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2</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3</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4</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5</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6</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7</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8</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9</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10</a:t>
            </a:r>
            <a:r>
              <a:rPr lang="en-US" altLang="zh-CN" sz="2200" dirty="0">
                <a:solidFill>
                  <a:srgbClr val="FF00FF"/>
                </a:solidFill>
                <a:latin typeface="Consolas" pitchFamily="49" charset="0"/>
                <a:ea typeface="楷体" pitchFamily="49" charset="-122"/>
                <a:cs typeface="Consolas" pitchFamily="49" charset="0"/>
              </a:rPr>
              <a:t>}</a:t>
            </a:r>
          </a:p>
          <a:p>
            <a:pPr algn="l">
              <a:lnSpc>
                <a:spcPct val="90000"/>
              </a:lnSpc>
            </a:pPr>
            <a:r>
              <a:rPr lang="zh-CN" altLang="en-US" sz="2200" dirty="0">
                <a:solidFill>
                  <a:srgbClr val="FF00FF"/>
                </a:solidFill>
                <a:latin typeface="Consolas" pitchFamily="49" charset="0"/>
                <a:ea typeface="楷体" pitchFamily="49" charset="-122"/>
                <a:cs typeface="Consolas" pitchFamily="49" charset="0"/>
              </a:rPr>
              <a:t>　　</a:t>
            </a:r>
            <a:r>
              <a:rPr lang="en-US" altLang="zh-CN" sz="2200" i="1" dirty="0" err="1">
                <a:solidFill>
                  <a:srgbClr val="FF00FF"/>
                </a:solidFill>
                <a:latin typeface="Consolas" pitchFamily="49" charset="0"/>
                <a:ea typeface="楷体" pitchFamily="49" charset="-122"/>
                <a:cs typeface="Consolas" pitchFamily="49" charset="0"/>
              </a:rPr>
              <a:t>I</a:t>
            </a:r>
            <a:r>
              <a:rPr lang="en-US" altLang="zh-CN" sz="2200" baseline="-25000" dirty="0" err="1">
                <a:solidFill>
                  <a:srgbClr val="FF00FF"/>
                </a:solidFill>
                <a:latin typeface="Consolas" pitchFamily="49" charset="0"/>
                <a:ea typeface="楷体" pitchFamily="49" charset="-122"/>
                <a:cs typeface="Consolas" pitchFamily="49" charset="0"/>
              </a:rPr>
              <a:t>2</a:t>
            </a:r>
            <a:r>
              <a:rPr lang="en-US" altLang="zh-CN" sz="2200">
                <a:solidFill>
                  <a:srgbClr val="FF00FF"/>
                </a:solidFill>
                <a:latin typeface="Consolas" pitchFamily="49" charset="0"/>
                <a:ea typeface="楷体" pitchFamily="49" charset="-122"/>
                <a:cs typeface="Consolas" pitchFamily="49" charset="0"/>
              </a:rPr>
              <a:t>={2</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1</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3</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4</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5</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6</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7</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8</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9</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10</a:t>
            </a:r>
            <a:r>
              <a:rPr lang="en-US" altLang="zh-CN" sz="2200" dirty="0">
                <a:solidFill>
                  <a:srgbClr val="FF00FF"/>
                </a:solidFill>
                <a:latin typeface="Consolas" pitchFamily="49" charset="0"/>
                <a:ea typeface="楷体" pitchFamily="49" charset="-122"/>
                <a:cs typeface="Consolas" pitchFamily="49" charset="0"/>
              </a:rPr>
              <a:t>}</a:t>
            </a:r>
          </a:p>
          <a:p>
            <a:pPr algn="l">
              <a:lnSpc>
                <a:spcPct val="90000"/>
              </a:lnSpc>
            </a:pPr>
            <a:r>
              <a:rPr lang="en-US" altLang="zh-CN" sz="2200" dirty="0">
                <a:solidFill>
                  <a:srgbClr val="FF00FF"/>
                </a:solidFill>
                <a:latin typeface="Consolas" pitchFamily="49" charset="0"/>
                <a:ea typeface="楷体" pitchFamily="49" charset="-122"/>
                <a:cs typeface="Consolas" pitchFamily="49" charset="0"/>
              </a:rPr>
              <a:t>	…</a:t>
            </a:r>
          </a:p>
          <a:p>
            <a:pPr algn="l">
              <a:lnSpc>
                <a:spcPct val="90000"/>
              </a:lnSpc>
            </a:pPr>
            <a:r>
              <a:rPr lang="zh-CN" altLang="en-US" sz="2200" dirty="0">
                <a:solidFill>
                  <a:srgbClr val="FF00FF"/>
                </a:solidFill>
                <a:latin typeface="Consolas" pitchFamily="49" charset="0"/>
                <a:ea typeface="楷体" pitchFamily="49" charset="-122"/>
                <a:cs typeface="Consolas" pitchFamily="49" charset="0"/>
              </a:rPr>
              <a:t>　　</a:t>
            </a:r>
            <a:r>
              <a:rPr lang="en-US" altLang="zh-CN" sz="2200" i="1" dirty="0" err="1">
                <a:solidFill>
                  <a:srgbClr val="FF00FF"/>
                </a:solidFill>
                <a:latin typeface="Consolas" pitchFamily="49" charset="0"/>
                <a:ea typeface="楷体" pitchFamily="49" charset="-122"/>
                <a:cs typeface="Consolas" pitchFamily="49" charset="0"/>
              </a:rPr>
              <a:t>I</a:t>
            </a:r>
            <a:r>
              <a:rPr lang="en-US" altLang="zh-CN" sz="2200" i="1" baseline="-25000" dirty="0" err="1">
                <a:solidFill>
                  <a:srgbClr val="FF00FF"/>
                </a:solidFill>
                <a:latin typeface="Consolas" pitchFamily="49" charset="0"/>
                <a:ea typeface="楷体" pitchFamily="49" charset="-122"/>
                <a:cs typeface="Consolas" pitchFamily="49" charset="0"/>
              </a:rPr>
              <a:t>m</a:t>
            </a:r>
            <a:r>
              <a:rPr lang="en-US" altLang="zh-CN" sz="2200">
                <a:solidFill>
                  <a:srgbClr val="FF00FF"/>
                </a:solidFill>
                <a:latin typeface="Consolas" pitchFamily="49" charset="0"/>
                <a:ea typeface="楷体" pitchFamily="49" charset="-122"/>
                <a:cs typeface="Consolas" pitchFamily="49" charset="0"/>
              </a:rPr>
              <a:t>={10</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9</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8</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7</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6</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5</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4</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3</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2</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1</a:t>
            </a:r>
            <a:r>
              <a:rPr lang="en-US" altLang="zh-CN" sz="2200" dirty="0">
                <a:solidFill>
                  <a:srgbClr val="FF00FF"/>
                </a:solidFill>
                <a:latin typeface="Consolas" pitchFamily="49" charset="0"/>
                <a:ea typeface="楷体" pitchFamily="49" charset="-122"/>
                <a:cs typeface="Consolas" pitchFamily="49" charset="0"/>
              </a:rPr>
              <a:t>}</a:t>
            </a:r>
          </a:p>
        </p:txBody>
      </p:sp>
      <p:sp>
        <p:nvSpPr>
          <p:cNvPr id="200720" name="AutoShape 16"/>
          <p:cNvSpPr>
            <a:spLocks/>
          </p:cNvSpPr>
          <p:nvPr/>
        </p:nvSpPr>
        <p:spPr bwMode="auto">
          <a:xfrm>
            <a:off x="5857883" y="2214554"/>
            <a:ext cx="287337" cy="1728788"/>
          </a:xfrm>
          <a:prstGeom prst="rightBrace">
            <a:avLst>
              <a:gd name="adj1" fmla="val 50138"/>
              <a:gd name="adj2" fmla="val 50000"/>
            </a:avLst>
          </a:prstGeom>
          <a:noFill/>
          <a:ln w="28575">
            <a:solidFill>
              <a:srgbClr val="6600CC"/>
            </a:solidFill>
            <a:round/>
            <a:headEnd/>
            <a:tailEnd/>
          </a:ln>
          <a:effectLst/>
        </p:spPr>
        <p:txBody>
          <a:bodyPr wrap="none" anchor="ctr">
            <a:spAutoFit/>
          </a:bodyPr>
          <a:lstStyle/>
          <a:p>
            <a:endParaRPr lang="zh-CN" altLang="en-US"/>
          </a:p>
        </p:txBody>
      </p:sp>
      <p:sp>
        <p:nvSpPr>
          <p:cNvPr id="200721" name="Text Box 17"/>
          <p:cNvSpPr txBox="1">
            <a:spLocks noChangeArrowheads="1"/>
          </p:cNvSpPr>
          <p:nvPr/>
        </p:nvSpPr>
        <p:spPr bwMode="auto">
          <a:xfrm>
            <a:off x="6173772" y="2812747"/>
            <a:ext cx="2684508" cy="439223"/>
          </a:xfrm>
          <a:prstGeom prst="rect">
            <a:avLst/>
          </a:prstGeom>
          <a:noFill/>
          <a:ln w="19050" algn="ctr">
            <a:noFill/>
            <a:miter lim="800000"/>
            <a:headEnd/>
            <a:tailEnd/>
          </a:ln>
          <a:effectLst/>
        </p:spPr>
        <p:txBody>
          <a:bodyPr wrap="square">
            <a:spAutoFit/>
          </a:bodyPr>
          <a:lstStyle/>
          <a:p>
            <a:pPr algn="l"/>
            <a:r>
              <a:rPr lang="zh-CN" altLang="en-US" sz="2200">
                <a:solidFill>
                  <a:srgbClr val="0000FF"/>
                </a:solidFill>
                <a:latin typeface="Consolas" pitchFamily="49" charset="0"/>
                <a:ea typeface="楷体" pitchFamily="49" charset="-122"/>
                <a:cs typeface="Consolas" pitchFamily="49" charset="0"/>
              </a:rPr>
              <a:t>构成</a:t>
            </a:r>
            <a:r>
              <a:rPr lang="en-US" altLang="zh-CN" sz="2200" i="1">
                <a:solidFill>
                  <a:srgbClr val="0000FF"/>
                </a:solidFill>
                <a:latin typeface="Consolas" pitchFamily="49" charset="0"/>
                <a:ea typeface="楷体" pitchFamily="49" charset="-122"/>
                <a:cs typeface="Consolas" pitchFamily="49" charset="0"/>
              </a:rPr>
              <a:t>D</a:t>
            </a:r>
            <a:r>
              <a:rPr lang="en-US" altLang="zh-CN" sz="2200" i="1" baseline="-25000">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P</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楷体" pitchFamily="49" charset="-122"/>
                <a:cs typeface="Consolas" pitchFamily="49" charset="0"/>
              </a:rPr>
              <a:t>)=1/</a:t>
            </a:r>
            <a:r>
              <a:rPr lang="en-US" altLang="zh-CN" sz="2200" i="1" dirty="0">
                <a:solidFill>
                  <a:srgbClr val="0000FF"/>
                </a:solidFill>
                <a:latin typeface="Consolas" pitchFamily="49" charset="0"/>
                <a:ea typeface="楷体" pitchFamily="49" charset="-122"/>
                <a:cs typeface="Consolas" pitchFamily="49" charset="0"/>
              </a:rPr>
              <a:t>m</a:t>
            </a:r>
          </a:p>
        </p:txBody>
      </p:sp>
      <p:sp>
        <p:nvSpPr>
          <p:cNvPr id="8" name="上箭头 7"/>
          <p:cNvSpPr/>
          <p:nvPr/>
        </p:nvSpPr>
        <p:spPr>
          <a:xfrm>
            <a:off x="2357422" y="4141121"/>
            <a:ext cx="214314" cy="285752"/>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9" name="TextBox 8"/>
          <p:cNvSpPr txBox="1"/>
          <p:nvPr/>
        </p:nvSpPr>
        <p:spPr>
          <a:xfrm>
            <a:off x="428596" y="4569749"/>
            <a:ext cx="5857916" cy="430887"/>
          </a:xfrm>
          <a:prstGeom prst="rect">
            <a:avLst/>
          </a:prstGeom>
          <a:noFill/>
        </p:spPr>
        <p:txBody>
          <a:bodyPr wrap="square" rtlCol="0">
            <a:spAutoFit/>
          </a:bodyPr>
          <a:lstStyle/>
          <a:p>
            <a:pPr algn="l"/>
            <a:r>
              <a:rPr lang="zh-CN" altLang="en-US" sz="2000" dirty="0">
                <a:solidFill>
                  <a:srgbClr val="0000FF"/>
                </a:solidFill>
                <a:latin typeface="Consolas" pitchFamily="49" charset="0"/>
                <a:ea typeface="楷体" pitchFamily="49" charset="-122"/>
                <a:cs typeface="Consolas" pitchFamily="49" charset="0"/>
              </a:rPr>
              <a:t>所有可能的初始序列有</a:t>
            </a:r>
            <a:r>
              <a:rPr lang="en-US" altLang="zh-CN" sz="2000" i="1">
                <a:solidFill>
                  <a:srgbClr val="0000FF"/>
                </a:solidFill>
                <a:latin typeface="Consolas" pitchFamily="49" charset="0"/>
                <a:ea typeface="楷体" pitchFamily="49" charset="-122"/>
                <a:cs typeface="Consolas" pitchFamily="49" charset="0"/>
              </a:rPr>
              <a:t>m</a:t>
            </a:r>
            <a:r>
              <a:rPr lang="zh-CN" altLang="en-US" sz="2000">
                <a:solidFill>
                  <a:srgbClr val="0000FF"/>
                </a:solidFill>
                <a:latin typeface="Consolas" pitchFamily="49" charset="0"/>
                <a:ea typeface="楷体" pitchFamily="49" charset="-122"/>
                <a:cs typeface="Consolas" pitchFamily="49" charset="0"/>
              </a:rPr>
              <a:t>个，</a:t>
            </a:r>
            <a:r>
              <a:rPr lang="en-US" altLang="zh-CN" sz="2000" i="1">
                <a:solidFill>
                  <a:srgbClr val="0000FF"/>
                </a:solidFill>
                <a:latin typeface="Consolas" pitchFamily="49" charset="0"/>
                <a:ea typeface="楷体" pitchFamily="49" charset="-122"/>
                <a:cs typeface="Consolas" pitchFamily="49" charset="0"/>
              </a:rPr>
              <a:t>m</a:t>
            </a:r>
            <a:r>
              <a:rPr lang="en-US" altLang="zh-CN" sz="2000">
                <a:solidFill>
                  <a:srgbClr val="0000FF"/>
                </a:solidFill>
                <a:latin typeface="Consolas" pitchFamily="49" charset="0"/>
                <a:ea typeface="楷体" pitchFamily="49" charset="-122"/>
                <a:cs typeface="Consolas" pitchFamily="49" charset="0"/>
              </a:rPr>
              <a:t>=10!</a:t>
            </a:r>
            <a:endParaRPr lang="zh-CN" altLang="en-US" sz="2000" dirty="0">
              <a:solidFill>
                <a:srgbClr val="0000FF"/>
              </a:solidFill>
              <a:latin typeface="Consolas" pitchFamily="49" charset="0"/>
              <a:ea typeface="楷体" pitchFamily="49" charset="-122"/>
              <a:cs typeface="Consolas" pitchFamily="49"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92</a:t>
            </a:fld>
            <a:endParaRPr lang="en-US" altLang="zh-CN" dirty="0"/>
          </a:p>
        </p:txBody>
      </p:sp>
    </p:spTree>
    <p:extLst>
      <p:ext uri="{BB962C8B-B14F-4D97-AF65-F5344CB8AC3E}">
        <p14:creationId xmlns:p14="http://schemas.microsoft.com/office/powerpoint/2010/main" val="17513380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9" name="Text Box 5"/>
          <p:cNvSpPr txBox="1">
            <a:spLocks noChangeArrowheads="1"/>
          </p:cNvSpPr>
          <p:nvPr/>
        </p:nvSpPr>
        <p:spPr bwMode="auto">
          <a:xfrm>
            <a:off x="4643438" y="1052513"/>
            <a:ext cx="719138" cy="252313"/>
          </a:xfrm>
          <a:prstGeom prst="rect">
            <a:avLst/>
          </a:prstGeom>
          <a:noFill/>
          <a:ln w="19050" algn="ctr">
            <a:noFill/>
            <a:miter lim="800000"/>
            <a:headEnd/>
            <a:tailEnd/>
          </a:ln>
          <a:effectLst/>
        </p:spPr>
        <p:txBody>
          <a:bodyPr lIns="0" tIns="0" rIns="0" bIns="0">
            <a:spAutoFit/>
          </a:bodyPr>
          <a:lstStyle/>
          <a:p>
            <a:r>
              <a:rPr lang="en-US" altLang="zh-CN" sz="1600" i="1" dirty="0" err="1">
                <a:solidFill>
                  <a:srgbClr val="0000FF"/>
                </a:solidFill>
                <a:latin typeface="Consolas" pitchFamily="49" charset="0"/>
                <a:cs typeface="Consolas" pitchFamily="49" charset="0"/>
              </a:rPr>
              <a:t>I</a:t>
            </a:r>
            <a:r>
              <a:rPr lang="en-US" altLang="zh-CN" sz="1600" dirty="0" err="1">
                <a:solidFill>
                  <a:srgbClr val="0000FF"/>
                </a:solidFill>
                <a:latin typeface="Consolas" pitchFamily="49" charset="0"/>
                <a:cs typeface="Consolas" pitchFamily="49" charset="0"/>
              </a:rPr>
              <a:t>∈</a:t>
            </a:r>
            <a:r>
              <a:rPr lang="en-US" altLang="zh-CN" sz="1600" i="1" dirty="0" err="1">
                <a:solidFill>
                  <a:srgbClr val="0000FF"/>
                </a:solidFill>
                <a:latin typeface="Consolas" pitchFamily="49" charset="0"/>
                <a:cs typeface="Consolas" pitchFamily="49" charset="0"/>
              </a:rPr>
              <a:t>D</a:t>
            </a:r>
            <a:r>
              <a:rPr lang="en-US" altLang="zh-CN" sz="1600" i="1" baseline="-25000" dirty="0" err="1">
                <a:solidFill>
                  <a:srgbClr val="0000FF"/>
                </a:solidFill>
                <a:latin typeface="Consolas" pitchFamily="49" charset="0"/>
                <a:cs typeface="Consolas" pitchFamily="49" charset="0"/>
              </a:rPr>
              <a:t>n</a:t>
            </a:r>
            <a:endParaRPr lang="en-US" altLang="zh-CN" sz="1600" i="1" baseline="-25000" dirty="0">
              <a:solidFill>
                <a:srgbClr val="0000FF"/>
              </a:solidFill>
              <a:latin typeface="Consolas" pitchFamily="49" charset="0"/>
              <a:cs typeface="Consolas" pitchFamily="49" charset="0"/>
            </a:endParaRPr>
          </a:p>
        </p:txBody>
      </p:sp>
      <p:sp>
        <p:nvSpPr>
          <p:cNvPr id="216068" name="Text Box 4"/>
          <p:cNvSpPr txBox="1">
            <a:spLocks noChangeArrowheads="1"/>
          </p:cNvSpPr>
          <p:nvPr/>
        </p:nvSpPr>
        <p:spPr bwMode="auto">
          <a:xfrm>
            <a:off x="468313" y="549275"/>
            <a:ext cx="7991475" cy="540789"/>
          </a:xfrm>
          <a:prstGeom prst="rect">
            <a:avLst/>
          </a:prstGeom>
          <a:noFill/>
          <a:ln w="19050" algn="ctr">
            <a:noFill/>
            <a:miter lim="800000"/>
            <a:headEnd/>
            <a:tailEnd/>
          </a:ln>
          <a:effectLst/>
        </p:spPr>
        <p:txBody>
          <a:bodyPr>
            <a:spAutoFit/>
          </a:bodyPr>
          <a:lstStyle/>
          <a:p>
            <a:pPr algn="l">
              <a:lnSpc>
                <a:spcPct val="150000"/>
              </a:lnSpc>
            </a:pPr>
            <a:r>
              <a:rPr lang="zh-CN" altLang="en-US" sz="2200" dirty="0">
                <a:solidFill>
                  <a:srgbClr val="0000FF"/>
                </a:solidFill>
                <a:latin typeface="Consolas" pitchFamily="49" charset="0"/>
                <a:ea typeface="楷体" pitchFamily="49" charset="-122"/>
                <a:cs typeface="Consolas" pitchFamily="49" charset="0"/>
              </a:rPr>
              <a:t>算法的</a:t>
            </a:r>
            <a:r>
              <a:rPr lang="zh-CN" altLang="en-US" sz="2200" dirty="0">
                <a:solidFill>
                  <a:srgbClr val="FF00FF"/>
                </a:solidFill>
                <a:latin typeface="Consolas" pitchFamily="49" charset="0"/>
                <a:ea typeface="楷体" pitchFamily="49" charset="-122"/>
                <a:cs typeface="Consolas" pitchFamily="49" charset="0"/>
              </a:rPr>
              <a:t>最坏时间复杂度</a:t>
            </a:r>
            <a:r>
              <a:rPr lang="zh-CN" altLang="en-US" sz="2200" dirty="0">
                <a:solidFill>
                  <a:srgbClr val="0000FF"/>
                </a:solidFill>
                <a:latin typeface="Consolas" pitchFamily="49" charset="0"/>
                <a:ea typeface="楷体" pitchFamily="49" charset="-122"/>
                <a:cs typeface="Consolas" pitchFamily="49" charset="0"/>
              </a:rPr>
              <a:t>为：</a:t>
            </a:r>
            <a:r>
              <a:rPr lang="en-US" altLang="zh-CN" sz="2200" i="1" dirty="0">
                <a:solidFill>
                  <a:srgbClr val="0000FF"/>
                </a:solidFill>
                <a:latin typeface="Consolas" pitchFamily="49" charset="0"/>
                <a:ea typeface="楷体" pitchFamily="49" charset="-122"/>
                <a:cs typeface="Consolas" pitchFamily="49" charset="0"/>
              </a:rPr>
              <a:t>W</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C00000"/>
                </a:solidFill>
                <a:latin typeface="Consolas" pitchFamily="49" charset="0"/>
                <a:ea typeface="楷体" pitchFamily="49" charset="-122"/>
                <a:cs typeface="Consolas" pitchFamily="49" charset="0"/>
              </a:rPr>
              <a:t>MAX</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T</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楷体" pitchFamily="49" charset="-122"/>
                <a:cs typeface="Consolas" pitchFamily="49" charset="0"/>
              </a:rPr>
              <a:t>)}</a:t>
            </a:r>
          </a:p>
        </p:txBody>
      </p:sp>
      <p:sp>
        <p:nvSpPr>
          <p:cNvPr id="216070" name="Text Box 6"/>
          <p:cNvSpPr txBox="1">
            <a:spLocks noChangeArrowheads="1"/>
          </p:cNvSpPr>
          <p:nvPr/>
        </p:nvSpPr>
        <p:spPr bwMode="auto">
          <a:xfrm>
            <a:off x="4643438" y="2146288"/>
            <a:ext cx="719138" cy="252313"/>
          </a:xfrm>
          <a:prstGeom prst="rect">
            <a:avLst/>
          </a:prstGeom>
          <a:noFill/>
          <a:ln w="19050" algn="ctr">
            <a:noFill/>
            <a:miter lim="800000"/>
            <a:headEnd/>
            <a:tailEnd/>
          </a:ln>
          <a:effectLst/>
        </p:spPr>
        <p:txBody>
          <a:bodyPr lIns="0" tIns="0" rIns="0" bIns="0">
            <a:spAutoFit/>
          </a:bodyPr>
          <a:lstStyle/>
          <a:p>
            <a:r>
              <a:rPr lang="en-US" altLang="zh-CN" sz="1600" i="1" dirty="0" err="1">
                <a:solidFill>
                  <a:srgbClr val="0000FF"/>
                </a:solidFill>
                <a:latin typeface="Consolas" pitchFamily="49" charset="0"/>
                <a:cs typeface="Consolas" pitchFamily="49" charset="0"/>
              </a:rPr>
              <a:t>I</a:t>
            </a:r>
            <a:r>
              <a:rPr lang="en-US" altLang="zh-CN" sz="1600" dirty="0" err="1">
                <a:solidFill>
                  <a:srgbClr val="0000FF"/>
                </a:solidFill>
                <a:latin typeface="Consolas" pitchFamily="49" charset="0"/>
                <a:cs typeface="Consolas" pitchFamily="49" charset="0"/>
              </a:rPr>
              <a:t>∈</a:t>
            </a:r>
            <a:r>
              <a:rPr lang="en-US" altLang="zh-CN" sz="1600" i="1" dirty="0" err="1">
                <a:solidFill>
                  <a:srgbClr val="0000FF"/>
                </a:solidFill>
                <a:latin typeface="Consolas" pitchFamily="49" charset="0"/>
                <a:cs typeface="Consolas" pitchFamily="49" charset="0"/>
              </a:rPr>
              <a:t>D</a:t>
            </a:r>
            <a:r>
              <a:rPr lang="en-US" altLang="zh-CN" sz="1600" i="1" baseline="-25000" dirty="0" err="1">
                <a:solidFill>
                  <a:srgbClr val="0000FF"/>
                </a:solidFill>
                <a:latin typeface="Consolas" pitchFamily="49" charset="0"/>
                <a:cs typeface="Consolas" pitchFamily="49" charset="0"/>
              </a:rPr>
              <a:t>n</a:t>
            </a:r>
            <a:endParaRPr lang="en-US" altLang="zh-CN" sz="1600" i="1" baseline="-25000" dirty="0">
              <a:solidFill>
                <a:srgbClr val="0000FF"/>
              </a:solidFill>
              <a:latin typeface="Consolas" pitchFamily="49" charset="0"/>
              <a:cs typeface="Consolas" pitchFamily="49" charset="0"/>
            </a:endParaRPr>
          </a:p>
        </p:txBody>
      </p:sp>
      <p:sp>
        <p:nvSpPr>
          <p:cNvPr id="216071" name="Text Box 7"/>
          <p:cNvSpPr txBox="1">
            <a:spLocks noChangeArrowheads="1"/>
          </p:cNvSpPr>
          <p:nvPr/>
        </p:nvSpPr>
        <p:spPr bwMode="auto">
          <a:xfrm>
            <a:off x="468313" y="1643050"/>
            <a:ext cx="7991475" cy="540789"/>
          </a:xfrm>
          <a:prstGeom prst="rect">
            <a:avLst/>
          </a:prstGeom>
          <a:noFill/>
          <a:ln w="19050" algn="ctr">
            <a:noFill/>
            <a:miter lim="800000"/>
            <a:headEnd/>
            <a:tailEnd/>
          </a:ln>
          <a:effectLst/>
        </p:spPr>
        <p:txBody>
          <a:bodyPr>
            <a:spAutoFit/>
          </a:bodyPr>
          <a:lstStyle/>
          <a:p>
            <a:pPr algn="l">
              <a:lnSpc>
                <a:spcPct val="150000"/>
              </a:lnSpc>
            </a:pPr>
            <a:r>
              <a:rPr lang="zh-CN" altLang="en-US" sz="2200" dirty="0">
                <a:solidFill>
                  <a:srgbClr val="0000FF"/>
                </a:solidFill>
                <a:latin typeface="Consolas" pitchFamily="49" charset="0"/>
                <a:ea typeface="楷体" pitchFamily="49" charset="-122"/>
                <a:cs typeface="Consolas" pitchFamily="49" charset="0"/>
              </a:rPr>
              <a:t>算法的</a:t>
            </a:r>
            <a:r>
              <a:rPr lang="zh-CN" altLang="en-US" sz="2200" dirty="0">
                <a:solidFill>
                  <a:srgbClr val="FF00FF"/>
                </a:solidFill>
                <a:latin typeface="Consolas" pitchFamily="49" charset="0"/>
                <a:ea typeface="楷体" pitchFamily="49" charset="-122"/>
                <a:cs typeface="Consolas" pitchFamily="49" charset="0"/>
              </a:rPr>
              <a:t>最好时间复杂度</a:t>
            </a:r>
            <a:r>
              <a:rPr lang="zh-CN" altLang="en-US" sz="2200" dirty="0">
                <a:solidFill>
                  <a:srgbClr val="0000FF"/>
                </a:solidFill>
                <a:latin typeface="Consolas" pitchFamily="49" charset="0"/>
                <a:ea typeface="楷体" pitchFamily="49" charset="-122"/>
                <a:cs typeface="Consolas" pitchFamily="49" charset="0"/>
              </a:rPr>
              <a:t>为：</a:t>
            </a:r>
            <a:r>
              <a:rPr lang="en-US" altLang="zh-CN" sz="2200" i="1" dirty="0">
                <a:solidFill>
                  <a:srgbClr val="0000FF"/>
                </a:solidFill>
                <a:latin typeface="Consolas" pitchFamily="49" charset="0"/>
                <a:ea typeface="楷体" pitchFamily="49" charset="-122"/>
                <a:cs typeface="Consolas" pitchFamily="49" charset="0"/>
              </a:rPr>
              <a:t>B</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C00000"/>
                </a:solidFill>
                <a:latin typeface="Consolas" pitchFamily="49" charset="0"/>
                <a:ea typeface="楷体" pitchFamily="49" charset="-122"/>
                <a:cs typeface="Consolas" pitchFamily="49" charset="0"/>
              </a:rPr>
              <a:t>MIN</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T</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楷体" pitchFamily="49" charset="-122"/>
                <a:cs typeface="Consolas" pitchFamily="49" charset="0"/>
              </a:rPr>
              <a:t>)}</a:t>
            </a:r>
          </a:p>
        </p:txBody>
      </p:sp>
      <p:grpSp>
        <p:nvGrpSpPr>
          <p:cNvPr id="13" name="组合 12"/>
          <p:cNvGrpSpPr/>
          <p:nvPr/>
        </p:nvGrpSpPr>
        <p:grpSpPr>
          <a:xfrm>
            <a:off x="1928794" y="1071546"/>
            <a:ext cx="3786214" cy="2653352"/>
            <a:chOff x="1928794" y="1071546"/>
            <a:chExt cx="3786214" cy="2653352"/>
          </a:xfrm>
        </p:grpSpPr>
        <p:sp>
          <p:nvSpPr>
            <p:cNvPr id="7" name="TextBox 6"/>
            <p:cNvSpPr txBox="1"/>
            <p:nvPr/>
          </p:nvSpPr>
          <p:spPr>
            <a:xfrm>
              <a:off x="1928794" y="3286124"/>
              <a:ext cx="3786214" cy="438774"/>
            </a:xfrm>
            <a:prstGeom prst="rect">
              <a:avLst/>
            </a:prstGeom>
            <a:noFill/>
          </p:spPr>
          <p:txBody>
            <a:bodyPr wrap="square" rtlCol="0">
              <a:spAutoFit/>
            </a:bodyPr>
            <a:lstStyle/>
            <a:p>
              <a:pPr algn="l"/>
              <a:r>
                <a:rPr lang="zh-CN" altLang="en-US" sz="2200">
                  <a:solidFill>
                    <a:srgbClr val="C00000"/>
                  </a:solidFill>
                  <a:latin typeface="微软雅黑" pitchFamily="34" charset="-122"/>
                  <a:ea typeface="微软雅黑" pitchFamily="34" charset="-122"/>
                </a:rPr>
                <a:t>一种或几种特殊情况</a:t>
              </a:r>
            </a:p>
          </p:txBody>
        </p:sp>
        <p:cxnSp>
          <p:nvCxnSpPr>
            <p:cNvPr id="10" name="直接箭头连接符 9"/>
            <p:cNvCxnSpPr/>
            <p:nvPr/>
          </p:nvCxnSpPr>
          <p:spPr>
            <a:xfrm rot="16200000" flipV="1">
              <a:off x="2143108" y="2428868"/>
              <a:ext cx="1071570" cy="642942"/>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16200000" flipV="1">
              <a:off x="2000232" y="1643050"/>
              <a:ext cx="2214578" cy="107157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4" name="灯片编号占位符 3"/>
          <p:cNvSpPr>
            <a:spLocks noGrp="1"/>
          </p:cNvSpPr>
          <p:nvPr>
            <p:ph type="sldNum" sz="quarter" idx="12"/>
          </p:nvPr>
        </p:nvSpPr>
        <p:spPr/>
        <p:txBody>
          <a:bodyPr/>
          <a:lstStyle/>
          <a:p>
            <a:fld id="{7AF016A1-9F15-429F-9EFD-84004B73C732}" type="slidenum">
              <a:rPr lang="en-US" altLang="zh-CN" smtClean="0"/>
              <a:pPr/>
              <a:t>93</a:t>
            </a:fld>
            <a:endParaRPr lang="en-US" altLang="zh-CN" dirty="0"/>
          </a:p>
        </p:txBody>
      </p:sp>
    </p:spTree>
    <p:custDataLst>
      <p:tags r:id="rId1"/>
    </p:custDataLst>
    <p:extLst>
      <p:ext uri="{BB962C8B-B14F-4D97-AF65-F5344CB8AC3E}">
        <p14:creationId xmlns:p14="http://schemas.microsoft.com/office/powerpoint/2010/main" val="29085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Text Box 4"/>
          <p:cNvSpPr txBox="1">
            <a:spLocks noChangeArrowheads="1"/>
          </p:cNvSpPr>
          <p:nvPr/>
        </p:nvSpPr>
        <p:spPr bwMode="auto">
          <a:xfrm>
            <a:off x="214282" y="260350"/>
            <a:ext cx="8534430" cy="811632"/>
          </a:xfrm>
          <a:prstGeom prst="rect">
            <a:avLst/>
          </a:prstGeom>
          <a:noFill/>
          <a:ln w="9525" algn="ctr">
            <a:noFill/>
            <a:miter lim="800000"/>
            <a:headEnd/>
            <a:tailEnd/>
          </a:ln>
          <a:effectLst/>
        </p:spPr>
        <p:txBody>
          <a:bodyPr wrap="square">
            <a:spAutoFit/>
          </a:bodyPr>
          <a:lstStyle/>
          <a:p>
            <a:pPr algn="l"/>
            <a:r>
              <a:rPr lang="zh-CN" altLang="en-US" sz="2200" dirty="0">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1-8</a:t>
            </a: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p21】</a:t>
            </a:r>
            <a:r>
              <a:rPr lang="zh-CN" altLang="en-US" sz="2200" dirty="0">
                <a:solidFill>
                  <a:srgbClr val="0000FF"/>
                </a:solidFill>
                <a:latin typeface="Consolas" pitchFamily="49" charset="0"/>
                <a:ea typeface="楷体" pitchFamily="49" charset="-122"/>
                <a:cs typeface="Consolas" pitchFamily="49" charset="0"/>
              </a:rPr>
              <a:t>设计一个算法，求含</a:t>
            </a:r>
            <a:r>
              <a:rPr lang="en-US" altLang="zh-CN" sz="2200" i="1" dirty="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个整数元素的序列中前</a:t>
            </a:r>
            <a:r>
              <a:rPr lang="en-US" altLang="zh-CN" sz="2200" i="1" dirty="0" err="1">
                <a:solidFill>
                  <a:srgbClr val="0000FF"/>
                </a:solidFill>
                <a:latin typeface="Consolas" pitchFamily="49" charset="0"/>
                <a:ea typeface="楷体" pitchFamily="49" charset="-122"/>
                <a:cs typeface="Consolas" pitchFamily="49" charset="0"/>
              </a:rPr>
              <a:t>i</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err="1">
                <a:solidFill>
                  <a:srgbClr val="0000FF"/>
                </a:solidFill>
                <a:latin typeface="Consolas" pitchFamily="49" charset="0"/>
                <a:ea typeface="楷体" pitchFamily="49" charset="-122"/>
                <a:cs typeface="Consolas" pitchFamily="49" charset="0"/>
              </a:rPr>
              <a:t>1</a:t>
            </a:r>
            <a:r>
              <a:rPr lang="en-US" altLang="zh-CN" sz="2200" dirty="0" err="1">
                <a:solidFill>
                  <a:srgbClr val="0000FF"/>
                </a:solidFill>
                <a:latin typeface="Consolas" pitchFamily="49" charset="0"/>
                <a:ea typeface="+mn-ea"/>
                <a:cs typeface="Consolas" pitchFamily="49" charset="0"/>
              </a:rPr>
              <a:t>≤</a:t>
            </a:r>
            <a:r>
              <a:rPr lang="en-US" altLang="zh-CN" sz="2200" i="1" dirty="0" err="1">
                <a:solidFill>
                  <a:srgbClr val="0000FF"/>
                </a:solidFill>
                <a:latin typeface="Consolas" pitchFamily="49" charset="0"/>
                <a:ea typeface="楷体" pitchFamily="49" charset="-122"/>
                <a:cs typeface="Consolas" pitchFamily="49" charset="0"/>
              </a:rPr>
              <a:t>i</a:t>
            </a:r>
            <a:r>
              <a:rPr lang="en-US" altLang="zh-CN" sz="2200" dirty="0" err="1">
                <a:solidFill>
                  <a:srgbClr val="0000FF"/>
                </a:solidFill>
                <a:latin typeface="Consolas" pitchFamily="49" charset="0"/>
                <a:ea typeface="+mn-ea"/>
                <a:cs typeface="Consolas" pitchFamily="49" charset="0"/>
              </a:rPr>
              <a:t>≤</a:t>
            </a:r>
            <a:r>
              <a:rPr lang="en-US" altLang="zh-CN" sz="2200" i="1" dirty="0" err="1">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）个元素的最大值。并分析算法的平均时间复杂度。</a:t>
            </a:r>
          </a:p>
        </p:txBody>
      </p:sp>
      <p:sp>
        <p:nvSpPr>
          <p:cNvPr id="201733" name="Text Box 5"/>
          <p:cNvSpPr txBox="1">
            <a:spLocks noChangeArrowheads="1"/>
          </p:cNvSpPr>
          <p:nvPr/>
        </p:nvSpPr>
        <p:spPr bwMode="auto">
          <a:xfrm>
            <a:off x="468313" y="1500174"/>
            <a:ext cx="8207375" cy="811632"/>
          </a:xfrm>
          <a:prstGeom prst="rect">
            <a:avLst/>
          </a:prstGeom>
          <a:noFill/>
          <a:ln w="9525" algn="ctr">
            <a:noFill/>
            <a:miter lim="800000"/>
            <a:headEnd/>
            <a:tailEnd/>
          </a:ln>
          <a:effectLst/>
        </p:spPr>
        <p:txBody>
          <a:bodyPr>
            <a:spAutoFit/>
          </a:bodyPr>
          <a:lstStyle/>
          <a:p>
            <a:pPr marL="12700" indent="-12700" algn="l"/>
            <a:r>
              <a:rPr lang="zh-CN" altLang="en-US" sz="2200" dirty="0">
                <a:solidFill>
                  <a:srgbClr val="FF3300"/>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解：</a:t>
            </a:r>
            <a:r>
              <a:rPr lang="zh-CN" altLang="en-US" sz="2200" dirty="0">
                <a:solidFill>
                  <a:srgbClr val="0000FF"/>
                </a:solidFill>
                <a:latin typeface="Consolas" pitchFamily="49" charset="0"/>
                <a:ea typeface="楷体" pitchFamily="49" charset="-122"/>
                <a:cs typeface="Consolas" pitchFamily="49" charset="0"/>
              </a:rPr>
              <a:t>整数序列用数组</a:t>
            </a:r>
            <a:r>
              <a:rPr lang="en-US" altLang="zh-CN" sz="2200" i="1" dirty="0">
                <a:solidFill>
                  <a:srgbClr val="0000FF"/>
                </a:solidFill>
                <a:latin typeface="Consolas" pitchFamily="49" charset="0"/>
                <a:ea typeface="楷体" pitchFamily="49" charset="-122"/>
                <a:cs typeface="Consolas" pitchFamily="49" charset="0"/>
              </a:rPr>
              <a:t>a</a:t>
            </a:r>
            <a:r>
              <a:rPr lang="zh-CN" altLang="en-US" sz="2200" dirty="0">
                <a:solidFill>
                  <a:srgbClr val="0000FF"/>
                </a:solidFill>
                <a:latin typeface="Consolas" pitchFamily="49" charset="0"/>
                <a:ea typeface="楷体" pitchFamily="49" charset="-122"/>
                <a:cs typeface="Consolas" pitchFamily="49" charset="0"/>
              </a:rPr>
              <a:t>表示，前</a:t>
            </a:r>
            <a:r>
              <a:rPr lang="en-US" altLang="zh-CN" sz="2200" i="1" dirty="0" err="1">
                <a:solidFill>
                  <a:srgbClr val="0000FF"/>
                </a:solidFill>
                <a:latin typeface="Consolas" pitchFamily="49" charset="0"/>
                <a:ea typeface="楷体" pitchFamily="49" charset="-122"/>
                <a:cs typeface="Consolas" pitchFamily="49" charset="0"/>
              </a:rPr>
              <a:t>i</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err="1">
                <a:solidFill>
                  <a:srgbClr val="0000FF"/>
                </a:solidFill>
                <a:latin typeface="Consolas" pitchFamily="49" charset="0"/>
                <a:ea typeface="楷体" pitchFamily="49" charset="-122"/>
                <a:cs typeface="Consolas" pitchFamily="49" charset="0"/>
              </a:rPr>
              <a:t>1</a:t>
            </a:r>
            <a:r>
              <a:rPr lang="en-US" altLang="zh-CN" sz="2200" dirty="0" err="1">
                <a:solidFill>
                  <a:srgbClr val="0000FF"/>
                </a:solidFill>
                <a:latin typeface="Consolas" pitchFamily="49" charset="0"/>
                <a:ea typeface="+mj-ea"/>
                <a:cs typeface="Consolas" pitchFamily="49" charset="0"/>
              </a:rPr>
              <a:t>≤</a:t>
            </a:r>
            <a:r>
              <a:rPr lang="en-US" altLang="zh-CN" sz="2200" i="1" dirty="0" err="1">
                <a:solidFill>
                  <a:srgbClr val="0000FF"/>
                </a:solidFill>
                <a:latin typeface="Consolas" pitchFamily="49" charset="0"/>
                <a:ea typeface="楷体" pitchFamily="49" charset="-122"/>
                <a:cs typeface="Consolas" pitchFamily="49" charset="0"/>
              </a:rPr>
              <a:t>i</a:t>
            </a:r>
            <a:r>
              <a:rPr lang="en-US" altLang="zh-CN" sz="2200" dirty="0" err="1">
                <a:solidFill>
                  <a:srgbClr val="0000FF"/>
                </a:solidFill>
                <a:latin typeface="Consolas" pitchFamily="49" charset="0"/>
                <a:ea typeface="+mn-ea"/>
                <a:cs typeface="Consolas" pitchFamily="49" charset="0"/>
              </a:rPr>
              <a:t>≤</a:t>
            </a:r>
            <a:r>
              <a:rPr lang="en-US" altLang="zh-CN" sz="2200" i="1" dirty="0" err="1">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）个元素为</a:t>
            </a:r>
            <a:r>
              <a:rPr lang="en-US" altLang="zh-CN" sz="2200" i="1" dirty="0">
                <a:solidFill>
                  <a:srgbClr val="0000FF"/>
                </a:solidFill>
                <a:latin typeface="Consolas" pitchFamily="49" charset="0"/>
                <a:ea typeface="楷体" pitchFamily="49" charset="-122"/>
                <a:cs typeface="Consolas" pitchFamily="49" charset="0"/>
              </a:rPr>
              <a:t>a</a:t>
            </a:r>
            <a:r>
              <a:rPr lang="en-US" altLang="zh-CN" sz="2200" dirty="0">
                <a:solidFill>
                  <a:srgbClr val="0000FF"/>
                </a:solidFill>
                <a:latin typeface="Consolas" pitchFamily="49" charset="0"/>
                <a:ea typeface="楷体" pitchFamily="49" charset="-122"/>
                <a:cs typeface="Consolas" pitchFamily="49" charset="0"/>
              </a:rPr>
              <a:t>[0..</a:t>
            </a:r>
            <a:r>
              <a:rPr lang="en-US" altLang="zh-CN" sz="2200" i="1" dirty="0">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mj-ea"/>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a:t>
            </a:r>
            <a:r>
              <a:rPr lang="zh-CN" altLang="en-US" sz="2200" dirty="0">
                <a:solidFill>
                  <a:srgbClr val="0000FF"/>
                </a:solidFill>
                <a:latin typeface="Consolas" pitchFamily="49" charset="0"/>
                <a:ea typeface="楷体" pitchFamily="49" charset="-122"/>
                <a:cs typeface="Consolas" pitchFamily="49" charset="0"/>
              </a:rPr>
              <a:t>。</a:t>
            </a:r>
          </a:p>
        </p:txBody>
      </p:sp>
      <p:sp>
        <p:nvSpPr>
          <p:cNvPr id="201734" name="Text Box 6"/>
          <p:cNvSpPr txBox="1">
            <a:spLocks noChangeArrowheads="1"/>
          </p:cNvSpPr>
          <p:nvPr/>
        </p:nvSpPr>
        <p:spPr bwMode="auto">
          <a:xfrm>
            <a:off x="1900244" y="2837751"/>
            <a:ext cx="4957772" cy="2789445"/>
          </a:xfrm>
          <a:prstGeom prst="rect">
            <a:avLst/>
          </a:prstGeom>
          <a:gradFill flip="none"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2700000" scaled="1"/>
            <a:tileRect/>
          </a:gradFill>
          <a:ln>
            <a:headEnd/>
            <a:tailEnd/>
          </a:ln>
        </p:spPr>
        <p:style>
          <a:lnRef idx="1">
            <a:schemeClr val="accent2"/>
          </a:lnRef>
          <a:fillRef idx="2">
            <a:schemeClr val="accent2"/>
          </a:fillRef>
          <a:effectRef idx="1">
            <a:schemeClr val="accent2"/>
          </a:effectRef>
          <a:fontRef idx="minor">
            <a:schemeClr val="dk1"/>
          </a:fontRef>
        </p:style>
        <p:txBody>
          <a:bodyPr wrap="square" lIns="180000" tIns="144000" rIns="180000" bIns="144000">
            <a:spAutoFit/>
          </a:bodyPr>
          <a:lstStyle/>
          <a:p>
            <a:pPr marL="457200" indent="-457200" algn="l"/>
            <a:r>
              <a:rPr lang="en-US" altLang="zh-CN" sz="1800" dirty="0" err="1">
                <a:solidFill>
                  <a:srgbClr val="0000FF"/>
                </a:solidFill>
                <a:latin typeface="Consolas" pitchFamily="49" charset="0"/>
                <a:cs typeface="Consolas" pitchFamily="49" charset="0"/>
              </a:rPr>
              <a:t>int</a:t>
            </a:r>
            <a:r>
              <a:rPr lang="en-US" altLang="zh-CN" sz="1800" dirty="0">
                <a:solidFill>
                  <a:srgbClr val="0000FF"/>
                </a:solidFill>
                <a:latin typeface="Consolas" pitchFamily="49" charset="0"/>
                <a:cs typeface="Consolas" pitchFamily="49" charset="0"/>
              </a:rPr>
              <a:t> fun(</a:t>
            </a:r>
            <a:r>
              <a:rPr lang="en-US" altLang="zh-CN" sz="1800" dirty="0" err="1">
                <a:solidFill>
                  <a:srgbClr val="0000FF"/>
                </a:solidFill>
                <a:latin typeface="Consolas" pitchFamily="49" charset="0"/>
                <a:cs typeface="Consolas" pitchFamily="49" charset="0"/>
              </a:rPr>
              <a:t>int</a:t>
            </a:r>
            <a:r>
              <a:rPr lang="en-US" altLang="zh-CN" sz="1800" dirty="0">
                <a:solidFill>
                  <a:srgbClr val="0000FF"/>
                </a:solidFill>
                <a:latin typeface="Consolas" pitchFamily="49" charset="0"/>
                <a:cs typeface="Consolas" pitchFamily="49" charset="0"/>
              </a:rPr>
              <a:t> a[]</a:t>
            </a:r>
            <a:r>
              <a:rPr lang="zh-CN" altLang="en-US" sz="1800" dirty="0">
                <a:solidFill>
                  <a:srgbClr val="0000FF"/>
                </a:solidFill>
                <a:latin typeface="Consolas" pitchFamily="49" charset="0"/>
                <a:cs typeface="Consolas" pitchFamily="49" charset="0"/>
              </a:rPr>
              <a:t>，</a:t>
            </a:r>
            <a:r>
              <a:rPr lang="en-US" altLang="zh-CN" sz="1800" dirty="0" err="1">
                <a:solidFill>
                  <a:srgbClr val="0000FF"/>
                </a:solidFill>
                <a:latin typeface="Consolas" pitchFamily="49" charset="0"/>
                <a:cs typeface="Consolas" pitchFamily="49" charset="0"/>
              </a:rPr>
              <a:t>int</a:t>
            </a:r>
            <a:r>
              <a:rPr lang="en-US" altLang="zh-CN" sz="1800" dirty="0">
                <a:solidFill>
                  <a:srgbClr val="0000FF"/>
                </a:solidFill>
                <a:latin typeface="Consolas" pitchFamily="49" charset="0"/>
                <a:cs typeface="Consolas" pitchFamily="49" charset="0"/>
              </a:rPr>
              <a:t> n</a:t>
            </a:r>
            <a:r>
              <a:rPr lang="zh-CN" altLang="en-US" sz="1800" dirty="0">
                <a:solidFill>
                  <a:srgbClr val="0000FF"/>
                </a:solidFill>
                <a:latin typeface="Consolas" pitchFamily="49" charset="0"/>
                <a:cs typeface="Consolas" pitchFamily="49" charset="0"/>
              </a:rPr>
              <a:t>，</a:t>
            </a:r>
            <a:r>
              <a:rPr lang="en-US" altLang="zh-CN" sz="1800" dirty="0" err="1">
                <a:solidFill>
                  <a:srgbClr val="C00000"/>
                </a:solidFill>
                <a:latin typeface="Consolas" pitchFamily="49" charset="0"/>
                <a:cs typeface="Consolas" pitchFamily="49" charset="0"/>
              </a:rPr>
              <a:t>int</a:t>
            </a:r>
            <a:r>
              <a:rPr lang="en-US" altLang="zh-CN" sz="1800" dirty="0">
                <a:solidFill>
                  <a:srgbClr val="C00000"/>
                </a:solidFill>
                <a:latin typeface="Consolas" pitchFamily="49" charset="0"/>
                <a:cs typeface="Consolas" pitchFamily="49" charset="0"/>
              </a:rPr>
              <a:t> </a:t>
            </a:r>
            <a:r>
              <a:rPr lang="en-US" altLang="zh-CN" sz="1800" dirty="0" err="1">
                <a:solidFill>
                  <a:srgbClr val="C00000"/>
                </a:solidFill>
                <a:latin typeface="Consolas" pitchFamily="49" charset="0"/>
                <a:cs typeface="Consolas" pitchFamily="49" charset="0"/>
              </a:rPr>
              <a:t>i</a:t>
            </a:r>
            <a:r>
              <a:rPr lang="en-US" altLang="zh-CN" sz="1800" dirty="0">
                <a:solidFill>
                  <a:srgbClr val="0000FF"/>
                </a:solidFill>
                <a:latin typeface="Consolas" pitchFamily="49" charset="0"/>
                <a:cs typeface="Consolas" pitchFamily="49" charset="0"/>
              </a:rPr>
              <a:t>)</a:t>
            </a:r>
          </a:p>
          <a:p>
            <a:pPr marL="457200" indent="-457200" algn="l"/>
            <a:r>
              <a:rPr lang="en-US" altLang="zh-CN" sz="1800" dirty="0">
                <a:solidFill>
                  <a:srgbClr val="0000FF"/>
                </a:solidFill>
                <a:latin typeface="Consolas" pitchFamily="49" charset="0"/>
                <a:cs typeface="Consolas" pitchFamily="49" charset="0"/>
              </a:rPr>
              <a:t>{	</a:t>
            </a:r>
            <a:r>
              <a:rPr lang="en-US" altLang="zh-CN" sz="1800" dirty="0" err="1">
                <a:solidFill>
                  <a:srgbClr val="0000FF"/>
                </a:solidFill>
                <a:latin typeface="Consolas" pitchFamily="49" charset="0"/>
                <a:cs typeface="Consolas" pitchFamily="49" charset="0"/>
              </a:rPr>
              <a:t>int</a:t>
            </a:r>
            <a:r>
              <a:rPr lang="en-US" altLang="zh-CN" sz="1800" dirty="0">
                <a:solidFill>
                  <a:srgbClr val="0000FF"/>
                </a:solidFill>
                <a:latin typeface="Consolas" pitchFamily="49" charset="0"/>
                <a:cs typeface="Consolas" pitchFamily="49" charset="0"/>
              </a:rPr>
              <a:t> j</a:t>
            </a:r>
            <a:r>
              <a:rPr lang="zh-CN" altLang="en-US" sz="1800" dirty="0">
                <a:solidFill>
                  <a:srgbClr val="0000FF"/>
                </a:solidFill>
                <a:latin typeface="Consolas" pitchFamily="49" charset="0"/>
                <a:cs typeface="Consolas" pitchFamily="49" charset="0"/>
              </a:rPr>
              <a:t>，</a:t>
            </a:r>
            <a:r>
              <a:rPr lang="en-US" altLang="zh-CN" sz="1800" dirty="0">
                <a:solidFill>
                  <a:srgbClr val="0000FF"/>
                </a:solidFill>
                <a:latin typeface="Consolas" pitchFamily="49" charset="0"/>
                <a:cs typeface="Consolas" pitchFamily="49" charset="0"/>
              </a:rPr>
              <a:t>max=a[0];</a:t>
            </a:r>
          </a:p>
          <a:p>
            <a:pPr marL="457200" indent="-457200" algn="l"/>
            <a:r>
              <a:rPr lang="en-US" altLang="zh-CN" sz="1800" dirty="0">
                <a:solidFill>
                  <a:srgbClr val="0000FF"/>
                </a:solidFill>
                <a:latin typeface="Consolas" pitchFamily="49" charset="0"/>
                <a:cs typeface="Consolas" pitchFamily="49" charset="0"/>
              </a:rPr>
              <a:t>	for (j=</a:t>
            </a:r>
            <a:r>
              <a:rPr lang="en-US" altLang="zh-CN" sz="1800" dirty="0" err="1">
                <a:solidFill>
                  <a:srgbClr val="0000FF"/>
                </a:solidFill>
                <a:latin typeface="Consolas" pitchFamily="49" charset="0"/>
                <a:cs typeface="Consolas" pitchFamily="49" charset="0"/>
              </a:rPr>
              <a:t>1;j</a:t>
            </a:r>
            <a:r>
              <a:rPr lang="en-US" altLang="zh-CN" sz="1800" dirty="0">
                <a:solidFill>
                  <a:srgbClr val="0000FF"/>
                </a:solidFill>
                <a:latin typeface="Consolas" pitchFamily="49" charset="0"/>
                <a:cs typeface="Consolas" pitchFamily="49" charset="0"/>
              </a:rPr>
              <a:t>&lt;=</a:t>
            </a:r>
            <a:r>
              <a:rPr lang="en-US" altLang="zh-CN" sz="1800" dirty="0" err="1">
                <a:solidFill>
                  <a:srgbClr val="0000FF"/>
                </a:solidFill>
                <a:latin typeface="Consolas" pitchFamily="49" charset="0"/>
                <a:cs typeface="Consolas" pitchFamily="49" charset="0"/>
              </a:rPr>
              <a:t>i-1;j</a:t>
            </a:r>
            <a:r>
              <a:rPr lang="en-US" altLang="zh-CN" sz="1800" dirty="0">
                <a:solidFill>
                  <a:srgbClr val="0000FF"/>
                </a:solidFill>
                <a:latin typeface="Consolas" pitchFamily="49" charset="0"/>
                <a:cs typeface="Consolas" pitchFamily="49" charset="0"/>
              </a:rPr>
              <a:t>++)</a:t>
            </a:r>
          </a:p>
          <a:p>
            <a:pPr marL="457200" indent="-457200" algn="l"/>
            <a:r>
              <a:rPr lang="en-US" altLang="zh-CN" sz="1800" dirty="0">
                <a:solidFill>
                  <a:srgbClr val="0000FF"/>
                </a:solidFill>
                <a:latin typeface="Consolas" pitchFamily="49" charset="0"/>
                <a:cs typeface="Consolas" pitchFamily="49" charset="0"/>
              </a:rPr>
              <a:t>		if (a[j]&gt;max) max=a[j];</a:t>
            </a:r>
          </a:p>
          <a:p>
            <a:pPr marL="457200" indent="-457200" algn="l"/>
            <a:r>
              <a:rPr lang="en-US" altLang="zh-CN" sz="1800" dirty="0">
                <a:solidFill>
                  <a:srgbClr val="0000FF"/>
                </a:solidFill>
                <a:latin typeface="Consolas" pitchFamily="49" charset="0"/>
                <a:cs typeface="Consolas" pitchFamily="49" charset="0"/>
              </a:rPr>
              <a:t>	return(max);</a:t>
            </a:r>
          </a:p>
          <a:p>
            <a:pPr marL="457200" indent="-457200" algn="l"/>
            <a:r>
              <a:rPr lang="en-US" altLang="zh-CN" sz="1800" dirty="0">
                <a:solidFill>
                  <a:srgbClr val="0000FF"/>
                </a:solidFill>
                <a:latin typeface="Consolas" pitchFamily="49" charset="0"/>
                <a:cs typeface="Consolas" pitchFamily="49" charset="0"/>
              </a:rPr>
              <a:t>}</a:t>
            </a: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94</a:t>
            </a:fld>
            <a:endParaRPr lang="en-US" altLang="zh-CN" dirty="0"/>
          </a:p>
        </p:txBody>
      </p:sp>
    </p:spTree>
    <p:extLst>
      <p:ext uri="{BB962C8B-B14F-4D97-AF65-F5344CB8AC3E}">
        <p14:creationId xmlns:p14="http://schemas.microsoft.com/office/powerpoint/2010/main" val="21513959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Text Box 4"/>
          <p:cNvSpPr txBox="1">
            <a:spLocks noChangeArrowheads="1"/>
          </p:cNvSpPr>
          <p:nvPr/>
        </p:nvSpPr>
        <p:spPr bwMode="auto">
          <a:xfrm>
            <a:off x="428596" y="285728"/>
            <a:ext cx="8286808" cy="1370247"/>
          </a:xfrm>
          <a:prstGeom prst="rect">
            <a:avLst/>
          </a:prstGeom>
          <a:noFill/>
          <a:ln w="9525" algn="ctr">
            <a:noFill/>
            <a:miter lim="800000"/>
            <a:headEnd/>
            <a:tailEnd/>
          </a:ln>
          <a:effectLst/>
        </p:spPr>
        <p:txBody>
          <a:bodyPr wrap="square">
            <a:spAutoFit/>
          </a:bodyPr>
          <a:lstStyle/>
          <a:p>
            <a:pPr algn="l">
              <a:lnSpc>
                <a:spcPct val="130000"/>
              </a:lnSpc>
            </a:pPr>
            <a:r>
              <a:rPr lang="zh-CN" altLang="en-US" sz="2200" dirty="0">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解：</a:t>
            </a:r>
            <a:r>
              <a:rPr lang="en-US" altLang="zh-CN" sz="2200" i="1" dirty="0">
                <a:solidFill>
                  <a:srgbClr val="0000FF"/>
                </a:solidFill>
                <a:latin typeface="Consolas" pitchFamily="49" charset="0"/>
                <a:ea typeface="楷体" pitchFamily="49" charset="-122"/>
                <a:cs typeface="Consolas" pitchFamily="49" charset="0"/>
              </a:rPr>
              <a:t>i</a:t>
            </a:r>
            <a:r>
              <a:rPr lang="zh-CN" altLang="en-US" sz="2200" dirty="0">
                <a:solidFill>
                  <a:srgbClr val="0000FF"/>
                </a:solidFill>
                <a:latin typeface="Consolas" pitchFamily="49" charset="0"/>
                <a:ea typeface="楷体" pitchFamily="49" charset="-122"/>
                <a:cs typeface="Consolas" pitchFamily="49" charset="0"/>
              </a:rPr>
              <a:t>的取值范围为</a:t>
            </a:r>
            <a:r>
              <a:rPr lang="en-US" altLang="zh-CN" sz="2200" dirty="0">
                <a:solidFill>
                  <a:srgbClr val="0000FF"/>
                </a:solidFill>
                <a:latin typeface="Consolas" pitchFamily="49" charset="0"/>
                <a:ea typeface="楷体" pitchFamily="49" charset="-122"/>
                <a:cs typeface="Consolas" pitchFamily="49" charset="0"/>
              </a:rPr>
              <a:t>1</a:t>
            </a:r>
            <a:r>
              <a:rPr lang="zh-CN" altLang="en-US"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（共</a:t>
            </a:r>
            <a:r>
              <a:rPr lang="en-US" altLang="zh-CN" sz="2200" i="1" dirty="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种情况），对于求前</a:t>
            </a:r>
            <a:r>
              <a:rPr lang="en-US" altLang="zh-CN" sz="2200" i="1" dirty="0" err="1">
                <a:solidFill>
                  <a:srgbClr val="0000FF"/>
                </a:solidFill>
                <a:latin typeface="Consolas" pitchFamily="49" charset="0"/>
                <a:ea typeface="楷体" pitchFamily="49" charset="-122"/>
                <a:cs typeface="Consolas" pitchFamily="49" charset="0"/>
              </a:rPr>
              <a:t>i</a:t>
            </a:r>
            <a:r>
              <a:rPr lang="zh-CN" altLang="en-US" sz="2200" dirty="0">
                <a:solidFill>
                  <a:srgbClr val="0000FF"/>
                </a:solidFill>
                <a:latin typeface="Consolas" pitchFamily="49" charset="0"/>
                <a:ea typeface="楷体" pitchFamily="49" charset="-122"/>
                <a:cs typeface="Consolas" pitchFamily="49" charset="0"/>
              </a:rPr>
              <a:t>个元素的最大值时，需要元素比较</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err="1">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mj-ea"/>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a:t>
            </a:r>
            <a:r>
              <a:rPr lang="en-US" altLang="zh-CN" sz="2200" dirty="0">
                <a:solidFill>
                  <a:srgbClr val="0000FF"/>
                </a:solidFill>
                <a:latin typeface="Consolas" pitchFamily="49" charset="0"/>
                <a:ea typeface="+mj-ea"/>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1+1=</a:t>
            </a:r>
            <a:r>
              <a:rPr lang="en-US" altLang="zh-CN" sz="2200" i="1" dirty="0" err="1">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mn-ea"/>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a:t>
            </a:r>
            <a:r>
              <a:rPr lang="zh-CN" altLang="en-US" sz="2200" dirty="0">
                <a:solidFill>
                  <a:srgbClr val="0000FF"/>
                </a:solidFill>
                <a:latin typeface="Consolas" pitchFamily="49" charset="0"/>
                <a:ea typeface="楷体" pitchFamily="49" charset="-122"/>
                <a:cs typeface="Consolas" pitchFamily="49" charset="0"/>
              </a:rPr>
              <a:t>次。在等概率情况（每种情况的概率为</a:t>
            </a:r>
            <a:r>
              <a:rPr lang="en-US" altLang="zh-CN" sz="2200" dirty="0">
                <a:solidFill>
                  <a:srgbClr val="0000FF"/>
                </a:solidFill>
                <a:latin typeface="Consolas" pitchFamily="49" charset="0"/>
                <a:ea typeface="楷体" pitchFamily="49" charset="-122"/>
                <a:cs typeface="Consolas" pitchFamily="49" charset="0"/>
              </a:rPr>
              <a:t>1/</a:t>
            </a:r>
            <a:r>
              <a:rPr lang="en-US" altLang="zh-CN" sz="2200" i="1" dirty="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a:t>
            </a:r>
          </a:p>
        </p:txBody>
      </p:sp>
      <p:sp>
        <p:nvSpPr>
          <p:cNvPr id="204806" name="Rectangle 6"/>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4808" name="Rectangle 8"/>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4811" name="Rectangle 11"/>
          <p:cNvSpPr>
            <a:spLocks noChangeArrowheads="1"/>
          </p:cNvSpPr>
          <p:nvPr/>
        </p:nvSpPr>
        <p:spPr bwMode="auto">
          <a:xfrm>
            <a:off x="0" y="327183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4813" name="Text Box 13"/>
          <p:cNvSpPr txBox="1">
            <a:spLocks noChangeArrowheads="1"/>
          </p:cNvSpPr>
          <p:nvPr/>
        </p:nvSpPr>
        <p:spPr bwMode="auto">
          <a:xfrm>
            <a:off x="785786" y="3687079"/>
            <a:ext cx="7200900" cy="1217898"/>
          </a:xfrm>
          <a:prstGeom prst="rect">
            <a:avLst/>
          </a:prstGeom>
          <a:noFill/>
          <a:ln w="19050" algn="ctr">
            <a:noFill/>
            <a:miter lim="800000"/>
            <a:headEnd/>
            <a:tailEnd/>
          </a:ln>
          <a:effectLst/>
        </p:spPr>
        <p:txBody>
          <a:bodyPr>
            <a:spAutoFit/>
          </a:bodyPr>
          <a:lstStyle/>
          <a:p>
            <a:pPr algn="l">
              <a:lnSpc>
                <a:spcPct val="150000"/>
              </a:lnSpc>
            </a:pPr>
            <a:r>
              <a:rPr lang="zh-CN" altLang="en-US" sz="2200" dirty="0">
                <a:solidFill>
                  <a:srgbClr val="0000FF"/>
                </a:solidFill>
                <a:latin typeface="Consolas" pitchFamily="49" charset="0"/>
                <a:ea typeface="楷体" pitchFamily="49" charset="-122"/>
                <a:cs typeface="Consolas" pitchFamily="49" charset="0"/>
              </a:rPr>
              <a:t>该算法的</a:t>
            </a:r>
            <a:r>
              <a:rPr lang="zh-CN" altLang="en-US" sz="2200" dirty="0">
                <a:solidFill>
                  <a:srgbClr val="FF00FF"/>
                </a:solidFill>
                <a:latin typeface="Consolas" pitchFamily="49" charset="0"/>
                <a:ea typeface="楷体" pitchFamily="49" charset="-122"/>
                <a:cs typeface="Consolas" pitchFamily="49" charset="0"/>
              </a:rPr>
              <a:t>最坏复杂度</a:t>
            </a:r>
            <a:r>
              <a:rPr lang="zh-CN" altLang="en-US" sz="2200" dirty="0">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W</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)=O(</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（当</a:t>
            </a:r>
            <a:r>
              <a:rPr lang="en-US" altLang="zh-CN" sz="2200" i="1" dirty="0" err="1">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时）</a:t>
            </a:r>
          </a:p>
          <a:p>
            <a:pPr algn="l">
              <a:lnSpc>
                <a:spcPct val="150000"/>
              </a:lnSpc>
            </a:pPr>
            <a:r>
              <a:rPr lang="zh-CN" altLang="en-US" sz="2200" dirty="0">
                <a:solidFill>
                  <a:srgbClr val="0000FF"/>
                </a:solidFill>
                <a:latin typeface="Consolas" pitchFamily="49" charset="0"/>
                <a:ea typeface="楷体" pitchFamily="49" charset="-122"/>
                <a:cs typeface="Consolas" pitchFamily="49" charset="0"/>
              </a:rPr>
              <a:t>该算法的</a:t>
            </a:r>
            <a:r>
              <a:rPr lang="zh-CN" altLang="en-US" sz="2200" dirty="0">
                <a:solidFill>
                  <a:srgbClr val="FF00FF"/>
                </a:solidFill>
                <a:latin typeface="Consolas" pitchFamily="49" charset="0"/>
                <a:ea typeface="楷体" pitchFamily="49" charset="-122"/>
                <a:cs typeface="Consolas" pitchFamily="49" charset="0"/>
              </a:rPr>
              <a:t>最好复杂度</a:t>
            </a:r>
            <a:r>
              <a:rPr lang="zh-CN" altLang="en-US" sz="2200" dirty="0">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B</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)=O(1)</a:t>
            </a:r>
            <a:r>
              <a:rPr lang="zh-CN" altLang="en-US" sz="2200" dirty="0">
                <a:solidFill>
                  <a:srgbClr val="0000FF"/>
                </a:solidFill>
                <a:latin typeface="Consolas" pitchFamily="49" charset="0"/>
                <a:ea typeface="楷体" pitchFamily="49" charset="-122"/>
                <a:cs typeface="Consolas" pitchFamily="49" charset="0"/>
              </a:rPr>
              <a:t>（当</a:t>
            </a:r>
            <a:r>
              <a:rPr lang="en-US" altLang="zh-CN" sz="2200" i="1" dirty="0" err="1">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楷体" pitchFamily="49" charset="-122"/>
                <a:cs typeface="Consolas" pitchFamily="49" charset="0"/>
              </a:rPr>
              <a:t>=1</a:t>
            </a:r>
            <a:r>
              <a:rPr lang="zh-CN" altLang="en-US" sz="2200" dirty="0">
                <a:solidFill>
                  <a:srgbClr val="0000FF"/>
                </a:solidFill>
                <a:latin typeface="Consolas" pitchFamily="49" charset="0"/>
                <a:ea typeface="楷体" pitchFamily="49" charset="-122"/>
                <a:cs typeface="Consolas" pitchFamily="49" charset="0"/>
              </a:rPr>
              <a:t>时）</a:t>
            </a:r>
          </a:p>
        </p:txBody>
      </p:sp>
      <p:grpSp>
        <p:nvGrpSpPr>
          <p:cNvPr id="41" name="组合 40"/>
          <p:cNvGrpSpPr/>
          <p:nvPr/>
        </p:nvGrpSpPr>
        <p:grpSpPr>
          <a:xfrm>
            <a:off x="2000233" y="2928934"/>
            <a:ext cx="4214841" cy="498598"/>
            <a:chOff x="2000233" y="2928934"/>
            <a:chExt cx="4214841" cy="498598"/>
          </a:xfrm>
        </p:grpSpPr>
        <p:sp>
          <p:nvSpPr>
            <p:cNvPr id="204812" name="Text Box 12"/>
            <p:cNvSpPr txBox="1">
              <a:spLocks noChangeArrowheads="1"/>
            </p:cNvSpPr>
            <p:nvPr/>
          </p:nvSpPr>
          <p:spPr bwMode="auto">
            <a:xfrm>
              <a:off x="2000233" y="2928934"/>
              <a:ext cx="1500198" cy="498598"/>
            </a:xfrm>
            <a:prstGeom prst="rect">
              <a:avLst/>
            </a:prstGeom>
            <a:noFill/>
            <a:ln w="9525" algn="ctr">
              <a:noFill/>
              <a:miter lim="800000"/>
              <a:headEnd/>
              <a:tailEnd/>
            </a:ln>
            <a:effectLst/>
          </p:spPr>
          <p:txBody>
            <a:bodyPr wrap="square">
              <a:spAutoFit/>
            </a:bodyPr>
            <a:lstStyle/>
            <a:p>
              <a:pPr algn="l"/>
              <a:r>
                <a:rPr lang="en-US" altLang="zh-CN">
                  <a:solidFill>
                    <a:srgbClr val="0000FF"/>
                  </a:solidFill>
                  <a:latin typeface="Consolas" pitchFamily="49" charset="0"/>
                  <a:cs typeface="Consolas" pitchFamily="49" charset="0"/>
                </a:rPr>
                <a:t>= O(</a:t>
              </a:r>
              <a:r>
                <a:rPr lang="en-US" altLang="zh-CN" i="1">
                  <a:solidFill>
                    <a:srgbClr val="0000FF"/>
                  </a:solidFill>
                  <a:latin typeface="Consolas" pitchFamily="49" charset="0"/>
                  <a:cs typeface="Consolas" pitchFamily="49" charset="0"/>
                </a:rPr>
                <a:t>n</a:t>
              </a:r>
              <a:r>
                <a:rPr lang="en-US" altLang="zh-CN" dirty="0">
                  <a:solidFill>
                    <a:srgbClr val="0000FF"/>
                  </a:solidFill>
                  <a:latin typeface="Consolas" pitchFamily="49" charset="0"/>
                  <a:cs typeface="Consolas" pitchFamily="49" charset="0"/>
                </a:rPr>
                <a:t>)</a:t>
              </a:r>
            </a:p>
          </p:txBody>
        </p:sp>
        <p:sp>
          <p:nvSpPr>
            <p:cNvPr id="204815" name="Line 15"/>
            <p:cNvSpPr>
              <a:spLocks noChangeShapeType="1"/>
            </p:cNvSpPr>
            <p:nvPr/>
          </p:nvSpPr>
          <p:spPr bwMode="auto">
            <a:xfrm flipH="1">
              <a:off x="3157549" y="3190871"/>
              <a:ext cx="503237" cy="0"/>
            </a:xfrm>
            <a:prstGeom prst="line">
              <a:avLst/>
            </a:prstGeom>
            <a:noFill/>
            <a:ln w="38100">
              <a:solidFill>
                <a:srgbClr val="6600CC"/>
              </a:solidFill>
              <a:round/>
              <a:headEnd/>
              <a:tailEnd type="triangle" w="med" len="med"/>
            </a:ln>
            <a:effectLst/>
          </p:spPr>
          <p:txBody>
            <a:bodyPr wrap="none" anchor="ctr">
              <a:spAutoFit/>
            </a:bodyPr>
            <a:lstStyle/>
            <a:p>
              <a:endParaRPr lang="zh-CN" altLang="en-US">
                <a:latin typeface="Consolas" pitchFamily="49" charset="0"/>
                <a:cs typeface="Consolas" pitchFamily="49" charset="0"/>
              </a:endParaRPr>
            </a:p>
          </p:txBody>
        </p:sp>
        <p:sp>
          <p:nvSpPr>
            <p:cNvPr id="204816" name="Text Box 16"/>
            <p:cNvSpPr txBox="1">
              <a:spLocks noChangeArrowheads="1"/>
            </p:cNvSpPr>
            <p:nvPr/>
          </p:nvSpPr>
          <p:spPr bwMode="auto">
            <a:xfrm>
              <a:off x="3551249" y="2962271"/>
              <a:ext cx="2663825" cy="464743"/>
            </a:xfrm>
            <a:prstGeom prst="rect">
              <a:avLst/>
            </a:prstGeom>
            <a:noFill/>
            <a:ln w="19050" algn="ctr">
              <a:noFill/>
              <a:miter lim="800000"/>
              <a:headEnd/>
              <a:tailEnd/>
            </a:ln>
            <a:effectLst/>
          </p:spPr>
          <p:txBody>
            <a:bodyPr>
              <a:spAutoFit/>
            </a:bodyPr>
            <a:lstStyle/>
            <a:p>
              <a:pPr algn="l"/>
              <a:r>
                <a:rPr lang="zh-CN" altLang="en-US" sz="2200" dirty="0">
                  <a:solidFill>
                    <a:srgbClr val="FF00FF"/>
                  </a:solidFill>
                  <a:latin typeface="Consolas" pitchFamily="49" charset="0"/>
                  <a:ea typeface="楷体" pitchFamily="49" charset="-122"/>
                  <a:cs typeface="Consolas" pitchFamily="49" charset="0"/>
                </a:rPr>
                <a:t>平均时间复杂度</a:t>
              </a:r>
            </a:p>
          </p:txBody>
        </p:sp>
      </p:grpSp>
      <p:pic>
        <p:nvPicPr>
          <p:cNvPr id="15365" name="Picture 5"/>
          <p:cNvPicPr>
            <a:picLocks noChangeAspect="1" noChangeArrowheads="1"/>
          </p:cNvPicPr>
          <p:nvPr/>
        </p:nvPicPr>
        <p:blipFill>
          <a:blip r:embed="rId3" cstate="print"/>
          <a:srcRect/>
          <a:stretch>
            <a:fillRect/>
          </a:stretch>
        </p:blipFill>
        <p:spPr bwMode="auto">
          <a:xfrm>
            <a:off x="1643042" y="1857364"/>
            <a:ext cx="4105275" cy="914400"/>
          </a:xfrm>
          <a:prstGeom prst="rect">
            <a:avLst/>
          </a:prstGeom>
          <a:noFill/>
          <a:ln w="9525">
            <a:noFill/>
            <a:miter lim="800000"/>
            <a:headEnd/>
            <a:tailEnd/>
          </a:ln>
          <a:effectLst/>
        </p:spPr>
      </p:pic>
      <p:sp>
        <p:nvSpPr>
          <p:cNvPr id="4" name="灯片编号占位符 3"/>
          <p:cNvSpPr>
            <a:spLocks noGrp="1"/>
          </p:cNvSpPr>
          <p:nvPr>
            <p:ph type="sldNum" sz="quarter" idx="12"/>
          </p:nvPr>
        </p:nvSpPr>
        <p:spPr/>
        <p:txBody>
          <a:bodyPr/>
          <a:lstStyle/>
          <a:p>
            <a:fld id="{7AF016A1-9F15-429F-9EFD-84004B73C732}" type="slidenum">
              <a:rPr lang="en-US" altLang="zh-CN" smtClean="0"/>
              <a:pPr/>
              <a:t>95</a:t>
            </a:fld>
            <a:endParaRPr lang="en-US" altLang="zh-CN" dirty="0"/>
          </a:p>
        </p:txBody>
      </p:sp>
    </p:spTree>
    <p:custDataLst>
      <p:tags r:id="rId1"/>
    </p:custDataLst>
    <p:extLst>
      <p:ext uri="{BB962C8B-B14F-4D97-AF65-F5344CB8AC3E}">
        <p14:creationId xmlns:p14="http://schemas.microsoft.com/office/powerpoint/2010/main" val="238245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信纸">
            <a:hlinkClick r:id="rId3" action="ppaction://hlinksldjump"/>
          </p:cNvPr>
          <p:cNvSpPr>
            <a:spLocks noChangeArrowheads="1"/>
          </p:cNvSpPr>
          <p:nvPr/>
        </p:nvSpPr>
        <p:spPr bwMode="auto">
          <a:xfrm>
            <a:off x="357158" y="500042"/>
            <a:ext cx="6929486" cy="584775"/>
          </a:xfrm>
          <a:prstGeom prst="rect">
            <a:avLst/>
          </a:prstGeom>
          <a:blipFill dpi="0" rotWithShape="1">
            <a:blip r:embed="rId4"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cs typeface="Times New Roman" pitchFamily="18" charset="0"/>
              </a:rPr>
              <a:t>1.4.2  </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cs typeface="Times New Roman" pitchFamily="18" charset="0"/>
              </a:rPr>
              <a:t>递归算法的时空复杂</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cs typeface="Times New Roman" pitchFamily="18" charset="0"/>
              </a:rPr>
              <a:t>度分析 </a:t>
            </a:r>
          </a:p>
        </p:txBody>
      </p:sp>
      <p:sp>
        <p:nvSpPr>
          <p:cNvPr id="7" name="TextBox 6"/>
          <p:cNvSpPr txBox="1"/>
          <p:nvPr/>
        </p:nvSpPr>
        <p:spPr>
          <a:xfrm>
            <a:off x="500034" y="1785926"/>
            <a:ext cx="6500858" cy="419282"/>
          </a:xfrm>
          <a:prstGeom prst="rect">
            <a:avLst/>
          </a:prstGeom>
          <a:noFill/>
        </p:spPr>
        <p:txBody>
          <a:bodyPr wrap="square" rtlCol="0">
            <a:spAutoFit/>
          </a:bodyPr>
          <a:lstStyle/>
          <a:p>
            <a:pPr algn="l"/>
            <a:r>
              <a:rPr lang="zh-CN" altLang="en-US" sz="2200" dirty="0">
                <a:solidFill>
                  <a:srgbClr val="0000FF"/>
                </a:solidFill>
                <a:latin typeface="楷体" pitchFamily="49" charset="-122"/>
                <a:ea typeface="楷体" pitchFamily="49" charset="-122"/>
              </a:rPr>
              <a:t>递归算法是指算法中出现调用自己的成分。</a:t>
            </a:r>
            <a:endParaRPr lang="en-US" altLang="zh-CN" sz="2200" dirty="0">
              <a:solidFill>
                <a:srgbClr val="0000FF"/>
              </a:solidFill>
              <a:latin typeface="楷体" pitchFamily="49" charset="-122"/>
              <a:ea typeface="楷体" pitchFamily="49" charset="-122"/>
            </a:endParaRPr>
          </a:p>
        </p:txBody>
      </p:sp>
      <p:sp>
        <p:nvSpPr>
          <p:cNvPr id="4" name="TextBox 3"/>
          <p:cNvSpPr txBox="1"/>
          <p:nvPr/>
        </p:nvSpPr>
        <p:spPr>
          <a:xfrm>
            <a:off x="500034" y="2500306"/>
            <a:ext cx="6858048" cy="89973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lgn="l">
              <a:buBlip>
                <a:blip r:embed="rId5"/>
              </a:buBlip>
            </a:pPr>
            <a:r>
              <a:rPr lang="zh-CN" altLang="en-US" sz="2000">
                <a:solidFill>
                  <a:srgbClr val="0000FF"/>
                </a:solidFill>
                <a:latin typeface="微软雅黑" pitchFamily="34" charset="-122"/>
                <a:ea typeface="微软雅黑" pitchFamily="34" charset="-122"/>
              </a:rPr>
              <a:t>递归算法分析也称为</a:t>
            </a:r>
            <a:r>
              <a:rPr lang="zh-CN" altLang="en-US" sz="2000">
                <a:solidFill>
                  <a:srgbClr val="FF0000"/>
                </a:solidFill>
                <a:latin typeface="微软雅黑" pitchFamily="34" charset="-122"/>
                <a:ea typeface="微软雅黑" pitchFamily="34" charset="-122"/>
              </a:rPr>
              <a:t>变长时空分析</a:t>
            </a:r>
            <a:r>
              <a:rPr lang="zh-CN" altLang="en-US" sz="2000">
                <a:latin typeface="微软雅黑" pitchFamily="34" charset="-122"/>
                <a:ea typeface="微软雅黑" pitchFamily="34" charset="-122"/>
              </a:rPr>
              <a:t>。</a:t>
            </a:r>
            <a:endParaRPr lang="en-US" altLang="zh-CN" sz="2000">
              <a:latin typeface="微软雅黑" pitchFamily="34" charset="-122"/>
              <a:ea typeface="微软雅黑" pitchFamily="34" charset="-122"/>
            </a:endParaRPr>
          </a:p>
          <a:p>
            <a:pPr marL="457200" indent="-457200" algn="l">
              <a:buBlip>
                <a:blip r:embed="rId5"/>
              </a:buBlip>
            </a:pPr>
            <a:r>
              <a:rPr lang="zh-CN" altLang="en-US" sz="2000">
                <a:solidFill>
                  <a:srgbClr val="0000FF"/>
                </a:solidFill>
                <a:latin typeface="微软雅黑" pitchFamily="34" charset="-122"/>
                <a:ea typeface="微软雅黑" pitchFamily="34" charset="-122"/>
              </a:rPr>
              <a:t>非递归算法分析也称为</a:t>
            </a:r>
            <a:r>
              <a:rPr lang="zh-CN" altLang="en-US" sz="2000">
                <a:solidFill>
                  <a:srgbClr val="FF0000"/>
                </a:solidFill>
                <a:latin typeface="微软雅黑" pitchFamily="34" charset="-122"/>
                <a:ea typeface="微软雅黑" pitchFamily="34" charset="-122"/>
              </a:rPr>
              <a:t>定长时空分析</a:t>
            </a:r>
            <a:r>
              <a:rPr lang="zh-CN" altLang="en-US" sz="2000">
                <a:latin typeface="微软雅黑" pitchFamily="34" charset="-122"/>
                <a:ea typeface="微软雅黑" pitchFamily="34" charset="-122"/>
              </a:rPr>
              <a:t>。</a:t>
            </a:r>
            <a:endParaRPr lang="en-US" altLang="zh-CN" sz="2000">
              <a:latin typeface="微软雅黑" pitchFamily="34" charset="-122"/>
              <a:ea typeface="微软雅黑" pitchFamily="34" charset="-122"/>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96</a:t>
            </a:fld>
            <a:endParaRPr lang="en-US" altLang="zh-CN" dirty="0"/>
          </a:p>
        </p:txBody>
      </p:sp>
    </p:spTree>
    <p:custDataLst>
      <p:tags r:id="rId1"/>
    </p:custDataLst>
    <p:extLst>
      <p:ext uri="{BB962C8B-B14F-4D97-AF65-F5344CB8AC3E}">
        <p14:creationId xmlns:p14="http://schemas.microsoft.com/office/powerpoint/2010/main" val="214644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7"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4">
                                            <p:txEl>
                                              <p:pRg st="1" end="1"/>
                                            </p:txEl>
                                          </p:spTgt>
                                        </p:tgtEl>
                                        <p:attrNameLst>
                                          <p:attrName>style.visibility</p:attrName>
                                        </p:attrNameLst>
                                      </p:cBhvr>
                                      <p:to>
                                        <p:strVal val="visible"/>
                                      </p:to>
                                    </p:set>
                                    <p:anim calcmode="discrete" valueType="clr">
                                      <p:cBhvr override="childStyle">
                                        <p:cTn id="14" dur="80"/>
                                        <p:tgtEl>
                                          <p:spTgt spid="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00034" y="824195"/>
            <a:ext cx="5072097" cy="430887"/>
          </a:xfrm>
          <a:prstGeom prst="rect">
            <a:avLst/>
          </a:prstGeom>
          <a:noFill/>
          <a:ln w="9525">
            <a:noFill/>
            <a:miter lim="800000"/>
            <a:headEnd/>
            <a:tailEnd/>
          </a:ln>
          <a:effectLst/>
        </p:spPr>
        <p:txBody>
          <a:bodyPr wrap="square">
            <a:spAutoFit/>
          </a:bodyPr>
          <a:lstStyle/>
          <a:p>
            <a:pPr algn="just">
              <a:lnSpc>
                <a:spcPct val="100000"/>
              </a:lnSpc>
            </a:pPr>
            <a:r>
              <a:rPr lang="en-US" altLang="zh-CN" sz="2200" dirty="0">
                <a:solidFill>
                  <a:srgbClr val="FF3300"/>
                </a:solidFill>
                <a:latin typeface="Consolas" pitchFamily="49" charset="0"/>
                <a:ea typeface="楷体" pitchFamily="49" charset="-122"/>
                <a:cs typeface="Consolas" pitchFamily="49" charset="0"/>
              </a:rPr>
              <a:t> </a:t>
            </a: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1-9</a:t>
            </a:r>
            <a:r>
              <a:rPr lang="zh-CN" altLang="en-US" sz="2200">
                <a:solidFill>
                  <a:srgbClr val="FF0000"/>
                </a:solidFill>
                <a:latin typeface="Consolas" pitchFamily="49" charset="0"/>
                <a:ea typeface="楷体" pitchFamily="49" charset="-122"/>
                <a:cs typeface="Consolas" pitchFamily="49" charset="0"/>
              </a:rPr>
              <a:t>：</a:t>
            </a:r>
            <a:r>
              <a:rPr lang="en-US" altLang="zh-CN" sz="2200">
                <a:solidFill>
                  <a:srgbClr val="FF0000"/>
                </a:solidFill>
                <a:latin typeface="Consolas" pitchFamily="49" charset="0"/>
                <a:ea typeface="楷体" pitchFamily="49" charset="-122"/>
                <a:cs typeface="Consolas" pitchFamily="49" charset="0"/>
              </a:rPr>
              <a:t>p22】</a:t>
            </a:r>
            <a:r>
              <a:rPr lang="en-US" altLang="zh-CN"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有如下递归算法</a:t>
            </a:r>
            <a:r>
              <a:rPr lang="zh-CN" altLang="en-US" sz="2200" dirty="0">
                <a:solidFill>
                  <a:srgbClr val="0000FF"/>
                </a:solidFill>
                <a:latin typeface="Consolas" pitchFamily="49" charset="0"/>
                <a:ea typeface="楷体" pitchFamily="49" charset="-122"/>
                <a:cs typeface="Consolas" pitchFamily="49" charset="0"/>
              </a:rPr>
              <a:t>：</a:t>
            </a:r>
          </a:p>
        </p:txBody>
      </p:sp>
      <p:sp>
        <p:nvSpPr>
          <p:cNvPr id="4" name="Text Box 3"/>
          <p:cNvSpPr txBox="1">
            <a:spLocks noChangeArrowheads="1"/>
          </p:cNvSpPr>
          <p:nvPr/>
        </p:nvSpPr>
        <p:spPr bwMode="auto">
          <a:xfrm>
            <a:off x="500034" y="142852"/>
            <a:ext cx="4857784" cy="47025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lgn="l"/>
            <a:r>
              <a:rPr lang="en-US" altLang="zh-CN">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cs typeface="Times New Roman" pitchFamily="18" charset="0"/>
              </a:rPr>
              <a:t>  1</a:t>
            </a:r>
            <a:r>
              <a:rPr lang="zh-CN" alt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cs typeface="Times New Roman" pitchFamily="18" charset="0"/>
              </a:rPr>
              <a:t>、递归</a:t>
            </a:r>
            <a:r>
              <a:rPr lang="zh-CN" altLang="en-US"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cs typeface="Times New Roman" pitchFamily="18" charset="0"/>
              </a:rPr>
              <a:t>算法的时间复杂度分析</a:t>
            </a:r>
          </a:p>
        </p:txBody>
      </p:sp>
      <p:sp>
        <p:nvSpPr>
          <p:cNvPr id="5" name="TextBox 4"/>
          <p:cNvSpPr txBox="1"/>
          <p:nvPr/>
        </p:nvSpPr>
        <p:spPr>
          <a:xfrm>
            <a:off x="500034" y="5821072"/>
            <a:ext cx="7786742" cy="439223"/>
          </a:xfrm>
          <a:prstGeom prst="rect">
            <a:avLst/>
          </a:prstGeom>
          <a:noFill/>
        </p:spPr>
        <p:txBody>
          <a:bodyPr wrap="square" rtlCol="0">
            <a:spAutoFit/>
          </a:bodyPr>
          <a:lstStyle/>
          <a:p>
            <a:pPr algn="l"/>
            <a:r>
              <a:rPr lang="zh-CN" altLang="en-US" sz="2200" dirty="0">
                <a:solidFill>
                  <a:srgbClr val="0000FF"/>
                </a:solidFill>
                <a:latin typeface="Consolas" pitchFamily="49" charset="0"/>
                <a:ea typeface="楷体" pitchFamily="49" charset="-122"/>
                <a:cs typeface="Consolas" pitchFamily="49" charset="0"/>
              </a:rPr>
              <a:t>调用上述算法的语句</a:t>
            </a:r>
            <a:r>
              <a:rPr lang="zh-CN" altLang="en-US" sz="2200">
                <a:solidFill>
                  <a:srgbClr val="0000FF"/>
                </a:solidFill>
                <a:latin typeface="Consolas" pitchFamily="49" charset="0"/>
                <a:ea typeface="楷体" pitchFamily="49" charset="-122"/>
                <a:cs typeface="Consolas" pitchFamily="49" charset="0"/>
              </a:rPr>
              <a:t>为</a:t>
            </a:r>
            <a:r>
              <a:rPr lang="en-US" altLang="zh-CN" sz="2200">
                <a:solidFill>
                  <a:srgbClr val="FF00FF"/>
                </a:solidFill>
                <a:latin typeface="Consolas" pitchFamily="49" charset="0"/>
                <a:ea typeface="楷体" pitchFamily="49" charset="-122"/>
                <a:cs typeface="Consolas" pitchFamily="49" charset="0"/>
              </a:rPr>
              <a:t>fun(</a:t>
            </a:r>
            <a:r>
              <a:rPr lang="en-US" altLang="zh-CN" sz="2200" i="1">
                <a:solidFill>
                  <a:srgbClr val="FF00FF"/>
                </a:solidFill>
                <a:latin typeface="Consolas" pitchFamily="49" charset="0"/>
                <a:ea typeface="楷体" pitchFamily="49" charset="-122"/>
                <a:cs typeface="Consolas" pitchFamily="49" charset="0"/>
              </a:rPr>
              <a:t>a</a:t>
            </a:r>
            <a:r>
              <a:rPr lang="zh-CN" altLang="en-US" sz="2200">
                <a:solidFill>
                  <a:srgbClr val="FF00FF"/>
                </a:solidFill>
                <a:latin typeface="Consolas" pitchFamily="49" charset="0"/>
                <a:ea typeface="楷体" pitchFamily="49" charset="-122"/>
                <a:cs typeface="Consolas" pitchFamily="49" charset="0"/>
              </a:rPr>
              <a:t>，</a:t>
            </a:r>
            <a:r>
              <a:rPr lang="en-US" altLang="zh-CN" sz="2200" i="1">
                <a:solidFill>
                  <a:srgbClr val="FF00FF"/>
                </a:solidFill>
                <a:latin typeface="Consolas" pitchFamily="49" charset="0"/>
                <a:ea typeface="楷体" pitchFamily="49" charset="-122"/>
                <a:cs typeface="Consolas" pitchFamily="49" charset="0"/>
              </a:rPr>
              <a:t>n</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0)</a:t>
            </a:r>
            <a:r>
              <a:rPr lang="zh-CN" altLang="en-US" sz="2200">
                <a:solidFill>
                  <a:srgbClr val="0000FF"/>
                </a:solidFill>
                <a:latin typeface="Consolas" pitchFamily="49" charset="0"/>
                <a:ea typeface="楷体" pitchFamily="49" charset="-122"/>
                <a:cs typeface="Consolas" pitchFamily="49" charset="0"/>
              </a:rPr>
              <a:t>，求</a:t>
            </a:r>
            <a:r>
              <a:rPr lang="zh-CN" altLang="en-US" sz="2200" dirty="0">
                <a:solidFill>
                  <a:srgbClr val="0000FF"/>
                </a:solidFill>
                <a:latin typeface="Consolas" pitchFamily="49" charset="0"/>
                <a:ea typeface="楷体" pitchFamily="49" charset="-122"/>
                <a:cs typeface="Consolas" pitchFamily="49" charset="0"/>
              </a:rPr>
              <a:t>其时间复杂度。</a:t>
            </a:r>
          </a:p>
        </p:txBody>
      </p:sp>
      <p:sp>
        <p:nvSpPr>
          <p:cNvPr id="8" name="TextBox 7"/>
          <p:cNvSpPr txBox="1"/>
          <p:nvPr/>
        </p:nvSpPr>
        <p:spPr>
          <a:xfrm>
            <a:off x="571472" y="1428736"/>
            <a:ext cx="6572296" cy="417861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08000" rtlCol="0">
            <a:spAutoFit/>
          </a:bodyPr>
          <a:lstStyle/>
          <a:p>
            <a:pPr algn="l">
              <a:lnSpc>
                <a:spcPts val="18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fun</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n</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k) </a:t>
            </a:r>
            <a:r>
              <a:rPr lang="en-US" altLang="zh-CN" sz="1800" dirty="0">
                <a:solidFill>
                  <a:srgbClr val="0070C0"/>
                </a:solidFill>
                <a:latin typeface="Consolas" pitchFamily="49" charset="0"/>
                <a:ea typeface="仿宋" pitchFamily="49" charset="-122"/>
                <a:cs typeface="Consolas" pitchFamily="49" charset="0"/>
              </a:rPr>
              <a:t>//</a:t>
            </a:r>
            <a:r>
              <a:rPr lang="zh-CN" altLang="en-US" sz="1800" dirty="0">
                <a:solidFill>
                  <a:srgbClr val="0070C0"/>
                </a:solidFill>
                <a:latin typeface="Consolas" pitchFamily="49" charset="0"/>
                <a:ea typeface="仿宋" pitchFamily="49" charset="-122"/>
                <a:cs typeface="Consolas" pitchFamily="49" charset="0"/>
              </a:rPr>
              <a:t>数组</a:t>
            </a:r>
            <a:r>
              <a:rPr lang="en-US" altLang="zh-CN" sz="1800" dirty="0">
                <a:solidFill>
                  <a:srgbClr val="0070C0"/>
                </a:solidFill>
                <a:latin typeface="Consolas" pitchFamily="49" charset="0"/>
                <a:ea typeface="仿宋" pitchFamily="49" charset="-122"/>
                <a:cs typeface="Consolas" pitchFamily="49" charset="0"/>
              </a:rPr>
              <a:t>a</a:t>
            </a:r>
            <a:r>
              <a:rPr lang="zh-CN" altLang="en-US" sz="1800" dirty="0">
                <a:solidFill>
                  <a:srgbClr val="0070C0"/>
                </a:solidFill>
                <a:latin typeface="Consolas" pitchFamily="49" charset="0"/>
                <a:ea typeface="仿宋" pitchFamily="49" charset="-122"/>
                <a:cs typeface="Consolas" pitchFamily="49" charset="0"/>
              </a:rPr>
              <a:t>共有</a:t>
            </a:r>
            <a:r>
              <a:rPr lang="en-US" altLang="zh-CN" sz="1800" dirty="0">
                <a:solidFill>
                  <a:srgbClr val="0070C0"/>
                </a:solidFill>
                <a:latin typeface="Consolas" pitchFamily="49" charset="0"/>
                <a:ea typeface="仿宋" pitchFamily="49" charset="-122"/>
                <a:cs typeface="Consolas" pitchFamily="49" charset="0"/>
              </a:rPr>
              <a:t>n</a:t>
            </a:r>
            <a:r>
              <a:rPr lang="zh-CN" altLang="en-US" sz="1800" dirty="0">
                <a:solidFill>
                  <a:srgbClr val="0070C0"/>
                </a:solidFill>
                <a:latin typeface="Consolas" pitchFamily="49" charset="0"/>
                <a:ea typeface="仿宋" pitchFamily="49" charset="-122"/>
                <a:cs typeface="Consolas" pitchFamily="49" charset="0"/>
              </a:rPr>
              <a:t>个元素</a:t>
            </a:r>
          </a:p>
          <a:p>
            <a:pPr algn="l">
              <a:lnSpc>
                <a:spcPts val="1800"/>
              </a:lnSpc>
            </a:pPr>
            <a:r>
              <a:rPr lang="en-US" altLang="zh-CN" sz="180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gn="l">
              <a:lnSpc>
                <a:spcPts val="1800"/>
              </a:lnSpc>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6600CC"/>
                </a:solidFill>
                <a:latin typeface="Consolas" pitchFamily="49" charset="0"/>
                <a:ea typeface="仿宋" pitchFamily="49" charset="-122"/>
                <a:cs typeface="Consolas" pitchFamily="49" charset="0"/>
              </a:rPr>
              <a:t>if </a:t>
            </a:r>
            <a:r>
              <a:rPr lang="en-US" altLang="zh-CN" sz="1800" dirty="0">
                <a:solidFill>
                  <a:srgbClr val="6600CC"/>
                </a:solidFill>
                <a:latin typeface="Consolas" pitchFamily="49" charset="0"/>
                <a:ea typeface="仿宋" pitchFamily="49" charset="-122"/>
                <a:cs typeface="Consolas" pitchFamily="49" charset="0"/>
              </a:rPr>
              <a:t>(k==n-1)</a:t>
            </a:r>
          </a:p>
          <a:p>
            <a:pPr algn="l">
              <a:lnSpc>
                <a:spcPts val="1800"/>
              </a:lnSpc>
            </a:pPr>
            <a:r>
              <a:rPr lang="en-US" altLang="zh-CN" sz="1800">
                <a:solidFill>
                  <a:srgbClr val="6600CC"/>
                </a:solidFill>
                <a:latin typeface="Consolas" pitchFamily="49" charset="0"/>
                <a:ea typeface="仿宋" pitchFamily="49" charset="-122"/>
                <a:cs typeface="Consolas" pitchFamily="49" charset="0"/>
              </a:rPr>
              <a:t>     for </a:t>
            </a:r>
            <a:r>
              <a:rPr lang="en-US" altLang="zh-CN" sz="1800" dirty="0">
                <a:solidFill>
                  <a:srgbClr val="6600CC"/>
                </a:solidFill>
                <a:latin typeface="Consolas" pitchFamily="49" charset="0"/>
                <a:ea typeface="仿宋" pitchFamily="49" charset="-122"/>
                <a:cs typeface="Consolas" pitchFamily="49" charset="0"/>
              </a:rPr>
              <a:t>(</a:t>
            </a:r>
            <a:r>
              <a:rPr lang="en-US" altLang="zh-CN" sz="1800" err="1">
                <a:solidFill>
                  <a:srgbClr val="6600CC"/>
                </a:solidFill>
                <a:latin typeface="Consolas" pitchFamily="49" charset="0"/>
                <a:ea typeface="仿宋" pitchFamily="49" charset="-122"/>
                <a:cs typeface="Consolas" pitchFamily="49" charset="0"/>
              </a:rPr>
              <a:t>i</a:t>
            </a:r>
            <a:r>
              <a:rPr lang="en-US" altLang="zh-CN" sz="1800">
                <a:solidFill>
                  <a:srgbClr val="6600CC"/>
                </a:solidFill>
                <a:latin typeface="Consolas" pitchFamily="49" charset="0"/>
                <a:ea typeface="仿宋" pitchFamily="49" charset="-122"/>
                <a:cs typeface="Consolas" pitchFamily="49" charset="0"/>
              </a:rPr>
              <a:t>=</a:t>
            </a:r>
            <a:r>
              <a:rPr lang="en-US" altLang="zh-CN" sz="1800" err="1">
                <a:solidFill>
                  <a:srgbClr val="6600CC"/>
                </a:solidFill>
                <a:latin typeface="Consolas" pitchFamily="49" charset="0"/>
                <a:ea typeface="仿宋" pitchFamily="49" charset="-122"/>
                <a:cs typeface="Consolas" pitchFamily="49" charset="0"/>
              </a:rPr>
              <a:t>0;i</a:t>
            </a:r>
            <a:r>
              <a:rPr lang="en-US" altLang="zh-CN" sz="1800">
                <a:solidFill>
                  <a:srgbClr val="6600CC"/>
                </a:solidFill>
                <a:latin typeface="Consolas" pitchFamily="49" charset="0"/>
                <a:ea typeface="仿宋" pitchFamily="49" charset="-122"/>
                <a:cs typeface="Consolas" pitchFamily="49" charset="0"/>
              </a:rPr>
              <a:t>&lt;</a:t>
            </a:r>
            <a:r>
              <a:rPr lang="en-US" altLang="zh-CN" sz="1800" err="1">
                <a:solidFill>
                  <a:srgbClr val="6600CC"/>
                </a:solidFill>
                <a:latin typeface="Consolas" pitchFamily="49" charset="0"/>
                <a:ea typeface="仿宋" pitchFamily="49" charset="-122"/>
                <a:cs typeface="Consolas" pitchFamily="49" charset="0"/>
              </a:rPr>
              <a:t>n;i</a:t>
            </a:r>
            <a:r>
              <a:rPr lang="en-US" altLang="zh-CN" sz="1800">
                <a:solidFill>
                  <a:srgbClr val="6600CC"/>
                </a:solidFill>
                <a:latin typeface="Consolas" pitchFamily="49" charset="0"/>
                <a:ea typeface="仿宋" pitchFamily="49" charset="-122"/>
                <a:cs typeface="Consolas" pitchFamily="49" charset="0"/>
              </a:rPr>
              <a:t>++) </a:t>
            </a:r>
            <a:r>
              <a:rPr lang="zh-CN" altLang="en-US" sz="1800">
                <a:solidFill>
                  <a:srgbClr val="6600CC"/>
                </a:solidFill>
                <a:latin typeface="Consolas" pitchFamily="49" charset="0"/>
                <a:ea typeface="仿宋" pitchFamily="49" charset="-122"/>
                <a:cs typeface="Consolas" pitchFamily="49" charset="0"/>
              </a:rPr>
              <a:t>　　  </a:t>
            </a:r>
            <a:endParaRPr lang="zh-CN" altLang="en-US" sz="1800" dirty="0">
              <a:solidFill>
                <a:srgbClr val="6600CC"/>
              </a:solidFill>
              <a:latin typeface="Consolas" pitchFamily="49" charset="0"/>
              <a:ea typeface="仿宋" pitchFamily="49" charset="-122"/>
              <a:cs typeface="Consolas" pitchFamily="49" charset="0"/>
            </a:endParaRPr>
          </a:p>
          <a:p>
            <a:pPr algn="l">
              <a:lnSpc>
                <a:spcPts val="1800"/>
              </a:lnSpc>
            </a:pPr>
            <a:r>
              <a:rPr lang="zh-CN" altLang="en-US" sz="1800">
                <a:solidFill>
                  <a:srgbClr val="6600CC"/>
                </a:solidFill>
                <a:latin typeface="Consolas" pitchFamily="49" charset="0"/>
                <a:ea typeface="仿宋" pitchFamily="49" charset="-122"/>
                <a:cs typeface="Consolas" pitchFamily="49" charset="0"/>
              </a:rPr>
              <a:t>	 </a:t>
            </a:r>
            <a:r>
              <a:rPr lang="en-US" altLang="zh-CN" sz="1800" err="1">
                <a:solidFill>
                  <a:srgbClr val="6600CC"/>
                </a:solidFill>
                <a:latin typeface="Consolas" pitchFamily="49" charset="0"/>
                <a:ea typeface="仿宋" pitchFamily="49" charset="-122"/>
                <a:cs typeface="Consolas" pitchFamily="49" charset="0"/>
              </a:rPr>
              <a:t>printf</a:t>
            </a:r>
            <a:r>
              <a:rPr lang="en-US" altLang="zh-CN" sz="1800">
                <a:solidFill>
                  <a:srgbClr val="6600CC"/>
                </a:solidFill>
                <a:latin typeface="Consolas" pitchFamily="49" charset="0"/>
                <a:ea typeface="仿宋" pitchFamily="49" charset="-122"/>
                <a:cs typeface="Consolas" pitchFamily="49" charset="0"/>
              </a:rPr>
              <a:t>(“%d\n”</a:t>
            </a:r>
            <a:r>
              <a:rPr lang="zh-CN" altLang="en-US" sz="1800">
                <a:solidFill>
                  <a:srgbClr val="6600CC"/>
                </a:solidFill>
                <a:latin typeface="Consolas" pitchFamily="49" charset="0"/>
                <a:ea typeface="仿宋" pitchFamily="49" charset="-122"/>
                <a:cs typeface="Consolas" pitchFamily="49" charset="0"/>
              </a:rPr>
              <a:t>，</a:t>
            </a:r>
            <a:r>
              <a:rPr lang="en-US" altLang="zh-CN" sz="1800">
                <a:solidFill>
                  <a:srgbClr val="6600CC"/>
                </a:solidFill>
                <a:latin typeface="Consolas" pitchFamily="49" charset="0"/>
                <a:ea typeface="仿宋" pitchFamily="49" charset="-122"/>
                <a:cs typeface="Consolas" pitchFamily="49" charset="0"/>
              </a:rPr>
              <a:t>a[i]);	 </a:t>
            </a:r>
            <a:r>
              <a:rPr lang="en-US" altLang="zh-CN" sz="1800">
                <a:solidFill>
                  <a:srgbClr val="0070C0"/>
                </a:solidFill>
                <a:latin typeface="Consolas" pitchFamily="49" charset="0"/>
                <a:ea typeface="仿宋" pitchFamily="49" charset="-122"/>
                <a:cs typeface="Consolas" pitchFamily="49" charset="0"/>
              </a:rPr>
              <a:t>//</a:t>
            </a:r>
            <a:r>
              <a:rPr lang="zh-CN" altLang="en-US" sz="1800">
                <a:solidFill>
                  <a:srgbClr val="0070C0"/>
                </a:solidFill>
                <a:latin typeface="Consolas" pitchFamily="49" charset="0"/>
                <a:ea typeface="仿宋" pitchFamily="49" charset="-122"/>
                <a:cs typeface="Consolas" pitchFamily="49" charset="0"/>
              </a:rPr>
              <a:t>执行</a:t>
            </a:r>
            <a:r>
              <a:rPr lang="en-US" altLang="zh-CN" sz="1800">
                <a:solidFill>
                  <a:srgbClr val="0070C0"/>
                </a:solidFill>
                <a:latin typeface="Consolas" pitchFamily="49" charset="0"/>
                <a:ea typeface="仿宋" pitchFamily="49" charset="-122"/>
                <a:cs typeface="Consolas" pitchFamily="49" charset="0"/>
              </a:rPr>
              <a:t>n</a:t>
            </a:r>
            <a:r>
              <a:rPr lang="zh-CN" altLang="en-US" sz="1800">
                <a:solidFill>
                  <a:srgbClr val="0070C0"/>
                </a:solidFill>
                <a:latin typeface="Consolas" pitchFamily="49" charset="0"/>
                <a:ea typeface="仿宋" pitchFamily="49" charset="-122"/>
                <a:cs typeface="Consolas" pitchFamily="49" charset="0"/>
              </a:rPr>
              <a:t>次</a:t>
            </a:r>
            <a:endParaRPr lang="en-US" altLang="zh-CN" sz="1800" dirty="0">
              <a:solidFill>
                <a:srgbClr val="0070C0"/>
              </a:solidFill>
              <a:latin typeface="Consolas" pitchFamily="49" charset="0"/>
              <a:ea typeface="仿宋" pitchFamily="49" charset="-122"/>
              <a:cs typeface="Consolas" pitchFamily="49" charset="0"/>
            </a:endParaRPr>
          </a:p>
          <a:p>
            <a:pPr algn="l">
              <a:lnSpc>
                <a:spcPts val="1800"/>
              </a:lnSpc>
            </a:pPr>
            <a:r>
              <a:rPr lang="en-US" altLang="zh-CN" sz="1800">
                <a:solidFill>
                  <a:srgbClr val="0000FF"/>
                </a:solidFill>
                <a:latin typeface="Consolas" pitchFamily="49" charset="0"/>
                <a:ea typeface="仿宋" pitchFamily="49" charset="-122"/>
                <a:cs typeface="Consolas" pitchFamily="49" charset="0"/>
              </a:rPr>
              <a:t>   else</a:t>
            </a:r>
            <a:endParaRPr lang="en-US" altLang="zh-CN" sz="1800" dirty="0">
              <a:solidFill>
                <a:srgbClr val="0000FF"/>
              </a:solidFill>
              <a:latin typeface="Consolas" pitchFamily="49" charset="0"/>
              <a:ea typeface="仿宋" pitchFamily="49" charset="-122"/>
              <a:cs typeface="Consolas" pitchFamily="49" charset="0"/>
            </a:endParaRPr>
          </a:p>
          <a:p>
            <a:pPr algn="l">
              <a:lnSpc>
                <a:spcPts val="1800"/>
              </a:lnSpc>
            </a:pPr>
            <a:r>
              <a:rPr lang="en-US" altLang="zh-CN" sz="1800">
                <a:solidFill>
                  <a:srgbClr val="0000FF"/>
                </a:solidFill>
                <a:latin typeface="Consolas" pitchFamily="49" charset="0"/>
                <a:ea typeface="仿宋" pitchFamily="49" charset="-122"/>
                <a:cs typeface="Consolas" pitchFamily="49" charset="0"/>
              </a:rPr>
              <a:t>   {  </a:t>
            </a:r>
            <a:r>
              <a:rPr lang="en-US" altLang="zh-CN" sz="1800" dirty="0">
                <a:solidFill>
                  <a:srgbClr val="0000FF"/>
                </a:solidFill>
                <a:latin typeface="Consolas" pitchFamily="49" charset="0"/>
                <a:ea typeface="仿宋" pitchFamily="49" charset="-122"/>
                <a:cs typeface="Consolas" pitchFamily="49" charset="0"/>
              </a:rPr>
              <a:t>for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k;i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　   </a:t>
            </a:r>
            <a:endParaRPr lang="zh-CN" altLang="en-US" sz="1800" dirty="0">
              <a:solidFill>
                <a:srgbClr val="0000FF"/>
              </a:solidFill>
              <a:latin typeface="Consolas" pitchFamily="49" charset="0"/>
              <a:ea typeface="仿宋" pitchFamily="49" charset="-122"/>
              <a:cs typeface="Consolas" pitchFamily="49" charset="0"/>
            </a:endParaRPr>
          </a:p>
          <a:p>
            <a:pPr algn="l">
              <a:lnSpc>
                <a:spcPts val="1800"/>
              </a:lnSpc>
            </a:pPr>
            <a:r>
              <a:rPr lang="zh-CN" altLang="en-US" sz="180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a:solidFill>
                  <a:srgbClr val="C00000"/>
                </a:solidFill>
                <a:latin typeface="Consolas" pitchFamily="49" charset="0"/>
                <a:ea typeface="仿宋" pitchFamily="49" charset="-122"/>
                <a:cs typeface="Consolas" pitchFamily="49" charset="0"/>
              </a:rPr>
              <a:t>	</a:t>
            </a:r>
            <a:r>
              <a:rPr lang="en-US" altLang="zh-CN" sz="1800">
                <a:solidFill>
                  <a:srgbClr val="0070C0"/>
                </a:solidFill>
                <a:latin typeface="Consolas" pitchFamily="49" charset="0"/>
                <a:ea typeface="仿宋" pitchFamily="49" charset="-122"/>
                <a:cs typeface="Consolas" pitchFamily="49" charset="0"/>
              </a:rPr>
              <a:t>//</a:t>
            </a:r>
            <a:r>
              <a:rPr lang="zh-CN" altLang="en-US" sz="1800">
                <a:solidFill>
                  <a:srgbClr val="0070C0"/>
                </a:solidFill>
                <a:latin typeface="Consolas" pitchFamily="49" charset="0"/>
                <a:ea typeface="仿宋" pitchFamily="49" charset="-122"/>
                <a:cs typeface="Consolas" pitchFamily="49" charset="0"/>
              </a:rPr>
              <a:t>执行</a:t>
            </a:r>
            <a:r>
              <a:rPr lang="en-US" altLang="zh-CN" sz="1800">
                <a:solidFill>
                  <a:srgbClr val="0070C0"/>
                </a:solidFill>
                <a:latin typeface="Consolas" pitchFamily="49" charset="0"/>
                <a:ea typeface="仿宋" pitchFamily="49" charset="-122"/>
                <a:cs typeface="Consolas" pitchFamily="49" charset="0"/>
              </a:rPr>
              <a:t>n-k</a:t>
            </a:r>
            <a:r>
              <a:rPr lang="zh-CN" altLang="en-US" sz="1800">
                <a:solidFill>
                  <a:srgbClr val="0070C0"/>
                </a:solidFill>
                <a:latin typeface="Consolas" pitchFamily="49" charset="0"/>
                <a:ea typeface="仿宋" pitchFamily="49" charset="-122"/>
                <a:cs typeface="Consolas" pitchFamily="49" charset="0"/>
              </a:rPr>
              <a:t>次</a:t>
            </a:r>
            <a:endParaRPr lang="en-US" altLang="zh-CN" sz="1800" dirty="0">
              <a:solidFill>
                <a:srgbClr val="0070C0"/>
              </a:solidFill>
              <a:latin typeface="Consolas" pitchFamily="49" charset="0"/>
              <a:ea typeface="仿宋" pitchFamily="49" charset="-122"/>
              <a:cs typeface="Consolas" pitchFamily="49" charset="0"/>
            </a:endParaRPr>
          </a:p>
          <a:p>
            <a:pPr algn="l">
              <a:lnSpc>
                <a:spcPts val="1800"/>
              </a:lnSpc>
            </a:pPr>
            <a:r>
              <a:rPr lang="en-US" altLang="zh-CN" sz="1800">
                <a:solidFill>
                  <a:srgbClr val="C00000"/>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fun</a:t>
            </a:r>
            <a:r>
              <a:rPr lang="en-US" altLang="zh-CN" sz="1800">
                <a:solidFill>
                  <a:srgbClr val="C00000"/>
                </a:solidFill>
                <a:latin typeface="Consolas" pitchFamily="49" charset="0"/>
                <a:ea typeface="仿宋" pitchFamily="49" charset="-122"/>
                <a:cs typeface="Consolas" pitchFamily="49" charset="0"/>
              </a:rPr>
              <a:t>(a</a:t>
            </a:r>
            <a:r>
              <a:rPr lang="zh-CN" altLang="en-US" sz="1800">
                <a:solidFill>
                  <a:srgbClr val="C00000"/>
                </a:solidFill>
                <a:latin typeface="Consolas" pitchFamily="49" charset="0"/>
                <a:ea typeface="仿宋" pitchFamily="49" charset="-122"/>
                <a:cs typeface="Consolas" pitchFamily="49" charset="0"/>
              </a:rPr>
              <a:t>，</a:t>
            </a:r>
            <a:r>
              <a:rPr lang="en-US" altLang="zh-CN" sz="1800">
                <a:solidFill>
                  <a:srgbClr val="C00000"/>
                </a:solidFill>
                <a:latin typeface="Consolas" pitchFamily="49" charset="0"/>
                <a:ea typeface="仿宋" pitchFamily="49" charset="-122"/>
                <a:cs typeface="Consolas" pitchFamily="49" charset="0"/>
              </a:rPr>
              <a:t>n</a:t>
            </a:r>
            <a:r>
              <a:rPr lang="zh-CN" altLang="en-US" sz="1800">
                <a:solidFill>
                  <a:srgbClr val="C00000"/>
                </a:solidFill>
                <a:latin typeface="Consolas" pitchFamily="49" charset="0"/>
                <a:ea typeface="仿宋" pitchFamily="49" charset="-122"/>
                <a:cs typeface="Consolas" pitchFamily="49" charset="0"/>
              </a:rPr>
              <a:t>，</a:t>
            </a:r>
            <a:r>
              <a:rPr lang="en-US" altLang="zh-CN" sz="1800">
                <a:solidFill>
                  <a:srgbClr val="C00000"/>
                </a:solidFill>
                <a:latin typeface="Consolas" pitchFamily="49" charset="0"/>
                <a:ea typeface="仿宋" pitchFamily="49" charset="-122"/>
                <a:cs typeface="Consolas" pitchFamily="49" charset="0"/>
              </a:rPr>
              <a:t>k+1</a:t>
            </a:r>
            <a:r>
              <a:rPr lang="en-US" altLang="zh-CN" sz="1800" dirty="0">
                <a:solidFill>
                  <a:srgbClr val="C00000"/>
                </a:solidFill>
                <a:latin typeface="Consolas" pitchFamily="49" charset="0"/>
                <a:ea typeface="仿宋" pitchFamily="49" charset="-122"/>
                <a:cs typeface="Consolas" pitchFamily="49" charset="0"/>
              </a:rPr>
              <a:t>);</a:t>
            </a:r>
          </a:p>
          <a:p>
            <a:pPr algn="l">
              <a:lnSpc>
                <a:spcPts val="1800"/>
              </a:lnSpc>
            </a:pPr>
            <a:r>
              <a:rPr lang="en-US" altLang="zh-CN" sz="180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gn="l">
              <a:lnSpc>
                <a:spcPts val="1800"/>
              </a:lnSpc>
            </a:pPr>
            <a:r>
              <a:rPr lang="en-US" altLang="zh-CN" sz="1800" dirty="0">
                <a:solidFill>
                  <a:srgbClr val="0000FF"/>
                </a:solidFill>
                <a:latin typeface="Consolas" pitchFamily="49" charset="0"/>
                <a:ea typeface="仿宋" pitchFamily="49" charset="-122"/>
                <a:cs typeface="Consolas" pitchFamily="49" charset="0"/>
              </a:rPr>
              <a:t> }    </a:t>
            </a:r>
            <a:endParaRPr lang="zh-CN" altLang="en-US" sz="1800" dirty="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97</a:t>
            </a:fld>
            <a:endParaRPr lang="en-US" altLang="zh-CN" dirty="0"/>
          </a:p>
        </p:txBody>
      </p:sp>
    </p:spTree>
    <p:extLst>
      <p:ext uri="{BB962C8B-B14F-4D97-AF65-F5344CB8AC3E}">
        <p14:creationId xmlns:p14="http://schemas.microsoft.com/office/powerpoint/2010/main" val="21122085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500034" y="428604"/>
            <a:ext cx="5072097" cy="430887"/>
          </a:xfrm>
          <a:prstGeom prst="rect">
            <a:avLst/>
          </a:prstGeom>
          <a:noFill/>
          <a:ln w="9525">
            <a:noFill/>
            <a:miter lim="800000"/>
            <a:headEnd/>
            <a:tailEnd/>
          </a:ln>
          <a:effectLst/>
        </p:spPr>
        <p:txBody>
          <a:bodyPr wrap="square">
            <a:spAutoFit/>
          </a:bodyPr>
          <a:lstStyle/>
          <a:p>
            <a:pPr algn="just">
              <a:lnSpc>
                <a:spcPct val="100000"/>
              </a:lnSpc>
            </a:pPr>
            <a:r>
              <a:rPr lang="zh-CN" altLang="en-US" sz="2200">
                <a:solidFill>
                  <a:srgbClr val="0000FF"/>
                </a:solidFill>
                <a:ea typeface="楷体" pitchFamily="49" charset="-122"/>
                <a:cs typeface="Times New Roman" pitchFamily="18" charset="0"/>
              </a:rPr>
              <a:t>递归算法</a:t>
            </a:r>
            <a:r>
              <a:rPr lang="zh-CN" altLang="en-US" sz="2200" dirty="0">
                <a:solidFill>
                  <a:srgbClr val="0000FF"/>
                </a:solidFill>
                <a:ea typeface="楷体" pitchFamily="49" charset="-122"/>
                <a:cs typeface="Times New Roman" pitchFamily="18" charset="0"/>
              </a:rPr>
              <a:t>：</a:t>
            </a:r>
          </a:p>
        </p:txBody>
      </p:sp>
      <p:grpSp>
        <p:nvGrpSpPr>
          <p:cNvPr id="12" name="组合 11"/>
          <p:cNvGrpSpPr/>
          <p:nvPr/>
        </p:nvGrpSpPr>
        <p:grpSpPr>
          <a:xfrm>
            <a:off x="5929322" y="5716484"/>
            <a:ext cx="1357322" cy="498598"/>
            <a:chOff x="5929322" y="5665684"/>
            <a:chExt cx="1357322" cy="498598"/>
          </a:xfrm>
        </p:grpSpPr>
        <p:sp>
          <p:nvSpPr>
            <p:cNvPr id="9" name="左箭头 8"/>
            <p:cNvSpPr/>
            <p:nvPr/>
          </p:nvSpPr>
          <p:spPr>
            <a:xfrm>
              <a:off x="5929322" y="5857892"/>
              <a:ext cx="500066" cy="142876"/>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6357950" y="5665684"/>
              <a:ext cx="928694" cy="498598"/>
            </a:xfrm>
            <a:prstGeom prst="rect">
              <a:avLst/>
            </a:prstGeom>
            <a:noFill/>
          </p:spPr>
          <p:txBody>
            <a:bodyPr wrap="square" rtlCol="0">
              <a:spAutoFit/>
            </a:bodyPr>
            <a:lstStyle/>
            <a:p>
              <a:r>
                <a:rPr lang="zh-CN" altLang="en-US">
                  <a:solidFill>
                    <a:srgbClr val="FF0000"/>
                  </a:solidFill>
                  <a:latin typeface="楷体" pitchFamily="49" charset="-122"/>
                  <a:ea typeface="楷体" pitchFamily="49" charset="-122"/>
                </a:rPr>
                <a:t>错误</a:t>
              </a:r>
            </a:p>
          </p:txBody>
        </p:sp>
      </p:grpSp>
      <p:grpSp>
        <p:nvGrpSpPr>
          <p:cNvPr id="14" name="组合 13"/>
          <p:cNvGrpSpPr/>
          <p:nvPr/>
        </p:nvGrpSpPr>
        <p:grpSpPr>
          <a:xfrm>
            <a:off x="1071538" y="5286388"/>
            <a:ext cx="4714908" cy="867851"/>
            <a:chOff x="1071538" y="5286388"/>
            <a:chExt cx="4714908" cy="867851"/>
          </a:xfrm>
        </p:grpSpPr>
        <p:sp>
          <p:nvSpPr>
            <p:cNvPr id="5" name="TextBox 4"/>
            <p:cNvSpPr txBox="1"/>
            <p:nvPr/>
          </p:nvSpPr>
          <p:spPr>
            <a:xfrm>
              <a:off x="1071538" y="5715016"/>
              <a:ext cx="4714908" cy="439223"/>
            </a:xfrm>
            <a:prstGeom prst="rect">
              <a:avLst/>
            </a:prstGeom>
            <a:noFill/>
          </p:spPr>
          <p:txBody>
            <a:bodyPr wrap="square" rtlCol="0">
              <a:spAutoFit/>
            </a:bodyPr>
            <a:lstStyle/>
            <a:p>
              <a:pPr algn="l"/>
              <a:r>
                <a:rPr lang="en-US" altLang="zh-CN" sz="2200">
                  <a:solidFill>
                    <a:srgbClr val="FF00FF"/>
                  </a:solidFill>
                  <a:latin typeface="Consolas" pitchFamily="49" charset="0"/>
                  <a:ea typeface="楷体" pitchFamily="49" charset="-122"/>
                  <a:cs typeface="Consolas" pitchFamily="49" charset="0"/>
                </a:rPr>
                <a:t>fun(</a:t>
              </a:r>
              <a:r>
                <a:rPr lang="en-US" altLang="zh-CN" sz="2200" i="1">
                  <a:solidFill>
                    <a:srgbClr val="FF00FF"/>
                  </a:solidFill>
                  <a:latin typeface="Consolas" pitchFamily="49" charset="0"/>
                  <a:ea typeface="楷体" pitchFamily="49" charset="-122"/>
                  <a:cs typeface="Consolas" pitchFamily="49" charset="0"/>
                </a:rPr>
                <a:t>a</a:t>
              </a:r>
              <a:r>
                <a:rPr lang="zh-CN" altLang="en-US" sz="2200">
                  <a:solidFill>
                    <a:srgbClr val="FF00FF"/>
                  </a:solidFill>
                  <a:latin typeface="Consolas" pitchFamily="49" charset="0"/>
                  <a:ea typeface="楷体" pitchFamily="49" charset="-122"/>
                  <a:cs typeface="Consolas" pitchFamily="49" charset="0"/>
                </a:rPr>
                <a:t>，</a:t>
              </a:r>
              <a:r>
                <a:rPr lang="en-US" altLang="zh-CN" sz="2200" i="1">
                  <a:solidFill>
                    <a:srgbClr val="FF00FF"/>
                  </a:solidFill>
                  <a:latin typeface="Consolas" pitchFamily="49" charset="0"/>
                  <a:ea typeface="楷体" pitchFamily="49" charset="-122"/>
                  <a:cs typeface="Consolas" pitchFamily="49" charset="0"/>
                </a:rPr>
                <a:t>n</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0)</a:t>
              </a:r>
              <a:r>
                <a:rPr lang="zh-CN" altLang="en-US" sz="2200">
                  <a:solidFill>
                    <a:srgbClr val="0000FF"/>
                  </a:solidFill>
                  <a:latin typeface="Consolas" pitchFamily="49" charset="0"/>
                  <a:ea typeface="楷体" pitchFamily="49" charset="-122"/>
                  <a:cs typeface="Consolas" pitchFamily="49" charset="0"/>
                </a:rPr>
                <a:t>的时间复杂度为</a:t>
              </a:r>
              <a:r>
                <a:rPr lang="en-US" altLang="zh-CN" sz="2200">
                  <a:solidFill>
                    <a:srgbClr val="0000FF"/>
                  </a:solidFill>
                  <a:latin typeface="Consolas" pitchFamily="49" charset="0"/>
                  <a:ea typeface="楷体" pitchFamily="49" charset="-122"/>
                  <a:cs typeface="Consolas" pitchFamily="49" charset="0"/>
                </a:rPr>
                <a:t>O(</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a:t>
              </a:r>
              <a:endParaRPr lang="zh-CN" altLang="en-US" sz="2200" dirty="0">
                <a:solidFill>
                  <a:srgbClr val="0000FF"/>
                </a:solidFill>
                <a:latin typeface="Consolas" pitchFamily="49" charset="0"/>
                <a:ea typeface="楷体" pitchFamily="49" charset="-122"/>
                <a:cs typeface="Consolas" pitchFamily="49" charset="0"/>
              </a:endParaRPr>
            </a:p>
          </p:txBody>
        </p:sp>
        <p:sp>
          <p:nvSpPr>
            <p:cNvPr id="8" name="下箭头 7"/>
            <p:cNvSpPr/>
            <p:nvPr/>
          </p:nvSpPr>
          <p:spPr>
            <a:xfrm>
              <a:off x="3286116" y="5286388"/>
              <a:ext cx="285752" cy="42862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3" name="TextBox 12"/>
            <p:cNvSpPr txBox="1"/>
            <p:nvPr/>
          </p:nvSpPr>
          <p:spPr>
            <a:xfrm>
              <a:off x="3643306" y="5286388"/>
              <a:ext cx="1571636" cy="389530"/>
            </a:xfrm>
            <a:prstGeom prst="rect">
              <a:avLst/>
            </a:prstGeom>
            <a:noFill/>
          </p:spPr>
          <p:txBody>
            <a:bodyPr wrap="square" rtlCol="0">
              <a:spAutoFit/>
            </a:bodyPr>
            <a:lstStyle/>
            <a:p>
              <a:r>
                <a:rPr lang="zh-CN" altLang="en-US" sz="2000">
                  <a:solidFill>
                    <a:srgbClr val="0000FF"/>
                  </a:solidFill>
                  <a:latin typeface="楷体" pitchFamily="49" charset="-122"/>
                  <a:ea typeface="楷体" pitchFamily="49" charset="-122"/>
                </a:rPr>
                <a:t>含一重循环</a:t>
              </a:r>
            </a:p>
          </p:txBody>
        </p:sp>
      </p:grpSp>
      <p:sp>
        <p:nvSpPr>
          <p:cNvPr id="16" name="TextBox 15"/>
          <p:cNvSpPr txBox="1"/>
          <p:nvPr/>
        </p:nvSpPr>
        <p:spPr>
          <a:xfrm>
            <a:off x="500034" y="1000108"/>
            <a:ext cx="6572296" cy="417861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08000" rtlCol="0">
            <a:spAutoFit/>
          </a:bodyPr>
          <a:lstStyle/>
          <a:p>
            <a:pPr algn="l">
              <a:lnSpc>
                <a:spcPts val="18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fun</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n</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k) </a:t>
            </a:r>
            <a:r>
              <a:rPr lang="en-US" altLang="zh-CN" sz="1800" dirty="0">
                <a:solidFill>
                  <a:srgbClr val="0070C0"/>
                </a:solidFill>
                <a:latin typeface="Consolas" pitchFamily="49" charset="0"/>
                <a:ea typeface="仿宋" pitchFamily="49" charset="-122"/>
                <a:cs typeface="Consolas" pitchFamily="49" charset="0"/>
              </a:rPr>
              <a:t>//</a:t>
            </a:r>
            <a:r>
              <a:rPr lang="zh-CN" altLang="en-US" sz="1800" dirty="0">
                <a:solidFill>
                  <a:srgbClr val="0070C0"/>
                </a:solidFill>
                <a:latin typeface="Consolas" pitchFamily="49" charset="0"/>
                <a:ea typeface="仿宋" pitchFamily="49" charset="-122"/>
                <a:cs typeface="Consolas" pitchFamily="49" charset="0"/>
              </a:rPr>
              <a:t>数组</a:t>
            </a:r>
            <a:r>
              <a:rPr lang="en-US" altLang="zh-CN" sz="1800" dirty="0">
                <a:solidFill>
                  <a:srgbClr val="0070C0"/>
                </a:solidFill>
                <a:latin typeface="Consolas" pitchFamily="49" charset="0"/>
                <a:ea typeface="仿宋" pitchFamily="49" charset="-122"/>
                <a:cs typeface="Consolas" pitchFamily="49" charset="0"/>
              </a:rPr>
              <a:t>a</a:t>
            </a:r>
            <a:r>
              <a:rPr lang="zh-CN" altLang="en-US" sz="1800" dirty="0">
                <a:solidFill>
                  <a:srgbClr val="0070C0"/>
                </a:solidFill>
                <a:latin typeface="Consolas" pitchFamily="49" charset="0"/>
                <a:ea typeface="仿宋" pitchFamily="49" charset="-122"/>
                <a:cs typeface="Consolas" pitchFamily="49" charset="0"/>
              </a:rPr>
              <a:t>共有</a:t>
            </a:r>
            <a:r>
              <a:rPr lang="en-US" altLang="zh-CN" sz="1800" dirty="0">
                <a:solidFill>
                  <a:srgbClr val="0070C0"/>
                </a:solidFill>
                <a:latin typeface="Consolas" pitchFamily="49" charset="0"/>
                <a:ea typeface="仿宋" pitchFamily="49" charset="-122"/>
                <a:cs typeface="Consolas" pitchFamily="49" charset="0"/>
              </a:rPr>
              <a:t>n</a:t>
            </a:r>
            <a:r>
              <a:rPr lang="zh-CN" altLang="en-US" sz="1800" dirty="0">
                <a:solidFill>
                  <a:srgbClr val="0070C0"/>
                </a:solidFill>
                <a:latin typeface="Consolas" pitchFamily="49" charset="0"/>
                <a:ea typeface="仿宋" pitchFamily="49" charset="-122"/>
                <a:cs typeface="Consolas" pitchFamily="49" charset="0"/>
              </a:rPr>
              <a:t>个元素</a:t>
            </a:r>
          </a:p>
          <a:p>
            <a:pPr algn="l">
              <a:lnSpc>
                <a:spcPts val="1800"/>
              </a:lnSpc>
            </a:pPr>
            <a:r>
              <a:rPr lang="en-US" altLang="zh-CN" sz="180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gn="l">
              <a:lnSpc>
                <a:spcPts val="1800"/>
              </a:lnSpc>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6600CC"/>
                </a:solidFill>
                <a:latin typeface="Consolas" pitchFamily="49" charset="0"/>
                <a:ea typeface="仿宋" pitchFamily="49" charset="-122"/>
                <a:cs typeface="Consolas" pitchFamily="49" charset="0"/>
              </a:rPr>
              <a:t>if </a:t>
            </a:r>
            <a:r>
              <a:rPr lang="en-US" altLang="zh-CN" sz="1800" dirty="0">
                <a:solidFill>
                  <a:srgbClr val="6600CC"/>
                </a:solidFill>
                <a:latin typeface="Consolas" pitchFamily="49" charset="0"/>
                <a:ea typeface="仿宋" pitchFamily="49" charset="-122"/>
                <a:cs typeface="Consolas" pitchFamily="49" charset="0"/>
              </a:rPr>
              <a:t>(k==n-1)</a:t>
            </a:r>
          </a:p>
          <a:p>
            <a:pPr algn="l">
              <a:lnSpc>
                <a:spcPts val="1800"/>
              </a:lnSpc>
            </a:pPr>
            <a:r>
              <a:rPr lang="en-US" altLang="zh-CN" sz="1800">
                <a:solidFill>
                  <a:srgbClr val="6600CC"/>
                </a:solidFill>
                <a:latin typeface="Consolas" pitchFamily="49" charset="0"/>
                <a:ea typeface="仿宋" pitchFamily="49" charset="-122"/>
                <a:cs typeface="Consolas" pitchFamily="49" charset="0"/>
              </a:rPr>
              <a:t>     for </a:t>
            </a:r>
            <a:r>
              <a:rPr lang="en-US" altLang="zh-CN" sz="1800" dirty="0">
                <a:solidFill>
                  <a:srgbClr val="6600CC"/>
                </a:solidFill>
                <a:latin typeface="Consolas" pitchFamily="49" charset="0"/>
                <a:ea typeface="仿宋" pitchFamily="49" charset="-122"/>
                <a:cs typeface="Consolas" pitchFamily="49" charset="0"/>
              </a:rPr>
              <a:t>(</a:t>
            </a:r>
            <a:r>
              <a:rPr lang="en-US" altLang="zh-CN" sz="1800" err="1">
                <a:solidFill>
                  <a:srgbClr val="6600CC"/>
                </a:solidFill>
                <a:latin typeface="Consolas" pitchFamily="49" charset="0"/>
                <a:ea typeface="仿宋" pitchFamily="49" charset="-122"/>
                <a:cs typeface="Consolas" pitchFamily="49" charset="0"/>
              </a:rPr>
              <a:t>i</a:t>
            </a:r>
            <a:r>
              <a:rPr lang="en-US" altLang="zh-CN" sz="1800">
                <a:solidFill>
                  <a:srgbClr val="6600CC"/>
                </a:solidFill>
                <a:latin typeface="Consolas" pitchFamily="49" charset="0"/>
                <a:ea typeface="仿宋" pitchFamily="49" charset="-122"/>
                <a:cs typeface="Consolas" pitchFamily="49" charset="0"/>
              </a:rPr>
              <a:t>=</a:t>
            </a:r>
            <a:r>
              <a:rPr lang="en-US" altLang="zh-CN" sz="1800" err="1">
                <a:solidFill>
                  <a:srgbClr val="6600CC"/>
                </a:solidFill>
                <a:latin typeface="Consolas" pitchFamily="49" charset="0"/>
                <a:ea typeface="仿宋" pitchFamily="49" charset="-122"/>
                <a:cs typeface="Consolas" pitchFamily="49" charset="0"/>
              </a:rPr>
              <a:t>0;i</a:t>
            </a:r>
            <a:r>
              <a:rPr lang="en-US" altLang="zh-CN" sz="1800">
                <a:solidFill>
                  <a:srgbClr val="6600CC"/>
                </a:solidFill>
                <a:latin typeface="Consolas" pitchFamily="49" charset="0"/>
                <a:ea typeface="仿宋" pitchFamily="49" charset="-122"/>
                <a:cs typeface="Consolas" pitchFamily="49" charset="0"/>
              </a:rPr>
              <a:t>&lt;</a:t>
            </a:r>
            <a:r>
              <a:rPr lang="en-US" altLang="zh-CN" sz="1800" err="1">
                <a:solidFill>
                  <a:srgbClr val="6600CC"/>
                </a:solidFill>
                <a:latin typeface="Consolas" pitchFamily="49" charset="0"/>
                <a:ea typeface="仿宋" pitchFamily="49" charset="-122"/>
                <a:cs typeface="Consolas" pitchFamily="49" charset="0"/>
              </a:rPr>
              <a:t>n;i</a:t>
            </a:r>
            <a:r>
              <a:rPr lang="en-US" altLang="zh-CN" sz="1800">
                <a:solidFill>
                  <a:srgbClr val="6600CC"/>
                </a:solidFill>
                <a:latin typeface="Consolas" pitchFamily="49" charset="0"/>
                <a:ea typeface="仿宋" pitchFamily="49" charset="-122"/>
                <a:cs typeface="Consolas" pitchFamily="49" charset="0"/>
              </a:rPr>
              <a:t>++) </a:t>
            </a:r>
            <a:r>
              <a:rPr lang="zh-CN" altLang="en-US" sz="1800">
                <a:solidFill>
                  <a:srgbClr val="6600CC"/>
                </a:solidFill>
                <a:latin typeface="Consolas" pitchFamily="49" charset="0"/>
                <a:ea typeface="仿宋" pitchFamily="49" charset="-122"/>
                <a:cs typeface="Consolas" pitchFamily="49" charset="0"/>
              </a:rPr>
              <a:t>　　  </a:t>
            </a:r>
            <a:endParaRPr lang="zh-CN" altLang="en-US" sz="1800" dirty="0">
              <a:solidFill>
                <a:srgbClr val="6600CC"/>
              </a:solidFill>
              <a:latin typeface="Consolas" pitchFamily="49" charset="0"/>
              <a:ea typeface="仿宋" pitchFamily="49" charset="-122"/>
              <a:cs typeface="Consolas" pitchFamily="49" charset="0"/>
            </a:endParaRPr>
          </a:p>
          <a:p>
            <a:pPr algn="l">
              <a:lnSpc>
                <a:spcPts val="1800"/>
              </a:lnSpc>
            </a:pPr>
            <a:r>
              <a:rPr lang="zh-CN" altLang="en-US" sz="1800">
                <a:solidFill>
                  <a:srgbClr val="6600CC"/>
                </a:solidFill>
                <a:latin typeface="Consolas" pitchFamily="49" charset="0"/>
                <a:ea typeface="仿宋" pitchFamily="49" charset="-122"/>
                <a:cs typeface="Consolas" pitchFamily="49" charset="0"/>
              </a:rPr>
              <a:t>	 </a:t>
            </a:r>
            <a:r>
              <a:rPr lang="en-US" altLang="zh-CN" sz="1800" err="1">
                <a:solidFill>
                  <a:srgbClr val="6600CC"/>
                </a:solidFill>
                <a:latin typeface="Consolas" pitchFamily="49" charset="0"/>
                <a:ea typeface="仿宋" pitchFamily="49" charset="-122"/>
                <a:cs typeface="Consolas" pitchFamily="49" charset="0"/>
              </a:rPr>
              <a:t>printf</a:t>
            </a:r>
            <a:r>
              <a:rPr lang="en-US" altLang="zh-CN" sz="1800">
                <a:solidFill>
                  <a:srgbClr val="6600CC"/>
                </a:solidFill>
                <a:latin typeface="Consolas" pitchFamily="49" charset="0"/>
                <a:ea typeface="仿宋" pitchFamily="49" charset="-122"/>
                <a:cs typeface="Consolas" pitchFamily="49" charset="0"/>
              </a:rPr>
              <a:t>(“%d\n”</a:t>
            </a:r>
            <a:r>
              <a:rPr lang="zh-CN" altLang="en-US" sz="1800">
                <a:solidFill>
                  <a:srgbClr val="6600CC"/>
                </a:solidFill>
                <a:latin typeface="Consolas" pitchFamily="49" charset="0"/>
                <a:ea typeface="仿宋" pitchFamily="49" charset="-122"/>
                <a:cs typeface="Consolas" pitchFamily="49" charset="0"/>
              </a:rPr>
              <a:t>，</a:t>
            </a:r>
            <a:r>
              <a:rPr lang="en-US" altLang="zh-CN" sz="1800">
                <a:solidFill>
                  <a:srgbClr val="6600CC"/>
                </a:solidFill>
                <a:latin typeface="Consolas" pitchFamily="49" charset="0"/>
                <a:ea typeface="仿宋" pitchFamily="49" charset="-122"/>
                <a:cs typeface="Consolas" pitchFamily="49" charset="0"/>
              </a:rPr>
              <a:t>a[i]);	 </a:t>
            </a:r>
            <a:r>
              <a:rPr lang="en-US" altLang="zh-CN" sz="1800">
                <a:solidFill>
                  <a:srgbClr val="0070C0"/>
                </a:solidFill>
                <a:latin typeface="Consolas" pitchFamily="49" charset="0"/>
                <a:ea typeface="仿宋" pitchFamily="49" charset="-122"/>
                <a:cs typeface="Consolas" pitchFamily="49" charset="0"/>
              </a:rPr>
              <a:t>//</a:t>
            </a:r>
            <a:r>
              <a:rPr lang="zh-CN" altLang="en-US" sz="1800">
                <a:solidFill>
                  <a:srgbClr val="0070C0"/>
                </a:solidFill>
                <a:latin typeface="Consolas" pitchFamily="49" charset="0"/>
                <a:ea typeface="仿宋" pitchFamily="49" charset="-122"/>
                <a:cs typeface="Consolas" pitchFamily="49" charset="0"/>
              </a:rPr>
              <a:t>执行</a:t>
            </a:r>
            <a:r>
              <a:rPr lang="en-US" altLang="zh-CN" sz="1800">
                <a:solidFill>
                  <a:srgbClr val="0070C0"/>
                </a:solidFill>
                <a:latin typeface="Consolas" pitchFamily="49" charset="0"/>
                <a:ea typeface="仿宋" pitchFamily="49" charset="-122"/>
                <a:cs typeface="Consolas" pitchFamily="49" charset="0"/>
              </a:rPr>
              <a:t>n</a:t>
            </a:r>
            <a:r>
              <a:rPr lang="zh-CN" altLang="en-US" sz="1800">
                <a:solidFill>
                  <a:srgbClr val="0070C0"/>
                </a:solidFill>
                <a:latin typeface="Consolas" pitchFamily="49" charset="0"/>
                <a:ea typeface="仿宋" pitchFamily="49" charset="-122"/>
                <a:cs typeface="Consolas" pitchFamily="49" charset="0"/>
              </a:rPr>
              <a:t>次</a:t>
            </a:r>
            <a:endParaRPr lang="en-US" altLang="zh-CN" sz="1800" dirty="0">
              <a:solidFill>
                <a:srgbClr val="0070C0"/>
              </a:solidFill>
              <a:latin typeface="Consolas" pitchFamily="49" charset="0"/>
              <a:ea typeface="仿宋" pitchFamily="49" charset="-122"/>
              <a:cs typeface="Consolas" pitchFamily="49" charset="0"/>
            </a:endParaRPr>
          </a:p>
          <a:p>
            <a:pPr algn="l">
              <a:lnSpc>
                <a:spcPts val="1800"/>
              </a:lnSpc>
            </a:pPr>
            <a:r>
              <a:rPr lang="en-US" altLang="zh-CN" sz="1800">
                <a:solidFill>
                  <a:srgbClr val="0000FF"/>
                </a:solidFill>
                <a:latin typeface="Consolas" pitchFamily="49" charset="0"/>
                <a:ea typeface="仿宋" pitchFamily="49" charset="-122"/>
                <a:cs typeface="Consolas" pitchFamily="49" charset="0"/>
              </a:rPr>
              <a:t>   else</a:t>
            </a:r>
            <a:endParaRPr lang="en-US" altLang="zh-CN" sz="1800" dirty="0">
              <a:solidFill>
                <a:srgbClr val="0000FF"/>
              </a:solidFill>
              <a:latin typeface="Consolas" pitchFamily="49" charset="0"/>
              <a:ea typeface="仿宋" pitchFamily="49" charset="-122"/>
              <a:cs typeface="Consolas" pitchFamily="49" charset="0"/>
            </a:endParaRPr>
          </a:p>
          <a:p>
            <a:pPr algn="l">
              <a:lnSpc>
                <a:spcPts val="1800"/>
              </a:lnSpc>
            </a:pPr>
            <a:r>
              <a:rPr lang="en-US" altLang="zh-CN" sz="1800">
                <a:solidFill>
                  <a:srgbClr val="0000FF"/>
                </a:solidFill>
                <a:latin typeface="Consolas" pitchFamily="49" charset="0"/>
                <a:ea typeface="仿宋" pitchFamily="49" charset="-122"/>
                <a:cs typeface="Consolas" pitchFamily="49" charset="0"/>
              </a:rPr>
              <a:t>   {  </a:t>
            </a:r>
            <a:r>
              <a:rPr lang="en-US" altLang="zh-CN" sz="1800" dirty="0">
                <a:solidFill>
                  <a:srgbClr val="0000FF"/>
                </a:solidFill>
                <a:latin typeface="Consolas" pitchFamily="49" charset="0"/>
                <a:ea typeface="仿宋" pitchFamily="49" charset="-122"/>
                <a:cs typeface="Consolas" pitchFamily="49" charset="0"/>
              </a:rPr>
              <a:t>for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k;i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　   </a:t>
            </a:r>
            <a:endParaRPr lang="zh-CN" altLang="en-US" sz="1800" dirty="0">
              <a:solidFill>
                <a:srgbClr val="0000FF"/>
              </a:solidFill>
              <a:latin typeface="Consolas" pitchFamily="49" charset="0"/>
              <a:ea typeface="仿宋" pitchFamily="49" charset="-122"/>
              <a:cs typeface="Consolas" pitchFamily="49" charset="0"/>
            </a:endParaRPr>
          </a:p>
          <a:p>
            <a:pPr algn="l">
              <a:lnSpc>
                <a:spcPts val="1800"/>
              </a:lnSpc>
            </a:pPr>
            <a:r>
              <a:rPr lang="zh-CN" altLang="en-US" sz="180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a:solidFill>
                  <a:srgbClr val="C00000"/>
                </a:solidFill>
                <a:latin typeface="Consolas" pitchFamily="49" charset="0"/>
                <a:ea typeface="仿宋" pitchFamily="49" charset="-122"/>
                <a:cs typeface="Consolas" pitchFamily="49" charset="0"/>
              </a:rPr>
              <a:t>	</a:t>
            </a:r>
            <a:r>
              <a:rPr lang="en-US" altLang="zh-CN" sz="1800">
                <a:solidFill>
                  <a:srgbClr val="0070C0"/>
                </a:solidFill>
                <a:latin typeface="Consolas" pitchFamily="49" charset="0"/>
                <a:ea typeface="仿宋" pitchFamily="49" charset="-122"/>
                <a:cs typeface="Consolas" pitchFamily="49" charset="0"/>
              </a:rPr>
              <a:t>//</a:t>
            </a:r>
            <a:r>
              <a:rPr lang="zh-CN" altLang="en-US" sz="1800">
                <a:solidFill>
                  <a:srgbClr val="0070C0"/>
                </a:solidFill>
                <a:latin typeface="Consolas" pitchFamily="49" charset="0"/>
                <a:ea typeface="仿宋" pitchFamily="49" charset="-122"/>
                <a:cs typeface="Consolas" pitchFamily="49" charset="0"/>
              </a:rPr>
              <a:t>执行</a:t>
            </a:r>
            <a:r>
              <a:rPr lang="en-US" altLang="zh-CN" sz="1800">
                <a:solidFill>
                  <a:srgbClr val="0070C0"/>
                </a:solidFill>
                <a:latin typeface="Consolas" pitchFamily="49" charset="0"/>
                <a:ea typeface="仿宋" pitchFamily="49" charset="-122"/>
                <a:cs typeface="Consolas" pitchFamily="49" charset="0"/>
              </a:rPr>
              <a:t>n-k</a:t>
            </a:r>
            <a:r>
              <a:rPr lang="zh-CN" altLang="en-US" sz="1800">
                <a:solidFill>
                  <a:srgbClr val="0070C0"/>
                </a:solidFill>
                <a:latin typeface="Consolas" pitchFamily="49" charset="0"/>
                <a:ea typeface="仿宋" pitchFamily="49" charset="-122"/>
                <a:cs typeface="Consolas" pitchFamily="49" charset="0"/>
              </a:rPr>
              <a:t>次</a:t>
            </a:r>
            <a:endParaRPr lang="en-US" altLang="zh-CN" sz="1800" dirty="0">
              <a:solidFill>
                <a:srgbClr val="0070C0"/>
              </a:solidFill>
              <a:latin typeface="Consolas" pitchFamily="49" charset="0"/>
              <a:ea typeface="仿宋" pitchFamily="49" charset="-122"/>
              <a:cs typeface="Consolas" pitchFamily="49" charset="0"/>
            </a:endParaRPr>
          </a:p>
          <a:p>
            <a:pPr algn="l">
              <a:lnSpc>
                <a:spcPts val="1800"/>
              </a:lnSpc>
            </a:pPr>
            <a:r>
              <a:rPr lang="en-US" altLang="zh-CN" sz="1800">
                <a:solidFill>
                  <a:srgbClr val="C00000"/>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fun</a:t>
            </a:r>
            <a:r>
              <a:rPr lang="en-US" altLang="zh-CN" sz="1800">
                <a:solidFill>
                  <a:srgbClr val="C00000"/>
                </a:solidFill>
                <a:latin typeface="Consolas" pitchFamily="49" charset="0"/>
                <a:ea typeface="仿宋" pitchFamily="49" charset="-122"/>
                <a:cs typeface="Consolas" pitchFamily="49" charset="0"/>
              </a:rPr>
              <a:t>(a</a:t>
            </a:r>
            <a:r>
              <a:rPr lang="zh-CN" altLang="en-US" sz="1800">
                <a:solidFill>
                  <a:srgbClr val="C00000"/>
                </a:solidFill>
                <a:latin typeface="Consolas" pitchFamily="49" charset="0"/>
                <a:ea typeface="仿宋" pitchFamily="49" charset="-122"/>
                <a:cs typeface="Consolas" pitchFamily="49" charset="0"/>
              </a:rPr>
              <a:t>，</a:t>
            </a:r>
            <a:r>
              <a:rPr lang="en-US" altLang="zh-CN" sz="1800">
                <a:solidFill>
                  <a:srgbClr val="C00000"/>
                </a:solidFill>
                <a:latin typeface="Consolas" pitchFamily="49" charset="0"/>
                <a:ea typeface="仿宋" pitchFamily="49" charset="-122"/>
                <a:cs typeface="Consolas" pitchFamily="49" charset="0"/>
              </a:rPr>
              <a:t>n</a:t>
            </a:r>
            <a:r>
              <a:rPr lang="zh-CN" altLang="en-US" sz="1800">
                <a:solidFill>
                  <a:srgbClr val="C00000"/>
                </a:solidFill>
                <a:latin typeface="Consolas" pitchFamily="49" charset="0"/>
                <a:ea typeface="仿宋" pitchFamily="49" charset="-122"/>
                <a:cs typeface="Consolas" pitchFamily="49" charset="0"/>
              </a:rPr>
              <a:t>，</a:t>
            </a:r>
            <a:r>
              <a:rPr lang="en-US" altLang="zh-CN" sz="1800">
                <a:solidFill>
                  <a:srgbClr val="C00000"/>
                </a:solidFill>
                <a:latin typeface="Consolas" pitchFamily="49" charset="0"/>
                <a:ea typeface="仿宋" pitchFamily="49" charset="-122"/>
                <a:cs typeface="Consolas" pitchFamily="49" charset="0"/>
              </a:rPr>
              <a:t>k+1</a:t>
            </a:r>
            <a:r>
              <a:rPr lang="en-US" altLang="zh-CN" sz="1800" dirty="0">
                <a:solidFill>
                  <a:srgbClr val="C00000"/>
                </a:solidFill>
                <a:latin typeface="Consolas" pitchFamily="49" charset="0"/>
                <a:ea typeface="仿宋" pitchFamily="49" charset="-122"/>
                <a:cs typeface="Consolas" pitchFamily="49" charset="0"/>
              </a:rPr>
              <a:t>);</a:t>
            </a:r>
          </a:p>
          <a:p>
            <a:pPr algn="l">
              <a:lnSpc>
                <a:spcPts val="1800"/>
              </a:lnSpc>
            </a:pPr>
            <a:r>
              <a:rPr lang="en-US" altLang="zh-CN" sz="180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gn="l">
              <a:lnSpc>
                <a:spcPts val="1800"/>
              </a:lnSpc>
            </a:pPr>
            <a:r>
              <a:rPr lang="en-US" altLang="zh-CN" sz="1800" dirty="0">
                <a:solidFill>
                  <a:srgbClr val="0000FF"/>
                </a:solidFill>
                <a:latin typeface="Consolas" pitchFamily="49" charset="0"/>
                <a:ea typeface="仿宋" pitchFamily="49" charset="-122"/>
                <a:cs typeface="Consolas" pitchFamily="49" charset="0"/>
              </a:rPr>
              <a:t> }    </a:t>
            </a:r>
            <a:endParaRPr lang="zh-CN" altLang="en-US" sz="1800" dirty="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98</a:t>
            </a:fld>
            <a:endParaRPr lang="en-US" altLang="zh-CN" dirty="0"/>
          </a:p>
        </p:txBody>
      </p:sp>
    </p:spTree>
    <p:custDataLst>
      <p:tags r:id="rId1"/>
    </p:custDataLst>
    <p:extLst>
      <p:ext uri="{BB962C8B-B14F-4D97-AF65-F5344CB8AC3E}">
        <p14:creationId xmlns:p14="http://schemas.microsoft.com/office/powerpoint/2010/main" val="2416507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2930402"/>
            <a:ext cx="8001056" cy="227754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lnSpc>
                <a:spcPct val="10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则</a:t>
            </a:r>
          </a:p>
          <a:p>
            <a:pPr algn="just">
              <a:lnSpc>
                <a:spcPct val="100000"/>
              </a:lnSpc>
            </a:pP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 = T</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 = </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+T</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 = </a:t>
            </a:r>
            <a:r>
              <a:rPr lang="en-US" altLang="zh-CN" sz="2000" i="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mj-ea"/>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)+T</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a:t>
            </a:r>
          </a:p>
          <a:p>
            <a:pPr algn="just">
              <a:lnSpc>
                <a:spcPct val="100000"/>
              </a:lnSpc>
            </a:pP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mn-ea"/>
                <a:cs typeface="Consolas" pitchFamily="49" charset="0"/>
              </a:rPr>
              <a:t>… </a:t>
            </a:r>
            <a:r>
              <a:rPr lang="en-US" altLang="zh-CN" sz="2000">
                <a:solidFill>
                  <a:srgbClr val="0000FF"/>
                </a:solidFill>
                <a:latin typeface="Consolas" pitchFamily="49" charset="0"/>
                <a:ea typeface="楷体" pitchFamily="49" charset="-122"/>
                <a:cs typeface="Consolas" pitchFamily="49" charset="0"/>
              </a:rPr>
              <a:t>= </a:t>
            </a:r>
            <a:r>
              <a:rPr lang="en-US" altLang="zh-CN" sz="2000" i="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mj-ea"/>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mj-ea"/>
                <a:cs typeface="Consolas" pitchFamily="49" charset="0"/>
              </a:rPr>
              <a:t>…</a:t>
            </a:r>
            <a:r>
              <a:rPr lang="en-US" altLang="zh-CN" sz="2000">
                <a:solidFill>
                  <a:srgbClr val="0000FF"/>
                </a:solidFill>
                <a:latin typeface="Consolas" pitchFamily="49" charset="0"/>
                <a:ea typeface="楷体" pitchFamily="49" charset="-122"/>
                <a:cs typeface="Consolas" pitchFamily="49" charset="0"/>
              </a:rPr>
              <a:t>+2+T</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mn-ea"/>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p>
          <a:p>
            <a:pPr algn="just">
              <a:lnSpc>
                <a:spcPct val="100000"/>
              </a:lnSpc>
            </a:pP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 </a:t>
            </a:r>
            <a:r>
              <a:rPr lang="en-US" altLang="zh-CN" sz="2000" i="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mj-ea"/>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 </a:t>
            </a:r>
            <a:r>
              <a:rPr lang="en-US" altLang="zh-CN" sz="2000" dirty="0">
                <a:solidFill>
                  <a:srgbClr val="0000FF"/>
                </a:solidFill>
                <a:latin typeface="Consolas" pitchFamily="49" charset="0"/>
                <a:ea typeface="+mj-ea"/>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2+</a:t>
            </a:r>
            <a:r>
              <a:rPr lang="en-US" altLang="zh-CN" sz="2000" i="1" dirty="0" err="1">
                <a:solidFill>
                  <a:srgbClr val="0000FF"/>
                </a:solidFill>
                <a:latin typeface="Consolas" pitchFamily="49" charset="0"/>
                <a:ea typeface="楷体" pitchFamily="49" charset="-122"/>
                <a:cs typeface="Consolas" pitchFamily="49" charset="0"/>
              </a:rPr>
              <a:t>n</a:t>
            </a:r>
            <a:endParaRPr lang="en-US" altLang="zh-CN" sz="2000" i="1" dirty="0">
              <a:solidFill>
                <a:srgbClr val="0000FF"/>
              </a:solidFill>
              <a:latin typeface="Consolas" pitchFamily="49" charset="0"/>
              <a:ea typeface="楷体" pitchFamily="49" charset="-122"/>
              <a:cs typeface="Consolas" pitchFamily="49" charset="0"/>
            </a:endParaRPr>
          </a:p>
          <a:p>
            <a:pPr algn="just">
              <a:lnSpc>
                <a:spcPct val="100000"/>
              </a:lnSpc>
            </a:pP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 O(</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a:t>
            </a:r>
          </a:p>
        </p:txBody>
      </p:sp>
      <p:grpSp>
        <p:nvGrpSpPr>
          <p:cNvPr id="3" name="组合 6"/>
          <p:cNvGrpSpPr/>
          <p:nvPr/>
        </p:nvGrpSpPr>
        <p:grpSpPr>
          <a:xfrm>
            <a:off x="3929058" y="4167195"/>
            <a:ext cx="393700" cy="333375"/>
            <a:chOff x="3856038" y="4098925"/>
            <a:chExt cx="393700" cy="333375"/>
          </a:xfrm>
        </p:grpSpPr>
        <p:sp>
          <p:nvSpPr>
            <p:cNvPr id="203779" name="Line 3"/>
            <p:cNvSpPr>
              <a:spLocks noChangeShapeType="1"/>
            </p:cNvSpPr>
            <p:nvPr/>
          </p:nvSpPr>
          <p:spPr bwMode="auto">
            <a:xfrm flipH="1">
              <a:off x="3856038" y="4098925"/>
              <a:ext cx="360362" cy="287338"/>
            </a:xfrm>
            <a:prstGeom prst="line">
              <a:avLst/>
            </a:prstGeom>
            <a:noFill/>
            <a:ln w="9525">
              <a:solidFill>
                <a:srgbClr val="FF00FF"/>
              </a:solidFill>
              <a:round/>
              <a:headEnd/>
              <a:tailEnd/>
            </a:ln>
            <a:effectLst/>
          </p:spPr>
          <p:txBody>
            <a:bodyPr>
              <a:spAutoFit/>
            </a:bodyPr>
            <a:lstStyle/>
            <a:p>
              <a:endParaRPr lang="zh-CN" altLang="en-US"/>
            </a:p>
          </p:txBody>
        </p:sp>
        <p:sp>
          <p:nvSpPr>
            <p:cNvPr id="203780" name="Line 4"/>
            <p:cNvSpPr>
              <a:spLocks noChangeShapeType="1"/>
            </p:cNvSpPr>
            <p:nvPr/>
          </p:nvSpPr>
          <p:spPr bwMode="auto">
            <a:xfrm flipH="1">
              <a:off x="3889375" y="4144963"/>
              <a:ext cx="360363" cy="287337"/>
            </a:xfrm>
            <a:prstGeom prst="line">
              <a:avLst/>
            </a:prstGeom>
            <a:noFill/>
            <a:ln w="9525">
              <a:solidFill>
                <a:srgbClr val="FF00FF"/>
              </a:solidFill>
              <a:round/>
              <a:headEnd/>
              <a:tailEnd/>
            </a:ln>
            <a:effectLst/>
          </p:spPr>
          <p:txBody>
            <a:bodyPr>
              <a:spAutoFit/>
            </a:bodyPr>
            <a:lstStyle/>
            <a:p>
              <a:endParaRPr lang="zh-CN" altLang="en-US"/>
            </a:p>
          </p:txBody>
        </p:sp>
      </p:grpSp>
      <p:sp>
        <p:nvSpPr>
          <p:cNvPr id="6" name="TextBox 5"/>
          <p:cNvSpPr txBox="1"/>
          <p:nvPr/>
        </p:nvSpPr>
        <p:spPr>
          <a:xfrm>
            <a:off x="428596" y="170410"/>
            <a:ext cx="8286808" cy="837152"/>
          </a:xfrm>
          <a:prstGeom prst="rect">
            <a:avLst/>
          </a:prstGeom>
          <a:noFill/>
        </p:spPr>
        <p:txBody>
          <a:bodyPr wrap="square" rtlCol="0">
            <a:spAutoFit/>
          </a:bodyPr>
          <a:lstStyle/>
          <a:p>
            <a:pPr algn="l"/>
            <a:r>
              <a:rPr lang="en-US" altLang="zh-CN" sz="2200">
                <a:solidFill>
                  <a:srgbClr val="FF3300"/>
                </a:solidFill>
                <a:latin typeface="Consolas" pitchFamily="49" charset="0"/>
                <a:ea typeface="楷体" pitchFamily="49" charset="-122"/>
                <a:cs typeface="Consolas" pitchFamily="49" charset="0"/>
              </a:rPr>
              <a:t>   </a:t>
            </a:r>
            <a:r>
              <a:rPr lang="zh-CN" altLang="en-US" sz="2200">
                <a:solidFill>
                  <a:srgbClr val="FF3300"/>
                </a:solidFill>
                <a:latin typeface="Consolas" pitchFamily="49" charset="0"/>
                <a:ea typeface="楷体" pitchFamily="49" charset="-122"/>
                <a:cs typeface="Consolas" pitchFamily="49" charset="0"/>
              </a:rPr>
              <a:t>解</a:t>
            </a:r>
            <a:r>
              <a:rPr lang="zh-CN" altLang="en-US" sz="2200" dirty="0">
                <a:solidFill>
                  <a:srgbClr val="FF3300"/>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设</a:t>
            </a:r>
            <a:r>
              <a:rPr lang="en-US" altLang="zh-CN" sz="2200">
                <a:solidFill>
                  <a:srgbClr val="FF00FF"/>
                </a:solidFill>
                <a:latin typeface="Consolas" pitchFamily="49" charset="0"/>
                <a:ea typeface="楷体" pitchFamily="49" charset="-122"/>
                <a:cs typeface="Consolas" pitchFamily="49" charset="0"/>
              </a:rPr>
              <a:t>fun(</a:t>
            </a:r>
            <a:r>
              <a:rPr lang="en-US" altLang="zh-CN" sz="2200" i="1">
                <a:solidFill>
                  <a:srgbClr val="FF00FF"/>
                </a:solidFill>
                <a:latin typeface="Consolas" pitchFamily="49" charset="0"/>
                <a:ea typeface="楷体" pitchFamily="49" charset="-122"/>
                <a:cs typeface="Consolas" pitchFamily="49" charset="0"/>
              </a:rPr>
              <a:t>a</a:t>
            </a:r>
            <a:r>
              <a:rPr lang="zh-CN" altLang="en-US" sz="2200">
                <a:solidFill>
                  <a:srgbClr val="FF00FF"/>
                </a:solidFill>
                <a:latin typeface="Consolas" pitchFamily="49" charset="0"/>
                <a:ea typeface="楷体" pitchFamily="49" charset="-122"/>
                <a:cs typeface="Consolas" pitchFamily="49" charset="0"/>
              </a:rPr>
              <a:t>，</a:t>
            </a:r>
            <a:r>
              <a:rPr lang="en-US" altLang="zh-CN" sz="2200" i="1">
                <a:solidFill>
                  <a:srgbClr val="FF00FF"/>
                </a:solidFill>
                <a:latin typeface="Consolas" pitchFamily="49" charset="0"/>
                <a:ea typeface="楷体" pitchFamily="49" charset="-122"/>
                <a:cs typeface="Consolas" pitchFamily="49" charset="0"/>
              </a:rPr>
              <a:t>n</a:t>
            </a:r>
            <a:r>
              <a:rPr lang="zh-CN" altLang="en-US" sz="2200">
                <a:solidFill>
                  <a:srgbClr val="FF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0</a:t>
            </a:r>
            <a:r>
              <a:rPr lang="en-US" altLang="zh-CN" sz="2200" dirty="0">
                <a:solidFill>
                  <a:srgbClr val="FF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的执行时间为</a:t>
            </a:r>
            <a:r>
              <a:rPr lang="en-US" altLang="zh-CN" sz="2200">
                <a:solidFill>
                  <a:srgbClr val="0000FF"/>
                </a:solidFill>
                <a:latin typeface="Consolas" pitchFamily="49" charset="0"/>
                <a:ea typeface="楷体" pitchFamily="49" charset="-122"/>
                <a:cs typeface="Consolas" pitchFamily="49" charset="0"/>
              </a:rPr>
              <a:t>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a:t>
            </a:r>
            <a:r>
              <a:rPr lang="en-US" altLang="zh-CN" sz="2200">
                <a:solidFill>
                  <a:srgbClr val="FF00FF"/>
                </a:solidFill>
                <a:latin typeface="Consolas" pitchFamily="49" charset="0"/>
                <a:ea typeface="楷体" pitchFamily="49" charset="-122"/>
                <a:cs typeface="Consolas" pitchFamily="49" charset="0"/>
              </a:rPr>
              <a:t>fun(</a:t>
            </a:r>
            <a:r>
              <a:rPr lang="en-US" altLang="zh-CN" sz="2200" i="1">
                <a:solidFill>
                  <a:srgbClr val="FF00FF"/>
                </a:solidFill>
                <a:latin typeface="Consolas" pitchFamily="49" charset="0"/>
                <a:ea typeface="楷体" pitchFamily="49" charset="-122"/>
                <a:cs typeface="Consolas" pitchFamily="49" charset="0"/>
              </a:rPr>
              <a:t>a</a:t>
            </a:r>
            <a:r>
              <a:rPr lang="zh-CN" altLang="en-US" sz="2200">
                <a:solidFill>
                  <a:srgbClr val="FF00FF"/>
                </a:solidFill>
                <a:latin typeface="Consolas" pitchFamily="49" charset="0"/>
                <a:ea typeface="楷体" pitchFamily="49" charset="-122"/>
                <a:cs typeface="Consolas" pitchFamily="49" charset="0"/>
              </a:rPr>
              <a:t>，</a:t>
            </a:r>
            <a:r>
              <a:rPr lang="en-US" altLang="zh-CN" sz="2200" i="1">
                <a:solidFill>
                  <a:srgbClr val="FF00FF"/>
                </a:solidFill>
                <a:latin typeface="Consolas" pitchFamily="49" charset="0"/>
                <a:ea typeface="楷体" pitchFamily="49" charset="-122"/>
                <a:cs typeface="Consolas" pitchFamily="49" charset="0"/>
              </a:rPr>
              <a:t>n</a:t>
            </a:r>
            <a:r>
              <a:rPr lang="zh-CN" altLang="en-US" sz="2200">
                <a:solidFill>
                  <a:srgbClr val="FF00FF"/>
                </a:solidFill>
                <a:latin typeface="Consolas" pitchFamily="49" charset="0"/>
                <a:ea typeface="楷体" pitchFamily="49" charset="-122"/>
                <a:cs typeface="Consolas" pitchFamily="49" charset="0"/>
              </a:rPr>
              <a:t>，</a:t>
            </a:r>
            <a:r>
              <a:rPr lang="en-US" altLang="zh-CN" sz="2200" i="1">
                <a:solidFill>
                  <a:srgbClr val="FF00FF"/>
                </a:solidFill>
                <a:latin typeface="Consolas" pitchFamily="49" charset="0"/>
                <a:ea typeface="楷体" pitchFamily="49" charset="-122"/>
                <a:cs typeface="Consolas" pitchFamily="49" charset="0"/>
              </a:rPr>
              <a:t>k</a:t>
            </a:r>
            <a:r>
              <a:rPr lang="en-US" altLang="zh-CN" sz="2200" dirty="0">
                <a:solidFill>
                  <a:srgbClr val="FF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的执行时间</a:t>
            </a:r>
            <a:r>
              <a:rPr lang="zh-CN" altLang="en-US" sz="2200">
                <a:solidFill>
                  <a:srgbClr val="0000FF"/>
                </a:solidFill>
                <a:latin typeface="Consolas" pitchFamily="49" charset="0"/>
                <a:ea typeface="楷体" pitchFamily="49" charset="-122"/>
                <a:cs typeface="Consolas" pitchFamily="49" charset="0"/>
              </a:rPr>
              <a:t>为</a:t>
            </a:r>
            <a:r>
              <a:rPr lang="en-US" altLang="zh-CN" sz="2200">
                <a:solidFill>
                  <a:srgbClr val="0000FF"/>
                </a:solidFill>
                <a:latin typeface="Consolas" pitchFamily="49" charset="0"/>
                <a:ea typeface="楷体" pitchFamily="49" charset="-122"/>
                <a:cs typeface="Consolas" pitchFamily="49" charset="0"/>
              </a:rPr>
              <a:t>T</a:t>
            </a:r>
            <a:r>
              <a:rPr lang="en-US" altLang="zh-CN" sz="2200" baseline="-25000">
                <a:solidFill>
                  <a:srgbClr val="0000FF"/>
                </a:solidFill>
                <a:latin typeface="Consolas" pitchFamily="49" charset="0"/>
                <a:ea typeface="楷体" pitchFamily="49" charset="-122"/>
                <a:cs typeface="Consolas" pitchFamily="49" charset="0"/>
              </a:rPr>
              <a:t>1</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k</a:t>
            </a:r>
            <a:r>
              <a:rPr lang="en-US" altLang="zh-CN" sz="2200">
                <a:solidFill>
                  <a:srgbClr val="0000FF"/>
                </a:solidFill>
                <a:latin typeface="Consolas" pitchFamily="49" charset="0"/>
                <a:ea typeface="楷体" pitchFamily="49" charset="-122"/>
                <a:cs typeface="Consolas" pitchFamily="49" charset="0"/>
              </a:rPr>
              <a:t>) </a:t>
            </a:r>
            <a:r>
              <a:rPr lang="en-US" altLang="zh-CN" sz="2200">
                <a:solidFill>
                  <a:srgbClr val="0000FF"/>
                </a:solidFill>
                <a:latin typeface="Consolas" pitchFamily="49" charset="0"/>
                <a:ea typeface="楷体" pitchFamily="49" charset="-122"/>
                <a:cs typeface="Consolas" pitchFamily="49" charset="0"/>
                <a:sym typeface="Wingdings"/>
              </a:rPr>
              <a:t> T(</a:t>
            </a:r>
            <a:r>
              <a:rPr lang="en-US" altLang="zh-CN" sz="2200" i="1">
                <a:solidFill>
                  <a:srgbClr val="0000FF"/>
                </a:solidFill>
                <a:latin typeface="Consolas" pitchFamily="49" charset="0"/>
                <a:ea typeface="楷体" pitchFamily="49" charset="-122"/>
                <a:cs typeface="Consolas" pitchFamily="49" charset="0"/>
                <a:sym typeface="Wingdings"/>
              </a:rPr>
              <a:t>n</a:t>
            </a:r>
            <a:r>
              <a:rPr lang="en-US" altLang="zh-CN" sz="2200">
                <a:solidFill>
                  <a:srgbClr val="0000FF"/>
                </a:solidFill>
                <a:latin typeface="Consolas" pitchFamily="49" charset="0"/>
                <a:ea typeface="楷体" pitchFamily="49" charset="-122"/>
                <a:cs typeface="Consolas" pitchFamily="49" charset="0"/>
                <a:sym typeface="Wingdings"/>
              </a:rPr>
              <a:t>)=T</a:t>
            </a:r>
            <a:r>
              <a:rPr lang="en-US" altLang="zh-CN" sz="2200" baseline="-25000">
                <a:solidFill>
                  <a:srgbClr val="0000FF"/>
                </a:solidFill>
                <a:latin typeface="Consolas" pitchFamily="49" charset="0"/>
                <a:ea typeface="楷体" pitchFamily="49" charset="-122"/>
                <a:cs typeface="Consolas" pitchFamily="49" charset="0"/>
                <a:sym typeface="Wingdings"/>
              </a:rPr>
              <a:t>1</a:t>
            </a:r>
            <a:r>
              <a:rPr lang="en-US" altLang="zh-CN" sz="2200">
                <a:solidFill>
                  <a:srgbClr val="0000FF"/>
                </a:solidFill>
                <a:latin typeface="Consolas" pitchFamily="49" charset="0"/>
                <a:ea typeface="楷体" pitchFamily="49" charset="-122"/>
                <a:cs typeface="Consolas" pitchFamily="49" charset="0"/>
                <a:sym typeface="Wingdings"/>
              </a:rPr>
              <a:t>(</a:t>
            </a:r>
            <a:r>
              <a:rPr lang="en-US" altLang="zh-CN" sz="2200" i="1">
                <a:solidFill>
                  <a:srgbClr val="0000FF"/>
                </a:solidFill>
                <a:latin typeface="Consolas" pitchFamily="49" charset="0"/>
                <a:ea typeface="楷体" pitchFamily="49" charset="-122"/>
                <a:cs typeface="Consolas" pitchFamily="49" charset="0"/>
                <a:sym typeface="Wingdings"/>
              </a:rPr>
              <a:t>n</a:t>
            </a:r>
            <a:r>
              <a:rPr lang="zh-CN" altLang="en-US" sz="2200">
                <a:solidFill>
                  <a:srgbClr val="0000FF"/>
                </a:solidFill>
                <a:latin typeface="Consolas" pitchFamily="49" charset="0"/>
                <a:ea typeface="楷体" pitchFamily="49" charset="-122"/>
                <a:cs typeface="Consolas" pitchFamily="49" charset="0"/>
                <a:sym typeface="Wingdings"/>
              </a:rPr>
              <a:t>，</a:t>
            </a:r>
            <a:r>
              <a:rPr lang="en-US" altLang="zh-CN" sz="2200">
                <a:solidFill>
                  <a:srgbClr val="0000FF"/>
                </a:solidFill>
                <a:latin typeface="Consolas" pitchFamily="49" charset="0"/>
                <a:ea typeface="楷体" pitchFamily="49" charset="-122"/>
                <a:cs typeface="Consolas" pitchFamily="49" charset="0"/>
                <a:sym typeface="Wingdings"/>
              </a:rPr>
              <a:t>0)</a:t>
            </a:r>
            <a:r>
              <a:rPr lang="zh-CN" altLang="en-US" sz="2200">
                <a:solidFill>
                  <a:srgbClr val="0000FF"/>
                </a:solidFill>
                <a:latin typeface="Consolas" pitchFamily="49" charset="0"/>
                <a:ea typeface="楷体" pitchFamily="49" charset="-122"/>
                <a:cs typeface="Consolas" pitchFamily="49" charset="0"/>
                <a:sym typeface="Wingdings"/>
              </a:rPr>
              <a:t>。</a:t>
            </a:r>
            <a:endParaRPr lang="zh-CN" altLang="en-US" sz="2200" dirty="0">
              <a:solidFill>
                <a:srgbClr val="0000FF"/>
              </a:solidFill>
              <a:latin typeface="Consolas" pitchFamily="49" charset="0"/>
              <a:cs typeface="Consolas" pitchFamily="49" charset="0"/>
            </a:endParaRPr>
          </a:p>
        </p:txBody>
      </p:sp>
      <p:sp>
        <p:nvSpPr>
          <p:cNvPr id="8" name="TextBox 7"/>
          <p:cNvSpPr txBox="1"/>
          <p:nvPr/>
        </p:nvSpPr>
        <p:spPr>
          <a:xfrm>
            <a:off x="1000100" y="5500702"/>
            <a:ext cx="7429552" cy="43922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sz="2200" dirty="0">
                <a:solidFill>
                  <a:srgbClr val="0000FF"/>
                </a:solidFill>
                <a:latin typeface="Consolas" pitchFamily="49" charset="0"/>
                <a:ea typeface="楷体" pitchFamily="49" charset="-122"/>
                <a:cs typeface="Consolas" pitchFamily="49" charset="0"/>
              </a:rPr>
              <a:t>所以</a:t>
            </a:r>
            <a:r>
              <a:rPr lang="zh-CN" altLang="en-US" sz="2200">
                <a:solidFill>
                  <a:srgbClr val="0000FF"/>
                </a:solidFill>
                <a:latin typeface="Consolas" pitchFamily="49" charset="0"/>
                <a:ea typeface="楷体" pitchFamily="49" charset="-122"/>
                <a:cs typeface="Consolas" pitchFamily="49" charset="0"/>
              </a:rPr>
              <a:t>调用</a:t>
            </a:r>
            <a:r>
              <a:rPr lang="en-US" altLang="zh-CN" sz="2200">
                <a:solidFill>
                  <a:srgbClr val="0000FF"/>
                </a:solidFill>
                <a:latin typeface="Consolas" pitchFamily="49" charset="0"/>
                <a:ea typeface="楷体" pitchFamily="49" charset="-122"/>
                <a:cs typeface="Consolas" pitchFamily="49" charset="0"/>
              </a:rPr>
              <a:t>fun(</a:t>
            </a:r>
            <a:r>
              <a:rPr lang="en-US" altLang="zh-CN" sz="2200" i="1">
                <a:solidFill>
                  <a:srgbClr val="0000FF"/>
                </a:solidFill>
                <a:latin typeface="Consolas" pitchFamily="49" charset="0"/>
                <a:ea typeface="楷体" pitchFamily="49" charset="-122"/>
                <a:cs typeface="Consolas" pitchFamily="49" charset="0"/>
              </a:rPr>
              <a:t>a</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0</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的时间复杂度为</a:t>
            </a:r>
            <a:r>
              <a:rPr lang="en-US" altLang="zh-CN" sz="2200" dirty="0">
                <a:solidFill>
                  <a:srgbClr val="FF3300"/>
                </a:solidFill>
                <a:latin typeface="Consolas" pitchFamily="49" charset="0"/>
                <a:ea typeface="楷体" pitchFamily="49" charset="-122"/>
                <a:cs typeface="Consolas" pitchFamily="49" charset="0"/>
              </a:rPr>
              <a:t>O(</a:t>
            </a:r>
            <a:r>
              <a:rPr lang="en-US" altLang="zh-CN" sz="2200" i="1" dirty="0" err="1">
                <a:solidFill>
                  <a:srgbClr val="FF3300"/>
                </a:solidFill>
                <a:latin typeface="Consolas" pitchFamily="49" charset="0"/>
                <a:ea typeface="楷体" pitchFamily="49" charset="-122"/>
                <a:cs typeface="Consolas" pitchFamily="49" charset="0"/>
              </a:rPr>
              <a:t>n</a:t>
            </a:r>
            <a:r>
              <a:rPr lang="en-US" altLang="zh-CN" sz="2200" baseline="30000" dirty="0" err="1">
                <a:solidFill>
                  <a:srgbClr val="FF3300"/>
                </a:solidFill>
                <a:latin typeface="Consolas" pitchFamily="49" charset="0"/>
                <a:ea typeface="楷体" pitchFamily="49" charset="-122"/>
                <a:cs typeface="Consolas" pitchFamily="49" charset="0"/>
              </a:rPr>
              <a:t>2</a:t>
            </a:r>
            <a:r>
              <a:rPr lang="en-US" altLang="zh-CN" sz="2200" dirty="0">
                <a:solidFill>
                  <a:srgbClr val="FF3300"/>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a:t>
            </a:r>
            <a:endParaRPr lang="zh-CN" altLang="en-US" sz="2200" dirty="0">
              <a:latin typeface="Consolas" pitchFamily="49" charset="0"/>
              <a:cs typeface="Consolas" pitchFamily="49" charset="0"/>
            </a:endParaRPr>
          </a:p>
        </p:txBody>
      </p:sp>
      <p:grpSp>
        <p:nvGrpSpPr>
          <p:cNvPr id="13" name="组合 12"/>
          <p:cNvGrpSpPr/>
          <p:nvPr/>
        </p:nvGrpSpPr>
        <p:grpSpPr>
          <a:xfrm>
            <a:off x="1000100" y="1214422"/>
            <a:ext cx="6429420" cy="1491999"/>
            <a:chOff x="1000100" y="1214422"/>
            <a:chExt cx="6429420" cy="1491999"/>
          </a:xfrm>
        </p:grpSpPr>
        <p:sp>
          <p:nvSpPr>
            <p:cNvPr id="203778" name="Text Box 2"/>
            <p:cNvSpPr txBox="1">
              <a:spLocks noChangeArrowheads="1"/>
            </p:cNvSpPr>
            <p:nvPr/>
          </p:nvSpPr>
          <p:spPr bwMode="auto">
            <a:xfrm>
              <a:off x="1071538" y="1798507"/>
              <a:ext cx="6357982" cy="9079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tIns="108000" bIns="108000">
              <a:spAutoFit/>
            </a:bodyPr>
            <a:lstStyle/>
            <a:p>
              <a:pPr algn="l">
                <a:lnSpc>
                  <a:spcPts val="2800"/>
                </a:lnSpc>
                <a:spcBef>
                  <a:spcPts val="0"/>
                </a:spcBef>
              </a:pPr>
              <a:r>
                <a:rPr lang="en-US" altLang="zh-CN" sz="2000">
                  <a:solidFill>
                    <a:srgbClr val="0000FF"/>
                  </a:solidFill>
                  <a:latin typeface="Consolas" pitchFamily="49" charset="0"/>
                  <a:ea typeface="仿宋" pitchFamily="49" charset="-122"/>
                  <a:cs typeface="Consolas" pitchFamily="49" charset="0"/>
                </a:rPr>
                <a:t>T</a:t>
              </a:r>
              <a:r>
                <a:rPr lang="en-US" altLang="zh-CN" sz="2000" baseline="-25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 = </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rPr>
                <a:t>		      	</a:t>
              </a:r>
              <a:r>
                <a:rPr lang="zh-CN" altLang="en-US" sz="2000" dirty="0">
                  <a:solidFill>
                    <a:srgbClr val="00B0F0"/>
                  </a:solidFill>
                  <a:latin typeface="Consolas" pitchFamily="49" charset="0"/>
                  <a:ea typeface="仿宋" pitchFamily="49" charset="-122"/>
                  <a:cs typeface="Consolas" pitchFamily="49" charset="0"/>
                </a:rPr>
                <a:t>当</a:t>
              </a:r>
              <a:r>
                <a:rPr lang="en-US" altLang="zh-CN" sz="2000" i="1" dirty="0">
                  <a:solidFill>
                    <a:srgbClr val="00B0F0"/>
                  </a:solidFill>
                  <a:latin typeface="Consolas" pitchFamily="49" charset="0"/>
                  <a:ea typeface="仿宋" pitchFamily="49" charset="-122"/>
                  <a:cs typeface="Consolas" pitchFamily="49" charset="0"/>
                </a:rPr>
                <a:t>k</a:t>
              </a:r>
              <a:r>
                <a:rPr lang="en-US" altLang="zh-CN" sz="2000" dirty="0">
                  <a:solidFill>
                    <a:srgbClr val="00B0F0"/>
                  </a:solidFill>
                  <a:latin typeface="Consolas" pitchFamily="49" charset="0"/>
                  <a:ea typeface="仿宋" pitchFamily="49" charset="-122"/>
                  <a:cs typeface="Consolas" pitchFamily="49" charset="0"/>
                </a:rPr>
                <a:t>=</a:t>
              </a:r>
              <a:r>
                <a:rPr lang="en-US" altLang="zh-CN" sz="2000" i="1" dirty="0">
                  <a:solidFill>
                    <a:srgbClr val="00B0F0"/>
                  </a:solidFill>
                  <a:latin typeface="Consolas" pitchFamily="49" charset="0"/>
                  <a:ea typeface="仿宋" pitchFamily="49" charset="-122"/>
                  <a:cs typeface="Consolas" pitchFamily="49" charset="0"/>
                </a:rPr>
                <a:t>n</a:t>
              </a:r>
              <a:r>
                <a:rPr lang="en-US" altLang="zh-CN" sz="2000" dirty="0">
                  <a:solidFill>
                    <a:srgbClr val="00B0F0"/>
                  </a:solidFill>
                  <a:latin typeface="Consolas" pitchFamily="49" charset="0"/>
                  <a:ea typeface="仿宋" pitchFamily="49" charset="-122"/>
                  <a:cs typeface="Consolas" pitchFamily="49" charset="0"/>
                </a:rPr>
                <a:t>-1</a:t>
              </a:r>
              <a:r>
                <a:rPr lang="zh-CN" altLang="en-US" sz="2000" dirty="0">
                  <a:solidFill>
                    <a:srgbClr val="00B0F0"/>
                  </a:solidFill>
                  <a:latin typeface="Consolas" pitchFamily="49" charset="0"/>
                  <a:ea typeface="仿宋" pitchFamily="49" charset="-122"/>
                  <a:cs typeface="Consolas" pitchFamily="49" charset="0"/>
                </a:rPr>
                <a:t>时</a:t>
              </a:r>
            </a:p>
            <a:p>
              <a:pPr algn="l">
                <a:lnSpc>
                  <a:spcPts val="2800"/>
                </a:lnSpc>
                <a:spcBef>
                  <a:spcPts val="0"/>
                </a:spcBef>
              </a:pPr>
              <a:r>
                <a:rPr lang="en-US" altLang="zh-CN" sz="2000">
                  <a:solidFill>
                    <a:srgbClr val="0000FF"/>
                  </a:solidFill>
                  <a:latin typeface="Consolas" pitchFamily="49" charset="0"/>
                  <a:ea typeface="仿宋" pitchFamily="49" charset="-122"/>
                  <a:cs typeface="Consolas" pitchFamily="49" charset="0"/>
                </a:rPr>
                <a:t>T</a:t>
              </a:r>
              <a:r>
                <a:rPr lang="en-US" altLang="zh-CN" sz="2000" baseline="-25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 = </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)+T</a:t>
              </a:r>
              <a:r>
                <a:rPr lang="en-US" altLang="zh-CN" sz="2000" baseline="-25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      	</a:t>
              </a:r>
              <a:r>
                <a:rPr lang="zh-CN" altLang="en-US" sz="2000" dirty="0">
                  <a:solidFill>
                    <a:srgbClr val="00B0F0"/>
                  </a:solidFill>
                  <a:latin typeface="Consolas" pitchFamily="49" charset="0"/>
                  <a:ea typeface="仿宋" pitchFamily="49" charset="-122"/>
                  <a:cs typeface="Consolas" pitchFamily="49" charset="0"/>
                </a:rPr>
                <a:t>其他情况</a:t>
              </a:r>
            </a:p>
          </p:txBody>
        </p:sp>
        <p:sp>
          <p:nvSpPr>
            <p:cNvPr id="12" name="TextBox 11"/>
            <p:cNvSpPr txBox="1"/>
            <p:nvPr/>
          </p:nvSpPr>
          <p:spPr>
            <a:xfrm>
              <a:off x="1000100" y="1214422"/>
              <a:ext cx="3500462" cy="439223"/>
            </a:xfrm>
            <a:prstGeom prst="rect">
              <a:avLst/>
            </a:prstGeom>
            <a:noFill/>
          </p:spPr>
          <p:txBody>
            <a:bodyPr wrap="square" rtlCol="0">
              <a:spAutoFit/>
            </a:bodyPr>
            <a:lstStyle/>
            <a:p>
              <a:pPr algn="l"/>
              <a:r>
                <a:rPr lang="zh-CN" altLang="en-US" sz="2200">
                  <a:solidFill>
                    <a:srgbClr val="0000FF"/>
                  </a:solidFill>
                  <a:latin typeface="Consolas" pitchFamily="49" charset="0"/>
                  <a:ea typeface="楷体" pitchFamily="49" charset="-122"/>
                  <a:cs typeface="Consolas" pitchFamily="49" charset="0"/>
                </a:rPr>
                <a:t>由</a:t>
              </a:r>
              <a:r>
                <a:rPr lang="en-US" altLang="zh-CN" sz="2200">
                  <a:solidFill>
                    <a:srgbClr val="0000FF"/>
                  </a:solidFill>
                  <a:latin typeface="Consolas" pitchFamily="49" charset="0"/>
                  <a:ea typeface="楷体" pitchFamily="49" charset="-122"/>
                  <a:cs typeface="Consolas" pitchFamily="49" charset="0"/>
                </a:rPr>
                <a:t>fun()</a:t>
              </a:r>
              <a:r>
                <a:rPr lang="zh-CN" altLang="en-US" sz="2200">
                  <a:solidFill>
                    <a:srgbClr val="0000FF"/>
                  </a:solidFill>
                  <a:latin typeface="Consolas" pitchFamily="49" charset="0"/>
                  <a:ea typeface="楷体" pitchFamily="49" charset="-122"/>
                  <a:cs typeface="Consolas" pitchFamily="49" charset="0"/>
                </a:rPr>
                <a:t>递归算法可知：</a:t>
              </a:r>
              <a:endParaRPr lang="zh-CN" altLang="en-US" sz="2200">
                <a:latin typeface="Consolas" pitchFamily="49" charset="0"/>
                <a:cs typeface="Consolas" pitchFamily="49" charset="0"/>
              </a:endParaRPr>
            </a:p>
          </p:txBody>
        </p:sp>
      </p:grpSp>
      <p:sp>
        <p:nvSpPr>
          <p:cNvPr id="7" name="灯片编号占位符 6"/>
          <p:cNvSpPr>
            <a:spLocks noGrp="1"/>
          </p:cNvSpPr>
          <p:nvPr>
            <p:ph type="sldNum" sz="quarter" idx="12"/>
          </p:nvPr>
        </p:nvSpPr>
        <p:spPr/>
        <p:txBody>
          <a:bodyPr/>
          <a:lstStyle/>
          <a:p>
            <a:fld id="{7AF016A1-9F15-429F-9EFD-84004B73C732}" type="slidenum">
              <a:rPr lang="en-US" altLang="zh-CN" smtClean="0"/>
              <a:pPr/>
              <a:t>99</a:t>
            </a:fld>
            <a:endParaRPr lang="en-US" altLang="zh-CN" dirty="0"/>
          </a:p>
        </p:txBody>
      </p:sp>
    </p:spTree>
    <p:custDataLst>
      <p:tags r:id="rId1"/>
    </p:custDataLst>
    <p:extLst>
      <p:ext uri="{BB962C8B-B14F-4D97-AF65-F5344CB8AC3E}">
        <p14:creationId xmlns:p14="http://schemas.microsoft.com/office/powerpoint/2010/main" val="226133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11"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5">
                                            <p:txEl>
                                              <p:pRg st="0" end="0"/>
                                            </p:txEl>
                                          </p:spTgt>
                                        </p:tgtEl>
                                        <p:attrNameLst>
                                          <p:attrName>fill.type</p:attrName>
                                        </p:attrNameLst>
                                      </p:cBhvr>
                                      <p:to>
                                        <p:strVal val="solid"/>
                                      </p:to>
                                    </p:set>
                                  </p:childTnLst>
                                </p:cTn>
                              </p:par>
                              <p:par>
                                <p:cTn id="14" presetID="27" presetClass="entr" presetSubtype="0" fill="hold" nodeType="withEffect">
                                  <p:stCondLst>
                                    <p:cond delay="0"/>
                                  </p:stCondLst>
                                  <p:iterate type="lt">
                                    <p:tmPct val="50000"/>
                                  </p:iterate>
                                  <p:childTnLst>
                                    <p:set>
                                      <p:cBhvr>
                                        <p:cTn id="15" dur="1" fill="hold">
                                          <p:stCondLst>
                                            <p:cond delay="0"/>
                                          </p:stCondLst>
                                        </p:cTn>
                                        <p:tgtEl>
                                          <p:spTgt spid="5">
                                            <p:txEl>
                                              <p:pRg st="1" end="1"/>
                                            </p:txEl>
                                          </p:spTgt>
                                        </p:tgtEl>
                                        <p:attrNameLst>
                                          <p:attrName>style.visibility</p:attrName>
                                        </p:attrNameLst>
                                      </p:cBhvr>
                                      <p:to>
                                        <p:strVal val="visible"/>
                                      </p:to>
                                    </p:set>
                                    <p:anim calcmode="discrete" valueType="clr">
                                      <p:cBhvr override="childStyle">
                                        <p:cTn id="16" dur="80"/>
                                        <p:tgtEl>
                                          <p:spTgt spid="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5">
                                            <p:txEl>
                                              <p:pRg st="1" end="1"/>
                                            </p:txEl>
                                          </p:spTgt>
                                        </p:tgtEl>
                                        <p:attrNameLst>
                                          <p:attrName>fillcolor</p:attrName>
                                        </p:attrNameLst>
                                      </p:cBhvr>
                                      <p:tavLst>
                                        <p:tav tm="0">
                                          <p:val>
                                            <p:clrVal>
                                              <a:schemeClr val="accent2"/>
                                            </p:clrVal>
                                          </p:val>
                                        </p:tav>
                                        <p:tav tm="50000">
                                          <p:val>
                                            <p:clrVal>
                                              <a:schemeClr val="hlink"/>
                                            </p:clrVal>
                                          </p:val>
                                        </p:tav>
                                      </p:tavLst>
                                    </p:anim>
                                    <p:set>
                                      <p:cBhvr>
                                        <p:cTn id="18" dur="80"/>
                                        <p:tgtEl>
                                          <p:spTgt spid="5">
                                            <p:txEl>
                                              <p:pRg st="1" end="1"/>
                                            </p:txEl>
                                          </p:spTgt>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nodeType="clickEffect">
                                  <p:stCondLst>
                                    <p:cond delay="0"/>
                                  </p:stCondLst>
                                  <p:iterate type="lt">
                                    <p:tmPct val="50000"/>
                                  </p:iterate>
                                  <p:childTnLst>
                                    <p:set>
                                      <p:cBhvr>
                                        <p:cTn id="22" dur="1" fill="hold">
                                          <p:stCondLst>
                                            <p:cond delay="0"/>
                                          </p:stCondLst>
                                        </p:cTn>
                                        <p:tgtEl>
                                          <p:spTgt spid="5">
                                            <p:txEl>
                                              <p:pRg st="2" end="2"/>
                                            </p:txEl>
                                          </p:spTgt>
                                        </p:tgtEl>
                                        <p:attrNameLst>
                                          <p:attrName>style.visibility</p:attrName>
                                        </p:attrNameLst>
                                      </p:cBhvr>
                                      <p:to>
                                        <p:strVal val="visible"/>
                                      </p:to>
                                    </p:set>
                                    <p:anim calcmode="discrete" valueType="clr">
                                      <p:cBhvr override="childStyle">
                                        <p:cTn id="23" dur="80"/>
                                        <p:tgtEl>
                                          <p:spTgt spid="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5">
                                            <p:txEl>
                                              <p:pRg st="2" end="2"/>
                                            </p:txEl>
                                          </p:spTgt>
                                        </p:tgtEl>
                                        <p:attrNameLst>
                                          <p:attrName>fillcolor</p:attrName>
                                        </p:attrNameLst>
                                      </p:cBhvr>
                                      <p:tavLst>
                                        <p:tav tm="0">
                                          <p:val>
                                            <p:clrVal>
                                              <a:schemeClr val="accent2"/>
                                            </p:clrVal>
                                          </p:val>
                                        </p:tav>
                                        <p:tav tm="50000">
                                          <p:val>
                                            <p:clrVal>
                                              <a:schemeClr val="hlink"/>
                                            </p:clrVal>
                                          </p:val>
                                        </p:tav>
                                      </p:tavLst>
                                    </p:anim>
                                    <p:set>
                                      <p:cBhvr>
                                        <p:cTn id="25" dur="80"/>
                                        <p:tgtEl>
                                          <p:spTgt spid="5">
                                            <p:txEl>
                                              <p:pRg st="2" end="2"/>
                                            </p:txEl>
                                          </p:spTgt>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8"/>
                                        </p:tgtEl>
                                        <p:attrNameLst>
                                          <p:attrName>style.visibility</p:attrName>
                                        </p:attrNameLst>
                                      </p:cBhvr>
                                      <p:to>
                                        <p:strVal val="visible"/>
                                      </p:to>
                                    </p:set>
                                    <p:anim calcmode="discrete" valueType="clr">
                                      <p:cBhvr override="childStyle">
                                        <p:cTn id="42"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8"/>
                                        </p:tgtEl>
                                        <p:attrNameLst>
                                          <p:attrName>fillcolor</p:attrName>
                                        </p:attrNameLst>
                                      </p:cBhvr>
                                      <p:tavLst>
                                        <p:tav tm="0">
                                          <p:val>
                                            <p:clrVal>
                                              <a:schemeClr val="accent2"/>
                                            </p:clrVal>
                                          </p:val>
                                        </p:tav>
                                        <p:tav tm="50000">
                                          <p:val>
                                            <p:clrVal>
                                              <a:schemeClr val="hlink"/>
                                            </p:clrVal>
                                          </p:val>
                                        </p:tav>
                                      </p:tavLst>
                                    </p:anim>
                                    <p:set>
                                      <p:cBhvr>
                                        <p:cTn id="44" dur="80"/>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3|4.9|14.1"/>
</p:tagLst>
</file>

<file path=ppt/tags/tag10.xml><?xml version="1.0" encoding="utf-8"?>
<p:tagLst xmlns:a="http://schemas.openxmlformats.org/drawingml/2006/main" xmlns:r="http://schemas.openxmlformats.org/officeDocument/2006/relationships" xmlns:p="http://schemas.openxmlformats.org/presentationml/2006/main">
  <p:tag name="TIMING" val="|11.5"/>
</p:tagLst>
</file>

<file path=ppt/tags/tag11.xml><?xml version="1.0" encoding="utf-8"?>
<p:tagLst xmlns:a="http://schemas.openxmlformats.org/drawingml/2006/main" xmlns:r="http://schemas.openxmlformats.org/officeDocument/2006/relationships" xmlns:p="http://schemas.openxmlformats.org/presentationml/2006/main">
  <p:tag name="TIMING" val="|3.2|5.7|0.7|4.9|1.5|1.9|8.1|0.9"/>
</p:tagLst>
</file>

<file path=ppt/tags/tag12.xml><?xml version="1.0" encoding="utf-8"?>
<p:tagLst xmlns:a="http://schemas.openxmlformats.org/drawingml/2006/main" xmlns:r="http://schemas.openxmlformats.org/officeDocument/2006/relationships" xmlns:p="http://schemas.openxmlformats.org/presentationml/2006/main">
  <p:tag name="TIMING" val="|19.6"/>
</p:tagLst>
</file>

<file path=ppt/tags/tag13.xml><?xml version="1.0" encoding="utf-8"?>
<p:tagLst xmlns:a="http://schemas.openxmlformats.org/drawingml/2006/main" xmlns:r="http://schemas.openxmlformats.org/officeDocument/2006/relationships" xmlns:p="http://schemas.openxmlformats.org/presentationml/2006/main">
  <p:tag name="TIMING" val="|1.9|1.2|8.7|1.6|5.1"/>
</p:tagLst>
</file>

<file path=ppt/tags/tag14.xml><?xml version="1.0" encoding="utf-8"?>
<p:tagLst xmlns:a="http://schemas.openxmlformats.org/drawingml/2006/main" xmlns:r="http://schemas.openxmlformats.org/officeDocument/2006/relationships" xmlns:p="http://schemas.openxmlformats.org/presentationml/2006/main">
  <p:tag name="TIMING" val="|4.7|0.5"/>
</p:tagLst>
</file>

<file path=ppt/tags/tag15.xml><?xml version="1.0" encoding="utf-8"?>
<p:tagLst xmlns:a="http://schemas.openxmlformats.org/drawingml/2006/main" xmlns:r="http://schemas.openxmlformats.org/officeDocument/2006/relationships" xmlns:p="http://schemas.openxmlformats.org/presentationml/2006/main">
  <p:tag name="TIMING" val="|9.6"/>
</p:tagLst>
</file>

<file path=ppt/tags/tag16.xml><?xml version="1.0" encoding="utf-8"?>
<p:tagLst xmlns:a="http://schemas.openxmlformats.org/drawingml/2006/main" xmlns:r="http://schemas.openxmlformats.org/officeDocument/2006/relationships" xmlns:p="http://schemas.openxmlformats.org/presentationml/2006/main">
  <p:tag name="TIMING" val="|18|1|1.2|0.5|0.4|0.5"/>
</p:tagLst>
</file>

<file path=ppt/tags/tag17.xml><?xml version="1.0" encoding="utf-8"?>
<p:tagLst xmlns:a="http://schemas.openxmlformats.org/drawingml/2006/main" xmlns:r="http://schemas.openxmlformats.org/officeDocument/2006/relationships" xmlns:p="http://schemas.openxmlformats.org/presentationml/2006/main">
  <p:tag name="TIMING" val="|10.3"/>
</p:tagLst>
</file>

<file path=ppt/tags/tag18.xml><?xml version="1.0" encoding="utf-8"?>
<p:tagLst xmlns:a="http://schemas.openxmlformats.org/drawingml/2006/main" xmlns:r="http://schemas.openxmlformats.org/officeDocument/2006/relationships" xmlns:p="http://schemas.openxmlformats.org/presentationml/2006/main">
  <p:tag name="TIMING" val="|1.3|4.8|0.3|10.6"/>
</p:tagLst>
</file>

<file path=ppt/tags/tag19.xml><?xml version="1.0" encoding="utf-8"?>
<p:tagLst xmlns:a="http://schemas.openxmlformats.org/drawingml/2006/main" xmlns:r="http://schemas.openxmlformats.org/officeDocument/2006/relationships" xmlns:p="http://schemas.openxmlformats.org/presentationml/2006/main">
  <p:tag name="TIMING" val="|3.9|5.6"/>
</p:tagLst>
</file>

<file path=ppt/tags/tag2.xml><?xml version="1.0" encoding="utf-8"?>
<p:tagLst xmlns:a="http://schemas.openxmlformats.org/drawingml/2006/main" xmlns:r="http://schemas.openxmlformats.org/officeDocument/2006/relationships" xmlns:p="http://schemas.openxmlformats.org/presentationml/2006/main">
  <p:tag name="TIMING" val="|7.4|5.3|2.9|7|11.3"/>
</p:tagLst>
</file>

<file path=ppt/tags/tag20.xml><?xml version="1.0" encoding="utf-8"?>
<p:tagLst xmlns:a="http://schemas.openxmlformats.org/drawingml/2006/main" xmlns:r="http://schemas.openxmlformats.org/officeDocument/2006/relationships" xmlns:p="http://schemas.openxmlformats.org/presentationml/2006/main">
  <p:tag name="TIMING" val="|10.6|6.7"/>
</p:tagLst>
</file>

<file path=ppt/tags/tag21.xml><?xml version="1.0" encoding="utf-8"?>
<p:tagLst xmlns:a="http://schemas.openxmlformats.org/drawingml/2006/main" xmlns:r="http://schemas.openxmlformats.org/officeDocument/2006/relationships" xmlns:p="http://schemas.openxmlformats.org/presentationml/2006/main">
  <p:tag name="TIMING" val="|3.7|1.1"/>
</p:tagLst>
</file>

<file path=ppt/tags/tag22.xml><?xml version="1.0" encoding="utf-8"?>
<p:tagLst xmlns:a="http://schemas.openxmlformats.org/drawingml/2006/main" xmlns:r="http://schemas.openxmlformats.org/officeDocument/2006/relationships" xmlns:p="http://schemas.openxmlformats.org/presentationml/2006/main">
  <p:tag name="TIMING" val="|0.9|7.4|3.3|0.4|20.4"/>
</p:tagLst>
</file>

<file path=ppt/tags/tag23.xml><?xml version="1.0" encoding="utf-8"?>
<p:tagLst xmlns:a="http://schemas.openxmlformats.org/drawingml/2006/main" xmlns:r="http://schemas.openxmlformats.org/officeDocument/2006/relationships" xmlns:p="http://schemas.openxmlformats.org/presentationml/2006/main">
  <p:tag name="TIMING" val="|20.5|0.6"/>
</p:tagLst>
</file>

<file path=ppt/tags/tag24.xml><?xml version="1.0" encoding="utf-8"?>
<p:tagLst xmlns:a="http://schemas.openxmlformats.org/drawingml/2006/main" xmlns:r="http://schemas.openxmlformats.org/officeDocument/2006/relationships" xmlns:p="http://schemas.openxmlformats.org/presentationml/2006/main">
  <p:tag name="TIMING" val="|14.1"/>
</p:tagLst>
</file>

<file path=ppt/tags/tag25.xml><?xml version="1.0" encoding="utf-8"?>
<p:tagLst xmlns:a="http://schemas.openxmlformats.org/drawingml/2006/main" xmlns:r="http://schemas.openxmlformats.org/officeDocument/2006/relationships" xmlns:p="http://schemas.openxmlformats.org/presentationml/2006/main">
  <p:tag name="TIMING" val="|5|0.7"/>
</p:tagLst>
</file>

<file path=ppt/tags/tag26.xml><?xml version="1.0" encoding="utf-8"?>
<p:tagLst xmlns:a="http://schemas.openxmlformats.org/drawingml/2006/main" xmlns:r="http://schemas.openxmlformats.org/officeDocument/2006/relationships" xmlns:p="http://schemas.openxmlformats.org/presentationml/2006/main">
  <p:tag name="TIMING" val="|3.2|0.8|5.7"/>
</p:tagLst>
</file>

<file path=ppt/tags/tag27.xml><?xml version="1.0" encoding="utf-8"?>
<p:tagLst xmlns:a="http://schemas.openxmlformats.org/drawingml/2006/main" xmlns:r="http://schemas.openxmlformats.org/officeDocument/2006/relationships" xmlns:p="http://schemas.openxmlformats.org/presentationml/2006/main">
  <p:tag name="TIMING" val="|13.9|5"/>
</p:tagLst>
</file>

<file path=ppt/tags/tag28.xml><?xml version="1.0" encoding="utf-8"?>
<p:tagLst xmlns:a="http://schemas.openxmlformats.org/drawingml/2006/main" xmlns:r="http://schemas.openxmlformats.org/officeDocument/2006/relationships" xmlns:p="http://schemas.openxmlformats.org/presentationml/2006/main">
  <p:tag name="TIMING" val="|17.2"/>
</p:tagLst>
</file>

<file path=ppt/tags/tag29.xml><?xml version="1.0" encoding="utf-8"?>
<p:tagLst xmlns:a="http://schemas.openxmlformats.org/drawingml/2006/main" xmlns:r="http://schemas.openxmlformats.org/officeDocument/2006/relationships" xmlns:p="http://schemas.openxmlformats.org/presentationml/2006/main">
  <p:tag name="TIMING" val="|0.9"/>
</p:tagLst>
</file>

<file path=ppt/tags/tag3.xml><?xml version="1.0" encoding="utf-8"?>
<p:tagLst xmlns:a="http://schemas.openxmlformats.org/drawingml/2006/main" xmlns:r="http://schemas.openxmlformats.org/officeDocument/2006/relationships" xmlns:p="http://schemas.openxmlformats.org/presentationml/2006/main">
  <p:tag name="TIMING" val="|5|1.7|1.7|19.4"/>
</p:tagLst>
</file>

<file path=ppt/tags/tag30.xml><?xml version="1.0" encoding="utf-8"?>
<p:tagLst xmlns:a="http://schemas.openxmlformats.org/drawingml/2006/main" xmlns:r="http://schemas.openxmlformats.org/officeDocument/2006/relationships" xmlns:p="http://schemas.openxmlformats.org/presentationml/2006/main">
  <p:tag name="TIMING" val="|22.8"/>
</p:tagLst>
</file>

<file path=ppt/tags/tag31.xml><?xml version="1.0" encoding="utf-8"?>
<p:tagLst xmlns:a="http://schemas.openxmlformats.org/drawingml/2006/main" xmlns:r="http://schemas.openxmlformats.org/officeDocument/2006/relationships" xmlns:p="http://schemas.openxmlformats.org/presentationml/2006/main">
  <p:tag name="TIMING" val="|20|0.5|0.5"/>
</p:tagLst>
</file>

<file path=ppt/tags/tag32.xml><?xml version="1.0" encoding="utf-8"?>
<p:tagLst xmlns:a="http://schemas.openxmlformats.org/drawingml/2006/main" xmlns:r="http://schemas.openxmlformats.org/officeDocument/2006/relationships" xmlns:p="http://schemas.openxmlformats.org/presentationml/2006/main">
  <p:tag name="TIMING" val="|2.5|4.1|8.8|5.6"/>
</p:tagLst>
</file>

<file path=ppt/tags/tag33.xml><?xml version="1.0" encoding="utf-8"?>
<p:tagLst xmlns:a="http://schemas.openxmlformats.org/drawingml/2006/main" xmlns:r="http://schemas.openxmlformats.org/officeDocument/2006/relationships" xmlns:p="http://schemas.openxmlformats.org/presentationml/2006/main">
  <p:tag name="TIMING" val="|26.1"/>
</p:tagLst>
</file>

<file path=ppt/tags/tag34.xml><?xml version="1.0" encoding="utf-8"?>
<p:tagLst xmlns:a="http://schemas.openxmlformats.org/drawingml/2006/main" xmlns:r="http://schemas.openxmlformats.org/officeDocument/2006/relationships" xmlns:p="http://schemas.openxmlformats.org/presentationml/2006/main">
  <p:tag name="TIMING" val="|37"/>
</p:tagLst>
</file>

<file path=ppt/tags/tag35.xml><?xml version="1.0" encoding="utf-8"?>
<p:tagLst xmlns:a="http://schemas.openxmlformats.org/drawingml/2006/main" xmlns:r="http://schemas.openxmlformats.org/officeDocument/2006/relationships" xmlns:p="http://schemas.openxmlformats.org/presentationml/2006/main">
  <p:tag name="TIMING" val="|2.3"/>
</p:tagLst>
</file>

<file path=ppt/tags/tag36.xml><?xml version="1.0" encoding="utf-8"?>
<p:tagLst xmlns:a="http://schemas.openxmlformats.org/drawingml/2006/main" xmlns:r="http://schemas.openxmlformats.org/officeDocument/2006/relationships" xmlns:p="http://schemas.openxmlformats.org/presentationml/2006/main">
  <p:tag name="TIMING" val="|9.4|6"/>
</p:tagLst>
</file>

<file path=ppt/tags/tag37.xml><?xml version="1.0" encoding="utf-8"?>
<p:tagLst xmlns:a="http://schemas.openxmlformats.org/drawingml/2006/main" xmlns:r="http://schemas.openxmlformats.org/officeDocument/2006/relationships" xmlns:p="http://schemas.openxmlformats.org/presentationml/2006/main">
  <p:tag name="TIMING" val="|10.3|0.5"/>
</p:tagLst>
</file>

<file path=ppt/tags/tag38.xml><?xml version="1.0" encoding="utf-8"?>
<p:tagLst xmlns:a="http://schemas.openxmlformats.org/drawingml/2006/main" xmlns:r="http://schemas.openxmlformats.org/officeDocument/2006/relationships" xmlns:p="http://schemas.openxmlformats.org/presentationml/2006/main">
  <p:tag name="TIMING" val="|6.3|17.1"/>
</p:tagLst>
</file>

<file path=ppt/tags/tag39.xml><?xml version="1.0" encoding="utf-8"?>
<p:tagLst xmlns:a="http://schemas.openxmlformats.org/drawingml/2006/main" xmlns:r="http://schemas.openxmlformats.org/officeDocument/2006/relationships" xmlns:p="http://schemas.openxmlformats.org/presentationml/2006/main">
  <p:tag name="TIMING" val="|35.6"/>
</p:tagLst>
</file>

<file path=ppt/tags/tag4.xml><?xml version="1.0" encoding="utf-8"?>
<p:tagLst xmlns:a="http://schemas.openxmlformats.org/drawingml/2006/main" xmlns:r="http://schemas.openxmlformats.org/officeDocument/2006/relationships" xmlns:p="http://schemas.openxmlformats.org/presentationml/2006/main">
  <p:tag name="TIMING" val="|25.4"/>
</p:tagLst>
</file>

<file path=ppt/tags/tag40.xml><?xml version="1.0" encoding="utf-8"?>
<p:tagLst xmlns:a="http://schemas.openxmlformats.org/drawingml/2006/main" xmlns:r="http://schemas.openxmlformats.org/officeDocument/2006/relationships" xmlns:p="http://schemas.openxmlformats.org/presentationml/2006/main">
  <p:tag name="TIMING" val="|19.3|11.7|20.9|1.7"/>
</p:tagLst>
</file>

<file path=ppt/tags/tag41.xml><?xml version="1.0" encoding="utf-8"?>
<p:tagLst xmlns:a="http://schemas.openxmlformats.org/drawingml/2006/main" xmlns:r="http://schemas.openxmlformats.org/officeDocument/2006/relationships" xmlns:p="http://schemas.openxmlformats.org/presentationml/2006/main">
  <p:tag name="TIMING" val="|22.4"/>
</p:tagLst>
</file>

<file path=ppt/tags/tag42.xml><?xml version="1.0" encoding="utf-8"?>
<p:tagLst xmlns:a="http://schemas.openxmlformats.org/drawingml/2006/main" xmlns:r="http://schemas.openxmlformats.org/officeDocument/2006/relationships" xmlns:p="http://schemas.openxmlformats.org/presentationml/2006/main">
  <p:tag name="TIMING" val="|17|7.5"/>
</p:tagLst>
</file>

<file path=ppt/tags/tag43.xml><?xml version="1.0" encoding="utf-8"?>
<p:tagLst xmlns:a="http://schemas.openxmlformats.org/drawingml/2006/main" xmlns:r="http://schemas.openxmlformats.org/officeDocument/2006/relationships" xmlns:p="http://schemas.openxmlformats.org/presentationml/2006/main">
  <p:tag name="TIMING" val="|21.1"/>
</p:tagLst>
</file>

<file path=ppt/tags/tag44.xml><?xml version="1.0" encoding="utf-8"?>
<p:tagLst xmlns:a="http://schemas.openxmlformats.org/drawingml/2006/main" xmlns:r="http://schemas.openxmlformats.org/officeDocument/2006/relationships" xmlns:p="http://schemas.openxmlformats.org/presentationml/2006/main">
  <p:tag name="TIMING" val="|0.8|0.6|0.5"/>
</p:tagLst>
</file>

<file path=ppt/tags/tag45.xml><?xml version="1.0" encoding="utf-8"?>
<p:tagLst xmlns:a="http://schemas.openxmlformats.org/drawingml/2006/main" xmlns:r="http://schemas.openxmlformats.org/officeDocument/2006/relationships" xmlns:p="http://schemas.openxmlformats.org/presentationml/2006/main">
  <p:tag name="TIMING" val="|19.5|1.1"/>
</p:tagLst>
</file>

<file path=ppt/tags/tag46.xml><?xml version="1.0" encoding="utf-8"?>
<p:tagLst xmlns:a="http://schemas.openxmlformats.org/drawingml/2006/main" xmlns:r="http://schemas.openxmlformats.org/officeDocument/2006/relationships" xmlns:p="http://schemas.openxmlformats.org/presentationml/2006/main">
  <p:tag name="TIMING" val="|4.1|4"/>
</p:tagLst>
</file>

<file path=ppt/tags/tag47.xml><?xml version="1.0" encoding="utf-8"?>
<p:tagLst xmlns:a="http://schemas.openxmlformats.org/drawingml/2006/main" xmlns:r="http://schemas.openxmlformats.org/officeDocument/2006/relationships" xmlns:p="http://schemas.openxmlformats.org/presentationml/2006/main">
  <p:tag name="TIMING" val="|6.6|16.7|13.2|0.6|1|2.1|11.8"/>
</p:tagLst>
</file>

<file path=ppt/tags/tag48.xml><?xml version="1.0" encoding="utf-8"?>
<p:tagLst xmlns:a="http://schemas.openxmlformats.org/drawingml/2006/main" xmlns:r="http://schemas.openxmlformats.org/officeDocument/2006/relationships" xmlns:p="http://schemas.openxmlformats.org/presentationml/2006/main">
  <p:tag name="TIMING" val="|1|3.9"/>
</p:tagLst>
</file>

<file path=ppt/tags/tag49.xml><?xml version="1.0" encoding="utf-8"?>
<p:tagLst xmlns:a="http://schemas.openxmlformats.org/drawingml/2006/main" xmlns:r="http://schemas.openxmlformats.org/officeDocument/2006/relationships" xmlns:p="http://schemas.openxmlformats.org/presentationml/2006/main">
  <p:tag name="TIMING" val="|4.5|19.1|7.7|4.7"/>
</p:tagLst>
</file>

<file path=ppt/tags/tag5.xml><?xml version="1.0" encoding="utf-8"?>
<p:tagLst xmlns:a="http://schemas.openxmlformats.org/drawingml/2006/main" xmlns:r="http://schemas.openxmlformats.org/officeDocument/2006/relationships" xmlns:p="http://schemas.openxmlformats.org/presentationml/2006/main">
  <p:tag name="TIMING" val="|26.1"/>
</p:tagLst>
</file>

<file path=ppt/tags/tag50.xml><?xml version="1.0" encoding="utf-8"?>
<p:tagLst xmlns:a="http://schemas.openxmlformats.org/drawingml/2006/main" xmlns:r="http://schemas.openxmlformats.org/officeDocument/2006/relationships" xmlns:p="http://schemas.openxmlformats.org/presentationml/2006/main">
  <p:tag name="TIMING" val="|1.7"/>
</p:tagLst>
</file>

<file path=ppt/tags/tag51.xml><?xml version="1.0" encoding="utf-8"?>
<p:tagLst xmlns:a="http://schemas.openxmlformats.org/drawingml/2006/main" xmlns:r="http://schemas.openxmlformats.org/officeDocument/2006/relationships" xmlns:p="http://schemas.openxmlformats.org/presentationml/2006/main">
  <p:tag name="TIMING" val="|2.5"/>
</p:tagLst>
</file>

<file path=ppt/tags/tag6.xml><?xml version="1.0" encoding="utf-8"?>
<p:tagLst xmlns:a="http://schemas.openxmlformats.org/drawingml/2006/main" xmlns:r="http://schemas.openxmlformats.org/officeDocument/2006/relationships" xmlns:p="http://schemas.openxmlformats.org/presentationml/2006/main">
  <p:tag name="TIMING" val="|18.9"/>
</p:tagLst>
</file>

<file path=ppt/tags/tag7.xml><?xml version="1.0" encoding="utf-8"?>
<p:tagLst xmlns:a="http://schemas.openxmlformats.org/drawingml/2006/main" xmlns:r="http://schemas.openxmlformats.org/officeDocument/2006/relationships" xmlns:p="http://schemas.openxmlformats.org/presentationml/2006/main">
  <p:tag name="TIMING" val="|0.9"/>
</p:tagLst>
</file>

<file path=ppt/tags/tag8.xml><?xml version="1.0" encoding="utf-8"?>
<p:tagLst xmlns:a="http://schemas.openxmlformats.org/drawingml/2006/main" xmlns:r="http://schemas.openxmlformats.org/officeDocument/2006/relationships" xmlns:p="http://schemas.openxmlformats.org/presentationml/2006/main">
  <p:tag name="TIMING" val="|8.4|0.7|0.9|0.8"/>
</p:tagLst>
</file>

<file path=ppt/tags/tag9.xml><?xml version="1.0" encoding="utf-8"?>
<p:tagLst xmlns:a="http://schemas.openxmlformats.org/drawingml/2006/main" xmlns:r="http://schemas.openxmlformats.org/officeDocument/2006/relationships" xmlns:p="http://schemas.openxmlformats.org/presentationml/2006/main">
  <p:tag name="TIMING" val="|2.5|0.8|0.5|0.8|0.6|6.2|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rgbClr val="0033CC"/>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2883</TotalTime>
  <Words>8193</Words>
  <Application>Microsoft Office PowerPoint</Application>
  <PresentationFormat>全屏显示(4:3)</PresentationFormat>
  <Paragraphs>1340</Paragraphs>
  <Slides>108</Slides>
  <Notes>43</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2</vt:i4>
      </vt:variant>
      <vt:variant>
        <vt:lpstr>幻灯片标题</vt:lpstr>
      </vt:variant>
      <vt:variant>
        <vt:i4>108</vt:i4>
      </vt:variant>
    </vt:vector>
  </HeadingPairs>
  <TitlesOfParts>
    <vt:vector size="126" baseType="lpstr">
      <vt:lpstr>仿宋</vt:lpstr>
      <vt:lpstr>黑体</vt:lpstr>
      <vt:lpstr>楷体</vt:lpstr>
      <vt:lpstr>楷体_GB2312</vt:lpstr>
      <vt:lpstr>隶书</vt:lpstr>
      <vt:lpstr>宋体</vt:lpstr>
      <vt:lpstr>微软雅黑</vt:lpstr>
      <vt:lpstr>Arial</vt:lpstr>
      <vt:lpstr>Calibri</vt:lpstr>
      <vt:lpstr>Consolas</vt:lpstr>
      <vt:lpstr>Symbol</vt:lpstr>
      <vt:lpstr>Times New Roman</vt:lpstr>
      <vt:lpstr>Wingdings</vt:lpstr>
      <vt:lpstr>Wingdings 2</vt:lpstr>
      <vt:lpstr>Office 主题</vt:lpstr>
      <vt:lpstr>自定义设计方案</vt:lpstr>
      <vt:lpstr>公式</vt:lpstr>
      <vt:lpstr>Equation</vt:lpstr>
      <vt:lpstr>数据结构</vt:lpstr>
      <vt:lpstr>任课教师：徐跃东</vt:lpstr>
      <vt:lpstr>助教信息</vt:lpstr>
      <vt:lpstr>PowerPoint 演示文稿</vt:lpstr>
      <vt:lpstr>参考教材</vt:lpstr>
      <vt:lpstr>作业与综合成绩</vt:lpstr>
      <vt:lpstr>数据结构历史沿革</vt:lpstr>
      <vt:lpstr>PowerPoint 演示文稿</vt:lpstr>
      <vt:lpstr>PowerPoint 演示文稿</vt:lpstr>
      <vt:lpstr>Why study algorithms and data structures?</vt:lpstr>
      <vt:lpstr>Why study algorithms and data structures?</vt:lpstr>
      <vt:lpstr>Why study algorithms and data structures?</vt:lpstr>
      <vt:lpstr>Why study algorithms and data structures?</vt:lpstr>
      <vt:lpstr>Why study algorithms and data structures?</vt:lpstr>
      <vt:lpstr>Why study algorithms and data structures?</vt:lpstr>
      <vt:lpstr>Why study algorithms and data structures?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有效算法的重要性</vt:lpstr>
      <vt:lpstr>可处理的数据量</vt:lpstr>
      <vt:lpstr>有效算法的重要性</vt:lpstr>
      <vt:lpstr>小 结</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lcb;wbh</dc:creator>
  <cp:lastModifiedBy>Yuedong Xu</cp:lastModifiedBy>
  <cp:revision>1000</cp:revision>
  <dcterms:created xsi:type="dcterms:W3CDTF">2004-03-31T23:50:14Z</dcterms:created>
  <dcterms:modified xsi:type="dcterms:W3CDTF">2024-02-27T04:27:05Z</dcterms:modified>
</cp:coreProperties>
</file>