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0"/>
  </p:notesMasterIdLst>
  <p:sldIdLst>
    <p:sldId id="488" r:id="rId2"/>
    <p:sldId id="258" r:id="rId3"/>
    <p:sldId id="423" r:id="rId4"/>
    <p:sldId id="362" r:id="rId5"/>
    <p:sldId id="334" r:id="rId6"/>
    <p:sldId id="489" r:id="rId7"/>
    <p:sldId id="433" r:id="rId8"/>
    <p:sldId id="490" r:id="rId9"/>
    <p:sldId id="435" r:id="rId10"/>
    <p:sldId id="260" r:id="rId11"/>
    <p:sldId id="491" r:id="rId12"/>
    <p:sldId id="262" r:id="rId13"/>
    <p:sldId id="390" r:id="rId14"/>
    <p:sldId id="259" r:id="rId15"/>
    <p:sldId id="420" r:id="rId16"/>
    <p:sldId id="263" r:id="rId17"/>
    <p:sldId id="264" r:id="rId18"/>
    <p:sldId id="266" r:id="rId19"/>
    <p:sldId id="267" r:id="rId20"/>
    <p:sldId id="268" r:id="rId21"/>
    <p:sldId id="269" r:id="rId22"/>
    <p:sldId id="391" r:id="rId23"/>
    <p:sldId id="392" r:id="rId24"/>
    <p:sldId id="434" r:id="rId25"/>
    <p:sldId id="421" r:id="rId26"/>
    <p:sldId id="317" r:id="rId27"/>
    <p:sldId id="272" r:id="rId28"/>
    <p:sldId id="273" r:id="rId29"/>
    <p:sldId id="274" r:id="rId30"/>
    <p:sldId id="276" r:id="rId31"/>
    <p:sldId id="277" r:id="rId32"/>
    <p:sldId id="278" r:id="rId33"/>
    <p:sldId id="279" r:id="rId34"/>
    <p:sldId id="318" r:id="rId35"/>
    <p:sldId id="424" r:id="rId36"/>
    <p:sldId id="425" r:id="rId37"/>
    <p:sldId id="283" r:id="rId38"/>
    <p:sldId id="432" r:id="rId39"/>
    <p:sldId id="431" r:id="rId40"/>
    <p:sldId id="457" r:id="rId41"/>
    <p:sldId id="422" r:id="rId42"/>
    <p:sldId id="351" r:id="rId43"/>
    <p:sldId id="456" r:id="rId44"/>
    <p:sldId id="447" r:id="rId45"/>
    <p:sldId id="383" r:id="rId46"/>
    <p:sldId id="458" r:id="rId47"/>
    <p:sldId id="353" r:id="rId48"/>
    <p:sldId id="449" r:id="rId49"/>
    <p:sldId id="394" r:id="rId50"/>
    <p:sldId id="450" r:id="rId51"/>
    <p:sldId id="459" r:id="rId52"/>
    <p:sldId id="460" r:id="rId53"/>
    <p:sldId id="461" r:id="rId54"/>
    <p:sldId id="462" r:id="rId55"/>
    <p:sldId id="463" r:id="rId56"/>
    <p:sldId id="464" r:id="rId57"/>
    <p:sldId id="497" r:id="rId58"/>
    <p:sldId id="465" r:id="rId59"/>
    <p:sldId id="466" r:id="rId60"/>
    <p:sldId id="467" r:id="rId61"/>
    <p:sldId id="468" r:id="rId62"/>
    <p:sldId id="469" r:id="rId63"/>
    <p:sldId id="470" r:id="rId64"/>
    <p:sldId id="395" r:id="rId65"/>
    <p:sldId id="472" r:id="rId66"/>
    <p:sldId id="444" r:id="rId67"/>
    <p:sldId id="441" r:id="rId68"/>
    <p:sldId id="473" r:id="rId69"/>
    <p:sldId id="442" r:id="rId70"/>
    <p:sldId id="44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5" r:id="rId83"/>
    <p:sldId id="382" r:id="rId84"/>
    <p:sldId id="486" r:id="rId85"/>
    <p:sldId id="494" r:id="rId86"/>
    <p:sldId id="495" r:id="rId87"/>
    <p:sldId id="496" r:id="rId88"/>
    <p:sldId id="487" r:id="rId8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00FF"/>
    <a:srgbClr val="660066"/>
    <a:srgbClr val="FF0000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55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2BB534-1FA7-45A6-AE05-085CFCEC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2A275BD-9E2F-4691-B1EB-5B0CEBB6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07" y="2996952"/>
            <a:ext cx="1655763" cy="10810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线性表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3A7AB2A3-644D-4156-8B0A-A7E5AC56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2996952"/>
            <a:ext cx="1657350" cy="1081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栈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4143D506-FC97-47A9-8DC8-14A7CA2B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495" y="2996952"/>
            <a:ext cx="1655762" cy="10810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队列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4A682E8-22FE-4237-9AEB-8F5AC5E6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栈和队列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89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1"/>
    </mc:Choice>
    <mc:Fallback xmlns="">
      <p:transition spd="slow" advTm="10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4213" y="1285860"/>
            <a:ext cx="533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</a:t>
            </a:r>
            <a:endParaRPr kumimoji="1" lang="en-US" altLang="zh-CN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3375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初始化栈。构造一个空栈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销毁栈。释放栈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判断栈是否为空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为空，则返回真；否则返回假。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Push(&amp;S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进栈。将元素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 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Pop(&amp;s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出栈。从栈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中退出栈顶元素，并将其值赋给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 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取栈顶元素。返回当前的栈顶元素，并将其值赋给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6A4918-5A1B-4E19-9B1A-D75E4EEA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28"/>
    </mc:Choice>
    <mc:Fallback xmlns="">
      <p:transition spd="slow" advTm="5922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2BB534-1FA7-45A6-AE05-085CFCEC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2A275BD-9E2F-4691-B1EB-5B0CEBB6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636912"/>
            <a:ext cx="1655763" cy="10810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顺序栈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3A7AB2A3-644D-4156-8B0A-A7E5AC56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519" y="2636911"/>
            <a:ext cx="1657350" cy="1081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链栈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7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7"/>
    </mc:Choice>
    <mc:Fallback xmlns="">
      <p:transition spd="slow" advTm="7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1681336" y="563563"/>
            <a:ext cx="5266928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3.1.2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栈的顺序存储结构</a:t>
            </a: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假设栈的元素个数最大不超过正整数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，所有的元素都具有同一数据类型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，则可用下列方式来定义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en-US" altLang="zh-CN" sz="22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763688" y="3245942"/>
            <a:ext cx="5241937" cy="1838517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top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0E00E3-E7AF-4B6A-B360-B4A482A4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66"/>
    </mc:Choice>
    <mc:Fallback xmlns="">
      <p:transition spd="slow" advTm="314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73916"/>
            <a:ext cx="15128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825750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825750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825750"/>
            <a:ext cx="57309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825750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4378187" y="2505214"/>
            <a:ext cx="173042" cy="2950889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3995986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的示意图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269921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14096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827E5-6248-4AB7-99C6-ECECB8DB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35"/>
    </mc:Choice>
    <mc:Fallback xmlns="">
      <p:transition spd="slow" advTm="384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20478"/>
            <a:chOff x="34925" y="1041378"/>
            <a:chExt cx="1978025" cy="282047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38325"/>
            <a:chOff x="2309813" y="1765307"/>
            <a:chExt cx="2003425" cy="1838325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顶元素，初始值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E74D3F-DEB5-47A8-9EEC-AFC93D47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76"/>
    </mc:Choice>
    <mc:Fallback xmlns="">
      <p:transition spd="slow" advTm="9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56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顺序栈</a:t>
              </a:r>
              <a:r>
                <a:rPr kumimoji="1" lang="en-US" altLang="zh-CN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栈的各种状态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4B73C2-14E7-4C3F-8035-FC8C28B2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4"/>
    </mc:Choice>
    <mc:Fallback xmlns="">
      <p:transition spd="slow" advTm="27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建立一个新的空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，实际上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是将栈顶指针指向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即可。</a:t>
            </a:r>
            <a:endParaRPr kumimoji="1" lang="en-US" altLang="zh-CN" sz="2200" b="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32610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786190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314327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栈指针，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所指栈的栈顶指针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509E79-0AD9-43B5-A426-207F8A8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30"/>
    </mc:Choice>
    <mc:Fallback xmlns="">
      <p:transition spd="slow" advTm="23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54768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07704" y="1916832"/>
            <a:ext cx="4786346" cy="13261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free(s);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A4EE32-1F8D-4029-8D20-69F82DEB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"/>
    </mc:Choice>
    <mc:Fallback xmlns="">
      <p:transition spd="slow" advTm="71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&gt;top==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051843" y="2348880"/>
            <a:ext cx="5040313" cy="13261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return(s-&gt;top==-1);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360B70-4560-410A-A40C-BD4B5D39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3"/>
    </mc:Choice>
    <mc:Fallback xmlns="">
      <p:transition spd="slow" advTm="951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栈不满的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条件下，先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将栈指针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在该位置上插入元素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732" y="1571612"/>
            <a:ext cx="7632700" cy="22661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bIns="180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栈满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栈上溢出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&gt;top++;		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&gt;data[s-&gt;top]=e;	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放在栈顶指针处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72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Push(&amp;s</a:t>
              </a:r>
              <a:r>
                <a:rPr kumimoji="1"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C6A02-6342-4B58-9C43-43C836C2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0"/>
    </mc:Choice>
    <mc:Fallback xmlns="">
      <p:transition spd="slow" advTm="24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2143116"/>
            <a:ext cx="72866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524252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3.1.1 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栈的定义</a:t>
            </a:r>
            <a:r>
              <a:rPr kumimoji="1" lang="zh-CN" altLang="en-US" sz="32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785918" y="5000636"/>
            <a:ext cx="5715039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栈只能选取同一个端点进行插入和删除操作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EAE217-2BA6-4EEA-8249-77E7724A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60"/>
    </mc:Choice>
    <mc:Fallback xmlns="">
      <p:transition spd="slow" advTm="32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栈不为空的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条件下，先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将栈顶元素赋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将栈指针减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500174"/>
            <a:ext cx="7064426" cy="23752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&amp;e)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s-&gt;top==-1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栈为空的情况，即栈下溢出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e=s-&gt;data[s-&gt;top];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s-&gt;top--;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Pop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498CD7-7D4E-43EF-B6F9-F191C46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1"/>
    </mc:Choice>
    <mc:Fallback xmlns="">
      <p:transition spd="slow" advTm="2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GetTop(s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在栈不为空的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条件下，将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栈顶元素赋给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1571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(s-&gt;top==-1)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栈下溢出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top];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GetTop(s</a:t>
              </a:r>
              <a:r>
                <a:rPr kumimoji="1" lang="zh-CN" altLang="en-US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2698CF-2DF0-4790-82D5-0367E6C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8"/>
    </mc:Choice>
    <mc:Fallback xmlns="">
      <p:transition spd="slow" advTm="16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设计一个算法利用顺序栈判断一个字符串是否是对称串。所谓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是指从左向右读和从右向左读的序列相同。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357430"/>
            <a:ext cx="7786742" cy="1513821"/>
            <a:chOff x="857224" y="2357430"/>
            <a:chExt cx="7786742" cy="151382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928662" y="3000372"/>
              <a:ext cx="7715304" cy="8708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字符串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的所有元素依次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进栈，产生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的出栈序列正好与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的顺序相反。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7224" y="2357430"/>
              <a:ext cx="250033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算法设计思路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F74464-B7C8-47E3-8FFF-4EF10635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83"/>
    </mc:Choice>
    <mc:Fallback xmlns="">
      <p:transition spd="slow" advTm="37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42844" y="214290"/>
            <a:ext cx="8820150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symmetry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e;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]!='\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0';i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将串所有元素进栈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Push(st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元素进栈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]!='\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0';i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Pop(st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]!=e)	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与当前串元素不同则不是对称串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DestroyStack(st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DestroyStack(st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227122"/>
            <a:ext cx="6643734" cy="4972142"/>
            <a:chOff x="571472" y="1428736"/>
            <a:chExt cx="664373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64373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的所有元素依次进栈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00034" y="2143116"/>
            <a:ext cx="8215370" cy="3929090"/>
            <a:chOff x="571472" y="2428868"/>
            <a:chExt cx="8215370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8215370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判断正反序是否相同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3CDD82-4CB4-435A-B762-EF0DAFF1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09"/>
    </mc:Choice>
    <mc:Fallback xmlns="">
      <p:transition spd="slow" advTm="35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428604"/>
            <a:ext cx="9001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若需要用到两个相同类型的栈，可用一个数组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data[0..MaxSize-1]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来实现这两个栈，这称为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共享栈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MaxSize-1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971577"/>
            <a:chOff x="857224" y="4071942"/>
            <a:chExt cx="7000924" cy="1971577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4715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algn="l"/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 struct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ElemType data[MaxSize];	</a:t>
              </a:r>
              <a:r>
                <a:rPr 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存放共享栈中元素</a:t>
              </a:r>
            </a:p>
            <a:p>
              <a:pPr algn="l"/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int top1，top2;		</a:t>
              </a:r>
              <a:r>
                <a:rPr 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两个栈的栈顶指针</a:t>
              </a:r>
            </a:p>
            <a:p>
              <a:pPr algn="l"/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</a:t>
              </a:r>
              <a:r>
                <a:rPr lang="en-US" sz="18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DStack</a:t>
              </a:r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	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共享栈类型：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AC0E99-C071-4452-B80E-032954A2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63"/>
    </mc:Choice>
    <mc:Fallback xmlns="">
      <p:transition spd="slow" advTm="463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357158" y="2879701"/>
            <a:ext cx="15731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5731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998514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的示意图</a:t>
            </a: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99720" name="Arc 40"/>
          <p:cNvSpPr>
            <a:spLocks/>
          </p:cNvSpPr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1928016" y="393514"/>
            <a:ext cx="4926081" cy="62671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3.1.3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栈的链式存储结构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383557"/>
            <a:ext cx="82788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采用链表存储的栈称为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，这里采用带头结点的单链表实现。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53CA90-3C60-4466-AF2E-403F0E35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56"/>
    </mc:Choice>
    <mc:Fallback xmlns="">
      <p:transition spd="slow" advTm="531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链栈的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将存放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的结点插入到头结点之后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取出头结点之后结点的元素并删除之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7EAE76-6398-4819-99BC-A8DD1BA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94"/>
    </mc:Choice>
    <mc:Fallback xmlns="">
      <p:transition spd="slow" advTm="41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8240" y="1091075"/>
            <a:ext cx="61055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链栈中数据结点的类型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5864" y="1844673"/>
            <a:ext cx="6029342" cy="1830327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91779F-6707-4A8B-B404-EBEAA0A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6"/>
    </mc:Choice>
    <mc:Fallback xmlns="">
      <p:transition spd="slow" advTm="1180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36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建立一个空栈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。实际上是创建链栈的头结点，并将其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域置为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62040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*)malloc(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737BD1-9AD9-4229-A016-7CDA728F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8"/>
    </mc:Choice>
    <mc:Fallback xmlns="">
      <p:transition spd="slow" advTm="9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28662" y="1357298"/>
            <a:ext cx="7786742" cy="928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2844" y="142852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占用的全部存储空间。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7224" y="2571744"/>
            <a:ext cx="6215106" cy="329502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*p=s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while 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free(p);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指向尾结点，释放其空间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06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7335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703540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208365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947890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1642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7212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34607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850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88990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662942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49720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794402" y="154304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2" name="左弧形箭头 21"/>
          <p:cNvSpPr/>
          <p:nvPr/>
        </p:nvSpPr>
        <p:spPr>
          <a:xfrm>
            <a:off x="571472" y="1142984"/>
            <a:ext cx="357190" cy="862876"/>
          </a:xfrm>
          <a:prstGeom prst="curvedRightArrow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C833C-B412-478A-A702-77E68D7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7"/>
    </mc:Choice>
    <mc:Fallback xmlns="">
      <p:transition spd="slow" advTm="22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允许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进行插入、删除操作的一端称为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的另一端称为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栈底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栈中没有数据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元素时，称为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空栈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的插入操作通常称为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进栈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入栈。</a:t>
            </a:r>
            <a:endParaRPr kumimoji="1" lang="en-US" altLang="zh-CN" sz="20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的删除操作通常称为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退栈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AA7DCD-10C6-46AA-88A3-C5B7D110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0"/>
    </mc:Choice>
    <mc:Fallback xmlns="">
      <p:transition spd="slow" advTm="34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==NULL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没有数据结点。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715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rIns="288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空栈的情况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735CA5-BA5F-4A59-99E4-78BF4C26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8"/>
    </mc:Choice>
    <mc:Fallback xmlns="">
      <p:transition spd="slow" advTm="954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214290"/>
            <a:ext cx="641986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Push(&amp;s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将新数据结点插入到头结点之后。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502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*&amp;s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p=(LinkStNode *)malloc(sizeof(LinkStNode));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新建元素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&gt;next=s-&gt;next;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结点作为开始结点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0335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893075" y="3821909"/>
              <a:ext cx="642942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510E9E-55F4-47AA-A457-A0DBDD88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8"/>
    </mc:Choice>
    <mc:Fallback xmlns="">
      <p:transition spd="slow" advTm="33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47638" y="213988"/>
            <a:ext cx="8782080" cy="125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ts val="1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Pop(&amp;s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&amp;e)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在栈不为空的条件下，将头结点后继数据结点的数据域赋给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，然后将其删除。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235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*&amp;s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s-&gt;next==NULL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栈空的情况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next=p-&gt;next;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857496"/>
            <a:ext cx="6451625" cy="3686258"/>
            <a:chOff x="1000100" y="2928934"/>
            <a:chExt cx="6451625" cy="368625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2250265" y="4607727"/>
              <a:ext cx="928694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8DC1A1-478D-437B-8D41-CA38432C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57"/>
    </mc:Choice>
    <mc:Fallback xmlns="">
      <p:transition spd="slow" advTm="43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）取栈顶元素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i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在栈不为空的条件下，将头结点后继数据结点的数据域赋给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579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GetTop(LinkStNode *s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(s-&gt;next==NULL)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1736" y="5429264"/>
              <a:ext cx="133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取结点值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1178695" y="3679033"/>
              <a:ext cx="121444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E68B27-369C-4A60-A5DF-536CF12E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36"/>
    </mc:Choice>
    <mc:Fallback xmlns="">
      <p:transition spd="slow" advTm="1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479317"/>
            <a:chOff x="785786" y="2357430"/>
            <a:chExt cx="7981950" cy="1479317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0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一个表达式中的左右括号是按</a:t>
              </a:r>
              <a:r>
                <a:rPr kumimoji="1" lang="zh-CN" altLang="en-US" sz="22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最近位置配对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的。所以利用一个栈来进行求解。这里采用链栈。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算法设计思路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A79AD0-5120-436D-9012-2FFE65EB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59"/>
    </mc:Choice>
    <mc:Fallback xmlns="">
      <p:transition spd="slow" advTm="30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exp=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(  (  )  )  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⑤ 遇到’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，栈为空，返回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情况的演示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251059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463785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6623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89241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139847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F24749-03D1-4453-8709-E7828375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08"/>
    </mc:Choice>
    <mc:Fallback xmlns="">
      <p:transition spd="slow" advTm="31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904871" y="1355039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exp=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(  (  )  )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情况的演示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606661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838329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305105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28113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517B89-3B9A-49A7-8CDF-CB6FAA1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05"/>
    </mc:Choice>
    <mc:Fallback xmlns="">
      <p:transition spd="slow" advTm="22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632299"/>
            <a:ext cx="6357982" cy="3582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 char e;  </a:t>
            </a: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match=true; </a:t>
            </a: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LinkStNode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&lt;n &amp;&amp; match)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(exp[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]=='(‘)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Push(st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2974" y="2071678"/>
            <a:ext cx="6500860" cy="2928958"/>
            <a:chOff x="785786" y="2000240"/>
            <a:chExt cx="6500860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3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遇到任何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左括号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配对时为</a:t>
              </a:r>
              <a:r>
                <a:rPr kumimoji="1"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true</a:t>
              </a:r>
              <a:r>
                <a:rPr kumimoji="1"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；否则为</a:t>
              </a:r>
              <a:r>
                <a:rPr kumimoji="1"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false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链栈指针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DD4BFB-36AB-4A77-BA4F-D8D9C51A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9"/>
    </mc:Choice>
    <mc:Fallback xmlns="">
      <p:transition spd="slow" advTm="104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7195" y="592937"/>
            <a:ext cx="7915267" cy="3604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(exp[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]==')')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(GetTop(st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(e!='(')	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栈顶元素不为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时不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Pop(st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else  match=false;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无法取栈顶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元素时不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857223" y="559598"/>
            <a:ext cx="7786745" cy="3625057"/>
            <a:chOff x="714348" y="1857363"/>
            <a:chExt cx="7786745" cy="3625057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9428" y="1857363"/>
              <a:ext cx="461665" cy="36250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pc="600" dirty="0">
                  <a:latin typeface="微软雅黑" pitchFamily="34" charset="-122"/>
                  <a:ea typeface="微软雅黑" pitchFamily="34" charset="-122"/>
                </a:rPr>
                <a:t>遇到</a:t>
              </a:r>
              <a:r>
                <a:rPr kumimoji="1" lang="zh-CN" altLang="en-US" sz="1800" spc="6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右括号</a:t>
              </a:r>
              <a:r>
                <a:rPr kumimoji="1" lang="zh-CN" altLang="en-US" sz="1800" spc="6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判断是否匹配</a:t>
              </a:r>
              <a:endParaRPr lang="zh-CN" altLang="en-US" sz="1800" spc="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C2FD8-CB03-47FE-B70B-FFF0957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5000660" cy="18374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(!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	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1273160"/>
            <a:ext cx="8001056" cy="785818"/>
            <a:chOff x="571472" y="428604"/>
            <a:chExt cx="8001056" cy="785818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栈不空时表示不匹配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2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00034" y="3426741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注意：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只有在表达式扫描完毕且栈空时返回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true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CC2BAA-7BD0-44E7-8213-8765FE8D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3"/>
    </mc:Choice>
    <mc:Fallback xmlns="">
      <p:transition spd="slow" advTm="22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355303"/>
            <a:ext cx="8135938" cy="769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栈</a:t>
            </a:r>
            <a:r>
              <a:rPr lang="en-US" altLang="zh-CN" sz="22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: </a:t>
            </a:r>
            <a:r>
              <a:rPr lang="zh-CN" altLang="en-US" sz="2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后进先出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(LIFO, Last In First Out)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sz="2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先进后出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(FILO, First In Last Out)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结构，最先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到达栈的结点将最晚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被删除。</a:t>
            </a:r>
            <a:endParaRPr lang="zh-CN" altLang="en-US" sz="22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走进死胡同的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人要按相反次序退出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6F9B1C-987B-4E30-986F-9F1915B6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8"/>
    </mc:Choice>
    <mc:Fallback xmlns="">
      <p:transition spd="slow" advTm="62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57290" y="1268760"/>
            <a:ext cx="6643734" cy="53591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如果后放入的数据先处理，一般使用</a:t>
            </a:r>
            <a:r>
              <a:rPr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200" dirty="0"/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323945"/>
            <a:ext cx="3500462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320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3200" dirty="0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DE580E5-E959-4707-851D-A22733BE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1" y="3314350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5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问题描述</a:t>
            </a:r>
            <a:r>
              <a:rPr kumimoji="1"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10" name="Text Box 4" descr="羊皮纸">
            <a:extLst>
              <a:ext uri="{FF2B5EF4-FFF2-40B4-BE49-F238E27FC236}">
                <a16:creationId xmlns:a16="http://schemas.microsoft.com/office/drawing/2014/main" id="{C73DFA06-1D3A-4915-B6FD-C93116AC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2317371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B562FC5-A4DF-4BAF-BECC-15C7EEB6CBD5}"/>
              </a:ext>
            </a:extLst>
          </p:cNvPr>
          <p:cNvSpPr txBox="1"/>
          <p:nvPr/>
        </p:nvSpPr>
        <p:spPr>
          <a:xfrm>
            <a:off x="785754" y="4103321"/>
            <a:ext cx="8072526" cy="15579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这里限定的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简单表达式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求值问题是：用户输入一个包含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”、正整数和圆括号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的合法算术表达式，计算该表达式的运算结果。</a:t>
            </a: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FB106127-CA75-47FE-8380-F488FFD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163BB49-B806-4189-AFFA-6FA806404268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43"/>
    </mc:Choice>
    <mc:Fallback xmlns="">
      <p:transition spd="slow" advTm="21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6314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简单表达式采用字符数组</a:t>
            </a:r>
            <a:r>
              <a:rPr lang="en-US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表示，其中只含有“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”、正整数和圆括号。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为了方便，假设该表达式都是合法的算术表达式，例如，</a:t>
            </a:r>
            <a:r>
              <a:rPr lang="en-US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1+2*(4+12)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在设计相关算法中用到栈，这里采用顺序栈存储结构。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A03D9D-6CA3-4A12-A048-34419B9D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492EF158-6AF4-4CC1-BD22-BE9C944CBD22}"/>
              </a:ext>
            </a:extLst>
          </p:cNvPr>
          <p:cNvSpPr txBox="1"/>
          <p:nvPr/>
        </p:nvSpPr>
        <p:spPr>
          <a:xfrm>
            <a:off x="571472" y="4365104"/>
            <a:ext cx="8001056" cy="1556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中缀表达式的运算规则：“</a:t>
            </a:r>
            <a:r>
              <a:rPr lang="zh-CN" alt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先乘除，后加减，从左到右计算，先括号内，后括号外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中缀表达式不仅要依赖运算符优先级，而且还要处理括号。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5"/>
    </mc:Choice>
    <mc:Fallback xmlns="">
      <p:transition spd="slow" advTm="4104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算术表达式的另一种形式是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逆波兰表达式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，就是在算术表达式中，运算符在操作数的后面，如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的后缀表达式为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* +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27560"/>
            <a:chOff x="1000100" y="2500306"/>
            <a:chExt cx="7286676" cy="2527560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zh-CN" altLang="en-US" sz="22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后缀表达式：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8846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已考虑了运算符的优先级。</a:t>
              </a:r>
              <a:endParaRPr lang="en-US" altLang="zh-CN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没有括号。</a:t>
              </a:r>
              <a:endParaRPr lang="en-US" altLang="zh-CN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只有操作数和运算符，而且越放在前面的运算符来越优先执行。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C37A85-D283-43F2-96AA-597DFB1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32"/>
    </mc:Choice>
    <mc:Fallback xmlns="">
      <p:transition spd="slow" advTm="90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在算术表达式中，如果运算符在操作数的前面，称为前缀表达式，如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的前缀表达式为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+ 1 * 2 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643074"/>
            <a:chOff x="1000100" y="2285992"/>
            <a:chExt cx="7286676" cy="1643074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55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中缀表达式：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后缀表达式：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前缀表达式：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1 * 2  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运算数的相对次序相同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B09DA4-8EE8-49A8-8A69-EAC0D07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27"/>
    </mc:Choice>
    <mc:Fallback xmlns="">
      <p:transition spd="slow" advTm="76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对该后缀表达式求值。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599D86-5060-4AD7-A4D1-256D1144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27"/>
    </mc:Choice>
    <mc:Fallback xmlns="">
      <p:transition spd="slow" advTm="2422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）将算术表达式转换成后缀表达式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 dirty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 dirty="0" err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运算符栈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数字字符直接放在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运算符通过一个栈来处理优先级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D8028E-8BF7-4877-B6DF-C172EE89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17"/>
    </mc:Choice>
    <mc:Fallback xmlns="">
      <p:transition spd="slow" advTm="53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7158" y="28572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情况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（没有括号）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exp</a:t>
            </a:r>
            <a:r>
              <a:rPr lang="en-US">
                <a:latin typeface="Consolas" pitchFamily="49" charset="0"/>
                <a:cs typeface="Consolas" pitchFamily="49" charset="0"/>
              </a:rPr>
              <a:t>=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运算符栈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优先级比较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3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先进栈的先退栈即先执行：</a:t>
            </a:r>
            <a:endParaRPr lang="en-US" altLang="zh-CN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只有大于栈顶优先级才能直接进栈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572000" y="3643314"/>
            <a:ext cx="4214842" cy="890293"/>
            <a:chOff x="4857752" y="4000504"/>
            <a:chExt cx="421484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1+2+3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”</a:t>
              </a:r>
              <a:r>
                <a:rPr lang="zh-CN" altLang="en-US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 </a:t>
              </a:r>
              <a:r>
                <a:rPr lang="zh-CN" altLang="en-US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 3 +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”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3"/>
              </a:buBlip>
            </a:pP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0F259B-65B8-4797-89FF-4BB25C38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08"/>
    </mc:Choice>
    <mc:Fallback xmlns="">
      <p:transition spd="slow" advTm="133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57158" y="142852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情况</a:t>
            </a: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（带有括号）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exp</a:t>
            </a:r>
            <a:r>
              <a:rPr lang="en-US">
                <a:latin typeface="Consolas" pitchFamily="49" charset="0"/>
                <a:cs typeface="Consolas" pitchFamily="49" charset="0"/>
              </a:rPr>
              <a:t>=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*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(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)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ea typeface="+mn-ea"/>
                <a:cs typeface="Consolas" pitchFamily="49" charset="0"/>
              </a:rPr>
              <a:t>-</a:t>
            </a:r>
            <a:endParaRPr lang="zh-CN" altLang="en-US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运算符栈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：一个子表达式开始，进栈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开始时，任何运算符都进栈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：任何运算符进栈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：退栈到（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4286248" y="3286124"/>
            <a:ext cx="4071966" cy="890293"/>
            <a:chOff x="4286248" y="3286124"/>
            <a:chExt cx="4071966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>
                  <a:latin typeface="Consolas" pitchFamily="49" charset="0"/>
                  <a:cs typeface="Consolas" pitchFamily="49" charset="0"/>
                </a:rPr>
                <a:t>postexp</a:t>
              </a:r>
              <a:r>
                <a:rPr lang="en-US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2 1 3 + * 4 </a:t>
              </a:r>
              <a:r>
                <a:rPr lang="en-US" altLang="zh-CN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”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F2962C-5FD4-4424-B8EE-FEBA2210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91"/>
    </mc:Choice>
    <mc:Fallback xmlns="">
      <p:transition spd="slow" advTm="101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571480"/>
            <a:ext cx="8715436" cy="536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while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读取字符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ch，ch!='\0')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为数字：将后续的所有数字均依次存放到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并以字符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'#'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标志数值串结束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为左括号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：将此括号进栈到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为右括号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')'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：将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中出栈时遇到的第一个左括号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以前的运算符依次出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栈并存放到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中，然后将左括号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if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（栈空或者栈顶运算符为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 直接将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else if (ch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的优先级高于栈顶运算符的优先级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 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 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依次出栈并存入到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中，直到栈顶运算符优先级小于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优先级，然后将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则将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中所有运算符依次出栈并存放到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AF2ADA-3B3D-4F42-9C71-8323B2DC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20"/>
    </mc:Choice>
    <mc:Fallback xmlns="">
      <p:transition spd="slow" advTm="109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93691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中缀表达式“</a:t>
            </a:r>
            <a:r>
              <a:rPr lang="en-US" sz="22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(56</a:t>
            </a:r>
            <a:r>
              <a:rPr lang="en-US" sz="220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sz="22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20)/(4+2)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”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后缀表达式“</a:t>
            </a:r>
            <a:r>
              <a:rPr 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56#20#</a:t>
            </a:r>
            <a:r>
              <a:rPr lang="en-US" sz="22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4#2#+/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1350949"/>
          <a:ext cx="8286808" cy="4498833"/>
        </p:xfrm>
        <a:graphic>
          <a:graphicData uri="http://schemas.openxmlformats.org/drawingml/2006/table">
            <a:tbl>
              <a:tblPr/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046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10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281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7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0707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')'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'-'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然后将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09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'/'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54F777-007E-4C58-8AA9-8E8F6F5C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8"/>
    </mc:Choice>
    <mc:Fallback xmlns="">
      <p:transition spd="slow" advTm="440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设一个栈的输入序列为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，则借助一个栈所得到的输出序列不可能是（  ）。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B.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C.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D.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F350E-04C1-48CF-8F9F-5B2FE0B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79"/>
    </mc:Choice>
    <mc:Fallback xmlns="">
      <p:transition spd="slow" advTm="3647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500041"/>
          <a:ext cx="8072494" cy="5082082"/>
        </p:xfrm>
        <a:graphic>
          <a:graphicData uri="http://schemas.openxmlformats.org/drawingml/2006/table">
            <a:tbl>
              <a:tblPr/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294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78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栈顶运算符为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15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56#20#-4#2#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8694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')'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然后将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56#20#-4#2#+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362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str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扫描完毕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栈中的所有运算符依次出栈并存入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56#20#-4#2#+/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FE33DC-6D88-44FA-AC89-3CEAD13B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1"/>
    </mc:Choice>
    <mc:Fallback xmlns="">
      <p:transition spd="slow" advTm="3737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285860"/>
            <a:ext cx="8143932" cy="3687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trans(char *exp，char postexp[])	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char e;  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 *Optr;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定义运算符栈指针</a:t>
            </a:r>
          </a:p>
          <a:p>
            <a:pPr algn="l"/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InitStack(Optr);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初始化运算符栈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i=0;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(*exp!='\0')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表达式未扫描完时循环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	switch(*exp)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判定为左括号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Push(Optr，'(');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左括号进栈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 exp++;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将算术表达式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转换成后缀表达式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EF2964-DCEB-4505-8B1D-753E6465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0"/>
    </mc:Choice>
    <mc:Fallback xmlns="">
      <p:transition spd="slow" advTm="9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42918"/>
            <a:ext cx="8286808" cy="34776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')'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		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Pop(Optr，e);	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while (e!='(')	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{  postexp[i++]=e;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exp++;		 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0337B-75BD-4811-8DD6-22BCE1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"/>
    </mc:Choice>
    <mc:Fallback xmlns="">
      <p:transition spd="slow" advTm="492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286808" cy="4518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'+':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判定为加或减号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'-'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while (!StackEmpty(Optr))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if (e!='(')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{  postexp[i++]=e;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else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Push(Optr，*exp);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'+'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'-'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exp++;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A903E-D884-475D-BF1E-C7CFE4CE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6"/>
    </mc:Choice>
    <mc:Fallback xmlns="">
      <p:transition spd="slow" advTm="1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572560" cy="42778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(!StackEmpty(Optr))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if (e=='*' || e=='/')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{  postexp[i++]=e;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else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运算符时退出循环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Push(Optr，*exp);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exp++;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6B1DE-E14C-4A96-8649-523FD8A5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"/>
    </mc:Choice>
    <mc:Fallback xmlns="">
      <p:transition spd="slow" advTm="1549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572560" cy="56769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default: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while (*exp&gt;='0' &amp;&amp; *exp&lt;='9')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{  postexp[i++]=*exp;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exp++;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postexp[i++]='#';	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(!StackEmpty(Optr))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扫描完毕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	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postexp[i++]=e;	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postexp[i]='\0';		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DestroyStack(Optr);	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A1E0D5-985D-4830-94AD-19CF713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0"/>
    </mc:Choice>
    <mc:Fallback xmlns="">
      <p:transition spd="slow" advTm="3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）后缀表达式求值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cs typeface="Consolas" pitchFamily="49" charset="0"/>
              </a:rPr>
              <a:t>postexp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值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操作数栈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数字字符：转换为数值并进栈</a:t>
            </a:r>
            <a:endParaRPr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运算符：退栈两个操作数，计算，将结果进栈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766AF3-FCF9-495B-8041-C9DB0394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73"/>
    </mc:Choice>
    <mc:Fallback xmlns="">
      <p:transition spd="slow" advTm="43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EA3D3A-9A55-4052-8469-05B3731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C094A27-A740-4E32-AB58-6A1D9ECEC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484313"/>
            <a:ext cx="158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postexp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A036FD-14A6-4431-B886-10BAC136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628775"/>
            <a:ext cx="446563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FF3300"/>
                </a:solidFill>
              </a:rPr>
              <a:t>5 6 # 2 0 # - 4 # 2 # + /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71B8D959-C1A5-4148-8685-263188F56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060575"/>
            <a:ext cx="0" cy="42497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E0D03E7-AD6F-4804-9CCA-AF7F87424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060575"/>
            <a:ext cx="0" cy="42497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1429F5-F2DC-47E2-B10A-C51916211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310313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B7BC06CA-8165-4464-9A20-B551CBC8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运算数栈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2E013F37-6471-454E-9D67-E96E24CE4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874EDC43-D343-43B0-B97C-22D808DC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11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56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90E1868-2ACA-4B32-8BA1-443EC3A65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9418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CDAA224-C8F0-40B8-9A61-60A63DA6A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977B548D-0AEA-4F0B-A631-448B9CE8F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4900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334D748D-5828-49D6-B27E-1B409589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3616325"/>
            <a:ext cx="319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BC618807-D043-4F83-8439-D77B8CE7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181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33CD80AE-2E7B-46DF-9687-96CB5E5AC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49387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FE80FC10-7B15-4FF2-B6A8-4F5515E89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42799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739349A8-CD17-4C1B-B2A5-4A7AF1EB5F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56A93734-AC40-4BB3-866A-0A39444B1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2950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50A95212-7865-46C1-B35F-B669B9256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4368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1C592BBC-6B3A-4E1E-887A-371AB978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644900"/>
            <a:ext cx="415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6CA81A3C-1C33-484B-B8C8-C7CBDB2D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49387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E0669F37-D2ED-43A5-BDA6-EF9E60560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408" y="22764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558FFC4E-1570-4870-B3DB-6DC009D8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644900"/>
            <a:ext cx="296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2A4EF288-404B-4EED-91C7-A5290E518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5149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2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72"/>
    </mc:Choice>
    <mc:Fallback xmlns="">
      <p:transition spd="slow" advTm="114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7052E-7 L 0.07083 8.6705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7052E-7 L 0.07083 8.67052E-7 " pathEditMode="relative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93 -0.18867 " pathEditMode="relative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78035E-8 L 0.204 -0.271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13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2948E-6 L 0.03159 -3.2948E-6 " pathEditMode="relative" ptsTypes="AA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67052E-7 L 0.03941 8.67052E-7 " pathEditMode="relative" ptsTypes="AA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341E-6 L 0.20382 -0.1884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9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312E-6 L 0.38524 -0.0924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3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38728E-6 L 0.38489 -0.188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6" y="-9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69 -0.2726 " pathEditMode="relative" ptsTypes="AA">
                                      <p:cBhvr>
                                        <p:cTn id="1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1" grpId="1"/>
      <p:bldP spid="11" grpId="2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21" grpId="0"/>
      <p:bldP spid="22" grpId="0"/>
      <p:bldP spid="22" grpId="1"/>
      <p:bldP spid="24" grpId="0"/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while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读取字符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ch，ch!='\0')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c=b+a;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c=b-a;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c=b*a;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不零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c=b/a;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为数字字符：将连续的数字串转换成数值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栈的栈顶操作数即后缀表达式的值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AF34B-E32E-415D-BB3D-C2976A4E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后缀表达式“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56#20#</a:t>
            </a:r>
            <a:r>
              <a:rPr lang="en-US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4#2#+/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”的求值过程。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扫描完毕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算法结束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30CC43-79C2-4D95-AF20-0577640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5"/>
    </mc:Choice>
    <mc:Fallback xmlns="">
      <p:transition spd="slow" advTm="39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设一个栈的输入序列为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，则借助一个栈所得到的输出序列不可能是（  ）。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B.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C.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D.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2428868"/>
            <a:ext cx="34591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不可能的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下一步不可能出栈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F350E-04C1-48CF-8F9F-5B2FE0B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9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29"/>
    </mc:Choice>
    <mc:Fallback xmlns="">
      <p:transition spd="slow" advTm="29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501122" cy="5328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compvalue(char *postexp)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double d， a， b， c， 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SqStack1 *Opnd;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InitStack1(Opnd);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(*postexp!='\0')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switch (*postexp)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'+'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Pop1(Opnd，a);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Pop1(Opnd，b);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c=b+a;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Push1(Opnd，c);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算法：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计算后缀表达式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4ADA2-2597-424C-9D15-D543BB81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3"/>
    </mc:Choice>
    <mc:Fallback xmlns="">
      <p:transition spd="slow" advTm="30863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	//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Pop1(Opnd，a);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Pop1(Opnd，b);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c=b-a;			//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Push1(Opnd，c);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	//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Pop1(Opnd，a);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Pop1(Opnd，b);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c=b*a;			//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Push1(Opnd，c);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E4E9B-8BCA-4C72-BCEA-1E58809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1"/>
    </mc:Choice>
    <mc:Fallback xmlns="">
      <p:transition spd="slow" advTm="357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01056" cy="5328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Pop1(Opnd，a);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Pop1(Opnd，b);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if (a!=0)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{  c=b/a;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Push1(Opnd，c);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{   printf("\n\t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除零错误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exit(0);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8C3DD-D184-405C-89B5-E4F89D42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"/>
    </mc:Choice>
    <mc:Fallback xmlns="">
      <p:transition spd="slow" advTm="136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929618" cy="4518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default: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处理数字字符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d=0;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转换成对应的数值存放到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while (*postexp&gt;='0' &amp;&amp; *postexp&lt;='9')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{	d=10*d+*postexp-'0';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postexp++;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Push1(Opnd，d);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将数值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postexp++;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继续处理其他字符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GetTop1(Opnd，e);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DestroyStack1(Opnd);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e;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CF0C8-E96F-43EE-9BC1-DE2814B3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0"/>
    </mc:Choice>
    <mc:Fallback xmlns="">
      <p:transition spd="slow" advTm="615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1484784"/>
            <a:ext cx="8143932" cy="2711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main()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char exp[]="(56-20)/(4+2)";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改为键盘输入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char postexp[MaxSize];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trans(exp，postexp);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:%s\n"，exp);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:%s\n"，postexp);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表达式的值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:%g\n"，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compvalue(postexp)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80728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4EA342-D1C6-4439-A8D5-A9538635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D1DE7FA-4377-4623-9B01-331DC563A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43651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FAE21ED-4A02-4B3F-A12F-5353C2BD9377}"/>
              </a:ext>
            </a:extLst>
          </p:cNvPr>
          <p:cNvSpPr txBox="1"/>
          <p:nvPr/>
        </p:nvSpPr>
        <p:spPr>
          <a:xfrm>
            <a:off x="857224" y="4993553"/>
            <a:ext cx="4357718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:(56-20)/(4+2)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:56#20#-4#2#+/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表达式的值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:6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3"/>
    </mc:Choice>
    <mc:Fallback xmlns="">
      <p:transition spd="slow" advTm="3953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用栈求解迷宫问题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lang="en-US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入口与出口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行走规则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。求一条从指定入口到出口的路径。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所求路径必须是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，即路径不重复。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C7B742-D1EF-477B-A66F-5402C45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1"/>
    </mc:Choice>
    <mc:Fallback xmlns="">
      <p:transition spd="slow" advTm="2680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7858180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行走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规则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上、下、左、右相邻方块行走。其中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）表示一个方块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500174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52922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500438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500438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95196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66711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43864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66711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95737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41470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92919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597111E-129D-4CD8-8BFA-E5209EC6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30"/>
    </mc:Choice>
    <mc:Fallback xmlns="">
      <p:transition spd="slow" advTm="4193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6263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0    1    2     3    4    5     6    7    8    9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每个方块，用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空白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表示通道，用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阴影表示障碍物。为了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算法方便，一般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在迷宫外围加上了一条围墙。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灯片编号占位符 108">
            <a:extLst>
              <a:ext uri="{FF2B5EF4-FFF2-40B4-BE49-F238E27FC236}">
                <a16:creationId xmlns:a16="http://schemas.microsoft.com/office/drawing/2014/main" id="{C6F99E0C-7C0D-4174-AE8A-1CDFD9B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7"/>
    </mc:Choice>
    <mc:Fallback xmlns="">
      <p:transition spd="slow" advTm="29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设置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一个迷宫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每个元素表示一个方块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的状态，为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是通道，为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时表示对应方块不可走。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F54C51-2B5A-49DE-9B33-ECE64EF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0"/>
    </mc:Choice>
    <mc:Fallback xmlns="">
      <p:transition spd="slow" advTm="1258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]=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1, 1,1,1,1,1,1,1,1,  1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0,0,1,0,0,0,1,0,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0,0,1,0,0,0,1,0,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0,0,0,0,1,1,0,0,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0,1,1,1,0,0,0,0,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0,0,0,1,0,0,0,0,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0,1,0,0,0,1,0,0,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0,1,1,1,0,1,1,0,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1,0,0,0,0,0,0,0,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1, 1,1,1,1,1,1,1,1, 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}</a:t>
            </a:r>
          </a:p>
          <a:p>
            <a:pPr algn="l"/>
            <a:r>
              <a:rPr lang="en-US" sz="2000" dirty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0  1  2  3  4  5  6  7 8  9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888487"/>
            <a:chOff x="5345118" y="1257284"/>
            <a:chExt cx="1643074" cy="3888487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M×N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" name="灯片编号占位符 102">
            <a:extLst>
              <a:ext uri="{FF2B5EF4-FFF2-40B4-BE49-F238E27FC236}">
                <a16:creationId xmlns:a16="http://schemas.microsoft.com/office/drawing/2014/main" id="{5915CB79-8485-4C4C-8ECB-E8B7E030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1"/>
    </mc:Choice>
    <mc:Fallback xmlns="">
      <p:transition spd="slow" advTm="125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可能取值的个数是</a:t>
            </a:r>
            <a:r>
              <a:rPr lang="zh-CN" altLang="en-US" sz="2200" u="sng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多少？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n-3       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n-2     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D.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7E3C0-A2E7-45D5-9263-3B15F5E5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7"/>
    </mc:Choice>
    <mc:Fallback xmlns="">
      <p:transition spd="slow" advTm="16127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在算法中用到的栈采用顺序栈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存储结构，即将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栈定义为：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06664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	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top;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定义顺序栈类型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857356" y="2714620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06C583-672E-446E-91D3-DA484107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94"/>
    </mc:Choice>
    <mc:Fallback xmlns="">
      <p:transition spd="slow" advTm="45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试探顺序：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从方位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开始，顺时针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337894-039A-4CD9-80B1-C1D56FC0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01"/>
    </mc:Choice>
    <mc:Fallback xmlns="">
      <p:transition spd="slow" advTm="32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14480" y="2214554"/>
            <a:ext cx="4857784" cy="2479435"/>
            <a:chOff x="2000232" y="2500306"/>
            <a:chExt cx="4857784" cy="2479435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00232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）进栈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初始时，入口（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）作为当前方块。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所有走过的方块都会进栈！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6149B5-6EB3-458C-9513-05B7921F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28"/>
    </mc:Choice>
    <mc:Fallback xmlns="">
      <p:transition spd="slow" advTm="19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85728"/>
            <a:ext cx="8643998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一个当前方块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）找到一个相邻可走方块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），就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继续从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）走下去。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方位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10213"/>
            <a:chOff x="1785918" y="2500306"/>
            <a:chExt cx="5357850" cy="2510213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将（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）进栈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ADA2AE-32E2-4613-A504-0AA1DEB1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79"/>
    </mc:Choice>
    <mc:Fallback xmlns="">
      <p:transition spd="slow" advTm="28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214290"/>
            <a:ext cx="8643998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一个当前方块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）没有找到任何相邻可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走方块，表示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无路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其退栈。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071546"/>
            <a:ext cx="5715040" cy="2724527"/>
            <a:chOff x="3143240" y="1071546"/>
            <a:chExt cx="5715040" cy="2724527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）退栈</a:t>
              </a: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000760" y="1071546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C0C0DC-7AD4-4F68-A5D6-BF69519D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5"/>
    </mc:Choice>
    <mc:Fallback xmlns="">
      <p:transition spd="slow" advTm="18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求解迷宫路径的过程：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5215" y="2349500"/>
            <a:ext cx="466523" cy="3384550"/>
            <a:chOff x="2005215" y="2349500"/>
            <a:chExt cx="466523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005215" y="2492375"/>
              <a:ext cx="307777" cy="3241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所有相邻方块都不能走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B80E6A-91F7-49D1-BC21-C89190C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16"/>
    </mc:Choice>
    <mc:Fallback xmlns="">
      <p:transition spd="slow" advTm="47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572560" cy="23025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ye)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Box path[MaxSize], e;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k;  bool find;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StType *st;				/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定义栈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InitStack(st);		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初始化栈顶指针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e.i=xi; e.j=yi; e.di=-1;	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为入口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Push(st,e);			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mg[xi][yi]=-1;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入口的迷宫值置为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避免重复走到该方块</a:t>
            </a: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71438"/>
            <a:ext cx="8620154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用栈求一条迷宫路径的算法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183496"/>
            <a:ext cx="4814895" cy="3317338"/>
            <a:chOff x="900113" y="2916792"/>
            <a:chExt cx="4814895" cy="3317338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2858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0  1  2  3  4 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2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7030A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41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为了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避免重复，当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一个方块进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栈时，将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迷宫值改为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1E07C1-4611-4EAD-8B40-20995963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5"/>
    </mc:Choice>
    <mc:Fallback xmlns="">
      <p:transition spd="slow" advTm="16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9542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(!StackEmpty(st))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GetTop(st,e);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i=e.i; j=e.j; di=e.di;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(i==xe &amp;&amp; j==ye)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找到了出口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printf("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一条迷宫路径如下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:\n");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k=0;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while (!StackEmpty(st))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Pop(st,e);	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出栈方块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path[k++]=e;	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117B5-5515-4A30-8D90-CF33D6A1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1406" y="280926"/>
            <a:ext cx="7358114" cy="30971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while (k&gt;=1)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  k--;				         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printf("\t(%d,%d)",path[k].i,path[k].j);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if ((k+2)%5==0)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每输出每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DestroyStack(st);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true;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输出一条迷宫路径后返回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488269" y="1230042"/>
            <a:ext cx="1584325" cy="3333213"/>
            <a:chOff x="7202517" y="1230042"/>
            <a:chExt cx="1584325" cy="3333213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202517" y="4286256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di</a:t>
              </a: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3929066"/>
            <a:ext cx="4005283" cy="2671208"/>
            <a:chOff x="3209923" y="3929066"/>
            <a:chExt cx="4005283" cy="2671208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643570" y="3929066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047A06DA-0768-4924-A1DD-611B8054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6491302" cy="39645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find=false;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(di&lt;4 &amp;&amp; !find)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(i1,j1)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di++;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switch(di)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0:i1=i-1; j1=j;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1:i1=i;   j1=j+1;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2:i1=i+1; j1=j;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3:i1=i;   j1=j-1;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(mg[i1][j1]==0)  find=true;	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找到一个相邻可走方块，设置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为真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781823" y="2698760"/>
            <a:ext cx="2147895" cy="2159000"/>
            <a:chOff x="6445271" y="2698760"/>
            <a:chExt cx="2147895" cy="2159000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644527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44527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644527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644527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644527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644527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80404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80404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680404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680404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680404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/>
          </p:nvSpPr>
          <p:spPr bwMode="auto">
            <a:xfrm>
              <a:off x="680404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716123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16123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16123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16123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716123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716123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52001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52001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752001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752001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52001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752001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787561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787561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787561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787561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787561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787561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3439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23439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823439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823439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823439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823439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6840561" y="3081908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15140" y="1214422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从入口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）出发找到一个可走方块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7312269" y="2633089"/>
            <a:ext cx="984603" cy="178595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3AA2B4-8373-4EF9-9B29-40D9072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可能取值的个数是</a:t>
            </a:r>
            <a:r>
              <a:rPr lang="zh-CN" altLang="en-US" sz="2200" u="sng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多少？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 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D.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429024"/>
            <a:chOff x="2000232" y="2643182"/>
            <a:chExt cx="4975260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335756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en-US" altLang="zh-CN" sz="2000">
                  <a:latin typeface="Consolas" pitchFamily="49" charset="0"/>
                  <a:ea typeface="宋体"/>
                  <a:cs typeface="Consolas" pitchFamily="49" charset="0"/>
                  <a:sym typeface="Symbol"/>
                </a:rPr>
                <a:t>…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不可能是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共有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可能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200">
                  <a:latin typeface="Consolas" pitchFamily="49" charset="0"/>
                  <a:cs typeface="Consolas" pitchFamily="49" charset="0"/>
                </a:rPr>
                <a:t>、</a:t>
              </a:r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3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出栈的结果：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7E3C0-A2E7-45D5-9263-3B15F5E5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9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53"/>
    </mc:Choice>
    <mc:Fallback xmlns="">
      <p:transition spd="slow" advTm="37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72560" cy="23025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if (find)  		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找到了一个相邻可走方块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(i1,j1)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   st-&gt;data[st-&gt;top].di=di;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修改原栈顶元素的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e.i=i1; e.j=j1; e.di=-1;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Push(st,e);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mg[i1][j1]=-1;	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//(i1,j1)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迷宫值置为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避免重复走到该方块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8783" y="3071810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从入口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）出发找到一个可走方块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）进栈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C7B5AC-B179-4A29-BAC2-AEACCEEE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565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else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没有路径可走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则退栈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Pop(st,e);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将栈顶方块退栈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mg[e.i][e.j]=0;	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让退栈方块的位置变为其他路径可走方块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DestroyStack(st);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return false;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表示没有可走路径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）方块没有通路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 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退栈</a:t>
              </a: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疑难解答：</a:t>
            </a:r>
            <a:endParaRPr lang="en-US" altLang="zh-CN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这里不将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mg[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栈顶方块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]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设置为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，程序执行也是正确的，但从原理上应该这样做，</a:t>
            </a:r>
            <a:r>
              <a:rPr lang="zh-CN" altLang="en-US" sz="1800">
                <a:solidFill>
                  <a:srgbClr val="00206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回退后需要恢复环境！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8F5923-E666-47BD-87C8-23288653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332136" y="2214554"/>
            <a:ext cx="5472112" cy="19826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 (!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(1,1,M,N))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该迷宫问题没有解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1;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3A5001-9D2F-4340-90AF-C884B96A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>
            <a:extLst>
              <a:ext uri="{FF2B5EF4-FFF2-40B4-BE49-F238E27FC236}">
                <a16:creationId xmlns:a16="http://schemas.microsoft.com/office/drawing/2014/main" id="{EEFCC278-CEB7-40AA-B4F5-DA332342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6172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1    1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7587" name="Group 5">
            <a:extLst>
              <a:ext uri="{FF2B5EF4-FFF2-40B4-BE49-F238E27FC236}">
                <a16:creationId xmlns:a16="http://schemas.microsoft.com/office/drawing/2014/main" id="{959C6E38-DDD7-4261-90F8-F32BB9CA2578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152400"/>
            <a:ext cx="1981200" cy="6553200"/>
            <a:chOff x="4272" y="96"/>
            <a:chExt cx="1248" cy="4128"/>
          </a:xfrm>
        </p:grpSpPr>
        <p:sp>
          <p:nvSpPr>
            <p:cNvPr id="67719" name="Line 6">
              <a:extLst>
                <a:ext uri="{FF2B5EF4-FFF2-40B4-BE49-F238E27FC236}">
                  <a16:creationId xmlns:a16="http://schemas.microsoft.com/office/drawing/2014/main" id="{EC924A2D-0668-448F-A33B-22826AB6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0" name="Line 7">
              <a:extLst>
                <a:ext uri="{FF2B5EF4-FFF2-40B4-BE49-F238E27FC236}">
                  <a16:creationId xmlns:a16="http://schemas.microsoft.com/office/drawing/2014/main" id="{2D39C260-1D09-45C2-8FB4-295B5F0F4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1" name="Line 8">
              <a:extLst>
                <a:ext uri="{FF2B5EF4-FFF2-40B4-BE49-F238E27FC236}">
                  <a16:creationId xmlns:a16="http://schemas.microsoft.com/office/drawing/2014/main" id="{1339EAD8-F0A4-479B-9BEA-F10A8055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42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2" name="Line 9">
              <a:extLst>
                <a:ext uri="{FF2B5EF4-FFF2-40B4-BE49-F238E27FC236}">
                  <a16:creationId xmlns:a16="http://schemas.microsoft.com/office/drawing/2014/main" id="{455C8776-763A-4A90-BDC9-54F898B55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3" name="Line 10">
              <a:extLst>
                <a:ext uri="{FF2B5EF4-FFF2-40B4-BE49-F238E27FC236}">
                  <a16:creationId xmlns:a16="http://schemas.microsoft.com/office/drawing/2014/main" id="{EF08DEE9-9358-4A5C-B232-CC43A7FC7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4" name="Line 11">
              <a:extLst>
                <a:ext uri="{FF2B5EF4-FFF2-40B4-BE49-F238E27FC236}">
                  <a16:creationId xmlns:a16="http://schemas.microsoft.com/office/drawing/2014/main" id="{0B41BA9B-27A1-47C4-B4AB-EE6AD5F0F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5" name="Line 12">
              <a:extLst>
                <a:ext uri="{FF2B5EF4-FFF2-40B4-BE49-F238E27FC236}">
                  <a16:creationId xmlns:a16="http://schemas.microsoft.com/office/drawing/2014/main" id="{E00D8CAB-7AEB-4283-8F19-EC85CBF17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6" name="Line 13">
              <a:extLst>
                <a:ext uri="{FF2B5EF4-FFF2-40B4-BE49-F238E27FC236}">
                  <a16:creationId xmlns:a16="http://schemas.microsoft.com/office/drawing/2014/main" id="{264015E6-6F13-4D2A-B755-51E5AEB52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5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7" name="Line 14">
              <a:extLst>
                <a:ext uri="{FF2B5EF4-FFF2-40B4-BE49-F238E27FC236}">
                  <a16:creationId xmlns:a16="http://schemas.microsoft.com/office/drawing/2014/main" id="{D2C49BA8-A929-43A9-B781-41476E64F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8" name="Line 15">
              <a:extLst>
                <a:ext uri="{FF2B5EF4-FFF2-40B4-BE49-F238E27FC236}">
                  <a16:creationId xmlns:a16="http://schemas.microsoft.com/office/drawing/2014/main" id="{736C9D86-D57D-44EC-9499-D57A1BAA0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29" name="Line 16">
              <a:extLst>
                <a:ext uri="{FF2B5EF4-FFF2-40B4-BE49-F238E27FC236}">
                  <a16:creationId xmlns:a16="http://schemas.microsoft.com/office/drawing/2014/main" id="{C84B1C9C-E3EC-4E31-A970-6758A4AD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30" name="Line 17">
              <a:extLst>
                <a:ext uri="{FF2B5EF4-FFF2-40B4-BE49-F238E27FC236}">
                  <a16:creationId xmlns:a16="http://schemas.microsoft.com/office/drawing/2014/main" id="{B7B932D1-CBE3-4890-8C7F-094636705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31" name="Line 18">
              <a:extLst>
                <a:ext uri="{FF2B5EF4-FFF2-40B4-BE49-F238E27FC236}">
                  <a16:creationId xmlns:a16="http://schemas.microsoft.com/office/drawing/2014/main" id="{BAB532E4-2B50-4F00-9D9F-9F6A10D91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32" name="Line 19">
              <a:extLst>
                <a:ext uri="{FF2B5EF4-FFF2-40B4-BE49-F238E27FC236}">
                  <a16:creationId xmlns:a16="http://schemas.microsoft.com/office/drawing/2014/main" id="{451EE5C7-1524-43F8-AF5E-684169687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5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33" name="Line 20">
              <a:extLst>
                <a:ext uri="{FF2B5EF4-FFF2-40B4-BE49-F238E27FC236}">
                  <a16:creationId xmlns:a16="http://schemas.microsoft.com/office/drawing/2014/main" id="{F95B390F-FF9F-4377-8ED0-7D7316870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8197" name="Text Box 21">
            <a:extLst>
              <a:ext uri="{FF2B5EF4-FFF2-40B4-BE49-F238E27FC236}">
                <a16:creationId xmlns:a16="http://schemas.microsoft.com/office/drawing/2014/main" id="{E4044BCA-4183-468F-A498-49B40A4F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55927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1    2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8198" name="Text Box 22">
            <a:extLst>
              <a:ext uri="{FF2B5EF4-FFF2-40B4-BE49-F238E27FC236}">
                <a16:creationId xmlns:a16="http://schemas.microsoft.com/office/drawing/2014/main" id="{2F733E70-5F6D-45E6-AA03-F4119395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50593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2    2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8199" name="Text Box 23">
            <a:extLst>
              <a:ext uri="{FF2B5EF4-FFF2-40B4-BE49-F238E27FC236}">
                <a16:creationId xmlns:a16="http://schemas.microsoft.com/office/drawing/2014/main" id="{CAE5B10D-CCCE-47E6-BC3E-9858A512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572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3    2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200" name="Text Box 24">
            <a:extLst>
              <a:ext uri="{FF2B5EF4-FFF2-40B4-BE49-F238E27FC236}">
                <a16:creationId xmlns:a16="http://schemas.microsoft.com/office/drawing/2014/main" id="{A8738B1A-2141-4ACC-A1D1-57182D2E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4038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3    3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201" name="Text Box 25">
            <a:extLst>
              <a:ext uri="{FF2B5EF4-FFF2-40B4-BE49-F238E27FC236}">
                <a16:creationId xmlns:a16="http://schemas.microsoft.com/office/drawing/2014/main" id="{621461B7-D1C0-4620-BB68-98A9455D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505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3    4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4E31D413-7A7B-4482-A3D9-DF88FB6F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9718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2   4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0</a:t>
            </a:r>
            <a:r>
              <a:rPr kumimoji="1" lang="zh-CN" altLang="en-US" sz="3200">
                <a:solidFill>
                  <a:srgbClr val="FF0000"/>
                </a:solidFill>
                <a:ea typeface="宋体" panose="02010600030101010101" pitchFamily="2" charset="-122"/>
              </a:rPr>
              <a:t>　　　</a:t>
            </a:r>
          </a:p>
        </p:txBody>
      </p:sp>
      <p:sp>
        <p:nvSpPr>
          <p:cNvPr id="178203" name="Text Box 27">
            <a:extLst>
              <a:ext uri="{FF2B5EF4-FFF2-40B4-BE49-F238E27FC236}">
                <a16:creationId xmlns:a16="http://schemas.microsoft.com/office/drawing/2014/main" id="{B73A088D-C616-4277-9D3B-55B9BE30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2438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1    4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204" name="Text Box 28">
            <a:extLst>
              <a:ext uri="{FF2B5EF4-FFF2-40B4-BE49-F238E27FC236}">
                <a16:creationId xmlns:a16="http://schemas.microsoft.com/office/drawing/2014/main" id="{0F22424D-044D-45E6-8966-2A6DDACF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905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1    5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205" name="Text Box 29">
            <a:extLst>
              <a:ext uri="{FF2B5EF4-FFF2-40B4-BE49-F238E27FC236}">
                <a16:creationId xmlns:a16="http://schemas.microsoft.com/office/drawing/2014/main" id="{70852BC2-F751-4452-8C1A-61C3FD2F7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255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1    6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8206" name="Text Box 30">
            <a:extLst>
              <a:ext uri="{FF2B5EF4-FFF2-40B4-BE49-F238E27FC236}">
                <a16:creationId xmlns:a16="http://schemas.microsoft.com/office/drawing/2014/main" id="{C4E9D85E-2905-456A-86CA-A58B3D93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83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2    6    </a:t>
            </a:r>
            <a:r>
              <a:rPr kumimoji="1"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8207" name="Text Box 31">
            <a:extLst>
              <a:ext uri="{FF2B5EF4-FFF2-40B4-BE49-F238E27FC236}">
                <a16:creationId xmlns:a16="http://schemas.microsoft.com/office/drawing/2014/main" id="{5C05C246-B3CF-418F-A0CE-2554E2BF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349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2    5</a:t>
            </a:r>
          </a:p>
        </p:txBody>
      </p:sp>
      <p:sp useBgFill="1">
        <p:nvSpPr>
          <p:cNvPr id="178208" name="Text Box 32">
            <a:extLst>
              <a:ext uri="{FF2B5EF4-FFF2-40B4-BE49-F238E27FC236}">
                <a16:creationId xmlns:a16="http://schemas.microsoft.com/office/drawing/2014/main" id="{7812F1D7-CC06-42DE-8147-784487AD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88" y="4643438"/>
            <a:ext cx="381000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7600" name="Rectangle 33">
            <a:extLst>
              <a:ext uri="{FF2B5EF4-FFF2-40B4-BE49-F238E27FC236}">
                <a16:creationId xmlns:a16="http://schemas.microsoft.com/office/drawing/2014/main" id="{085FA6BC-A311-4AD6-80D3-572BCF4F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1" name="Rectangle 34">
            <a:extLst>
              <a:ext uri="{FF2B5EF4-FFF2-40B4-BE49-F238E27FC236}">
                <a16:creationId xmlns:a16="http://schemas.microsoft.com/office/drawing/2014/main" id="{49819EA8-C13D-40CF-A8FF-6A647083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2" name="Rectangle 35">
            <a:extLst>
              <a:ext uri="{FF2B5EF4-FFF2-40B4-BE49-F238E27FC236}">
                <a16:creationId xmlns:a16="http://schemas.microsoft.com/office/drawing/2014/main" id="{71CF3E10-6E09-4901-B333-18E14313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1938338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Rectangle 36">
            <a:extLst>
              <a:ext uri="{FF2B5EF4-FFF2-40B4-BE49-F238E27FC236}">
                <a16:creationId xmlns:a16="http://schemas.microsoft.com/office/drawing/2014/main" id="{54B279FE-2A39-4AB9-B4CB-1B8360C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4" name="Rectangle 37">
            <a:extLst>
              <a:ext uri="{FF2B5EF4-FFF2-40B4-BE49-F238E27FC236}">
                <a16:creationId xmlns:a16="http://schemas.microsoft.com/office/drawing/2014/main" id="{E60C5B3C-D223-4DB8-8CCE-C9FC9B66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5" name="Rectangle 38">
            <a:extLst>
              <a:ext uri="{FF2B5EF4-FFF2-40B4-BE49-F238E27FC236}">
                <a16:creationId xmlns:a16="http://schemas.microsoft.com/office/drawing/2014/main" id="{755D9D34-C23C-4D52-848B-BF9C8214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6" name="Rectangle 39">
            <a:extLst>
              <a:ext uri="{FF2B5EF4-FFF2-40B4-BE49-F238E27FC236}">
                <a16:creationId xmlns:a16="http://schemas.microsoft.com/office/drawing/2014/main" id="{2C3D7E03-BA96-49B4-819C-6C3F60D8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7" name="Rectangle 40">
            <a:extLst>
              <a:ext uri="{FF2B5EF4-FFF2-40B4-BE49-F238E27FC236}">
                <a16:creationId xmlns:a16="http://schemas.microsoft.com/office/drawing/2014/main" id="{22C35A32-A894-49B3-8A6E-761E4B4FA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8" name="Rectangle 41">
            <a:extLst>
              <a:ext uri="{FF2B5EF4-FFF2-40B4-BE49-F238E27FC236}">
                <a16:creationId xmlns:a16="http://schemas.microsoft.com/office/drawing/2014/main" id="{5839C11A-3A07-4C6D-A6CC-7C75F37D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1938338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9" name="Rectangle 42">
            <a:extLst>
              <a:ext uri="{FF2B5EF4-FFF2-40B4-BE49-F238E27FC236}">
                <a16:creationId xmlns:a16="http://schemas.microsoft.com/office/drawing/2014/main" id="{787D5252-A38C-4CAC-AE1C-647FFD10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19383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0" name="Rectangle 43">
            <a:extLst>
              <a:ext uri="{FF2B5EF4-FFF2-40B4-BE49-F238E27FC236}">
                <a16:creationId xmlns:a16="http://schemas.microsoft.com/office/drawing/2014/main" id="{1F45881D-9221-40E5-8534-61E30BBA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229711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1" name="Rectangle 44">
            <a:extLst>
              <a:ext uri="{FF2B5EF4-FFF2-40B4-BE49-F238E27FC236}">
                <a16:creationId xmlns:a16="http://schemas.microsoft.com/office/drawing/2014/main" id="{0F9A1D62-4523-46AD-8563-039FCD35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29711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2" name="Rectangle 45">
            <a:extLst>
              <a:ext uri="{FF2B5EF4-FFF2-40B4-BE49-F238E27FC236}">
                <a16:creationId xmlns:a16="http://schemas.microsoft.com/office/drawing/2014/main" id="{1AFE7126-D7F0-41D7-9558-06D80404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29711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3" name="Rectangle 46">
            <a:extLst>
              <a:ext uri="{FF2B5EF4-FFF2-40B4-BE49-F238E27FC236}">
                <a16:creationId xmlns:a16="http://schemas.microsoft.com/office/drawing/2014/main" id="{D4B4E4E1-DBBC-4077-93BA-6C7FCC5F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229711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4" name="Rectangle 47">
            <a:extLst>
              <a:ext uri="{FF2B5EF4-FFF2-40B4-BE49-F238E27FC236}">
                <a16:creationId xmlns:a16="http://schemas.microsoft.com/office/drawing/2014/main" id="{3DBD2832-CE7E-4B55-964A-C1512694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29711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5" name="Rectangle 48">
            <a:extLst>
              <a:ext uri="{FF2B5EF4-FFF2-40B4-BE49-F238E27FC236}">
                <a16:creationId xmlns:a16="http://schemas.microsoft.com/office/drawing/2014/main" id="{897FC740-CE43-451F-AB06-EA4BA2A3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229711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6" name="Rectangle 49">
            <a:extLst>
              <a:ext uri="{FF2B5EF4-FFF2-40B4-BE49-F238E27FC236}">
                <a16:creationId xmlns:a16="http://schemas.microsoft.com/office/drawing/2014/main" id="{E54013C7-DF57-4ED9-BE99-7AA497CC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29711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7" name="Rectangle 50">
            <a:extLst>
              <a:ext uri="{FF2B5EF4-FFF2-40B4-BE49-F238E27FC236}">
                <a16:creationId xmlns:a16="http://schemas.microsoft.com/office/drawing/2014/main" id="{ECF709F3-73E5-43F0-A76E-E667DD63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229711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8" name="Rectangle 51">
            <a:extLst>
              <a:ext uri="{FF2B5EF4-FFF2-40B4-BE49-F238E27FC236}">
                <a16:creationId xmlns:a16="http://schemas.microsoft.com/office/drawing/2014/main" id="{AF09EAD8-5189-49CB-9F8E-161A1361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2297113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9" name="Rectangle 52">
            <a:extLst>
              <a:ext uri="{FF2B5EF4-FFF2-40B4-BE49-F238E27FC236}">
                <a16:creationId xmlns:a16="http://schemas.microsoft.com/office/drawing/2014/main" id="{4FD01DE4-93CC-4CE6-91B8-A6067CCCE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29711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0" name="Rectangle 53">
            <a:extLst>
              <a:ext uri="{FF2B5EF4-FFF2-40B4-BE49-F238E27FC236}">
                <a16:creationId xmlns:a16="http://schemas.microsoft.com/office/drawing/2014/main" id="{B491071F-575B-4F28-A97C-405ECBED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265747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1" name="Rectangle 54">
            <a:extLst>
              <a:ext uri="{FF2B5EF4-FFF2-40B4-BE49-F238E27FC236}">
                <a16:creationId xmlns:a16="http://schemas.microsoft.com/office/drawing/2014/main" id="{F1346FEE-B2A7-4CB8-A35F-B2B71D2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65747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2" name="Rectangle 55">
            <a:extLst>
              <a:ext uri="{FF2B5EF4-FFF2-40B4-BE49-F238E27FC236}">
                <a16:creationId xmlns:a16="http://schemas.microsoft.com/office/drawing/2014/main" id="{1B684AE5-309C-4F98-B41F-3E1FCD9E5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65747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3" name="Rectangle 56">
            <a:extLst>
              <a:ext uri="{FF2B5EF4-FFF2-40B4-BE49-F238E27FC236}">
                <a16:creationId xmlns:a16="http://schemas.microsoft.com/office/drawing/2014/main" id="{DB3E442F-F0F8-4163-A79D-A336BB6A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265747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4" name="Rectangle 57">
            <a:extLst>
              <a:ext uri="{FF2B5EF4-FFF2-40B4-BE49-F238E27FC236}">
                <a16:creationId xmlns:a16="http://schemas.microsoft.com/office/drawing/2014/main" id="{F38A3B58-463F-4949-A230-161E1C1C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65747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1" name="Rectangle 58">
            <a:extLst>
              <a:ext uri="{FF2B5EF4-FFF2-40B4-BE49-F238E27FC236}">
                <a16:creationId xmlns:a16="http://schemas.microsoft.com/office/drawing/2014/main" id="{485B43A7-3FFD-4867-8772-24B9772A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265747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6" name="Rectangle 59">
            <a:extLst>
              <a:ext uri="{FF2B5EF4-FFF2-40B4-BE49-F238E27FC236}">
                <a16:creationId xmlns:a16="http://schemas.microsoft.com/office/drawing/2014/main" id="{5698B93C-42B7-477E-AD88-87C872CED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65747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7" name="Rectangle 60">
            <a:extLst>
              <a:ext uri="{FF2B5EF4-FFF2-40B4-BE49-F238E27FC236}">
                <a16:creationId xmlns:a16="http://schemas.microsoft.com/office/drawing/2014/main" id="{AF7B1DD4-1072-4052-8799-C63FCA2F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265747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8" name="Rectangle 61">
            <a:extLst>
              <a:ext uri="{FF2B5EF4-FFF2-40B4-BE49-F238E27FC236}">
                <a16:creationId xmlns:a16="http://schemas.microsoft.com/office/drawing/2014/main" id="{CAA83659-7003-4389-B5C2-23E6DC0B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2657475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29" name="Rectangle 62">
            <a:extLst>
              <a:ext uri="{FF2B5EF4-FFF2-40B4-BE49-F238E27FC236}">
                <a16:creationId xmlns:a16="http://schemas.microsoft.com/office/drawing/2014/main" id="{7F0BC23E-987C-4120-B209-952E1DC7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65747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0" name="Rectangle 63">
            <a:extLst>
              <a:ext uri="{FF2B5EF4-FFF2-40B4-BE49-F238E27FC236}">
                <a16:creationId xmlns:a16="http://schemas.microsoft.com/office/drawing/2014/main" id="{3AE32C37-E5FF-4000-A53A-F5C7076C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0178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1" name="Rectangle 64">
            <a:extLst>
              <a:ext uri="{FF2B5EF4-FFF2-40B4-BE49-F238E27FC236}">
                <a16:creationId xmlns:a16="http://schemas.microsoft.com/office/drawing/2014/main" id="{2C0BF17A-507D-4C8C-BA5C-E81F7CF2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3017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2" name="Rectangle 65">
            <a:extLst>
              <a:ext uri="{FF2B5EF4-FFF2-40B4-BE49-F238E27FC236}">
                <a16:creationId xmlns:a16="http://schemas.microsoft.com/office/drawing/2014/main" id="{78D39386-4878-4957-9186-0D21DE30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01942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3" name="Rectangle 66">
            <a:extLst>
              <a:ext uri="{FF2B5EF4-FFF2-40B4-BE49-F238E27FC236}">
                <a16:creationId xmlns:a16="http://schemas.microsoft.com/office/drawing/2014/main" id="{D046E6DC-69AA-46AB-9D34-8750C445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017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4" name="Rectangle 67">
            <a:extLst>
              <a:ext uri="{FF2B5EF4-FFF2-40B4-BE49-F238E27FC236}">
                <a16:creationId xmlns:a16="http://schemas.microsoft.com/office/drawing/2014/main" id="{60236551-A63C-4EB8-BCCC-88D8177D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3017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5" name="Rectangle 68">
            <a:extLst>
              <a:ext uri="{FF2B5EF4-FFF2-40B4-BE49-F238E27FC236}">
                <a16:creationId xmlns:a16="http://schemas.microsoft.com/office/drawing/2014/main" id="{265A5E79-9816-44F8-A21B-DB471F21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30178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6" name="Rectangle 69">
            <a:extLst>
              <a:ext uri="{FF2B5EF4-FFF2-40B4-BE49-F238E27FC236}">
                <a16:creationId xmlns:a16="http://schemas.microsoft.com/office/drawing/2014/main" id="{7D99C33E-A4E5-4F1E-B2B7-1B2C0A4A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30178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7" name="Rectangle 70">
            <a:extLst>
              <a:ext uri="{FF2B5EF4-FFF2-40B4-BE49-F238E27FC236}">
                <a16:creationId xmlns:a16="http://schemas.microsoft.com/office/drawing/2014/main" id="{5C51B003-BB99-4614-B474-15623DC8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3017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8" name="Rectangle 71">
            <a:extLst>
              <a:ext uri="{FF2B5EF4-FFF2-40B4-BE49-F238E27FC236}">
                <a16:creationId xmlns:a16="http://schemas.microsoft.com/office/drawing/2014/main" id="{EAC88D2B-10B0-4BD1-8189-C8178A53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3017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39" name="Rectangle 72">
            <a:extLst>
              <a:ext uri="{FF2B5EF4-FFF2-40B4-BE49-F238E27FC236}">
                <a16:creationId xmlns:a16="http://schemas.microsoft.com/office/drawing/2014/main" id="{379D7226-0663-4578-B608-646810BC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017838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0" name="Rectangle 73">
            <a:extLst>
              <a:ext uri="{FF2B5EF4-FFF2-40B4-BE49-F238E27FC236}">
                <a16:creationId xmlns:a16="http://schemas.microsoft.com/office/drawing/2014/main" id="{C0A8163F-5926-477D-A588-0455AEE3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3782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1" name="Rectangle 74">
            <a:extLst>
              <a:ext uri="{FF2B5EF4-FFF2-40B4-BE49-F238E27FC236}">
                <a16:creationId xmlns:a16="http://schemas.microsoft.com/office/drawing/2014/main" id="{B341DB32-DC42-4AF5-A119-070FCDB93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33782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2" name="Rectangle 75">
            <a:extLst>
              <a:ext uri="{FF2B5EF4-FFF2-40B4-BE49-F238E27FC236}">
                <a16:creationId xmlns:a16="http://schemas.microsoft.com/office/drawing/2014/main" id="{D03D574A-7277-47F9-BD13-844F38F0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378200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3" name="Rectangle 76">
            <a:extLst>
              <a:ext uri="{FF2B5EF4-FFF2-40B4-BE49-F238E27FC236}">
                <a16:creationId xmlns:a16="http://schemas.microsoft.com/office/drawing/2014/main" id="{1A176038-DD09-4720-A51A-E374F85C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3782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4" name="Rectangle 77">
            <a:extLst>
              <a:ext uri="{FF2B5EF4-FFF2-40B4-BE49-F238E27FC236}">
                <a16:creationId xmlns:a16="http://schemas.microsoft.com/office/drawing/2014/main" id="{60AAC0EC-925D-450D-A845-F1FCF1E91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33782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5" name="Rectangle 78">
            <a:extLst>
              <a:ext uri="{FF2B5EF4-FFF2-40B4-BE49-F238E27FC236}">
                <a16:creationId xmlns:a16="http://schemas.microsoft.com/office/drawing/2014/main" id="{DAF40C8F-8600-4FF4-8909-4D474B0D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33782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6" name="Rectangle 79">
            <a:extLst>
              <a:ext uri="{FF2B5EF4-FFF2-40B4-BE49-F238E27FC236}">
                <a16:creationId xmlns:a16="http://schemas.microsoft.com/office/drawing/2014/main" id="{8D07C0BA-62C5-418E-B8F3-5E467833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33782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7" name="Rectangle 80">
            <a:extLst>
              <a:ext uri="{FF2B5EF4-FFF2-40B4-BE49-F238E27FC236}">
                <a16:creationId xmlns:a16="http://schemas.microsoft.com/office/drawing/2014/main" id="{8AF1E6E2-3A1F-4BBE-B72B-76FEA6B2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33782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8" name="Rectangle 81">
            <a:extLst>
              <a:ext uri="{FF2B5EF4-FFF2-40B4-BE49-F238E27FC236}">
                <a16:creationId xmlns:a16="http://schemas.microsoft.com/office/drawing/2014/main" id="{F4880A9B-F75E-4415-8E9C-4F038C00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337820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49" name="Rectangle 82">
            <a:extLst>
              <a:ext uri="{FF2B5EF4-FFF2-40B4-BE49-F238E27FC236}">
                <a16:creationId xmlns:a16="http://schemas.microsoft.com/office/drawing/2014/main" id="{DDEFC7F7-937D-4CC8-A234-3150FB9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3782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0" name="Rectangle 83">
            <a:extLst>
              <a:ext uri="{FF2B5EF4-FFF2-40B4-BE49-F238E27FC236}">
                <a16:creationId xmlns:a16="http://schemas.microsoft.com/office/drawing/2014/main" id="{1FB46BF4-2DD0-4AD6-91E9-338AE4D6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73856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1" name="Rectangle 84">
            <a:extLst>
              <a:ext uri="{FF2B5EF4-FFF2-40B4-BE49-F238E27FC236}">
                <a16:creationId xmlns:a16="http://schemas.microsoft.com/office/drawing/2014/main" id="{C9DF6F2A-0224-4B3E-9AE6-599AB095F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3738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2" name="Rectangle 85">
            <a:extLst>
              <a:ext uri="{FF2B5EF4-FFF2-40B4-BE49-F238E27FC236}">
                <a16:creationId xmlns:a16="http://schemas.microsoft.com/office/drawing/2014/main" id="{50CF5B4F-6EB3-4332-A3FC-2EFC12A0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738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3" name="Rectangle 86">
            <a:extLst>
              <a:ext uri="{FF2B5EF4-FFF2-40B4-BE49-F238E27FC236}">
                <a16:creationId xmlns:a16="http://schemas.microsoft.com/office/drawing/2014/main" id="{3E87AEA5-B33F-4109-8BAE-44FA0188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738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4" name="Rectangle 87">
            <a:extLst>
              <a:ext uri="{FF2B5EF4-FFF2-40B4-BE49-F238E27FC236}">
                <a16:creationId xmlns:a16="http://schemas.microsoft.com/office/drawing/2014/main" id="{3DAD9B8D-BD8B-4030-ADB4-1A75907A5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373856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5" name="Rectangle 88">
            <a:extLst>
              <a:ext uri="{FF2B5EF4-FFF2-40B4-BE49-F238E27FC236}">
                <a16:creationId xmlns:a16="http://schemas.microsoft.com/office/drawing/2014/main" id="{69549C65-12C8-4D73-970E-62058AF4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3738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6" name="Rectangle 89">
            <a:extLst>
              <a:ext uri="{FF2B5EF4-FFF2-40B4-BE49-F238E27FC236}">
                <a16:creationId xmlns:a16="http://schemas.microsoft.com/office/drawing/2014/main" id="{D1D97A1A-F303-4427-84F3-AD893742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3738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7" name="Rectangle 90">
            <a:extLst>
              <a:ext uri="{FF2B5EF4-FFF2-40B4-BE49-F238E27FC236}">
                <a16:creationId xmlns:a16="http://schemas.microsoft.com/office/drawing/2014/main" id="{101821C3-A86F-41D8-A3CA-C7CE60C7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3738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8" name="Rectangle 91">
            <a:extLst>
              <a:ext uri="{FF2B5EF4-FFF2-40B4-BE49-F238E27FC236}">
                <a16:creationId xmlns:a16="http://schemas.microsoft.com/office/drawing/2014/main" id="{4AF37C57-87B1-485C-95ED-0E49015FF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3738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59" name="Rectangle 92">
            <a:extLst>
              <a:ext uri="{FF2B5EF4-FFF2-40B4-BE49-F238E27FC236}">
                <a16:creationId xmlns:a16="http://schemas.microsoft.com/office/drawing/2014/main" id="{DFCD8A15-245A-4A27-9A0A-2B540428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73856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0" name="Rectangle 93">
            <a:extLst>
              <a:ext uri="{FF2B5EF4-FFF2-40B4-BE49-F238E27FC236}">
                <a16:creationId xmlns:a16="http://schemas.microsoft.com/office/drawing/2014/main" id="{9DE7AE61-4D40-4E05-8571-41E1ABC9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40989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1" name="Rectangle 94">
            <a:extLst>
              <a:ext uri="{FF2B5EF4-FFF2-40B4-BE49-F238E27FC236}">
                <a16:creationId xmlns:a16="http://schemas.microsoft.com/office/drawing/2014/main" id="{4E6613F2-E32D-496A-9267-2366A093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40989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2" name="Rectangle 95">
            <a:extLst>
              <a:ext uri="{FF2B5EF4-FFF2-40B4-BE49-F238E27FC236}">
                <a16:creationId xmlns:a16="http://schemas.microsoft.com/office/drawing/2014/main" id="{201321C2-AE36-4BA5-97FE-2C949E8A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4098925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3" name="Rectangle 96">
            <a:extLst>
              <a:ext uri="{FF2B5EF4-FFF2-40B4-BE49-F238E27FC236}">
                <a16:creationId xmlns:a16="http://schemas.microsoft.com/office/drawing/2014/main" id="{A46C4CF8-82CC-4B8F-8A65-ED12315E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0989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4" name="Rectangle 97">
            <a:extLst>
              <a:ext uri="{FF2B5EF4-FFF2-40B4-BE49-F238E27FC236}">
                <a16:creationId xmlns:a16="http://schemas.microsoft.com/office/drawing/2014/main" id="{2572A142-ED1B-4094-8AFC-3CBA8D50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40989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5" name="Rectangle 98">
            <a:extLst>
              <a:ext uri="{FF2B5EF4-FFF2-40B4-BE49-F238E27FC236}">
                <a16:creationId xmlns:a16="http://schemas.microsoft.com/office/drawing/2014/main" id="{7F6DBBC9-9DE0-4EE5-A7AA-2E112067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40989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6" name="Rectangle 99">
            <a:extLst>
              <a:ext uri="{FF2B5EF4-FFF2-40B4-BE49-F238E27FC236}">
                <a16:creationId xmlns:a16="http://schemas.microsoft.com/office/drawing/2014/main" id="{ECAD275E-9304-4965-A9A1-0DCFBA77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40989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7" name="Rectangle 100">
            <a:extLst>
              <a:ext uri="{FF2B5EF4-FFF2-40B4-BE49-F238E27FC236}">
                <a16:creationId xmlns:a16="http://schemas.microsoft.com/office/drawing/2014/main" id="{A183BCBB-1BC2-4820-AB62-ECF22D15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409892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8" name="Rectangle 101">
            <a:extLst>
              <a:ext uri="{FF2B5EF4-FFF2-40B4-BE49-F238E27FC236}">
                <a16:creationId xmlns:a16="http://schemas.microsoft.com/office/drawing/2014/main" id="{542B05F8-2FDC-4D87-8C80-244766A8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409892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69" name="Rectangle 102">
            <a:extLst>
              <a:ext uri="{FF2B5EF4-FFF2-40B4-BE49-F238E27FC236}">
                <a16:creationId xmlns:a16="http://schemas.microsoft.com/office/drawing/2014/main" id="{95BD6FB1-AC1F-4133-95DE-06BBFD2F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0989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0" name="Rectangle 103">
            <a:extLst>
              <a:ext uri="{FF2B5EF4-FFF2-40B4-BE49-F238E27FC236}">
                <a16:creationId xmlns:a16="http://schemas.microsoft.com/office/drawing/2014/main" id="{7EB06D5D-4F1B-47BF-94C8-BB20581D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44577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1" name="Rectangle 104">
            <a:extLst>
              <a:ext uri="{FF2B5EF4-FFF2-40B4-BE49-F238E27FC236}">
                <a16:creationId xmlns:a16="http://schemas.microsoft.com/office/drawing/2014/main" id="{B967DF91-5109-45AC-9150-FA137AA13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44577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2" name="Rectangle 105">
            <a:extLst>
              <a:ext uri="{FF2B5EF4-FFF2-40B4-BE49-F238E27FC236}">
                <a16:creationId xmlns:a16="http://schemas.microsoft.com/office/drawing/2014/main" id="{5D054C62-8E59-4B16-9120-818E197F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457700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3" name="Rectangle 106">
            <a:extLst>
              <a:ext uri="{FF2B5EF4-FFF2-40B4-BE49-F238E27FC236}">
                <a16:creationId xmlns:a16="http://schemas.microsoft.com/office/drawing/2014/main" id="{0AAA278C-F66A-4AB6-AA82-60B325CC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4577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4" name="Rectangle 107">
            <a:extLst>
              <a:ext uri="{FF2B5EF4-FFF2-40B4-BE49-F238E27FC236}">
                <a16:creationId xmlns:a16="http://schemas.microsoft.com/office/drawing/2014/main" id="{4D38DEE8-A918-43E7-BD04-7D59B919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4577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5" name="Rectangle 108">
            <a:extLst>
              <a:ext uri="{FF2B5EF4-FFF2-40B4-BE49-F238E27FC236}">
                <a16:creationId xmlns:a16="http://schemas.microsoft.com/office/drawing/2014/main" id="{8B058345-FE76-419E-99BA-7521D49BE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4577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6" name="Rectangle 109">
            <a:extLst>
              <a:ext uri="{FF2B5EF4-FFF2-40B4-BE49-F238E27FC236}">
                <a16:creationId xmlns:a16="http://schemas.microsoft.com/office/drawing/2014/main" id="{66A840B1-9F0C-47A8-A5FB-F51A2297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4577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7" name="Rectangle 110">
            <a:extLst>
              <a:ext uri="{FF2B5EF4-FFF2-40B4-BE49-F238E27FC236}">
                <a16:creationId xmlns:a16="http://schemas.microsoft.com/office/drawing/2014/main" id="{960EEBD5-1909-4EEC-B13A-F544DF57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445770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8" name="Rectangle 111">
            <a:extLst>
              <a:ext uri="{FF2B5EF4-FFF2-40B4-BE49-F238E27FC236}">
                <a16:creationId xmlns:a16="http://schemas.microsoft.com/office/drawing/2014/main" id="{BB1BFD35-D046-4A55-97B9-5F3F0FF5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457700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79" name="Rectangle 112">
            <a:extLst>
              <a:ext uri="{FF2B5EF4-FFF2-40B4-BE49-F238E27FC236}">
                <a16:creationId xmlns:a16="http://schemas.microsoft.com/office/drawing/2014/main" id="{3F6A8B11-A747-42B4-BE13-212DC09D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457700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0" name="Rectangle 113">
            <a:extLst>
              <a:ext uri="{FF2B5EF4-FFF2-40B4-BE49-F238E27FC236}">
                <a16:creationId xmlns:a16="http://schemas.microsoft.com/office/drawing/2014/main" id="{989708E1-B799-4EF3-8224-0DF7D99D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481806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1" name="Rectangle 114">
            <a:extLst>
              <a:ext uri="{FF2B5EF4-FFF2-40B4-BE49-F238E27FC236}">
                <a16:creationId xmlns:a16="http://schemas.microsoft.com/office/drawing/2014/main" id="{CA13C56A-6301-4343-8960-EC62F447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481806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2" name="Rectangle 115">
            <a:extLst>
              <a:ext uri="{FF2B5EF4-FFF2-40B4-BE49-F238E27FC236}">
                <a16:creationId xmlns:a16="http://schemas.microsoft.com/office/drawing/2014/main" id="{7528892C-E4A0-4768-B91E-FDD21F37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8180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3" name="Rectangle 116">
            <a:extLst>
              <a:ext uri="{FF2B5EF4-FFF2-40B4-BE49-F238E27FC236}">
                <a16:creationId xmlns:a16="http://schemas.microsoft.com/office/drawing/2014/main" id="{054E3D0C-AE8F-419D-993D-1AF521A5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8180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4" name="Rectangle 117">
            <a:extLst>
              <a:ext uri="{FF2B5EF4-FFF2-40B4-BE49-F238E27FC236}">
                <a16:creationId xmlns:a16="http://schemas.microsoft.com/office/drawing/2014/main" id="{2A4A2B55-77D8-429D-8D78-DE279C87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8180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5" name="Rectangle 118">
            <a:extLst>
              <a:ext uri="{FF2B5EF4-FFF2-40B4-BE49-F238E27FC236}">
                <a16:creationId xmlns:a16="http://schemas.microsoft.com/office/drawing/2014/main" id="{EA54BDAE-3716-462C-BC30-C461F487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8180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6" name="Rectangle 119">
            <a:extLst>
              <a:ext uri="{FF2B5EF4-FFF2-40B4-BE49-F238E27FC236}">
                <a16:creationId xmlns:a16="http://schemas.microsoft.com/office/drawing/2014/main" id="{15E1A10F-5291-44F3-801D-1DE740E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180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7" name="Rectangle 120">
            <a:extLst>
              <a:ext uri="{FF2B5EF4-FFF2-40B4-BE49-F238E27FC236}">
                <a16:creationId xmlns:a16="http://schemas.microsoft.com/office/drawing/2014/main" id="{58C0771F-7D8B-4907-8AE4-60AFA3F4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48180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8" name="Rectangle 121">
            <a:extLst>
              <a:ext uri="{FF2B5EF4-FFF2-40B4-BE49-F238E27FC236}">
                <a16:creationId xmlns:a16="http://schemas.microsoft.com/office/drawing/2014/main" id="{FE762707-37D8-42ED-932B-AC818B75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8180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89" name="Rectangle 122">
            <a:extLst>
              <a:ext uri="{FF2B5EF4-FFF2-40B4-BE49-F238E27FC236}">
                <a16:creationId xmlns:a16="http://schemas.microsoft.com/office/drawing/2014/main" id="{AF1F5934-0058-4342-816C-5AAA4E56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818063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0" name="Rectangle 123">
            <a:extLst>
              <a:ext uri="{FF2B5EF4-FFF2-40B4-BE49-F238E27FC236}">
                <a16:creationId xmlns:a16="http://schemas.microsoft.com/office/drawing/2014/main" id="{5376CA0B-0076-4ACC-A0D0-1B6580B60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1" name="Rectangle 124">
            <a:extLst>
              <a:ext uri="{FF2B5EF4-FFF2-40B4-BE49-F238E27FC236}">
                <a16:creationId xmlns:a16="http://schemas.microsoft.com/office/drawing/2014/main" id="{FA1E0736-C659-452B-B605-61FF83472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2" name="Rectangle 125">
            <a:extLst>
              <a:ext uri="{FF2B5EF4-FFF2-40B4-BE49-F238E27FC236}">
                <a16:creationId xmlns:a16="http://schemas.microsoft.com/office/drawing/2014/main" id="{C798BF29-A2B4-4754-96CF-FD198DAB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5178425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3" name="Rectangle 126">
            <a:extLst>
              <a:ext uri="{FF2B5EF4-FFF2-40B4-BE49-F238E27FC236}">
                <a16:creationId xmlns:a16="http://schemas.microsoft.com/office/drawing/2014/main" id="{BBEF7A40-529F-4625-8A49-79FE42B6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4" name="Rectangle 127">
            <a:extLst>
              <a:ext uri="{FF2B5EF4-FFF2-40B4-BE49-F238E27FC236}">
                <a16:creationId xmlns:a16="http://schemas.microsoft.com/office/drawing/2014/main" id="{44C67DA7-B3EF-4864-B58C-89A7AC8D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5" name="Rectangle 128">
            <a:extLst>
              <a:ext uri="{FF2B5EF4-FFF2-40B4-BE49-F238E27FC236}">
                <a16:creationId xmlns:a16="http://schemas.microsoft.com/office/drawing/2014/main" id="{71E43498-007F-483F-9AF0-2D7ADF4E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6" name="Rectangle 129">
            <a:extLst>
              <a:ext uri="{FF2B5EF4-FFF2-40B4-BE49-F238E27FC236}">
                <a16:creationId xmlns:a16="http://schemas.microsoft.com/office/drawing/2014/main" id="{9C73E02C-1D7A-48CB-ABD4-E59026AA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7" name="Rectangle 130">
            <a:extLst>
              <a:ext uri="{FF2B5EF4-FFF2-40B4-BE49-F238E27FC236}">
                <a16:creationId xmlns:a16="http://schemas.microsoft.com/office/drawing/2014/main" id="{9B85269B-3DA7-4466-9D18-0D39105A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8" name="Rectangle 131">
            <a:extLst>
              <a:ext uri="{FF2B5EF4-FFF2-40B4-BE49-F238E27FC236}">
                <a16:creationId xmlns:a16="http://schemas.microsoft.com/office/drawing/2014/main" id="{959A9981-084E-4D92-AE5D-ADBCFCAE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5178425"/>
            <a:ext cx="361950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9" name="Rectangle 132">
            <a:extLst>
              <a:ext uri="{FF2B5EF4-FFF2-40B4-BE49-F238E27FC236}">
                <a16:creationId xmlns:a16="http://schemas.microsoft.com/office/drawing/2014/main" id="{CA294AB7-B76D-4EA0-89ED-18634B8A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178425"/>
            <a:ext cx="358775" cy="3587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700" name="Line 133">
            <a:extLst>
              <a:ext uri="{FF2B5EF4-FFF2-40B4-BE49-F238E27FC236}">
                <a16:creationId xmlns:a16="http://schemas.microsoft.com/office/drawing/2014/main" id="{BDF33002-68B5-4F4A-9044-439B8FF9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3" y="2513013"/>
            <a:ext cx="1223962" cy="1587"/>
          </a:xfrm>
          <a:prstGeom prst="line">
            <a:avLst/>
          </a:prstGeom>
          <a:noFill/>
          <a:ln w="603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701" name="Text Box 134">
            <a:extLst>
              <a:ext uri="{FF2B5EF4-FFF2-40B4-BE49-F238E27FC236}">
                <a16:creationId xmlns:a16="http://schemas.microsoft.com/office/drawing/2014/main" id="{F5DA14E0-9B27-40D4-B8E1-D22589250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643063"/>
            <a:ext cx="354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0   1    2    3    4   5    6    7   8    9</a:t>
            </a:r>
          </a:p>
        </p:txBody>
      </p:sp>
      <p:sp>
        <p:nvSpPr>
          <p:cNvPr id="67702" name="Text Box 135">
            <a:extLst>
              <a:ext uri="{FF2B5EF4-FFF2-40B4-BE49-F238E27FC236}">
                <a16:creationId xmlns:a16="http://schemas.microsoft.com/office/drawing/2014/main" id="{403D96D5-62D3-4DC3-8BE8-60E09DAF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1865313"/>
            <a:ext cx="433387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0   1    2    3    4   5    6    7   8    9</a:t>
            </a:r>
          </a:p>
        </p:txBody>
      </p:sp>
      <p:sp useBgFill="1">
        <p:nvSpPr>
          <p:cNvPr id="178326" name="Text Box 150">
            <a:extLst>
              <a:ext uri="{FF2B5EF4-FFF2-40B4-BE49-F238E27FC236}">
                <a16:creationId xmlns:a16="http://schemas.microsoft.com/office/drawing/2014/main" id="{4D53D9CD-9FE7-4919-B582-F4FA74348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1928813"/>
            <a:ext cx="381000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9" name="Line 107">
            <a:extLst>
              <a:ext uri="{FF2B5EF4-FFF2-40B4-BE49-F238E27FC236}">
                <a16:creationId xmlns:a16="http://schemas.microsoft.com/office/drawing/2014/main" id="{922E75E5-2851-4F8A-B166-6A814598B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373313"/>
            <a:ext cx="0" cy="252412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" name="Line 128">
            <a:extLst>
              <a:ext uri="{FF2B5EF4-FFF2-40B4-BE49-F238E27FC236}">
                <a16:creationId xmlns:a16="http://schemas.microsoft.com/office/drawing/2014/main" id="{1CE5DA3D-9488-45AD-940C-F779E5A9D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2478088"/>
            <a:ext cx="246062" cy="0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2" name="Line 107">
            <a:extLst>
              <a:ext uri="{FF2B5EF4-FFF2-40B4-BE49-F238E27FC236}">
                <a16:creationId xmlns:a16="http://schemas.microsoft.com/office/drawing/2014/main" id="{468D3BC5-984F-4F48-8BCE-06E96499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692400"/>
            <a:ext cx="0" cy="252413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" name="Line 128">
            <a:extLst>
              <a:ext uri="{FF2B5EF4-FFF2-40B4-BE49-F238E27FC236}">
                <a16:creationId xmlns:a16="http://schemas.microsoft.com/office/drawing/2014/main" id="{6F3FD63D-139F-4208-B93A-B44631D67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13" y="3159125"/>
            <a:ext cx="246062" cy="0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" name="Line 128">
            <a:extLst>
              <a:ext uri="{FF2B5EF4-FFF2-40B4-BE49-F238E27FC236}">
                <a16:creationId xmlns:a16="http://schemas.microsoft.com/office/drawing/2014/main" id="{ED6B1224-DECB-41B0-A25A-EAF9C390C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3159125"/>
            <a:ext cx="246063" cy="0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" name="Line 126">
            <a:extLst>
              <a:ext uri="{FF2B5EF4-FFF2-40B4-BE49-F238E27FC236}">
                <a16:creationId xmlns:a16="http://schemas.microsoft.com/office/drawing/2014/main" id="{9F462145-5E5A-4E50-AF7B-5BA656F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3049588"/>
            <a:ext cx="0" cy="252412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" name="Line 126">
            <a:extLst>
              <a:ext uri="{FF2B5EF4-FFF2-40B4-BE49-F238E27FC236}">
                <a16:creationId xmlns:a16="http://schemas.microsoft.com/office/drawing/2014/main" id="{FD0A5256-2785-40E0-AC8C-34F681840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2692400"/>
            <a:ext cx="0" cy="252413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" name="Line 126">
            <a:extLst>
              <a:ext uri="{FF2B5EF4-FFF2-40B4-BE49-F238E27FC236}">
                <a16:creationId xmlns:a16="http://schemas.microsoft.com/office/drawing/2014/main" id="{EAFB593C-F9FC-4878-93E6-B5B9B70CE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2359025"/>
            <a:ext cx="0" cy="252413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9" name="Line 128">
            <a:extLst>
              <a:ext uri="{FF2B5EF4-FFF2-40B4-BE49-F238E27FC236}">
                <a16:creationId xmlns:a16="http://schemas.microsoft.com/office/drawing/2014/main" id="{7B7205FA-9229-4335-93A2-637170A31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2487613"/>
            <a:ext cx="246063" cy="0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" name="Line 107">
            <a:extLst>
              <a:ext uri="{FF2B5EF4-FFF2-40B4-BE49-F238E27FC236}">
                <a16:creationId xmlns:a16="http://schemas.microsoft.com/office/drawing/2014/main" id="{3ACB9B9F-11DC-4015-8DE9-D7C55F9E5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2373313"/>
            <a:ext cx="0" cy="252412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FE5C70F-4EB2-4C5B-AA6D-43D86EA18F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1875" y="2800350"/>
            <a:ext cx="285750" cy="1588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Line 107">
            <a:extLst>
              <a:ext uri="{FF2B5EF4-FFF2-40B4-BE49-F238E27FC236}">
                <a16:creationId xmlns:a16="http://schemas.microsoft.com/office/drawing/2014/main" id="{D9B9EFEF-1677-4E09-92B0-68883FE58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335213"/>
            <a:ext cx="0" cy="252412"/>
          </a:xfrm>
          <a:prstGeom prst="line">
            <a:avLst/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EC9212D2-E668-4453-BF31-287D0E971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3157538"/>
            <a:ext cx="285750" cy="158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150">
            <a:extLst>
              <a:ext uri="{FF2B5EF4-FFF2-40B4-BE49-F238E27FC236}">
                <a16:creationId xmlns:a16="http://schemas.microsoft.com/office/drawing/2014/main" id="{EA5C51D2-6214-4B9E-801E-71EADF934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5718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C000"/>
                </a:solidFill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65" name="Text Box 30">
            <a:extLst>
              <a:ext uri="{FF2B5EF4-FFF2-40B4-BE49-F238E27FC236}">
                <a16:creationId xmlns:a16="http://schemas.microsoft.com/office/drawing/2014/main" id="{1627A807-9A10-425F-A5F1-4901CA39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13335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2    5   </a:t>
            </a:r>
            <a:r>
              <a:rPr kumimoji="1" lang="en-US" altLang="zh-CN" sz="2800">
                <a:solidFill>
                  <a:srgbClr val="FFC000"/>
                </a:solidFill>
                <a:ea typeface="宋体" panose="02010600030101010101" pitchFamily="2" charset="-122"/>
              </a:rPr>
              <a:t>-1</a:t>
            </a:r>
          </a:p>
        </p:txBody>
      </p:sp>
    </p:spTree>
    <p:custDataLst>
      <p:tags r:id="rId1"/>
    </p:custDataLst>
  </p:cSld>
  <p:clrMapOvr>
    <a:masterClrMapping/>
  </p:clrMapOvr>
  <p:transition advTm="980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7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78197" grpId="0"/>
      <p:bldP spid="178198" grpId="0"/>
      <p:bldP spid="178199" grpId="0"/>
      <p:bldP spid="178200" grpId="0"/>
      <p:bldP spid="178201" grpId="0"/>
      <p:bldP spid="178202" grpId="0"/>
      <p:bldP spid="178203" grpId="0"/>
      <p:bldP spid="178204" grpId="0"/>
      <p:bldP spid="178205" grpId="0"/>
      <p:bldP spid="178205" grpId="1"/>
      <p:bldP spid="178206" grpId="0"/>
      <p:bldP spid="178206" grpId="1"/>
      <p:bldP spid="178207" grpId="0"/>
      <p:bldP spid="178207" grpId="1"/>
      <p:bldP spid="178326" grpId="0" animBg="1"/>
      <p:bldP spid="178326" grpId="1" animBg="1"/>
      <p:bldP spid="163" grpId="0"/>
      <p:bldP spid="163" grpId="1"/>
      <p:bldP spid="165" grpId="0"/>
      <p:bldP spid="165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319198"/>
            <a:ext cx="5173671" cy="192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(6,4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(4,6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(7,8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(8,8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747694"/>
            <a:ext cx="48958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显然，这个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</a:t>
            </a: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不是最优解，即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不是最短</a:t>
            </a: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路径。为什么？</a:t>
            </a:r>
            <a:endParaRPr lang="zh-CN" altLang="en-US" sz="2200" dirty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31946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57AD7F-BD37-4403-A620-D36AB4F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39"/>
    </mc:Choice>
    <mc:Fallback xmlns="">
      <p:transition spd="slow" advTm="32739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最小栈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设计一个支持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push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pop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top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操作，并能在常数时间内检索到最小元素的栈。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push(x) –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将元素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推入栈中。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pop() –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删除栈顶的元素。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top() –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获取栈顶元素。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getMin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 –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检索栈中的最小元素。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栈的经典例题</a:t>
            </a:r>
          </a:p>
        </p:txBody>
      </p:sp>
    </p:spTree>
    <p:extLst>
      <p:ext uri="{BB962C8B-B14F-4D97-AF65-F5344CB8AC3E}">
        <p14:creationId xmlns:p14="http://schemas.microsoft.com/office/powerpoint/2010/main" val="1026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80"/>
    </mc:Choice>
    <mc:Fallback xmlns="">
      <p:transition spd="slow" advTm="5138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Trapping Rain Water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Given </a:t>
            </a:r>
            <a:r>
              <a:rPr lang="en-US" altLang="zh-CN" i="1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 non-negative integers representing an elevation map where the width of each bar is 1, compute how much water it is able to trap after raining.</a:t>
            </a: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时间复杂度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栈的经典例题</a:t>
            </a:r>
          </a:p>
        </p:txBody>
      </p:sp>
      <p:pic>
        <p:nvPicPr>
          <p:cNvPr id="4" name="Picture 2" descr="https://assets.leetcode.com/uploads/2018/10/22/rainwatert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47879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4"/>
    </mc:Choice>
    <mc:Fallback xmlns="">
      <p:transition spd="slow" advTm="35284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Daily Temperatures</a:t>
            </a:r>
          </a:p>
          <a:p>
            <a:pPr lvl="1"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Given a list of daily temperatures T, return a list such that, for each day in the input, tells you how many days you would have to wait until a warmer temperature. If there is no future day for which this is possible, put 0 instead.</a:t>
            </a:r>
          </a:p>
          <a:p>
            <a:pPr lvl="1"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For example, given the list of temperatures T = [73, 74, 75, 71, 69, 72, 76, 73], your output should be [1, 1, 4, 2, 1, 1, 0, 0].</a:t>
            </a: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栈的经典例题</a:t>
            </a:r>
          </a:p>
        </p:txBody>
      </p:sp>
    </p:spTree>
    <p:extLst>
      <p:ext uri="{BB962C8B-B14F-4D97-AF65-F5344CB8AC3E}">
        <p14:creationId xmlns:p14="http://schemas.microsoft.com/office/powerpoint/2010/main" val="40228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38"/>
    </mc:Choice>
    <mc:Fallback xmlns="">
      <p:transition spd="slow" advTm="83938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en-US" altLang="zh-CN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Thanks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F8CD34-726F-46EE-B209-8CD9F5FF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8"/>
    </mc:Choice>
    <mc:Fallback xmlns="">
      <p:transition spd="slow" advTm="85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21537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可能取值的个数是（  ）多少？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B.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   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2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038773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出（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274" y="3607961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274" y="4141064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274" y="467416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100" y="5110475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5715016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可以取除了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外的任何值。答案为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61EE06-D0BB-4544-ACFC-F837F48D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81"/>
    </mc:Choice>
    <mc:Fallback xmlns="">
      <p:transition spd="slow" advTm="569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6|5.4|0.8|17.5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6.2|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0.7|6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8.8|2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.6|0.4|4.1|4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8|0.7|3.8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0.6|0.6|0.3|0.3|0.3|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|5.3|6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|0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.6|4.5|1.8|41.3|1|2|3.4|5.5|7.3|5.7|2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3.3|0.9|2.8|0.8|5.4|1.6|0.7|2.7|2.8|1.2|1.5|13.9|2|13.4|4.5|11.9|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6.7|12.9|71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0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0.5|0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6.3|3.7|0.8|4.7|1.7|14.1|1.4|1.5|0.7|6.7|1.2|1.8|2.1|4.1|1.1|1.8|0.7|2.2|3.3|3.8|0.9|5.7|1.1|11.2|0.7|0.4|0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.1|0.4|1.4|7.3|1.2|0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8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.4|0.7|26.6|0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.9|2.3|1.6|4.9|2.3|2.6|2.7|1.6|0.9|0.8|0.8|10.2|0.9|5.9|3.4|0.8|3|12.7|3.8|11.9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0.9|0.4|0.4|0.4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.9|12.1|3.7|22.9|8.2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7962</Words>
  <Application>Microsoft Office PowerPoint</Application>
  <PresentationFormat>全屏显示(4:3)</PresentationFormat>
  <Paragraphs>1159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6" baseType="lpstr">
      <vt:lpstr>Arial Unicode MS</vt:lpstr>
      <vt:lpstr>等线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Tahoma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栈的经典例题</vt:lpstr>
      <vt:lpstr>栈的经典例题</vt:lpstr>
      <vt:lpstr>栈的经典例题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admin</cp:lastModifiedBy>
  <cp:revision>869</cp:revision>
  <dcterms:created xsi:type="dcterms:W3CDTF">2004-04-04T02:09:16Z</dcterms:created>
  <dcterms:modified xsi:type="dcterms:W3CDTF">2020-03-13T07:09:45Z</dcterms:modified>
</cp:coreProperties>
</file>