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tags/tag33.xml" ContentType="application/vnd.openxmlformats-officedocument.presentationml.tags+xml"/>
  <Override PartName="/ppt/notesSlides/notesSlide2.xml" ContentType="application/vnd.openxmlformats-officedocument.presentationml.notesSlide+xml"/>
  <Override PartName="/ppt/tags/tag34.xml" ContentType="application/vnd.openxmlformats-officedocument.presentationml.tags+xml"/>
  <Override PartName="/ppt/notesSlides/notesSlide3.xml" ContentType="application/vnd.openxmlformats-officedocument.presentationml.notesSlide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ppt/tags/tag3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7"/>
  </p:notesMasterIdLst>
  <p:handoutMasterIdLst>
    <p:handoutMasterId r:id="rId68"/>
  </p:handoutMasterIdLst>
  <p:sldIdLst>
    <p:sldId id="715" r:id="rId2"/>
    <p:sldId id="648" r:id="rId3"/>
    <p:sldId id="649" r:id="rId4"/>
    <p:sldId id="650" r:id="rId5"/>
    <p:sldId id="651" r:id="rId6"/>
    <p:sldId id="652" r:id="rId7"/>
    <p:sldId id="653" r:id="rId8"/>
    <p:sldId id="740" r:id="rId9"/>
    <p:sldId id="654" r:id="rId10"/>
    <p:sldId id="716" r:id="rId11"/>
    <p:sldId id="717" r:id="rId12"/>
    <p:sldId id="718" r:id="rId13"/>
    <p:sldId id="719" r:id="rId14"/>
    <p:sldId id="655" r:id="rId15"/>
    <p:sldId id="730" r:id="rId16"/>
    <p:sldId id="731" r:id="rId17"/>
    <p:sldId id="732" r:id="rId18"/>
    <p:sldId id="656" r:id="rId19"/>
    <p:sldId id="657" r:id="rId20"/>
    <p:sldId id="720" r:id="rId21"/>
    <p:sldId id="721" r:id="rId22"/>
    <p:sldId id="722" r:id="rId23"/>
    <p:sldId id="723" r:id="rId24"/>
    <p:sldId id="658" r:id="rId25"/>
    <p:sldId id="659" r:id="rId26"/>
    <p:sldId id="733" r:id="rId27"/>
    <p:sldId id="735" r:id="rId28"/>
    <p:sldId id="734" r:id="rId29"/>
    <p:sldId id="664" r:id="rId30"/>
    <p:sldId id="666" r:id="rId31"/>
    <p:sldId id="667" r:id="rId32"/>
    <p:sldId id="668" r:id="rId33"/>
    <p:sldId id="669" r:id="rId34"/>
    <p:sldId id="670" r:id="rId35"/>
    <p:sldId id="671" r:id="rId36"/>
    <p:sldId id="672" r:id="rId37"/>
    <p:sldId id="673" r:id="rId38"/>
    <p:sldId id="674" r:id="rId39"/>
    <p:sldId id="675" r:id="rId40"/>
    <p:sldId id="676" r:id="rId41"/>
    <p:sldId id="677" r:id="rId42"/>
    <p:sldId id="678" r:id="rId43"/>
    <p:sldId id="679" r:id="rId44"/>
    <p:sldId id="741" r:id="rId45"/>
    <p:sldId id="680" r:id="rId46"/>
    <p:sldId id="681" r:id="rId47"/>
    <p:sldId id="682" r:id="rId48"/>
    <p:sldId id="683" r:id="rId49"/>
    <p:sldId id="684" r:id="rId50"/>
    <p:sldId id="509" r:id="rId51"/>
    <p:sldId id="685" r:id="rId52"/>
    <p:sldId id="686" r:id="rId53"/>
    <p:sldId id="687" r:id="rId54"/>
    <p:sldId id="689" r:id="rId55"/>
    <p:sldId id="690" r:id="rId56"/>
    <p:sldId id="691" r:id="rId57"/>
    <p:sldId id="699" r:id="rId58"/>
    <p:sldId id="703" r:id="rId59"/>
    <p:sldId id="706" r:id="rId60"/>
    <p:sldId id="707" r:id="rId61"/>
    <p:sldId id="709" r:id="rId62"/>
    <p:sldId id="736" r:id="rId63"/>
    <p:sldId id="737" r:id="rId64"/>
    <p:sldId id="738" r:id="rId65"/>
    <p:sldId id="712" r:id="rId6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FF"/>
    <a:srgbClr val="FF00FF"/>
    <a:srgbClr val="3333FF"/>
    <a:srgbClr val="990099"/>
    <a:srgbClr val="FF0000"/>
    <a:srgbClr val="336600"/>
    <a:srgbClr val="6633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5" autoAdjust="0"/>
  </p:normalViewPr>
  <p:slideViewPr>
    <p:cSldViewPr>
      <p:cViewPr varScale="1">
        <p:scale>
          <a:sx n="75" d="100"/>
          <a:sy n="75" d="100"/>
        </p:scale>
        <p:origin x="35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DF35D-4E0B-48AD-B551-D0EF223ADC27}" type="datetimeFigureOut">
              <a:rPr lang="zh-CN" altLang="en-US" smtClean="0"/>
              <a:pPr/>
              <a:t>2024/4/28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F4E18-B896-49C9-8F50-6F125F5B24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ABA1A-0077-4CFB-BDDA-5B226ED6712F}" type="datetimeFigureOut">
              <a:rPr lang="zh-CN" altLang="en-US" smtClean="0"/>
              <a:pPr/>
              <a:t>2024/4/28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44AAA-33F8-41E3-A3BD-44044CA56C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1277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   </a:t>
            </a:r>
            <a:r>
              <a:rPr lang="en-US" altLang="zh-CN" dirty="0" err="1"/>
              <a:t>TreeNode</a:t>
            </a:r>
            <a:r>
              <a:rPr lang="en-US" altLang="zh-CN" dirty="0"/>
              <a:t>* </a:t>
            </a:r>
            <a:r>
              <a:rPr lang="en-US" altLang="zh-CN" dirty="0" err="1"/>
              <a:t>invertTree</a:t>
            </a:r>
            <a:r>
              <a:rPr lang="en-US" altLang="zh-CN" dirty="0"/>
              <a:t>(</a:t>
            </a:r>
            <a:r>
              <a:rPr lang="en-US" altLang="zh-CN" dirty="0" err="1"/>
              <a:t>TreeNode</a:t>
            </a:r>
            <a:r>
              <a:rPr lang="en-US" altLang="zh-CN" dirty="0"/>
              <a:t>* root) {</a:t>
            </a:r>
          </a:p>
          <a:p>
            <a:r>
              <a:rPr lang="en-US" altLang="zh-CN" dirty="0"/>
              <a:t>	if(root==NULL)</a:t>
            </a:r>
          </a:p>
          <a:p>
            <a:r>
              <a:rPr lang="en-US" altLang="zh-CN" dirty="0"/>
              <a:t>			return NULL;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TreeNode</a:t>
            </a:r>
            <a:r>
              <a:rPr lang="en-US" altLang="zh-CN" dirty="0"/>
              <a:t> * </a:t>
            </a:r>
            <a:r>
              <a:rPr lang="en-US" altLang="zh-CN" dirty="0" err="1"/>
              <a:t>ptmpNode</a:t>
            </a:r>
            <a:r>
              <a:rPr lang="en-US" altLang="zh-CN" dirty="0"/>
              <a:t> = root-&gt;left;</a:t>
            </a:r>
          </a:p>
          <a:p>
            <a:r>
              <a:rPr lang="en-US" altLang="zh-CN" dirty="0"/>
              <a:t>		root-&gt;left = </a:t>
            </a:r>
            <a:r>
              <a:rPr lang="en-US" altLang="zh-CN" dirty="0" err="1"/>
              <a:t>invertTree</a:t>
            </a:r>
            <a:r>
              <a:rPr lang="en-US" altLang="zh-CN" dirty="0"/>
              <a:t>(root-&gt;right);</a:t>
            </a:r>
          </a:p>
          <a:p>
            <a:r>
              <a:rPr lang="en-US" altLang="zh-CN" dirty="0"/>
              <a:t>		root-&gt;right = </a:t>
            </a:r>
            <a:r>
              <a:rPr lang="en-US" altLang="zh-CN" dirty="0" err="1"/>
              <a:t>invertTree</a:t>
            </a:r>
            <a:r>
              <a:rPr lang="en-US" altLang="zh-CN" dirty="0"/>
              <a:t>(</a:t>
            </a:r>
            <a:r>
              <a:rPr lang="en-US" altLang="zh-CN" dirty="0" err="1"/>
              <a:t>ptmpNode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return root;</a:t>
            </a:r>
          </a:p>
          <a:p>
            <a:r>
              <a:rPr lang="en-US" altLang="zh-CN" dirty="0"/>
              <a:t>    }</a:t>
            </a:r>
          </a:p>
        </p:txBody>
      </p:sp>
      <p:sp>
        <p:nvSpPr>
          <p:cNvPr id="69636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85B9D0-E6C0-41D5-8013-F0632335D229}" type="slidenum">
              <a:rPr lang="zh-CN" altLang="en-US" sz="1200"/>
              <a:pPr eaLnBrk="1" hangingPunct="1"/>
              <a:t>64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7940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31072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805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45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656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435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467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045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612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46C860-3937-4784-B785-4FD60E62F8E7}" type="slidenum">
              <a:rPr lang="zh-CN" altLang="en-US" sz="1200"/>
              <a:pPr eaLnBrk="1" hangingPunct="1"/>
              <a:t>62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4000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2FD9-FFBB-4A45-8B56-1D7843EE1FD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C4B4-F711-4B5F-86CB-451375D22C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3B1D-F2E8-4CD2-8667-00B8B02FDDC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7760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6291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5838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3378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2733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0167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4398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63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3771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2168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3385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15628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6053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7357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908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8849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37248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673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84A-F909-4A3C-8471-EDE7CC5E6D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38626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14234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163782"/>
            <a:ext cx="8372163" cy="54433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400" b="1"/>
            </a:lvl1pPr>
            <a:lvl2pPr>
              <a:buClr>
                <a:schemeClr val="accent1"/>
              </a:buClr>
              <a:defRPr sz="2000" b="1"/>
            </a:lvl2pPr>
            <a:lvl3pPr>
              <a:buClr>
                <a:schemeClr val="accent1"/>
              </a:buClr>
              <a:defRPr sz="1800" b="1"/>
            </a:lvl3pPr>
            <a:lvl4pPr>
              <a:buClr>
                <a:schemeClr val="accent1"/>
              </a:buClr>
              <a:defRPr sz="1600" b="1"/>
            </a:lvl4pPr>
            <a:lvl5pPr>
              <a:buClr>
                <a:schemeClr val="accent1"/>
              </a:buClr>
              <a:defRPr sz="1600" b="1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242733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743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15A4-3570-4719-9F7F-05FD7AEAE8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B827-E872-47F5-8061-D9E5E7E52A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6324-8059-4E43-B6AC-6609737ED1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CE16EF74-44C8-45A6-ABDA-05EEEFC7119E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9736-7194-4C3F-AD40-CE864C594A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52A4-7D93-4BD2-BAE1-7714FD1925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F90E-02E8-4B7E-B891-D25186405F3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6" Type="http://schemas.openxmlformats.org/officeDocument/2006/relationships/image" Target="../media/image5.gif"/><Relationship Id="rId5" Type="http://schemas.openxmlformats.org/officeDocument/2006/relationships/image" Target="../media/image15.jpeg"/><Relationship Id="rId4" Type="http://schemas.openxmlformats.org/officeDocument/2006/relationships/slide" Target="slide3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4" Type="http://schemas.openxmlformats.org/officeDocument/2006/relationships/image" Target="../media/image5.gi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Relationship Id="rId4" Type="http://schemas.openxmlformats.org/officeDocument/2006/relationships/image" Target="../media/image6.gi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Relationship Id="rId4" Type="http://schemas.openxmlformats.org/officeDocument/2006/relationships/image" Target="../media/image6.gi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Relationship Id="rId4" Type="http://schemas.openxmlformats.org/officeDocument/2006/relationships/image" Target="../media/image16.gi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4" Type="http://schemas.openxmlformats.org/officeDocument/2006/relationships/image" Target="../media/image6.gi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大卫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亚伯特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霍夫曼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David Albert Huffman</a:t>
            </a:r>
          </a:p>
          <a:p>
            <a:pPr lvl="1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1925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日－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1999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1953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年获得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博士学位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1952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年发表了霍夫曼编码</a:t>
            </a:r>
          </a:p>
        </p:txBody>
      </p:sp>
      <p:pic>
        <p:nvPicPr>
          <p:cNvPr id="164869" name="Picture 2" descr="Photo of David Huff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059533"/>
            <a:ext cx="2322513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2571736" y="357166"/>
            <a:ext cx="4033838" cy="57943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7.8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哈夫曼树</a:t>
            </a:r>
          </a:p>
        </p:txBody>
      </p:sp>
    </p:spTree>
    <p:extLst>
      <p:ext uri="{BB962C8B-B14F-4D97-AF65-F5344CB8AC3E}">
        <p14:creationId xmlns:p14="http://schemas.microsoft.com/office/powerpoint/2010/main" val="89243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结点结构体定义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[]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数组存放哈夫曼树，对于具有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个叶子节点的哈夫曼树，总共有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个节点。树中每个节点结构如下：</a:t>
            </a:r>
          </a:p>
          <a:p>
            <a:pPr lvl="1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哈夫曼树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406525" y="2752725"/>
            <a:ext cx="7510463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typedef </a:t>
            </a:r>
            <a:r>
              <a:rPr lang="en-US" altLang="zh-CN" sz="2000" b="1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struct</a:t>
            </a:r>
            <a:endParaRPr lang="en-US" altLang="zh-CN" sz="2000" b="1" dirty="0">
              <a:solidFill>
                <a:srgbClr val="663300"/>
              </a:solidFill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lvl="1" algn="just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{	char data;		</a:t>
            </a:r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节点值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float weight;	</a:t>
            </a:r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权重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parent;		</a:t>
            </a:r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双亲节点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lchild</a:t>
            </a:r>
            <a:r>
              <a:rPr lang="en-US" altLang="zh-CN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;		</a:t>
            </a:r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左孩子节点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rchild</a:t>
            </a:r>
            <a:r>
              <a:rPr lang="en-US" altLang="zh-CN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;		</a:t>
            </a:r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右孩子节点</a:t>
            </a:r>
            <a:endParaRPr lang="en-US" altLang="zh-CN" sz="2000" b="1" dirty="0"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lvl="1" algn="just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}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HTNode</a:t>
            </a:r>
            <a:r>
              <a:rPr lang="en-US" altLang="zh-CN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565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哈夫曼树程序设计思路：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1. n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个叶子节点只有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data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weight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域值，先将所有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个节点的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parent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lchild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rchild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域置为初值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1"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endParaRPr kumimoji="1"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处理每个非叶子节点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（存放在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～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[2</a:t>
            </a:r>
            <a:r>
              <a:rPr kumimoji="1"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-2]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中）：从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[0] 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～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-2]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中找出根节点（即其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parent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域为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）最小的两个节点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lnode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rnode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，将它们作为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[i]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的左右子树，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lnode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rnode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的双亲节点置为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[i]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，并且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[i].weight=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lnode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].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weight+ht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rnode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].weight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1"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endParaRPr kumimoji="1"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如此这样直到所有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个非叶子节点处理完毕。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哈夫曼树</a:t>
            </a:r>
          </a:p>
        </p:txBody>
      </p:sp>
    </p:spTree>
    <p:extLst>
      <p:ext uri="{BB962C8B-B14F-4D97-AF65-F5344CB8AC3E}">
        <p14:creationId xmlns:p14="http://schemas.microsoft.com/office/powerpoint/2010/main" val="99755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94025" y="1087582"/>
            <a:ext cx="8372163" cy="5443395"/>
          </a:xfrm>
        </p:spPr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[]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数组在哈夫曼树构造过程中的变化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哈夫曼树</a:t>
            </a:r>
          </a:p>
        </p:txBody>
      </p:sp>
      <p:graphicFrame>
        <p:nvGraphicFramePr>
          <p:cNvPr id="5" name="Group 200"/>
          <p:cNvGraphicFramePr>
            <a:graphicFrameLocks/>
          </p:cNvGraphicFramePr>
          <p:nvPr/>
        </p:nvGraphicFramePr>
        <p:xfrm>
          <a:off x="525463" y="1697038"/>
          <a:ext cx="4141787" cy="5092703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ngsuh" pitchFamily="18" charset="-127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ngsuh" pitchFamily="18" charset="-127"/>
                        </a:rPr>
                        <a:t>weig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ngsuh" pitchFamily="18" charset="-127"/>
                        </a:rPr>
                        <a:t>pare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ngsuh" pitchFamily="18" charset="-127"/>
                        </a:rPr>
                        <a:t>lchi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ngsuh" pitchFamily="18" charset="-127"/>
                        </a:rPr>
                        <a:t>rchi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Group 205"/>
          <p:cNvGraphicFramePr>
            <a:graphicFrameLocks/>
          </p:cNvGraphicFramePr>
          <p:nvPr/>
        </p:nvGraphicFramePr>
        <p:xfrm>
          <a:off x="4819650" y="1716088"/>
          <a:ext cx="4000500" cy="4973640"/>
        </p:xfrm>
        <a:graphic>
          <a:graphicData uri="http://schemas.openxmlformats.org/drawingml/2006/table">
            <a:tbl>
              <a:tblPr/>
              <a:tblGrid>
                <a:gridCol w="601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ngsuh" pitchFamily="18" charset="-127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ngsuh" pitchFamily="18" charset="-127"/>
                        </a:rPr>
                        <a:t>weig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ngsuh" pitchFamily="18" charset="-127"/>
                        </a:rPr>
                        <a:t>pare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ngsuh" pitchFamily="18" charset="-127"/>
                        </a:rPr>
                        <a:t>lchi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ngsuh" pitchFamily="18" charset="-127"/>
                        </a:rPr>
                        <a:t>rchi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2322513" y="2292350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8" name="Text Box 127"/>
          <p:cNvSpPr txBox="1">
            <a:spLocks noChangeArrowheads="1"/>
          </p:cNvSpPr>
          <p:nvPr/>
        </p:nvSpPr>
        <p:spPr bwMode="auto">
          <a:xfrm>
            <a:off x="2322513" y="2944813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9" name="Text Box 128"/>
          <p:cNvSpPr txBox="1">
            <a:spLocks noChangeArrowheads="1"/>
          </p:cNvSpPr>
          <p:nvPr/>
        </p:nvSpPr>
        <p:spPr bwMode="auto">
          <a:xfrm>
            <a:off x="2325688" y="4097338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10" name="Text Box 129"/>
          <p:cNvSpPr txBox="1">
            <a:spLocks noChangeArrowheads="1"/>
          </p:cNvSpPr>
          <p:nvPr/>
        </p:nvSpPr>
        <p:spPr bwMode="auto">
          <a:xfrm>
            <a:off x="2325688" y="352107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11" name="Text Box 130"/>
          <p:cNvSpPr txBox="1">
            <a:spLocks noChangeArrowheads="1"/>
          </p:cNvSpPr>
          <p:nvPr/>
        </p:nvSpPr>
        <p:spPr bwMode="auto">
          <a:xfrm>
            <a:off x="2325688" y="5208588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12" name="Text Box 131"/>
          <p:cNvSpPr txBox="1">
            <a:spLocks noChangeArrowheads="1"/>
          </p:cNvSpPr>
          <p:nvPr/>
        </p:nvSpPr>
        <p:spPr bwMode="auto">
          <a:xfrm>
            <a:off x="2292350" y="465772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13" name="Text Box 132"/>
          <p:cNvSpPr txBox="1">
            <a:spLocks noChangeArrowheads="1"/>
          </p:cNvSpPr>
          <p:nvPr/>
        </p:nvSpPr>
        <p:spPr bwMode="auto">
          <a:xfrm>
            <a:off x="2325688" y="6329363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14" name="Text Box 133"/>
          <p:cNvSpPr txBox="1">
            <a:spLocks noChangeArrowheads="1"/>
          </p:cNvSpPr>
          <p:nvPr/>
        </p:nvSpPr>
        <p:spPr bwMode="auto">
          <a:xfrm>
            <a:off x="2325688" y="5810250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15" name="Text Box 134"/>
          <p:cNvSpPr txBox="1">
            <a:spLocks noChangeArrowheads="1"/>
          </p:cNvSpPr>
          <p:nvPr/>
        </p:nvSpPr>
        <p:spPr bwMode="auto">
          <a:xfrm>
            <a:off x="8229600" y="23844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0</a:t>
            </a:r>
          </a:p>
        </p:txBody>
      </p:sp>
      <p:sp>
        <p:nvSpPr>
          <p:cNvPr id="16" name="Text Box 135"/>
          <p:cNvSpPr txBox="1">
            <a:spLocks noChangeArrowheads="1"/>
          </p:cNvSpPr>
          <p:nvPr/>
        </p:nvSpPr>
        <p:spPr bwMode="auto">
          <a:xfrm>
            <a:off x="5565775" y="2887663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15</a:t>
            </a:r>
          </a:p>
        </p:txBody>
      </p:sp>
      <p:sp>
        <p:nvSpPr>
          <p:cNvPr id="17" name="Text Box 136"/>
          <p:cNvSpPr txBox="1">
            <a:spLocks noChangeArrowheads="1"/>
          </p:cNvSpPr>
          <p:nvPr/>
        </p:nvSpPr>
        <p:spPr bwMode="auto">
          <a:xfrm>
            <a:off x="8231188" y="288766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3</a:t>
            </a:r>
          </a:p>
        </p:txBody>
      </p:sp>
      <p:sp>
        <p:nvSpPr>
          <p:cNvPr id="18" name="Text Box 137"/>
          <p:cNvSpPr txBox="1">
            <a:spLocks noChangeArrowheads="1"/>
          </p:cNvSpPr>
          <p:nvPr/>
        </p:nvSpPr>
        <p:spPr bwMode="auto">
          <a:xfrm>
            <a:off x="7435850" y="24066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6</a:t>
            </a:r>
          </a:p>
        </p:txBody>
      </p:sp>
      <p:sp>
        <p:nvSpPr>
          <p:cNvPr id="19" name="Text Box 138"/>
          <p:cNvSpPr txBox="1">
            <a:spLocks noChangeArrowheads="1"/>
          </p:cNvSpPr>
          <p:nvPr/>
        </p:nvSpPr>
        <p:spPr bwMode="auto">
          <a:xfrm>
            <a:off x="6500813" y="238442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20" name="Text Box 139"/>
          <p:cNvSpPr txBox="1">
            <a:spLocks noChangeArrowheads="1"/>
          </p:cNvSpPr>
          <p:nvPr/>
        </p:nvSpPr>
        <p:spPr bwMode="auto">
          <a:xfrm>
            <a:off x="5637213" y="238442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8</a:t>
            </a:r>
          </a:p>
        </p:txBody>
      </p:sp>
      <p:sp>
        <p:nvSpPr>
          <p:cNvPr id="21" name="Text Box 140"/>
          <p:cNvSpPr txBox="1">
            <a:spLocks noChangeArrowheads="1"/>
          </p:cNvSpPr>
          <p:nvPr/>
        </p:nvSpPr>
        <p:spPr bwMode="auto">
          <a:xfrm>
            <a:off x="2395538" y="229235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CFF99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22" name="Text Box 141"/>
          <p:cNvSpPr txBox="1">
            <a:spLocks noChangeArrowheads="1"/>
          </p:cNvSpPr>
          <p:nvPr/>
        </p:nvSpPr>
        <p:spPr bwMode="auto">
          <a:xfrm>
            <a:off x="8229600" y="404018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9</a:t>
            </a:r>
          </a:p>
        </p:txBody>
      </p:sp>
      <p:sp>
        <p:nvSpPr>
          <p:cNvPr id="23" name="Text Box 142"/>
          <p:cNvSpPr txBox="1">
            <a:spLocks noChangeArrowheads="1"/>
          </p:cNvSpPr>
          <p:nvPr/>
        </p:nvSpPr>
        <p:spPr bwMode="auto">
          <a:xfrm>
            <a:off x="7437438" y="288766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2</a:t>
            </a:r>
          </a:p>
        </p:txBody>
      </p:sp>
      <p:sp>
        <p:nvSpPr>
          <p:cNvPr id="24" name="Text Box 143"/>
          <p:cNvSpPr txBox="1">
            <a:spLocks noChangeArrowheads="1"/>
          </p:cNvSpPr>
          <p:nvPr/>
        </p:nvSpPr>
        <p:spPr bwMode="auto">
          <a:xfrm>
            <a:off x="6496050" y="2887663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25" name="Text Box 144"/>
          <p:cNvSpPr txBox="1">
            <a:spLocks noChangeArrowheads="1"/>
          </p:cNvSpPr>
          <p:nvPr/>
        </p:nvSpPr>
        <p:spPr bwMode="auto">
          <a:xfrm>
            <a:off x="2397125" y="35210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26" name="Text Box 145"/>
          <p:cNvSpPr txBox="1">
            <a:spLocks noChangeArrowheads="1"/>
          </p:cNvSpPr>
          <p:nvPr/>
        </p:nvSpPr>
        <p:spPr bwMode="auto">
          <a:xfrm>
            <a:off x="8231188" y="346392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7</a:t>
            </a:r>
          </a:p>
        </p:txBody>
      </p:sp>
      <p:sp>
        <p:nvSpPr>
          <p:cNvPr id="27" name="Text Box 146"/>
          <p:cNvSpPr txBox="1">
            <a:spLocks noChangeArrowheads="1"/>
          </p:cNvSpPr>
          <p:nvPr/>
        </p:nvSpPr>
        <p:spPr bwMode="auto">
          <a:xfrm>
            <a:off x="7437438" y="344963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8</a:t>
            </a:r>
          </a:p>
        </p:txBody>
      </p:sp>
      <p:sp>
        <p:nvSpPr>
          <p:cNvPr id="28" name="Text Box 147"/>
          <p:cNvSpPr txBox="1">
            <a:spLocks noChangeArrowheads="1"/>
          </p:cNvSpPr>
          <p:nvPr/>
        </p:nvSpPr>
        <p:spPr bwMode="auto">
          <a:xfrm>
            <a:off x="6462713" y="3449638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29" name="Text Box 148"/>
          <p:cNvSpPr txBox="1">
            <a:spLocks noChangeArrowheads="1"/>
          </p:cNvSpPr>
          <p:nvPr/>
        </p:nvSpPr>
        <p:spPr bwMode="auto">
          <a:xfrm>
            <a:off x="5565775" y="3463925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19</a:t>
            </a:r>
          </a:p>
        </p:txBody>
      </p:sp>
      <p:sp>
        <p:nvSpPr>
          <p:cNvPr id="30" name="Text Box 149"/>
          <p:cNvSpPr txBox="1">
            <a:spLocks noChangeArrowheads="1"/>
          </p:cNvSpPr>
          <p:nvPr/>
        </p:nvSpPr>
        <p:spPr bwMode="auto">
          <a:xfrm>
            <a:off x="6394450" y="2384425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CFF99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31" name="Text Box 150"/>
          <p:cNvSpPr txBox="1">
            <a:spLocks noChangeArrowheads="1"/>
          </p:cNvSpPr>
          <p:nvPr/>
        </p:nvSpPr>
        <p:spPr bwMode="auto">
          <a:xfrm>
            <a:off x="2397125" y="58261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CFF99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2" name="Text Box 151"/>
          <p:cNvSpPr txBox="1">
            <a:spLocks noChangeArrowheads="1"/>
          </p:cNvSpPr>
          <p:nvPr/>
        </p:nvSpPr>
        <p:spPr bwMode="auto">
          <a:xfrm>
            <a:off x="2397125" y="40925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33" name="Text Box 152"/>
          <p:cNvSpPr txBox="1">
            <a:spLocks noChangeArrowheads="1"/>
          </p:cNvSpPr>
          <p:nvPr/>
        </p:nvSpPr>
        <p:spPr bwMode="auto">
          <a:xfrm>
            <a:off x="2290763" y="6329363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CFF99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34" name="Text Box 153"/>
          <p:cNvSpPr txBox="1">
            <a:spLocks noChangeArrowheads="1"/>
          </p:cNvSpPr>
          <p:nvPr/>
        </p:nvSpPr>
        <p:spPr bwMode="auto">
          <a:xfrm>
            <a:off x="7435850" y="404018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4</a:t>
            </a:r>
          </a:p>
        </p:txBody>
      </p:sp>
      <p:sp>
        <p:nvSpPr>
          <p:cNvPr id="35" name="Text Box 154"/>
          <p:cNvSpPr txBox="1">
            <a:spLocks noChangeArrowheads="1"/>
          </p:cNvSpPr>
          <p:nvPr/>
        </p:nvSpPr>
        <p:spPr bwMode="auto">
          <a:xfrm>
            <a:off x="8229600" y="46164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5</a:t>
            </a:r>
          </a:p>
        </p:txBody>
      </p:sp>
      <p:sp>
        <p:nvSpPr>
          <p:cNvPr id="36" name="Text Box 155"/>
          <p:cNvSpPr txBox="1">
            <a:spLocks noChangeArrowheads="1"/>
          </p:cNvSpPr>
          <p:nvPr/>
        </p:nvSpPr>
        <p:spPr bwMode="auto">
          <a:xfrm>
            <a:off x="5565775" y="395128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29</a:t>
            </a:r>
          </a:p>
        </p:txBody>
      </p:sp>
      <p:sp>
        <p:nvSpPr>
          <p:cNvPr id="37" name="Text Box 156"/>
          <p:cNvSpPr txBox="1">
            <a:spLocks noChangeArrowheads="1"/>
          </p:cNvSpPr>
          <p:nvPr/>
        </p:nvSpPr>
        <p:spPr bwMode="auto">
          <a:xfrm>
            <a:off x="6500813" y="4040188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38" name="Text Box 157"/>
          <p:cNvSpPr txBox="1">
            <a:spLocks noChangeArrowheads="1"/>
          </p:cNvSpPr>
          <p:nvPr/>
        </p:nvSpPr>
        <p:spPr bwMode="auto">
          <a:xfrm>
            <a:off x="6442075" y="2887663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  <a:latin typeface="Arial" pitchFamily="34" charset="0"/>
              </a:rPr>
              <a:t>11</a:t>
            </a:r>
          </a:p>
        </p:txBody>
      </p:sp>
      <p:sp>
        <p:nvSpPr>
          <p:cNvPr id="39" name="Text Box 158"/>
          <p:cNvSpPr txBox="1">
            <a:spLocks noChangeArrowheads="1"/>
          </p:cNvSpPr>
          <p:nvPr/>
        </p:nvSpPr>
        <p:spPr bwMode="auto">
          <a:xfrm>
            <a:off x="2252663" y="4657725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  <a:latin typeface="Arial" pitchFamily="34" charset="0"/>
              </a:rPr>
              <a:t>11</a:t>
            </a:r>
          </a:p>
        </p:txBody>
      </p:sp>
      <p:sp>
        <p:nvSpPr>
          <p:cNvPr id="40" name="Text Box 159"/>
          <p:cNvSpPr txBox="1">
            <a:spLocks noChangeArrowheads="1"/>
          </p:cNvSpPr>
          <p:nvPr/>
        </p:nvSpPr>
        <p:spPr bwMode="auto">
          <a:xfrm>
            <a:off x="6500813" y="4616450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41" name="Text Box 160"/>
          <p:cNvSpPr txBox="1">
            <a:spLocks noChangeArrowheads="1"/>
          </p:cNvSpPr>
          <p:nvPr/>
        </p:nvSpPr>
        <p:spPr bwMode="auto">
          <a:xfrm>
            <a:off x="2252663" y="5249863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CFF99"/>
                </a:solidFill>
                <a:latin typeface="Arial" pitchFamily="34" charset="0"/>
              </a:rPr>
              <a:t>12</a:t>
            </a:r>
          </a:p>
        </p:txBody>
      </p:sp>
      <p:sp>
        <p:nvSpPr>
          <p:cNvPr id="42" name="Text Box 161"/>
          <p:cNvSpPr txBox="1">
            <a:spLocks noChangeArrowheads="1"/>
          </p:cNvSpPr>
          <p:nvPr/>
        </p:nvSpPr>
        <p:spPr bwMode="auto">
          <a:xfrm>
            <a:off x="6429375" y="3463925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CFF99"/>
                </a:solidFill>
                <a:latin typeface="Arial" pitchFamily="34" charset="0"/>
              </a:rPr>
              <a:t>12</a:t>
            </a:r>
          </a:p>
        </p:txBody>
      </p:sp>
      <p:sp>
        <p:nvSpPr>
          <p:cNvPr id="43" name="Text Box 162"/>
          <p:cNvSpPr txBox="1">
            <a:spLocks noChangeArrowheads="1"/>
          </p:cNvSpPr>
          <p:nvPr/>
        </p:nvSpPr>
        <p:spPr bwMode="auto">
          <a:xfrm>
            <a:off x="7329488" y="4616450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10</a:t>
            </a:r>
          </a:p>
        </p:txBody>
      </p:sp>
      <p:sp>
        <p:nvSpPr>
          <p:cNvPr id="44" name="Text Box 163"/>
          <p:cNvSpPr txBox="1">
            <a:spLocks noChangeArrowheads="1"/>
          </p:cNvSpPr>
          <p:nvPr/>
        </p:nvSpPr>
        <p:spPr bwMode="auto">
          <a:xfrm>
            <a:off x="5565775" y="451643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42</a:t>
            </a:r>
          </a:p>
        </p:txBody>
      </p:sp>
      <p:sp>
        <p:nvSpPr>
          <p:cNvPr id="45" name="Text Box 164"/>
          <p:cNvSpPr txBox="1">
            <a:spLocks noChangeArrowheads="1"/>
          </p:cNvSpPr>
          <p:nvPr/>
        </p:nvSpPr>
        <p:spPr bwMode="auto">
          <a:xfrm>
            <a:off x="6500813" y="5761038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46" name="Text Box 165"/>
          <p:cNvSpPr txBox="1">
            <a:spLocks noChangeArrowheads="1"/>
          </p:cNvSpPr>
          <p:nvPr/>
        </p:nvSpPr>
        <p:spPr bwMode="auto">
          <a:xfrm>
            <a:off x="7437438" y="51927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</a:t>
            </a:r>
          </a:p>
        </p:txBody>
      </p:sp>
      <p:sp>
        <p:nvSpPr>
          <p:cNvPr id="47" name="Text Box 166"/>
          <p:cNvSpPr txBox="1">
            <a:spLocks noChangeArrowheads="1"/>
          </p:cNvSpPr>
          <p:nvPr/>
        </p:nvSpPr>
        <p:spPr bwMode="auto">
          <a:xfrm>
            <a:off x="8158163" y="5192713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11</a:t>
            </a:r>
          </a:p>
        </p:txBody>
      </p:sp>
      <p:sp>
        <p:nvSpPr>
          <p:cNvPr id="48" name="Text Box 167"/>
          <p:cNvSpPr txBox="1">
            <a:spLocks noChangeArrowheads="1"/>
          </p:cNvSpPr>
          <p:nvPr/>
        </p:nvSpPr>
        <p:spPr bwMode="auto">
          <a:xfrm>
            <a:off x="5565775" y="5192713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58</a:t>
            </a:r>
          </a:p>
        </p:txBody>
      </p:sp>
      <p:sp>
        <p:nvSpPr>
          <p:cNvPr id="49" name="Text Box 168"/>
          <p:cNvSpPr txBox="1">
            <a:spLocks noChangeArrowheads="1"/>
          </p:cNvSpPr>
          <p:nvPr/>
        </p:nvSpPr>
        <p:spPr bwMode="auto">
          <a:xfrm>
            <a:off x="6440488" y="4081463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13</a:t>
            </a:r>
          </a:p>
        </p:txBody>
      </p:sp>
      <p:sp>
        <p:nvSpPr>
          <p:cNvPr id="50" name="Text Box 169"/>
          <p:cNvSpPr txBox="1">
            <a:spLocks noChangeArrowheads="1"/>
          </p:cNvSpPr>
          <p:nvPr/>
        </p:nvSpPr>
        <p:spPr bwMode="auto">
          <a:xfrm>
            <a:off x="2290763" y="2944813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13</a:t>
            </a:r>
          </a:p>
        </p:txBody>
      </p:sp>
      <p:sp>
        <p:nvSpPr>
          <p:cNvPr id="51" name="Text Box 170"/>
          <p:cNvSpPr txBox="1">
            <a:spLocks noChangeArrowheads="1"/>
          </p:cNvSpPr>
          <p:nvPr/>
        </p:nvSpPr>
        <p:spPr bwMode="auto">
          <a:xfrm>
            <a:off x="5492750" y="5768975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100</a:t>
            </a:r>
          </a:p>
        </p:txBody>
      </p:sp>
      <p:sp>
        <p:nvSpPr>
          <p:cNvPr id="52" name="Text Box 171"/>
          <p:cNvSpPr txBox="1">
            <a:spLocks noChangeArrowheads="1"/>
          </p:cNvSpPr>
          <p:nvPr/>
        </p:nvSpPr>
        <p:spPr bwMode="auto">
          <a:xfrm>
            <a:off x="6500813" y="5748338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53" name="Text Box 172"/>
          <p:cNvSpPr txBox="1">
            <a:spLocks noChangeArrowheads="1"/>
          </p:cNvSpPr>
          <p:nvPr/>
        </p:nvSpPr>
        <p:spPr bwMode="auto">
          <a:xfrm>
            <a:off x="8158163" y="574833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13</a:t>
            </a:r>
          </a:p>
        </p:txBody>
      </p:sp>
      <p:sp>
        <p:nvSpPr>
          <p:cNvPr id="54" name="Text Box 173"/>
          <p:cNvSpPr txBox="1">
            <a:spLocks noChangeArrowheads="1"/>
          </p:cNvSpPr>
          <p:nvPr/>
        </p:nvSpPr>
        <p:spPr bwMode="auto">
          <a:xfrm>
            <a:off x="7366000" y="5768975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12</a:t>
            </a:r>
          </a:p>
        </p:txBody>
      </p:sp>
      <p:sp>
        <p:nvSpPr>
          <p:cNvPr id="55" name="Text Box 174"/>
          <p:cNvSpPr txBox="1">
            <a:spLocks noChangeArrowheads="1"/>
          </p:cNvSpPr>
          <p:nvPr/>
        </p:nvSpPr>
        <p:spPr bwMode="auto">
          <a:xfrm>
            <a:off x="6429375" y="520858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14</a:t>
            </a:r>
          </a:p>
        </p:txBody>
      </p:sp>
      <p:sp>
        <p:nvSpPr>
          <p:cNvPr id="56" name="Text Box 175"/>
          <p:cNvSpPr txBox="1">
            <a:spLocks noChangeArrowheads="1"/>
          </p:cNvSpPr>
          <p:nvPr/>
        </p:nvSpPr>
        <p:spPr bwMode="auto">
          <a:xfrm>
            <a:off x="6429375" y="4597400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14</a:t>
            </a:r>
          </a:p>
        </p:txBody>
      </p:sp>
      <p:sp>
        <p:nvSpPr>
          <p:cNvPr id="57" name="Text Box 176"/>
          <p:cNvSpPr txBox="1">
            <a:spLocks noChangeArrowheads="1"/>
          </p:cNvSpPr>
          <p:nvPr/>
        </p:nvSpPr>
        <p:spPr bwMode="auto">
          <a:xfrm>
            <a:off x="1096963" y="392906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8</a:t>
            </a:r>
          </a:p>
        </p:txBody>
      </p:sp>
      <p:sp>
        <p:nvSpPr>
          <p:cNvPr id="58" name="Text Box 177"/>
          <p:cNvSpPr txBox="1">
            <a:spLocks noChangeArrowheads="1"/>
          </p:cNvSpPr>
          <p:nvPr/>
        </p:nvSpPr>
        <p:spPr bwMode="auto">
          <a:xfrm>
            <a:off x="523875" y="39290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3</a:t>
            </a:r>
          </a:p>
        </p:txBody>
      </p:sp>
      <p:sp>
        <p:nvSpPr>
          <p:cNvPr id="59" name="Text Box 178"/>
          <p:cNvSpPr txBox="1">
            <a:spLocks noChangeArrowheads="1"/>
          </p:cNvSpPr>
          <p:nvPr/>
        </p:nvSpPr>
        <p:spPr bwMode="auto">
          <a:xfrm>
            <a:off x="2397125" y="40830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C00FF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60" name="Text Box 179"/>
          <p:cNvSpPr txBox="1">
            <a:spLocks noChangeArrowheads="1"/>
          </p:cNvSpPr>
          <p:nvPr/>
        </p:nvSpPr>
        <p:spPr bwMode="auto">
          <a:xfrm>
            <a:off x="4829175" y="28479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C00FF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61" name="Text Box 180"/>
          <p:cNvSpPr txBox="1">
            <a:spLocks noChangeArrowheads="1"/>
          </p:cNvSpPr>
          <p:nvPr/>
        </p:nvSpPr>
        <p:spPr bwMode="auto">
          <a:xfrm>
            <a:off x="6438900" y="2892425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CC00"/>
                </a:solidFill>
                <a:latin typeface="Arial" pitchFamily="34" charset="0"/>
              </a:rPr>
              <a:t>11</a:t>
            </a:r>
          </a:p>
        </p:txBody>
      </p:sp>
      <p:sp>
        <p:nvSpPr>
          <p:cNvPr id="62" name="Text Box 181"/>
          <p:cNvSpPr txBox="1">
            <a:spLocks noChangeArrowheads="1"/>
          </p:cNvSpPr>
          <p:nvPr/>
        </p:nvSpPr>
        <p:spPr bwMode="auto">
          <a:xfrm>
            <a:off x="4833938" y="3876675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CC00"/>
                </a:solidFill>
                <a:latin typeface="Arial" pitchFamily="34" charset="0"/>
              </a:rPr>
              <a:t>11</a:t>
            </a:r>
          </a:p>
        </p:txBody>
      </p:sp>
      <p:sp>
        <p:nvSpPr>
          <p:cNvPr id="63" name="Text Box 182"/>
          <p:cNvSpPr txBox="1">
            <a:spLocks noChangeArrowheads="1"/>
          </p:cNvSpPr>
          <p:nvPr/>
        </p:nvSpPr>
        <p:spPr bwMode="auto">
          <a:xfrm>
            <a:off x="7415213" y="289242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2</a:t>
            </a:r>
          </a:p>
        </p:txBody>
      </p:sp>
      <p:sp>
        <p:nvSpPr>
          <p:cNvPr id="64" name="Text Box 183"/>
          <p:cNvSpPr txBox="1">
            <a:spLocks noChangeArrowheads="1"/>
          </p:cNvSpPr>
          <p:nvPr/>
        </p:nvSpPr>
        <p:spPr bwMode="auto">
          <a:xfrm>
            <a:off x="8224838" y="404177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C00FF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65" name="Text Box 184"/>
          <p:cNvSpPr txBox="1">
            <a:spLocks noChangeArrowheads="1"/>
          </p:cNvSpPr>
          <p:nvPr/>
        </p:nvSpPr>
        <p:spPr bwMode="auto">
          <a:xfrm>
            <a:off x="6445250" y="4054475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66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66" name="Text Box 185"/>
          <p:cNvSpPr txBox="1">
            <a:spLocks noChangeArrowheads="1"/>
          </p:cNvSpPr>
          <p:nvPr/>
        </p:nvSpPr>
        <p:spPr bwMode="auto">
          <a:xfrm>
            <a:off x="4819650" y="4989513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66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67" name="Text Box 186"/>
          <p:cNvSpPr txBox="1">
            <a:spLocks noChangeArrowheads="1"/>
          </p:cNvSpPr>
          <p:nvPr/>
        </p:nvSpPr>
        <p:spPr bwMode="auto">
          <a:xfrm>
            <a:off x="8145463" y="5197475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CC00"/>
                </a:solidFill>
                <a:latin typeface="Arial" pitchFamily="34" charset="0"/>
              </a:rPr>
              <a:t>11</a:t>
            </a:r>
          </a:p>
        </p:txBody>
      </p:sp>
      <p:sp>
        <p:nvSpPr>
          <p:cNvPr id="68" name="Text Box 187"/>
          <p:cNvSpPr txBox="1">
            <a:spLocks noChangeArrowheads="1"/>
          </p:cNvSpPr>
          <p:nvPr/>
        </p:nvSpPr>
        <p:spPr bwMode="auto">
          <a:xfrm>
            <a:off x="8145463" y="574833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66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69" name="Text Box 188"/>
          <p:cNvSpPr txBox="1">
            <a:spLocks noChangeArrowheads="1"/>
          </p:cNvSpPr>
          <p:nvPr/>
        </p:nvSpPr>
        <p:spPr bwMode="auto">
          <a:xfrm>
            <a:off x="4837113" y="5565775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8E325C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70" name="Text Box 189"/>
          <p:cNvSpPr txBox="1">
            <a:spLocks noChangeArrowheads="1"/>
          </p:cNvSpPr>
          <p:nvPr/>
        </p:nvSpPr>
        <p:spPr bwMode="auto">
          <a:xfrm>
            <a:off x="6445250" y="5200650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8E325C"/>
                </a:solidFill>
                <a:latin typeface="Arial" pitchFamily="34" charset="0"/>
              </a:rPr>
              <a:t>14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85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6" grpId="0"/>
      <p:bldP spid="17" grpId="0"/>
      <p:bldP spid="18" grpId="0"/>
      <p:bldP spid="19" grpId="0"/>
      <p:bldP spid="19" grpId="1"/>
      <p:bldP spid="20" grpId="0"/>
      <p:bldP spid="21" grpId="0"/>
      <p:bldP spid="22" grpId="0"/>
      <p:bldP spid="23" grpId="0"/>
      <p:bldP spid="24" grpId="0"/>
      <p:bldP spid="24" grpId="1"/>
      <p:bldP spid="25" grpId="0"/>
      <p:bldP spid="26" grpId="0"/>
      <p:bldP spid="27" grpId="0"/>
      <p:bldP spid="28" grpId="0"/>
      <p:bldP spid="28" grpId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7" grpId="1"/>
      <p:bldP spid="38" grpId="0"/>
      <p:bldP spid="39" grpId="0"/>
      <p:bldP spid="40" grpId="0"/>
      <p:bldP spid="40" grpId="1"/>
      <p:bldP spid="41" grpId="0"/>
      <p:bldP spid="42" grpId="0"/>
      <p:bldP spid="43" grpId="0"/>
      <p:bldP spid="44" grpId="0"/>
      <p:bldP spid="45" grpId="0"/>
      <p:bldP spid="45" grpId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0" grpId="1"/>
      <p:bldP spid="61" grpId="0"/>
      <p:bldP spid="62" grpId="0"/>
      <p:bldP spid="62" grpId="1"/>
      <p:bldP spid="63" grpId="0"/>
      <p:bldP spid="64" grpId="0"/>
      <p:bldP spid="65" grpId="0"/>
      <p:bldP spid="66" grpId="0"/>
      <p:bldP spid="66" grpId="1"/>
      <p:bldP spid="67" grpId="0"/>
      <p:bldP spid="68" grpId="0"/>
      <p:bldP spid="69" grpId="0"/>
      <p:bldP spid="70" grpId="0"/>
      <p:bldP spid="7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函数代码实现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哈夫曼树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02654" y="1628800"/>
            <a:ext cx="8705850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</a:rPr>
              <a:t>CreateHT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(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[],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 n)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{  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i,j,k,lnode,rnode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; float min1,min2;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   for (i=0;i&lt;2*n-1;i++)	  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所有节点的相关域置初值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      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[i].parent=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[i].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lchild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=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[i].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rchild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=-1;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   for (i=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n;i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&lt;2*n-1;i++)	  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构造哈夫曼树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663300"/>
                </a:solidFill>
                <a:latin typeface="Courier New" pitchFamily="49" charset="0"/>
              </a:rPr>
              <a:t>   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{  min1=min2=32767; 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lnode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=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rnode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=-1;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	for (k=0;k&lt;=i-1;k++)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	  if (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[k].parent==-1)	  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未构造二叉树的节点中查找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663300"/>
                </a:solidFill>
                <a:latin typeface="Courier New" pitchFamily="49" charset="0"/>
              </a:rPr>
              <a:t>	  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{  if (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[k].weight&lt;min1)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	     {  min2=min1;rnode=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lnode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		  min1=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[k].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weight;lnode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=k;  }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	     else if (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[k].weight&lt;min2)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	     {  min2=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[k].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weight;rnode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=k;  }   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        } //if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	  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lnode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].parent=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i;ht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rnode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].parent=i;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        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[i].weight=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lnode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].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weight+ht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rnode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].weight;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	  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[i].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lchild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=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lnode;ht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[i].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rchild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=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rnode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   }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1257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23850" y="1484331"/>
            <a:ext cx="8610600" cy="155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规定哈夫曼树中的</a:t>
            </a:r>
            <a:r>
              <a:rPr kumimoji="1" lang="zh-CN" altLang="en-US" sz="2200" u="sng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左分支</a:t>
            </a:r>
            <a:r>
              <a:rPr kumimoji="1" lang="zh-CN" altLang="en-US" sz="2200" u="sng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200" u="sng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u="sng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zh-CN" altLang="en-US" sz="2200" u="sng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右</a:t>
            </a:r>
            <a:r>
              <a:rPr kumimoji="1" lang="zh-CN" altLang="en-US" sz="2200" u="sng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分支</a:t>
            </a:r>
            <a:r>
              <a:rPr kumimoji="1" lang="zh-CN" altLang="en-US" sz="2200" u="sng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200" u="sng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，则从根结点到每个叶结点所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经过的分支对应的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组成的序列便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为该结点对应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字符的编码。这样的编码称为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哈夫曼编码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 </a:t>
            </a:r>
          </a:p>
        </p:txBody>
      </p:sp>
      <p:sp>
        <p:nvSpPr>
          <p:cNvPr id="165890" name="Text Box 2" descr="新闻纸"/>
          <p:cNvSpPr txBox="1">
            <a:spLocks noChangeArrowheads="1"/>
          </p:cNvSpPr>
          <p:nvPr/>
        </p:nvSpPr>
        <p:spPr bwMode="auto">
          <a:xfrm>
            <a:off x="428596" y="571480"/>
            <a:ext cx="3529013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7.8.3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哈夫曼编码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165893" name="Group 5"/>
          <p:cNvGrpSpPr>
            <a:grpSpLocks/>
          </p:cNvGrpSpPr>
          <p:nvPr/>
        </p:nvGrpSpPr>
        <p:grpSpPr bwMode="auto">
          <a:xfrm>
            <a:off x="3643329" y="2000242"/>
            <a:ext cx="2808287" cy="2439989"/>
            <a:chOff x="2260" y="2288"/>
            <a:chExt cx="1769" cy="1537"/>
          </a:xfrm>
        </p:grpSpPr>
        <p:sp>
          <p:nvSpPr>
            <p:cNvPr id="165891" name="Line 3"/>
            <p:cNvSpPr>
              <a:spLocks noChangeShapeType="1"/>
            </p:cNvSpPr>
            <p:nvPr/>
          </p:nvSpPr>
          <p:spPr bwMode="auto">
            <a:xfrm flipH="1" flipV="1">
              <a:off x="3139" y="2288"/>
              <a:ext cx="0" cy="10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892" name="Text Box 4"/>
            <p:cNvSpPr txBox="1">
              <a:spLocks noChangeArrowheads="1"/>
            </p:cNvSpPr>
            <p:nvPr/>
          </p:nvSpPr>
          <p:spPr bwMode="auto">
            <a:xfrm>
              <a:off x="2260" y="3340"/>
              <a:ext cx="1769" cy="4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哈夫曼编码属</a:t>
              </a:r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二进制编码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095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在计算机中每个字符是用一个编码表示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大多数编码系统都采用等长编码，如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ASCII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编码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,ASCII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是一种通用的编码方案，不是最优的编码方案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某段文本中用到的字符及出现频率：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a(10), e(15),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(12), s(3), t(4),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空格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(13),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换行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</a:p>
          <a:p>
            <a:pP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如采用定长编码，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个不同的字符至少要用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位编码</a:t>
            </a:r>
          </a:p>
          <a:p>
            <a:pPr eaLnBrk="1" hangingPunct="1">
              <a:lnSpc>
                <a:spcPct val="130000"/>
              </a:lnSpc>
            </a:pP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哈夫曼编码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5499" y="5097697"/>
            <a:ext cx="7809211" cy="10690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252000" bIns="252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如何针对特定的应用，设计最优的编码呢？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549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定长编码的二叉树表示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哈夫曼编码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042988" y="2263897"/>
            <a:ext cx="6408737" cy="4319588"/>
            <a:chOff x="1258888" y="1989138"/>
            <a:chExt cx="6408737" cy="4319586"/>
          </a:xfrm>
        </p:grpSpPr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1258888" y="1989138"/>
              <a:ext cx="6408737" cy="4319586"/>
              <a:chOff x="793" y="1253"/>
              <a:chExt cx="4037" cy="2721"/>
            </a:xfrm>
          </p:grpSpPr>
          <p:sp>
            <p:nvSpPr>
              <p:cNvPr id="19" name="Line 5"/>
              <p:cNvSpPr>
                <a:spLocks noChangeShapeType="1"/>
              </p:cNvSpPr>
              <p:nvPr/>
            </p:nvSpPr>
            <p:spPr bwMode="auto">
              <a:xfrm flipH="1">
                <a:off x="3569" y="2141"/>
                <a:ext cx="264" cy="3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Oval 6"/>
              <p:cNvSpPr>
                <a:spLocks noChangeArrowheads="1"/>
              </p:cNvSpPr>
              <p:nvPr/>
            </p:nvSpPr>
            <p:spPr bwMode="auto">
              <a:xfrm>
                <a:off x="1189" y="2527"/>
                <a:ext cx="474" cy="36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1" name="Oval 7"/>
              <p:cNvSpPr>
                <a:spLocks noChangeArrowheads="1"/>
              </p:cNvSpPr>
              <p:nvPr/>
            </p:nvSpPr>
            <p:spPr bwMode="auto">
              <a:xfrm>
                <a:off x="4355" y="2527"/>
                <a:ext cx="475" cy="36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Oval 8"/>
              <p:cNvSpPr>
                <a:spLocks noChangeArrowheads="1"/>
              </p:cNvSpPr>
              <p:nvPr/>
            </p:nvSpPr>
            <p:spPr bwMode="auto">
              <a:xfrm>
                <a:off x="2139" y="2527"/>
                <a:ext cx="475" cy="36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3247" y="2527"/>
                <a:ext cx="475" cy="36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Oval 10"/>
              <p:cNvSpPr>
                <a:spLocks noChangeArrowheads="1"/>
              </p:cNvSpPr>
              <p:nvPr/>
            </p:nvSpPr>
            <p:spPr bwMode="auto">
              <a:xfrm>
                <a:off x="1742" y="1870"/>
                <a:ext cx="476" cy="36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 flipH="1">
                <a:off x="2139" y="1525"/>
                <a:ext cx="605" cy="4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>
                <a:off x="3141" y="1525"/>
                <a:ext cx="660" cy="3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4118" y="2089"/>
                <a:ext cx="395" cy="4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8" name="Line 14"/>
              <p:cNvSpPr>
                <a:spLocks noChangeShapeType="1"/>
              </p:cNvSpPr>
              <p:nvPr/>
            </p:nvSpPr>
            <p:spPr bwMode="auto">
              <a:xfrm>
                <a:off x="2059" y="2235"/>
                <a:ext cx="238" cy="2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9" name="Oval 15"/>
              <p:cNvSpPr>
                <a:spLocks noChangeArrowheads="1"/>
              </p:cNvSpPr>
              <p:nvPr/>
            </p:nvSpPr>
            <p:spPr bwMode="auto">
              <a:xfrm>
                <a:off x="2693" y="1253"/>
                <a:ext cx="474" cy="36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Line 16"/>
              <p:cNvSpPr>
                <a:spLocks noChangeShapeType="1"/>
              </p:cNvSpPr>
              <p:nvPr/>
            </p:nvSpPr>
            <p:spPr bwMode="auto">
              <a:xfrm flipH="1">
                <a:off x="1584" y="2235"/>
                <a:ext cx="317" cy="3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Oval 17"/>
              <p:cNvSpPr>
                <a:spLocks noChangeArrowheads="1"/>
              </p:cNvSpPr>
              <p:nvPr/>
            </p:nvSpPr>
            <p:spPr bwMode="auto">
              <a:xfrm>
                <a:off x="793" y="3259"/>
                <a:ext cx="475" cy="365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2" name="Oval 18"/>
              <p:cNvSpPr>
                <a:spLocks noChangeArrowheads="1"/>
              </p:cNvSpPr>
              <p:nvPr/>
            </p:nvSpPr>
            <p:spPr bwMode="auto">
              <a:xfrm>
                <a:off x="2456" y="3259"/>
                <a:ext cx="474" cy="365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33" name="Oval 19"/>
              <p:cNvSpPr>
                <a:spLocks noChangeArrowheads="1"/>
              </p:cNvSpPr>
              <p:nvPr/>
            </p:nvSpPr>
            <p:spPr bwMode="auto">
              <a:xfrm>
                <a:off x="1348" y="3259"/>
                <a:ext cx="474" cy="365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34" name="Oval 20"/>
              <p:cNvSpPr>
                <a:spLocks noChangeArrowheads="1"/>
              </p:cNvSpPr>
              <p:nvPr/>
            </p:nvSpPr>
            <p:spPr bwMode="auto">
              <a:xfrm>
                <a:off x="1901" y="3259"/>
                <a:ext cx="475" cy="365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i</a:t>
                </a:r>
              </a:p>
            </p:txBody>
          </p:sp>
          <p:sp>
            <p:nvSpPr>
              <p:cNvPr id="35" name="Oval 21"/>
              <p:cNvSpPr>
                <a:spLocks noChangeArrowheads="1"/>
              </p:cNvSpPr>
              <p:nvPr/>
            </p:nvSpPr>
            <p:spPr bwMode="auto">
              <a:xfrm>
                <a:off x="3009" y="3259"/>
                <a:ext cx="475" cy="365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>
                <a:off x="2456" y="2893"/>
                <a:ext cx="158" cy="3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7" name="Line 23"/>
              <p:cNvSpPr>
                <a:spLocks noChangeShapeType="1"/>
              </p:cNvSpPr>
              <p:nvPr/>
            </p:nvSpPr>
            <p:spPr bwMode="auto">
              <a:xfrm>
                <a:off x="1427" y="2893"/>
                <a:ext cx="157" cy="3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8" name="Line 24"/>
              <p:cNvSpPr>
                <a:spLocks noChangeShapeType="1"/>
              </p:cNvSpPr>
              <p:nvPr/>
            </p:nvSpPr>
            <p:spPr bwMode="auto">
              <a:xfrm flipH="1">
                <a:off x="1031" y="2893"/>
                <a:ext cx="317" cy="3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9" name="Line 25"/>
              <p:cNvSpPr>
                <a:spLocks noChangeShapeType="1"/>
              </p:cNvSpPr>
              <p:nvPr/>
            </p:nvSpPr>
            <p:spPr bwMode="auto">
              <a:xfrm flipH="1">
                <a:off x="2139" y="2893"/>
                <a:ext cx="158" cy="3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0" name="Line 26"/>
              <p:cNvSpPr>
                <a:spLocks noChangeShapeType="1"/>
              </p:cNvSpPr>
              <p:nvPr/>
            </p:nvSpPr>
            <p:spPr bwMode="auto">
              <a:xfrm flipH="1">
                <a:off x="3247" y="2893"/>
                <a:ext cx="158" cy="3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 Box 27"/>
              <p:cNvSpPr txBox="1">
                <a:spLocks noChangeArrowheads="1"/>
              </p:cNvSpPr>
              <p:nvPr/>
            </p:nvSpPr>
            <p:spPr bwMode="auto">
              <a:xfrm>
                <a:off x="3155" y="3670"/>
                <a:ext cx="378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42" name="Text Box 28"/>
              <p:cNvSpPr txBox="1">
                <a:spLocks noChangeArrowheads="1"/>
              </p:cNvSpPr>
              <p:nvPr/>
            </p:nvSpPr>
            <p:spPr bwMode="auto">
              <a:xfrm>
                <a:off x="2524" y="3640"/>
                <a:ext cx="379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43" name="Text Box 29"/>
              <p:cNvSpPr txBox="1">
                <a:spLocks noChangeArrowheads="1"/>
              </p:cNvSpPr>
              <p:nvPr/>
            </p:nvSpPr>
            <p:spPr bwMode="auto">
              <a:xfrm>
                <a:off x="2020" y="3640"/>
                <a:ext cx="507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44" name="Text Box 30"/>
              <p:cNvSpPr txBox="1">
                <a:spLocks noChangeArrowheads="1"/>
              </p:cNvSpPr>
              <p:nvPr/>
            </p:nvSpPr>
            <p:spPr bwMode="auto">
              <a:xfrm>
                <a:off x="1430" y="3640"/>
                <a:ext cx="463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15</a:t>
                </a:r>
              </a:p>
            </p:txBody>
          </p:sp>
          <p:sp>
            <p:nvSpPr>
              <p:cNvPr id="45" name="Text Box 31"/>
              <p:cNvSpPr txBox="1">
                <a:spLocks noChangeArrowheads="1"/>
              </p:cNvSpPr>
              <p:nvPr/>
            </p:nvSpPr>
            <p:spPr bwMode="auto">
              <a:xfrm>
                <a:off x="884" y="3640"/>
                <a:ext cx="505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46" name="Text Box 32"/>
              <p:cNvSpPr txBox="1">
                <a:spLocks noChangeArrowheads="1"/>
              </p:cNvSpPr>
              <p:nvPr/>
            </p:nvSpPr>
            <p:spPr bwMode="auto">
              <a:xfrm>
                <a:off x="4209" y="3649"/>
                <a:ext cx="334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7" name="Text Box 33"/>
              <p:cNvSpPr txBox="1">
                <a:spLocks noChangeArrowheads="1"/>
              </p:cNvSpPr>
              <p:nvPr/>
            </p:nvSpPr>
            <p:spPr bwMode="auto">
              <a:xfrm>
                <a:off x="3660" y="3661"/>
                <a:ext cx="507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13</a:t>
                </a:r>
              </a:p>
            </p:txBody>
          </p:sp>
          <p:sp>
            <p:nvSpPr>
              <p:cNvPr id="48" name="Oval 34"/>
              <p:cNvSpPr>
                <a:spLocks noChangeArrowheads="1"/>
              </p:cNvSpPr>
              <p:nvPr/>
            </p:nvSpPr>
            <p:spPr bwMode="auto">
              <a:xfrm>
                <a:off x="3722" y="1796"/>
                <a:ext cx="475" cy="36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9" name="Oval 35"/>
              <p:cNvSpPr>
                <a:spLocks noChangeArrowheads="1"/>
              </p:cNvSpPr>
              <p:nvPr/>
            </p:nvSpPr>
            <p:spPr bwMode="auto">
              <a:xfrm>
                <a:off x="3524" y="3249"/>
                <a:ext cx="490" cy="36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空格</a:t>
                </a:r>
              </a:p>
            </p:txBody>
          </p:sp>
          <p:sp>
            <p:nvSpPr>
              <p:cNvPr id="50" name="Oval 36"/>
              <p:cNvSpPr>
                <a:spLocks noChangeArrowheads="1"/>
              </p:cNvSpPr>
              <p:nvPr/>
            </p:nvSpPr>
            <p:spPr bwMode="auto">
              <a:xfrm>
                <a:off x="4118" y="3249"/>
                <a:ext cx="531" cy="366"/>
              </a:xfrm>
              <a:prstGeom prst="ellipse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换行</a:t>
                </a:r>
              </a:p>
            </p:txBody>
          </p:sp>
          <p:sp>
            <p:nvSpPr>
              <p:cNvPr id="51" name="Line 37"/>
              <p:cNvSpPr>
                <a:spLocks noChangeShapeType="1"/>
              </p:cNvSpPr>
              <p:nvPr/>
            </p:nvSpPr>
            <p:spPr bwMode="auto">
              <a:xfrm>
                <a:off x="3643" y="2869"/>
                <a:ext cx="118" cy="3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" name="Line 38"/>
              <p:cNvSpPr>
                <a:spLocks noChangeShapeType="1"/>
              </p:cNvSpPr>
              <p:nvPr/>
            </p:nvSpPr>
            <p:spPr bwMode="auto">
              <a:xfrm flipH="1">
                <a:off x="4355" y="2893"/>
                <a:ext cx="203" cy="3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TextBox 39"/>
            <p:cNvSpPr txBox="1">
              <a:spLocks noChangeArrowheads="1"/>
            </p:cNvSpPr>
            <p:nvPr/>
          </p:nvSpPr>
          <p:spPr bwMode="auto">
            <a:xfrm>
              <a:off x="3590666" y="224346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0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TextBox 40"/>
            <p:cNvSpPr txBox="1">
              <a:spLocks noChangeArrowheads="1"/>
            </p:cNvSpPr>
            <p:nvPr/>
          </p:nvSpPr>
          <p:spPr bwMode="auto">
            <a:xfrm>
              <a:off x="2365145" y="343017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0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TextBox 41"/>
            <p:cNvSpPr txBox="1">
              <a:spLocks noChangeArrowheads="1"/>
            </p:cNvSpPr>
            <p:nvPr/>
          </p:nvSpPr>
          <p:spPr bwMode="auto">
            <a:xfrm>
              <a:off x="1368454" y="4554538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0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" name="TextBox 42"/>
            <p:cNvSpPr txBox="1">
              <a:spLocks noChangeArrowheads="1"/>
            </p:cNvSpPr>
            <p:nvPr/>
          </p:nvSpPr>
          <p:spPr bwMode="auto">
            <a:xfrm>
              <a:off x="3036384" y="4554538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0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" name="TextBox 43"/>
            <p:cNvSpPr txBox="1">
              <a:spLocks noChangeArrowheads="1"/>
            </p:cNvSpPr>
            <p:nvPr/>
          </p:nvSpPr>
          <p:spPr bwMode="auto">
            <a:xfrm>
              <a:off x="4716214" y="4554538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0</a:t>
              </a:r>
              <a:endParaRPr lang="zh-CN" altLang="en-US" sz="2800" dirty="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TextBox 44"/>
            <p:cNvSpPr txBox="1">
              <a:spLocks noChangeArrowheads="1"/>
            </p:cNvSpPr>
            <p:nvPr/>
          </p:nvSpPr>
          <p:spPr bwMode="auto">
            <a:xfrm>
              <a:off x="5369448" y="3219639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0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TextBox 45"/>
            <p:cNvSpPr txBox="1">
              <a:spLocks noChangeArrowheads="1"/>
            </p:cNvSpPr>
            <p:nvPr/>
          </p:nvSpPr>
          <p:spPr bwMode="auto">
            <a:xfrm>
              <a:off x="6526905" y="4554538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0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TextBox 46"/>
            <p:cNvSpPr txBox="1">
              <a:spLocks noChangeArrowheads="1"/>
            </p:cNvSpPr>
            <p:nvPr/>
          </p:nvSpPr>
          <p:spPr bwMode="auto">
            <a:xfrm>
              <a:off x="5520430" y="2195711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1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" name="TextBox 47"/>
            <p:cNvSpPr txBox="1">
              <a:spLocks noChangeArrowheads="1"/>
            </p:cNvSpPr>
            <p:nvPr/>
          </p:nvSpPr>
          <p:spPr bwMode="auto">
            <a:xfrm>
              <a:off x="3572611" y="3369003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1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TextBox 48"/>
            <p:cNvSpPr txBox="1">
              <a:spLocks noChangeArrowheads="1"/>
            </p:cNvSpPr>
            <p:nvPr/>
          </p:nvSpPr>
          <p:spPr bwMode="auto">
            <a:xfrm>
              <a:off x="2483269" y="4530393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1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TextBox 49"/>
            <p:cNvSpPr txBox="1">
              <a:spLocks noChangeArrowheads="1"/>
            </p:cNvSpPr>
            <p:nvPr/>
          </p:nvSpPr>
          <p:spPr bwMode="auto">
            <a:xfrm>
              <a:off x="4025313" y="4521528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1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TextBox 50"/>
            <p:cNvSpPr txBox="1">
              <a:spLocks noChangeArrowheads="1"/>
            </p:cNvSpPr>
            <p:nvPr/>
          </p:nvSpPr>
          <p:spPr bwMode="auto">
            <a:xfrm>
              <a:off x="5813947" y="450408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1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" name="TextBox 51"/>
            <p:cNvSpPr txBox="1">
              <a:spLocks noChangeArrowheads="1"/>
            </p:cNvSpPr>
            <p:nvPr/>
          </p:nvSpPr>
          <p:spPr bwMode="auto">
            <a:xfrm>
              <a:off x="7041384" y="3219639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1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53" name="12-Point Star 4"/>
          <p:cNvSpPr/>
          <p:nvPr/>
        </p:nvSpPr>
        <p:spPr bwMode="auto">
          <a:xfrm>
            <a:off x="7240588" y="5545260"/>
            <a:ext cx="1857375" cy="936625"/>
          </a:xfrm>
          <a:prstGeom prst="star12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 eaLnBrk="1" hangingPunct="1">
              <a:defRPr/>
            </a:pPr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优化？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641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不定长编码可以减少存储量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哈夫曼编码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93700" y="2112839"/>
            <a:ext cx="5347342" cy="3687241"/>
            <a:chOff x="1156" y="338"/>
            <a:chExt cx="3539" cy="3435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3477" y="338"/>
              <a:ext cx="172" cy="605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068" y="746"/>
              <a:ext cx="172" cy="605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569" y="1336"/>
              <a:ext cx="172" cy="605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885" y="746"/>
              <a:ext cx="172" cy="605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72" y="2651"/>
              <a:ext cx="172" cy="605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071" y="2016"/>
              <a:ext cx="172" cy="605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156" y="3289"/>
              <a:ext cx="352" cy="484"/>
            </a:xfrm>
            <a:prstGeom prst="ellipse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837" y="3289"/>
              <a:ext cx="352" cy="484"/>
            </a:xfrm>
            <a:prstGeom prst="ellipse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nl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426" y="2700"/>
              <a:ext cx="352" cy="484"/>
            </a:xfrm>
            <a:prstGeom prst="ellipse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2971" y="2019"/>
              <a:ext cx="352" cy="484"/>
            </a:xfrm>
            <a:prstGeom prst="ellipse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3288" y="1384"/>
              <a:ext cx="352" cy="484"/>
            </a:xfrm>
            <a:prstGeom prst="ellipse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696" y="1454"/>
              <a:ext cx="352" cy="484"/>
            </a:xfrm>
            <a:prstGeom prst="ellipse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241" y="1384"/>
              <a:ext cx="454" cy="484"/>
            </a:xfrm>
            <a:prstGeom prst="ellipse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sp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3253" y="726"/>
              <a:ext cx="216" cy="25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2766" y="1207"/>
              <a:ext cx="289" cy="3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2290" y="1817"/>
              <a:ext cx="306" cy="3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1747" y="2455"/>
              <a:ext cx="318" cy="40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1429" y="3133"/>
              <a:ext cx="136" cy="25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747" y="3067"/>
              <a:ext cx="226" cy="27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257" y="2432"/>
              <a:ext cx="226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732" y="1777"/>
              <a:ext cx="329" cy="33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3248" y="1207"/>
              <a:ext cx="176" cy="2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3674" y="726"/>
              <a:ext cx="181" cy="18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3913" y="1307"/>
              <a:ext cx="34" cy="18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4065" y="1207"/>
              <a:ext cx="267" cy="27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30" name="Group 28"/>
          <p:cNvGraphicFramePr>
            <a:graphicFrameLocks noGrp="1"/>
          </p:cNvGraphicFramePr>
          <p:nvPr/>
        </p:nvGraphicFramePr>
        <p:xfrm>
          <a:off x="6084888" y="1998190"/>
          <a:ext cx="2041525" cy="4064001"/>
        </p:xfrm>
        <a:graphic>
          <a:graphicData uri="http://schemas.openxmlformats.org/drawingml/2006/table">
            <a:tbl>
              <a:tblPr/>
              <a:tblGrid>
                <a:gridCol w="642937">
                  <a:extLst>
                    <a:ext uri="{9D8B030D-6E8A-4147-A177-3AD203B41FA5}">
                      <a16:colId xmlns:a16="http://schemas.microsoft.com/office/drawing/2014/main" val="660891096"/>
                    </a:ext>
                  </a:extLst>
                </a:gridCol>
                <a:gridCol w="1398588">
                  <a:extLst>
                    <a:ext uri="{9D8B030D-6E8A-4147-A177-3AD203B41FA5}">
                      <a16:colId xmlns:a16="http://schemas.microsoft.com/office/drawing/2014/main" val="627289595"/>
                    </a:ext>
                  </a:extLst>
                </a:gridCol>
              </a:tblGrid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408063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856982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70057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284347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076302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367648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Nl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651591"/>
                  </a:ext>
                </a:extLst>
              </a:tr>
            </a:tbl>
          </a:graphicData>
        </a:graphic>
      </p:graphicFrame>
      <p:sp>
        <p:nvSpPr>
          <p:cNvPr id="31" name="Text Box 54"/>
          <p:cNvSpPr txBox="1">
            <a:spLocks noChangeArrowheads="1"/>
          </p:cNvSpPr>
          <p:nvPr/>
        </p:nvSpPr>
        <p:spPr bwMode="auto">
          <a:xfrm>
            <a:off x="1432681" y="6110003"/>
            <a:ext cx="6971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编码代价</a:t>
            </a:r>
            <a:r>
              <a:rPr lang="zh-CN" altLang="en-US" sz="2800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2800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146bit</a:t>
            </a:r>
            <a:r>
              <a:rPr lang="zh-CN" altLang="en-US" sz="2800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，存储空间节约</a:t>
            </a:r>
            <a:r>
              <a:rPr lang="en-US" altLang="zh-CN" sz="2800" b="1" dirty="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16</a:t>
            </a:r>
            <a:r>
              <a:rPr lang="en-US" altLang="zh-CN" sz="2800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%</a:t>
            </a:r>
          </a:p>
        </p:txBody>
      </p:sp>
      <p:sp>
        <p:nvSpPr>
          <p:cNvPr id="32" name="Text Box 55"/>
          <p:cNvSpPr txBox="1">
            <a:spLocks noChangeArrowheads="1"/>
          </p:cNvSpPr>
          <p:nvPr/>
        </p:nvSpPr>
        <p:spPr bwMode="auto">
          <a:xfrm>
            <a:off x="6011863" y="1559107"/>
            <a:ext cx="2089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哈夫曼编码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496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933" name="Picture 5" descr="u=3556464200,2180925461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404813"/>
            <a:ext cx="4537075" cy="3011487"/>
          </a:xfrm>
          <a:prstGeom prst="rect">
            <a:avLst/>
          </a:prstGeom>
          <a:noFill/>
        </p:spPr>
      </p:pic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539751" y="3789363"/>
            <a:ext cx="710408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哈夫曼编码特点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：权值越大的字符编码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越短，反之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越长。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947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/>
          <p:cNvCxnSpPr/>
          <p:nvPr/>
        </p:nvCxnSpPr>
        <p:spPr>
          <a:xfrm rot="5400000">
            <a:off x="6159505" y="2932113"/>
            <a:ext cx="773128" cy="48101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264209" idx="0"/>
          </p:cNvCxnSpPr>
          <p:nvPr/>
        </p:nvCxnSpPr>
        <p:spPr>
          <a:xfrm rot="5400000">
            <a:off x="6873900" y="3983053"/>
            <a:ext cx="549273" cy="41909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194" name="Oval 2"/>
          <p:cNvSpPr>
            <a:spLocks noChangeArrowheads="1"/>
          </p:cNvSpPr>
          <p:nvPr/>
        </p:nvSpPr>
        <p:spPr bwMode="auto">
          <a:xfrm>
            <a:off x="5359400" y="2390775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195" name="Oval 3"/>
          <p:cNvSpPr>
            <a:spLocks noChangeArrowheads="1"/>
          </p:cNvSpPr>
          <p:nvPr/>
        </p:nvSpPr>
        <p:spPr bwMode="auto">
          <a:xfrm>
            <a:off x="6034102" y="3500438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14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196" name="Oval 4"/>
          <p:cNvSpPr>
            <a:spLocks noChangeArrowheads="1"/>
          </p:cNvSpPr>
          <p:nvPr/>
        </p:nvSpPr>
        <p:spPr bwMode="auto">
          <a:xfrm>
            <a:off x="3630613" y="2395534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23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197" name="Oval 5"/>
          <p:cNvSpPr>
            <a:spLocks noChangeArrowheads="1"/>
          </p:cNvSpPr>
          <p:nvPr/>
        </p:nvSpPr>
        <p:spPr bwMode="auto">
          <a:xfrm>
            <a:off x="2838450" y="342900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11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1662113" y="3429000"/>
            <a:ext cx="549275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1" name="Oval 9"/>
          <p:cNvSpPr>
            <a:spLocks noChangeArrowheads="1"/>
          </p:cNvSpPr>
          <p:nvPr/>
        </p:nvSpPr>
        <p:spPr bwMode="auto">
          <a:xfrm>
            <a:off x="1042988" y="4364038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2" name="Oval 10"/>
          <p:cNvSpPr>
            <a:spLocks noChangeArrowheads="1"/>
          </p:cNvSpPr>
          <p:nvPr/>
        </p:nvSpPr>
        <p:spPr bwMode="auto">
          <a:xfrm>
            <a:off x="2214546" y="4365625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2262188" y="2347913"/>
            <a:ext cx="576262" cy="3667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19</a:t>
            </a:r>
          </a:p>
        </p:txBody>
      </p: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7150101" y="3530611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15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9" name="Oval 17"/>
          <p:cNvSpPr>
            <a:spLocks noChangeArrowheads="1"/>
          </p:cNvSpPr>
          <p:nvPr/>
        </p:nvSpPr>
        <p:spPr bwMode="auto">
          <a:xfrm>
            <a:off x="6634189" y="446723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7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10" name="Oval 18"/>
          <p:cNvSpPr>
            <a:spLocks noChangeArrowheads="1"/>
          </p:cNvSpPr>
          <p:nvPr/>
        </p:nvSpPr>
        <p:spPr bwMode="auto">
          <a:xfrm>
            <a:off x="7748614" y="446723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6657976" y="2362201"/>
            <a:ext cx="576263" cy="4238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</a:p>
        </p:txBody>
      </p:sp>
      <p:sp>
        <p:nvSpPr>
          <p:cNvPr id="264216" name="Rectangle 24"/>
          <p:cNvSpPr>
            <a:spLocks noChangeArrowheads="1"/>
          </p:cNvSpPr>
          <p:nvPr/>
        </p:nvSpPr>
        <p:spPr bwMode="auto">
          <a:xfrm>
            <a:off x="2981325" y="1341438"/>
            <a:ext cx="576263" cy="4444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42</a:t>
            </a:r>
          </a:p>
        </p:txBody>
      </p:sp>
      <p:sp>
        <p:nvSpPr>
          <p:cNvPr id="264219" name="Rectangle 27"/>
          <p:cNvSpPr>
            <a:spLocks noChangeArrowheads="1"/>
          </p:cNvSpPr>
          <p:nvPr/>
        </p:nvSpPr>
        <p:spPr bwMode="auto">
          <a:xfrm>
            <a:off x="5938838" y="1282700"/>
            <a:ext cx="576262" cy="431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58</a:t>
            </a:r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4422779" y="546102"/>
            <a:ext cx="649287" cy="3825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100</a:t>
            </a:r>
          </a:p>
        </p:txBody>
      </p:sp>
      <p:sp>
        <p:nvSpPr>
          <p:cNvPr id="264236" name="Text Box 44"/>
          <p:cNvSpPr txBox="1">
            <a:spLocks noChangeArrowheads="1"/>
          </p:cNvSpPr>
          <p:nvPr/>
        </p:nvSpPr>
        <p:spPr bwMode="auto">
          <a:xfrm>
            <a:off x="1214414" y="5643578"/>
            <a:ext cx="7056438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Consolas" pitchFamily="49" charset="0"/>
                <a:ea typeface="黑体" pitchFamily="2" charset="-122"/>
                <a:cs typeface="Consolas" pitchFamily="49" charset="0"/>
              </a:rPr>
              <a:t>3: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0000</a:t>
            </a:r>
            <a:r>
              <a:rPr lang="en-US" altLang="zh-CN" sz="2000">
                <a:latin typeface="Consolas" pitchFamily="49" charset="0"/>
                <a:ea typeface="黑体" pitchFamily="2" charset="-122"/>
                <a:cs typeface="Consolas" pitchFamily="49" charset="0"/>
              </a:rPr>
              <a:t>		5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:0001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		</a:t>
            </a:r>
            <a:r>
              <a:rPr lang="en-US" altLang="zh-CN" sz="2000" dirty="0">
                <a:latin typeface="Consolas" pitchFamily="49" charset="0"/>
                <a:ea typeface="黑体" pitchFamily="2" charset="-122"/>
                <a:cs typeface="Consolas" pitchFamily="49" charset="0"/>
              </a:rPr>
              <a:t>11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:001	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	</a:t>
            </a:r>
            <a:r>
              <a:rPr lang="en-US" altLang="zh-CN" sz="2000">
                <a:latin typeface="Consolas" pitchFamily="49" charset="0"/>
                <a:ea typeface="黑体" pitchFamily="2" charset="-122"/>
                <a:cs typeface="Consolas" pitchFamily="49" charset="0"/>
              </a:rPr>
              <a:t>7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:1000</a:t>
            </a:r>
          </a:p>
          <a:p>
            <a:pPr algn="l"/>
            <a:r>
              <a:rPr lang="en-US" altLang="zh-CN" sz="2000">
                <a:latin typeface="Consolas" pitchFamily="49" charset="0"/>
                <a:ea typeface="黑体" pitchFamily="2" charset="-122"/>
                <a:cs typeface="Consolas" pitchFamily="49" charset="0"/>
              </a:rPr>
              <a:t>8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:1111		</a:t>
            </a:r>
            <a:r>
              <a:rPr lang="en-US" altLang="zh-CN" sz="2000">
                <a:latin typeface="Consolas" pitchFamily="49" charset="0"/>
                <a:ea typeface="黑体" pitchFamily="2" charset="-122"/>
                <a:cs typeface="Consolas" pitchFamily="49" charset="0"/>
              </a:rPr>
              <a:t>23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:01      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	</a:t>
            </a:r>
            <a:r>
              <a:rPr lang="en-US" altLang="zh-CN" sz="2000" dirty="0">
                <a:latin typeface="Consolas" pitchFamily="49" charset="0"/>
                <a:ea typeface="黑体" pitchFamily="2" charset="-122"/>
                <a:cs typeface="Consolas" pitchFamily="49" charset="0"/>
              </a:rPr>
              <a:t>29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:10     	</a:t>
            </a:r>
            <a:r>
              <a:rPr lang="en-US" altLang="zh-CN" sz="2000" dirty="0">
                <a:latin typeface="Consolas" pitchFamily="49" charset="0"/>
                <a:ea typeface="黑体" pitchFamily="2" charset="-122"/>
                <a:cs typeface="Consolas" pitchFamily="49" charset="0"/>
              </a:rPr>
              <a:t>14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:110</a:t>
            </a:r>
          </a:p>
        </p:txBody>
      </p:sp>
      <p:sp>
        <p:nvSpPr>
          <p:cNvPr id="264223" name="Text Box 31"/>
          <p:cNvSpPr txBox="1">
            <a:spLocks noChangeArrowheads="1"/>
          </p:cNvSpPr>
          <p:nvPr/>
        </p:nvSpPr>
        <p:spPr bwMode="auto">
          <a:xfrm>
            <a:off x="1201738" y="3840163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4" name="Text Box 32"/>
          <p:cNvSpPr txBox="1">
            <a:spLocks noChangeArrowheads="1"/>
          </p:cNvSpPr>
          <p:nvPr/>
        </p:nvSpPr>
        <p:spPr bwMode="auto">
          <a:xfrm>
            <a:off x="2555875" y="1844675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5" name="Text Box 33"/>
          <p:cNvSpPr txBox="1">
            <a:spLocks noChangeArrowheads="1"/>
          </p:cNvSpPr>
          <p:nvPr/>
        </p:nvSpPr>
        <p:spPr bwMode="auto">
          <a:xfrm>
            <a:off x="5508625" y="1773238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3635375" y="692150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7" name="Text Box 35"/>
          <p:cNvSpPr txBox="1">
            <a:spLocks noChangeArrowheads="1"/>
          </p:cNvSpPr>
          <p:nvPr/>
        </p:nvSpPr>
        <p:spPr bwMode="auto">
          <a:xfrm>
            <a:off x="2973210" y="2852738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28" name="Text Box 36"/>
          <p:cNvSpPr txBox="1">
            <a:spLocks noChangeArrowheads="1"/>
          </p:cNvSpPr>
          <p:nvPr/>
        </p:nvSpPr>
        <p:spPr bwMode="auto">
          <a:xfrm>
            <a:off x="6227764" y="2852738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9" name="Text Box 37"/>
          <p:cNvSpPr txBox="1">
            <a:spLocks noChangeArrowheads="1"/>
          </p:cNvSpPr>
          <p:nvPr/>
        </p:nvSpPr>
        <p:spPr bwMode="auto">
          <a:xfrm>
            <a:off x="6731001" y="3992574"/>
            <a:ext cx="288925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30" name="Text Box 38"/>
          <p:cNvSpPr txBox="1">
            <a:spLocks noChangeArrowheads="1"/>
          </p:cNvSpPr>
          <p:nvPr/>
        </p:nvSpPr>
        <p:spPr bwMode="auto">
          <a:xfrm>
            <a:off x="2268538" y="3860800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1" name="Text Box 39"/>
          <p:cNvSpPr txBox="1">
            <a:spLocks noChangeArrowheads="1"/>
          </p:cNvSpPr>
          <p:nvPr/>
        </p:nvSpPr>
        <p:spPr bwMode="auto">
          <a:xfrm>
            <a:off x="1835150" y="2852738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32" name="Text Box 40"/>
          <p:cNvSpPr txBox="1">
            <a:spLocks noChangeArrowheads="1"/>
          </p:cNvSpPr>
          <p:nvPr/>
        </p:nvSpPr>
        <p:spPr bwMode="auto">
          <a:xfrm>
            <a:off x="6687986" y="1773238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3" name="Text Box 41"/>
          <p:cNvSpPr txBox="1">
            <a:spLocks noChangeArrowheads="1"/>
          </p:cNvSpPr>
          <p:nvPr/>
        </p:nvSpPr>
        <p:spPr bwMode="auto">
          <a:xfrm>
            <a:off x="3687590" y="1844675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4" name="Text Box 42"/>
          <p:cNvSpPr txBox="1">
            <a:spLocks noChangeArrowheads="1"/>
          </p:cNvSpPr>
          <p:nvPr/>
        </p:nvSpPr>
        <p:spPr bwMode="auto">
          <a:xfrm>
            <a:off x="7307264" y="2779713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5" name="Text Box 43"/>
          <p:cNvSpPr txBox="1">
            <a:spLocks noChangeArrowheads="1"/>
          </p:cNvSpPr>
          <p:nvPr/>
        </p:nvSpPr>
        <p:spPr bwMode="auto">
          <a:xfrm>
            <a:off x="7956551" y="3992574"/>
            <a:ext cx="287338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7" name="Text Box 45"/>
          <p:cNvSpPr txBox="1">
            <a:spLocks noChangeArrowheads="1"/>
          </p:cNvSpPr>
          <p:nvPr/>
        </p:nvSpPr>
        <p:spPr bwMode="auto">
          <a:xfrm>
            <a:off x="5435600" y="692150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8" name="Text Box 46"/>
          <p:cNvSpPr txBox="1">
            <a:spLocks noChangeArrowheads="1"/>
          </p:cNvSpPr>
          <p:nvPr/>
        </p:nvSpPr>
        <p:spPr bwMode="auto">
          <a:xfrm>
            <a:off x="395288" y="333375"/>
            <a:ext cx="2520950" cy="830997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产生哈夫曼编码示例的演示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48" name="直接连接符 47"/>
          <p:cNvCxnSpPr>
            <a:endCxn id="264201" idx="0"/>
          </p:cNvCxnSpPr>
          <p:nvPr/>
        </p:nvCxnSpPr>
        <p:spPr>
          <a:xfrm rot="5400000">
            <a:off x="1313648" y="3891768"/>
            <a:ext cx="506410" cy="4381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264202" idx="0"/>
          </p:cNvCxnSpPr>
          <p:nvPr/>
        </p:nvCxnSpPr>
        <p:spPr>
          <a:xfrm rot="16200000" flipH="1">
            <a:off x="2041510" y="3887788"/>
            <a:ext cx="507997" cy="4476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264210" idx="0"/>
          </p:cNvCxnSpPr>
          <p:nvPr/>
        </p:nvCxnSpPr>
        <p:spPr>
          <a:xfrm rot="16200000" flipH="1">
            <a:off x="7573988" y="3987809"/>
            <a:ext cx="549273" cy="40958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264206" idx="0"/>
          </p:cNvCxnSpPr>
          <p:nvPr/>
        </p:nvCxnSpPr>
        <p:spPr>
          <a:xfrm rot="16200000" flipH="1">
            <a:off x="6910391" y="2948000"/>
            <a:ext cx="744551" cy="4206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64194" idx="0"/>
          </p:cNvCxnSpPr>
          <p:nvPr/>
        </p:nvCxnSpPr>
        <p:spPr>
          <a:xfrm rot="5400000">
            <a:off x="5530057" y="1848633"/>
            <a:ext cx="676285" cy="4079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264213" idx="0"/>
          </p:cNvCxnSpPr>
          <p:nvPr/>
        </p:nvCxnSpPr>
        <p:spPr>
          <a:xfrm rot="16200000" flipH="1">
            <a:off x="6328173" y="1744265"/>
            <a:ext cx="647713" cy="58815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264200" idx="0"/>
          </p:cNvCxnSpPr>
          <p:nvPr/>
        </p:nvCxnSpPr>
        <p:spPr>
          <a:xfrm rot="5400000">
            <a:off x="1825616" y="2825756"/>
            <a:ext cx="714380" cy="4921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264197" idx="0"/>
          </p:cNvCxnSpPr>
          <p:nvPr/>
        </p:nvCxnSpPr>
        <p:spPr>
          <a:xfrm rot="16200000" flipH="1">
            <a:off x="2571741" y="2857491"/>
            <a:ext cx="714380" cy="42863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2643174" y="1857364"/>
            <a:ext cx="571504" cy="4286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264196" idx="0"/>
          </p:cNvCxnSpPr>
          <p:nvPr/>
        </p:nvCxnSpPr>
        <p:spPr>
          <a:xfrm rot="16200000" flipH="1">
            <a:off x="3377400" y="1837521"/>
            <a:ext cx="609606" cy="50641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0800000" flipV="1">
            <a:off x="3500430" y="928670"/>
            <a:ext cx="1000132" cy="4286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000628" y="928670"/>
            <a:ext cx="954094" cy="3698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57290" y="5143512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785918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14546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71736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00364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86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642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642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642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642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642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642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642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64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64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2" grpId="0" animBg="1"/>
      <p:bldP spid="264236" grpId="0"/>
      <p:bldP spid="264223" grpId="0"/>
      <p:bldP spid="264224" grpId="0"/>
      <p:bldP spid="264224" grpId="1"/>
      <p:bldP spid="264225" grpId="0"/>
      <p:bldP spid="264226" grpId="0"/>
      <p:bldP spid="264226" grpId="1"/>
      <p:bldP spid="264227" grpId="0"/>
      <p:bldP spid="264228" grpId="0"/>
      <p:bldP spid="264229" grpId="0"/>
      <p:bldP spid="264230" grpId="0"/>
      <p:bldP spid="264230" grpId="1"/>
      <p:bldP spid="264231" grpId="0"/>
      <p:bldP spid="264231" grpId="1"/>
      <p:bldP spid="264232" grpId="0"/>
      <p:bldP spid="264233" grpId="0"/>
      <p:bldP spid="264234" grpId="0"/>
      <p:bldP spid="264235" grpId="0"/>
      <p:bldP spid="264237" grpId="0"/>
      <p:bldP spid="88" grpId="0"/>
      <p:bldP spid="89" grpId="0"/>
      <p:bldP spid="90" grpId="0"/>
      <p:bldP spid="91" grpId="0"/>
      <p:bldP spid="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38200" y="2285992"/>
            <a:ext cx="7948642" cy="155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设二叉树具有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个带权值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的叶结点，那么从根结点到各个叶结点的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路径长度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与相应结点权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值的乘积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的和，叫做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二叉树的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路径长度</a:t>
            </a: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WPL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       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505200" y="4137025"/>
          <a:ext cx="1778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431640" progId="Equation.3">
                  <p:embed/>
                </p:oleObj>
              </mc:Choice>
              <mc:Fallback>
                <p:oleObj name="Equation" r:id="rId2" imgW="888840" imgH="431640" progId="Equation.3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37025"/>
                        <a:ext cx="1778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 descr="新闻纸"/>
          <p:cNvSpPr txBox="1">
            <a:spLocks noChangeArrowheads="1"/>
          </p:cNvSpPr>
          <p:nvPr/>
        </p:nvSpPr>
        <p:spPr bwMode="auto">
          <a:xfrm>
            <a:off x="611188" y="1409690"/>
            <a:ext cx="4603754" cy="58477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7.8.1   </a:t>
            </a:r>
            <a:r>
              <a:rPr kumimoji="1" lang="zh-CN" altLang="en-US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哈夫曼树的定义</a:t>
            </a: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2571736" y="357166"/>
            <a:ext cx="4033838" cy="579437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7.8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哈夫曼树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6754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存储结构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哈夫曼树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49350" y="1847850"/>
            <a:ext cx="7200900" cy="247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设计存放每个节点哈夫曼编码的类型如下：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</a:rPr>
              <a:t>　</a:t>
            </a:r>
            <a:r>
              <a:rPr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typedef </a:t>
            </a:r>
            <a:r>
              <a:rPr lang="en-US" altLang="zh-CN" sz="2000" b="1" dirty="0" err="1">
                <a:solidFill>
                  <a:srgbClr val="663300"/>
                </a:solidFill>
                <a:latin typeface="Courier New" pitchFamily="49" charset="0"/>
              </a:rPr>
              <a:t>struct</a:t>
            </a:r>
            <a:endParaRPr lang="en-US" altLang="zh-CN" sz="2000" b="1" dirty="0">
              <a:solidFill>
                <a:srgbClr val="663300"/>
              </a:solidFill>
              <a:latin typeface="Courier New" pitchFamily="49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663300"/>
                </a:solidFill>
                <a:latin typeface="Courier New" pitchFamily="49" charset="0"/>
              </a:rPr>
              <a:t>　</a:t>
            </a:r>
            <a:r>
              <a:rPr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{  char cd[N];  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存放当前节点的哈夫曼码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663300"/>
                </a:solidFill>
                <a:latin typeface="Courier New" pitchFamily="49" charset="0"/>
              </a:rPr>
              <a:t>　   </a:t>
            </a:r>
            <a:r>
              <a:rPr lang="en-US" altLang="zh-CN" sz="2000" b="1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 start;   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存放哈夫曼码在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cd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中的起始位置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663300"/>
                </a:solidFill>
                <a:latin typeface="Courier New" pitchFamily="49" charset="0"/>
              </a:rPr>
              <a:t>　</a:t>
            </a:r>
            <a:r>
              <a:rPr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}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HCode</a:t>
            </a:r>
            <a:r>
              <a:rPr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49336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哈夫曼编码代码实现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哈夫曼树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6050" y="1712913"/>
            <a:ext cx="89916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CreateHCode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HTNode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[],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hcd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[],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n)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{ 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i,f,c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;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for (i=0;i&lt;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n;i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++)		</a:t>
            </a:r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根据哈夫曼树求哈夫曼编码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{ 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hc.start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n;c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=i; f=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[i].parent;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	while (f!=-1)          </a:t>
            </a:r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循环直到无双亲节点即到达树根节点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{  if (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[f].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lchild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==c)	</a:t>
            </a:r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当前节点是左孩子节点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	      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hc.cd[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hc.start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--]='0';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	   else	  		</a:t>
            </a:r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当前节点是双亲节点的右孩子节点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	      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hc.cd[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hc.start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--]='1';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	   c=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f;f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[f].parent; </a:t>
            </a:r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再对双亲节点进行同样的操作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	 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}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	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hc.start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++;		</a:t>
            </a:r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//start</a:t>
            </a:r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指向哈夫曼编码最开始字符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   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hcd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[i]=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}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391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例：已知权值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W={ 5, 6, 2, 9, 7 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哈夫曼树</a:t>
            </a:r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4094163" y="19446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9</a:t>
            </a:r>
            <a:endParaRPr lang="en-US" altLang="zh-CN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274763" y="19446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5</a:t>
            </a:r>
            <a:endParaRPr lang="en-US" altLang="zh-CN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189163" y="19446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6</a:t>
            </a:r>
            <a:endParaRPr lang="en-US" altLang="zh-CN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103563" y="19446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 dirty="0">
                <a:solidFill>
                  <a:srgbClr val="990000"/>
                </a:solidFill>
              </a:rPr>
              <a:t>2</a:t>
            </a:r>
            <a:endParaRPr lang="en-US" altLang="zh-CN" dirty="0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008563" y="19446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7</a:t>
            </a:r>
            <a:endParaRPr lang="en-US" altLang="zh-CN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017963" y="41544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5</a:t>
            </a:r>
            <a:endParaRPr lang="en-US" altLang="zh-CN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237163" y="41544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2</a:t>
            </a:r>
            <a:endParaRPr lang="en-US" altLang="zh-CN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4322763" y="3925888"/>
            <a:ext cx="3810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160963" y="3925888"/>
            <a:ext cx="3810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687888" y="3240088"/>
            <a:ext cx="549275" cy="66675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3300"/>
                </a:solidFill>
              </a:rPr>
              <a:t>7</a:t>
            </a:r>
            <a:endParaRPr lang="en-US" altLang="zh-CN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350963" y="32400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6</a:t>
            </a:r>
            <a:endParaRPr lang="en-US" altLang="zh-CN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265363" y="32400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9</a:t>
            </a:r>
            <a:endParaRPr lang="en-US" altLang="zh-CN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179763" y="32400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7</a:t>
            </a:r>
            <a:endParaRPr lang="en-US" altLang="zh-CN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551363" y="61356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6</a:t>
            </a:r>
            <a:endParaRPr lang="en-US" altLang="zh-CN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5618163" y="61356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7</a:t>
            </a:r>
            <a:endParaRPr lang="en-US" altLang="zh-CN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084763" y="5221288"/>
            <a:ext cx="838200" cy="646112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3300"/>
                </a:solidFill>
              </a:rPr>
              <a:t>13</a:t>
            </a:r>
            <a:endParaRPr lang="en-US" altLang="zh-CN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4856163" y="5830888"/>
            <a:ext cx="228600" cy="3048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770563" y="5907088"/>
            <a:ext cx="1524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1427163" y="52212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9</a:t>
            </a:r>
            <a:endParaRPr lang="en-US" altLang="zh-CN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189163" y="61356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5</a:t>
            </a:r>
            <a:endParaRPr lang="en-US" altLang="zh-CN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3408363" y="61356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2</a:t>
            </a:r>
            <a:endParaRPr lang="en-US" altLang="zh-CN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493963" y="5907088"/>
            <a:ext cx="3810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332163" y="5907088"/>
            <a:ext cx="3810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859088" y="5221288"/>
            <a:ext cx="549275" cy="66675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3300"/>
                </a:solidFill>
              </a:rPr>
              <a:t>7</a:t>
            </a: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187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/>
      <p:bldP spid="12" grpId="0" animBg="1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  <p:bldP spid="20" grpId="0" animBg="1"/>
      <p:bldP spid="21" grpId="0" animBg="1"/>
      <p:bldP spid="22" grpId="0" animBg="1" autoUpdateAnimBg="0"/>
      <p:bldP spid="23" grpId="0" animBg="1" autoUpdateAnimBg="0"/>
      <p:bldP spid="24" grpId="0" animBg="1" autoUpdateAnimBg="0"/>
      <p:bldP spid="25" grpId="0" animBg="1"/>
      <p:bldP spid="26" grpId="0" animBg="1"/>
      <p:bldP spid="2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例：已知权值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W={ 5, 6, 2, 9, 7 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哈夫曼树</a:t>
            </a:r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3182938" y="275113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6</a:t>
            </a:r>
            <a:endParaRPr lang="en-US" altLang="zh-CN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249738" y="275113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7</a:t>
            </a:r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16338" y="1836738"/>
            <a:ext cx="823912" cy="646112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3300"/>
                </a:solidFill>
              </a:rPr>
              <a:t>13</a:t>
            </a:r>
            <a:endParaRPr lang="en-US" altLang="zh-CN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3487738" y="2446338"/>
            <a:ext cx="228600" cy="3048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402138" y="2522538"/>
            <a:ext cx="1524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8738" y="183673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9</a:t>
            </a:r>
            <a:endParaRPr lang="en-US" altLang="zh-CN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820738" y="275113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5</a:t>
            </a:r>
            <a:endParaRPr lang="en-US" altLang="zh-CN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039938" y="275113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2</a:t>
            </a:r>
            <a:endParaRPr lang="en-US" altLang="zh-CN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125538" y="2522538"/>
            <a:ext cx="3810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963738" y="2522538"/>
            <a:ext cx="3810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490663" y="1836738"/>
            <a:ext cx="549275" cy="66675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3300"/>
                </a:solidFill>
              </a:rPr>
              <a:t>7</a:t>
            </a:r>
            <a:endParaRPr lang="en-US" altLang="zh-CN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140450" y="48006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9</a:t>
            </a:r>
            <a:endParaRPr lang="en-US" altLang="zh-CN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7054850" y="57150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5</a:t>
            </a:r>
            <a:endParaRPr lang="en-US" altLang="zh-CN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8274050" y="57150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2</a:t>
            </a:r>
            <a:endParaRPr lang="en-US" altLang="zh-CN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7359650" y="5486400"/>
            <a:ext cx="3810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8197850" y="5486400"/>
            <a:ext cx="3810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724775" y="4800600"/>
            <a:ext cx="549275" cy="66675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3300"/>
                </a:solidFill>
              </a:rPr>
              <a:t>7</a:t>
            </a:r>
            <a:endParaRPr lang="en-US" altLang="zh-CN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921500" y="3676650"/>
            <a:ext cx="666750" cy="666750"/>
          </a:xfrm>
          <a:prstGeom prst="rect">
            <a:avLst/>
          </a:prstGeom>
          <a:solidFill>
            <a:srgbClr val="CAF2CE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3300"/>
                </a:solidFill>
              </a:rPr>
              <a:t>16</a:t>
            </a:r>
            <a:endParaRPr lang="en-US" altLang="zh-CN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6445250" y="4343400"/>
            <a:ext cx="457200" cy="4572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7588250" y="4343400"/>
            <a:ext cx="381000" cy="4572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4006850" y="48006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6</a:t>
            </a:r>
            <a:endParaRPr lang="en-US" altLang="zh-CN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5073650" y="48006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7</a:t>
            </a:r>
            <a:endParaRPr lang="en-US" altLang="zh-CN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540250" y="3657600"/>
            <a:ext cx="854075" cy="646113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3300"/>
                </a:solidFill>
              </a:rPr>
              <a:t>13</a:t>
            </a:r>
            <a:endParaRPr lang="en-US" altLang="zh-CN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4311650" y="4267200"/>
            <a:ext cx="228600" cy="5334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5226050" y="4343400"/>
            <a:ext cx="152400" cy="4572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683250" y="2514600"/>
            <a:ext cx="936625" cy="646113"/>
          </a:xfrm>
          <a:prstGeom prst="rect">
            <a:avLst/>
          </a:prstGeom>
          <a:solidFill>
            <a:srgbClr val="CAF2CE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FF3300"/>
                </a:solidFill>
              </a:rPr>
              <a:t>29</a:t>
            </a:r>
            <a:endParaRPr lang="en-US" altLang="zh-CN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4845050" y="3200400"/>
            <a:ext cx="838200" cy="4572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6445250" y="3200400"/>
            <a:ext cx="838200" cy="4572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041900" y="28956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6666"/>
                </a:solidFill>
              </a:rPr>
              <a:t>0</a:t>
            </a:r>
            <a:endParaRPr lang="en-US" altLang="zh-CN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083050" y="40830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6666"/>
                </a:solidFill>
              </a:rPr>
              <a:t>0</a:t>
            </a:r>
            <a:endParaRPr lang="en-US" altLang="zh-CN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6413500" y="40830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6666"/>
                </a:solidFill>
              </a:rPr>
              <a:t>0</a:t>
            </a:r>
            <a:endParaRPr lang="en-US" altLang="zh-CN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7251700" y="51054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6666"/>
                </a:solidFill>
              </a:rPr>
              <a:t>0</a:t>
            </a:r>
            <a:endParaRPr lang="en-US" altLang="zh-CN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6718300" y="28638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6666"/>
                </a:solidFill>
              </a:rPr>
              <a:t>1</a:t>
            </a:r>
            <a:endParaRPr lang="en-US" altLang="zh-CN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5302250" y="41148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6666"/>
                </a:solidFill>
              </a:rPr>
              <a:t>1</a:t>
            </a:r>
            <a:endParaRPr lang="en-US" altLang="zh-CN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7708900" y="40830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6666"/>
                </a:solidFill>
              </a:rPr>
              <a:t>1</a:t>
            </a:r>
            <a:endParaRPr lang="en-US" altLang="zh-CN"/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8318500" y="50736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6666"/>
                </a:solidFill>
              </a:rPr>
              <a:t>1</a:t>
            </a:r>
            <a:endParaRPr lang="en-US" altLang="zh-CN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4006850" y="530225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800080"/>
                </a:solidFill>
              </a:rPr>
              <a:t>00</a:t>
            </a:r>
            <a:endParaRPr lang="en-US" altLang="zh-CN"/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5073650" y="530225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800080"/>
                </a:solidFill>
              </a:rPr>
              <a:t>01</a:t>
            </a:r>
            <a:endParaRPr lang="en-US" altLang="zh-CN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108700" y="530225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800080"/>
                </a:solidFill>
              </a:rPr>
              <a:t>10</a:t>
            </a:r>
            <a:endParaRPr lang="en-US" altLang="zh-CN"/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6902450" y="6172200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800080"/>
                </a:solidFill>
              </a:rPr>
              <a:t>110</a:t>
            </a:r>
            <a:endParaRPr lang="en-US" altLang="zh-CN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8166100" y="6172200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800080"/>
                </a:solidFill>
              </a:rPr>
              <a:t>111</a:t>
            </a:r>
            <a:endParaRPr lang="en-US" altLang="zh-CN"/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611188" y="4005263"/>
            <a:ext cx="26479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任一字符的哈夫曼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编码不可能是另一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字符的哈夫曼编码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的前缀！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607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/>
      <p:bldP spid="8" grpId="0" animBg="1"/>
      <p:bldP spid="9" grpId="0" animBg="1" autoUpdateAnimBg="0"/>
      <p:bldP spid="10" grpId="0" animBg="1" autoUpdateAnimBg="0"/>
      <p:bldP spid="11" grpId="0" animBg="1" autoUpdateAnimBg="0"/>
      <p:bldP spid="12" grpId="0" animBg="1"/>
      <p:bldP spid="13" grpId="0" animBg="1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/>
      <p:bldP spid="19" grpId="0" animBg="1"/>
      <p:bldP spid="20" grpId="0" animBg="1" autoUpdateAnimBg="0"/>
      <p:bldP spid="21" grpId="0" animBg="1" autoUpdateAnimBg="0"/>
      <p:bldP spid="22" grpId="0" animBg="1"/>
      <p:bldP spid="23" grpId="0" animBg="1"/>
      <p:bldP spid="24" grpId="0" animBg="1" autoUpdateAnimBg="0"/>
      <p:bldP spid="25" grpId="0" animBg="1" autoUpdateAnimBg="0"/>
      <p:bldP spid="26" grpId="0" animBg="1" autoUpdateAnimBg="0"/>
      <p:bldP spid="27" grpId="0" animBg="1"/>
      <p:bldP spid="28" grpId="0" animBg="1"/>
      <p:bldP spid="29" grpId="0" animBg="1" autoUpdateAnimBg="0"/>
      <p:bldP spid="30" grpId="0" animBg="1"/>
      <p:bldP spid="31" grpId="0" animBg="1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8207375" cy="91807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　在一组字符的哈夫曼编码中，不可能出现一个字符的哈夫曼编码是另一个字符哈夫曼编码的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前缀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755650" y="1557338"/>
            <a:ext cx="7920038" cy="144655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例如，有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个字符的编码如下：</a:t>
            </a:r>
          </a:p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00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01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这是哈夫曼编码吗？</a:t>
            </a: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3571868" y="2500306"/>
            <a:ext cx="10795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FF0000"/>
                </a:solidFill>
              </a:rPr>
              <a:t>×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214414" y="3143248"/>
            <a:ext cx="4572032" cy="1145267"/>
            <a:chOff x="857224" y="3929066"/>
            <a:chExt cx="4572032" cy="1145267"/>
          </a:xfrm>
        </p:grpSpPr>
        <p:sp>
          <p:nvSpPr>
            <p:cNvPr id="5" name="TextBox 4"/>
            <p:cNvSpPr txBox="1"/>
            <p:nvPr/>
          </p:nvSpPr>
          <p:spPr>
            <a:xfrm>
              <a:off x="857224" y="4643446"/>
              <a:ext cx="45720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哈夫曼编码也称为</a:t>
              </a:r>
              <a:r>
                <a:rPr lang="zh-CN" altLang="en-US" sz="22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前缀编码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 sz="2200"/>
            </a:p>
          </p:txBody>
        </p:sp>
        <p:sp>
          <p:nvSpPr>
            <p:cNvPr id="6" name="下箭头 5"/>
            <p:cNvSpPr/>
            <p:nvPr/>
          </p:nvSpPr>
          <p:spPr>
            <a:xfrm>
              <a:off x="2571736" y="3929066"/>
              <a:ext cx="285752" cy="57150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525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5" grpId="0"/>
      <p:bldP spid="37888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642918"/>
            <a:ext cx="8143932" cy="307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个字符有如下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种编码方案，不是前缀编码的是</a:t>
            </a:r>
            <a:r>
              <a:rPr lang="zh-CN" altLang="en-US" sz="2200" u="sng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u="sng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200" u="sng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．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0000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0001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001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．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011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000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001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010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C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．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000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001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010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011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dirty="0">
                <a:latin typeface="Consolas" pitchFamily="49" charset="0"/>
                <a:ea typeface="楷体" pitchFamily="49" charset="-122"/>
              </a:rPr>
              <a:t>D</a:t>
            </a:r>
            <a:r>
              <a:rPr lang="zh-CN" altLang="en-US" sz="2200" dirty="0">
                <a:latin typeface="Consolas" pitchFamily="49" charset="0"/>
                <a:ea typeface="楷体" pitchFamily="49" charset="-122"/>
              </a:rPr>
              <a:t>．</a:t>
            </a:r>
            <a:r>
              <a:rPr lang="en-US" altLang="zh-CN" sz="2200" dirty="0">
                <a:latin typeface="Consolas" pitchFamily="49" charset="0"/>
                <a:ea typeface="楷体" pitchFamily="49" charset="-122"/>
              </a:rPr>
              <a:t>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</a:rPr>
              <a:t>100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</a:rPr>
              <a:t>，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110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</a:rPr>
              <a:t>1110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</a:rPr>
              <a:t>，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1100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3085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5"/>
          <p:cNvSpPr txBox="1">
            <a:spLocks noChangeArrowheads="1"/>
          </p:cNvSpPr>
          <p:nvPr/>
        </p:nvSpPr>
        <p:spPr bwMode="auto">
          <a:xfrm>
            <a:off x="1728164" y="6107051"/>
            <a:ext cx="5584704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《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金庸群侠传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》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：寻找武侠人物之间的关系</a:t>
            </a:r>
          </a:p>
        </p:txBody>
      </p:sp>
      <p:sp>
        <p:nvSpPr>
          <p:cNvPr id="5" name="Text Box 6" descr="新闻纸"/>
          <p:cNvSpPr txBox="1">
            <a:spLocks noChangeArrowheads="1"/>
          </p:cNvSpPr>
          <p:nvPr/>
        </p:nvSpPr>
        <p:spPr bwMode="auto">
          <a:xfrm>
            <a:off x="611188" y="1266814"/>
            <a:ext cx="4321175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7.9.1    </a:t>
            </a:r>
            <a:r>
              <a:rPr lang="zh-CN" altLang="en-US" sz="3200" dirty="0">
                <a:solidFill>
                  <a:srgbClr val="FF0000"/>
                </a:solidFill>
                <a:ea typeface="隶书" pitchFamily="49" charset="-122"/>
              </a:rPr>
              <a:t>并查集示例</a:t>
            </a:r>
            <a:endParaRPr kumimoji="1" lang="zh-CN" altLang="en-US" sz="32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2571736" y="214290"/>
            <a:ext cx="4033838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7.9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并查集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0" b="10670"/>
          <a:stretch>
            <a:fillRect/>
          </a:stretch>
        </p:blipFill>
        <p:spPr>
          <a:xfrm>
            <a:off x="1653981" y="2348880"/>
            <a:ext cx="5654323" cy="3561669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4112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5"/>
          <p:cNvSpPr txBox="1">
            <a:spLocks noChangeArrowheads="1"/>
          </p:cNvSpPr>
          <p:nvPr/>
        </p:nvSpPr>
        <p:spPr bwMode="auto">
          <a:xfrm>
            <a:off x="2915816" y="6021611"/>
            <a:ext cx="292040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《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警察审讯犯罪团伙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》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6" descr="新闻纸"/>
          <p:cNvSpPr txBox="1">
            <a:spLocks noChangeArrowheads="1"/>
          </p:cNvSpPr>
          <p:nvPr/>
        </p:nvSpPr>
        <p:spPr bwMode="auto">
          <a:xfrm>
            <a:off x="611188" y="1266814"/>
            <a:ext cx="4321175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7.9.1    </a:t>
            </a:r>
            <a:r>
              <a:rPr lang="zh-CN" altLang="en-US" sz="3200" dirty="0">
                <a:solidFill>
                  <a:srgbClr val="FF0000"/>
                </a:solidFill>
                <a:ea typeface="隶书" pitchFamily="49" charset="-122"/>
              </a:rPr>
              <a:t>并查集示例</a:t>
            </a:r>
            <a:endParaRPr kumimoji="1" lang="zh-CN" altLang="en-US" sz="32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2571736" y="214290"/>
            <a:ext cx="4033838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7.9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并查集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03991" y="2204864"/>
            <a:ext cx="5868209" cy="33123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22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警察抓到了</a:t>
            </a:r>
            <a:r>
              <a:rPr lang="en-US" altLang="zh-CN" sz="22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2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个罪犯，警察根据经验知道他们属于不同的犯罪团伙，却不能判断有多少个团伙，有可能一个犯罪团伙只有一个人</a:t>
            </a:r>
            <a:endParaRPr lang="en-US" altLang="zh-CN" sz="2200" b="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2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通过警察的审讯，知道其中的一些罪犯之间相互认识，已知同一犯罪团伙的成员之间直接或间接认识</a:t>
            </a:r>
            <a:endParaRPr lang="en-US" altLang="zh-CN" sz="2200" b="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2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请你根据已知罪犯之间的关系，确定犯罪团伙的数量。已知罪犯的编号从</a:t>
            </a:r>
            <a:r>
              <a:rPr lang="en-US" altLang="zh-CN" sz="22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至</a:t>
            </a:r>
            <a:r>
              <a:rPr lang="en-US" altLang="zh-CN" sz="22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2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200" b="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444208" y="1916832"/>
            <a:ext cx="1263650" cy="415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输入：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11</a:t>
            </a: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 </a:t>
            </a: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1 2</a:t>
            </a: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4 5</a:t>
            </a: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3 4</a:t>
            </a: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1 3</a:t>
            </a: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5 6</a:t>
            </a: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7 10</a:t>
            </a: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5 10</a:t>
            </a: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8 9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15808" y="1916832"/>
            <a:ext cx="1143000" cy="138499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</a:p>
          <a:p>
            <a:pPr>
              <a:spcBef>
                <a:spcPct val="50000"/>
              </a:spcBef>
              <a:defRPr/>
            </a:pP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0425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5"/>
          <p:cNvSpPr txBox="1">
            <a:spLocks noChangeArrowheads="1"/>
          </p:cNvSpPr>
          <p:nvPr/>
        </p:nvSpPr>
        <p:spPr bwMode="auto">
          <a:xfrm>
            <a:off x="571472" y="2143116"/>
            <a:ext cx="8280400" cy="46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如果已经得到完整的家谱，判断两个人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是否亲戚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?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6" descr="新闻纸"/>
          <p:cNvSpPr txBox="1">
            <a:spLocks noChangeArrowheads="1"/>
          </p:cNvSpPr>
          <p:nvPr/>
        </p:nvSpPr>
        <p:spPr bwMode="auto">
          <a:xfrm>
            <a:off x="611188" y="1266814"/>
            <a:ext cx="4321175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7.9.1    </a:t>
            </a:r>
            <a:r>
              <a:rPr lang="zh-CN" altLang="en-US" sz="3200" dirty="0">
                <a:solidFill>
                  <a:srgbClr val="FF0000"/>
                </a:solidFill>
                <a:ea typeface="隶书" pitchFamily="49" charset="-122"/>
              </a:rPr>
              <a:t>并查集示例</a:t>
            </a:r>
            <a:endParaRPr kumimoji="1" lang="zh-CN" altLang="en-US" sz="32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2571736" y="214290"/>
            <a:ext cx="4033838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7.9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并查集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B22BF3-0E5A-4122-A5D4-C98F53CA2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37" y="2708920"/>
            <a:ext cx="5241743" cy="39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31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4"/>
          <p:cNvSpPr txBox="1">
            <a:spLocks noChangeArrowheads="1"/>
          </p:cNvSpPr>
          <p:nvPr/>
        </p:nvSpPr>
        <p:spPr bwMode="auto">
          <a:xfrm>
            <a:off x="539750" y="836613"/>
            <a:ext cx="8280400" cy="3303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输入：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第一部分以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开始。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为问题涉及的人的个数（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20000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）。这些人的编号为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+mj-ea"/>
                <a:cs typeface="Consolas" pitchFamily="49" charset="0"/>
              </a:rPr>
              <a:t>…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N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2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 下面有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行（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20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1000000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），每行有两个数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，表示已知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是亲戚。</a:t>
            </a:r>
          </a:p>
          <a:p>
            <a:pPr algn="l">
              <a:lnSpc>
                <a:spcPct val="12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 第二部分以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开始。以下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行有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个询问（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en-US" altLang="zh-CN" sz="220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1000 000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），每行为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，表示询问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是否为亲戚。</a:t>
            </a:r>
          </a:p>
          <a:p>
            <a:pPr algn="l">
              <a:lnSpc>
                <a:spcPct val="120000"/>
              </a:lnSpc>
            </a:pPr>
            <a:r>
              <a:rPr lang="zh-CN" altLang="en-US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输出：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对于每个询问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，输出一行：若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为亲戚，则输出“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Yes”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，否则输出“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No”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5072066" y="4000504"/>
            <a:ext cx="1800225" cy="1079500"/>
          </a:xfrm>
          <a:prstGeom prst="wedgeEllipseCallout">
            <a:avLst>
              <a:gd name="adj1" fmla="val -37604"/>
              <a:gd name="adj2" fmla="val -63712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/>
          <a:lstStyle/>
          <a:p>
            <a:r>
              <a:rPr lang="zh-CN" altLang="en-US" sz="200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</a:rPr>
              <a:t>解决分类问题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491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00364" y="642918"/>
            <a:ext cx="2643206" cy="2428892"/>
            <a:chOff x="3000364" y="642918"/>
            <a:chExt cx="2643206" cy="2428892"/>
          </a:xfrm>
        </p:grpSpPr>
        <p:sp>
          <p:nvSpPr>
            <p:cNvPr id="7" name="椭圆 6"/>
            <p:cNvSpPr/>
            <p:nvPr/>
          </p:nvSpPr>
          <p:spPr>
            <a:xfrm>
              <a:off x="4357686" y="642918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643306" y="157161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143504" y="1571612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00364" y="2571744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214810" y="2571744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直接连接符 12"/>
            <p:cNvCxnSpPr>
              <a:stCxn id="7" idx="3"/>
              <a:endCxn id="8" idx="0"/>
            </p:cNvCxnSpPr>
            <p:nvPr/>
          </p:nvCxnSpPr>
          <p:spPr>
            <a:xfrm rot="5400000">
              <a:off x="3911199" y="1051891"/>
              <a:ext cx="501861" cy="53758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5"/>
              <a:endCxn id="9" idx="0"/>
            </p:cNvCxnSpPr>
            <p:nvPr/>
          </p:nvCxnSpPr>
          <p:spPr>
            <a:xfrm rot="16200000" flipH="1">
              <a:off x="4838098" y="1016172"/>
              <a:ext cx="501861" cy="60901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3"/>
              <a:endCxn id="10" idx="0"/>
            </p:cNvCxnSpPr>
            <p:nvPr/>
          </p:nvCxnSpPr>
          <p:spPr>
            <a:xfrm rot="5400000">
              <a:off x="3196819" y="2052023"/>
              <a:ext cx="573299" cy="46614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5"/>
              <a:endCxn id="11" idx="0"/>
            </p:cNvCxnSpPr>
            <p:nvPr/>
          </p:nvCxnSpPr>
          <p:spPr>
            <a:xfrm rot="16200000" flipH="1">
              <a:off x="3980842" y="2087742"/>
              <a:ext cx="573299" cy="39470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28662" y="714356"/>
            <a:ext cx="2214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WPL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的计算：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357422" y="2143116"/>
            <a:ext cx="4429156" cy="1898048"/>
            <a:chOff x="2357422" y="2143116"/>
            <a:chExt cx="4429156" cy="1898048"/>
          </a:xfrm>
        </p:grpSpPr>
        <p:sp>
          <p:nvSpPr>
            <p:cNvPr id="20" name="TextBox 19"/>
            <p:cNvSpPr txBox="1"/>
            <p:nvPr/>
          </p:nvSpPr>
          <p:spPr>
            <a:xfrm>
              <a:off x="2357422" y="3610277"/>
              <a:ext cx="44291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>
                  <a:latin typeface="Consolas" pitchFamily="49" charset="0"/>
                  <a:cs typeface="Consolas" pitchFamily="49" charset="0"/>
                </a:rPr>
                <a:t>WPL </a:t>
              </a:r>
              <a:r>
                <a:rPr lang="en-US" altLang="zh-CN" sz="2200">
                  <a:latin typeface="Consolas" pitchFamily="49" charset="0"/>
                  <a:cs typeface="Consolas" pitchFamily="49" charset="0"/>
                </a:rPr>
                <a:t>= (2+3)×2 + 1×1=11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16200000" flipV="1">
              <a:off x="3357554" y="3214686"/>
              <a:ext cx="571504" cy="42862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5400000" flipH="1" flipV="1">
              <a:off x="4071934" y="3357562"/>
              <a:ext cx="571504" cy="14287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4607719" y="2893215"/>
              <a:ext cx="1571636" cy="7143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80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4"/>
          <p:cNvSpPr txBox="1">
            <a:spLocks noChangeArrowheads="1"/>
          </p:cNvSpPr>
          <p:nvPr/>
        </p:nvSpPr>
        <p:spPr bwMode="auto">
          <a:xfrm>
            <a:off x="2357422" y="214290"/>
            <a:ext cx="3317869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采用集合的思路求解</a:t>
            </a:r>
          </a:p>
        </p:txBody>
      </p:sp>
      <p:sp>
        <p:nvSpPr>
          <p:cNvPr id="4" name="矩形 3"/>
          <p:cNvSpPr/>
          <p:nvPr/>
        </p:nvSpPr>
        <p:spPr>
          <a:xfrm>
            <a:off x="714348" y="857232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输入关系</a:t>
            </a:r>
          </a:p>
        </p:txBody>
      </p:sp>
      <p:sp>
        <p:nvSpPr>
          <p:cNvPr id="5" name="矩形 4"/>
          <p:cNvSpPr/>
          <p:nvPr/>
        </p:nvSpPr>
        <p:spPr>
          <a:xfrm>
            <a:off x="2357422" y="857232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分离集合</a:t>
            </a:r>
          </a:p>
        </p:txBody>
      </p:sp>
      <p:sp>
        <p:nvSpPr>
          <p:cNvPr id="6" name="矩形 5"/>
          <p:cNvSpPr/>
          <p:nvPr/>
        </p:nvSpPr>
        <p:spPr>
          <a:xfrm>
            <a:off x="714348" y="135729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初始状态</a:t>
            </a:r>
          </a:p>
        </p:txBody>
      </p:sp>
      <p:sp>
        <p:nvSpPr>
          <p:cNvPr id="7" name="矩形 6"/>
          <p:cNvSpPr/>
          <p:nvPr/>
        </p:nvSpPr>
        <p:spPr>
          <a:xfrm>
            <a:off x="2357422" y="135729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348" y="1928802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2357422" y="1928802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348" y="2500306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1" name="矩形 10"/>
          <p:cNvSpPr/>
          <p:nvPr/>
        </p:nvSpPr>
        <p:spPr>
          <a:xfrm>
            <a:off x="2357422" y="2500306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4348" y="3071810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3" name="矩形 12"/>
          <p:cNvSpPr/>
          <p:nvPr/>
        </p:nvSpPr>
        <p:spPr>
          <a:xfrm>
            <a:off x="2357422" y="3071810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4348" y="3643314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5" name="矩形 14"/>
          <p:cNvSpPr/>
          <p:nvPr/>
        </p:nvSpPr>
        <p:spPr>
          <a:xfrm>
            <a:off x="2357422" y="3643314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4348" y="421481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7" name="矩形 16"/>
          <p:cNvSpPr/>
          <p:nvPr/>
        </p:nvSpPr>
        <p:spPr>
          <a:xfrm>
            <a:off x="2357422" y="421481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4348" y="482622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9" name="矩形 18"/>
          <p:cNvSpPr/>
          <p:nvPr/>
        </p:nvSpPr>
        <p:spPr>
          <a:xfrm>
            <a:off x="2357422" y="482622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4348" y="5429264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1" name="矩形 20"/>
          <p:cNvSpPr/>
          <p:nvPr/>
        </p:nvSpPr>
        <p:spPr>
          <a:xfrm>
            <a:off x="2357422" y="5429264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256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928794" y="571480"/>
            <a:ext cx="5357850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7290" y="2143116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3 4 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 3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、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4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在同一个集合中  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Yes</a:t>
            </a:r>
            <a:endParaRPr lang="en-US" altLang="zh-CN" sz="200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48" y="1500174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求解：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7290" y="2855237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7 10 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 7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、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10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不在同一个集合中  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No</a:t>
            </a:r>
            <a:endParaRPr lang="en-US" altLang="zh-CN" sz="200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7290" y="3569617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8 9 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 8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、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9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在同一个集合中  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Yes</a:t>
            </a:r>
            <a:endParaRPr lang="en-US" altLang="zh-CN" sz="200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5720" y="500042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结果集合：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195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4"/>
          <p:cNvSpPr txBox="1">
            <a:spLocks noChangeArrowheads="1"/>
          </p:cNvSpPr>
          <p:nvPr/>
        </p:nvSpPr>
        <p:spPr bwMode="auto">
          <a:xfrm>
            <a:off x="357158" y="2285992"/>
            <a:ext cx="8424862" cy="256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并查集的数据结构记录了一组分离的动态集合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每个动态集合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dirty="0"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）通过一个“代表”加以标识，该代表即为所代表的集合中的某个元素。对于集合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，选取其中哪个元素作为代表是任意的。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20070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928794" y="1428736"/>
            <a:ext cx="5643602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 {1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 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4891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1564834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对于给定的编号为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个元素，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表示其中的一个元素，设并查集为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，并查集的实现需要支持如下运算：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00034" y="2538707"/>
            <a:ext cx="81439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MAKE_SET(</a:t>
            </a:r>
            <a:r>
              <a:rPr lang="en-US" sz="2000" i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i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：初始化并查集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，即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={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baseline="-25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baseline="-25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…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i="1" baseline="-25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，每个动态集合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i="1" baseline="-25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sz="2000" i="1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）仅仅包含一个编号为</a:t>
            </a:r>
            <a:r>
              <a:rPr lang="en-US" sz="2000" i="1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的元素，该元素作为集合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i="1" baseline="-25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的“代表”。</a:t>
            </a:r>
            <a:endParaRPr kumimoji="1"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FIND_SET(</a:t>
            </a:r>
            <a:r>
              <a:rPr lang="en-US" sz="2000" i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i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：返回并查集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中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元素所在集合的代表。 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UNION(</a:t>
            </a:r>
            <a:r>
              <a:rPr lang="en-US" sz="2000" i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i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i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y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：在并查集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中将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y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两个元素所在的动态集合（例如</a:t>
            </a:r>
            <a:r>
              <a:rPr lang="en-US" sz="2000" i="1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i="1" baseline="-25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lang="en-US" sz="2000" i="1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i="1" baseline="-25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y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）合并为一个新的集合</a:t>
            </a:r>
            <a:r>
              <a:rPr lang="en-US" sz="2000" i="1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i="1" baseline="-25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∪</a:t>
            </a:r>
            <a:r>
              <a:rPr lang="en-US" sz="2000" i="1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i="1" baseline="-25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y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14480" y="4253219"/>
            <a:ext cx="2071702" cy="1961863"/>
            <a:chOff x="1714480" y="3429000"/>
            <a:chExt cx="2071702" cy="1961863"/>
          </a:xfrm>
        </p:grpSpPr>
        <p:sp>
          <p:nvSpPr>
            <p:cNvPr id="9" name="TextBox 8"/>
            <p:cNvSpPr txBox="1"/>
            <p:nvPr/>
          </p:nvSpPr>
          <p:spPr>
            <a:xfrm>
              <a:off x="2285984" y="4929198"/>
              <a:ext cx="1500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并查集</a:t>
              </a:r>
              <a:endParaRPr lang="zh-CN" altLang="en-US" spc="600">
                <a:solidFill>
                  <a:srgbClr val="FF00FF"/>
                </a:solidFill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16200000" flipV="1">
              <a:off x="1643042" y="4000504"/>
              <a:ext cx="1000132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0"/>
            </p:cNvCxnSpPr>
            <p:nvPr/>
          </p:nvCxnSpPr>
          <p:spPr>
            <a:xfrm rot="16200000" flipV="1">
              <a:off x="1768059" y="3661173"/>
              <a:ext cx="1500198" cy="10358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1357290" y="714356"/>
            <a:ext cx="5643602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 {1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 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814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5"/>
          <p:cNvSpPr txBox="1">
            <a:spLocks noChangeArrowheads="1"/>
          </p:cNvSpPr>
          <p:nvPr/>
        </p:nvSpPr>
        <p:spPr bwMode="auto">
          <a:xfrm>
            <a:off x="500034" y="1571612"/>
            <a:ext cx="8072494" cy="227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运用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来表示集合，树中的每个结点包含集合的一个成员，每棵树表示一个集合。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　多个集合形成一个森林，以每棵树的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树根作为集合的代表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，并且根结点的父结点指向其自身，树上的其他结点都用一个父指针表示它的附属关系。</a:t>
            </a: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4" name="Text Box 6" descr="新闻纸"/>
          <p:cNvSpPr txBox="1">
            <a:spLocks noChangeArrowheads="1"/>
          </p:cNvSpPr>
          <p:nvPr/>
        </p:nvSpPr>
        <p:spPr bwMode="auto">
          <a:xfrm>
            <a:off x="642910" y="500042"/>
            <a:ext cx="4857784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7.9.2    </a:t>
            </a:r>
            <a:r>
              <a:rPr lang="zh-CN" altLang="en-US" sz="3200">
                <a:solidFill>
                  <a:srgbClr val="FF0000"/>
                </a:solidFill>
                <a:ea typeface="隶书" pitchFamily="49" charset="-122"/>
              </a:rPr>
              <a:t>并查集的算法实现</a:t>
            </a:r>
            <a:endParaRPr kumimoji="1" lang="zh-CN" altLang="en-US" sz="32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71868" y="3525019"/>
            <a:ext cx="2500330" cy="3047253"/>
            <a:chOff x="357158" y="2500306"/>
            <a:chExt cx="2500330" cy="3047253"/>
          </a:xfrm>
        </p:grpSpPr>
        <p:sp>
          <p:nvSpPr>
            <p:cNvPr id="9" name="椭圆 8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7158" y="5147449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10" idx="7"/>
              <a:endCxn id="9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1" idx="1"/>
              <a:endCxn id="9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2" idx="0"/>
              <a:endCxn id="10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9500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79388" y="333375"/>
            <a:ext cx="8353425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在并查集中，每个分离集合对应的一棵树，称为分离集合树。整个并查集也就是一棵分离集合森林。</a:t>
            </a:r>
          </a:p>
          <a:p>
            <a:pPr algn="l"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个集合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4}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{5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7}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{8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9}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{10}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，分别以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表示对应集合的编号。 </a:t>
            </a:r>
            <a:endParaRPr lang="zh-CN" altLang="en-US" sz="2200" b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57158" y="2500306"/>
            <a:ext cx="2500330" cy="3047253"/>
            <a:chOff x="357158" y="2500306"/>
            <a:chExt cx="2500330" cy="3047253"/>
          </a:xfrm>
        </p:grpSpPr>
        <p:sp>
          <p:nvSpPr>
            <p:cNvPr id="5" name="椭圆 4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158" y="5147449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6" idx="7"/>
              <a:endCxn id="5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1"/>
              <a:endCxn id="5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0"/>
              <a:endCxn id="6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任意多边形 15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214678" y="3000372"/>
            <a:ext cx="2000264" cy="2551124"/>
            <a:chOff x="3214678" y="3000372"/>
            <a:chExt cx="2000264" cy="2551124"/>
          </a:xfrm>
        </p:grpSpPr>
        <p:sp>
          <p:nvSpPr>
            <p:cNvPr id="17" name="椭圆 16"/>
            <p:cNvSpPr/>
            <p:nvPr/>
          </p:nvSpPr>
          <p:spPr>
            <a:xfrm>
              <a:off x="3857620" y="3218623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214678" y="400444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572000" y="400444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678" y="5151386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{5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7}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18" idx="7"/>
              <a:endCxn id="17" idx="3"/>
            </p:cNvCxnSpPr>
            <p:nvPr/>
          </p:nvCxnSpPr>
          <p:spPr>
            <a:xfrm rot="5400000" flipH="1" flipV="1">
              <a:off x="3534354" y="3691637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9" idx="1"/>
              <a:endCxn id="17" idx="5"/>
            </p:cNvCxnSpPr>
            <p:nvPr/>
          </p:nvCxnSpPr>
          <p:spPr>
            <a:xfrm rot="16200000" flipV="1">
              <a:off x="4213015" y="3655918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任意多边形 24"/>
            <p:cNvSpPr/>
            <p:nvPr/>
          </p:nvSpPr>
          <p:spPr>
            <a:xfrm>
              <a:off x="4012833" y="3000372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643570" y="2994176"/>
            <a:ext cx="1643074" cy="2551124"/>
            <a:chOff x="5643570" y="2994176"/>
            <a:chExt cx="1643074" cy="2551124"/>
          </a:xfrm>
        </p:grpSpPr>
        <p:sp>
          <p:nvSpPr>
            <p:cNvPr id="26" name="椭圆 25"/>
            <p:cNvSpPr/>
            <p:nvPr/>
          </p:nvSpPr>
          <p:spPr>
            <a:xfrm>
              <a:off x="6286512" y="321242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643570" y="399824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43570" y="5145190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{8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9}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>
              <a:stCxn id="27" idx="7"/>
              <a:endCxn id="26" idx="3"/>
            </p:cNvCxnSpPr>
            <p:nvPr/>
          </p:nvCxnSpPr>
          <p:spPr>
            <a:xfrm rot="5400000" flipH="1" flipV="1">
              <a:off x="5963246" y="368544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 31"/>
            <p:cNvSpPr/>
            <p:nvPr/>
          </p:nvSpPr>
          <p:spPr>
            <a:xfrm>
              <a:off x="6441725" y="299417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643834" y="3567939"/>
            <a:ext cx="1285884" cy="1987494"/>
            <a:chOff x="7643834" y="3567939"/>
            <a:chExt cx="1285884" cy="1987494"/>
          </a:xfrm>
        </p:grpSpPr>
        <p:sp>
          <p:nvSpPr>
            <p:cNvPr id="33" name="椭圆 32"/>
            <p:cNvSpPr/>
            <p:nvPr/>
          </p:nvSpPr>
          <p:spPr>
            <a:xfrm>
              <a:off x="7952232" y="378619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43834" y="5155323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{10}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8107445" y="3567939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860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几个问题：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28" y="135729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</a:t>
            </a:r>
            <a:r>
              <a:rPr lang="en-US" altLang="zh-CN" sz="2200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28860" y="1571612"/>
            <a:ext cx="2500330" cy="3047253"/>
            <a:chOff x="357158" y="2500306"/>
            <a:chExt cx="2500330" cy="3047253"/>
          </a:xfrm>
        </p:grpSpPr>
        <p:sp>
          <p:nvSpPr>
            <p:cNvPr id="6" name="椭圆 5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158" y="5147449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7" idx="7"/>
              <a:endCxn id="6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1"/>
              <a:endCxn id="6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0"/>
              <a:endCxn id="7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 13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2910" y="4929198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用数组存放：</a:t>
            </a:r>
            <a:r>
              <a:rPr lang="en-US" altLang="zh-CN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t[x]</a:t>
            </a:r>
            <a:r>
              <a:rPr lang="zh-CN" altLang="en-US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en-US" altLang="zh-CN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</a:p>
        </p:txBody>
      </p:sp>
      <p:grpSp>
        <p:nvGrpSpPr>
          <p:cNvPr id="18" name="组合 20"/>
          <p:cNvGrpSpPr/>
          <p:nvPr/>
        </p:nvGrpSpPr>
        <p:grpSpPr>
          <a:xfrm>
            <a:off x="214282" y="1142984"/>
            <a:ext cx="1257938" cy="1285884"/>
            <a:chOff x="1003205" y="2000240"/>
            <a:chExt cx="1257938" cy="1285884"/>
          </a:xfrm>
        </p:grpSpPr>
        <p:pic>
          <p:nvPicPr>
            <p:cNvPr id="19" name="Picture 29" descr="1"/>
            <p:cNvPicPr>
              <a:picLocks noChangeAspect="1" noChangeArrowheads="1"/>
            </p:cNvPicPr>
            <p:nvPr/>
          </p:nvPicPr>
          <p:blipFill>
            <a:blip r:embed="rId3" cstate="print">
              <a:lum bright="-6000" contrast="24000"/>
            </a:blip>
            <a:srcRect l="42606" t="64474" r="19473"/>
            <a:stretch>
              <a:fillRect/>
            </a:stretch>
          </p:blipFill>
          <p:spPr bwMode="auto">
            <a:xfrm>
              <a:off x="1003205" y="2000240"/>
              <a:ext cx="125793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 Box 31"/>
            <p:cNvSpPr txBox="1">
              <a:spLocks noChangeArrowheads="1"/>
            </p:cNvSpPr>
            <p:nvPr/>
          </p:nvSpPr>
          <p:spPr bwMode="white">
            <a:xfrm>
              <a:off x="1643042" y="2181517"/>
              <a:ext cx="381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1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285728"/>
            <a:ext cx="31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</a:t>
            </a:r>
            <a:r>
              <a:rPr lang="en-US" altLang="zh-CN" sz="2200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所在的子集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42976" y="857232"/>
            <a:ext cx="2500330" cy="3047253"/>
            <a:chOff x="357158" y="2500306"/>
            <a:chExt cx="2500330" cy="3047253"/>
          </a:xfrm>
        </p:grpSpPr>
        <p:sp>
          <p:nvSpPr>
            <p:cNvPr id="5" name="椭圆 4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158" y="5147449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5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1"/>
              <a:endCxn id="5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0"/>
              <a:endCxn id="6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2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0034" y="4357694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查找所在的子集合：</a:t>
            </a:r>
            <a:r>
              <a:rPr lang="en-US" altLang="zh-CN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次比较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572000" y="571480"/>
            <a:ext cx="3643338" cy="4186324"/>
            <a:chOff x="4572000" y="571480"/>
            <a:chExt cx="3643338" cy="4186324"/>
          </a:xfrm>
        </p:grpSpPr>
        <p:sp>
          <p:nvSpPr>
            <p:cNvPr id="16" name="椭圆 15"/>
            <p:cNvSpPr/>
            <p:nvPr/>
          </p:nvSpPr>
          <p:spPr>
            <a:xfrm>
              <a:off x="6072198" y="789731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072198" y="1575549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072198" y="2357430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072198" y="3214686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14942" y="3857628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227411" y="571480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000" y="4357694"/>
              <a:ext cx="3643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查找所在的子集合：</a:t>
              </a:r>
              <a:r>
                <a:rPr lang="en-US" altLang="zh-CN" sz="200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zh-CN" altLang="en-US" sz="200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次比较</a:t>
              </a:r>
            </a:p>
          </p:txBody>
        </p:sp>
        <p:cxnSp>
          <p:nvCxnSpPr>
            <p:cNvPr id="29" name="直接箭头连接符 28"/>
            <p:cNvCxnSpPr>
              <a:stCxn id="17" idx="0"/>
              <a:endCxn id="16" idx="4"/>
            </p:cNvCxnSpPr>
            <p:nvPr/>
          </p:nvCxnSpPr>
          <p:spPr>
            <a:xfrm rot="5400000" flipH="1" flipV="1">
              <a:off x="6143636" y="1432673"/>
              <a:ext cx="285752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8" idx="0"/>
              <a:endCxn id="17" idx="4"/>
            </p:cNvCxnSpPr>
            <p:nvPr/>
          </p:nvCxnSpPr>
          <p:spPr>
            <a:xfrm rot="5400000" flipH="1" flipV="1">
              <a:off x="6145605" y="2216523"/>
              <a:ext cx="281815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0"/>
              <a:endCxn id="18" idx="4"/>
            </p:cNvCxnSpPr>
            <p:nvPr/>
          </p:nvCxnSpPr>
          <p:spPr>
            <a:xfrm rot="5400000" flipH="1" flipV="1">
              <a:off x="6107917" y="3036091"/>
              <a:ext cx="357190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286116" y="4857760"/>
            <a:ext cx="2357454" cy="1043052"/>
            <a:chOff x="3286116" y="4857760"/>
            <a:chExt cx="2357454" cy="1043052"/>
          </a:xfrm>
        </p:grpSpPr>
        <p:sp>
          <p:nvSpPr>
            <p:cNvPr id="35" name="TextBox 34"/>
            <p:cNvSpPr txBox="1"/>
            <p:nvPr/>
          </p:nvSpPr>
          <p:spPr>
            <a:xfrm>
              <a:off x="3286116" y="5500702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子树高度越小越好</a:t>
              </a:r>
            </a:p>
          </p:txBody>
        </p:sp>
        <p:sp>
          <p:nvSpPr>
            <p:cNvPr id="36" name="下箭头 35"/>
            <p:cNvSpPr/>
            <p:nvPr/>
          </p:nvSpPr>
          <p:spPr>
            <a:xfrm>
              <a:off x="4143372" y="4857760"/>
              <a:ext cx="285752" cy="57150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20"/>
          <p:cNvGrpSpPr/>
          <p:nvPr/>
        </p:nvGrpSpPr>
        <p:grpSpPr>
          <a:xfrm>
            <a:off x="142844" y="71414"/>
            <a:ext cx="1257938" cy="1285884"/>
            <a:chOff x="1003205" y="2000240"/>
            <a:chExt cx="1257938" cy="1285884"/>
          </a:xfrm>
        </p:grpSpPr>
        <p:pic>
          <p:nvPicPr>
            <p:cNvPr id="39" name="Picture 29" descr="1"/>
            <p:cNvPicPr>
              <a:picLocks noChangeAspect="1" noChangeArrowheads="1"/>
            </p:cNvPicPr>
            <p:nvPr/>
          </p:nvPicPr>
          <p:blipFill>
            <a:blip r:embed="rId3" cstate="print">
              <a:lum bright="-6000" contrast="24000"/>
            </a:blip>
            <a:srcRect l="42606" t="64474" r="19473"/>
            <a:stretch>
              <a:fillRect/>
            </a:stretch>
          </p:blipFill>
          <p:spPr bwMode="auto">
            <a:xfrm>
              <a:off x="1003205" y="2000240"/>
              <a:ext cx="125793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 Box 31"/>
            <p:cNvSpPr txBox="1">
              <a:spLocks noChangeArrowheads="1"/>
            </p:cNvSpPr>
            <p:nvPr/>
          </p:nvSpPr>
          <p:spPr bwMode="white">
            <a:xfrm>
              <a:off x="1643042" y="2181517"/>
              <a:ext cx="381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906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2786050" y="3891488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0034" y="100010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初始状态</a:t>
            </a:r>
          </a:p>
        </p:txBody>
      </p:sp>
      <p:sp>
        <p:nvSpPr>
          <p:cNvPr id="4" name="矩形 3"/>
          <p:cNvSpPr/>
          <p:nvPr/>
        </p:nvSpPr>
        <p:spPr>
          <a:xfrm>
            <a:off x="2143108" y="100010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5720" y="1861301"/>
            <a:ext cx="620296" cy="718317"/>
            <a:chOff x="428596" y="1500174"/>
            <a:chExt cx="620296" cy="718317"/>
          </a:xfrm>
        </p:grpSpPr>
        <p:sp>
          <p:nvSpPr>
            <p:cNvPr id="5" name="椭圆 4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65622" y="1861301"/>
            <a:ext cx="620296" cy="718317"/>
            <a:chOff x="428596" y="1500174"/>
            <a:chExt cx="620296" cy="718317"/>
          </a:xfrm>
        </p:grpSpPr>
        <p:sp>
          <p:nvSpPr>
            <p:cNvPr id="9" name="椭圆 8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94316" y="1857364"/>
            <a:ext cx="620296" cy="718317"/>
            <a:chOff x="428596" y="1500174"/>
            <a:chExt cx="620296" cy="718317"/>
          </a:xfrm>
        </p:grpSpPr>
        <p:sp>
          <p:nvSpPr>
            <p:cNvPr id="12" name="椭圆 11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28926" y="1865238"/>
            <a:ext cx="620296" cy="718317"/>
            <a:chOff x="428596" y="1500174"/>
            <a:chExt cx="620296" cy="718317"/>
          </a:xfrm>
        </p:grpSpPr>
        <p:sp>
          <p:nvSpPr>
            <p:cNvPr id="15" name="椭圆 14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808828" y="1865238"/>
            <a:ext cx="620296" cy="718317"/>
            <a:chOff x="428596" y="1500174"/>
            <a:chExt cx="620296" cy="718317"/>
          </a:xfrm>
        </p:grpSpPr>
        <p:sp>
          <p:nvSpPr>
            <p:cNvPr id="18" name="椭圆 17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737522" y="1861301"/>
            <a:ext cx="620296" cy="718317"/>
            <a:chOff x="428596" y="1500174"/>
            <a:chExt cx="620296" cy="718317"/>
          </a:xfrm>
        </p:grpSpPr>
        <p:sp>
          <p:nvSpPr>
            <p:cNvPr id="21" name="椭圆 20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572132" y="1865238"/>
            <a:ext cx="620296" cy="718317"/>
            <a:chOff x="428596" y="1500174"/>
            <a:chExt cx="620296" cy="718317"/>
          </a:xfrm>
        </p:grpSpPr>
        <p:sp>
          <p:nvSpPr>
            <p:cNvPr id="24" name="椭圆 23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52034" y="1865238"/>
            <a:ext cx="620296" cy="718317"/>
            <a:chOff x="428596" y="1500174"/>
            <a:chExt cx="620296" cy="718317"/>
          </a:xfrm>
        </p:grpSpPr>
        <p:sp>
          <p:nvSpPr>
            <p:cNvPr id="27" name="椭圆 2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80728" y="1861301"/>
            <a:ext cx="620296" cy="718317"/>
            <a:chOff x="428596" y="1500174"/>
            <a:chExt cx="620296" cy="718317"/>
          </a:xfrm>
        </p:grpSpPr>
        <p:sp>
          <p:nvSpPr>
            <p:cNvPr id="30" name="椭圆 2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237984" y="1861301"/>
            <a:ext cx="620296" cy="718317"/>
            <a:chOff x="428596" y="1500174"/>
            <a:chExt cx="620296" cy="718317"/>
          </a:xfrm>
        </p:grpSpPr>
        <p:sp>
          <p:nvSpPr>
            <p:cNvPr id="33" name="椭圆 3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85720" y="3071810"/>
            <a:ext cx="8572560" cy="2500330"/>
            <a:chOff x="285720" y="2500306"/>
            <a:chExt cx="8572560" cy="2500330"/>
          </a:xfrm>
        </p:grpSpPr>
        <p:sp>
          <p:nvSpPr>
            <p:cNvPr id="35" name="矩形 34"/>
            <p:cNvSpPr/>
            <p:nvPr/>
          </p:nvSpPr>
          <p:spPr>
            <a:xfrm>
              <a:off x="500034" y="2500306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2143108" y="2500306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{3}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{7}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{9}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285720" y="3432937"/>
              <a:ext cx="620296" cy="718317"/>
              <a:chOff x="428596" y="1500174"/>
              <a:chExt cx="620296" cy="718317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1" name="椭圆 40"/>
            <p:cNvSpPr/>
            <p:nvPr/>
          </p:nvSpPr>
          <p:spPr>
            <a:xfrm>
              <a:off x="2928926" y="450057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2094316" y="3429000"/>
              <a:ext cx="620296" cy="718317"/>
              <a:chOff x="428596" y="1500174"/>
              <a:chExt cx="620296" cy="71831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928926" y="3436874"/>
              <a:ext cx="620296" cy="718317"/>
              <a:chOff x="428596" y="1500174"/>
              <a:chExt cx="620296" cy="718317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808828" y="3436874"/>
              <a:ext cx="620296" cy="718317"/>
              <a:chOff x="428596" y="1500174"/>
              <a:chExt cx="620296" cy="718317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5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4737522" y="3432937"/>
              <a:ext cx="620296" cy="718317"/>
              <a:chOff x="428596" y="1500174"/>
              <a:chExt cx="620296" cy="718317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" name="任意多边形 5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5572132" y="3436874"/>
              <a:ext cx="620296" cy="718317"/>
              <a:chOff x="428596" y="1500174"/>
              <a:chExt cx="620296" cy="71831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6452034" y="3436874"/>
              <a:ext cx="620296" cy="718317"/>
              <a:chOff x="428596" y="1500174"/>
              <a:chExt cx="620296" cy="718317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7380728" y="3432937"/>
              <a:ext cx="620296" cy="718317"/>
              <a:chOff x="428596" y="1500174"/>
              <a:chExt cx="620296" cy="718317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237984" y="3432937"/>
              <a:ext cx="620296" cy="718317"/>
              <a:chOff x="428596" y="1500174"/>
              <a:chExt cx="620296" cy="718317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68" name="直接箭头连接符 67"/>
            <p:cNvCxnSpPr>
              <a:stCxn id="41" idx="0"/>
              <a:endCxn id="47" idx="4"/>
            </p:cNvCxnSpPr>
            <p:nvPr/>
          </p:nvCxnSpPr>
          <p:spPr>
            <a:xfrm rot="5400000" flipH="1" flipV="1">
              <a:off x="2970551" y="4327881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1500166" y="214290"/>
            <a:ext cx="2071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合并过程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1472" y="1571612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parent</a:t>
            </a:r>
            <a:endParaRPr lang="zh-CN" altLang="en-US" sz="16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3" name="组合 20"/>
          <p:cNvGrpSpPr/>
          <p:nvPr/>
        </p:nvGrpSpPr>
        <p:grpSpPr>
          <a:xfrm>
            <a:off x="214282" y="-24"/>
            <a:ext cx="1257938" cy="1285884"/>
            <a:chOff x="1003205" y="2000240"/>
            <a:chExt cx="1257938" cy="1285884"/>
          </a:xfrm>
        </p:grpSpPr>
        <p:pic>
          <p:nvPicPr>
            <p:cNvPr id="74" name="Picture 29" descr="1"/>
            <p:cNvPicPr>
              <a:picLocks noChangeAspect="1" noChangeArrowheads="1"/>
            </p:cNvPicPr>
            <p:nvPr/>
          </p:nvPicPr>
          <p:blipFill>
            <a:blip r:embed="rId3" cstate="print">
              <a:lum bright="-6000" contrast="24000"/>
            </a:blip>
            <a:srcRect l="42606" t="64474" r="19473"/>
            <a:stretch>
              <a:fillRect/>
            </a:stretch>
          </p:blipFill>
          <p:spPr bwMode="auto">
            <a:xfrm>
              <a:off x="1003205" y="2000240"/>
              <a:ext cx="125793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Text Box 31"/>
            <p:cNvSpPr txBox="1">
              <a:spLocks noChangeArrowheads="1"/>
            </p:cNvSpPr>
            <p:nvPr/>
          </p:nvSpPr>
          <p:spPr bwMode="white">
            <a:xfrm>
              <a:off x="1643042" y="2181517"/>
              <a:ext cx="381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3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821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5429256" y="3500438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285720" y="2571744"/>
            <a:ext cx="8572560" cy="2571768"/>
            <a:chOff x="285720" y="2571744"/>
            <a:chExt cx="8572560" cy="2571768"/>
          </a:xfrm>
        </p:grpSpPr>
        <p:sp>
          <p:nvSpPr>
            <p:cNvPr id="3" name="矩形 2"/>
            <p:cNvSpPr/>
            <p:nvPr/>
          </p:nvSpPr>
          <p:spPr>
            <a:xfrm>
              <a:off x="714348" y="2571744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357422" y="2571744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{3}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{9}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85720" y="3575813"/>
              <a:ext cx="620296" cy="718317"/>
              <a:chOff x="428596" y="1500174"/>
              <a:chExt cx="620296" cy="71831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928926" y="4643446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094316" y="3571876"/>
              <a:ext cx="620296" cy="718317"/>
              <a:chOff x="428596" y="1500174"/>
              <a:chExt cx="620296" cy="718317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928926" y="3579750"/>
              <a:ext cx="620296" cy="718317"/>
              <a:chOff x="428596" y="1500174"/>
              <a:chExt cx="620296" cy="718317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6" name="椭圆 15"/>
            <p:cNvSpPr/>
            <p:nvPr/>
          </p:nvSpPr>
          <p:spPr>
            <a:xfrm>
              <a:off x="5572132" y="4643446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7522" y="3575813"/>
              <a:ext cx="620296" cy="718317"/>
              <a:chOff x="428596" y="1500174"/>
              <a:chExt cx="620296" cy="71831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572132" y="3579750"/>
              <a:ext cx="620296" cy="718317"/>
              <a:chOff x="428596" y="1500174"/>
              <a:chExt cx="620296" cy="718317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6452034" y="3579750"/>
              <a:ext cx="620296" cy="718317"/>
              <a:chOff x="428596" y="1500174"/>
              <a:chExt cx="620296" cy="718317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7380728" y="3575813"/>
              <a:ext cx="620296" cy="718317"/>
              <a:chOff x="428596" y="1500174"/>
              <a:chExt cx="620296" cy="718317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237984" y="3575813"/>
              <a:ext cx="620296" cy="718317"/>
              <a:chOff x="428596" y="1500174"/>
              <a:chExt cx="620296" cy="71831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3" name="直接箭头连接符 32"/>
            <p:cNvCxnSpPr>
              <a:stCxn id="8" idx="0"/>
            </p:cNvCxnSpPr>
            <p:nvPr/>
          </p:nvCxnSpPr>
          <p:spPr>
            <a:xfrm rot="5400000" flipH="1" flipV="1">
              <a:off x="2970551" y="4470757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6" idx="0"/>
            </p:cNvCxnSpPr>
            <p:nvPr/>
          </p:nvCxnSpPr>
          <p:spPr>
            <a:xfrm rot="5400000" flipH="1" flipV="1">
              <a:off x="5613757" y="4470757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85720" y="642918"/>
            <a:ext cx="8572560" cy="1571636"/>
            <a:chOff x="285720" y="3429000"/>
            <a:chExt cx="8572560" cy="1571636"/>
          </a:xfrm>
        </p:grpSpPr>
        <p:grpSp>
          <p:nvGrpSpPr>
            <p:cNvPr id="39" name="组合 36"/>
            <p:cNvGrpSpPr/>
            <p:nvPr/>
          </p:nvGrpSpPr>
          <p:grpSpPr>
            <a:xfrm>
              <a:off x="285720" y="3432937"/>
              <a:ext cx="620296" cy="718317"/>
              <a:chOff x="428596" y="1500174"/>
              <a:chExt cx="620296" cy="718317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2928926" y="450057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1" name="组合 42"/>
            <p:cNvGrpSpPr/>
            <p:nvPr/>
          </p:nvGrpSpPr>
          <p:grpSpPr>
            <a:xfrm>
              <a:off x="2094316" y="3429000"/>
              <a:ext cx="620296" cy="718317"/>
              <a:chOff x="428596" y="1500174"/>
              <a:chExt cx="620296" cy="718317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2" name="组合 45"/>
            <p:cNvGrpSpPr/>
            <p:nvPr/>
          </p:nvGrpSpPr>
          <p:grpSpPr>
            <a:xfrm>
              <a:off x="2928926" y="3436874"/>
              <a:ext cx="620296" cy="718317"/>
              <a:chOff x="428596" y="1500174"/>
              <a:chExt cx="620296" cy="718317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3" name="组合 48"/>
            <p:cNvGrpSpPr/>
            <p:nvPr/>
          </p:nvGrpSpPr>
          <p:grpSpPr>
            <a:xfrm>
              <a:off x="3808828" y="3436874"/>
              <a:ext cx="620296" cy="718317"/>
              <a:chOff x="428596" y="1500174"/>
              <a:chExt cx="620296" cy="71831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5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4" name="组合 51"/>
            <p:cNvGrpSpPr/>
            <p:nvPr/>
          </p:nvGrpSpPr>
          <p:grpSpPr>
            <a:xfrm>
              <a:off x="4737522" y="3432937"/>
              <a:ext cx="620296" cy="718317"/>
              <a:chOff x="428596" y="1500174"/>
              <a:chExt cx="620296" cy="718317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5" name="组合 54"/>
            <p:cNvGrpSpPr/>
            <p:nvPr/>
          </p:nvGrpSpPr>
          <p:grpSpPr>
            <a:xfrm>
              <a:off x="5572132" y="3436874"/>
              <a:ext cx="620296" cy="718317"/>
              <a:chOff x="428596" y="1500174"/>
              <a:chExt cx="620296" cy="71831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6" name="组合 57"/>
            <p:cNvGrpSpPr/>
            <p:nvPr/>
          </p:nvGrpSpPr>
          <p:grpSpPr>
            <a:xfrm>
              <a:off x="6452034" y="3436874"/>
              <a:ext cx="620296" cy="718317"/>
              <a:chOff x="428596" y="1500174"/>
              <a:chExt cx="620296" cy="718317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7" name="组合 60"/>
            <p:cNvGrpSpPr/>
            <p:nvPr/>
          </p:nvGrpSpPr>
          <p:grpSpPr>
            <a:xfrm>
              <a:off x="7380728" y="3432937"/>
              <a:ext cx="620296" cy="718317"/>
              <a:chOff x="428596" y="1500174"/>
              <a:chExt cx="620296" cy="718317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8" name="组合 63"/>
            <p:cNvGrpSpPr/>
            <p:nvPr/>
          </p:nvGrpSpPr>
          <p:grpSpPr>
            <a:xfrm>
              <a:off x="8237984" y="3432937"/>
              <a:ext cx="620296" cy="718317"/>
              <a:chOff x="428596" y="1500174"/>
              <a:chExt cx="620296" cy="718317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9" name="直接箭头连接符 48"/>
            <p:cNvCxnSpPr>
              <a:stCxn id="40" idx="0"/>
              <a:endCxn id="62" idx="4"/>
            </p:cNvCxnSpPr>
            <p:nvPr/>
          </p:nvCxnSpPr>
          <p:spPr>
            <a:xfrm rot="5400000" flipH="1" flipV="1">
              <a:off x="2970551" y="4327881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68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3" name="Freeform 43"/>
          <p:cNvSpPr>
            <a:spLocks/>
          </p:cNvSpPr>
          <p:nvPr/>
        </p:nvSpPr>
        <p:spPr bwMode="auto">
          <a:xfrm>
            <a:off x="6248400" y="2400300"/>
            <a:ext cx="393700" cy="368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32"/>
              </a:cxn>
            </a:cxnLst>
            <a:rect l="0" t="0" r="r" b="b"/>
            <a:pathLst>
              <a:path w="248" h="232">
                <a:moveTo>
                  <a:pt x="0" y="0"/>
                </a:moveTo>
                <a:lnTo>
                  <a:pt x="248" y="232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4" name="Freeform 24"/>
          <p:cNvSpPr>
            <a:spLocks/>
          </p:cNvSpPr>
          <p:nvPr/>
        </p:nvSpPr>
        <p:spPr bwMode="auto">
          <a:xfrm>
            <a:off x="901700" y="1866900"/>
            <a:ext cx="317500" cy="419100"/>
          </a:xfrm>
          <a:custGeom>
            <a:avLst/>
            <a:gdLst/>
            <a:ahLst/>
            <a:cxnLst>
              <a:cxn ang="0">
                <a:pos x="200" y="0"/>
              </a:cxn>
              <a:cxn ang="0">
                <a:pos x="0" y="264"/>
              </a:cxn>
            </a:cxnLst>
            <a:rect l="0" t="0" r="r" b="b"/>
            <a:pathLst>
              <a:path w="200" h="264">
                <a:moveTo>
                  <a:pt x="200" y="0"/>
                </a:moveTo>
                <a:lnTo>
                  <a:pt x="0" y="264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1" name="Freeform 41"/>
          <p:cNvSpPr>
            <a:spLocks/>
          </p:cNvSpPr>
          <p:nvPr/>
        </p:nvSpPr>
        <p:spPr bwMode="auto">
          <a:xfrm>
            <a:off x="4838700" y="3103563"/>
            <a:ext cx="346075" cy="401637"/>
          </a:xfrm>
          <a:custGeom>
            <a:avLst/>
            <a:gdLst/>
            <a:ahLst/>
            <a:cxnLst>
              <a:cxn ang="0">
                <a:pos x="218" y="0"/>
              </a:cxn>
              <a:cxn ang="0">
                <a:pos x="0" y="253"/>
              </a:cxn>
            </a:cxnLst>
            <a:rect l="0" t="0" r="r" b="b"/>
            <a:pathLst>
              <a:path w="218" h="253">
                <a:moveTo>
                  <a:pt x="218" y="0"/>
                </a:moveTo>
                <a:lnTo>
                  <a:pt x="0" y="253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38" name="Freeform 38"/>
          <p:cNvSpPr>
            <a:spLocks/>
          </p:cNvSpPr>
          <p:nvPr/>
        </p:nvSpPr>
        <p:spPr bwMode="auto">
          <a:xfrm>
            <a:off x="7048500" y="1122363"/>
            <a:ext cx="536575" cy="350837"/>
          </a:xfrm>
          <a:custGeom>
            <a:avLst/>
            <a:gdLst/>
            <a:ahLst/>
            <a:cxnLst>
              <a:cxn ang="0">
                <a:pos x="338" y="0"/>
              </a:cxn>
              <a:cxn ang="0">
                <a:pos x="0" y="221"/>
              </a:cxn>
            </a:cxnLst>
            <a:rect l="0" t="0" r="r" b="b"/>
            <a:pathLst>
              <a:path w="338" h="221">
                <a:moveTo>
                  <a:pt x="338" y="0"/>
                </a:moveTo>
                <a:lnTo>
                  <a:pt x="0" y="221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39" name="Freeform 39"/>
          <p:cNvSpPr>
            <a:spLocks/>
          </p:cNvSpPr>
          <p:nvPr/>
        </p:nvSpPr>
        <p:spPr bwMode="auto">
          <a:xfrm>
            <a:off x="7127875" y="1731963"/>
            <a:ext cx="5175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6" y="245"/>
              </a:cxn>
            </a:cxnLst>
            <a:rect l="0" t="0" r="r" b="b"/>
            <a:pathLst>
              <a:path w="326" h="245">
                <a:moveTo>
                  <a:pt x="0" y="0"/>
                </a:moveTo>
                <a:lnTo>
                  <a:pt x="326" y="245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0" name="Freeform 40"/>
          <p:cNvSpPr>
            <a:spLocks/>
          </p:cNvSpPr>
          <p:nvPr/>
        </p:nvSpPr>
        <p:spPr bwMode="auto">
          <a:xfrm>
            <a:off x="6235700" y="1731963"/>
            <a:ext cx="434975" cy="350837"/>
          </a:xfrm>
          <a:custGeom>
            <a:avLst/>
            <a:gdLst/>
            <a:ahLst/>
            <a:cxnLst>
              <a:cxn ang="0">
                <a:pos x="274" y="0"/>
              </a:cxn>
              <a:cxn ang="0">
                <a:pos x="0" y="221"/>
              </a:cxn>
            </a:cxnLst>
            <a:rect l="0" t="0" r="r" b="b"/>
            <a:pathLst>
              <a:path w="274" h="221">
                <a:moveTo>
                  <a:pt x="274" y="0"/>
                </a:moveTo>
                <a:lnTo>
                  <a:pt x="0" y="221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2" name="Freeform 42"/>
          <p:cNvSpPr>
            <a:spLocks/>
          </p:cNvSpPr>
          <p:nvPr/>
        </p:nvSpPr>
        <p:spPr bwMode="auto">
          <a:xfrm>
            <a:off x="5588000" y="3060700"/>
            <a:ext cx="396875" cy="423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0" y="267"/>
              </a:cxn>
            </a:cxnLst>
            <a:rect l="0" t="0" r="r" b="b"/>
            <a:pathLst>
              <a:path w="250" h="267">
                <a:moveTo>
                  <a:pt x="0" y="0"/>
                </a:moveTo>
                <a:lnTo>
                  <a:pt x="250" y="267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4" name="Freeform 44"/>
          <p:cNvSpPr>
            <a:spLocks/>
          </p:cNvSpPr>
          <p:nvPr/>
        </p:nvSpPr>
        <p:spPr bwMode="auto">
          <a:xfrm>
            <a:off x="5511800" y="2400300"/>
            <a:ext cx="381000" cy="34290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0" y="216"/>
              </a:cxn>
            </a:cxnLst>
            <a:rect l="0" t="0" r="r" b="b"/>
            <a:pathLst>
              <a:path w="240" h="216">
                <a:moveTo>
                  <a:pt x="240" y="0"/>
                </a:moveTo>
                <a:lnTo>
                  <a:pt x="0" y="216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37" name="Freeform 37"/>
          <p:cNvSpPr>
            <a:spLocks/>
          </p:cNvSpPr>
          <p:nvPr/>
        </p:nvSpPr>
        <p:spPr bwMode="auto">
          <a:xfrm>
            <a:off x="8042275" y="1122363"/>
            <a:ext cx="555625" cy="363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" y="229"/>
              </a:cxn>
            </a:cxnLst>
            <a:rect l="0" t="0" r="r" b="b"/>
            <a:pathLst>
              <a:path w="350" h="229">
                <a:moveTo>
                  <a:pt x="0" y="0"/>
                </a:moveTo>
                <a:lnTo>
                  <a:pt x="350" y="22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8" name="Freeform 18"/>
          <p:cNvSpPr>
            <a:spLocks/>
          </p:cNvSpPr>
          <p:nvPr/>
        </p:nvSpPr>
        <p:spPr bwMode="auto">
          <a:xfrm>
            <a:off x="1549400" y="1122363"/>
            <a:ext cx="549275" cy="427037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269"/>
              </a:cxn>
            </a:cxnLst>
            <a:rect l="0" t="0" r="r" b="b"/>
            <a:pathLst>
              <a:path w="346" h="269">
                <a:moveTo>
                  <a:pt x="346" y="0"/>
                </a:moveTo>
                <a:lnTo>
                  <a:pt x="0" y="26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9" name="Freeform 19"/>
          <p:cNvSpPr>
            <a:spLocks/>
          </p:cNvSpPr>
          <p:nvPr/>
        </p:nvSpPr>
        <p:spPr bwMode="auto">
          <a:xfrm>
            <a:off x="2555875" y="1122363"/>
            <a:ext cx="555625" cy="427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" y="269"/>
              </a:cxn>
            </a:cxnLst>
            <a:rect l="0" t="0" r="r" b="b"/>
            <a:pathLst>
              <a:path w="350" h="269">
                <a:moveTo>
                  <a:pt x="0" y="0"/>
                </a:moveTo>
                <a:lnTo>
                  <a:pt x="350" y="26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0" name="Freeform 20"/>
          <p:cNvSpPr>
            <a:spLocks/>
          </p:cNvSpPr>
          <p:nvPr/>
        </p:nvSpPr>
        <p:spPr bwMode="auto">
          <a:xfrm>
            <a:off x="2708275" y="1854200"/>
            <a:ext cx="339725" cy="411163"/>
          </a:xfrm>
          <a:custGeom>
            <a:avLst/>
            <a:gdLst/>
            <a:ahLst/>
            <a:cxnLst>
              <a:cxn ang="0">
                <a:pos x="214" y="0"/>
              </a:cxn>
              <a:cxn ang="0">
                <a:pos x="0" y="259"/>
              </a:cxn>
            </a:cxnLst>
            <a:rect l="0" t="0" r="r" b="b"/>
            <a:pathLst>
              <a:path w="214" h="259">
                <a:moveTo>
                  <a:pt x="214" y="0"/>
                </a:moveTo>
                <a:lnTo>
                  <a:pt x="0" y="25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1" name="Freeform 21"/>
          <p:cNvSpPr>
            <a:spLocks/>
          </p:cNvSpPr>
          <p:nvPr/>
        </p:nvSpPr>
        <p:spPr bwMode="auto">
          <a:xfrm>
            <a:off x="3441700" y="1828800"/>
            <a:ext cx="409575" cy="436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" y="275"/>
              </a:cxn>
            </a:cxnLst>
            <a:rect l="0" t="0" r="r" b="b"/>
            <a:pathLst>
              <a:path w="258" h="275">
                <a:moveTo>
                  <a:pt x="0" y="0"/>
                </a:moveTo>
                <a:lnTo>
                  <a:pt x="258" y="275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3" name="Freeform 23"/>
          <p:cNvSpPr>
            <a:spLocks/>
          </p:cNvSpPr>
          <p:nvPr/>
        </p:nvSpPr>
        <p:spPr bwMode="auto">
          <a:xfrm>
            <a:off x="2895600" y="2679700"/>
            <a:ext cx="269875" cy="423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0" y="267"/>
              </a:cxn>
            </a:cxnLst>
            <a:rect l="0" t="0" r="r" b="b"/>
            <a:pathLst>
              <a:path w="170" h="267">
                <a:moveTo>
                  <a:pt x="0" y="0"/>
                </a:moveTo>
                <a:lnTo>
                  <a:pt x="170" y="267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5" name="Freeform 25"/>
          <p:cNvSpPr>
            <a:spLocks/>
          </p:cNvSpPr>
          <p:nvPr/>
        </p:nvSpPr>
        <p:spPr bwMode="auto">
          <a:xfrm>
            <a:off x="1625600" y="1854200"/>
            <a:ext cx="320675" cy="411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" y="259"/>
              </a:cxn>
            </a:cxnLst>
            <a:rect l="0" t="0" r="r" b="b"/>
            <a:pathLst>
              <a:path w="202" h="259">
                <a:moveTo>
                  <a:pt x="0" y="0"/>
                </a:moveTo>
                <a:lnTo>
                  <a:pt x="202" y="25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2" name="Oval 2"/>
          <p:cNvSpPr>
            <a:spLocks noChangeArrowheads="1"/>
          </p:cNvSpPr>
          <p:nvPr/>
        </p:nvSpPr>
        <p:spPr bwMode="auto">
          <a:xfrm>
            <a:off x="1184275" y="1503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3" name="Oval 3"/>
          <p:cNvSpPr>
            <a:spLocks noChangeArrowheads="1"/>
          </p:cNvSpPr>
          <p:nvPr/>
        </p:nvSpPr>
        <p:spPr bwMode="auto">
          <a:xfrm>
            <a:off x="3013075" y="1503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4" name="Oval 4"/>
          <p:cNvSpPr>
            <a:spLocks noChangeArrowheads="1"/>
          </p:cNvSpPr>
          <p:nvPr/>
        </p:nvSpPr>
        <p:spPr bwMode="auto">
          <a:xfrm>
            <a:off x="2098675" y="8937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5" name="Oval 5"/>
          <p:cNvSpPr>
            <a:spLocks noChangeArrowheads="1"/>
          </p:cNvSpPr>
          <p:nvPr/>
        </p:nvSpPr>
        <p:spPr bwMode="auto">
          <a:xfrm>
            <a:off x="2479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6" name="Oval 6"/>
          <p:cNvSpPr>
            <a:spLocks noChangeArrowheads="1"/>
          </p:cNvSpPr>
          <p:nvPr/>
        </p:nvSpPr>
        <p:spPr bwMode="auto">
          <a:xfrm>
            <a:off x="3622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56007" name="Oval 7"/>
          <p:cNvSpPr>
            <a:spLocks noChangeArrowheads="1"/>
          </p:cNvSpPr>
          <p:nvPr/>
        </p:nvSpPr>
        <p:spPr bwMode="auto">
          <a:xfrm>
            <a:off x="1870075" y="3103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56008" name="Oval 8"/>
          <p:cNvSpPr>
            <a:spLocks noChangeArrowheads="1"/>
          </p:cNvSpPr>
          <p:nvPr/>
        </p:nvSpPr>
        <p:spPr bwMode="auto">
          <a:xfrm>
            <a:off x="2936875" y="3103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56009" name="Oval 9"/>
          <p:cNvSpPr>
            <a:spLocks noChangeArrowheads="1"/>
          </p:cNvSpPr>
          <p:nvPr/>
        </p:nvSpPr>
        <p:spPr bwMode="auto">
          <a:xfrm>
            <a:off x="574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56010" name="Oval 10"/>
          <p:cNvSpPr>
            <a:spLocks noChangeArrowheads="1"/>
          </p:cNvSpPr>
          <p:nvPr/>
        </p:nvSpPr>
        <p:spPr bwMode="auto">
          <a:xfrm>
            <a:off x="7585075" y="817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1" name="Oval 11"/>
          <p:cNvSpPr>
            <a:spLocks noChangeArrowheads="1"/>
          </p:cNvSpPr>
          <p:nvPr/>
        </p:nvSpPr>
        <p:spPr bwMode="auto">
          <a:xfrm>
            <a:off x="6670675" y="14271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2" name="Oval 12"/>
          <p:cNvSpPr>
            <a:spLocks noChangeArrowheads="1"/>
          </p:cNvSpPr>
          <p:nvPr/>
        </p:nvSpPr>
        <p:spPr bwMode="auto">
          <a:xfrm>
            <a:off x="8520113" y="14271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56013" name="Oval 13"/>
          <p:cNvSpPr>
            <a:spLocks noChangeArrowheads="1"/>
          </p:cNvSpPr>
          <p:nvPr/>
        </p:nvSpPr>
        <p:spPr bwMode="auto">
          <a:xfrm>
            <a:off x="5832475" y="20367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4" name="Oval 14"/>
          <p:cNvSpPr>
            <a:spLocks noChangeArrowheads="1"/>
          </p:cNvSpPr>
          <p:nvPr/>
        </p:nvSpPr>
        <p:spPr bwMode="auto">
          <a:xfrm>
            <a:off x="7585075" y="20367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56015" name="Oval 15"/>
          <p:cNvSpPr>
            <a:spLocks noChangeArrowheads="1"/>
          </p:cNvSpPr>
          <p:nvPr/>
        </p:nvSpPr>
        <p:spPr bwMode="auto">
          <a:xfrm>
            <a:off x="5146675" y="2722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6" name="Oval 16"/>
          <p:cNvSpPr>
            <a:spLocks noChangeArrowheads="1"/>
          </p:cNvSpPr>
          <p:nvPr/>
        </p:nvSpPr>
        <p:spPr bwMode="auto">
          <a:xfrm>
            <a:off x="6594475" y="270827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56017" name="Oval 17"/>
          <p:cNvSpPr>
            <a:spLocks noChangeArrowheads="1"/>
          </p:cNvSpPr>
          <p:nvPr/>
        </p:nvSpPr>
        <p:spPr bwMode="auto">
          <a:xfrm>
            <a:off x="1717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56022" name="Freeform 22"/>
          <p:cNvSpPr>
            <a:spLocks/>
          </p:cNvSpPr>
          <p:nvPr/>
        </p:nvSpPr>
        <p:spPr bwMode="auto">
          <a:xfrm>
            <a:off x="2146300" y="2616200"/>
            <a:ext cx="368300" cy="48260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304"/>
              </a:cxn>
            </a:cxnLst>
            <a:rect l="0" t="0" r="r" b="b"/>
            <a:pathLst>
              <a:path w="232" h="304">
                <a:moveTo>
                  <a:pt x="232" y="0"/>
                </a:moveTo>
                <a:lnTo>
                  <a:pt x="0" y="304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6" name="Oval 26"/>
          <p:cNvSpPr>
            <a:spLocks noChangeArrowheads="1"/>
          </p:cNvSpPr>
          <p:nvPr/>
        </p:nvSpPr>
        <p:spPr bwMode="auto">
          <a:xfrm>
            <a:off x="4572000" y="3500438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56027" name="Oval 27"/>
          <p:cNvSpPr>
            <a:spLocks noChangeArrowheads="1"/>
          </p:cNvSpPr>
          <p:nvPr/>
        </p:nvSpPr>
        <p:spPr bwMode="auto">
          <a:xfrm>
            <a:off x="5770563" y="3484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56045" name="Text Box 45"/>
          <p:cNvSpPr txBox="1">
            <a:spLocks noChangeArrowheads="1"/>
          </p:cNvSpPr>
          <p:nvPr/>
        </p:nvSpPr>
        <p:spPr bwMode="auto">
          <a:xfrm>
            <a:off x="539750" y="188913"/>
            <a:ext cx="66960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相同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的叶结点构造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出不同的二叉树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39749" y="3786190"/>
            <a:ext cx="3960813" cy="1482381"/>
            <a:chOff x="539749" y="3786190"/>
            <a:chExt cx="3960813" cy="1482381"/>
          </a:xfrm>
        </p:grpSpPr>
        <p:sp>
          <p:nvSpPr>
            <p:cNvPr id="256033" name="Text Box 33"/>
            <p:cNvSpPr txBox="1">
              <a:spLocks noChangeArrowheads="1"/>
            </p:cNvSpPr>
            <p:nvPr/>
          </p:nvSpPr>
          <p:spPr bwMode="auto">
            <a:xfrm>
              <a:off x="539749" y="4529907"/>
              <a:ext cx="3960813" cy="73866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WPL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(T</a:t>
              </a:r>
              <a:r>
                <a:rPr kumimoji="1"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</a:t>
              </a:r>
              <a:endPara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2+52+23+43+92 =60</a:t>
              </a:r>
              <a:endPara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下箭头 38"/>
            <p:cNvSpPr/>
            <p:nvPr/>
          </p:nvSpPr>
          <p:spPr>
            <a:xfrm>
              <a:off x="2285984" y="3786190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430843" y="3786190"/>
            <a:ext cx="3570313" cy="1497770"/>
            <a:chOff x="5430843" y="3786190"/>
            <a:chExt cx="3570313" cy="1497770"/>
          </a:xfrm>
        </p:grpSpPr>
        <p:sp>
          <p:nvSpPr>
            <p:cNvPr id="256034" name="Text Box 34"/>
            <p:cNvSpPr txBox="1">
              <a:spLocks noChangeArrowheads="1"/>
            </p:cNvSpPr>
            <p:nvPr/>
          </p:nvSpPr>
          <p:spPr bwMode="auto">
            <a:xfrm>
              <a:off x="5430843" y="4452963"/>
              <a:ext cx="3570313" cy="8309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WPL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(T</a:t>
              </a:r>
              <a:r>
                <a:rPr kumimoji="1"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</a:t>
              </a:r>
            </a:p>
            <a:p>
              <a:pPr>
                <a:lnSpc>
                  <a:spcPct val="120000"/>
                </a:lnSpc>
              </a:pP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4+94+53+42+21=89 </a:t>
              </a:r>
              <a:endPara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下箭头 39"/>
            <p:cNvSpPr/>
            <p:nvPr/>
          </p:nvSpPr>
          <p:spPr>
            <a:xfrm>
              <a:off x="7000892" y="3786190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857224" y="5641319"/>
            <a:ext cx="814393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具有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最小带权路径长度的二叉树称为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哈夫曼树（也称最优树）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122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928662" y="3786190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714348" y="2714620"/>
            <a:ext cx="7858180" cy="2714644"/>
            <a:chOff x="714348" y="2714620"/>
            <a:chExt cx="7858180" cy="2714644"/>
          </a:xfrm>
        </p:grpSpPr>
        <p:sp>
          <p:nvSpPr>
            <p:cNvPr id="3" name="矩形 2"/>
            <p:cNvSpPr/>
            <p:nvPr/>
          </p:nvSpPr>
          <p:spPr>
            <a:xfrm>
              <a:off x="714348" y="2714620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357422" y="2714620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{1</a:t>
              </a: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3}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{9}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73944" y="492919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906148" y="492919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71538" y="3857628"/>
              <a:ext cx="620296" cy="718317"/>
              <a:chOff x="428596" y="1500174"/>
              <a:chExt cx="620296" cy="718317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906148" y="3865502"/>
              <a:ext cx="620296" cy="718317"/>
              <a:chOff x="428596" y="1500174"/>
              <a:chExt cx="620296" cy="718317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4549354" y="492919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714744" y="3861565"/>
              <a:ext cx="620296" cy="718317"/>
              <a:chOff x="428596" y="1500174"/>
              <a:chExt cx="620296" cy="71831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549354" y="3865502"/>
              <a:ext cx="620296" cy="718317"/>
              <a:chOff x="428596" y="1500174"/>
              <a:chExt cx="620296" cy="718317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5429256" y="3865502"/>
              <a:ext cx="620296" cy="718317"/>
              <a:chOff x="428596" y="1500174"/>
              <a:chExt cx="620296" cy="71831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6357950" y="3861565"/>
              <a:ext cx="620296" cy="718317"/>
              <a:chOff x="428596" y="1500174"/>
              <a:chExt cx="620296" cy="718317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215206" y="3861565"/>
              <a:ext cx="620296" cy="718317"/>
              <a:chOff x="428596" y="1500174"/>
              <a:chExt cx="620296" cy="718317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1" name="直接箭头连接符 30"/>
            <p:cNvCxnSpPr>
              <a:stCxn id="8" idx="0"/>
            </p:cNvCxnSpPr>
            <p:nvPr/>
          </p:nvCxnSpPr>
          <p:spPr>
            <a:xfrm rot="5400000" flipH="1" flipV="1">
              <a:off x="1947773" y="475650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5" idx="0"/>
            </p:cNvCxnSpPr>
            <p:nvPr/>
          </p:nvCxnSpPr>
          <p:spPr>
            <a:xfrm rot="5400000" flipH="1" flipV="1">
              <a:off x="4590979" y="475650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" idx="0"/>
            </p:cNvCxnSpPr>
            <p:nvPr/>
          </p:nvCxnSpPr>
          <p:spPr>
            <a:xfrm rot="16200000" flipV="1">
              <a:off x="1110429" y="4751369"/>
              <a:ext cx="353253" cy="240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285720" y="646855"/>
            <a:ext cx="620296" cy="718317"/>
            <a:chOff x="428596" y="1500174"/>
            <a:chExt cx="620296" cy="718317"/>
          </a:xfrm>
        </p:grpSpPr>
        <p:sp>
          <p:nvSpPr>
            <p:cNvPr id="36" name="椭圆 3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2928926" y="1714488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094316" y="642918"/>
            <a:ext cx="620296" cy="718317"/>
            <a:chOff x="428596" y="1500174"/>
            <a:chExt cx="620296" cy="718317"/>
          </a:xfrm>
        </p:grpSpPr>
        <p:sp>
          <p:nvSpPr>
            <p:cNvPr id="40" name="椭圆 3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928926" y="650792"/>
            <a:ext cx="620296" cy="718317"/>
            <a:chOff x="428596" y="1500174"/>
            <a:chExt cx="620296" cy="718317"/>
          </a:xfrm>
        </p:grpSpPr>
        <p:sp>
          <p:nvSpPr>
            <p:cNvPr id="43" name="椭圆 4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5" name="椭圆 44"/>
          <p:cNvSpPr/>
          <p:nvPr/>
        </p:nvSpPr>
        <p:spPr>
          <a:xfrm>
            <a:off x="5572132" y="1714488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737522" y="646855"/>
            <a:ext cx="620296" cy="718317"/>
            <a:chOff x="428596" y="1500174"/>
            <a:chExt cx="620296" cy="718317"/>
          </a:xfrm>
        </p:grpSpPr>
        <p:sp>
          <p:nvSpPr>
            <p:cNvPr id="47" name="椭圆 4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572132" y="650792"/>
            <a:ext cx="620296" cy="718317"/>
            <a:chOff x="428596" y="1500174"/>
            <a:chExt cx="620296" cy="718317"/>
          </a:xfrm>
        </p:grpSpPr>
        <p:sp>
          <p:nvSpPr>
            <p:cNvPr id="50" name="椭圆 4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452034" y="650792"/>
            <a:ext cx="620296" cy="718317"/>
            <a:chOff x="428596" y="1500174"/>
            <a:chExt cx="620296" cy="718317"/>
          </a:xfrm>
        </p:grpSpPr>
        <p:sp>
          <p:nvSpPr>
            <p:cNvPr id="53" name="椭圆 5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380728" y="646855"/>
            <a:ext cx="620296" cy="718317"/>
            <a:chOff x="428596" y="1500174"/>
            <a:chExt cx="620296" cy="718317"/>
          </a:xfrm>
        </p:grpSpPr>
        <p:sp>
          <p:nvSpPr>
            <p:cNvPr id="56" name="椭圆 5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237984" y="646855"/>
            <a:ext cx="620296" cy="718317"/>
            <a:chOff x="428596" y="1500174"/>
            <a:chExt cx="620296" cy="718317"/>
          </a:xfrm>
        </p:grpSpPr>
        <p:sp>
          <p:nvSpPr>
            <p:cNvPr id="59" name="椭圆 58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61" name="直接箭头连接符 60"/>
          <p:cNvCxnSpPr>
            <a:stCxn id="38" idx="0"/>
          </p:cNvCxnSpPr>
          <p:nvPr/>
        </p:nvCxnSpPr>
        <p:spPr>
          <a:xfrm rot="5400000" flipH="1" flipV="1">
            <a:off x="2970551" y="1541799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5" idx="0"/>
          </p:cNvCxnSpPr>
          <p:nvPr/>
        </p:nvCxnSpPr>
        <p:spPr>
          <a:xfrm rot="5400000" flipH="1" flipV="1">
            <a:off x="5613757" y="1541799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0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6295320" y="3357562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714348" y="2571744"/>
            <a:ext cx="7858180" cy="2500330"/>
            <a:chOff x="714348" y="2571744"/>
            <a:chExt cx="7858180" cy="2500330"/>
          </a:xfrm>
        </p:grpSpPr>
        <p:sp>
          <p:nvSpPr>
            <p:cNvPr id="3" name="矩形 2"/>
            <p:cNvSpPr/>
            <p:nvPr/>
          </p:nvSpPr>
          <p:spPr>
            <a:xfrm>
              <a:off x="714348" y="2571744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357422" y="2571744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3}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{8</a:t>
              </a: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9}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145382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77586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142976" y="3500438"/>
              <a:ext cx="620296" cy="718317"/>
              <a:chOff x="428596" y="1500174"/>
              <a:chExt cx="620296" cy="71831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977586" y="3508312"/>
              <a:ext cx="620296" cy="718317"/>
              <a:chOff x="428596" y="1500174"/>
              <a:chExt cx="620296" cy="718317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4620792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786182" y="3504375"/>
              <a:ext cx="620296" cy="718317"/>
              <a:chOff x="428596" y="1500174"/>
              <a:chExt cx="620296" cy="71831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620792" y="3508312"/>
              <a:ext cx="620296" cy="718317"/>
              <a:chOff x="428596" y="1500174"/>
              <a:chExt cx="620296" cy="718317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1" name="椭圆 20"/>
            <p:cNvSpPr/>
            <p:nvPr/>
          </p:nvSpPr>
          <p:spPr>
            <a:xfrm>
              <a:off x="6429388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6429388" y="3504375"/>
              <a:ext cx="620296" cy="718317"/>
              <a:chOff x="428596" y="1500174"/>
              <a:chExt cx="620296" cy="718317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286644" y="3504375"/>
              <a:ext cx="620296" cy="718317"/>
              <a:chOff x="428596" y="1500174"/>
              <a:chExt cx="620296" cy="71831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29" name="直接箭头连接符 28"/>
            <p:cNvCxnSpPr>
              <a:stCxn id="6" idx="0"/>
            </p:cNvCxnSpPr>
            <p:nvPr/>
          </p:nvCxnSpPr>
          <p:spPr>
            <a:xfrm rot="5400000" flipH="1" flipV="1">
              <a:off x="2019211" y="439931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0"/>
            </p:cNvCxnSpPr>
            <p:nvPr/>
          </p:nvCxnSpPr>
          <p:spPr>
            <a:xfrm rot="5400000" flipH="1" flipV="1">
              <a:off x="4662417" y="439931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5" idx="0"/>
            </p:cNvCxnSpPr>
            <p:nvPr/>
          </p:nvCxnSpPr>
          <p:spPr>
            <a:xfrm rot="16200000" flipV="1">
              <a:off x="1181867" y="4394179"/>
              <a:ext cx="353253" cy="240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1" idx="0"/>
            </p:cNvCxnSpPr>
            <p:nvPr/>
          </p:nvCxnSpPr>
          <p:spPr>
            <a:xfrm rot="5400000" flipH="1" flipV="1">
              <a:off x="6469044" y="4397350"/>
              <a:ext cx="349316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/>
          <p:cNvSpPr/>
          <p:nvPr/>
        </p:nvSpPr>
        <p:spPr>
          <a:xfrm>
            <a:off x="1073944" y="1500174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906148" y="1500174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071538" y="428604"/>
            <a:ext cx="620296" cy="718317"/>
            <a:chOff x="428596" y="1500174"/>
            <a:chExt cx="620296" cy="718317"/>
          </a:xfrm>
        </p:grpSpPr>
        <p:sp>
          <p:nvSpPr>
            <p:cNvPr id="37" name="椭圆 3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906148" y="436478"/>
            <a:ext cx="620296" cy="718317"/>
            <a:chOff x="428596" y="1500174"/>
            <a:chExt cx="620296" cy="718317"/>
          </a:xfrm>
        </p:grpSpPr>
        <p:sp>
          <p:nvSpPr>
            <p:cNvPr id="40" name="椭圆 3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4549354" y="1500174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714744" y="432541"/>
            <a:ext cx="620296" cy="718317"/>
            <a:chOff x="428596" y="1500174"/>
            <a:chExt cx="620296" cy="718317"/>
          </a:xfrm>
        </p:grpSpPr>
        <p:sp>
          <p:nvSpPr>
            <p:cNvPr id="44" name="椭圆 43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549354" y="436478"/>
            <a:ext cx="620296" cy="718317"/>
            <a:chOff x="428596" y="1500174"/>
            <a:chExt cx="620296" cy="718317"/>
          </a:xfrm>
        </p:grpSpPr>
        <p:sp>
          <p:nvSpPr>
            <p:cNvPr id="47" name="椭圆 4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429256" y="436478"/>
            <a:ext cx="620296" cy="718317"/>
            <a:chOff x="428596" y="1500174"/>
            <a:chExt cx="620296" cy="718317"/>
          </a:xfrm>
        </p:grpSpPr>
        <p:sp>
          <p:nvSpPr>
            <p:cNvPr id="50" name="椭圆 4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357950" y="432541"/>
            <a:ext cx="620296" cy="718317"/>
            <a:chOff x="428596" y="1500174"/>
            <a:chExt cx="620296" cy="718317"/>
          </a:xfrm>
        </p:grpSpPr>
        <p:sp>
          <p:nvSpPr>
            <p:cNvPr id="53" name="椭圆 5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215206" y="432541"/>
            <a:ext cx="620296" cy="718317"/>
            <a:chOff x="428596" y="1500174"/>
            <a:chExt cx="620296" cy="718317"/>
          </a:xfrm>
        </p:grpSpPr>
        <p:sp>
          <p:nvSpPr>
            <p:cNvPr id="56" name="椭圆 5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8" name="直接箭头连接符 57"/>
          <p:cNvCxnSpPr>
            <a:stCxn id="35" idx="0"/>
          </p:cNvCxnSpPr>
          <p:nvPr/>
        </p:nvCxnSpPr>
        <p:spPr>
          <a:xfrm rot="5400000" flipH="1" flipV="1">
            <a:off x="1947773" y="1327485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2" idx="0"/>
          </p:cNvCxnSpPr>
          <p:nvPr/>
        </p:nvCxnSpPr>
        <p:spPr>
          <a:xfrm rot="5400000" flipH="1" flipV="1">
            <a:off x="4590979" y="1327485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4" idx="0"/>
          </p:cNvCxnSpPr>
          <p:nvPr/>
        </p:nvCxnSpPr>
        <p:spPr>
          <a:xfrm rot="16200000" flipV="1">
            <a:off x="1110429" y="1322345"/>
            <a:ext cx="353253" cy="2406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76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428596" y="2714620"/>
            <a:ext cx="1285884" cy="364333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1857356" y="3994918"/>
            <a:ext cx="1397306" cy="2434478"/>
            <a:chOff x="1928794" y="3155059"/>
            <a:chExt cx="1397306" cy="2434478"/>
          </a:xfrm>
        </p:grpSpPr>
        <p:sp>
          <p:nvSpPr>
            <p:cNvPr id="33" name="椭圆 32"/>
            <p:cNvSpPr/>
            <p:nvPr/>
          </p:nvSpPr>
          <p:spPr>
            <a:xfrm>
              <a:off x="2897472" y="5089471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928794" y="421875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895066" y="4236152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362234" y="3155059"/>
              <a:ext cx="620296" cy="718317"/>
              <a:chOff x="428596" y="1500174"/>
              <a:chExt cx="620296" cy="718317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9" name="直接箭头连接符 38"/>
            <p:cNvCxnSpPr>
              <a:stCxn id="34" idx="0"/>
              <a:endCxn id="37" idx="3"/>
            </p:cNvCxnSpPr>
            <p:nvPr/>
          </p:nvCxnSpPr>
          <p:spPr>
            <a:xfrm rot="5400000" flipH="1" flipV="1">
              <a:off x="2074750" y="3868501"/>
              <a:ext cx="418612" cy="281897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3" idx="0"/>
            </p:cNvCxnSpPr>
            <p:nvPr/>
          </p:nvCxnSpPr>
          <p:spPr>
            <a:xfrm rot="16200000" flipV="1">
              <a:off x="2933957" y="4911642"/>
              <a:ext cx="353253" cy="240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5" idx="1"/>
              <a:endCxn id="37" idx="5"/>
            </p:cNvCxnSpPr>
            <p:nvPr/>
          </p:nvCxnSpPr>
          <p:spPr>
            <a:xfrm rot="16200000" flipV="1">
              <a:off x="2588343" y="3939891"/>
              <a:ext cx="509242" cy="22974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接箭头连接符 48"/>
          <p:cNvCxnSpPr/>
          <p:nvPr/>
        </p:nvCxnSpPr>
        <p:spPr>
          <a:xfrm rot="16200000" flipH="1">
            <a:off x="1678761" y="4107661"/>
            <a:ext cx="571504" cy="500066"/>
          </a:xfrm>
          <a:prstGeom prst="straightConnector1">
            <a:avLst/>
          </a:prstGeom>
          <a:ln w="571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642910" y="2197157"/>
            <a:ext cx="7858180" cy="3925153"/>
            <a:chOff x="642910" y="2197157"/>
            <a:chExt cx="7858180" cy="3925153"/>
          </a:xfrm>
        </p:grpSpPr>
        <p:sp>
          <p:nvSpPr>
            <p:cNvPr id="3" name="矩形 2"/>
            <p:cNvSpPr/>
            <p:nvPr/>
          </p:nvSpPr>
          <p:spPr>
            <a:xfrm>
              <a:off x="642910" y="2197157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285984" y="2197157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9}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3643306" y="2844036"/>
              <a:ext cx="4120758" cy="1567699"/>
              <a:chOff x="3643306" y="2844036"/>
              <a:chExt cx="4120758" cy="1567699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477916" y="3911669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5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3643306" y="2844036"/>
                <a:ext cx="620296" cy="718317"/>
                <a:chOff x="428596" y="1500174"/>
                <a:chExt cx="620296" cy="718317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>
                      <a:latin typeface="Consolas" pitchFamily="49" charset="0"/>
                      <a:cs typeface="Consolas" pitchFamily="49" charset="0"/>
                    </a:rPr>
                    <a:t>6</a:t>
                  </a:r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6" name="任意多边形 15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4477916" y="2847973"/>
                <a:ext cx="620296" cy="718317"/>
                <a:chOff x="428596" y="1500174"/>
                <a:chExt cx="620296" cy="718317"/>
              </a:xfrm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>
                      <a:latin typeface="Consolas" pitchFamily="49" charset="0"/>
                      <a:cs typeface="Consolas" pitchFamily="49" charset="0"/>
                    </a:rPr>
                    <a:t>7</a:t>
                  </a:r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20" name="椭圆 19"/>
              <p:cNvSpPr/>
              <p:nvPr/>
            </p:nvSpPr>
            <p:spPr>
              <a:xfrm>
                <a:off x="6286512" y="3911669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6286512" y="2844036"/>
                <a:ext cx="620296" cy="718317"/>
                <a:chOff x="428596" y="1500174"/>
                <a:chExt cx="620296" cy="718317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>
                      <a:latin typeface="Consolas" pitchFamily="49" charset="0"/>
                      <a:cs typeface="Consolas" pitchFamily="49" charset="0"/>
                    </a:rPr>
                    <a:t>9</a:t>
                  </a:r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7143768" y="2844036"/>
                <a:ext cx="620296" cy="718317"/>
                <a:chOff x="428596" y="1500174"/>
                <a:chExt cx="620296" cy="718317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>
                      <a:latin typeface="Consolas" pitchFamily="49" charset="0"/>
                      <a:cs typeface="Consolas" pitchFamily="49" charset="0"/>
                    </a:rPr>
                    <a:t>10</a:t>
                  </a:r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6" name="任意多边形 25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28" name="直接箭头连接符 27"/>
              <p:cNvCxnSpPr>
                <a:stCxn id="13" idx="0"/>
              </p:cNvCxnSpPr>
              <p:nvPr/>
            </p:nvCxnSpPr>
            <p:spPr>
              <a:xfrm rot="5400000" flipH="1" flipV="1">
                <a:off x="4519541" y="3738980"/>
                <a:ext cx="345379" cy="1588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20" idx="0"/>
              </p:cNvCxnSpPr>
              <p:nvPr/>
            </p:nvCxnSpPr>
            <p:spPr>
              <a:xfrm rot="5400000" flipH="1" flipV="1">
                <a:off x="6326168" y="3737011"/>
                <a:ext cx="349316" cy="1588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785786" y="2847973"/>
              <a:ext cx="625108" cy="3274337"/>
              <a:chOff x="857224" y="2008114"/>
              <a:chExt cx="625108" cy="3274337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859630" y="478238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62036" y="3071810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57224" y="3929066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862036" y="2008114"/>
                <a:ext cx="620296" cy="718317"/>
                <a:chOff x="428596" y="1500174"/>
                <a:chExt cx="620296" cy="718317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>
                      <a:latin typeface="Consolas" pitchFamily="49" charset="0"/>
                      <a:cs typeface="Consolas" pitchFamily="49" charset="0"/>
                    </a:rPr>
                    <a:t>4</a:t>
                  </a:r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2" name="任意多边形 11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27" name="直接箭头连接符 26"/>
              <p:cNvCxnSpPr>
                <a:stCxn id="6" idx="0"/>
              </p:cNvCxnSpPr>
              <p:nvPr/>
            </p:nvCxnSpPr>
            <p:spPr>
              <a:xfrm rot="5400000" flipH="1" flipV="1">
                <a:off x="903661" y="2899121"/>
                <a:ext cx="345379" cy="1588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stCxn id="5" idx="0"/>
              </p:cNvCxnSpPr>
              <p:nvPr/>
            </p:nvCxnSpPr>
            <p:spPr>
              <a:xfrm rot="16200000" flipV="1">
                <a:off x="896115" y="4604556"/>
                <a:ext cx="353253" cy="2406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8" idx="0"/>
                <a:endCxn id="6" idx="4"/>
              </p:cNvCxnSpPr>
              <p:nvPr/>
            </p:nvCxnSpPr>
            <p:spPr>
              <a:xfrm rot="5400000" flipH="1" flipV="1">
                <a:off x="895349" y="3748065"/>
                <a:ext cx="357190" cy="4812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椭圆 49"/>
          <p:cNvSpPr/>
          <p:nvPr/>
        </p:nvSpPr>
        <p:spPr>
          <a:xfrm>
            <a:off x="1145382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977586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42976" y="357166"/>
            <a:ext cx="620296" cy="718317"/>
            <a:chOff x="428596" y="1500174"/>
            <a:chExt cx="620296" cy="718317"/>
          </a:xfrm>
        </p:grpSpPr>
        <p:sp>
          <p:nvSpPr>
            <p:cNvPr id="53" name="椭圆 5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977586" y="365040"/>
            <a:ext cx="620296" cy="718317"/>
            <a:chOff x="428596" y="1500174"/>
            <a:chExt cx="620296" cy="718317"/>
          </a:xfrm>
        </p:grpSpPr>
        <p:sp>
          <p:nvSpPr>
            <p:cNvPr id="56" name="椭圆 5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8" name="椭圆 57"/>
          <p:cNvSpPr/>
          <p:nvPr/>
        </p:nvSpPr>
        <p:spPr>
          <a:xfrm>
            <a:off x="4620792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786182" y="361103"/>
            <a:ext cx="620296" cy="718317"/>
            <a:chOff x="428596" y="1500174"/>
            <a:chExt cx="620296" cy="718317"/>
          </a:xfrm>
        </p:grpSpPr>
        <p:sp>
          <p:nvSpPr>
            <p:cNvPr id="60" name="椭圆 5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620792" y="365040"/>
            <a:ext cx="620296" cy="718317"/>
            <a:chOff x="428596" y="1500174"/>
            <a:chExt cx="620296" cy="718317"/>
          </a:xfrm>
        </p:grpSpPr>
        <p:sp>
          <p:nvSpPr>
            <p:cNvPr id="63" name="椭圆 6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6429388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429388" y="361103"/>
            <a:ext cx="620296" cy="718317"/>
            <a:chOff x="428596" y="1500174"/>
            <a:chExt cx="620296" cy="718317"/>
          </a:xfrm>
        </p:grpSpPr>
        <p:sp>
          <p:nvSpPr>
            <p:cNvPr id="67" name="椭圆 6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286644" y="361103"/>
            <a:ext cx="620296" cy="718317"/>
            <a:chOff x="428596" y="1500174"/>
            <a:chExt cx="620296" cy="718317"/>
          </a:xfrm>
        </p:grpSpPr>
        <p:sp>
          <p:nvSpPr>
            <p:cNvPr id="70" name="椭圆 6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2" name="直接箭头连接符 71"/>
          <p:cNvCxnSpPr>
            <a:stCxn id="51" idx="0"/>
          </p:cNvCxnSpPr>
          <p:nvPr/>
        </p:nvCxnSpPr>
        <p:spPr>
          <a:xfrm rot="5400000" flipH="1" flipV="1">
            <a:off x="2019211" y="1256047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8" idx="0"/>
          </p:cNvCxnSpPr>
          <p:nvPr/>
        </p:nvCxnSpPr>
        <p:spPr>
          <a:xfrm rot="5400000" flipH="1" flipV="1">
            <a:off x="4662417" y="1256047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0" idx="0"/>
          </p:cNvCxnSpPr>
          <p:nvPr/>
        </p:nvCxnSpPr>
        <p:spPr>
          <a:xfrm rot="16200000" flipV="1">
            <a:off x="1181867" y="1250907"/>
            <a:ext cx="353253" cy="2406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5" idx="0"/>
          </p:cNvCxnSpPr>
          <p:nvPr/>
        </p:nvCxnSpPr>
        <p:spPr>
          <a:xfrm rot="5400000" flipH="1" flipV="1">
            <a:off x="6469044" y="1254078"/>
            <a:ext cx="349316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2733480">
            <a:off x="1748359" y="3852610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仿宋" pitchFamily="49" charset="-122"/>
                <a:ea typeface="仿宋" pitchFamily="49" charset="-122"/>
              </a:rPr>
              <a:t>改为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4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4"/>
          <p:cNvSpPr txBox="1">
            <a:spLocks noChangeArrowheads="1"/>
          </p:cNvSpPr>
          <p:nvPr/>
        </p:nvSpPr>
        <p:spPr bwMode="auto">
          <a:xfrm>
            <a:off x="571472" y="1928802"/>
            <a:ext cx="8135937" cy="307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Font typeface="微软雅黑" pitchFamily="34" charset="-122"/>
              <a:buChar char="●"/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如何保证构造的分离集合树较低呢？</a:t>
            </a:r>
          </a:p>
          <a:p>
            <a:pPr marL="457200" indent="-457200" algn="l">
              <a:lnSpc>
                <a:spcPct val="150000"/>
              </a:lnSpc>
              <a:buFont typeface="微软雅黑" pitchFamily="34" charset="-122"/>
              <a:buChar char="●"/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两棵分离集合树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，高度分别为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，则若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，应将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树作为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树的子树；否则，将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树作为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树的子树。总之，总是高度较小的分离集合树作为子树。得到的新的分离集合树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的高度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，以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树作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树的子树为例：                         </a:t>
            </a:r>
            <a:r>
              <a:rPr lang="en-US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=MAX{</a:t>
            </a:r>
            <a:r>
              <a:rPr lang="en-US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+1}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14290"/>
            <a:ext cx="19812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15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4"/>
          <p:cNvSpPr txBox="1">
            <a:spLocks noChangeArrowheads="1"/>
          </p:cNvSpPr>
          <p:nvPr/>
        </p:nvSpPr>
        <p:spPr bwMode="auto">
          <a:xfrm>
            <a:off x="571472" y="1928802"/>
            <a:ext cx="8135937" cy="307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Font typeface="微软雅黑" pitchFamily="34" charset="-122"/>
              <a:buChar char="●"/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如何保证构造的分离集合树较低呢？</a:t>
            </a:r>
          </a:p>
          <a:p>
            <a:pPr marL="457200" indent="-457200" algn="l">
              <a:lnSpc>
                <a:spcPct val="150000"/>
              </a:lnSpc>
              <a:buFont typeface="微软雅黑" pitchFamily="34" charset="-122"/>
              <a:buChar char="●"/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两棵分离集合树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，高度分别为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，则若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，应将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树作为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树的子树；否则，将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树作为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树的子树。总之，总是高度较小的分离集合树作为子树。得到的新的分离集合树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的高度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，以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树作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树的子树为例：                         </a:t>
            </a:r>
            <a:r>
              <a:rPr lang="en-US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=MAX{</a:t>
            </a:r>
            <a:r>
              <a:rPr lang="en-US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+1}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14290"/>
            <a:ext cx="19812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61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145382" y="2220140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77586" y="2220140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42976" y="1148570"/>
            <a:ext cx="620296" cy="718317"/>
            <a:chOff x="428596" y="1500174"/>
            <a:chExt cx="620296" cy="718317"/>
          </a:xfrm>
        </p:grpSpPr>
        <p:sp>
          <p:nvSpPr>
            <p:cNvPr id="6" name="椭圆 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77586" y="1156444"/>
            <a:ext cx="620296" cy="718317"/>
            <a:chOff x="428596" y="1500174"/>
            <a:chExt cx="620296" cy="718317"/>
          </a:xfrm>
        </p:grpSpPr>
        <p:sp>
          <p:nvSpPr>
            <p:cNvPr id="9" name="椭圆 8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1" name="直接箭头连接符 10"/>
          <p:cNvCxnSpPr>
            <a:stCxn id="4" idx="0"/>
          </p:cNvCxnSpPr>
          <p:nvPr/>
        </p:nvCxnSpPr>
        <p:spPr>
          <a:xfrm rot="5400000" flipH="1" flipV="1">
            <a:off x="2019211" y="2047451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0"/>
          </p:cNvCxnSpPr>
          <p:nvPr/>
        </p:nvCxnSpPr>
        <p:spPr>
          <a:xfrm rot="16200000" flipV="1">
            <a:off x="1181867" y="2042311"/>
            <a:ext cx="353253" cy="2406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596" y="357166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两棵分离集合树高度相等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46"/>
          <p:cNvGrpSpPr/>
          <p:nvPr/>
        </p:nvGrpSpPr>
        <p:grpSpPr>
          <a:xfrm>
            <a:off x="5286380" y="714356"/>
            <a:ext cx="1397306" cy="2434478"/>
            <a:chOff x="1928794" y="3155059"/>
            <a:chExt cx="1397306" cy="2434478"/>
          </a:xfrm>
        </p:grpSpPr>
        <p:sp>
          <p:nvSpPr>
            <p:cNvPr id="18" name="椭圆 17"/>
            <p:cNvSpPr/>
            <p:nvPr/>
          </p:nvSpPr>
          <p:spPr>
            <a:xfrm>
              <a:off x="2897472" y="5089471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928794" y="421875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895066" y="4236152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1" name="组合 35"/>
            <p:cNvGrpSpPr/>
            <p:nvPr/>
          </p:nvGrpSpPr>
          <p:grpSpPr>
            <a:xfrm>
              <a:off x="2362234" y="3155059"/>
              <a:ext cx="620296" cy="718317"/>
              <a:chOff x="428596" y="1500174"/>
              <a:chExt cx="620296" cy="718317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22" name="直接箭头连接符 21"/>
            <p:cNvCxnSpPr>
              <a:stCxn id="19" idx="0"/>
              <a:endCxn id="25" idx="3"/>
            </p:cNvCxnSpPr>
            <p:nvPr/>
          </p:nvCxnSpPr>
          <p:spPr>
            <a:xfrm rot="5400000" flipH="1" flipV="1">
              <a:off x="2074750" y="3868501"/>
              <a:ext cx="418612" cy="281897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8" idx="0"/>
            </p:cNvCxnSpPr>
            <p:nvPr/>
          </p:nvCxnSpPr>
          <p:spPr>
            <a:xfrm rot="16200000" flipV="1">
              <a:off x="2933957" y="4911642"/>
              <a:ext cx="353253" cy="240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20" idx="1"/>
              <a:endCxn id="25" idx="5"/>
            </p:cNvCxnSpPr>
            <p:nvPr/>
          </p:nvCxnSpPr>
          <p:spPr>
            <a:xfrm rot="16200000" flipV="1">
              <a:off x="2588343" y="3939891"/>
              <a:ext cx="509242" cy="22974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右箭头 26"/>
          <p:cNvSpPr/>
          <p:nvPr/>
        </p:nvSpPr>
        <p:spPr>
          <a:xfrm>
            <a:off x="3214678" y="1720074"/>
            <a:ext cx="1071570" cy="28575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0034" y="3643314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两棵分离集合树高度不相等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142976" y="4276733"/>
            <a:ext cx="5466866" cy="1724035"/>
            <a:chOff x="1142976" y="4276733"/>
            <a:chExt cx="5466866" cy="1724035"/>
          </a:xfrm>
        </p:grpSpPr>
        <p:sp>
          <p:nvSpPr>
            <p:cNvPr id="30" name="椭圆 29"/>
            <p:cNvSpPr/>
            <p:nvPr/>
          </p:nvSpPr>
          <p:spPr>
            <a:xfrm>
              <a:off x="1977586" y="5500702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142976" y="4429132"/>
              <a:ext cx="620296" cy="718317"/>
              <a:chOff x="428596" y="1500174"/>
              <a:chExt cx="620296" cy="718317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977586" y="4437006"/>
              <a:ext cx="620296" cy="718317"/>
              <a:chOff x="428596" y="1500174"/>
              <a:chExt cx="620296" cy="71831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7" name="直接箭头连接符 36"/>
            <p:cNvCxnSpPr>
              <a:stCxn id="30" idx="0"/>
            </p:cNvCxnSpPr>
            <p:nvPr/>
          </p:nvCxnSpPr>
          <p:spPr>
            <a:xfrm rot="5400000" flipH="1" flipV="1">
              <a:off x="2019211" y="5328013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46"/>
            <p:cNvGrpSpPr/>
            <p:nvPr/>
          </p:nvGrpSpPr>
          <p:grpSpPr>
            <a:xfrm>
              <a:off x="5214942" y="4276733"/>
              <a:ext cx="1394900" cy="1581159"/>
              <a:chOff x="1928794" y="3155059"/>
              <a:chExt cx="1394900" cy="1581159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1928794" y="421875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2895066" y="4236152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43" name="组合 35"/>
              <p:cNvGrpSpPr/>
              <p:nvPr/>
            </p:nvGrpSpPr>
            <p:grpSpPr>
              <a:xfrm>
                <a:off x="2362234" y="3155059"/>
                <a:ext cx="620296" cy="718317"/>
                <a:chOff x="428596" y="1500174"/>
                <a:chExt cx="620296" cy="718317"/>
              </a:xfrm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>
                      <a:latin typeface="Consolas" pitchFamily="49" charset="0"/>
                      <a:cs typeface="Consolas" pitchFamily="49" charset="0"/>
                    </a:rPr>
                    <a:t>4</a:t>
                  </a:r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48" name="任意多边形 47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44" name="直接箭头连接符 43"/>
              <p:cNvCxnSpPr>
                <a:stCxn id="41" idx="0"/>
                <a:endCxn id="47" idx="3"/>
              </p:cNvCxnSpPr>
              <p:nvPr/>
            </p:nvCxnSpPr>
            <p:spPr>
              <a:xfrm rot="5400000" flipH="1" flipV="1">
                <a:off x="2074750" y="3868501"/>
                <a:ext cx="418612" cy="281897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42" idx="1"/>
                <a:endCxn id="47" idx="5"/>
              </p:cNvCxnSpPr>
              <p:nvPr/>
            </p:nvCxnSpPr>
            <p:spPr>
              <a:xfrm rot="16200000" flipV="1">
                <a:off x="2588343" y="3939891"/>
                <a:ext cx="509242" cy="229746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右箭头 48"/>
            <p:cNvSpPr/>
            <p:nvPr/>
          </p:nvSpPr>
          <p:spPr>
            <a:xfrm>
              <a:off x="3214678" y="5000636"/>
              <a:ext cx="1071570" cy="2857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232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4"/>
          <p:cNvSpPr txBox="1">
            <a:spLocks noChangeArrowheads="1"/>
          </p:cNvSpPr>
          <p:nvPr/>
        </p:nvSpPr>
        <p:spPr bwMode="auto">
          <a:xfrm>
            <a:off x="785786" y="1500174"/>
            <a:ext cx="6283341" cy="24287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216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node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data;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结点对应人的编号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rank;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结点秩，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大致为树的高度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parent;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结点对应双亲下标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UFSTree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并查集树的结点类型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714356"/>
            <a:ext cx="7215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并查集采用顺序方法存储，结点的类型声明如下：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98872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4"/>
          <p:cNvSpPr txBox="1">
            <a:spLocks noChangeArrowheads="1"/>
          </p:cNvSpPr>
          <p:nvPr/>
        </p:nvSpPr>
        <p:spPr bwMode="auto">
          <a:xfrm>
            <a:off x="431800" y="615950"/>
            <a:ext cx="37830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）并查集树的初始化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500174"/>
            <a:ext cx="6858048" cy="364300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216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MAKE_SET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(UFSTree t[]，int n)  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初始化并查集树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t[i].data=i;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数据为该人的编号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t[i].rank=0;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秩初始化为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t[i].parent=i;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双亲初始化指向自已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4853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79930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）查找一个元素所属的集合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214422"/>
            <a:ext cx="8358246" cy="289285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216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FIND_SET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(UFSTree t[]，int x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所在子树中查找集合编号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(x!=t[x].parent)		       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双亲不是自已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return(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FIND_SET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(t，t[x].parent));   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递归在双亲中找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en-US" sz="180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else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return(x);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双亲是自已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en-US" sz="180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64662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4282" y="395567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）两个元素各自所属的集合的合并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2844" y="1000108"/>
            <a:ext cx="8786842" cy="459544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16000" tIns="216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UNION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(UFSTree t[]，int x，int y)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所在的子树合并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x=FIND_SET(t，x);	      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所在分离集合树的编号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y=FIND_SET(t，y);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所在分离集合树的编号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(t[x].rank&gt;t[y].rank)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//y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结点的秩小于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t[y].parent=x;		    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连到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结点上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，x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的双亲结点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//y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结点的秩大于等于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t[x].parent=y;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连到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结点上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，y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的双亲结点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(t[x].rank==t[y].rank)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//x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结点的秩相同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t[y].rank++;	    	    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//y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结点的秩增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596" y="5929330"/>
            <a:ext cx="5929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ea typeface="微软雅黑" pitchFamily="34" charset="-122"/>
                <a:cs typeface="Times New Roman" pitchFamily="18" charset="0"/>
              </a:rPr>
              <a:t>对于</a:t>
            </a:r>
            <a:r>
              <a:rPr lang="en-US" sz="2200" i="1"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2200">
                <a:ea typeface="微软雅黑" pitchFamily="34" charset="-122"/>
                <a:cs typeface="Times New Roman" pitchFamily="18" charset="0"/>
              </a:rPr>
              <a:t>个人，本算法的时间复杂度为</a:t>
            </a:r>
            <a:r>
              <a:rPr lang="en-US" sz="220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O(log</a:t>
            </a:r>
            <a:r>
              <a:rPr lang="en-US" sz="2200" baseline="-2500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sz="2200" i="1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200"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484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142976" y="1571612"/>
            <a:ext cx="378621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构造哈夫曼树的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原则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：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5843" name="Text Box 3" descr="新闻纸"/>
          <p:cNvSpPr txBox="1">
            <a:spLocks noChangeArrowheads="1"/>
          </p:cNvSpPr>
          <p:nvPr/>
        </p:nvSpPr>
        <p:spPr bwMode="auto">
          <a:xfrm>
            <a:off x="323850" y="333375"/>
            <a:ext cx="41767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7.9.2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构造哈夫曼树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2214554"/>
            <a:ext cx="5572164" cy="1043747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权值越大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的叶结点越靠近根结点。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权值越小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的叶结点越远离根结点。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34927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路径压缩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改变树的结构，使树变得扁平，提高查找效率。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在找完根结点之后，在回来的时候顺便把路径上元素的父亲指针都指向根结点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这样可以减小以后的查找次数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从结点到根走两遍：第一遍找根；第二遍是将路径上的所有结点的父亲都设为根。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619672" y="3861048"/>
            <a:ext cx="6413500" cy="2349500"/>
            <a:chOff x="864" y="2400"/>
            <a:chExt cx="3744" cy="1273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2400"/>
              <a:ext cx="3744" cy="1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440" y="2640"/>
              <a:ext cx="480" cy="240"/>
            </a:xfrm>
            <a:prstGeom prst="line">
              <a:avLst/>
            </a:prstGeom>
            <a:noFill/>
            <a:ln w="1270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310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215370" cy="20159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sz="22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个人（人的编号为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sz="22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sz="22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对好友关系。如果两个或者多个人是直接或间接的好友，则认为是一个朋友圈。</a:t>
            </a:r>
            <a:endParaRPr lang="en-US" altLang="zh-CN" sz="22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sz="22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，好友关系为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则有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3}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{4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8}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两个朋友圈。</a:t>
            </a:r>
            <a:endParaRPr lang="en-US" altLang="zh-CN" sz="22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设计一个算法求朋友圈个数。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2928934"/>
            <a:ext cx="79296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采用并查集实现。首先初始化并查集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，对于每个朋友关系（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），调用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UNION(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将它们合并。</a:t>
            </a:r>
            <a:endParaRPr lang="en-US" altLang="zh-CN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最后累计非空有根树的棵数（满足</a:t>
            </a:r>
            <a:r>
              <a:rPr 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FIND_SET(t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)==</a:t>
            </a:r>
            <a:r>
              <a:rPr lang="en-US" sz="22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&amp;&amp; t[i].rank!=0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条件），即为朋友圈的个数。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886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57166"/>
            <a:ext cx="7715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，好友关系为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2200"/>
          </a:p>
        </p:txBody>
      </p:sp>
      <p:grpSp>
        <p:nvGrpSpPr>
          <p:cNvPr id="33" name="组合 32"/>
          <p:cNvGrpSpPr/>
          <p:nvPr/>
        </p:nvGrpSpPr>
        <p:grpSpPr>
          <a:xfrm>
            <a:off x="928662" y="1714488"/>
            <a:ext cx="6500858" cy="2571768"/>
            <a:chOff x="928662" y="1714488"/>
            <a:chExt cx="6500858" cy="2571768"/>
          </a:xfrm>
        </p:grpSpPr>
        <p:sp>
          <p:nvSpPr>
            <p:cNvPr id="5" name="椭圆 4"/>
            <p:cNvSpPr/>
            <p:nvPr/>
          </p:nvSpPr>
          <p:spPr>
            <a:xfrm>
              <a:off x="1571604" y="243280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28662" y="3218623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285984" y="3218623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5" idx="3"/>
            </p:cNvCxnSpPr>
            <p:nvPr/>
          </p:nvCxnSpPr>
          <p:spPr>
            <a:xfrm rot="5400000" flipH="1" flipV="1">
              <a:off x="1248338" y="2905819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1"/>
              <a:endCxn id="5" idx="5"/>
            </p:cNvCxnSpPr>
            <p:nvPr/>
          </p:nvCxnSpPr>
          <p:spPr>
            <a:xfrm rot="16200000" flipV="1">
              <a:off x="1926999" y="2870100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2"/>
            <p:cNvSpPr/>
            <p:nvPr/>
          </p:nvSpPr>
          <p:spPr>
            <a:xfrm>
              <a:off x="1726817" y="221455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165886" y="243280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3321099" y="221455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177100" y="3273598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>
              <a:stCxn id="16" idx="0"/>
              <a:endCxn id="14" idx="4"/>
            </p:cNvCxnSpPr>
            <p:nvPr/>
          </p:nvCxnSpPr>
          <p:spPr>
            <a:xfrm rot="16200000" flipV="1">
              <a:off x="3215444" y="3097628"/>
              <a:ext cx="340727" cy="112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4666084" y="2500306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821297" y="2282055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380596" y="2504243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535809" y="2285992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666084" y="378619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4821297" y="3567939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380596" y="378619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535809" y="3567939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2976" y="1743006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rank[1]=1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57488" y="1714488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rank[4]=1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57686" y="1743006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rank[5]=0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00760" y="1714488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rank[6]=0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57686" y="3171766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rank[7]=0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0760" y="3143248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rank[8]=0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下箭头 33"/>
          <p:cNvSpPr/>
          <p:nvPr/>
        </p:nvSpPr>
        <p:spPr>
          <a:xfrm>
            <a:off x="4071934" y="1000108"/>
            <a:ext cx="285752" cy="5715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643042" y="4935692"/>
            <a:ext cx="4904170" cy="707886"/>
            <a:chOff x="1643042" y="4935692"/>
            <a:chExt cx="4904170" cy="707886"/>
          </a:xfrm>
        </p:grpSpPr>
        <p:sp>
          <p:nvSpPr>
            <p:cNvPr id="35" name="TextBox 34"/>
            <p:cNvSpPr txBox="1"/>
            <p:nvPr/>
          </p:nvSpPr>
          <p:spPr>
            <a:xfrm>
              <a:off x="1643042" y="4935692"/>
              <a:ext cx="3571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FIND_SET(t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)==</a:t>
              </a:r>
              <a:r>
                <a:rPr lang="en-US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&amp;&amp; t[i].rank!=0</a:t>
              </a:r>
              <a:endParaRPr lang="zh-CN" altLang="en-US" sz="2000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5357818" y="5078568"/>
              <a:ext cx="571504" cy="35719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47146" y="5013985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下箭头 37"/>
          <p:cNvSpPr/>
          <p:nvPr/>
        </p:nvSpPr>
        <p:spPr>
          <a:xfrm>
            <a:off x="4143372" y="4286256"/>
            <a:ext cx="285752" cy="5715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354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42852"/>
            <a:ext cx="8643998" cy="624628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&lt;string.h&gt;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n=8,m=3;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relation[][2]={{1,2},{2,3},{4,8}};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朋友关系</a:t>
            </a:r>
          </a:p>
          <a:p>
            <a:pPr algn="l"/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包含并查集的基本运算算法</a:t>
            </a:r>
          </a:p>
          <a:p>
            <a:pPr algn="l"/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solve()			//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求朋友圈个数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sum=0,i;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UFSTree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t[MAX];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MAKE_SET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(t,n);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(i=0;i&lt;m;i++)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(t,relation[i][0],relation[i][1]);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for(i=1;i&lt;=n;i++)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FIND_SET(t,i)==i &amp;&amp; t[i].rank!=0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sum++;  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若顶点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的根为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并且其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rank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对应一个朋友圈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sum;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printf("%d\n",solve());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输出朋友圈个数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35869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92909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小结（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r>
              <a:rPr lang="zh-CN" altLang="en-US" sz="4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14480" y="2109894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二叉树遍历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785918" y="2952747"/>
            <a:ext cx="207170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遍历过程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7422" y="3810003"/>
            <a:ext cx="28575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6"/>
              </a:buBlip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某种次序</a:t>
            </a:r>
            <a:endParaRPr lang="en-US" altLang="zh-CN" sz="22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6"/>
              </a:buBlip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访问所有结点</a:t>
            </a:r>
            <a:endParaRPr lang="en-US" altLang="zh-CN" sz="22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6"/>
              </a:buBlip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不重复访问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079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00100" y="1523987"/>
            <a:ext cx="21431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先序遍历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中序遍历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后序遍历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层次遍历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100" y="697413"/>
            <a:ext cx="285752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常用遍历方法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786050" y="1643050"/>
            <a:ext cx="2071702" cy="1143008"/>
            <a:chOff x="2786050" y="1357304"/>
            <a:chExt cx="2071702" cy="857256"/>
          </a:xfrm>
        </p:grpSpPr>
        <p:sp>
          <p:nvSpPr>
            <p:cNvPr id="15" name="右大括号 14"/>
            <p:cNvSpPr/>
            <p:nvPr/>
          </p:nvSpPr>
          <p:spPr>
            <a:xfrm>
              <a:off x="2786050" y="1357304"/>
              <a:ext cx="214314" cy="857256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3240" y="1571618"/>
              <a:ext cx="1714512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具有递归性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57752" y="1142984"/>
            <a:ext cx="1512000" cy="3018651"/>
            <a:chOff x="3428992" y="2571750"/>
            <a:chExt cx="1512000" cy="2263988"/>
          </a:xfrm>
        </p:grpSpPr>
        <p:sp>
          <p:nvSpPr>
            <p:cNvPr id="11" name="圆角矩形 10"/>
            <p:cNvSpPr/>
            <p:nvPr/>
          </p:nvSpPr>
          <p:spPr>
            <a:xfrm>
              <a:off x="3428992" y="2571750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二叉树算法</a:t>
              </a:r>
            </a:p>
          </p:txBody>
        </p:sp>
        <p:sp>
          <p:nvSpPr>
            <p:cNvPr id="12" name="燕尾形箭头 11"/>
            <p:cNvSpPr/>
            <p:nvPr/>
          </p:nvSpPr>
          <p:spPr>
            <a:xfrm rot="5400000">
              <a:off x="4035934" y="3105006"/>
              <a:ext cx="360000" cy="288000"/>
            </a:xfrm>
            <a:prstGeom prst="notch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428992" y="3482982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二叉树查找</a:t>
              </a:r>
            </a:p>
          </p:txBody>
        </p:sp>
        <p:sp>
          <p:nvSpPr>
            <p:cNvPr id="18" name="燕尾形箭头 17"/>
            <p:cNvSpPr/>
            <p:nvPr/>
          </p:nvSpPr>
          <p:spPr>
            <a:xfrm rot="5400000">
              <a:off x="4035934" y="4036510"/>
              <a:ext cx="360000" cy="288000"/>
            </a:xfrm>
            <a:prstGeom prst="notch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428992" y="4403738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二叉树遍历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55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79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720" y="571480"/>
            <a:ext cx="321471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 递归遍历算法应用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6" y="1428736"/>
            <a:ext cx="81439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基于递归遍历  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采用递归数据结构的递归算法设计方法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71472" y="2095491"/>
            <a:ext cx="2214578" cy="2667019"/>
            <a:chOff x="1000100" y="1500180"/>
            <a:chExt cx="2214578" cy="2000264"/>
          </a:xfrm>
        </p:grpSpPr>
        <p:sp>
          <p:nvSpPr>
            <p:cNvPr id="10" name="椭圆 9"/>
            <p:cNvSpPr/>
            <p:nvPr/>
          </p:nvSpPr>
          <p:spPr>
            <a:xfrm>
              <a:off x="1714480" y="1928808"/>
              <a:ext cx="714380" cy="500066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1000100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2357422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直接连接符 13"/>
            <p:cNvCxnSpPr>
              <a:stCxn id="10" idx="3"/>
              <a:endCxn id="11" idx="0"/>
            </p:cNvCxnSpPr>
            <p:nvPr/>
          </p:nvCxnSpPr>
          <p:spPr>
            <a:xfrm rot="5400000">
              <a:off x="1408703" y="2375667"/>
              <a:ext cx="430423" cy="39037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5"/>
              <a:endCxn id="12" idx="0"/>
            </p:cNvCxnSpPr>
            <p:nvPr/>
          </p:nvCxnSpPr>
          <p:spPr>
            <a:xfrm rot="16200000" flipH="1">
              <a:off x="2339934" y="2339947"/>
              <a:ext cx="430423" cy="46180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弧形 17"/>
            <p:cNvSpPr/>
            <p:nvPr/>
          </p:nvSpPr>
          <p:spPr>
            <a:xfrm>
              <a:off x="1857356" y="1714494"/>
              <a:ext cx="285752" cy="428628"/>
            </a:xfrm>
            <a:prstGeom prst="arc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14480" y="1500180"/>
              <a:ext cx="42862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00232" y="2381243"/>
            <a:ext cx="1571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：大问题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2844" y="4953011"/>
            <a:ext cx="1571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：小问题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28794" y="4953011"/>
            <a:ext cx="1571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：小问题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4810" y="2952747"/>
            <a:ext cx="46434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部分组成，两种类型：结点，子树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先结点，再子树  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先序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先子树，再结点  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后序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945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  <p:bldP spid="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380979"/>
            <a:ext cx="3357586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 层次遍历算法应用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43174" y="1809739"/>
            <a:ext cx="1214446" cy="2095515"/>
            <a:chOff x="1785918" y="1928808"/>
            <a:chExt cx="1214446" cy="1571636"/>
          </a:xfrm>
        </p:grpSpPr>
        <p:sp>
          <p:nvSpPr>
            <p:cNvPr id="5" name="椭圆 4"/>
            <p:cNvSpPr/>
            <p:nvPr/>
          </p:nvSpPr>
          <p:spPr>
            <a:xfrm>
              <a:off x="1785918" y="250031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14546" y="1928808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43174" y="250031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14546" y="3143254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连接符 8"/>
            <p:cNvCxnSpPr>
              <a:stCxn id="6" idx="3"/>
              <a:endCxn id="5" idx="7"/>
            </p:cNvCxnSpPr>
            <p:nvPr/>
          </p:nvCxnSpPr>
          <p:spPr>
            <a:xfrm rot="5400000">
              <a:off x="2019361" y="2305127"/>
              <a:ext cx="318932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5"/>
              <a:endCxn id="7" idx="1"/>
            </p:cNvCxnSpPr>
            <p:nvPr/>
          </p:nvCxnSpPr>
          <p:spPr>
            <a:xfrm rot="16200000" flipH="1">
              <a:off x="2447989" y="2305127"/>
              <a:ext cx="318932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3"/>
              <a:endCxn id="8" idx="7"/>
            </p:cNvCxnSpPr>
            <p:nvPr/>
          </p:nvCxnSpPr>
          <p:spPr>
            <a:xfrm rot="5400000">
              <a:off x="2412270" y="2912350"/>
              <a:ext cx="390370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" name="直接箭头连接符 12"/>
          <p:cNvCxnSpPr/>
          <p:nvPr/>
        </p:nvCxnSpPr>
        <p:spPr>
          <a:xfrm flipV="1">
            <a:off x="2159586" y="2034107"/>
            <a:ext cx="21600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143108" y="2857496"/>
            <a:ext cx="21600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143108" y="3697819"/>
            <a:ext cx="21600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0166" y="4572008"/>
            <a:ext cx="4643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每个结点有唯一的双亲结点</a:t>
            </a:r>
            <a:endParaRPr lang="en-US" altLang="zh-CN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结点的层次  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双亲结点的层次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57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610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48107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14480" y="681134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二叉树的构造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414" y="1714489"/>
            <a:ext cx="70723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由中序序列和先序序列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可以唯一构造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一棵二叉树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由中序序列和后序序列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可以唯一构造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一棵二叉树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由中序序列和层次序列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可以唯一构造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一棵二叉树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58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33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48107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43042" y="714356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线索二叉树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786" y="2023252"/>
            <a:ext cx="37862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二叉链  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 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空指针改为线索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500562" y="2015860"/>
            <a:ext cx="2428892" cy="477054"/>
            <a:chOff x="4500562" y="1559192"/>
            <a:chExt cx="2428892" cy="357790"/>
          </a:xfrm>
        </p:grpSpPr>
        <p:sp>
          <p:nvSpPr>
            <p:cNvPr id="8" name="TextBox 7"/>
            <p:cNvSpPr txBox="1"/>
            <p:nvPr/>
          </p:nvSpPr>
          <p:spPr>
            <a:xfrm>
              <a:off x="5072066" y="1559192"/>
              <a:ext cx="185738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线索二叉树</a:t>
              </a:r>
              <a:endParaRPr lang="zh-CN" altLang="en-US" sz="2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4500562" y="1597018"/>
              <a:ext cx="428628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857356" y="2588677"/>
            <a:ext cx="4500594" cy="1031627"/>
            <a:chOff x="1857356" y="1941508"/>
            <a:chExt cx="4500594" cy="773720"/>
          </a:xfrm>
        </p:grpSpPr>
        <p:sp>
          <p:nvSpPr>
            <p:cNvPr id="10" name="TextBox 9"/>
            <p:cNvSpPr txBox="1"/>
            <p:nvPr/>
          </p:nvSpPr>
          <p:spPr>
            <a:xfrm>
              <a:off x="1857356" y="2357437"/>
              <a:ext cx="450059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左、右空指针指向前驱、后继结点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3727444" y="2155822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1643042" y="3714754"/>
            <a:ext cx="4286280" cy="1174491"/>
            <a:chOff x="1643042" y="2786064"/>
            <a:chExt cx="4286280" cy="880868"/>
          </a:xfrm>
        </p:grpSpPr>
        <p:cxnSp>
          <p:nvCxnSpPr>
            <p:cNvPr id="13" name="直接箭头连接符 12"/>
            <p:cNvCxnSpPr/>
            <p:nvPr/>
          </p:nvCxnSpPr>
          <p:spPr>
            <a:xfrm rot="5400000">
              <a:off x="3714744" y="300037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43042" y="3309141"/>
              <a:ext cx="428628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前驱、后继结点与遍历方式有关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29322" y="4071942"/>
            <a:ext cx="3000396" cy="1246495"/>
            <a:chOff x="5786446" y="3107535"/>
            <a:chExt cx="3000396" cy="934872"/>
          </a:xfrm>
        </p:grpSpPr>
        <p:sp>
          <p:nvSpPr>
            <p:cNvPr id="15" name="TextBox 14"/>
            <p:cNvSpPr txBox="1"/>
            <p:nvPr/>
          </p:nvSpPr>
          <p:spPr>
            <a:xfrm>
              <a:off x="6357950" y="3107535"/>
              <a:ext cx="2428892" cy="934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4"/>
                </a:buBlip>
              </a:pPr>
              <a:r>
                <a:rPr lang="zh-CN" altLang="en-US" sz="200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先序线索二叉树</a:t>
              </a:r>
              <a:endPara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4"/>
                </a:buBlip>
              </a:pPr>
              <a:r>
                <a:rPr lang="zh-CN" altLang="en-US" sz="200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中序线索二叉树</a:t>
              </a:r>
              <a:endPara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4"/>
                </a:buBlip>
              </a:pPr>
              <a:r>
                <a:rPr lang="zh-CN" altLang="en-US" sz="200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后序线索二叉树</a:t>
              </a:r>
              <a:endPara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5786446" y="3395668"/>
              <a:ext cx="428628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32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686800" cy="40504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）给定的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个权值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000" i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构造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棵只有单叶结点的二叉树，从而得到一个二叉树的集合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F={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000" i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）在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中选取根结点的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权值最小和次小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的两棵二叉树作为左、右子树构造一棵新的二叉树，这棵新的二叉树根结点的权值为其左、右子树根结点权值之和。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）在集合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中删除作为左、右子树的两棵二叉树，并将新建立的二叉树加入到集合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）重复（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）两步，当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中只剩下一棵二叉树时，这棵二叉树便是所要建立的哈夫曼树。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285728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latin typeface="微软雅黑" pitchFamily="34" charset="-122"/>
                <a:ea typeface="微软雅黑" pitchFamily="34" charset="-122"/>
              </a:rPr>
              <a:t>构造哈夫曼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树的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02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0"/>
            <a:ext cx="4071966" cy="454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建立线索二叉树的目的？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428736"/>
            <a:ext cx="757242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以中序线索二叉树说明：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对二叉树中序遍历，递归算法：时间复杂度均为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，空间复杂度均为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对二叉树中序遍历，非递归算法：时间复杂度均为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，空间复杂度均为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对中序线索二叉树中序遍历，时间复杂度均为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，空间复杂度均为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O(1)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60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77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48107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4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14480" y="681134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哈夫曼树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2976" y="2032972"/>
            <a:ext cx="58579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构造哈夫曼树：权值越小距离根结点越远</a:t>
            </a:r>
            <a:endParaRPr lang="en-US" altLang="zh-CN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构造哈夫曼编码：权值越小编码越长</a:t>
            </a:r>
            <a:endParaRPr lang="zh-CN" altLang="en-US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61</a:t>
            </a:fld>
            <a:endParaRPr lang="en-US" altLang="zh-CN" dirty="0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0790E25F-425A-4BA5-9259-E2FE941AEA76}"/>
              </a:ext>
            </a:extLst>
          </p:cNvPr>
          <p:cNvSpPr txBox="1"/>
          <p:nvPr/>
        </p:nvSpPr>
        <p:spPr>
          <a:xfrm>
            <a:off x="1115616" y="3389798"/>
            <a:ext cx="478634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哈夫曼树中：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哈夫曼树满足二叉树的性质</a:t>
            </a:r>
            <a:endParaRPr lang="en-US" altLang="zh-CN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=0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没有两个字符的编码相同</a:t>
            </a:r>
            <a:endParaRPr lang="en-US" altLang="zh-CN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没有两个字符编码的前缀相同</a:t>
            </a:r>
            <a:endParaRPr lang="en-US" altLang="zh-CN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221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内容占位符 2"/>
          <p:cNvSpPr>
            <a:spLocks noGrp="1"/>
          </p:cNvSpPr>
          <p:nvPr>
            <p:ph sz="quarter" idx="1"/>
          </p:nvPr>
        </p:nvSpPr>
        <p:spPr>
          <a:xfrm>
            <a:off x="523875" y="1323975"/>
            <a:ext cx="7772400" cy="4895850"/>
          </a:xfrm>
        </p:spPr>
        <p:txBody>
          <a:bodyPr/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判断两棵树是否相同？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Symmetric Tree</a:t>
            </a:r>
          </a:p>
          <a:p>
            <a:pPr lvl="1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Given a binary tree, check whether it is a mirror of itself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(attention: complexity)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3492" name="矩形 4"/>
          <p:cNvSpPr>
            <a:spLocks noChangeArrowheads="1"/>
          </p:cNvSpPr>
          <p:nvPr/>
        </p:nvSpPr>
        <p:spPr bwMode="auto">
          <a:xfrm>
            <a:off x="4429172" y="3198813"/>
            <a:ext cx="2856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￼</a:t>
            </a:r>
          </a:p>
        </p:txBody>
      </p:sp>
      <p:pic>
        <p:nvPicPr>
          <p:cNvPr id="63493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3771900"/>
            <a:ext cx="23114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算法设计例题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9359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内容占位符 2"/>
          <p:cNvSpPr>
            <a:spLocks noGrp="1"/>
          </p:cNvSpPr>
          <p:nvPr>
            <p:ph sz="quarter" idx="1"/>
          </p:nvPr>
        </p:nvSpPr>
        <p:spPr>
          <a:xfrm>
            <a:off x="581025" y="1335088"/>
            <a:ext cx="7772400" cy="4895850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Path Sum</a:t>
            </a:r>
          </a:p>
          <a:p>
            <a:pPr lvl="1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Given a binary tree and a sum, determine if the tree has a root-to-leaf path such that adding up all the values along the path equals the given sum.</a:t>
            </a:r>
          </a:p>
        </p:txBody>
      </p:sp>
      <p:pic>
        <p:nvPicPr>
          <p:cNvPr id="6451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60738"/>
            <a:ext cx="28448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矩形 4"/>
          <p:cNvSpPr>
            <a:spLocks noChangeArrowheads="1"/>
          </p:cNvSpPr>
          <p:nvPr/>
        </p:nvSpPr>
        <p:spPr bwMode="auto">
          <a:xfrm>
            <a:off x="5148263" y="3794125"/>
            <a:ext cx="3527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return true, as there exists a root-to-leaf path 5-&gt;4-&gt;11-&gt;2 which sum is 22.</a:t>
            </a:r>
          </a:p>
          <a:p>
            <a:pPr eaLnBrk="1" hangingPunct="1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算法设计例题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7508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内容占位符 2"/>
          <p:cNvSpPr>
            <a:spLocks noGrp="1"/>
          </p:cNvSpPr>
          <p:nvPr>
            <p:ph sz="quarter" idx="1"/>
          </p:nvPr>
        </p:nvSpPr>
        <p:spPr>
          <a:xfrm>
            <a:off x="620713" y="1381125"/>
            <a:ext cx="7772400" cy="489585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Invert Binary Tree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554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492375"/>
            <a:ext cx="27432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2492375"/>
            <a:ext cx="2446338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算法设计例题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5409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483768" y="2924944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996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36" name="Freeform 12"/>
          <p:cNvSpPr>
            <a:spLocks/>
          </p:cNvSpPr>
          <p:nvPr/>
        </p:nvSpPr>
        <p:spPr bwMode="auto">
          <a:xfrm>
            <a:off x="857224" y="4572000"/>
            <a:ext cx="311176" cy="500074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80"/>
              </a:cxn>
            </a:cxnLst>
            <a:rect l="0" t="0" r="r" b="b"/>
            <a:pathLst>
              <a:path w="192" h="280">
                <a:moveTo>
                  <a:pt x="192" y="0"/>
                </a:moveTo>
                <a:lnTo>
                  <a:pt x="0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7" name="Freeform 13"/>
          <p:cNvSpPr>
            <a:spLocks/>
          </p:cNvSpPr>
          <p:nvPr/>
        </p:nvSpPr>
        <p:spPr bwMode="auto">
          <a:xfrm>
            <a:off x="1498600" y="4572000"/>
            <a:ext cx="287318" cy="5000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80"/>
              </a:cxn>
            </a:cxnLst>
            <a:rect l="0" t="0" r="r" b="b"/>
            <a:pathLst>
              <a:path w="136" h="280">
                <a:moveTo>
                  <a:pt x="0" y="0"/>
                </a:moveTo>
                <a:lnTo>
                  <a:pt x="136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2" name="Freeform 8"/>
          <p:cNvSpPr>
            <a:spLocks/>
          </p:cNvSpPr>
          <p:nvPr/>
        </p:nvSpPr>
        <p:spPr bwMode="auto">
          <a:xfrm>
            <a:off x="1609704" y="2641600"/>
            <a:ext cx="231796" cy="496886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0" y="224"/>
              </a:cxn>
            </a:cxnLst>
            <a:rect l="0" t="0" r="r" b="b"/>
            <a:pathLst>
              <a:path w="128" h="224">
                <a:moveTo>
                  <a:pt x="128" y="0"/>
                </a:moveTo>
                <a:lnTo>
                  <a:pt x="0" y="22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3" name="Freeform 9"/>
          <p:cNvSpPr>
            <a:spLocks/>
          </p:cNvSpPr>
          <p:nvPr/>
        </p:nvSpPr>
        <p:spPr bwMode="auto">
          <a:xfrm>
            <a:off x="2143108" y="2643182"/>
            <a:ext cx="206392" cy="4810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64"/>
              </a:cxn>
            </a:cxnLst>
            <a:rect l="0" t="0" r="r" b="b"/>
            <a:pathLst>
              <a:path w="144" h="264">
                <a:moveTo>
                  <a:pt x="0" y="0"/>
                </a:moveTo>
                <a:lnTo>
                  <a:pt x="144" y="26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4" name="Line 30"/>
          <p:cNvSpPr>
            <a:spLocks noChangeShapeType="1"/>
          </p:cNvSpPr>
          <p:nvPr/>
        </p:nvSpPr>
        <p:spPr bwMode="auto">
          <a:xfrm flipH="1">
            <a:off x="6953250" y="4306888"/>
            <a:ext cx="312738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5" name="Freeform 31"/>
          <p:cNvSpPr>
            <a:spLocks/>
          </p:cNvSpPr>
          <p:nvPr/>
        </p:nvSpPr>
        <p:spPr bwMode="auto">
          <a:xfrm>
            <a:off x="7723188" y="4306888"/>
            <a:ext cx="420712" cy="40799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3" y="223"/>
              </a:cxn>
            </a:cxnLst>
            <a:rect l="0" t="0" r="r" b="b"/>
            <a:pathLst>
              <a:path w="223" h="223">
                <a:moveTo>
                  <a:pt x="0" y="0"/>
                </a:moveTo>
                <a:lnTo>
                  <a:pt x="223" y="223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1" name="Freeform 27"/>
          <p:cNvSpPr>
            <a:spLocks/>
          </p:cNvSpPr>
          <p:nvPr/>
        </p:nvSpPr>
        <p:spPr bwMode="auto">
          <a:xfrm>
            <a:off x="8215338" y="5072074"/>
            <a:ext cx="355575" cy="5572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9" y="274"/>
              </a:cxn>
            </a:cxnLst>
            <a:rect l="0" t="0" r="r" b="b"/>
            <a:pathLst>
              <a:path w="199" h="274">
                <a:moveTo>
                  <a:pt x="0" y="0"/>
                </a:moveTo>
                <a:lnTo>
                  <a:pt x="199" y="27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0" name="Freeform 26"/>
          <p:cNvSpPr>
            <a:spLocks/>
          </p:cNvSpPr>
          <p:nvPr/>
        </p:nvSpPr>
        <p:spPr bwMode="auto">
          <a:xfrm>
            <a:off x="7572396" y="5072074"/>
            <a:ext cx="357190" cy="571504"/>
          </a:xfrm>
          <a:custGeom>
            <a:avLst/>
            <a:gdLst/>
            <a:ahLst/>
            <a:cxnLst>
              <a:cxn ang="0">
                <a:pos x="209" y="0"/>
              </a:cxn>
              <a:cxn ang="0">
                <a:pos x="0" y="282"/>
              </a:cxn>
            </a:cxnLst>
            <a:rect l="0" t="0" r="r" b="b"/>
            <a:pathLst>
              <a:path w="209" h="282">
                <a:moveTo>
                  <a:pt x="209" y="0"/>
                </a:moveTo>
                <a:lnTo>
                  <a:pt x="0" y="282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26" name="Oval 2"/>
          <p:cNvSpPr>
            <a:spLocks noChangeArrowheads="1"/>
          </p:cNvSpPr>
          <p:nvPr/>
        </p:nvSpPr>
        <p:spPr bwMode="auto">
          <a:xfrm>
            <a:off x="3786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928662" y="188913"/>
            <a:ext cx="819807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i="1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={ 0.05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0.29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0.07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0.08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0.14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0.23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0.03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0.11}</a:t>
            </a:r>
          </a:p>
        </p:txBody>
      </p:sp>
      <p:sp>
        <p:nvSpPr>
          <p:cNvPr id="257028" name="Oval 4"/>
          <p:cNvSpPr>
            <a:spLocks noChangeArrowheads="1"/>
          </p:cNvSpPr>
          <p:nvPr/>
        </p:nvSpPr>
        <p:spPr bwMode="auto">
          <a:xfrm>
            <a:off x="10937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29" name="Oval 5"/>
          <p:cNvSpPr>
            <a:spLocks noChangeArrowheads="1"/>
          </p:cNvSpPr>
          <p:nvPr/>
        </p:nvSpPr>
        <p:spPr bwMode="auto">
          <a:xfrm>
            <a:off x="2008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0" name="Oval 6"/>
          <p:cNvSpPr>
            <a:spLocks noChangeArrowheads="1"/>
          </p:cNvSpPr>
          <p:nvPr/>
        </p:nvSpPr>
        <p:spPr bwMode="auto">
          <a:xfrm>
            <a:off x="29225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7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1" name="Oval 7"/>
          <p:cNvSpPr>
            <a:spLocks noChangeArrowheads="1"/>
          </p:cNvSpPr>
          <p:nvPr/>
        </p:nvSpPr>
        <p:spPr bwMode="auto">
          <a:xfrm>
            <a:off x="48275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14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1697038" y="2205038"/>
            <a:ext cx="549275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984250" y="4149725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15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8" name="Oval 14"/>
          <p:cNvSpPr>
            <a:spLocks noChangeArrowheads="1"/>
          </p:cNvSpPr>
          <p:nvPr/>
        </p:nvSpPr>
        <p:spPr bwMode="auto">
          <a:xfrm>
            <a:off x="5691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23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9" name="Oval 15"/>
          <p:cNvSpPr>
            <a:spLocks noChangeArrowheads="1"/>
          </p:cNvSpPr>
          <p:nvPr/>
        </p:nvSpPr>
        <p:spPr bwMode="auto">
          <a:xfrm>
            <a:off x="6627813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0" name="Oval 16"/>
          <p:cNvSpPr>
            <a:spLocks noChangeArrowheads="1"/>
          </p:cNvSpPr>
          <p:nvPr/>
        </p:nvSpPr>
        <p:spPr bwMode="auto">
          <a:xfrm>
            <a:off x="7491413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11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1" name="Freeform 17"/>
          <p:cNvSpPr>
            <a:spLocks/>
          </p:cNvSpPr>
          <p:nvPr/>
        </p:nvSpPr>
        <p:spPr bwMode="auto">
          <a:xfrm>
            <a:off x="2133600" y="5214950"/>
            <a:ext cx="438136" cy="512750"/>
          </a:xfrm>
          <a:custGeom>
            <a:avLst/>
            <a:gdLst/>
            <a:ahLst/>
            <a:cxnLst>
              <a:cxn ang="0">
                <a:pos x="256" y="0"/>
              </a:cxn>
              <a:cxn ang="0">
                <a:pos x="0" y="288"/>
              </a:cxn>
            </a:cxnLst>
            <a:rect l="0" t="0" r="r" b="b"/>
            <a:pathLst>
              <a:path w="256" h="288">
                <a:moveTo>
                  <a:pt x="256" y="0"/>
                </a:moveTo>
                <a:lnTo>
                  <a:pt x="0" y="288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2" name="Freeform 18"/>
          <p:cNvSpPr>
            <a:spLocks/>
          </p:cNvSpPr>
          <p:nvPr/>
        </p:nvSpPr>
        <p:spPr bwMode="auto">
          <a:xfrm>
            <a:off x="2786050" y="5214950"/>
            <a:ext cx="401650" cy="5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280"/>
              </a:cxn>
            </a:cxnLst>
            <a:rect l="0" t="0" r="r" b="b"/>
            <a:pathLst>
              <a:path w="240" h="280">
                <a:moveTo>
                  <a:pt x="0" y="0"/>
                </a:moveTo>
                <a:lnTo>
                  <a:pt x="240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2387600" y="4797425"/>
            <a:ext cx="549275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4" name="Oval 20"/>
          <p:cNvSpPr>
            <a:spLocks noChangeArrowheads="1"/>
          </p:cNvSpPr>
          <p:nvPr/>
        </p:nvSpPr>
        <p:spPr bwMode="auto">
          <a:xfrm>
            <a:off x="1768475" y="57340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5" name="Oval 21"/>
          <p:cNvSpPr>
            <a:spLocks noChangeArrowheads="1"/>
          </p:cNvSpPr>
          <p:nvPr/>
        </p:nvSpPr>
        <p:spPr bwMode="auto">
          <a:xfrm>
            <a:off x="3025775" y="57340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6" name="Line 22"/>
          <p:cNvSpPr>
            <a:spLocks noChangeShapeType="1"/>
          </p:cNvSpPr>
          <p:nvPr/>
        </p:nvSpPr>
        <p:spPr bwMode="auto">
          <a:xfrm flipH="1">
            <a:off x="2700338" y="4364038"/>
            <a:ext cx="312737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7" name="Line 23"/>
          <p:cNvSpPr>
            <a:spLocks noChangeShapeType="1"/>
          </p:cNvSpPr>
          <p:nvPr/>
        </p:nvSpPr>
        <p:spPr bwMode="auto">
          <a:xfrm>
            <a:off x="3541713" y="4364038"/>
            <a:ext cx="309562" cy="4333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8" name="Rectangle 24"/>
          <p:cNvSpPr>
            <a:spLocks noChangeArrowheads="1"/>
          </p:cNvSpPr>
          <p:nvPr/>
        </p:nvSpPr>
        <p:spPr bwMode="auto">
          <a:xfrm>
            <a:off x="2987675" y="3929066"/>
            <a:ext cx="576263" cy="4349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19</a:t>
            </a:r>
          </a:p>
        </p:txBody>
      </p:sp>
      <p:sp>
        <p:nvSpPr>
          <p:cNvPr id="257049" name="Text Box 25"/>
          <p:cNvSpPr txBox="1">
            <a:spLocks noChangeArrowheads="1"/>
          </p:cNvSpPr>
          <p:nvPr/>
        </p:nvSpPr>
        <p:spPr bwMode="auto">
          <a:xfrm>
            <a:off x="7732713" y="4695825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15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52" name="Oval 28"/>
          <p:cNvSpPr>
            <a:spLocks noChangeArrowheads="1"/>
          </p:cNvSpPr>
          <p:nvPr/>
        </p:nvSpPr>
        <p:spPr bwMode="auto">
          <a:xfrm>
            <a:off x="7248548" y="56324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7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53" name="Oval 29"/>
          <p:cNvSpPr>
            <a:spLocks noChangeArrowheads="1"/>
          </p:cNvSpPr>
          <p:nvPr/>
        </p:nvSpPr>
        <p:spPr bwMode="auto">
          <a:xfrm>
            <a:off x="8320118" y="56324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>
            <a:off x="7240588" y="3857628"/>
            <a:ext cx="576262" cy="4492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</a:p>
        </p:txBody>
      </p:sp>
      <p:sp>
        <p:nvSpPr>
          <p:cNvPr id="257057" name="Line 33"/>
          <p:cNvSpPr>
            <a:spLocks noChangeShapeType="1"/>
          </p:cNvSpPr>
          <p:nvPr/>
        </p:nvSpPr>
        <p:spPr bwMode="auto">
          <a:xfrm flipH="1">
            <a:off x="3357554" y="3284538"/>
            <a:ext cx="452446" cy="64452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8" name="Line 34"/>
          <p:cNvSpPr>
            <a:spLocks noChangeShapeType="1"/>
          </p:cNvSpPr>
          <p:nvPr/>
        </p:nvSpPr>
        <p:spPr bwMode="auto">
          <a:xfrm>
            <a:off x="4260850" y="3357563"/>
            <a:ext cx="311150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9" name="Rectangle 35"/>
          <p:cNvSpPr>
            <a:spLocks noChangeArrowheads="1"/>
          </p:cNvSpPr>
          <p:nvPr/>
        </p:nvSpPr>
        <p:spPr bwMode="auto">
          <a:xfrm>
            <a:off x="3706813" y="2928933"/>
            <a:ext cx="576262" cy="4286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42</a:t>
            </a:r>
          </a:p>
        </p:txBody>
      </p:sp>
      <p:sp>
        <p:nvSpPr>
          <p:cNvPr id="257060" name="Line 36"/>
          <p:cNvSpPr>
            <a:spLocks noChangeShapeType="1"/>
          </p:cNvSpPr>
          <p:nvPr/>
        </p:nvSpPr>
        <p:spPr bwMode="auto">
          <a:xfrm flipH="1">
            <a:off x="6376988" y="3298825"/>
            <a:ext cx="312737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1" name="Freeform 37"/>
          <p:cNvSpPr>
            <a:spLocks/>
          </p:cNvSpPr>
          <p:nvPr/>
        </p:nvSpPr>
        <p:spPr bwMode="auto">
          <a:xfrm>
            <a:off x="7146925" y="3298825"/>
            <a:ext cx="425471" cy="55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" y="234"/>
              </a:cxn>
            </a:cxnLst>
            <a:rect l="0" t="0" r="r" b="b"/>
            <a:pathLst>
              <a:path w="234" h="234">
                <a:moveTo>
                  <a:pt x="0" y="0"/>
                </a:moveTo>
                <a:lnTo>
                  <a:pt x="234" y="23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2" name="Rectangle 38"/>
          <p:cNvSpPr>
            <a:spLocks noChangeArrowheads="1"/>
          </p:cNvSpPr>
          <p:nvPr/>
        </p:nvSpPr>
        <p:spPr bwMode="auto">
          <a:xfrm>
            <a:off x="6664325" y="2857495"/>
            <a:ext cx="576263" cy="441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58</a:t>
            </a:r>
          </a:p>
        </p:txBody>
      </p:sp>
      <p:sp>
        <p:nvSpPr>
          <p:cNvPr id="257063" name="Line 39"/>
          <p:cNvSpPr>
            <a:spLocks noChangeShapeType="1"/>
          </p:cNvSpPr>
          <p:nvPr/>
        </p:nvSpPr>
        <p:spPr bwMode="auto">
          <a:xfrm flipH="1">
            <a:off x="4071933" y="2276474"/>
            <a:ext cx="1101729" cy="652459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4" name="Line 40"/>
          <p:cNvSpPr>
            <a:spLocks noChangeShapeType="1"/>
          </p:cNvSpPr>
          <p:nvPr/>
        </p:nvSpPr>
        <p:spPr bwMode="auto">
          <a:xfrm>
            <a:off x="5724525" y="2276475"/>
            <a:ext cx="1133491" cy="581021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>
            <a:off x="5118100" y="1785925"/>
            <a:ext cx="649288" cy="4905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100</a:t>
            </a:r>
          </a:p>
        </p:txBody>
      </p:sp>
      <p:sp>
        <p:nvSpPr>
          <p:cNvPr id="257066" name="Text Box 42"/>
          <p:cNvSpPr txBox="1">
            <a:spLocks noChangeArrowheads="1"/>
          </p:cNvSpPr>
          <p:nvPr/>
        </p:nvSpPr>
        <p:spPr bwMode="auto">
          <a:xfrm>
            <a:off x="191776" y="404813"/>
            <a:ext cx="492443" cy="424815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建立哈夫曼树示例的演示</a:t>
            </a:r>
          </a:p>
        </p:txBody>
      </p:sp>
      <p:sp>
        <p:nvSpPr>
          <p:cNvPr id="257067" name="Text Box 43"/>
          <p:cNvSpPr txBox="1">
            <a:spLocks noChangeArrowheads="1"/>
          </p:cNvSpPr>
          <p:nvPr/>
        </p:nvSpPr>
        <p:spPr bwMode="auto">
          <a:xfrm>
            <a:off x="4643438" y="5949950"/>
            <a:ext cx="14414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创建完毕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231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11077 0.3261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1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-0.5967 0.328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00" y="1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00578E-6 L -0.27812 0.6194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0" y="3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00578E-6 L -0.24671 0.6194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0" y="3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5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5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.00324 L -0.43142 0.5798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00" y="2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5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5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5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5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5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5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5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20643 0.54907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00" y="2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25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25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25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-0.15573 0.4335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00" y="2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5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0.43611 0.42315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2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2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25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2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6" grpId="0" animBg="1"/>
      <p:bldP spid="257036" grpId="1" animBg="1"/>
      <p:bldP spid="257037" grpId="0" animBg="1"/>
      <p:bldP spid="257037" grpId="1" animBg="1"/>
      <p:bldP spid="257032" grpId="0" animBg="1"/>
      <p:bldP spid="257032" grpId="1" animBg="1"/>
      <p:bldP spid="257033" grpId="0" animBg="1"/>
      <p:bldP spid="257033" grpId="1" animBg="1"/>
      <p:bldP spid="257054" grpId="0" animBg="1"/>
      <p:bldP spid="257055" grpId="0" animBg="1"/>
      <p:bldP spid="257051" grpId="0" animBg="1"/>
      <p:bldP spid="257050" grpId="0" animBg="1"/>
      <p:bldP spid="257026" grpId="0" animBg="1"/>
      <p:bldP spid="257026" grpId="1" animBg="1"/>
      <p:bldP spid="257028" grpId="0" animBg="1"/>
      <p:bldP spid="257028" grpId="1" animBg="1"/>
      <p:bldP spid="257028" grpId="2" animBg="1"/>
      <p:bldP spid="257029" grpId="0" animBg="1"/>
      <p:bldP spid="257029" grpId="1" animBg="1"/>
      <p:bldP spid="257030" grpId="0" animBg="1"/>
      <p:bldP spid="257030" grpId="1" animBg="1"/>
      <p:bldP spid="257031" grpId="0" animBg="1"/>
      <p:bldP spid="257031" grpId="1" animBg="1"/>
      <p:bldP spid="257034" grpId="0" animBg="1"/>
      <p:bldP spid="257034" grpId="1" animBg="1"/>
      <p:bldP spid="257035" grpId="0" animBg="1"/>
      <p:bldP spid="257035" grpId="1" animBg="1"/>
      <p:bldP spid="257038" grpId="0" animBg="1"/>
      <p:bldP spid="257038" grpId="1" animBg="1"/>
      <p:bldP spid="257039" grpId="0" animBg="1"/>
      <p:bldP spid="257039" grpId="1" animBg="1"/>
      <p:bldP spid="257039" grpId="2" animBg="1"/>
      <p:bldP spid="257040" grpId="0" animBg="1"/>
      <p:bldP spid="257040" grpId="1" animBg="1"/>
      <p:bldP spid="257041" grpId="0" animBg="1"/>
      <p:bldP spid="257042" grpId="0" animBg="1"/>
      <p:bldP spid="257043" grpId="0" animBg="1"/>
      <p:bldP spid="257044" grpId="0" animBg="1"/>
      <p:bldP spid="257045" grpId="0" animBg="1"/>
      <p:bldP spid="257046" grpId="0" animBg="1"/>
      <p:bldP spid="257047" grpId="0" animBg="1"/>
      <p:bldP spid="257048" grpId="0" animBg="1"/>
      <p:bldP spid="257056" grpId="0" animBg="1"/>
      <p:bldP spid="257057" grpId="0" animBg="1"/>
      <p:bldP spid="257058" grpId="0" animBg="1"/>
      <p:bldP spid="257059" grpId="0" animBg="1"/>
      <p:bldP spid="257060" grpId="0" animBg="1"/>
      <p:bldP spid="257061" grpId="0" animBg="1"/>
      <p:bldP spid="257062" grpId="0" animBg="1"/>
      <p:bldP spid="257063" grpId="0" animBg="1"/>
      <p:bldP spid="257064" grpId="0" animBg="1"/>
      <p:bldP spid="257065" grpId="0" animBg="1"/>
      <p:bldP spid="2570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36" name="Freeform 12"/>
          <p:cNvSpPr>
            <a:spLocks/>
          </p:cNvSpPr>
          <p:nvPr/>
        </p:nvSpPr>
        <p:spPr bwMode="auto">
          <a:xfrm>
            <a:off x="6955922" y="3323467"/>
            <a:ext cx="311176" cy="500074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80"/>
              </a:cxn>
            </a:cxnLst>
            <a:rect l="0" t="0" r="r" b="b"/>
            <a:pathLst>
              <a:path w="192" h="280">
                <a:moveTo>
                  <a:pt x="192" y="0"/>
                </a:moveTo>
                <a:lnTo>
                  <a:pt x="0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7" name="Freeform 13"/>
          <p:cNvSpPr>
            <a:spLocks/>
          </p:cNvSpPr>
          <p:nvPr/>
        </p:nvSpPr>
        <p:spPr bwMode="auto">
          <a:xfrm>
            <a:off x="7597298" y="3323467"/>
            <a:ext cx="287318" cy="5000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80"/>
              </a:cxn>
            </a:cxnLst>
            <a:rect l="0" t="0" r="r" b="b"/>
            <a:pathLst>
              <a:path w="136" h="280">
                <a:moveTo>
                  <a:pt x="0" y="0"/>
                </a:moveTo>
                <a:lnTo>
                  <a:pt x="136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1" name="Freeform 27"/>
          <p:cNvSpPr>
            <a:spLocks/>
          </p:cNvSpPr>
          <p:nvPr/>
        </p:nvSpPr>
        <p:spPr bwMode="auto">
          <a:xfrm>
            <a:off x="3953045" y="2441000"/>
            <a:ext cx="355575" cy="5572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9" y="274"/>
              </a:cxn>
            </a:cxnLst>
            <a:rect l="0" t="0" r="r" b="b"/>
            <a:pathLst>
              <a:path w="199" h="274">
                <a:moveTo>
                  <a:pt x="0" y="0"/>
                </a:moveTo>
                <a:lnTo>
                  <a:pt x="199" y="27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0" name="Freeform 26"/>
          <p:cNvSpPr>
            <a:spLocks/>
          </p:cNvSpPr>
          <p:nvPr/>
        </p:nvSpPr>
        <p:spPr bwMode="auto">
          <a:xfrm>
            <a:off x="3310103" y="2441000"/>
            <a:ext cx="357190" cy="571504"/>
          </a:xfrm>
          <a:custGeom>
            <a:avLst/>
            <a:gdLst/>
            <a:ahLst/>
            <a:cxnLst>
              <a:cxn ang="0">
                <a:pos x="209" y="0"/>
              </a:cxn>
              <a:cxn ang="0">
                <a:pos x="0" y="282"/>
              </a:cxn>
            </a:cxnLst>
            <a:rect l="0" t="0" r="r" b="b"/>
            <a:pathLst>
              <a:path w="209" h="282">
                <a:moveTo>
                  <a:pt x="209" y="0"/>
                </a:moveTo>
                <a:lnTo>
                  <a:pt x="0" y="282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26" name="Oval 2"/>
          <p:cNvSpPr>
            <a:spLocks noChangeArrowheads="1"/>
          </p:cNvSpPr>
          <p:nvPr/>
        </p:nvSpPr>
        <p:spPr bwMode="auto">
          <a:xfrm>
            <a:off x="6527294" y="3830277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11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928662" y="188913"/>
            <a:ext cx="819807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i="1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={ 0.05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0.29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0.07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0.08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0.14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0.23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0.03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0.11}</a:t>
            </a:r>
          </a:p>
        </p:txBody>
      </p:sp>
      <p:sp>
        <p:nvSpPr>
          <p:cNvPr id="257029" name="Oval 5"/>
          <p:cNvSpPr>
            <a:spLocks noChangeArrowheads="1"/>
          </p:cNvSpPr>
          <p:nvPr/>
        </p:nvSpPr>
        <p:spPr bwMode="auto">
          <a:xfrm>
            <a:off x="4211960" y="2956212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0" name="Oval 6"/>
          <p:cNvSpPr>
            <a:spLocks noChangeArrowheads="1"/>
          </p:cNvSpPr>
          <p:nvPr/>
        </p:nvSpPr>
        <p:spPr bwMode="auto">
          <a:xfrm>
            <a:off x="2844304" y="4879271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7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1" name="Oval 7"/>
          <p:cNvSpPr>
            <a:spLocks noChangeArrowheads="1"/>
          </p:cNvSpPr>
          <p:nvPr/>
        </p:nvSpPr>
        <p:spPr bwMode="auto">
          <a:xfrm>
            <a:off x="3491880" y="389231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14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7082948" y="2901192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19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8" name="Oval 14"/>
          <p:cNvSpPr>
            <a:spLocks noChangeArrowheads="1"/>
          </p:cNvSpPr>
          <p:nvPr/>
        </p:nvSpPr>
        <p:spPr bwMode="auto">
          <a:xfrm>
            <a:off x="5746379" y="287064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23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0" name="Oval 16"/>
          <p:cNvSpPr>
            <a:spLocks noChangeArrowheads="1"/>
          </p:cNvSpPr>
          <p:nvPr/>
        </p:nvSpPr>
        <p:spPr bwMode="auto">
          <a:xfrm>
            <a:off x="7706816" y="3829891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1" name="Freeform 17"/>
          <p:cNvSpPr>
            <a:spLocks/>
          </p:cNvSpPr>
          <p:nvPr/>
        </p:nvSpPr>
        <p:spPr bwMode="auto">
          <a:xfrm>
            <a:off x="1269504" y="5318226"/>
            <a:ext cx="438136" cy="512750"/>
          </a:xfrm>
          <a:custGeom>
            <a:avLst/>
            <a:gdLst/>
            <a:ahLst/>
            <a:cxnLst>
              <a:cxn ang="0">
                <a:pos x="256" y="0"/>
              </a:cxn>
              <a:cxn ang="0">
                <a:pos x="0" y="288"/>
              </a:cxn>
            </a:cxnLst>
            <a:rect l="0" t="0" r="r" b="b"/>
            <a:pathLst>
              <a:path w="256" h="288">
                <a:moveTo>
                  <a:pt x="256" y="0"/>
                </a:moveTo>
                <a:lnTo>
                  <a:pt x="0" y="288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2" name="Freeform 18"/>
          <p:cNvSpPr>
            <a:spLocks/>
          </p:cNvSpPr>
          <p:nvPr/>
        </p:nvSpPr>
        <p:spPr bwMode="auto">
          <a:xfrm>
            <a:off x="1921954" y="5318226"/>
            <a:ext cx="401650" cy="5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280"/>
              </a:cxn>
            </a:cxnLst>
            <a:rect l="0" t="0" r="r" b="b"/>
            <a:pathLst>
              <a:path w="240" h="280">
                <a:moveTo>
                  <a:pt x="0" y="0"/>
                </a:moveTo>
                <a:lnTo>
                  <a:pt x="240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1523504" y="4900701"/>
            <a:ext cx="549275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4" name="Oval 20"/>
          <p:cNvSpPr>
            <a:spLocks noChangeArrowheads="1"/>
          </p:cNvSpPr>
          <p:nvPr/>
        </p:nvSpPr>
        <p:spPr bwMode="auto">
          <a:xfrm>
            <a:off x="904379" y="583732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5" name="Oval 21"/>
          <p:cNvSpPr>
            <a:spLocks noChangeArrowheads="1"/>
          </p:cNvSpPr>
          <p:nvPr/>
        </p:nvSpPr>
        <p:spPr bwMode="auto">
          <a:xfrm>
            <a:off x="2161679" y="583732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6" name="Line 22"/>
          <p:cNvSpPr>
            <a:spLocks noChangeShapeType="1"/>
          </p:cNvSpPr>
          <p:nvPr/>
        </p:nvSpPr>
        <p:spPr bwMode="auto">
          <a:xfrm flipH="1">
            <a:off x="1836242" y="4467314"/>
            <a:ext cx="312737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7" name="Line 23"/>
          <p:cNvSpPr>
            <a:spLocks noChangeShapeType="1"/>
          </p:cNvSpPr>
          <p:nvPr/>
        </p:nvSpPr>
        <p:spPr bwMode="auto">
          <a:xfrm>
            <a:off x="2677617" y="4467314"/>
            <a:ext cx="309562" cy="4333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8" name="Rectangle 24"/>
          <p:cNvSpPr>
            <a:spLocks noChangeArrowheads="1"/>
          </p:cNvSpPr>
          <p:nvPr/>
        </p:nvSpPr>
        <p:spPr bwMode="auto">
          <a:xfrm>
            <a:off x="2123579" y="4032342"/>
            <a:ext cx="576263" cy="4349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15</a:t>
            </a:r>
          </a:p>
        </p:txBody>
      </p:sp>
      <p:sp>
        <p:nvSpPr>
          <p:cNvPr id="257049" name="Text Box 25"/>
          <p:cNvSpPr txBox="1">
            <a:spLocks noChangeArrowheads="1"/>
          </p:cNvSpPr>
          <p:nvPr/>
        </p:nvSpPr>
        <p:spPr bwMode="auto">
          <a:xfrm>
            <a:off x="3470420" y="2064751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58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57" name="Line 33"/>
          <p:cNvSpPr>
            <a:spLocks noChangeShapeType="1"/>
          </p:cNvSpPr>
          <p:nvPr/>
        </p:nvSpPr>
        <p:spPr bwMode="auto">
          <a:xfrm flipH="1">
            <a:off x="2493458" y="3387814"/>
            <a:ext cx="452446" cy="64452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8" name="Line 34"/>
          <p:cNvSpPr>
            <a:spLocks noChangeShapeType="1"/>
          </p:cNvSpPr>
          <p:nvPr/>
        </p:nvSpPr>
        <p:spPr bwMode="auto">
          <a:xfrm>
            <a:off x="3396754" y="3460839"/>
            <a:ext cx="311150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9" name="Rectangle 35"/>
          <p:cNvSpPr>
            <a:spLocks noChangeArrowheads="1"/>
          </p:cNvSpPr>
          <p:nvPr/>
        </p:nvSpPr>
        <p:spPr bwMode="auto">
          <a:xfrm>
            <a:off x="2842717" y="3032209"/>
            <a:ext cx="576262" cy="4286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</a:p>
        </p:txBody>
      </p:sp>
      <p:sp>
        <p:nvSpPr>
          <p:cNvPr id="257060" name="Line 36"/>
          <p:cNvSpPr>
            <a:spLocks noChangeShapeType="1"/>
          </p:cNvSpPr>
          <p:nvPr/>
        </p:nvSpPr>
        <p:spPr bwMode="auto">
          <a:xfrm flipH="1">
            <a:off x="6199611" y="2434073"/>
            <a:ext cx="312737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1" name="Freeform 37"/>
          <p:cNvSpPr>
            <a:spLocks/>
          </p:cNvSpPr>
          <p:nvPr/>
        </p:nvSpPr>
        <p:spPr bwMode="auto">
          <a:xfrm>
            <a:off x="6969548" y="2434073"/>
            <a:ext cx="417511" cy="46312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" y="234"/>
              </a:cxn>
            </a:cxnLst>
            <a:rect l="0" t="0" r="r" b="b"/>
            <a:pathLst>
              <a:path w="234" h="234">
                <a:moveTo>
                  <a:pt x="0" y="0"/>
                </a:moveTo>
                <a:lnTo>
                  <a:pt x="234" y="23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2" name="Rectangle 38"/>
          <p:cNvSpPr>
            <a:spLocks noChangeArrowheads="1"/>
          </p:cNvSpPr>
          <p:nvPr/>
        </p:nvSpPr>
        <p:spPr bwMode="auto">
          <a:xfrm>
            <a:off x="6486948" y="1992743"/>
            <a:ext cx="576263" cy="441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42</a:t>
            </a:r>
          </a:p>
        </p:txBody>
      </p:sp>
      <p:sp>
        <p:nvSpPr>
          <p:cNvPr id="257063" name="Line 39"/>
          <p:cNvSpPr>
            <a:spLocks noChangeShapeType="1"/>
          </p:cNvSpPr>
          <p:nvPr/>
        </p:nvSpPr>
        <p:spPr bwMode="auto">
          <a:xfrm flipH="1">
            <a:off x="3874149" y="1403172"/>
            <a:ext cx="1101729" cy="652459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4" name="Line 40"/>
          <p:cNvSpPr>
            <a:spLocks noChangeShapeType="1"/>
          </p:cNvSpPr>
          <p:nvPr/>
        </p:nvSpPr>
        <p:spPr bwMode="auto">
          <a:xfrm>
            <a:off x="5526741" y="1403173"/>
            <a:ext cx="1133491" cy="581021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>
            <a:off x="4920316" y="912623"/>
            <a:ext cx="649288" cy="4905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100</a:t>
            </a:r>
          </a:p>
        </p:txBody>
      </p:sp>
      <p:sp>
        <p:nvSpPr>
          <p:cNvPr id="257066" name="Text Box 42"/>
          <p:cNvSpPr txBox="1">
            <a:spLocks noChangeArrowheads="1"/>
          </p:cNvSpPr>
          <p:nvPr/>
        </p:nvSpPr>
        <p:spPr bwMode="auto">
          <a:xfrm>
            <a:off x="191831" y="404813"/>
            <a:ext cx="492443" cy="424815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哈夫曼树是否唯一？</a:t>
            </a:r>
          </a:p>
        </p:txBody>
      </p:sp>
      <p:sp>
        <p:nvSpPr>
          <p:cNvPr id="257067" name="Text Box 43"/>
          <p:cNvSpPr txBox="1">
            <a:spLocks noChangeArrowheads="1"/>
          </p:cNvSpPr>
          <p:nvPr/>
        </p:nvSpPr>
        <p:spPr bwMode="auto">
          <a:xfrm>
            <a:off x="4355976" y="6104026"/>
            <a:ext cx="14414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创建完毕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FA4FEEA-8A73-4FF4-B77D-130339FA186B}"/>
              </a:ext>
            </a:extLst>
          </p:cNvPr>
          <p:cNvSpPr/>
          <p:nvPr/>
        </p:nvSpPr>
        <p:spPr bwMode="auto">
          <a:xfrm>
            <a:off x="1331640" y="4652963"/>
            <a:ext cx="904638" cy="936277"/>
          </a:xfrm>
          <a:prstGeom prst="ellipse">
            <a:avLst/>
          </a:prstGeom>
          <a:noFill/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D1C7604-E008-4DE4-9683-A6CE5F347F4A}"/>
              </a:ext>
            </a:extLst>
          </p:cNvPr>
          <p:cNvSpPr/>
          <p:nvPr/>
        </p:nvSpPr>
        <p:spPr bwMode="auto">
          <a:xfrm>
            <a:off x="2731258" y="4724971"/>
            <a:ext cx="904638" cy="936277"/>
          </a:xfrm>
          <a:prstGeom prst="ellipse">
            <a:avLst/>
          </a:prstGeom>
          <a:noFill/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EF7339D0-8854-4F8A-8536-11237B17F200}"/>
              </a:ext>
            </a:extLst>
          </p:cNvPr>
          <p:cNvSpPr/>
          <p:nvPr/>
        </p:nvSpPr>
        <p:spPr bwMode="auto">
          <a:xfrm>
            <a:off x="7555794" y="3644851"/>
            <a:ext cx="904638" cy="936277"/>
          </a:xfrm>
          <a:prstGeom prst="ellipse">
            <a:avLst/>
          </a:prstGeom>
          <a:noFill/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651753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500034" y="928670"/>
            <a:ext cx="288289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哈夫曼树的特点</a:t>
            </a:r>
            <a:endParaRPr kumimoji="1"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643050"/>
            <a:ext cx="5143536" cy="163121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baseline="-25000" dirty="0">
                <a:ea typeface="楷体" pitchFamily="49" charset="-122"/>
                <a:cs typeface="Times New Roman" pitchFamily="18" charset="0"/>
              </a:rPr>
              <a:t>1 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= 0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：因为每次两棵树合并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kumimoji="1" lang="en-US" altLang="zh-CN" sz="20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=  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baseline="-250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baseline="-25000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= 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baseline="-250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baseline="-250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baseline="-25000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             (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2n</a:t>
            </a:r>
            <a:r>
              <a:rPr kumimoji="1" lang="en-US" altLang="zh-CN" sz="2000" baseline="-25000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+1) </a:t>
            </a:r>
            <a:endParaRPr kumimoji="1" lang="en-US" altLang="zh-CN" sz="2000" baseline="-25000" dirty="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                = 2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baseline="-250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000" dirty="0">
                <a:latin typeface="+mn-ea"/>
                <a:cs typeface="Times New Roman" pitchFamily="18" charset="0"/>
              </a:rPr>
              <a:t>-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670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9.1|0.6|0.8|0.5|0.4|0.3|0.5|5.5|0.6|0.9|0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1.3|1.1|0.9|0.7|1.3|0.9|1.4|0.7|0.9|0.6|0.6|2.1|0.8|1.1|0.9|1.3|1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2|0.8|0.9|1|1.3|0.9|0.9|0.9|0.9|0.7|0.6|0.6|0.6|0.7|0.9|0.8|1|0.9|0.8|0.7|0.8|4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57.2|0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5|6.3|2|2.9|0.7|1.9|0.9|2.2|0.9|13.2|3.1|4.6|4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6.5|7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5.8|16|2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|0.8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|7.6|50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3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31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4|47.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5.2|0.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0.5|1|17.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0.7|0.6|0.8|0.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1.7|2.8|1.5|6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11.5|1.8|4.8|18.6|3.2|8.4|23.8|1|1.2|1|19.6|0.6|0.6|2.9|5.6|1.9|24.6|1.7|9.3|6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15.6|1.2|2.1|15.1|1.7|4.4|9.4|1.4|1|4|12.4|0.9|0.7|2|5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2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6.2|12.4|28.3|30|4.1|14.2|2|1.3|1.4|29.2|1.3|1.1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/>
          <a:tailEnd type="arrow" w="med" len="med"/>
        </a:ln>
      </a:spPr>
      <a:bodyPr wrap="none"/>
      <a:lstStyle>
        <a:defPPr>
          <a:defRPr>
            <a:latin typeface="Times New Roman" pitchFamily="18" charset="0"/>
            <a:cs typeface="Times New Roman" pitchFamily="18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 w="28575">
          <a:solidFill>
            <a:srgbClr val="3366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4501</TotalTime>
  <Words>5461</Words>
  <Application>Microsoft Office PowerPoint</Application>
  <PresentationFormat>全屏显示(4:3)</PresentationFormat>
  <Paragraphs>916</Paragraphs>
  <Slides>65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80" baseType="lpstr">
      <vt:lpstr>Arial Unicode MS</vt:lpstr>
      <vt:lpstr>仿宋</vt:lpstr>
      <vt:lpstr>华文楷体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Consolas</vt:lpstr>
      <vt:lpstr>Courier New</vt:lpstr>
      <vt:lpstr>Times New Roman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哈夫曼树</vt:lpstr>
      <vt:lpstr>哈夫曼树</vt:lpstr>
      <vt:lpstr>哈夫曼树</vt:lpstr>
      <vt:lpstr>哈夫曼树</vt:lpstr>
      <vt:lpstr>PowerPoint 演示文稿</vt:lpstr>
      <vt:lpstr>哈夫曼编码</vt:lpstr>
      <vt:lpstr>哈夫曼编码</vt:lpstr>
      <vt:lpstr>哈夫曼编码</vt:lpstr>
      <vt:lpstr>PowerPoint 演示文稿</vt:lpstr>
      <vt:lpstr>PowerPoint 演示文稿</vt:lpstr>
      <vt:lpstr>哈夫曼树</vt:lpstr>
      <vt:lpstr>哈夫曼树</vt:lpstr>
      <vt:lpstr>哈夫曼树</vt:lpstr>
      <vt:lpstr>哈夫曼树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算法设计例题</vt:lpstr>
      <vt:lpstr>算法设计例题</vt:lpstr>
      <vt:lpstr>算法设计例题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ziqing ai</cp:lastModifiedBy>
  <cp:revision>1330</cp:revision>
  <dcterms:created xsi:type="dcterms:W3CDTF">2004-04-08T11:59:15Z</dcterms:created>
  <dcterms:modified xsi:type="dcterms:W3CDTF">2024-04-28T02:30:33Z</dcterms:modified>
</cp:coreProperties>
</file>