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8"/>
  </p:notesMasterIdLst>
  <p:sldIdLst>
    <p:sldId id="256" r:id="rId2"/>
    <p:sldId id="496" r:id="rId3"/>
    <p:sldId id="497" r:id="rId4"/>
    <p:sldId id="498" r:id="rId5"/>
    <p:sldId id="576" r:id="rId6"/>
    <p:sldId id="499" r:id="rId7"/>
    <p:sldId id="501" r:id="rId8"/>
    <p:sldId id="500" r:id="rId9"/>
    <p:sldId id="577" r:id="rId10"/>
    <p:sldId id="503" r:id="rId11"/>
    <p:sldId id="504" r:id="rId12"/>
    <p:sldId id="505" r:id="rId13"/>
    <p:sldId id="506" r:id="rId14"/>
    <p:sldId id="527" r:id="rId15"/>
    <p:sldId id="525" r:id="rId16"/>
    <p:sldId id="571" r:id="rId17"/>
    <p:sldId id="572" r:id="rId18"/>
    <p:sldId id="513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78" r:id="rId33"/>
    <p:sldId id="552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70" r:id="rId44"/>
    <p:sldId id="573" r:id="rId45"/>
    <p:sldId id="574" r:id="rId46"/>
    <p:sldId id="575" r:id="rId47"/>
    <p:sldId id="553" r:id="rId48"/>
    <p:sldId id="554" r:id="rId49"/>
    <p:sldId id="555" r:id="rId50"/>
    <p:sldId id="557" r:id="rId51"/>
    <p:sldId id="579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568" r:id="rId63"/>
    <p:sldId id="515" r:id="rId64"/>
    <p:sldId id="580" r:id="rId65"/>
    <p:sldId id="581" r:id="rId66"/>
    <p:sldId id="582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E4"/>
    <a:srgbClr val="FF00FF"/>
    <a:srgbClr val="006600"/>
    <a:srgbClr val="339933"/>
    <a:srgbClr val="3333FF"/>
    <a:srgbClr val="6600CC"/>
    <a:srgbClr val="FFFFCC"/>
    <a:srgbClr val="339966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85" d="100"/>
          <a:sy n="85" d="100"/>
        </p:scale>
        <p:origin x="103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D90D-AD7E-473A-94B2-FCD1B1A64294}" type="datetimeFigureOut">
              <a:rPr lang="zh-CN" altLang="en-US" smtClean="0"/>
              <a:pPr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958E-D616-4E9A-8F30-50F381816D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5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18132-E305-41A0-83D9-2D5C2610943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93C4B-C85E-4101-8598-9E61FB1D568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D44DD-4A4F-44E8-81B7-0E708B2C819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73239-40DA-49C6-92DD-8A179D36CE7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13CDE-6339-4557-8B4B-CED7169C6FD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40305-A388-7240-A5E2-A4E7B00996FB}" type="slidenum">
              <a:rPr lang="en-US"/>
              <a:pPr/>
              <a:t>44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8C89-1212-A941-8E2D-C40B762BF679}" type="slidenum">
              <a:rPr lang="en-US"/>
              <a:pPr/>
              <a:t>45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92019-EAE5-43F1-A08D-24BDF44CF51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273DE-58EB-4597-83DE-BE33B0E9F0D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273DE-58EB-4597-83DE-BE33B0E9F0D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576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873FC-CC41-4814-9F64-CCF8162D4EF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B90E6-2B0B-44B1-AA32-C08917064F8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A3847-B164-4AB4-B012-0BB5BEA7B58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23F4A-F698-4E19-9688-C69B4B33114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805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95221-1224-43B3-B96B-FF4528B5B9C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571472" y="1994206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图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571472" y="3389628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8.3  </a:t>
            </a:r>
            <a:r>
              <a:rPr kumimoji="1" lang="zh-CN" altLang="en-US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571472" y="2714620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8.2  </a:t>
            </a:r>
            <a:r>
              <a:rPr kumimoji="1" lang="zh-CN" altLang="en-US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图存储结构</a:t>
            </a: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178280" y="2708920"/>
            <a:ext cx="4508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拓扑排序</a:t>
            </a: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178280" y="3409836"/>
            <a:ext cx="4508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8.7  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网与关键路径</a:t>
            </a: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178280" y="1988840"/>
            <a:ext cx="4508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最短路径</a:t>
            </a:r>
          </a:p>
        </p:txBody>
      </p:sp>
      <p:sp>
        <p:nvSpPr>
          <p:cNvPr id="12" name="Text Box 12" descr="信纸"/>
          <p:cNvSpPr txBox="1">
            <a:spLocks noChangeArrowheads="1"/>
          </p:cNvSpPr>
          <p:nvPr/>
        </p:nvSpPr>
        <p:spPr bwMode="auto">
          <a:xfrm>
            <a:off x="571472" y="4108958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8.4</a:t>
            </a:r>
            <a:r>
              <a:rPr kumimoji="1" lang="zh-CN" altLang="en-US" sz="2800" spc="50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最小生成树</a:t>
            </a:r>
          </a:p>
        </p:txBody>
      </p:sp>
      <p:sp>
        <p:nvSpPr>
          <p:cNvPr id="14" name="Text Box 12" descr="信纸"/>
          <p:cNvSpPr txBox="1">
            <a:spLocks noChangeArrowheads="1"/>
          </p:cNvSpPr>
          <p:nvPr/>
        </p:nvSpPr>
        <p:spPr bwMode="auto">
          <a:xfrm>
            <a:off x="4167936" y="4129916"/>
            <a:ext cx="4508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8.8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Line 2"/>
          <p:cNvSpPr>
            <a:spLocks noChangeShapeType="1"/>
          </p:cNvSpPr>
          <p:nvPr/>
        </p:nvSpPr>
        <p:spPr bwMode="auto">
          <a:xfrm flipV="1">
            <a:off x="5176838" y="2249488"/>
            <a:ext cx="414337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8163" name="Line 3"/>
          <p:cNvSpPr>
            <a:spLocks noChangeShapeType="1"/>
          </p:cNvSpPr>
          <p:nvPr/>
        </p:nvSpPr>
        <p:spPr bwMode="auto">
          <a:xfrm rot="5400000" flipV="1">
            <a:off x="5218113" y="2998788"/>
            <a:ext cx="414337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8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BELLMAN-FORD(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V, E, w, s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grpSp>
        <p:nvGrpSpPr>
          <p:cNvPr id="988166" name="Group 6"/>
          <p:cNvGrpSpPr>
            <a:grpSpLocks/>
          </p:cNvGrpSpPr>
          <p:nvPr/>
        </p:nvGrpSpPr>
        <p:grpSpPr bwMode="auto">
          <a:xfrm>
            <a:off x="696913" y="1554163"/>
            <a:ext cx="2762250" cy="2528887"/>
            <a:chOff x="2607" y="1209"/>
            <a:chExt cx="1740" cy="1593"/>
          </a:xfrm>
        </p:grpSpPr>
        <p:sp>
          <p:nvSpPr>
            <p:cNvPr id="988167" name="Oval 7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988168" name="Oval 8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988169" name="Oval 9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988170" name="Oval 10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88171" name="Oval 11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88172" name="Line 12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73" name="Line 13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74" name="Text Box 14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988175" name="Text Box 15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988176" name="Text Box 16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988177" name="Text Box 17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988178" name="Text Box 18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9</a:t>
              </a:r>
            </a:p>
          </p:txBody>
        </p:sp>
        <p:sp>
          <p:nvSpPr>
            <p:cNvPr id="988179" name="Text Box 19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988180" name="Text Box 20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  <p:sp>
          <p:nvSpPr>
            <p:cNvPr id="988181" name="Text Box 21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x</a:t>
              </a:r>
            </a:p>
          </p:txBody>
        </p:sp>
        <p:sp>
          <p:nvSpPr>
            <p:cNvPr id="988182" name="Text Box 22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y</a:t>
              </a:r>
            </a:p>
          </p:txBody>
        </p:sp>
        <p:sp>
          <p:nvSpPr>
            <p:cNvPr id="988183" name="Text Box 23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z</a:t>
              </a:r>
            </a:p>
          </p:txBody>
        </p:sp>
        <p:sp>
          <p:nvSpPr>
            <p:cNvPr id="988184" name="Line 24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85" name="Line 25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86" name="Line 26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87" name="Text Box 27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988188" name="Text Box 28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/>
            </a:p>
          </p:txBody>
        </p:sp>
        <p:sp>
          <p:nvSpPr>
            <p:cNvPr id="988189" name="Text Box 29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988190" name="Text Box 30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988191" name="Line 31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92" name="Line 32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93" name="Line 33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94" name="Text Box 34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988195" name="Freeform 35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96" name="Freeform 36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97" name="Text Box 37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-2</a:t>
              </a:r>
            </a:p>
          </p:txBody>
        </p:sp>
      </p:grpSp>
      <p:grpSp>
        <p:nvGrpSpPr>
          <p:cNvPr id="988198" name="Group 38"/>
          <p:cNvGrpSpPr>
            <a:grpSpLocks/>
          </p:cNvGrpSpPr>
          <p:nvPr/>
        </p:nvGrpSpPr>
        <p:grpSpPr bwMode="auto">
          <a:xfrm>
            <a:off x="4594225" y="1541463"/>
            <a:ext cx="2762250" cy="2528887"/>
            <a:chOff x="2607" y="1209"/>
            <a:chExt cx="1740" cy="1593"/>
          </a:xfrm>
        </p:grpSpPr>
        <p:sp>
          <p:nvSpPr>
            <p:cNvPr id="988199" name="Oval 3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988200" name="Oval 4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988201" name="Oval 4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988202" name="Oval 4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988203" name="Oval 4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88204" name="Line 4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05" name="Line 4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06" name="Text Box 4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988207" name="Text Box 4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988208" name="Text Box 4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988209" name="Text Box 4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988210" name="Text Box 5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9</a:t>
              </a:r>
            </a:p>
          </p:txBody>
        </p:sp>
        <p:sp>
          <p:nvSpPr>
            <p:cNvPr id="988211" name="Text Box 5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988212" name="Text Box 5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  <p:sp>
          <p:nvSpPr>
            <p:cNvPr id="988213" name="Text Box 5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x</a:t>
              </a:r>
            </a:p>
          </p:txBody>
        </p:sp>
        <p:sp>
          <p:nvSpPr>
            <p:cNvPr id="988214" name="Text Box 5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y</a:t>
              </a:r>
            </a:p>
          </p:txBody>
        </p:sp>
        <p:sp>
          <p:nvSpPr>
            <p:cNvPr id="988215" name="Text Box 5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z</a:t>
              </a:r>
            </a:p>
          </p:txBody>
        </p:sp>
        <p:sp>
          <p:nvSpPr>
            <p:cNvPr id="988216" name="Line 5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17" name="Line 5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18" name="Line 5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19" name="Text Box 5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988220" name="Text Box 6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/>
            </a:p>
          </p:txBody>
        </p:sp>
        <p:sp>
          <p:nvSpPr>
            <p:cNvPr id="988221" name="Text Box 6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988222" name="Text Box 6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988223" name="Line 6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24" name="Line 6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25" name="Line 6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26" name="Text Box 6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988227" name="Freeform 6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28" name="Freeform 6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29" name="Text Box 6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-2</a:t>
              </a:r>
            </a:p>
          </p:txBody>
        </p:sp>
      </p:grpSp>
      <p:sp>
        <p:nvSpPr>
          <p:cNvPr id="988230" name="Text Box 70"/>
          <p:cNvSpPr txBox="1">
            <a:spLocks noChangeArrowheads="1"/>
          </p:cNvSpPr>
          <p:nvPr/>
        </p:nvSpPr>
        <p:spPr bwMode="auto">
          <a:xfrm>
            <a:off x="683568" y="4646464"/>
            <a:ext cx="643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E: (t, x), (t, y), (t, z), (x, t), (y, x), (y, z), (z, x), (z, s), (s, t), (s, y)</a:t>
            </a:r>
          </a:p>
        </p:txBody>
      </p:sp>
      <p:sp>
        <p:nvSpPr>
          <p:cNvPr id="988231" name="Oval 71"/>
          <p:cNvSpPr>
            <a:spLocks noChangeArrowheads="1"/>
          </p:cNvSpPr>
          <p:nvPr/>
        </p:nvSpPr>
        <p:spPr bwMode="auto">
          <a:xfrm>
            <a:off x="5588000" y="1919288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6</a:t>
            </a:r>
          </a:p>
        </p:txBody>
      </p:sp>
      <p:sp>
        <p:nvSpPr>
          <p:cNvPr id="988232" name="Oval 72"/>
          <p:cNvSpPr>
            <a:spLocks noChangeArrowheads="1"/>
          </p:cNvSpPr>
          <p:nvPr/>
        </p:nvSpPr>
        <p:spPr bwMode="auto">
          <a:xfrm>
            <a:off x="5580063" y="33972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7</a:t>
            </a:r>
          </a:p>
        </p:txBody>
      </p:sp>
      <p:sp>
        <p:nvSpPr>
          <p:cNvPr id="988233" name="Text Box 73"/>
          <p:cNvSpPr txBox="1">
            <a:spLocks noChangeArrowheads="1"/>
          </p:cNvSpPr>
          <p:nvPr/>
        </p:nvSpPr>
        <p:spPr bwMode="auto">
          <a:xfrm>
            <a:off x="4316413" y="15827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Pass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0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2" grpId="0" animBg="1"/>
      <p:bldP spid="988163" grpId="0" animBg="1"/>
      <p:bldP spid="988231" grpId="0" animBg="1"/>
      <p:bldP spid="988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Freeform 2"/>
          <p:cNvSpPr>
            <a:spLocks/>
          </p:cNvSpPr>
          <p:nvPr/>
        </p:nvSpPr>
        <p:spPr bwMode="auto">
          <a:xfrm flipH="1" flipV="1">
            <a:off x="2463800" y="4524524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 rot="5400000" flipV="1">
            <a:off x="6211094" y="190896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 flipV="1">
            <a:off x="6200775" y="1906588"/>
            <a:ext cx="1036638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34" name="Line 6"/>
          <p:cNvSpPr>
            <a:spLocks noChangeShapeType="1"/>
          </p:cNvSpPr>
          <p:nvPr/>
        </p:nvSpPr>
        <p:spPr bwMode="auto">
          <a:xfrm flipV="1">
            <a:off x="1655763" y="185737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 rot="5400000" flipV="1">
            <a:off x="1649413" y="261620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0536" name="Group 8"/>
          <p:cNvGrpSpPr>
            <a:grpSpLocks/>
          </p:cNvGrpSpPr>
          <p:nvPr/>
        </p:nvGrpSpPr>
        <p:grpSpPr bwMode="auto">
          <a:xfrm>
            <a:off x="1036638" y="1177925"/>
            <a:ext cx="2762250" cy="2528888"/>
            <a:chOff x="2607" y="1209"/>
            <a:chExt cx="1740" cy="1593"/>
          </a:xfrm>
        </p:grpSpPr>
        <p:sp>
          <p:nvSpPr>
            <p:cNvPr id="790537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790538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790539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90540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7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90541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90542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43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44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790545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790546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90547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90548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9</a:t>
              </a:r>
            </a:p>
          </p:txBody>
        </p:sp>
        <p:sp>
          <p:nvSpPr>
            <p:cNvPr id="790549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90550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  <p:sp>
          <p:nvSpPr>
            <p:cNvPr id="790551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x</a:t>
              </a:r>
            </a:p>
          </p:txBody>
        </p:sp>
        <p:sp>
          <p:nvSpPr>
            <p:cNvPr id="790552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y</a:t>
              </a:r>
            </a:p>
          </p:txBody>
        </p:sp>
        <p:sp>
          <p:nvSpPr>
            <p:cNvPr id="790553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z</a:t>
              </a:r>
            </a:p>
          </p:txBody>
        </p:sp>
        <p:sp>
          <p:nvSpPr>
            <p:cNvPr id="790554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55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56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57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790558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/>
            </a:p>
          </p:txBody>
        </p:sp>
        <p:sp>
          <p:nvSpPr>
            <p:cNvPr id="790559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790560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90561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62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63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64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790565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66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67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-2</a:t>
              </a:r>
            </a:p>
          </p:txBody>
        </p:sp>
      </p:grpSp>
      <p:sp>
        <p:nvSpPr>
          <p:cNvPr id="790568" name="Text Box 40"/>
          <p:cNvSpPr txBox="1">
            <a:spLocks noChangeArrowheads="1"/>
          </p:cNvSpPr>
          <p:nvPr/>
        </p:nvSpPr>
        <p:spPr bwMode="auto">
          <a:xfrm>
            <a:off x="2616200" y="431800"/>
            <a:ext cx="6496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(t, x), (t, y), (t, z), (x, t), (y, x), (y, z), (z, x), (z, s), (s, t), (s, y)</a:t>
            </a:r>
          </a:p>
        </p:txBody>
      </p:sp>
      <p:sp>
        <p:nvSpPr>
          <p:cNvPr id="790569" name="Line 41"/>
          <p:cNvSpPr>
            <a:spLocks noChangeShapeType="1"/>
          </p:cNvSpPr>
          <p:nvPr/>
        </p:nvSpPr>
        <p:spPr bwMode="auto">
          <a:xfrm flipV="1">
            <a:off x="5529263" y="190182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70" name="Line 42"/>
          <p:cNvSpPr>
            <a:spLocks noChangeShapeType="1"/>
          </p:cNvSpPr>
          <p:nvPr/>
        </p:nvSpPr>
        <p:spPr bwMode="auto">
          <a:xfrm rot="5400000" flipV="1">
            <a:off x="5522913" y="266065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0571" name="Group 43"/>
          <p:cNvGrpSpPr>
            <a:grpSpLocks/>
          </p:cNvGrpSpPr>
          <p:nvPr/>
        </p:nvGrpSpPr>
        <p:grpSpPr bwMode="auto">
          <a:xfrm>
            <a:off x="4910138" y="1222375"/>
            <a:ext cx="2762250" cy="2528888"/>
            <a:chOff x="2607" y="1209"/>
            <a:chExt cx="1740" cy="1593"/>
          </a:xfrm>
        </p:grpSpPr>
        <p:sp>
          <p:nvSpPr>
            <p:cNvPr id="790572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790573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ea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790574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90575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7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90576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90577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78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79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790580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790581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90582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90583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9</a:t>
              </a:r>
            </a:p>
          </p:txBody>
        </p:sp>
        <p:sp>
          <p:nvSpPr>
            <p:cNvPr id="790584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90585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  <p:sp>
          <p:nvSpPr>
            <p:cNvPr id="790586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x</a:t>
              </a:r>
            </a:p>
          </p:txBody>
        </p:sp>
        <p:sp>
          <p:nvSpPr>
            <p:cNvPr id="790587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y</a:t>
              </a:r>
            </a:p>
          </p:txBody>
        </p:sp>
        <p:sp>
          <p:nvSpPr>
            <p:cNvPr id="790588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z</a:t>
              </a:r>
            </a:p>
          </p:txBody>
        </p:sp>
        <p:sp>
          <p:nvSpPr>
            <p:cNvPr id="790589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90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91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92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790593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/>
            </a:p>
          </p:txBody>
        </p:sp>
        <p:sp>
          <p:nvSpPr>
            <p:cNvPr id="790594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790595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90596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97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98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599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790600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601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602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-2</a:t>
              </a:r>
            </a:p>
          </p:txBody>
        </p:sp>
      </p:grpSp>
      <p:sp>
        <p:nvSpPr>
          <p:cNvPr id="790603" name="Oval 75"/>
          <p:cNvSpPr>
            <a:spLocks noChangeArrowheads="1"/>
          </p:cNvSpPr>
          <p:nvPr/>
        </p:nvSpPr>
        <p:spPr bwMode="auto">
          <a:xfrm>
            <a:off x="7229475" y="1592263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11</a:t>
            </a:r>
          </a:p>
        </p:txBody>
      </p:sp>
      <p:sp>
        <p:nvSpPr>
          <p:cNvPr id="790604" name="Oval 76"/>
          <p:cNvSpPr>
            <a:spLocks noChangeArrowheads="1"/>
          </p:cNvSpPr>
          <p:nvPr/>
        </p:nvSpPr>
        <p:spPr bwMode="auto">
          <a:xfrm>
            <a:off x="7229475" y="306387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790605" name="Oval 77"/>
          <p:cNvSpPr>
            <a:spLocks noChangeArrowheads="1"/>
          </p:cNvSpPr>
          <p:nvPr/>
        </p:nvSpPr>
        <p:spPr bwMode="auto">
          <a:xfrm>
            <a:off x="7224713" y="15875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4</a:t>
            </a:r>
          </a:p>
        </p:txBody>
      </p:sp>
      <p:grpSp>
        <p:nvGrpSpPr>
          <p:cNvPr id="790606" name="Group 78"/>
          <p:cNvGrpSpPr>
            <a:grpSpLocks/>
          </p:cNvGrpSpPr>
          <p:nvPr/>
        </p:nvGrpSpPr>
        <p:grpSpPr bwMode="auto">
          <a:xfrm>
            <a:off x="1089025" y="3916511"/>
            <a:ext cx="2762250" cy="2528888"/>
            <a:chOff x="889" y="2419"/>
            <a:chExt cx="1740" cy="1593"/>
          </a:xfrm>
        </p:grpSpPr>
        <p:sp>
          <p:nvSpPr>
            <p:cNvPr id="790607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608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609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610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0611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790612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90613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790614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790615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  <a:sym typeface="Symbol" pitchFamily="18" charset="2"/>
                  </a:rPr>
                  <a:t>7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90616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  <a:sym typeface="Symbol" pitchFamily="18" charset="2"/>
                  </a:rPr>
                  <a:t>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90617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18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19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790620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790621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790622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790623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790624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s</a:t>
                </a:r>
              </a:p>
            </p:txBody>
          </p:sp>
          <p:sp>
            <p:nvSpPr>
              <p:cNvPr id="790625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790626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790627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y</a:t>
                </a:r>
              </a:p>
            </p:txBody>
          </p:sp>
          <p:sp>
            <p:nvSpPr>
              <p:cNvPr id="790628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790629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0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1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2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790633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zh-CN" sz="1600"/>
              </a:p>
            </p:txBody>
          </p:sp>
          <p:sp>
            <p:nvSpPr>
              <p:cNvPr id="790634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-3</a:t>
                </a:r>
              </a:p>
            </p:txBody>
          </p:sp>
          <p:sp>
            <p:nvSpPr>
              <p:cNvPr id="790635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90636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7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8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9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-4</a:t>
                </a:r>
              </a:p>
            </p:txBody>
          </p:sp>
          <p:sp>
            <p:nvSpPr>
              <p:cNvPr id="790640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41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42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-2</a:t>
                </a:r>
              </a:p>
            </p:txBody>
          </p:sp>
        </p:grpSp>
        <p:sp>
          <p:nvSpPr>
            <p:cNvPr id="790643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11</a:t>
              </a:r>
            </a:p>
          </p:txBody>
        </p:sp>
        <p:sp>
          <p:nvSpPr>
            <p:cNvPr id="790644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</a:p>
          </p:txBody>
        </p:sp>
        <p:sp>
          <p:nvSpPr>
            <p:cNvPr id="790645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790646" name="Oval 118"/>
          <p:cNvSpPr>
            <a:spLocks noChangeArrowheads="1"/>
          </p:cNvSpPr>
          <p:nvPr/>
        </p:nvSpPr>
        <p:spPr bwMode="auto">
          <a:xfrm>
            <a:off x="2076450" y="4278461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2</a:t>
            </a:r>
          </a:p>
        </p:txBody>
      </p:sp>
      <p:grpSp>
        <p:nvGrpSpPr>
          <p:cNvPr id="790647" name="Group 119"/>
          <p:cNvGrpSpPr>
            <a:grpSpLocks/>
          </p:cNvGrpSpPr>
          <p:nvPr/>
        </p:nvGrpSpPr>
        <p:grpSpPr bwMode="auto">
          <a:xfrm>
            <a:off x="4949825" y="3924449"/>
            <a:ext cx="2762250" cy="2528887"/>
            <a:chOff x="197" y="2433"/>
            <a:chExt cx="1740" cy="1593"/>
          </a:xfrm>
        </p:grpSpPr>
        <p:sp>
          <p:nvSpPr>
            <p:cNvPr id="790648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0649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790650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51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52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53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0654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790655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90656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pitchFamily="2" charset="-122"/>
                      <a:sym typeface="Symbol" pitchFamily="18" charset="2"/>
                    </a:rPr>
                    <a:t>6</a:t>
                  </a:r>
                </a:p>
              </p:txBody>
            </p:sp>
            <p:sp>
              <p:nvSpPr>
                <p:cNvPr id="790657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790658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pitchFamily="2" charset="-122"/>
                      <a:sym typeface="Symbol" pitchFamily="18" charset="2"/>
                    </a:rPr>
                    <a:t>7</a:t>
                  </a:r>
                  <a:endParaRPr lang="en-US" altLang="zh-CN">
                    <a:ea typeface="宋体" pitchFamily="2" charset="-122"/>
                  </a:endParaRPr>
                </a:p>
              </p:txBody>
            </p:sp>
            <p:sp>
              <p:nvSpPr>
                <p:cNvPr id="790659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pitchFamily="2" charset="-122"/>
                      <a:sym typeface="Symbol" pitchFamily="18" charset="2"/>
                    </a:rPr>
                    <a:t></a:t>
                  </a:r>
                  <a:endParaRPr lang="en-US" altLang="zh-CN">
                    <a:ea typeface="宋体" pitchFamily="2" charset="-122"/>
                  </a:endParaRPr>
                </a:p>
              </p:txBody>
            </p:sp>
            <p:sp>
              <p:nvSpPr>
                <p:cNvPr id="790660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61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6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6</a:t>
                  </a:r>
                </a:p>
              </p:txBody>
            </p:sp>
            <p:sp>
              <p:nvSpPr>
                <p:cNvPr id="79066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79066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7</a:t>
                  </a:r>
                </a:p>
              </p:txBody>
            </p:sp>
            <p:sp>
              <p:nvSpPr>
                <p:cNvPr id="79066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7</a:t>
                  </a:r>
                </a:p>
              </p:txBody>
            </p:sp>
            <p:sp>
              <p:nvSpPr>
                <p:cNvPr id="79066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9</a:t>
                  </a:r>
                </a:p>
              </p:txBody>
            </p:sp>
            <p:sp>
              <p:nvSpPr>
                <p:cNvPr id="79066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</a:rPr>
                    <a:t>s</a:t>
                  </a:r>
                </a:p>
              </p:txBody>
            </p:sp>
            <p:sp>
              <p:nvSpPr>
                <p:cNvPr id="79066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79066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79067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79067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</a:rPr>
                    <a:t>z</a:t>
                  </a:r>
                </a:p>
              </p:txBody>
            </p:sp>
            <p:sp>
              <p:nvSpPr>
                <p:cNvPr id="790672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73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74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7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8</a:t>
                  </a:r>
                </a:p>
              </p:txBody>
            </p:sp>
            <p:sp>
              <p:nvSpPr>
                <p:cNvPr id="79067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zh-CN" sz="1600"/>
                </a:p>
              </p:txBody>
            </p:sp>
            <p:sp>
              <p:nvSpPr>
                <p:cNvPr id="79067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-3</a:t>
                  </a:r>
                </a:p>
              </p:txBody>
            </p:sp>
            <p:sp>
              <p:nvSpPr>
                <p:cNvPr id="79067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790679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0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1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2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-4</a:t>
                  </a:r>
                </a:p>
              </p:txBody>
            </p:sp>
            <p:sp>
              <p:nvSpPr>
                <p:cNvPr id="790683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4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ea typeface="宋体" pitchFamily="2" charset="-122"/>
                    </a:rPr>
                    <a:t>-2</a:t>
                  </a:r>
                </a:p>
              </p:txBody>
            </p:sp>
          </p:grpSp>
          <p:sp>
            <p:nvSpPr>
              <p:cNvPr id="790686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790687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90688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itchFamily="2" charset="-122"/>
                  </a:rPr>
                  <a:t>4</a:t>
                </a:r>
              </a:p>
            </p:txBody>
          </p:sp>
        </p:grpSp>
        <p:sp>
          <p:nvSpPr>
            <p:cNvPr id="790689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790690" name="Oval 162"/>
          <p:cNvSpPr>
            <a:spLocks noChangeArrowheads="1"/>
          </p:cNvSpPr>
          <p:nvPr/>
        </p:nvSpPr>
        <p:spPr bwMode="auto">
          <a:xfrm>
            <a:off x="7269163" y="5777061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-2</a:t>
            </a:r>
          </a:p>
        </p:txBody>
      </p:sp>
      <p:sp>
        <p:nvSpPr>
          <p:cNvPr id="790691" name="Text Box 163"/>
          <p:cNvSpPr txBox="1">
            <a:spLocks noChangeArrowheads="1"/>
          </p:cNvSpPr>
          <p:nvPr/>
        </p:nvSpPr>
        <p:spPr bwMode="auto">
          <a:xfrm>
            <a:off x="284239" y="1139840"/>
            <a:ext cx="111940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Pass 1</a:t>
            </a:r>
          </a:p>
          <a:p>
            <a:r>
              <a:rPr lang="en-US" altLang="zh-CN" sz="2000" dirty="0">
                <a:ea typeface="宋体" pitchFamily="2" charset="-122"/>
              </a:rPr>
              <a:t>(from </a:t>
            </a:r>
          </a:p>
          <a:p>
            <a:r>
              <a:rPr lang="en-US" altLang="zh-CN" sz="2000" dirty="0">
                <a:ea typeface="宋体" pitchFamily="2" charset="-122"/>
              </a:rPr>
              <a:t>previous</a:t>
            </a:r>
          </a:p>
          <a:p>
            <a:r>
              <a:rPr lang="en-US" altLang="zh-CN" sz="2000" dirty="0">
                <a:ea typeface="宋体" pitchFamily="2" charset="-122"/>
              </a:rPr>
              <a:t>slide)</a:t>
            </a:r>
          </a:p>
        </p:txBody>
      </p:sp>
      <p:sp>
        <p:nvSpPr>
          <p:cNvPr id="790692" name="Text Box 164"/>
          <p:cNvSpPr txBox="1">
            <a:spLocks noChangeArrowheads="1"/>
          </p:cNvSpPr>
          <p:nvPr/>
        </p:nvSpPr>
        <p:spPr bwMode="auto">
          <a:xfrm>
            <a:off x="4813300" y="1427163"/>
            <a:ext cx="861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Pass 2</a:t>
            </a:r>
          </a:p>
        </p:txBody>
      </p:sp>
      <p:sp>
        <p:nvSpPr>
          <p:cNvPr id="790693" name="Text Box 165"/>
          <p:cNvSpPr txBox="1">
            <a:spLocks noChangeArrowheads="1"/>
          </p:cNvSpPr>
          <p:nvPr/>
        </p:nvSpPr>
        <p:spPr bwMode="auto">
          <a:xfrm>
            <a:off x="403225" y="3965724"/>
            <a:ext cx="861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Pass 3</a:t>
            </a:r>
          </a:p>
        </p:txBody>
      </p:sp>
      <p:sp>
        <p:nvSpPr>
          <p:cNvPr id="790694" name="Text Box 166"/>
          <p:cNvSpPr txBox="1">
            <a:spLocks noChangeArrowheads="1"/>
          </p:cNvSpPr>
          <p:nvPr/>
        </p:nvSpPr>
        <p:spPr bwMode="auto">
          <a:xfrm>
            <a:off x="4689475" y="4003824"/>
            <a:ext cx="861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Pass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1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0" grpId="0" animBg="1"/>
      <p:bldP spid="790531" grpId="0" animBg="1"/>
      <p:bldP spid="790533" grpId="0" animBg="1"/>
      <p:bldP spid="790603" grpId="0" animBg="1"/>
      <p:bldP spid="790604" grpId="0" animBg="1"/>
      <p:bldP spid="790605" grpId="0" animBg="1"/>
      <p:bldP spid="790646" grpId="0" animBg="1"/>
      <p:bldP spid="790690" grpId="0" animBg="1"/>
      <p:bldP spid="790693" grpId="0"/>
      <p:bldP spid="7906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ea typeface="宋体" pitchFamily="2" charset="-122"/>
              </a:rPr>
              <a:t>Detecting Negative Cycles</a:t>
            </a:r>
            <a:br>
              <a:rPr lang="en-US" altLang="zh-CN" sz="3600" dirty="0">
                <a:ea typeface="宋体" pitchFamily="2" charset="-122"/>
              </a:rPr>
            </a:br>
            <a:r>
              <a:rPr lang="en-US" altLang="zh-CN" sz="3600" dirty="0">
                <a:ea typeface="宋体" pitchFamily="2" charset="-122"/>
              </a:rPr>
              <a:t>(perform extra test after V-1 iterations)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76933"/>
            <a:ext cx="8229600" cy="2124075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zh-CN" b="1" dirty="0">
                <a:ea typeface="宋体" pitchFamily="2" charset="-122"/>
              </a:rPr>
              <a:t>for </a:t>
            </a:r>
            <a:r>
              <a:rPr lang="en-US" altLang="zh-CN" dirty="0">
                <a:ea typeface="宋体" pitchFamily="2" charset="-122"/>
              </a:rPr>
              <a:t>each edge (u, v)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</a:rPr>
              <a:t> E</a:t>
            </a:r>
          </a:p>
          <a:p>
            <a:pPr marL="533400" indent="-533400"/>
            <a:r>
              <a:rPr lang="en-US" altLang="zh-CN" dirty="0">
                <a:ea typeface="宋体" pitchFamily="2" charset="-122"/>
              </a:rPr>
              <a:t>       </a:t>
            </a:r>
            <a:r>
              <a:rPr lang="en-US" altLang="zh-CN" b="1" dirty="0">
                <a:ea typeface="宋体" pitchFamily="2" charset="-122"/>
              </a:rPr>
              <a:t>do if </a:t>
            </a:r>
            <a:r>
              <a:rPr lang="en-US" altLang="zh-CN" dirty="0">
                <a:ea typeface="宋体" pitchFamily="2" charset="-122"/>
              </a:rPr>
              <a:t>d[v] &gt; d[u] + w(u, v)</a:t>
            </a:r>
          </a:p>
          <a:p>
            <a:pPr marL="533400" indent="-533400"/>
            <a:r>
              <a:rPr lang="en-US" altLang="zh-CN" dirty="0">
                <a:ea typeface="宋体" pitchFamily="2" charset="-122"/>
              </a:rPr>
              <a:t>               </a:t>
            </a:r>
            <a:r>
              <a:rPr lang="en-US" altLang="zh-CN" b="1" dirty="0">
                <a:ea typeface="宋体" pitchFamily="2" charset="-122"/>
              </a:rPr>
              <a:t>then return </a:t>
            </a:r>
            <a:r>
              <a:rPr lang="en-US" altLang="zh-CN" dirty="0">
                <a:ea typeface="宋体" pitchFamily="2" charset="-122"/>
              </a:rPr>
              <a:t>FALSE</a:t>
            </a:r>
          </a:p>
          <a:p>
            <a:pPr marL="533400" indent="-533400"/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return </a:t>
            </a:r>
            <a:r>
              <a:rPr lang="en-US" altLang="zh-CN" dirty="0">
                <a:ea typeface="宋体" pitchFamily="2" charset="-122"/>
              </a:rPr>
              <a:t>TRUE</a:t>
            </a:r>
          </a:p>
          <a:p>
            <a:pPr marL="533400" indent="-533400">
              <a:buFontTx/>
              <a:buNone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6518275" y="1490663"/>
            <a:ext cx="1741488" cy="2022475"/>
            <a:chOff x="3698" y="2451"/>
            <a:chExt cx="1097" cy="1274"/>
          </a:xfrm>
        </p:grpSpPr>
        <p:sp>
          <p:nvSpPr>
            <p:cNvPr id="791557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0</a:t>
              </a:r>
            </a:p>
          </p:txBody>
        </p:sp>
        <p:sp>
          <p:nvSpPr>
            <p:cNvPr id="791558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91559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791561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91562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791563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64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91565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91566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-8</a:t>
              </a:r>
            </a:p>
          </p:txBody>
        </p:sp>
        <p:sp>
          <p:nvSpPr>
            <p:cNvPr id="791567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68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1569" name="Group 17"/>
          <p:cNvGrpSpPr>
            <a:grpSpLocks/>
          </p:cNvGrpSpPr>
          <p:nvPr/>
        </p:nvGrpSpPr>
        <p:grpSpPr bwMode="auto">
          <a:xfrm>
            <a:off x="936625" y="3855616"/>
            <a:ext cx="1741488" cy="2022475"/>
            <a:chOff x="3698" y="2451"/>
            <a:chExt cx="1097" cy="1274"/>
          </a:xfrm>
        </p:grpSpPr>
        <p:sp>
          <p:nvSpPr>
            <p:cNvPr id="791570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0</a:t>
              </a:r>
            </a:p>
          </p:txBody>
        </p:sp>
        <p:sp>
          <p:nvSpPr>
            <p:cNvPr id="791571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91572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91573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791574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91575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791576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77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91578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91579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-8</a:t>
              </a:r>
            </a:p>
          </p:txBody>
        </p:sp>
        <p:sp>
          <p:nvSpPr>
            <p:cNvPr id="791580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1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82" name="Oval 30"/>
          <p:cNvSpPr>
            <a:spLocks noChangeArrowheads="1"/>
          </p:cNvSpPr>
          <p:nvPr/>
        </p:nvSpPr>
        <p:spPr bwMode="auto">
          <a:xfrm>
            <a:off x="2287588" y="425090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791583" name="Oval 31"/>
          <p:cNvSpPr>
            <a:spLocks noChangeArrowheads="1"/>
          </p:cNvSpPr>
          <p:nvPr/>
        </p:nvSpPr>
        <p:spPr bwMode="auto">
          <a:xfrm>
            <a:off x="1706563" y="514625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5</a:t>
            </a:r>
          </a:p>
        </p:txBody>
      </p:sp>
      <p:sp>
        <p:nvSpPr>
          <p:cNvPr id="791584" name="Oval 32"/>
          <p:cNvSpPr>
            <a:spLocks noChangeArrowheads="1"/>
          </p:cNvSpPr>
          <p:nvPr/>
        </p:nvSpPr>
        <p:spPr bwMode="auto">
          <a:xfrm>
            <a:off x="982663" y="425090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-3</a:t>
            </a:r>
          </a:p>
        </p:txBody>
      </p:sp>
      <p:grpSp>
        <p:nvGrpSpPr>
          <p:cNvPr id="791585" name="Group 33"/>
          <p:cNvGrpSpPr>
            <a:grpSpLocks/>
          </p:cNvGrpSpPr>
          <p:nvPr/>
        </p:nvGrpSpPr>
        <p:grpSpPr bwMode="auto">
          <a:xfrm>
            <a:off x="3184525" y="3855616"/>
            <a:ext cx="1741488" cy="2022475"/>
            <a:chOff x="3698" y="2451"/>
            <a:chExt cx="1097" cy="1274"/>
          </a:xfrm>
        </p:grpSpPr>
        <p:sp>
          <p:nvSpPr>
            <p:cNvPr id="791586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-3</a:t>
              </a:r>
            </a:p>
          </p:txBody>
        </p:sp>
        <p:sp>
          <p:nvSpPr>
            <p:cNvPr id="791587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791588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791589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791590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91591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791592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93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91594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91595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-8</a:t>
              </a:r>
            </a:p>
          </p:txBody>
        </p:sp>
        <p:sp>
          <p:nvSpPr>
            <p:cNvPr id="791596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97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98" name="Oval 46"/>
          <p:cNvSpPr>
            <a:spLocks noChangeArrowheads="1"/>
          </p:cNvSpPr>
          <p:nvPr/>
        </p:nvSpPr>
        <p:spPr bwMode="auto">
          <a:xfrm>
            <a:off x="4545013" y="423185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-1</a:t>
            </a:r>
          </a:p>
        </p:txBody>
      </p:sp>
      <p:sp>
        <p:nvSpPr>
          <p:cNvPr id="791599" name="Oval 47"/>
          <p:cNvSpPr>
            <a:spLocks noChangeArrowheads="1"/>
          </p:cNvSpPr>
          <p:nvPr/>
        </p:nvSpPr>
        <p:spPr bwMode="auto">
          <a:xfrm>
            <a:off x="3954463" y="5136728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791600" name="Oval 48"/>
          <p:cNvSpPr>
            <a:spLocks noChangeArrowheads="1"/>
          </p:cNvSpPr>
          <p:nvPr/>
        </p:nvSpPr>
        <p:spPr bwMode="auto">
          <a:xfrm>
            <a:off x="3221038" y="423185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-6</a:t>
            </a:r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5356225" y="3839741"/>
            <a:ext cx="35401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Look at edge (s, b):</a:t>
            </a:r>
          </a:p>
          <a:p>
            <a:r>
              <a:rPr lang="en-US" altLang="zh-CN" sz="2400" dirty="0">
                <a:ea typeface="宋体" pitchFamily="2" charset="-122"/>
              </a:rPr>
              <a:t>d[b] = -1</a:t>
            </a:r>
          </a:p>
          <a:p>
            <a:r>
              <a:rPr lang="en-US" altLang="zh-CN" sz="2400" dirty="0">
                <a:ea typeface="宋体" pitchFamily="2" charset="-122"/>
              </a:rPr>
              <a:t>d[s] + w(s, b) = -4</a:t>
            </a:r>
          </a:p>
          <a:p>
            <a:endParaRPr lang="en-US" altLang="zh-CN" sz="2400" dirty="0">
              <a:ea typeface="宋体" pitchFamily="2" charset="-122"/>
              <a:sym typeface="Symbol" pitchFamily="18" charset="2"/>
            </a:endParaRPr>
          </a:p>
          <a:p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 d[b] &gt; </a:t>
            </a:r>
            <a:r>
              <a:rPr lang="en-US" altLang="zh-CN" sz="2400" dirty="0">
                <a:ea typeface="宋体" pitchFamily="2" charset="-122"/>
              </a:rPr>
              <a:t>d[s] + w(s, b)</a:t>
            </a:r>
            <a:r>
              <a:rPr lang="en-US" altLang="zh-CN" sz="2400" i="1" dirty="0">
                <a:ea typeface="宋体" pitchFamily="2" charset="-122"/>
              </a:rPr>
              <a:t> </a:t>
            </a:r>
          </a:p>
        </p:txBody>
      </p:sp>
      <p:sp>
        <p:nvSpPr>
          <p:cNvPr id="791602" name="Text Box 50"/>
          <p:cNvSpPr txBox="1">
            <a:spLocks noChangeArrowheads="1"/>
          </p:cNvSpPr>
          <p:nvPr/>
        </p:nvSpPr>
        <p:spPr bwMode="auto">
          <a:xfrm>
            <a:off x="1390650" y="3453978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1</a:t>
            </a:r>
            <a:r>
              <a:rPr lang="en-US" altLang="zh-CN" baseline="30000" dirty="0">
                <a:ea typeface="宋体" pitchFamily="2" charset="-122"/>
              </a:rPr>
              <a:t>st</a:t>
            </a:r>
            <a:r>
              <a:rPr lang="en-US" altLang="zh-CN" dirty="0">
                <a:ea typeface="宋体" pitchFamily="2" charset="-122"/>
              </a:rPr>
              <a:t> pass</a:t>
            </a:r>
          </a:p>
        </p:txBody>
      </p:sp>
      <p:sp>
        <p:nvSpPr>
          <p:cNvPr id="791603" name="Text Box 51"/>
          <p:cNvSpPr txBox="1">
            <a:spLocks noChangeArrowheads="1"/>
          </p:cNvSpPr>
          <p:nvPr/>
        </p:nvSpPr>
        <p:spPr bwMode="auto">
          <a:xfrm>
            <a:off x="3536950" y="3412703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pass</a:t>
            </a:r>
          </a:p>
        </p:txBody>
      </p:sp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2154238" y="6014616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(s,b) (b,c) (c,s)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9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2" grpId="0" animBg="1"/>
      <p:bldP spid="791583" grpId="0" animBg="1"/>
      <p:bldP spid="791584" grpId="0" animBg="1"/>
      <p:bldP spid="791598" grpId="0" animBg="1"/>
      <p:bldP spid="791599" grpId="0" animBg="1"/>
      <p:bldP spid="7916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BELLMAN-FORD(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V, E, w, s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75500" cy="53340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INITIALIZE-SINGLE-SOURCE(V, s)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for </a:t>
            </a:r>
            <a:r>
              <a:rPr lang="en-US" altLang="zh-CN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← 1 to |V| - 1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en-US" altLang="zh-CN" b="1" dirty="0">
                <a:ea typeface="宋体" pitchFamily="2" charset="-122"/>
              </a:rPr>
              <a:t>do for </a:t>
            </a:r>
            <a:r>
              <a:rPr lang="en-US" altLang="zh-CN" dirty="0">
                <a:ea typeface="宋体" pitchFamily="2" charset="-122"/>
              </a:rPr>
              <a:t>each edge (u, v)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</a:rPr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               </a:t>
            </a:r>
            <a:r>
              <a:rPr lang="en-US" altLang="zh-CN" b="1" dirty="0">
                <a:ea typeface="宋体" pitchFamily="2" charset="-122"/>
              </a:rPr>
              <a:t>  do </a:t>
            </a:r>
            <a:r>
              <a:rPr lang="en-US" altLang="zh-CN" dirty="0">
                <a:ea typeface="宋体" pitchFamily="2" charset="-122"/>
              </a:rPr>
              <a:t>RELAX(u, v, w)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for </a:t>
            </a:r>
            <a:r>
              <a:rPr lang="en-US" altLang="zh-CN" dirty="0">
                <a:ea typeface="宋体" pitchFamily="2" charset="-122"/>
              </a:rPr>
              <a:t>each edge (u, v)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</a:rPr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en-US" altLang="zh-CN" b="1" dirty="0">
                <a:ea typeface="宋体" pitchFamily="2" charset="-122"/>
              </a:rPr>
              <a:t>do if </a:t>
            </a:r>
            <a:r>
              <a:rPr lang="en-US" altLang="zh-CN" dirty="0">
                <a:ea typeface="宋体" pitchFamily="2" charset="-122"/>
              </a:rPr>
              <a:t>d[v] &gt; d[u] + w(u, v)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              </a:t>
            </a:r>
            <a:r>
              <a:rPr lang="en-US" altLang="zh-CN" b="1" dirty="0">
                <a:ea typeface="宋体" pitchFamily="2" charset="-122"/>
              </a:rPr>
              <a:t>then return </a:t>
            </a:r>
            <a:r>
              <a:rPr lang="en-US" altLang="zh-CN" dirty="0">
                <a:ea typeface="宋体" pitchFamily="2" charset="-122"/>
              </a:rPr>
              <a:t>FALSE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return </a:t>
            </a:r>
            <a:r>
              <a:rPr lang="en-US" altLang="zh-CN" dirty="0">
                <a:ea typeface="宋体" pitchFamily="2" charset="-122"/>
              </a:rPr>
              <a:t>TRUE</a:t>
            </a:r>
          </a:p>
          <a:p>
            <a:pPr marL="533400" indent="-533400"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dirty="0">
                <a:ea typeface="宋体" pitchFamily="2" charset="-122"/>
              </a:rPr>
              <a:t>               Running time: O(V+VE+E)=O(VE)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7439025" y="1292225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  <a:sym typeface="Symbol" pitchFamily="18" charset="2"/>
              </a:rPr>
              <a:t>(V)</a:t>
            </a:r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 flipH="1">
            <a:off x="6965950" y="15224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6996113" y="181927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  <a:sym typeface="Symbol" pitchFamily="18" charset="2"/>
              </a:rPr>
              <a:t>O(V)</a:t>
            </a:r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 flipH="1">
            <a:off x="6632575" y="2046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7046913" y="22796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  <a:sym typeface="Symbol" pitchFamily="18" charset="2"/>
              </a:rPr>
              <a:t>O(E)</a:t>
            </a:r>
          </a:p>
        </p:txBody>
      </p:sp>
      <p:sp>
        <p:nvSpPr>
          <p:cNvPr id="792585" name="Line 9"/>
          <p:cNvSpPr>
            <a:spLocks noChangeShapeType="1"/>
          </p:cNvSpPr>
          <p:nvPr/>
        </p:nvSpPr>
        <p:spPr bwMode="auto">
          <a:xfrm flipH="1">
            <a:off x="6627813" y="2476500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7439025" y="3325813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  <a:sym typeface="Symbol" pitchFamily="18" charset="2"/>
              </a:rPr>
              <a:t>O(E)</a:t>
            </a:r>
          </a:p>
        </p:txBody>
      </p:sp>
      <p:sp>
        <p:nvSpPr>
          <p:cNvPr id="792587" name="Line 11"/>
          <p:cNvSpPr>
            <a:spLocks noChangeShapeType="1"/>
          </p:cNvSpPr>
          <p:nvPr/>
        </p:nvSpPr>
        <p:spPr bwMode="auto">
          <a:xfrm flipH="1">
            <a:off x="6965950" y="35512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2591" name="Group 15"/>
          <p:cNvGrpSpPr>
            <a:grpSpLocks/>
          </p:cNvGrpSpPr>
          <p:nvPr/>
        </p:nvGrpSpPr>
        <p:grpSpPr bwMode="auto">
          <a:xfrm>
            <a:off x="7864475" y="1855788"/>
            <a:ext cx="1073150" cy="901700"/>
            <a:chOff x="4954" y="1169"/>
            <a:chExt cx="676" cy="568"/>
          </a:xfrm>
        </p:grpSpPr>
        <p:sp>
          <p:nvSpPr>
            <p:cNvPr id="792588" name="AutoShape 12"/>
            <p:cNvSpPr>
              <a:spLocks/>
            </p:cNvSpPr>
            <p:nvPr/>
          </p:nvSpPr>
          <p:spPr bwMode="auto">
            <a:xfrm>
              <a:off x="4954" y="1169"/>
              <a:ext cx="56" cy="568"/>
            </a:xfrm>
            <a:prstGeom prst="rightBrace">
              <a:avLst>
                <a:gd name="adj1" fmla="val 845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92590" name="Text Box 14"/>
            <p:cNvSpPr txBox="1">
              <a:spLocks noChangeArrowheads="1"/>
            </p:cNvSpPr>
            <p:nvPr/>
          </p:nvSpPr>
          <p:spPr bwMode="auto">
            <a:xfrm>
              <a:off x="4981" y="1268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O(VE)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775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1" grpId="0" animBg="1"/>
      <p:bldP spid="792582" grpId="0"/>
      <p:bldP spid="792583" grpId="0" animBg="1"/>
      <p:bldP spid="792584" grpId="0"/>
      <p:bldP spid="792585" grpId="0" animBg="1"/>
      <p:bldP spid="792586" grpId="0"/>
      <p:bldP spid="792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Bellman-Ford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6388"/>
            <a:ext cx="8305800" cy="5237162"/>
          </a:xfrm>
        </p:spPr>
        <p:txBody>
          <a:bodyPr/>
          <a:lstStyle/>
          <a:p>
            <a:pPr>
              <a:tabLst>
                <a:tab pos="2281238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Note that order in which edges are processed affects how quickly it converges.</a:t>
            </a:r>
          </a:p>
          <a:p>
            <a:pPr>
              <a:tabLst>
                <a:tab pos="2281238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Correctness: show </a:t>
            </a:r>
            <a:r>
              <a:rPr lang="en-US" altLang="zh-CN" sz="2800" i="1" dirty="0"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</a:rPr>
              <a:t>] =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800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) after |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|-1 passes</a:t>
            </a:r>
          </a:p>
          <a:p>
            <a:pPr lvl="1">
              <a:tabLst>
                <a:tab pos="2281238" algn="l"/>
              </a:tabLst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Lemma: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]  (</a:t>
            </a:r>
            <a:r>
              <a:rPr lang="en-US" altLang="zh-CN" sz="2400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always</a:t>
            </a:r>
          </a:p>
          <a:p>
            <a:pPr lvl="2">
              <a:tabLst>
                <a:tab pos="2281238" algn="l"/>
              </a:tabLst>
            </a:pP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Initially true</a:t>
            </a:r>
          </a:p>
          <a:p>
            <a:pPr lvl="2">
              <a:tabLst>
                <a:tab pos="2281238" algn="l"/>
              </a:tabLst>
            </a:pP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Let v be first vertex for which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&lt; (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>
              <a:tabLst>
                <a:tab pos="2281238" algn="l"/>
              </a:tabLst>
            </a:pP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Let u be the vertex that caused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to change: </a:t>
            </a:r>
            <a:b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=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+ (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>
              <a:tabLst>
                <a:tab pos="2281238" algn="l"/>
              </a:tabLst>
            </a:pP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Then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	&lt; (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  (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 + (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 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+ (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 (</a:t>
            </a:r>
            <a:r>
              <a:rPr lang="en-US" altLang="zh-CN" sz="22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>
              <a:tabLst>
                <a:tab pos="2281238" algn="l"/>
              </a:tabLst>
            </a:pP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So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&lt;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] + (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2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). 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89298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Bellman-Ford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Prove: after |</a:t>
            </a:r>
            <a:r>
              <a:rPr lang="en-US" altLang="zh-CN" sz="2800" i="1" dirty="0"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</a:rPr>
              <a:t>|-1 passes, all </a:t>
            </a:r>
            <a:r>
              <a:rPr lang="en-US" altLang="zh-CN" sz="2800" i="1" dirty="0"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 values correct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Consider shortest path from s to v: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                   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… 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</a:p>
          <a:p>
            <a:pPr lvl="2"/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Initially, 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] = 0 is correct, and doesn’t change (</a:t>
            </a:r>
            <a:r>
              <a:rPr lang="en-US" altLang="zh-CN" sz="25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After 1 pass through edges, 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5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] is correct (</a:t>
            </a:r>
            <a:r>
              <a:rPr lang="en-US" altLang="zh-CN" sz="25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) and doesn’t change</a:t>
            </a:r>
          </a:p>
          <a:p>
            <a:pPr lvl="2"/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After 2 passes, 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5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] is correct and doesn’t change</a:t>
            </a:r>
          </a:p>
          <a:p>
            <a:pPr lvl="2"/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lvl="2"/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Terminates in |</a:t>
            </a:r>
            <a:r>
              <a:rPr lang="en-US" altLang="zh-CN" sz="2500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| - 1 passes: (</a:t>
            </a:r>
            <a:r>
              <a:rPr lang="en-US" altLang="zh-CN" sz="25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50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5469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890960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Bellman-Ford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算法设计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389835" cy="43800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BellmanFord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v)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[MAXV]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path[MAXV];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[i]=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[v][i];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(i!=v &amp;&amp; dist[i]&lt;INF)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]=v;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]=-1;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38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50825" y="829398"/>
            <a:ext cx="8642350" cy="483185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[u]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递推出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[u]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…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en-US" altLang="zh-CN" sz="1800" baseline="30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[u]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for (u=0;u&lt;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u++)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修改每个顶点的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(u!=v)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考虑其他每个顶点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][u]&lt;INF &amp;&amp; 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dist[u]&gt;dist[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][u])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  dist[u]=dist[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][u];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path[u]=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输出最短路径及长度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35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Algorithms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Bellman-Ford algorithm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Negative weights are allowed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Negative cycles reachable from the source are not allowed.</a:t>
            </a:r>
          </a:p>
          <a:p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algorithm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Negative weights are not allowed</a:t>
            </a:r>
          </a:p>
          <a:p>
            <a:r>
              <a:rPr lang="en-US" altLang="zh-CN" dirty="0">
                <a:ea typeface="宋体" pitchFamily="2" charset="-122"/>
              </a:rPr>
              <a:t>Operations common in both algorithms: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01936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5288" y="1474930"/>
            <a:ext cx="8382000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对于一个各边权值均大于零的有向图，对每一对顶点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kumimoji="1" lang="en-US" altLang="zh-CN" sz="2200" i="1" dirty="0" err="1">
                <a:latin typeface="Consolas" pitchFamily="49" charset="0"/>
                <a:ea typeface="+mn-ea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，求出顶点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与顶点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之间的最短路径和最短路径长度。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2786058"/>
            <a:ext cx="60944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多源最短路径问题：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Floyd-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Warshall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8" name="Text Box 3" descr="粉色面巾纸"/>
          <p:cNvSpPr txBox="1">
            <a:spLocks noChangeArrowheads="1"/>
          </p:cNvSpPr>
          <p:nvPr/>
        </p:nvSpPr>
        <p:spPr bwMode="auto">
          <a:xfrm>
            <a:off x="357158" y="714356"/>
            <a:ext cx="6000792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8.5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每对顶点之间的最短路径</a:t>
            </a:r>
            <a:endParaRPr lang="zh-CN" altLang="en-US" sz="3200" dirty="0"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9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Negative-Weight Edges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243013"/>
            <a:ext cx="7165975" cy="50768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</a:rPr>
              <a:t>Negative-weight edges may form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itchFamily="2" charset="-122"/>
              </a:rPr>
              <a:t>    negative-weight cycles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sym typeface="Symbol" pitchFamily="18" charset="2"/>
              </a:rPr>
              <a:t>If such cycles are reachable from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   the source, then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(s, v) is not properly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itchFamily="2" charset="-122"/>
                <a:sym typeface="Symbol" pitchFamily="18" charset="2"/>
              </a:rPr>
              <a:t>    defined!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Keep going around the cycle, and get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	w(s, v) = -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</a:t>
            </a:r>
            <a:r>
              <a:rPr lang="en-US" altLang="zh-CN" sz="2400" dirty="0">
                <a:ea typeface="宋体" pitchFamily="2" charset="-122"/>
              </a:rPr>
              <a:t> for all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 on the cycle</a:t>
            </a:r>
          </a:p>
        </p:txBody>
      </p:sp>
      <p:grpSp>
        <p:nvGrpSpPr>
          <p:cNvPr id="907268" name="Group 4"/>
          <p:cNvGrpSpPr>
            <a:grpSpLocks/>
          </p:cNvGrpSpPr>
          <p:nvPr/>
        </p:nvGrpSpPr>
        <p:grpSpPr bwMode="auto">
          <a:xfrm>
            <a:off x="5220072" y="1124745"/>
            <a:ext cx="3846512" cy="2528889"/>
            <a:chOff x="3189" y="1642"/>
            <a:chExt cx="2423" cy="1593"/>
          </a:xfrm>
        </p:grpSpPr>
        <p:sp>
          <p:nvSpPr>
            <p:cNvPr id="907269" name="Oval 5"/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0</a:t>
              </a:r>
            </a:p>
          </p:txBody>
        </p:sp>
        <p:sp>
          <p:nvSpPr>
            <p:cNvPr id="907270" name="Oval 6"/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07271" name="Oval 7"/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07272" name="Oval 8"/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907273" name="Oval 9"/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07274" name="Line 10"/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75" name="Line 11"/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76" name="Line 12"/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77" name="Text Box 13"/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907278" name="Text Box 14"/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907279" name="Text Box 15"/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907280" name="Text Box 16"/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907281" name="Text Box 17"/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-6</a:t>
              </a:r>
            </a:p>
          </p:txBody>
        </p:sp>
        <p:sp>
          <p:nvSpPr>
            <p:cNvPr id="907282" name="Text Box 18"/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907283" name="Text Box 19"/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itchFamily="2" charset="-122"/>
                </a:rPr>
                <a:t>a</a:t>
              </a:r>
            </a:p>
          </p:txBody>
        </p:sp>
        <p:sp>
          <p:nvSpPr>
            <p:cNvPr id="907284" name="Text Box 20"/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itchFamily="2" charset="-122"/>
                </a:rPr>
                <a:t>b</a:t>
              </a:r>
            </a:p>
          </p:txBody>
        </p:sp>
        <p:sp>
          <p:nvSpPr>
            <p:cNvPr id="907285" name="Text Box 21"/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907286" name="Text Box 22"/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907287" name="Oval 23"/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907288" name="Oval 24"/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07289" name="Oval 25"/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07290" name="Text Box 26"/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907292" name="Line 28"/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93" name="Line 29"/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94" name="Line 30"/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95" name="Line 31"/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96" name="Freeform 32"/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97" name="Freeform 33"/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298" name="Text Box 34"/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907299" name="Freeform 35"/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300" name="Freeform 36"/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301" name="Text Box 37"/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907302" name="Text Box 38"/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907303" name="Text Box 39"/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4</a:t>
              </a:r>
            </a:p>
          </p:txBody>
        </p:sp>
        <p:sp>
          <p:nvSpPr>
            <p:cNvPr id="907304" name="Text Box 40"/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907305" name="Text Box 41"/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itchFamily="2" charset="-122"/>
                </a:rPr>
                <a:t>c</a:t>
              </a:r>
            </a:p>
          </p:txBody>
        </p:sp>
        <p:sp>
          <p:nvSpPr>
            <p:cNvPr id="907306" name="Text Box 42"/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itchFamily="2" charset="-122"/>
                </a:rPr>
                <a:t>d</a:t>
              </a:r>
            </a:p>
          </p:txBody>
        </p:sp>
        <p:sp>
          <p:nvSpPr>
            <p:cNvPr id="907307" name="Text Box 43"/>
            <p:cNvSpPr txBox="1">
              <a:spLocks noChangeArrowheads="1"/>
            </p:cNvSpPr>
            <p:nvPr/>
          </p:nvSpPr>
          <p:spPr bwMode="auto">
            <a:xfrm>
              <a:off x="5377" y="204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itchFamily="2" charset="-122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53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57158" y="857248"/>
            <a:ext cx="8458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邻接矩阵存储。设置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一个二维数组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用于存放当前顶点之间的最短路径长度，分量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表示当前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递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推产生一个矩阵序列：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baseline="-30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371477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算法：迭代（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递推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）思路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992" y="3714752"/>
            <a:ext cx="835824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的路径上所经过的顶点编号不大于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  <a:endParaRPr kumimoji="1" lang="zh-CN" altLang="en-US" sz="22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43108" y="477204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19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403350" y="4429132"/>
            <a:ext cx="70977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2200" dirty="0">
                <a:solidFill>
                  <a:srgbClr val="DB0303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]+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43042" y="1428736"/>
            <a:ext cx="5391168" cy="2847369"/>
            <a:chOff x="1752600" y="1590687"/>
            <a:chExt cx="5457825" cy="2888779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3995738" y="1590687"/>
              <a:ext cx="863600" cy="6477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zh-CN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7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615632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700338" y="3021024"/>
              <a:ext cx="358775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87675" y="2593160"/>
              <a:ext cx="647700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43300" y="209551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959100" y="1112849"/>
              <a:ext cx="179388" cy="2592388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195513" y="1802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baseline="-25000" dirty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808538" y="2073287"/>
              <a:ext cx="433387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811838" y="3017849"/>
              <a:ext cx="433387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207000" y="2453460"/>
              <a:ext cx="647700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824538" y="1049349"/>
              <a:ext cx="179388" cy="2592387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645150" y="1929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baseline="-25000" dirty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843213" y="3606812"/>
              <a:ext cx="9366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851275" y="3317887"/>
              <a:ext cx="1296988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5003800" y="3606812"/>
              <a:ext cx="11525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463256" y="2274106"/>
              <a:ext cx="73025" cy="3455988"/>
            </a:xfrm>
            <a:prstGeom prst="rightBrace">
              <a:avLst>
                <a:gd name="adj1" fmla="val 394384"/>
                <a:gd name="adj2" fmla="val 50000"/>
              </a:avLst>
            </a:prstGeom>
            <a:noFill/>
            <a:ln w="28575">
              <a:solidFill>
                <a:srgbClr val="DB030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852863" y="4073537"/>
              <a:ext cx="1439862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baseline="-25000" dirty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42910" y="200014"/>
            <a:ext cx="7775575" cy="8463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时，有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考虑从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的最短路径经过编号为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左弧形箭头 23"/>
          <p:cNvSpPr/>
          <p:nvPr/>
        </p:nvSpPr>
        <p:spPr>
          <a:xfrm>
            <a:off x="357158" y="4714884"/>
            <a:ext cx="428628" cy="714380"/>
          </a:xfrm>
          <a:prstGeom prst="curvedRightArrow">
            <a:avLst>
              <a:gd name="adj1" fmla="val 25000"/>
              <a:gd name="adj2" fmla="val 50000"/>
              <a:gd name="adj3" fmla="val 1347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24" y="5214950"/>
            <a:ext cx="80010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]=MIN{ 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}    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7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5004" y="1412875"/>
            <a:ext cx="6103951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）用二维数组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92194" y="2071678"/>
            <a:ext cx="7280268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表示考虑顶点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后得出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表示最终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596" y="357166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算法设计（解决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个问题）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004" y="3572481"/>
            <a:ext cx="5708632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）用二维数组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2194" y="4148744"/>
            <a:ext cx="7637458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表示考虑顶点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后得出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最终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1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4514836" y="1712229"/>
            <a:ext cx="863600" cy="6477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2643174" y="34394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6675424" y="34775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V="1">
            <a:off x="3219436" y="3142567"/>
            <a:ext cx="35877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 rot="8100000">
            <a:off x="3506774" y="2720292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9323" name="Freeform 11"/>
          <p:cNvSpPr>
            <a:spLocks/>
          </p:cNvSpPr>
          <p:nvPr/>
        </p:nvSpPr>
        <p:spPr bwMode="auto">
          <a:xfrm>
            <a:off x="4062399" y="2217054"/>
            <a:ext cx="523875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6" name="Freeform 14"/>
          <p:cNvSpPr>
            <a:spLocks/>
          </p:cNvSpPr>
          <p:nvPr/>
        </p:nvSpPr>
        <p:spPr bwMode="auto">
          <a:xfrm>
            <a:off x="5327636" y="2194829"/>
            <a:ext cx="28575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139"/>
              </a:cxn>
            </a:cxnLst>
            <a:rect l="0" t="0" r="r" b="b"/>
            <a:pathLst>
              <a:path w="180" h="139">
                <a:moveTo>
                  <a:pt x="0" y="0"/>
                </a:moveTo>
                <a:lnTo>
                  <a:pt x="180" y="139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7" name="Freeform 15"/>
          <p:cNvSpPr>
            <a:spLocks/>
          </p:cNvSpPr>
          <p:nvPr/>
        </p:nvSpPr>
        <p:spPr bwMode="auto">
          <a:xfrm>
            <a:off x="6578586" y="3304492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 rot="2147976">
            <a:off x="5440349" y="2271029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9331" name="Freeform 19"/>
          <p:cNvSpPr>
            <a:spLocks/>
          </p:cNvSpPr>
          <p:nvPr/>
        </p:nvSpPr>
        <p:spPr bwMode="auto">
          <a:xfrm>
            <a:off x="3362311" y="3728354"/>
            <a:ext cx="5873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5"/>
              </a:cxn>
            </a:cxnLst>
            <a:rect l="0" t="0" r="r" b="b"/>
            <a:pathLst>
              <a:path w="370" h="5">
                <a:moveTo>
                  <a:pt x="0" y="0"/>
                </a:moveTo>
                <a:lnTo>
                  <a:pt x="370" y="5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3925874" y="3439429"/>
            <a:ext cx="12969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……</a:t>
            </a:r>
          </a:p>
        </p:txBody>
      </p:sp>
      <p:sp>
        <p:nvSpPr>
          <p:cNvPr id="269333" name="Freeform 21"/>
          <p:cNvSpPr>
            <a:spLocks/>
          </p:cNvSpPr>
          <p:nvPr/>
        </p:nvSpPr>
        <p:spPr bwMode="auto">
          <a:xfrm>
            <a:off x="6222986" y="3723592"/>
            <a:ext cx="4524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36" name="Oval 24"/>
          <p:cNvSpPr>
            <a:spLocks noChangeArrowheads="1"/>
          </p:cNvSpPr>
          <p:nvPr/>
        </p:nvSpPr>
        <p:spPr bwMode="auto">
          <a:xfrm>
            <a:off x="5968986" y="2829829"/>
            <a:ext cx="719138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69337" name="Oval 25"/>
          <p:cNvSpPr>
            <a:spLocks noChangeArrowheads="1"/>
          </p:cNvSpPr>
          <p:nvPr/>
        </p:nvSpPr>
        <p:spPr bwMode="auto">
          <a:xfrm>
            <a:off x="5511786" y="3441017"/>
            <a:ext cx="719138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69338" name="Freeform 26"/>
          <p:cNvSpPr>
            <a:spLocks/>
          </p:cNvSpPr>
          <p:nvPr/>
        </p:nvSpPr>
        <p:spPr bwMode="auto">
          <a:xfrm>
            <a:off x="5059349" y="3760104"/>
            <a:ext cx="452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39" name="Freeform 27"/>
          <p:cNvSpPr>
            <a:spLocks/>
          </p:cNvSpPr>
          <p:nvPr/>
        </p:nvSpPr>
        <p:spPr bwMode="auto">
          <a:xfrm>
            <a:off x="5918186" y="2648854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857224" y="5137864"/>
            <a:ext cx="8001056" cy="897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nb-NO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的路径更短：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nb-NO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nb-NO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= </a:t>
            </a:r>
            <a:r>
              <a:rPr lang="nb-NO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 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 path</a:t>
            </a:r>
            <a:r>
              <a:rPr lang="nb-NO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否则：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nb-NO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= 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 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 path</a:t>
            </a:r>
            <a:r>
              <a:rPr lang="nb-NO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不改变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357158" y="785794"/>
            <a:ext cx="8572560" cy="6771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表示考虑过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的顶点得到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的最短路径，该路径上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的前一个顶点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182895" y="4087145"/>
            <a:ext cx="3643338" cy="566184"/>
            <a:chOff x="2074846" y="3303586"/>
            <a:chExt cx="3643338" cy="566184"/>
          </a:xfrm>
        </p:grpSpPr>
        <p:sp>
          <p:nvSpPr>
            <p:cNvPr id="22" name="TextBox 21"/>
            <p:cNvSpPr txBox="1"/>
            <p:nvPr/>
          </p:nvSpPr>
          <p:spPr>
            <a:xfrm>
              <a:off x="2821009" y="3500438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nb-NO" altLang="zh-CN" sz="1800" i="1" baseline="-25000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nb-NO" altLang="zh-CN" sz="1800" i="1" dirty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nb-NO" altLang="zh-CN" sz="1800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nb-NO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3770515" y="1607917"/>
              <a:ext cx="252000" cy="3643338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16730" y="2344399"/>
            <a:ext cx="3346626" cy="369332"/>
            <a:chOff x="3908681" y="1560840"/>
            <a:chExt cx="3346626" cy="369332"/>
          </a:xfrm>
        </p:grpSpPr>
        <p:sp>
          <p:nvSpPr>
            <p:cNvPr id="23" name="TextBox 22"/>
            <p:cNvSpPr txBox="1"/>
            <p:nvPr/>
          </p:nvSpPr>
          <p:spPr>
            <a:xfrm rot="2640977">
              <a:off x="4657815" y="1560840"/>
              <a:ext cx="2597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nb-NO" altLang="zh-CN" sz="1800" i="1" baseline="-25000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nb-NO" altLang="zh-CN" sz="1800" baseline="-25000" dirty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nb-NO" altLang="zh-CN" sz="1800" i="1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nb-NO" altLang="zh-CN" sz="1800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nb-NO" altLang="zh-CN" sz="1800" dirty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nb-NO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18702633">
              <a:off x="5172909" y="351687"/>
              <a:ext cx="288000" cy="2816456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5720" y="214290"/>
            <a:ext cx="385765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如何用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存放最短路径？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282" y="1571612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已经考虑过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～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顶点的情况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64344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现在考虑顶点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0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nimBg="1"/>
      <p:bldP spid="269318" grpId="1" animBg="1"/>
      <p:bldP spid="269319" grpId="0" animBg="1"/>
      <p:bldP spid="269320" grpId="0" animBg="1"/>
      <p:bldP spid="269321" grpId="0" animBg="1"/>
      <p:bldP spid="269322" grpId="0"/>
      <p:bldP spid="269323" grpId="0" animBg="1"/>
      <p:bldP spid="269326" grpId="0" animBg="1"/>
      <p:bldP spid="269327" grpId="0" animBg="1"/>
      <p:bldP spid="269328" grpId="0"/>
      <p:bldP spid="269331" grpId="0" animBg="1"/>
      <p:bldP spid="269332" grpId="0"/>
      <p:bldP spid="269333" grpId="0" animBg="1"/>
      <p:bldP spid="269336" grpId="0" animBg="1"/>
      <p:bldP spid="269337" grpId="0" animBg="1"/>
      <p:bldP spid="269338" grpId="0" animBg="1"/>
      <p:bldP spid="269339" grpId="0" animBg="1"/>
      <p:bldP spid="269340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000496" y="1571612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5" name="组合 119"/>
          <p:cNvGrpSpPr/>
          <p:nvPr/>
        </p:nvGrpSpPr>
        <p:grpSpPr>
          <a:xfrm>
            <a:off x="5161430" y="928670"/>
            <a:ext cx="2504166" cy="1752612"/>
            <a:chOff x="5161430" y="928670"/>
            <a:chExt cx="2504166" cy="1752612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542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Consolas" pitchFamily="49" charset="0"/>
                  <a:ea typeface="+mn-ea"/>
                  <a:cs typeface="Consolas" pitchFamily="49" charset="0"/>
                </a:rPr>
                <a:t>∞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Consolas" pitchFamily="49" charset="0"/>
                  <a:cs typeface="Consolas" pitchFamily="49" charset="0"/>
                </a:rPr>
                <a:t>∞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4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Consolas" pitchFamily="49" charset="0"/>
                  <a:cs typeface="Consolas" pitchFamily="49" charset="0"/>
                </a:rPr>
                <a:t>∞ 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Consolas" pitchFamily="49" charset="0"/>
                  <a:cs typeface="Consolas" pitchFamily="49" charset="0"/>
                </a:rPr>
                <a:t>∞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1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793722" y="18105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667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21596" y="26796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85720" y="936606"/>
            <a:ext cx="2736850" cy="1943101"/>
            <a:chOff x="906456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3857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86182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∞和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：</a:t>
            </a:r>
            <a:r>
              <a:rPr lang="en-US" altLang="zh-CN" sz="180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86182" y="50291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有边：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en-US" sz="18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4297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29058" y="3786190"/>
            <a:ext cx="1143008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8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57158" y="936606"/>
            <a:ext cx="2736850" cy="1943101"/>
            <a:chOff x="357158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286248" y="74287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3438" y="131437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7686" y="207167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=path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429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4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793417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3598862" y="1428736"/>
            <a:ext cx="5045104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path[0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][2]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16160" y="4102405"/>
            <a:ext cx="46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15272" y="4115105"/>
            <a:ext cx="2857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714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2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4414" y="4467232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3526" y="4475728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3456019" y="1241811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3456019" y="2571744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3→1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][1]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3456019" y="1884753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5215508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3526" y="5211304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7980" y="5211216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7092" y="5207012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3357555" y="1274964"/>
            <a:ext cx="550072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0→1 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→2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path[0][2]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357554" y="2624134"/>
            <a:ext cx="528641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→2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path[1][2]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357554" y="1928802"/>
            <a:ext cx="578644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1→2 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→3→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0922" y="4089404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0034" y="4097900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1714" y="447517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4470966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6160" y="4454532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4475728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5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00165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000100" y="3696962"/>
            <a:ext cx="7072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数组可以直接得到两个顶点之间的最短路径长度。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[1][0]=6</a:t>
            </a: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说明顶点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49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3" y="214290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29190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071669" y="1436674"/>
            <a:ext cx="676281" cy="2778145"/>
            <a:chOff x="2071669" y="1436674"/>
            <a:chExt cx="676281" cy="27533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158135" y="2921713"/>
              <a:ext cx="2181878" cy="3548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21429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求最终结果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9217025" cy="54705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a: only one path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sz="2400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a) = w(s, a) = 3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b: only one path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sz="2400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b) = w(s, a) + w(a, b) = -1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c: infinitely many paths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sym typeface="Symbol" pitchFamily="18" charset="2"/>
              </a:rPr>
              <a:t>	s, c, s, c, d, c, s, c, d, c, d, c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sym typeface="Symbol" pitchFamily="18" charset="2"/>
              </a:rPr>
              <a:t>	cycle has positive weight (6 - 3 = 3)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sym typeface="Symbol" pitchFamily="18" charset="2"/>
              </a:rPr>
              <a:t>	s, c is shortest path with weight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sz="2400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c) = w(s, c) = 5</a:t>
            </a:r>
          </a:p>
        </p:txBody>
      </p:sp>
      <p:grpSp>
        <p:nvGrpSpPr>
          <p:cNvPr id="780292" name="Group 4"/>
          <p:cNvGrpSpPr>
            <a:grpSpLocks/>
          </p:cNvGrpSpPr>
          <p:nvPr/>
        </p:nvGrpSpPr>
        <p:grpSpPr bwMode="auto">
          <a:xfrm>
            <a:off x="5018088" y="1412776"/>
            <a:ext cx="3846512" cy="2528887"/>
            <a:chOff x="3027" y="791"/>
            <a:chExt cx="2423" cy="1593"/>
          </a:xfrm>
        </p:grpSpPr>
        <p:sp>
          <p:nvSpPr>
            <p:cNvPr id="780293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780294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</a:p>
          </p:txBody>
        </p:sp>
        <p:sp>
          <p:nvSpPr>
            <p:cNvPr id="780295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-1</a:t>
              </a:r>
            </a:p>
          </p:txBody>
        </p:sp>
        <p:sp>
          <p:nvSpPr>
            <p:cNvPr id="780296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-</a:t>
              </a:r>
            </a:p>
          </p:txBody>
        </p:sp>
        <p:sp>
          <p:nvSpPr>
            <p:cNvPr id="780297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80298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99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1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0302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780303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0304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780305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-6</a:t>
              </a:r>
            </a:p>
          </p:txBody>
        </p:sp>
        <p:sp>
          <p:nvSpPr>
            <p:cNvPr id="780306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80307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780308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780309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780310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780311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-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0312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5</a:t>
              </a:r>
            </a:p>
          </p:txBody>
        </p:sp>
        <p:sp>
          <p:nvSpPr>
            <p:cNvPr id="780313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11</a:t>
              </a:r>
            </a:p>
          </p:txBody>
        </p:sp>
        <p:sp>
          <p:nvSpPr>
            <p:cNvPr id="780314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8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9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0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1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2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0323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4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5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780326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780327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4</a:t>
              </a:r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80329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780330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780331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042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1500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02" y="3643314"/>
            <a:ext cx="8143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求顶点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的最短路径：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顶点序列为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1→3→2→0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926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2872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00890" y="21747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71736" y="1428736"/>
            <a:ext cx="5572164" cy="3357586"/>
            <a:chOff x="2571736" y="1428736"/>
            <a:chExt cx="5572164" cy="3357586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571736" y="1928802"/>
              <a:ext cx="5072098" cy="285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00298" y="1428736"/>
            <a:ext cx="4475194" cy="2857520"/>
            <a:chOff x="2500298" y="1428736"/>
            <a:chExt cx="4475194" cy="2857520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500298" y="1916545"/>
              <a:ext cx="3926409" cy="23697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28860" y="1416036"/>
            <a:ext cx="6357982" cy="3870352"/>
            <a:chOff x="2428860" y="1416036"/>
            <a:chExt cx="6357982" cy="3870352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428860" y="1903845"/>
              <a:ext cx="5809197" cy="3382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3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45" y="79355"/>
            <a:ext cx="3143272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42844" y="636563"/>
            <a:ext cx="8035951" cy="503905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求每对顶点之间的最短路径</a:t>
            </a:r>
          </a:p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j,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		</a:t>
            </a: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(j=0;j&lt;g.n;j++) </a:t>
            </a:r>
          </a:p>
          <a:p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A[i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][j]=g.edges[i][j];</a:t>
            </a:r>
          </a:p>
          <a:p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][j]=-1;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3491" y="2285992"/>
            <a:ext cx="8572560" cy="3286148"/>
            <a:chOff x="571472" y="2714620"/>
            <a:chExt cx="8572560" cy="328614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2861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00050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数组初始化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7286644" y="4354447"/>
              <a:ext cx="357190" cy="324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68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8785225" cy="369331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 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(j=0;j&lt;g.n;j++)</a:t>
            </a: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(A[i][j]&gt;A[i][k]+A[k][j])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找到更短路径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A[i][k]+A[k][j]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修改路径长度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path[k][j]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修改最短路径为经过顶点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6697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本算法的时间复杂度为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28662" y="785794"/>
            <a:ext cx="8131232" cy="2500330"/>
            <a:chOff x="928662" y="857232"/>
            <a:chExt cx="8131232" cy="2500330"/>
          </a:xfrm>
        </p:grpSpPr>
        <p:sp>
          <p:nvSpPr>
            <p:cNvPr id="5" name="矩形 4"/>
            <p:cNvSpPr/>
            <p:nvPr/>
          </p:nvSpPr>
          <p:spPr>
            <a:xfrm>
              <a:off x="928662" y="857232"/>
              <a:ext cx="7286676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14488"/>
              <a:ext cx="50006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调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整</a:t>
              </a: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8215338" y="2106903"/>
              <a:ext cx="344490" cy="494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46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508121" y="1628800"/>
            <a:ext cx="5872191" cy="303672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顶点之间的最短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路径可以对每个顶点调用一次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算法，总共调用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次即可，其时间复杂度为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时间复杂度也为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。两者有什么不同？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2395991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2151049"/>
            <a:ext cx="8305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A0A0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个顶点的有向图，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中顶点序列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称为一个</a:t>
            </a:r>
            <a:r>
              <a:rPr kumimoji="1" lang="zh-CN" altLang="en-US" sz="22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拓扑序列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，当且仅当该顶点序列满足下列条件：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若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是图中的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边（或从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有一条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路径）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90557" y="1436669"/>
            <a:ext cx="3095625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5286388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在一个有向图中找一个拓扑序列的过程称为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拓扑排序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682889" y="571480"/>
            <a:ext cx="3889375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拓扑排序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786322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则在拓扑序列中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必须排在顶点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5852" y="3753915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5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928662" y="1571612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计算机体系结构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09600" y="381000"/>
            <a:ext cx="8229600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计算机专业的学生必须完成一系列规定的基础课和专业课才能毕业，假设这些课程的名称与相应代号有如下关系：</a:t>
            </a:r>
            <a:endParaRPr kumimoji="1" lang="zh-CN" altLang="en-US" sz="22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2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6835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89390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044837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1893900" y="3303572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006737" y="2727309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60800" y="21843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853125" y="3230547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173175" y="1430322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2397137" y="1430322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2252675" y="1646222"/>
            <a:ext cx="865187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397137" y="3159109"/>
            <a:ext cx="647700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3476637" y="2638409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536962" y="1558909"/>
            <a:ext cx="2389188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2432062" y="3563922"/>
            <a:ext cx="3417888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422662" y="1685909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42910" y="4143380"/>
            <a:ext cx="446563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这样排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课：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643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42976" y="4714884"/>
            <a:ext cx="2987696" cy="1543118"/>
            <a:chOff x="1142976" y="4714884"/>
            <a:chExt cx="2987696" cy="154311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学期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30474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学期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584336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198803" y="5711841"/>
              <a:ext cx="285752" cy="635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07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羊皮纸"/>
          <p:cNvSpPr txBox="1">
            <a:spLocks noChangeArrowheads="1"/>
          </p:cNvSpPr>
          <p:nvPr/>
        </p:nvSpPr>
        <p:spPr bwMode="auto">
          <a:xfrm>
            <a:off x="609600" y="1196975"/>
            <a:ext cx="792480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）从有向图中选择一个没有前驱（即入度为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）的顶点并且输出它。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删去该顶点，并且删去从该顶点发出的全部有向边。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）重复上述两步，直到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剩余的图中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不再存在没有前驱的顶点为止。</a:t>
            </a:r>
            <a:endParaRPr kumimoji="1"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27088" y="428604"/>
            <a:ext cx="2808287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排序步骤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9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75565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198120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3132138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1981200" y="3213100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3094038" y="2636838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3848100" y="20939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40425" y="314007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1260475" y="1339850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2484438" y="1339850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2339975" y="1555750"/>
            <a:ext cx="865188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 flipV="1">
            <a:off x="2484438" y="3068638"/>
            <a:ext cx="647700" cy="36036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3" name="Freeform 15"/>
          <p:cNvSpPr>
            <a:spLocks/>
          </p:cNvSpPr>
          <p:nvPr/>
        </p:nvSpPr>
        <p:spPr bwMode="auto">
          <a:xfrm>
            <a:off x="3563938" y="2547938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4" name="Freeform 16"/>
          <p:cNvSpPr>
            <a:spLocks/>
          </p:cNvSpPr>
          <p:nvPr/>
        </p:nvSpPr>
        <p:spPr bwMode="auto">
          <a:xfrm>
            <a:off x="3624263" y="1468438"/>
            <a:ext cx="2389187" cy="174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5" name="Freeform 17"/>
          <p:cNvSpPr>
            <a:spLocks/>
          </p:cNvSpPr>
          <p:nvPr/>
        </p:nvSpPr>
        <p:spPr bwMode="auto">
          <a:xfrm>
            <a:off x="2519363" y="3473450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6" name="Freeform 18"/>
          <p:cNvSpPr>
            <a:spLocks/>
          </p:cNvSpPr>
          <p:nvPr/>
        </p:nvSpPr>
        <p:spPr bwMode="auto">
          <a:xfrm>
            <a:off x="3509963" y="1595438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50825" y="144463"/>
            <a:ext cx="2535225" cy="476250"/>
          </a:xfrm>
          <a:prstGeom prst="rect">
            <a:avLst/>
          </a:prstGeom>
          <a:solidFill>
            <a:srgbClr val="339933"/>
          </a:solidFill>
          <a:ln w="19050" algn="ctr">
            <a:solidFill>
              <a:srgbClr val="339933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拓扑排序演示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684213" y="4141121"/>
            <a:ext cx="345598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产生一个拓扑序列：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 dirty="0" err="1">
                <a:latin typeface="Consolas" pitchFamily="49" charset="0"/>
                <a:cs typeface="Consolas" pitchFamily="49" charset="0"/>
              </a:rPr>
              <a:t>6</a:t>
            </a:r>
            <a:endParaRPr lang="en-US" altLang="zh-CN" sz="22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排序完成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22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2" grpId="1" animBg="1"/>
      <p:bldP spid="258053" grpId="0" animBg="1"/>
      <p:bldP spid="258053" grpId="1" animBg="1"/>
      <p:bldP spid="258054" grpId="0" animBg="1"/>
      <p:bldP spid="258054" grpId="1" animBg="1"/>
      <p:bldP spid="258055" grpId="0" animBg="1"/>
      <p:bldP spid="258055" grpId="1" animBg="1"/>
      <p:bldP spid="258056" grpId="0" animBg="1"/>
      <p:bldP spid="258056" grpId="1" animBg="1"/>
      <p:bldP spid="258057" grpId="0" animBg="1"/>
      <p:bldP spid="258057" grpId="1" animBg="1"/>
      <p:bldP spid="258058" grpId="0" animBg="1"/>
      <p:bldP spid="258058" grpId="1" animBg="1"/>
      <p:bldP spid="258059" grpId="0" animBg="1"/>
      <p:bldP spid="258060" grpId="0" animBg="1"/>
      <p:bldP spid="258061" grpId="0" animBg="1"/>
      <p:bldP spid="258062" grpId="0" animBg="1"/>
      <p:bldP spid="258063" grpId="0" animBg="1"/>
      <p:bldP spid="258064" grpId="0" animBg="1"/>
      <p:bldP spid="258065" grpId="0" animBg="1"/>
      <p:bldP spid="258066" grpId="0" animBg="1"/>
      <p:bldP spid="258069" grpId="0"/>
      <p:bldP spid="258070" grpId="0"/>
      <p:bldP spid="258071" grpId="0"/>
      <p:bldP spid="258072" grpId="0"/>
      <p:bldP spid="258073" grpId="0"/>
      <p:bldP spid="258074" grpId="0"/>
      <p:bldP spid="258075" grpId="0"/>
      <p:bldP spid="2580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2071678"/>
            <a:ext cx="5357850" cy="218480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	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表头结点类型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data;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just"/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count; 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顶点存放入度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3529012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排序算法设计</a:t>
            </a:r>
            <a:endParaRPr lang="zh-CN" altLang="en-US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9751" y="1341438"/>
            <a:ext cx="6032514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将邻接表定义中的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VNode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类型修改如下：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559432" y="2792552"/>
            <a:ext cx="2941658" cy="707886"/>
            <a:chOff x="5416556" y="2935428"/>
            <a:chExt cx="2941658" cy="707886"/>
          </a:xfrm>
        </p:grpSpPr>
        <p:cxnSp>
          <p:nvCxnSpPr>
            <p:cNvPr id="6" name="直接箭头连接符 5"/>
            <p:cNvCxnSpPr/>
            <p:nvPr/>
          </p:nvCxnSpPr>
          <p:spPr>
            <a:xfrm rot="10800000" flipV="1">
              <a:off x="5416556" y="3324225"/>
              <a:ext cx="12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72264" y="293542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用于找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入度为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56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5208588" cy="54705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e: infinitely many paths: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s, e, s, e, f, e, s, e, f, e, f, e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cycle e, f, e has negative weight: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		    3 + (- 6) = -3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can find paths from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with arbitrarily large negative weights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e) = - 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 no shortest path exists between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Similarly: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f) = - 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            			  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g) = - </a:t>
            </a:r>
          </a:p>
        </p:txBody>
      </p:sp>
      <p:grpSp>
        <p:nvGrpSpPr>
          <p:cNvPr id="781316" name="Group 4"/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</a:p>
          </p:txBody>
        </p:sp>
        <p:sp>
          <p:nvSpPr>
            <p:cNvPr id="781319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-1</a:t>
              </a:r>
            </a:p>
          </p:txBody>
        </p:sp>
        <p:sp>
          <p:nvSpPr>
            <p:cNvPr id="781320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-</a:t>
              </a:r>
            </a:p>
          </p:txBody>
        </p:sp>
        <p:sp>
          <p:nvSpPr>
            <p:cNvPr id="781321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81322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3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4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5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1326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1328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781329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-6</a:t>
              </a:r>
            </a:p>
          </p:txBody>
        </p:sp>
        <p:sp>
          <p:nvSpPr>
            <p:cNvPr id="781330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81331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781332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781333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781334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781335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-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36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</a:p>
          </p:txBody>
        </p:sp>
        <p:sp>
          <p:nvSpPr>
            <p:cNvPr id="781337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11</a:t>
              </a:r>
            </a:p>
          </p:txBody>
        </p:sp>
        <p:sp>
          <p:nvSpPr>
            <p:cNvPr id="781338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2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3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4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5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6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1347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8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9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781350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781351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4</a:t>
              </a:r>
            </a:p>
          </p:txBody>
        </p:sp>
        <p:sp>
          <p:nvSpPr>
            <p:cNvPr id="781352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81353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781354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781355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781356" name="Group 44"/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781357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58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59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60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j</a:t>
              </a:r>
            </a:p>
          </p:txBody>
        </p:sp>
        <p:sp>
          <p:nvSpPr>
            <p:cNvPr id="781361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h</a:t>
              </a:r>
            </a:p>
          </p:txBody>
        </p:sp>
        <p:sp>
          <p:nvSpPr>
            <p:cNvPr id="781362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</a:t>
              </a:r>
            </a:p>
          </p:txBody>
        </p:sp>
        <p:sp>
          <p:nvSpPr>
            <p:cNvPr id="781363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64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1366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-8</a:t>
              </a:r>
            </a:p>
          </p:txBody>
        </p:sp>
        <p:sp>
          <p:nvSpPr>
            <p:cNvPr id="781367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68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318323" y="5912445"/>
            <a:ext cx="328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D0111"/>
                </a:solidFill>
                <a:ea typeface="宋体" pitchFamily="2" charset="-122"/>
              </a:rPr>
              <a:t>δ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(s, h) = 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</a:rPr>
              <a:t>δ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(s, i) =</a:t>
            </a:r>
            <a:r>
              <a:rPr lang="en-US" altLang="zh-CN" sz="2000" i="1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</a:rPr>
              <a:t>δ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(s, j) =</a:t>
            </a:r>
            <a:r>
              <a:rPr lang="en-US" altLang="zh-CN" sz="2000" i="1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551738" y="4556125"/>
            <a:ext cx="1300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h, i, j </a:t>
            </a:r>
            <a:r>
              <a:rPr lang="en-US" altLang="zh-CN" sz="2000">
                <a:ea typeface="宋体" pitchFamily="2" charset="-122"/>
              </a:rPr>
              <a:t>not</a:t>
            </a:r>
          </a:p>
          <a:p>
            <a:r>
              <a:rPr lang="en-US" altLang="zh-CN" sz="2000">
                <a:ea typeface="宋体" pitchFamily="2" charset="-122"/>
              </a:rPr>
              <a:t>reachable</a:t>
            </a:r>
          </a:p>
          <a:p>
            <a:r>
              <a:rPr lang="en-US" altLang="zh-CN" sz="2000">
                <a:ea typeface="宋体" pitchFamily="2" charset="-122"/>
              </a:rPr>
              <a:t>from s</a:t>
            </a:r>
          </a:p>
        </p:txBody>
      </p:sp>
    </p:spTree>
    <p:extLst>
      <p:ext uri="{BB962C8B-B14F-4D97-AF65-F5344CB8AC3E}">
        <p14:creationId xmlns:p14="http://schemas.microsoft.com/office/powerpoint/2010/main" val="4061957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4500" y="1038246"/>
            <a:ext cx="7699400" cy="51936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TopSort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拓扑排序算法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St[MAXV]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top=-1;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的指针为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入度置初值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].count=0;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=0;i&lt;G-&gt;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求所有顶点的入度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G-&gt;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[p-&gt;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].count++;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56165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拓扑排序算法如下：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45712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修改后的含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个顶点的邻接表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561549" y="997727"/>
            <a:ext cx="214314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70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6632"/>
            <a:ext cx="8572560" cy="66127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的顶点进栈</a:t>
            </a: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].count==0)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top++;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St[top]=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(top&gt;-1)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=St[top];top--;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出栈一个顶点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输出该顶点</a:t>
            </a: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找第一个邻接点</a:t>
            </a: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将顶点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的出边邻接点的入度减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j=p-&gt;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[j].count--;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[j].count==0)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的邻接点进栈</a:t>
            </a: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top++;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St[top]=j;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358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对如图所示的图进行拓扑排序，可以得到不同的拓扑序列个数是（ ）。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 A. 4		</a:t>
            </a:r>
            <a:r>
              <a:rPr lang="en-US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B. 3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	C. 2		D. 1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14348" y="4429132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不同的拓扑序列有：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aebcd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abced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abecd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。答案为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1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500663" y="1988840"/>
            <a:ext cx="5872191" cy="112338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拓扑排序是否可以用于求解最短路径？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27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AutoShape 3"/>
          <p:cNvSpPr>
            <a:spLocks noChangeArrowheads="1"/>
          </p:cNvSpPr>
          <p:nvPr/>
        </p:nvSpPr>
        <p:spPr bwMode="auto">
          <a:xfrm>
            <a:off x="196850" y="1689323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undershorts</a:t>
            </a:r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auto">
          <a:xfrm>
            <a:off x="427038" y="2437036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pants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631825" y="3184748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belt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3416300" y="1689323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socks</a:t>
            </a:r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>
            <a:off x="3432175" y="2437036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shoes</a:t>
            </a:r>
          </a:p>
        </p:txBody>
      </p:sp>
      <p:sp>
        <p:nvSpPr>
          <p:cNvPr id="703496" name="AutoShape 8"/>
          <p:cNvSpPr>
            <a:spLocks noChangeArrowheads="1"/>
          </p:cNvSpPr>
          <p:nvPr/>
        </p:nvSpPr>
        <p:spPr bwMode="auto">
          <a:xfrm>
            <a:off x="3421063" y="3321273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watch</a:t>
            </a:r>
          </a:p>
        </p:txBody>
      </p:sp>
      <p:sp>
        <p:nvSpPr>
          <p:cNvPr id="703497" name="AutoShape 9"/>
          <p:cNvSpPr>
            <a:spLocks noChangeArrowheads="1"/>
          </p:cNvSpPr>
          <p:nvPr/>
        </p:nvSpPr>
        <p:spPr bwMode="auto">
          <a:xfrm>
            <a:off x="1984375" y="2872011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shirt</a:t>
            </a:r>
          </a:p>
        </p:txBody>
      </p:sp>
      <p:sp>
        <p:nvSpPr>
          <p:cNvPr id="703498" name="AutoShape 10"/>
          <p:cNvSpPr>
            <a:spLocks noChangeArrowheads="1"/>
          </p:cNvSpPr>
          <p:nvPr/>
        </p:nvSpPr>
        <p:spPr bwMode="auto">
          <a:xfrm>
            <a:off x="2005013" y="3619723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tie</a:t>
            </a:r>
          </a:p>
        </p:txBody>
      </p:sp>
      <p:sp>
        <p:nvSpPr>
          <p:cNvPr id="703499" name="AutoShape 11"/>
          <p:cNvSpPr>
            <a:spLocks noChangeArrowheads="1"/>
          </p:cNvSpPr>
          <p:nvPr/>
        </p:nvSpPr>
        <p:spPr bwMode="auto">
          <a:xfrm>
            <a:off x="1908175" y="4383311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jacket</a:t>
            </a:r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>
            <a:off x="1747838" y="2040161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1" name="Line 13"/>
          <p:cNvSpPr>
            <a:spLocks noChangeShapeType="1"/>
          </p:cNvSpPr>
          <p:nvPr/>
        </p:nvSpPr>
        <p:spPr bwMode="auto">
          <a:xfrm>
            <a:off x="1519238" y="2632298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2" name="Line 14"/>
          <p:cNvSpPr>
            <a:spLocks noChangeShapeType="1"/>
          </p:cNvSpPr>
          <p:nvPr/>
        </p:nvSpPr>
        <p:spPr bwMode="auto">
          <a:xfrm>
            <a:off x="2389188" y="325459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2376488" y="4011836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 flipH="1">
            <a:off x="1304925" y="3226023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5" name="Line 17"/>
          <p:cNvSpPr>
            <a:spLocks noChangeShapeType="1"/>
          </p:cNvSpPr>
          <p:nvPr/>
        </p:nvSpPr>
        <p:spPr bwMode="auto">
          <a:xfrm>
            <a:off x="1312863" y="3554636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3848100" y="2083023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>
            <a:off x="966788" y="2075086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508" name="Line 20"/>
          <p:cNvSpPr>
            <a:spLocks noChangeShapeType="1"/>
          </p:cNvSpPr>
          <p:nvPr/>
        </p:nvSpPr>
        <p:spPr bwMode="auto">
          <a:xfrm>
            <a:off x="933450" y="2821211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2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15925" y="4967511"/>
            <a:ext cx="8307388" cy="693737"/>
            <a:chOff x="262" y="2947"/>
            <a:chExt cx="5233" cy="437"/>
          </a:xfrm>
        </p:grpSpPr>
        <p:sp>
          <p:nvSpPr>
            <p:cNvPr id="703510" name="AutoShape 22"/>
            <p:cNvSpPr>
              <a:spLocks noChangeArrowheads="1"/>
            </p:cNvSpPr>
            <p:nvPr/>
          </p:nvSpPr>
          <p:spPr bwMode="auto">
            <a:xfrm>
              <a:off x="5032" y="3141"/>
              <a:ext cx="46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jacket</a:t>
              </a:r>
            </a:p>
          </p:txBody>
        </p:sp>
        <p:sp>
          <p:nvSpPr>
            <p:cNvPr id="703511" name="AutoShape 23"/>
            <p:cNvSpPr>
              <a:spLocks noChangeArrowheads="1"/>
            </p:cNvSpPr>
            <p:nvPr/>
          </p:nvSpPr>
          <p:spPr bwMode="auto">
            <a:xfrm>
              <a:off x="4619" y="3141"/>
              <a:ext cx="28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tie</a:t>
              </a:r>
            </a:p>
          </p:txBody>
        </p:sp>
        <p:sp>
          <p:nvSpPr>
            <p:cNvPr id="703512" name="AutoShape 24"/>
            <p:cNvSpPr>
              <a:spLocks noChangeArrowheads="1"/>
            </p:cNvSpPr>
            <p:nvPr/>
          </p:nvSpPr>
          <p:spPr bwMode="auto">
            <a:xfrm>
              <a:off x="4171" y="3141"/>
              <a:ext cx="31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belt</a:t>
              </a:r>
            </a:p>
          </p:txBody>
        </p:sp>
        <p:sp>
          <p:nvSpPr>
            <p:cNvPr id="703513" name="AutoShape 25"/>
            <p:cNvSpPr>
              <a:spLocks noChangeArrowheads="1"/>
            </p:cNvSpPr>
            <p:nvPr/>
          </p:nvSpPr>
          <p:spPr bwMode="auto">
            <a:xfrm>
              <a:off x="3664" y="3141"/>
              <a:ext cx="378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shirt</a:t>
              </a:r>
            </a:p>
          </p:txBody>
        </p:sp>
        <p:sp>
          <p:nvSpPr>
            <p:cNvPr id="703514" name="AutoShape 26"/>
            <p:cNvSpPr>
              <a:spLocks noChangeArrowheads="1"/>
            </p:cNvSpPr>
            <p:nvPr/>
          </p:nvSpPr>
          <p:spPr bwMode="auto">
            <a:xfrm>
              <a:off x="3063" y="3141"/>
              <a:ext cx="472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watch</a:t>
              </a:r>
            </a:p>
          </p:txBody>
        </p:sp>
        <p:sp>
          <p:nvSpPr>
            <p:cNvPr id="703515" name="AutoShape 27"/>
            <p:cNvSpPr>
              <a:spLocks noChangeArrowheads="1"/>
            </p:cNvSpPr>
            <p:nvPr/>
          </p:nvSpPr>
          <p:spPr bwMode="auto">
            <a:xfrm>
              <a:off x="2458" y="3141"/>
              <a:ext cx="476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shoes</a:t>
              </a:r>
            </a:p>
          </p:txBody>
        </p:sp>
        <p:sp>
          <p:nvSpPr>
            <p:cNvPr id="703516" name="AutoShape 28"/>
            <p:cNvSpPr>
              <a:spLocks noChangeArrowheads="1"/>
            </p:cNvSpPr>
            <p:nvPr/>
          </p:nvSpPr>
          <p:spPr bwMode="auto">
            <a:xfrm>
              <a:off x="1852" y="3141"/>
              <a:ext cx="477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pants</a:t>
              </a:r>
            </a:p>
          </p:txBody>
        </p:sp>
        <p:sp>
          <p:nvSpPr>
            <p:cNvPr id="703517" name="AutoShape 29"/>
            <p:cNvSpPr>
              <a:spLocks noChangeArrowheads="1"/>
            </p:cNvSpPr>
            <p:nvPr/>
          </p:nvSpPr>
          <p:spPr bwMode="auto">
            <a:xfrm>
              <a:off x="850" y="3141"/>
              <a:ext cx="87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undershorts</a:t>
              </a:r>
            </a:p>
          </p:txBody>
        </p:sp>
        <p:sp>
          <p:nvSpPr>
            <p:cNvPr id="703518" name="AutoShape 30"/>
            <p:cNvSpPr>
              <a:spLocks noChangeArrowheads="1"/>
            </p:cNvSpPr>
            <p:nvPr/>
          </p:nvSpPr>
          <p:spPr bwMode="auto">
            <a:xfrm>
              <a:off x="262" y="3141"/>
              <a:ext cx="45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 b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socks</a:t>
              </a:r>
            </a:p>
          </p:txBody>
        </p:sp>
        <p:sp>
          <p:nvSpPr>
            <p:cNvPr id="703519" name="Line 31"/>
            <p:cNvSpPr>
              <a:spLocks noChangeShapeType="1"/>
            </p:cNvSpPr>
            <p:nvPr/>
          </p:nvSpPr>
          <p:spPr bwMode="auto">
            <a:xfrm flipV="1">
              <a:off x="4896" y="3253"/>
              <a:ext cx="13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0" name="Line 32"/>
            <p:cNvSpPr>
              <a:spLocks noChangeShapeType="1"/>
            </p:cNvSpPr>
            <p:nvPr/>
          </p:nvSpPr>
          <p:spPr bwMode="auto">
            <a:xfrm>
              <a:off x="4032" y="3270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1" name="Line 33"/>
            <p:cNvSpPr>
              <a:spLocks noChangeShapeType="1"/>
            </p:cNvSpPr>
            <p:nvPr/>
          </p:nvSpPr>
          <p:spPr bwMode="auto">
            <a:xfrm>
              <a:off x="2327" y="3258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2" name="Line 34"/>
            <p:cNvSpPr>
              <a:spLocks noChangeShapeType="1"/>
            </p:cNvSpPr>
            <p:nvPr/>
          </p:nvSpPr>
          <p:spPr bwMode="auto">
            <a:xfrm>
              <a:off x="1722" y="326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3" name="Freeform 35"/>
            <p:cNvSpPr>
              <a:spLocks/>
            </p:cNvSpPr>
            <p:nvPr/>
          </p:nvSpPr>
          <p:spPr bwMode="auto">
            <a:xfrm>
              <a:off x="4343" y="2991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4" name="Freeform 36"/>
            <p:cNvSpPr>
              <a:spLocks/>
            </p:cNvSpPr>
            <p:nvPr/>
          </p:nvSpPr>
          <p:spPr bwMode="auto">
            <a:xfrm>
              <a:off x="3891" y="2985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5" name="Freeform 37"/>
            <p:cNvSpPr>
              <a:spLocks/>
            </p:cNvSpPr>
            <p:nvPr/>
          </p:nvSpPr>
          <p:spPr bwMode="auto">
            <a:xfrm>
              <a:off x="2089" y="2947"/>
              <a:ext cx="2220" cy="198"/>
            </a:xfrm>
            <a:custGeom>
              <a:avLst/>
              <a:gdLst/>
              <a:ahLst/>
              <a:cxnLst>
                <a:cxn ang="0">
                  <a:pos x="0" y="193"/>
                </a:cxn>
                <a:cxn ang="0">
                  <a:pos x="1203" y="1"/>
                </a:cxn>
                <a:cxn ang="0">
                  <a:pos x="2220" y="198"/>
                </a:cxn>
              </a:cxnLst>
              <a:rect l="0" t="0" r="r" b="b"/>
              <a:pathLst>
                <a:path w="2220" h="198">
                  <a:moveTo>
                    <a:pt x="0" y="193"/>
                  </a:moveTo>
                  <a:cubicBezTo>
                    <a:pt x="416" y="96"/>
                    <a:pt x="833" y="0"/>
                    <a:pt x="1203" y="1"/>
                  </a:cubicBezTo>
                  <a:cubicBezTo>
                    <a:pt x="1573" y="2"/>
                    <a:pt x="2052" y="165"/>
                    <a:pt x="2220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6" name="Freeform 38"/>
            <p:cNvSpPr>
              <a:spLocks/>
            </p:cNvSpPr>
            <p:nvPr/>
          </p:nvSpPr>
          <p:spPr bwMode="auto">
            <a:xfrm>
              <a:off x="1249" y="3076"/>
              <a:ext cx="1338" cy="57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527" name="Freeform 39"/>
            <p:cNvSpPr>
              <a:spLocks/>
            </p:cNvSpPr>
            <p:nvPr/>
          </p:nvSpPr>
          <p:spPr bwMode="auto">
            <a:xfrm>
              <a:off x="458" y="2984"/>
              <a:ext cx="2388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3528" name="Text Box 40"/>
          <p:cNvSpPr txBox="1">
            <a:spLocks noChangeArrowheads="1"/>
          </p:cNvSpPr>
          <p:nvPr/>
        </p:nvSpPr>
        <p:spPr bwMode="auto">
          <a:xfrm>
            <a:off x="4813439" y="2192769"/>
            <a:ext cx="422305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entury Gothic" pitchFamily="34" charset="0"/>
                <a:ea typeface="Century Gothic" charset="0"/>
                <a:cs typeface="Century Gothic" charset="0"/>
              </a:rPr>
              <a:t>Topological sort:</a:t>
            </a:r>
          </a:p>
          <a:p>
            <a:r>
              <a:rPr lang="en-US" b="0" dirty="0">
                <a:solidFill>
                  <a:schemeClr val="tx1"/>
                </a:solidFill>
                <a:latin typeface="Century Gothic" pitchFamily="34" charset="0"/>
                <a:ea typeface="Century Gothic" charset="0"/>
                <a:cs typeface="Century Gothic" charset="0"/>
              </a:rPr>
              <a:t>an ordering of vertices along a horizontal line so that all directed edges go from left to right.</a:t>
            </a: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35545" y="116632"/>
            <a:ext cx="4176960" cy="49859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、拓扑排序的深度优先搜索</a:t>
            </a:r>
            <a:endParaRPr lang="zh-CN" altLang="en-US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6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Topological Sort</a:t>
            </a:r>
          </a:p>
        </p:txBody>
      </p:sp>
      <p:sp>
        <p:nvSpPr>
          <p:cNvPr id="704515" name="AutoShape 3"/>
          <p:cNvSpPr>
            <a:spLocks noChangeArrowheads="1"/>
          </p:cNvSpPr>
          <p:nvPr/>
        </p:nvSpPr>
        <p:spPr bwMode="auto">
          <a:xfrm>
            <a:off x="196850" y="1616521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undershorts</a:t>
            </a:r>
          </a:p>
        </p:txBody>
      </p:sp>
      <p:sp>
        <p:nvSpPr>
          <p:cNvPr id="704516" name="AutoShape 4"/>
          <p:cNvSpPr>
            <a:spLocks noChangeArrowheads="1"/>
          </p:cNvSpPr>
          <p:nvPr/>
        </p:nvSpPr>
        <p:spPr bwMode="auto">
          <a:xfrm>
            <a:off x="427038" y="2364234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pants</a:t>
            </a: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>
            <a:off x="631825" y="3111946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belt</a:t>
            </a:r>
          </a:p>
        </p:txBody>
      </p:sp>
      <p:sp>
        <p:nvSpPr>
          <p:cNvPr id="704518" name="AutoShape 6"/>
          <p:cNvSpPr>
            <a:spLocks noChangeArrowheads="1"/>
          </p:cNvSpPr>
          <p:nvPr/>
        </p:nvSpPr>
        <p:spPr bwMode="auto">
          <a:xfrm>
            <a:off x="3416300" y="1616521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socks</a:t>
            </a:r>
          </a:p>
        </p:txBody>
      </p:sp>
      <p:sp>
        <p:nvSpPr>
          <p:cNvPr id="704519" name="AutoShape 7"/>
          <p:cNvSpPr>
            <a:spLocks noChangeArrowheads="1"/>
          </p:cNvSpPr>
          <p:nvPr/>
        </p:nvSpPr>
        <p:spPr bwMode="auto">
          <a:xfrm>
            <a:off x="3432175" y="2364234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shoes</a:t>
            </a:r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3421063" y="3248471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watch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1984375" y="2799209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shirt</a:t>
            </a:r>
          </a:p>
        </p:txBody>
      </p:sp>
      <p:sp>
        <p:nvSpPr>
          <p:cNvPr id="704522" name="AutoShape 10"/>
          <p:cNvSpPr>
            <a:spLocks noChangeArrowheads="1"/>
          </p:cNvSpPr>
          <p:nvPr/>
        </p:nvSpPr>
        <p:spPr bwMode="auto">
          <a:xfrm>
            <a:off x="2005013" y="3546921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tie</a:t>
            </a:r>
          </a:p>
        </p:txBody>
      </p:sp>
      <p:sp>
        <p:nvSpPr>
          <p:cNvPr id="704523" name="AutoShape 11"/>
          <p:cNvSpPr>
            <a:spLocks noChangeArrowheads="1"/>
          </p:cNvSpPr>
          <p:nvPr/>
        </p:nvSpPr>
        <p:spPr bwMode="auto">
          <a:xfrm>
            <a:off x="1908175" y="4310509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jacket</a:t>
            </a: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1747838" y="1967359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519238" y="2559496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2389188" y="3181796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>
            <a:off x="2376488" y="3939034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H="1">
            <a:off x="1304925" y="3153221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>
            <a:off x="1312863" y="3481834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>
            <a:off x="3848100" y="2010221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31" name="Rectangle 19"/>
          <p:cNvSpPr>
            <a:spLocks noChangeArrowheads="1"/>
          </p:cNvSpPr>
          <p:nvPr/>
        </p:nvSpPr>
        <p:spPr bwMode="auto">
          <a:xfrm>
            <a:off x="4957763" y="1268413"/>
            <a:ext cx="4100512" cy="391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sz="2400" b="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TOPOLOGICAL-SORT(V, E)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Call DFS(V, E) to compute finishing times </a:t>
            </a:r>
            <a:r>
              <a:rPr lang="en-US" sz="2000" b="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f[v]</a:t>
            </a:r>
            <a:r>
              <a:rPr lang="en-US" sz="2000" b="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for each vertex </a:t>
            </a:r>
            <a:r>
              <a:rPr lang="en-US" sz="2000" b="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v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When each vertex is finished, insert it onto the front of a linked list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Return the linked list of vertices</a:t>
            </a: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2770188" y="2797621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759075" y="3575496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704534" name="Text Box 22"/>
          <p:cNvSpPr txBox="1">
            <a:spLocks noChangeArrowheads="1"/>
          </p:cNvSpPr>
          <p:nvPr/>
        </p:nvSpPr>
        <p:spPr bwMode="auto">
          <a:xfrm>
            <a:off x="2873375" y="4324796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704535" name="Text Box 23"/>
          <p:cNvSpPr txBox="1">
            <a:spLocks noChangeArrowheads="1"/>
          </p:cNvSpPr>
          <p:nvPr/>
        </p:nvSpPr>
        <p:spPr bwMode="auto">
          <a:xfrm>
            <a:off x="3070225" y="432638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2955925" y="357708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4537" name="Text Box 25"/>
          <p:cNvSpPr txBox="1">
            <a:spLocks noChangeArrowheads="1"/>
          </p:cNvSpPr>
          <p:nvPr/>
        </p:nvSpPr>
        <p:spPr bwMode="auto">
          <a:xfrm>
            <a:off x="57150" y="3108771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6/</a:t>
            </a:r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58763" y="310877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4539" name="Text Box 27"/>
          <p:cNvSpPr txBox="1">
            <a:spLocks noChangeArrowheads="1"/>
          </p:cNvSpPr>
          <p:nvPr/>
        </p:nvSpPr>
        <p:spPr bwMode="auto">
          <a:xfrm>
            <a:off x="2959100" y="279762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04540" name="Text Box 28"/>
          <p:cNvSpPr txBox="1">
            <a:spLocks noChangeArrowheads="1"/>
          </p:cNvSpPr>
          <p:nvPr/>
        </p:nvSpPr>
        <p:spPr bwMode="auto">
          <a:xfrm>
            <a:off x="4279900" y="3265934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9/</a:t>
            </a:r>
          </a:p>
        </p:txBody>
      </p:sp>
      <p:sp>
        <p:nvSpPr>
          <p:cNvPr id="704541" name="Text Box 29"/>
          <p:cNvSpPr txBox="1">
            <a:spLocks noChangeArrowheads="1"/>
          </p:cNvSpPr>
          <p:nvPr/>
        </p:nvSpPr>
        <p:spPr bwMode="auto">
          <a:xfrm>
            <a:off x="4459288" y="326593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04542" name="Text Box 30"/>
          <p:cNvSpPr txBox="1">
            <a:spLocks noChangeArrowheads="1"/>
          </p:cNvSpPr>
          <p:nvPr/>
        </p:nvSpPr>
        <p:spPr bwMode="auto">
          <a:xfrm>
            <a:off x="1676400" y="1616521"/>
            <a:ext cx="565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11/</a:t>
            </a:r>
          </a:p>
        </p:txBody>
      </p:sp>
      <p:sp>
        <p:nvSpPr>
          <p:cNvPr id="704543" name="Text Box 31"/>
          <p:cNvSpPr txBox="1">
            <a:spLocks noChangeArrowheads="1"/>
          </p:cNvSpPr>
          <p:nvPr/>
        </p:nvSpPr>
        <p:spPr bwMode="auto">
          <a:xfrm>
            <a:off x="1454150" y="2222946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12/</a:t>
            </a:r>
          </a:p>
        </p:txBody>
      </p:sp>
      <p:sp>
        <p:nvSpPr>
          <p:cNvPr id="704544" name="Line 32"/>
          <p:cNvSpPr>
            <a:spLocks noChangeShapeType="1"/>
          </p:cNvSpPr>
          <p:nvPr/>
        </p:nvSpPr>
        <p:spPr bwMode="auto">
          <a:xfrm>
            <a:off x="966788" y="2002284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933450" y="2748409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4244975" y="2375346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13/</a:t>
            </a:r>
          </a:p>
        </p:txBody>
      </p:sp>
      <p:sp>
        <p:nvSpPr>
          <p:cNvPr id="704547" name="Text Box 35"/>
          <p:cNvSpPr txBox="1">
            <a:spLocks noChangeArrowheads="1"/>
          </p:cNvSpPr>
          <p:nvPr/>
        </p:nvSpPr>
        <p:spPr bwMode="auto">
          <a:xfrm>
            <a:off x="4551363" y="237534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58950" y="222135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1992313" y="1616521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2722563" y="1616521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17/</a:t>
            </a:r>
          </a:p>
        </p:txBody>
      </p:sp>
      <p:sp>
        <p:nvSpPr>
          <p:cNvPr id="704551" name="Text Box 39"/>
          <p:cNvSpPr txBox="1">
            <a:spLocks noChangeArrowheads="1"/>
          </p:cNvSpPr>
          <p:nvPr/>
        </p:nvSpPr>
        <p:spPr bwMode="auto">
          <a:xfrm>
            <a:off x="3043238" y="1616521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>
            <a:off x="7988300" y="5347494"/>
            <a:ext cx="73501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jacket</a:t>
            </a:r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>
            <a:off x="7332663" y="5347494"/>
            <a:ext cx="44926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tie</a:t>
            </a:r>
          </a:p>
        </p:txBody>
      </p:sp>
      <p:sp>
        <p:nvSpPr>
          <p:cNvPr id="704554" name="AutoShape 42"/>
          <p:cNvSpPr>
            <a:spLocks noChangeArrowheads="1"/>
          </p:cNvSpPr>
          <p:nvPr/>
        </p:nvSpPr>
        <p:spPr bwMode="auto">
          <a:xfrm>
            <a:off x="6621463" y="5347494"/>
            <a:ext cx="50641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belt</a:t>
            </a:r>
          </a:p>
        </p:txBody>
      </p:sp>
      <p:sp>
        <p:nvSpPr>
          <p:cNvPr id="704555" name="AutoShape 43"/>
          <p:cNvSpPr>
            <a:spLocks noChangeArrowheads="1"/>
          </p:cNvSpPr>
          <p:nvPr/>
        </p:nvSpPr>
        <p:spPr bwMode="auto">
          <a:xfrm>
            <a:off x="5816600" y="5347494"/>
            <a:ext cx="600075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shirt</a:t>
            </a: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>
            <a:off x="4862513" y="5347494"/>
            <a:ext cx="74930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watch</a:t>
            </a:r>
          </a:p>
        </p:txBody>
      </p:sp>
      <p:sp>
        <p:nvSpPr>
          <p:cNvPr id="704557" name="AutoShape 45"/>
          <p:cNvSpPr>
            <a:spLocks noChangeArrowheads="1"/>
          </p:cNvSpPr>
          <p:nvPr/>
        </p:nvSpPr>
        <p:spPr bwMode="auto">
          <a:xfrm>
            <a:off x="3902075" y="5347494"/>
            <a:ext cx="7556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shoes</a:t>
            </a: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>
            <a:off x="2940050" y="5347494"/>
            <a:ext cx="7572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pants</a:t>
            </a:r>
          </a:p>
        </p:txBody>
      </p:sp>
      <p:sp>
        <p:nvSpPr>
          <p:cNvPr id="704559" name="AutoShape 47"/>
          <p:cNvSpPr>
            <a:spLocks noChangeArrowheads="1"/>
          </p:cNvSpPr>
          <p:nvPr/>
        </p:nvSpPr>
        <p:spPr bwMode="auto">
          <a:xfrm>
            <a:off x="1349375" y="5347494"/>
            <a:ext cx="138588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undershorts</a:t>
            </a:r>
          </a:p>
        </p:txBody>
      </p:sp>
      <p:sp>
        <p:nvSpPr>
          <p:cNvPr id="704560" name="AutoShape 48"/>
          <p:cNvSpPr>
            <a:spLocks noChangeArrowheads="1"/>
          </p:cNvSpPr>
          <p:nvPr/>
        </p:nvSpPr>
        <p:spPr bwMode="auto">
          <a:xfrm>
            <a:off x="415925" y="5347494"/>
            <a:ext cx="72866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tx1"/>
                </a:solidFill>
              </a:rPr>
              <a:t>socks</a:t>
            </a:r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407988" y="5991671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Running time: </a:t>
            </a:r>
            <a:r>
              <a:rPr lang="el-GR" sz="2400" b="0" dirty="0">
                <a:solidFill>
                  <a:schemeClr val="tx1"/>
                </a:solidFill>
                <a:sym typeface="Symbol" pitchFamily="-106" charset="2"/>
              </a:rPr>
              <a:t>Θ</a:t>
            </a:r>
            <a:r>
              <a:rPr lang="en-US" sz="2400" b="0" dirty="0">
                <a:solidFill>
                  <a:schemeClr val="tx1"/>
                </a:solidFill>
                <a:sym typeface="Symbol" pitchFamily="-106" charset="2"/>
              </a:rPr>
              <a:t>(|V| + |E|)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4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2" grpId="0"/>
      <p:bldP spid="704533" grpId="0"/>
      <p:bldP spid="704534" grpId="0"/>
      <p:bldP spid="704535" grpId="0"/>
      <p:bldP spid="704536" grpId="0"/>
      <p:bldP spid="704537" grpId="0"/>
      <p:bldP spid="704538" grpId="0"/>
      <p:bldP spid="704539" grpId="0"/>
      <p:bldP spid="704540" grpId="0"/>
      <p:bldP spid="704541" grpId="0"/>
      <p:bldP spid="704542" grpId="0"/>
      <p:bldP spid="704543" grpId="0"/>
      <p:bldP spid="704546" grpId="0"/>
      <p:bldP spid="704547" grpId="0"/>
      <p:bldP spid="704548" grpId="0"/>
      <p:bldP spid="704549" grpId="0"/>
      <p:bldP spid="704550" grpId="0"/>
      <p:bldP spid="704551" grpId="0"/>
      <p:bldP spid="704552" grpId="0" animBg="1"/>
      <p:bldP spid="704553" grpId="0" animBg="1"/>
      <p:bldP spid="704554" grpId="0" animBg="1"/>
      <p:bldP spid="704555" grpId="0" animBg="1"/>
      <p:bldP spid="704556" grpId="0" animBg="1"/>
      <p:bldP spid="704557" grpId="0" animBg="1"/>
      <p:bldP spid="704558" grpId="0" animBg="1"/>
      <p:bldP spid="704559" grpId="0" animBg="1"/>
      <p:bldP spid="704560" grpId="0" animBg="1"/>
      <p:bldP spid="7045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" y="72008"/>
            <a:ext cx="9068525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36096" y="5733256"/>
            <a:ext cx="3332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entury Gothic" pitchFamily="34" charset="0"/>
              </a:rPr>
              <a:t>Yet another example</a:t>
            </a:r>
            <a:endParaRPr lang="zh-CN" alt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12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12806" y="2362511"/>
            <a:ext cx="838835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用一个带权有向图（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DAG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）描述工程的预计进度。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顶点表示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事件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，有向边表示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，边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表示完成活动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所需的时间（比如天数）。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图中入度为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的顶点表示工程的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开始事件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（如开工仪式），出度为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的顶点表示工程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结束事件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42910" y="1569353"/>
            <a:ext cx="3168650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AOE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网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071670" y="642918"/>
            <a:ext cx="4800600" cy="57943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8.7  AOE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网与关键路径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00298" y="4926939"/>
            <a:ext cx="4500594" cy="1002391"/>
            <a:chOff x="2500298" y="4929198"/>
            <a:chExt cx="4500594" cy="1002391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网（</a:t>
              </a:r>
              <a:r>
                <a:rPr kumimoji="1" lang="en-US" altLang="zh-CN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Activity On Edge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80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65125" y="1500174"/>
            <a:ext cx="7850213" cy="904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2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网中源点到汇点的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最长路径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，具有最大长度的路径叫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928662" y="2714620"/>
            <a:ext cx="7215238" cy="498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关键路径是由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关键活动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构成的，关键路径可能不唯一。 </a:t>
            </a:r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500035" y="428604"/>
            <a:ext cx="3143272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是关键路径</a:t>
            </a:r>
          </a:p>
        </p:txBody>
      </p:sp>
    </p:spTree>
    <p:extLst>
      <p:ext uri="{BB962C8B-B14F-4D97-AF65-F5344CB8AC3E}">
        <p14:creationId xmlns:p14="http://schemas.microsoft.com/office/powerpoint/2010/main" val="185448126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276850" y="289560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7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1390650" y="25908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 dirty="0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  <a:endParaRPr kumimoji="1" lang="en-US" altLang="zh-CN" i="1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g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h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7486650" y="26670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k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1771650" y="19812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3371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48196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6419850" y="30480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4895850" y="2971800"/>
            <a:ext cx="1066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2044516" y="195732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6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228850" y="2773363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917700" y="34480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5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3441700" y="4243336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044780" y="202875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3660775" y="29146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5116350" y="200024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8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6973738" y="2028758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616548" y="310032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402102" y="4029022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 flipV="1">
            <a:off x="1762125" y="1993900"/>
            <a:ext cx="1143000" cy="6858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930775" y="3027363"/>
            <a:ext cx="1066800" cy="7620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6394450" y="3059113"/>
            <a:ext cx="1143000" cy="6858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323850" y="32766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</a:p>
        </p:txBody>
      </p:sp>
      <p:sp>
        <p:nvSpPr>
          <p:cNvPr id="258081" name="AutoShape 33"/>
          <p:cNvSpPr>
            <a:spLocks noChangeArrowheads="1"/>
          </p:cNvSpPr>
          <p:nvPr/>
        </p:nvSpPr>
        <p:spPr bwMode="auto"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 sz="22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汇点</a:t>
            </a:r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>
            <a:off x="1847850" y="2819400"/>
            <a:ext cx="1066800" cy="8382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3371850" y="29718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3346450" y="1976438"/>
            <a:ext cx="1143000" cy="7620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2457450" y="4724400"/>
            <a:ext cx="2438400" cy="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 flipV="1">
            <a:off x="5353050" y="3962400"/>
            <a:ext cx="685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>
            <a:off x="1619250" y="3048000"/>
            <a:ext cx="609600" cy="1447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2" name="Line 44"/>
          <p:cNvSpPr>
            <a:spLocks noChangeShapeType="1"/>
          </p:cNvSpPr>
          <p:nvPr/>
        </p:nvSpPr>
        <p:spPr bwMode="auto">
          <a:xfrm>
            <a:off x="6419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468313" y="549275"/>
            <a:ext cx="2817803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关键路径演示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429388" y="3571876"/>
            <a:ext cx="2214578" cy="757300"/>
            <a:chOff x="6429388" y="3571876"/>
            <a:chExt cx="2214578" cy="757300"/>
          </a:xfrm>
        </p:grpSpPr>
        <p:sp>
          <p:nvSpPr>
            <p:cNvPr id="44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一条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2612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nimBg="1"/>
      <p:bldP spid="258077" grpId="0" animBg="1"/>
      <p:bldP spid="258078" grpId="0" animBg="1"/>
      <p:bldP spid="2580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5208588" cy="54705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e: infinitely many paths: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s, e, s, e, f, e, s, e, f, e, f, e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cycle e, f, e has negative weight: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		    3 + (- 6) = -3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can find paths from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with arbitrarily large negative weights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e) = - 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 no shortest path exists between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Similarly: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f) = - 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            			  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δ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  <a:sym typeface="Symbol" pitchFamily="18" charset="2"/>
              </a:rPr>
              <a:t>(s, g) = - </a:t>
            </a:r>
          </a:p>
        </p:txBody>
      </p:sp>
      <p:grpSp>
        <p:nvGrpSpPr>
          <p:cNvPr id="781316" name="Group 4"/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3</a:t>
              </a:r>
            </a:p>
          </p:txBody>
        </p:sp>
        <p:sp>
          <p:nvSpPr>
            <p:cNvPr id="781319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-1</a:t>
              </a:r>
            </a:p>
          </p:txBody>
        </p:sp>
        <p:sp>
          <p:nvSpPr>
            <p:cNvPr id="781320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-</a:t>
              </a:r>
            </a:p>
          </p:txBody>
        </p:sp>
        <p:sp>
          <p:nvSpPr>
            <p:cNvPr id="781321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-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81322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3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4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5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1326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-4</a:t>
              </a:r>
            </a:p>
          </p:txBody>
        </p: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1328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8</a:t>
              </a:r>
            </a:p>
          </p:txBody>
        </p:sp>
        <p:sp>
          <p:nvSpPr>
            <p:cNvPr id="781329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-6</a:t>
              </a:r>
            </a:p>
          </p:txBody>
        </p:sp>
        <p:sp>
          <p:nvSpPr>
            <p:cNvPr id="781330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81331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781332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781333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781334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781335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-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36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</a:p>
          </p:txBody>
        </p:sp>
        <p:sp>
          <p:nvSpPr>
            <p:cNvPr id="781337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11</a:t>
              </a:r>
            </a:p>
          </p:txBody>
        </p:sp>
        <p:sp>
          <p:nvSpPr>
            <p:cNvPr id="781338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-3</a:t>
              </a:r>
            </a:p>
          </p:txBody>
        </p:sp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2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3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4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5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6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1347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8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9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5</a:t>
              </a:r>
            </a:p>
          </p:txBody>
        </p:sp>
        <p:sp>
          <p:nvSpPr>
            <p:cNvPr id="781350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6</a:t>
              </a:r>
            </a:p>
          </p:txBody>
        </p:sp>
        <p:sp>
          <p:nvSpPr>
            <p:cNvPr id="781351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4</a:t>
              </a:r>
            </a:p>
          </p:txBody>
        </p:sp>
        <p:sp>
          <p:nvSpPr>
            <p:cNvPr id="781352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7</a:t>
              </a:r>
            </a:p>
          </p:txBody>
        </p:sp>
        <p:sp>
          <p:nvSpPr>
            <p:cNvPr id="781353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781354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781355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781356" name="Group 44"/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781357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58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59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81360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j</a:t>
              </a:r>
            </a:p>
          </p:txBody>
        </p:sp>
        <p:sp>
          <p:nvSpPr>
            <p:cNvPr id="781361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h</a:t>
              </a:r>
            </a:p>
          </p:txBody>
        </p:sp>
        <p:sp>
          <p:nvSpPr>
            <p:cNvPr id="781362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</a:t>
              </a:r>
            </a:p>
          </p:txBody>
        </p:sp>
        <p:sp>
          <p:nvSpPr>
            <p:cNvPr id="781363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64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3</a:t>
              </a:r>
            </a:p>
          </p:txBody>
        </p:sp>
        <p:sp>
          <p:nvSpPr>
            <p:cNvPr id="781366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-8</a:t>
              </a:r>
            </a:p>
          </p:txBody>
        </p:sp>
        <p:sp>
          <p:nvSpPr>
            <p:cNvPr id="781367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68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318323" y="5912445"/>
            <a:ext cx="328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D0111"/>
                </a:solidFill>
                <a:ea typeface="宋体" pitchFamily="2" charset="-122"/>
              </a:rPr>
              <a:t>δ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(s, h) = 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</a:rPr>
              <a:t>δ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(s, i) =</a:t>
            </a:r>
            <a:r>
              <a:rPr lang="en-US" altLang="zh-CN" sz="2000" i="1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DD0111"/>
                </a:solidFill>
                <a:ea typeface="宋体" pitchFamily="2" charset="-122"/>
              </a:rPr>
              <a:t>δ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(s, j) =</a:t>
            </a:r>
            <a:r>
              <a:rPr lang="en-US" altLang="zh-CN" sz="2000" i="1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551738" y="4556125"/>
            <a:ext cx="1300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Comic Sans MS" pitchFamily="66" charset="0"/>
                <a:ea typeface="宋体" pitchFamily="2" charset="-122"/>
              </a:rPr>
              <a:t>h, i, j </a:t>
            </a:r>
            <a:r>
              <a:rPr lang="en-US" altLang="zh-CN" sz="2000">
                <a:ea typeface="宋体" pitchFamily="2" charset="-122"/>
              </a:rPr>
              <a:t>not</a:t>
            </a:r>
          </a:p>
          <a:p>
            <a:r>
              <a:rPr lang="en-US" altLang="zh-CN" sz="2000">
                <a:ea typeface="宋体" pitchFamily="2" charset="-122"/>
              </a:rPr>
              <a:t>reachable</a:t>
            </a:r>
          </a:p>
          <a:p>
            <a:r>
              <a:rPr lang="en-US" altLang="zh-CN" sz="2000">
                <a:ea typeface="宋体" pitchFamily="2" charset="-122"/>
              </a:rPr>
              <a:t>from s</a:t>
            </a:r>
          </a:p>
        </p:txBody>
      </p:sp>
    </p:spTree>
    <p:extLst>
      <p:ext uri="{BB962C8B-B14F-4D97-AF65-F5344CB8AC3E}">
        <p14:creationId xmlns:p14="http://schemas.microsoft.com/office/powerpoint/2010/main" val="268065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323850" y="188913"/>
            <a:ext cx="3527425" cy="4572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、求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关键路径的过程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690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458200" cy="15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）事件</a:t>
            </a:r>
            <a:r>
              <a:rPr kumimoji="1"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的最早开始和最迟开始时间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的最早开始时间：规定源点事件的最早开始时间为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。定义图中任一事件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最早开始时间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early 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event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ee(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所有路径长度的最大值：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28662" y="2500306"/>
            <a:ext cx="7531125" cy="956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			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为源点时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	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323850" y="188913"/>
            <a:ext cx="3527425" cy="4572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、求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关键路径的过程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3860800"/>
            <a:ext cx="7993062" cy="2782910"/>
            <a:chOff x="611188" y="3860800"/>
            <a:chExt cx="7993062" cy="2782910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这是为什么源点要唯一！</a:t>
              </a: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 err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ee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i="1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79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的最迟开始时间：定义在不影响整个工程进度的前提下，事件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必须发生的时间称为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最迟开始时间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late event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，记作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应等于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到汇点的最长路径长度之差： 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7500990" cy="98755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	</a:t>
            </a:r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	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95288" y="3500438"/>
            <a:ext cx="8208962" cy="2786082"/>
            <a:chOff x="395288" y="3500438"/>
            <a:chExt cx="8208962" cy="2786082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这是为什么汇点要唯一！</a:t>
              </a: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500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655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）活动</a:t>
            </a:r>
            <a:r>
              <a:rPr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8596" y="2214554"/>
            <a:ext cx="8064500" cy="127727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的最早开始时间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指该活动起点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事件的最早开始时间，即：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5786" y="785794"/>
            <a:ext cx="3025775" cy="1223962"/>
            <a:chOff x="929" y="2659"/>
            <a:chExt cx="1906" cy="771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474" y="2817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活动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时间为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ee(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le(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3929066"/>
            <a:ext cx="80010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的最迟开始时间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指该活动终点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事件的最迟开始时间与该活动所需时间之差，即：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8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34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关键活动</a:t>
            </a:r>
            <a:endParaRPr kumimoji="1" lang="en-US" altLang="zh-CN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每个活动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，则称活动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为关键活动。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对关键活动来说，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不存在富余时间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0499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1" y="4122201"/>
            <a:ext cx="674689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)=MAX(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)}=MAX{7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260350"/>
            <a:ext cx="185735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8-15】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95288" y="3302124"/>
            <a:ext cx="7704137" cy="84125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2200" i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ABCDEFGHI</a:t>
            </a:r>
            <a:endParaRPr kumimoji="1" lang="en-US" altLang="zh-CN" sz="2200" i="1" dirty="0">
              <a:solidFill>
                <a:srgbClr val="CC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右箭头 37"/>
          <p:cNvSpPr/>
          <p:nvPr/>
        </p:nvSpPr>
        <p:spPr>
          <a:xfrm>
            <a:off x="1000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366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85800" y="3396809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=MAX{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=MAX(18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11}=18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5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1000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948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187450" y="4144226"/>
            <a:ext cx="533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207601"/>
            <a:ext cx="8064500" cy="76944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拓扑序列为</a:t>
            </a:r>
            <a:r>
              <a:rPr kumimoji="1" lang="en-US" altLang="zh-CN" sz="2200" i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ABCDEFGHI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IHGFEDCBA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3386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57158" y="3429000"/>
            <a:ext cx="84296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)=MIN(le(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=MIN(le(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1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左箭头 35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714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87450" y="3429000"/>
            <a:ext cx="7373938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计算各活动的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)-6=0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)-5=7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4749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Cycles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Can shortest paths contain cycles?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Negative-weight cycles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Shortest path is not well defined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Positive-weight cycles: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By removing the cycle, we can get a shorter path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Zero-weight cycles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No reason to use them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Can remove them to obtain a path with same weight</a:t>
            </a: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4829175" y="2035696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No!</a:t>
            </a:r>
          </a:p>
        </p:txBody>
      </p:sp>
      <p:sp>
        <p:nvSpPr>
          <p:cNvPr id="919557" name="Text Box 5"/>
          <p:cNvSpPr txBox="1">
            <a:spLocks noChangeArrowheads="1"/>
          </p:cNvSpPr>
          <p:nvPr/>
        </p:nvSpPr>
        <p:spPr bwMode="auto">
          <a:xfrm>
            <a:off x="4495800" y="3140968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92428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3357562"/>
            <a:ext cx="8035951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)-9=7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)-7=7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l(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l(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l(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68858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85800" y="3505200"/>
            <a:ext cx="806291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由此可知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85123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467519" y="1916832"/>
            <a:ext cx="8208962" cy="170816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在一个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网中，缩短任一关键活动的时间，是否会缩短整个工程的时间？　</a:t>
            </a:r>
          </a:p>
        </p:txBody>
      </p:sp>
    </p:spTree>
    <p:extLst>
      <p:ext uri="{BB962C8B-B14F-4D97-AF65-F5344CB8AC3E}">
        <p14:creationId xmlns:p14="http://schemas.microsoft.com/office/powerpoint/2010/main" val="23464418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G=(V, E)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的最小生成树意见计算出来，如果增加一个新的顶点，它和原图有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条新的连边，请设计一个算法来更新最小生成树，并分析其时间复杂度。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971656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中的一个路径包括每个边恰好一次，则该路径称为欧拉路径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(Euler path);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如果一个回路是欧拉路径，则称为欧拉回路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(Euler circuit)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。请设计算法寻找一个欧拉回路。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293B0F-DBD8-4F92-A5AD-1EE7E9AF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61048"/>
            <a:ext cx="5508104" cy="367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1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设计算法求有向无环图顶点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到达顶点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的简单路径数量。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456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18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Bellman-Ford Algorithm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Single-source shortest path problem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Computes δ(s, v) and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ea typeface="宋体" pitchFamily="2" charset="-122"/>
              </a:rPr>
              <a:t>[v] for all v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</a:rPr>
              <a:t> V</a:t>
            </a:r>
          </a:p>
          <a:p>
            <a:pPr lvl="1"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Allows negative edge weights - can detect negative cycles.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Returns TRUE if no negative-weight cycles are reachable from the source 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Returns FALSE otherwise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 no solution exists</a:t>
            </a:r>
          </a:p>
        </p:txBody>
      </p:sp>
    </p:spTree>
    <p:extLst>
      <p:ext uri="{BB962C8B-B14F-4D97-AF65-F5344CB8AC3E}">
        <p14:creationId xmlns:p14="http://schemas.microsoft.com/office/powerpoint/2010/main" val="414788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062038"/>
            <a:ext cx="8229600" cy="29210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Relaxing </a:t>
            </a:r>
            <a:r>
              <a:rPr lang="en-US" altLang="zh-CN" dirty="0">
                <a:ea typeface="宋体" pitchFamily="2" charset="-122"/>
              </a:rPr>
              <a:t>an edge (u, v) = testing whether we can improve the shortest path to v found so far by going through u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	If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d[v] &gt; d[u] + w(u, v)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	    we can improve the shortest path to v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	 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ea typeface="宋体" pitchFamily="2" charset="-122"/>
              </a:rPr>
              <a:t> d[v]=d[u]+w(</a:t>
            </a:r>
            <a:r>
              <a:rPr lang="en-US" altLang="zh-CN" dirty="0" err="1">
                <a:ea typeface="宋体" pitchFamily="2" charset="-122"/>
              </a:rPr>
              <a:t>u,v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	 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[v] ← u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786436" name="Group 4"/>
          <p:cNvGrpSpPr>
            <a:grpSpLocks/>
          </p:cNvGrpSpPr>
          <p:nvPr/>
        </p:nvGrpSpPr>
        <p:grpSpPr bwMode="auto">
          <a:xfrm>
            <a:off x="730250" y="4110038"/>
            <a:ext cx="1743075" cy="747712"/>
            <a:chOff x="717" y="2115"/>
            <a:chExt cx="1098" cy="471"/>
          </a:xfrm>
        </p:grpSpPr>
        <p:sp>
          <p:nvSpPr>
            <p:cNvPr id="786437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</a:p>
          </p:txBody>
        </p:sp>
        <p:sp>
          <p:nvSpPr>
            <p:cNvPr id="786438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9</a:t>
              </a:r>
            </a:p>
          </p:txBody>
        </p:sp>
        <p:sp>
          <p:nvSpPr>
            <p:cNvPr id="786439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0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6441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u</a:t>
              </a:r>
            </a:p>
          </p:txBody>
        </p:sp>
        <p:sp>
          <p:nvSpPr>
            <p:cNvPr id="786442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v</a:t>
              </a:r>
            </a:p>
          </p:txBody>
        </p:sp>
      </p:grpSp>
      <p:grpSp>
        <p:nvGrpSpPr>
          <p:cNvPr id="786443" name="Group 11"/>
          <p:cNvGrpSpPr>
            <a:grpSpLocks/>
          </p:cNvGrpSpPr>
          <p:nvPr/>
        </p:nvGrpSpPr>
        <p:grpSpPr bwMode="auto">
          <a:xfrm>
            <a:off x="730250" y="5626100"/>
            <a:ext cx="1743075" cy="747713"/>
            <a:chOff x="717" y="2115"/>
            <a:chExt cx="1098" cy="471"/>
          </a:xfrm>
        </p:grpSpPr>
        <p:sp>
          <p:nvSpPr>
            <p:cNvPr id="786444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</a:p>
          </p:txBody>
        </p:sp>
        <p:sp>
          <p:nvSpPr>
            <p:cNvPr id="786445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7</a:t>
              </a:r>
            </a:p>
          </p:txBody>
        </p:sp>
        <p:sp>
          <p:nvSpPr>
            <p:cNvPr id="786446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7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6448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u</a:t>
              </a:r>
            </a:p>
          </p:txBody>
        </p:sp>
        <p:sp>
          <p:nvSpPr>
            <p:cNvPr id="786449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1097757" y="5168106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1776413" y="511333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RELAX(u, v, w)</a:t>
            </a:r>
          </a:p>
        </p:txBody>
      </p:sp>
      <p:grpSp>
        <p:nvGrpSpPr>
          <p:cNvPr id="786452" name="Group 20"/>
          <p:cNvGrpSpPr>
            <a:grpSpLocks/>
          </p:cNvGrpSpPr>
          <p:nvPr/>
        </p:nvGrpSpPr>
        <p:grpSpPr bwMode="auto">
          <a:xfrm>
            <a:off x="3833813" y="4119563"/>
            <a:ext cx="1743075" cy="747712"/>
            <a:chOff x="717" y="2115"/>
            <a:chExt cx="1098" cy="471"/>
          </a:xfrm>
        </p:grpSpPr>
        <p:sp>
          <p:nvSpPr>
            <p:cNvPr id="786453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</a:p>
          </p:txBody>
        </p:sp>
        <p:sp>
          <p:nvSpPr>
            <p:cNvPr id="786454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6</a:t>
              </a:r>
            </a:p>
          </p:txBody>
        </p:sp>
        <p:sp>
          <p:nvSpPr>
            <p:cNvPr id="786455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56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6457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u</a:t>
              </a:r>
            </a:p>
          </p:txBody>
        </p:sp>
        <p:sp>
          <p:nvSpPr>
            <p:cNvPr id="786458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v</a:t>
              </a:r>
            </a:p>
          </p:txBody>
        </p:sp>
      </p:grpSp>
      <p:grpSp>
        <p:nvGrpSpPr>
          <p:cNvPr id="786459" name="Group 27"/>
          <p:cNvGrpSpPr>
            <a:grpSpLocks/>
          </p:cNvGrpSpPr>
          <p:nvPr/>
        </p:nvGrpSpPr>
        <p:grpSpPr bwMode="auto">
          <a:xfrm>
            <a:off x="3833813" y="5635625"/>
            <a:ext cx="1743075" cy="747713"/>
            <a:chOff x="717" y="2115"/>
            <a:chExt cx="1098" cy="471"/>
          </a:xfrm>
        </p:grpSpPr>
        <p:sp>
          <p:nvSpPr>
            <p:cNvPr id="786460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5</a:t>
              </a:r>
            </a:p>
          </p:txBody>
        </p:sp>
        <p:sp>
          <p:nvSpPr>
            <p:cNvPr id="786461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6</a:t>
              </a:r>
            </a:p>
          </p:txBody>
        </p:sp>
        <p:sp>
          <p:nvSpPr>
            <p:cNvPr id="786462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3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itchFamily="2" charset="-122"/>
                </a:rPr>
                <a:t>2</a:t>
              </a:r>
            </a:p>
          </p:txBody>
        </p:sp>
        <p:sp>
          <p:nvSpPr>
            <p:cNvPr id="786464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u</a:t>
              </a:r>
            </a:p>
          </p:txBody>
        </p:sp>
        <p:sp>
          <p:nvSpPr>
            <p:cNvPr id="786465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4201319" y="5177631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4879975" y="5122863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5259389" y="3284984"/>
            <a:ext cx="3552824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DD0111"/>
                </a:solidFill>
                <a:ea typeface="宋体" pitchFamily="2" charset="-122"/>
              </a:rPr>
              <a:t>After relaxation: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d[v] </a:t>
            </a:r>
            <a:r>
              <a:rPr lang="en-US" altLang="zh-CN" sz="24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DD0111"/>
                </a:solidFill>
                <a:latin typeface="Comic Sans MS" pitchFamily="66" charset="0"/>
                <a:ea typeface="宋体" pitchFamily="2" charset="-122"/>
              </a:rPr>
              <a:t> d[u] + w(u, v)</a:t>
            </a:r>
          </a:p>
        </p:txBody>
      </p:sp>
      <p:grpSp>
        <p:nvGrpSpPr>
          <p:cNvPr id="786469" name="Group 37"/>
          <p:cNvGrpSpPr>
            <a:grpSpLocks/>
          </p:cNvGrpSpPr>
          <p:nvPr/>
        </p:nvGrpSpPr>
        <p:grpSpPr bwMode="auto">
          <a:xfrm>
            <a:off x="258763" y="3787775"/>
            <a:ext cx="1908175" cy="684213"/>
            <a:chOff x="163" y="2242"/>
            <a:chExt cx="1202" cy="431"/>
          </a:xfrm>
        </p:grpSpPr>
        <p:sp>
          <p:nvSpPr>
            <p:cNvPr id="786470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86471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72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6473" name="Group 41"/>
          <p:cNvGrpSpPr>
            <a:grpSpLocks/>
          </p:cNvGrpSpPr>
          <p:nvPr/>
        </p:nvGrpSpPr>
        <p:grpSpPr bwMode="auto">
          <a:xfrm>
            <a:off x="3351213" y="3787775"/>
            <a:ext cx="1908175" cy="684213"/>
            <a:chOff x="163" y="2242"/>
            <a:chExt cx="1202" cy="431"/>
          </a:xfrm>
        </p:grpSpPr>
        <p:sp>
          <p:nvSpPr>
            <p:cNvPr id="786474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786475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76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77" name="Text Box 45"/>
          <p:cNvSpPr txBox="1">
            <a:spLocks noChangeArrowheads="1"/>
          </p:cNvSpPr>
          <p:nvPr/>
        </p:nvSpPr>
        <p:spPr bwMode="auto">
          <a:xfrm>
            <a:off x="5789613" y="59896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DD0111"/>
                </a:solidFill>
                <a:ea typeface="宋体" pitchFamily="2" charset="-122"/>
              </a:rPr>
              <a:t>no change</a:t>
            </a:r>
          </a:p>
        </p:txBody>
      </p:sp>
      <p:sp>
        <p:nvSpPr>
          <p:cNvPr id="786478" name="Rectangle 46"/>
          <p:cNvSpPr>
            <a:spLocks noChangeArrowheads="1"/>
          </p:cNvSpPr>
          <p:nvPr/>
        </p:nvSpPr>
        <p:spPr bwMode="auto">
          <a:xfrm>
            <a:off x="5237163" y="3311525"/>
            <a:ext cx="3671887" cy="8874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68" grpId="0"/>
      <p:bldP spid="7864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Bellman-Ford Algorithm (cont’d)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Idea: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Each edge is relaxed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|V–1|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times by making |V-1| passes over the whole edge set.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To make sure that each edge is relaxed exactly        |V – 1| times, it puts the edges in an unordered list and goes over the list |V – 1| times.</a:t>
            </a:r>
          </a:p>
        </p:txBody>
      </p:sp>
      <p:sp>
        <p:nvSpPr>
          <p:cNvPr id="914438" name="Oval 6"/>
          <p:cNvSpPr>
            <a:spLocks noChangeArrowheads="1"/>
          </p:cNvSpPr>
          <p:nvPr/>
        </p:nvSpPr>
        <p:spPr bwMode="auto">
          <a:xfrm>
            <a:off x="3336925" y="539432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0</a:t>
            </a:r>
          </a:p>
        </p:txBody>
      </p:sp>
      <p:sp>
        <p:nvSpPr>
          <p:cNvPr id="914439" name="Oval 7"/>
          <p:cNvSpPr>
            <a:spLocks noChangeArrowheads="1"/>
          </p:cNvSpPr>
          <p:nvPr/>
        </p:nvSpPr>
        <p:spPr bwMode="auto">
          <a:xfrm>
            <a:off x="4017963" y="4656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914440" name="Oval 8"/>
          <p:cNvSpPr>
            <a:spLocks noChangeArrowheads="1"/>
          </p:cNvSpPr>
          <p:nvPr/>
        </p:nvSpPr>
        <p:spPr bwMode="auto">
          <a:xfrm>
            <a:off x="5338763" y="4656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914441" name="Oval 9"/>
          <p:cNvSpPr>
            <a:spLocks noChangeArrowheads="1"/>
          </p:cNvSpPr>
          <p:nvPr/>
        </p:nvSpPr>
        <p:spPr bwMode="auto">
          <a:xfrm>
            <a:off x="4017963" y="61341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914442" name="Oval 10"/>
          <p:cNvSpPr>
            <a:spLocks noChangeArrowheads="1"/>
          </p:cNvSpPr>
          <p:nvPr/>
        </p:nvSpPr>
        <p:spPr bwMode="auto">
          <a:xfrm>
            <a:off x="5338763" y="61341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  <a:sym typeface="Symbol" pitchFamily="18" charset="2"/>
              </a:rPr>
              <a:t>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14443" name="Line 11"/>
          <p:cNvSpPr>
            <a:spLocks noChangeShapeType="1"/>
          </p:cNvSpPr>
          <p:nvPr/>
        </p:nvSpPr>
        <p:spPr bwMode="auto">
          <a:xfrm flipV="1">
            <a:off x="3665538" y="5016500"/>
            <a:ext cx="414337" cy="414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44" name="Line 12"/>
          <p:cNvSpPr>
            <a:spLocks noChangeShapeType="1"/>
          </p:cNvSpPr>
          <p:nvPr/>
        </p:nvSpPr>
        <p:spPr bwMode="auto">
          <a:xfrm>
            <a:off x="3667125" y="5759450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45" name="Text Box 13"/>
          <p:cNvSpPr txBox="1">
            <a:spLocks noChangeArrowheads="1"/>
          </p:cNvSpPr>
          <p:nvPr/>
        </p:nvSpPr>
        <p:spPr bwMode="auto">
          <a:xfrm>
            <a:off x="3632200" y="49641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6</a:t>
            </a:r>
          </a:p>
        </p:txBody>
      </p:sp>
      <p:sp>
        <p:nvSpPr>
          <p:cNvPr id="914446" name="Text Box 14"/>
          <p:cNvSpPr txBox="1">
            <a:spLocks noChangeArrowheads="1"/>
          </p:cNvSpPr>
          <p:nvPr/>
        </p:nvSpPr>
        <p:spPr bwMode="auto">
          <a:xfrm>
            <a:off x="4721225" y="4438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5</a:t>
            </a:r>
          </a:p>
        </p:txBody>
      </p:sp>
      <p:sp>
        <p:nvSpPr>
          <p:cNvPr id="914447" name="Text Box 15"/>
          <p:cNvSpPr txBox="1">
            <a:spLocks noChangeArrowheads="1"/>
          </p:cNvSpPr>
          <p:nvPr/>
        </p:nvSpPr>
        <p:spPr bwMode="auto">
          <a:xfrm>
            <a:off x="3649663" y="58658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7</a:t>
            </a:r>
          </a:p>
        </p:txBody>
      </p:sp>
      <p:sp>
        <p:nvSpPr>
          <p:cNvPr id="914448" name="Text Box 16"/>
          <p:cNvSpPr txBox="1">
            <a:spLocks noChangeArrowheads="1"/>
          </p:cNvSpPr>
          <p:nvPr/>
        </p:nvSpPr>
        <p:spPr bwMode="auto">
          <a:xfrm>
            <a:off x="5521325" y="53355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7</a:t>
            </a:r>
          </a:p>
        </p:txBody>
      </p:sp>
      <p:sp>
        <p:nvSpPr>
          <p:cNvPr id="914449" name="Text Box 17"/>
          <p:cNvSpPr txBox="1">
            <a:spLocks noChangeArrowheads="1"/>
          </p:cNvSpPr>
          <p:nvPr/>
        </p:nvSpPr>
        <p:spPr bwMode="auto">
          <a:xfrm>
            <a:off x="4752975" y="63103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9</a:t>
            </a:r>
          </a:p>
        </p:txBody>
      </p:sp>
      <p:sp>
        <p:nvSpPr>
          <p:cNvPr id="914450" name="Text Box 18"/>
          <p:cNvSpPr txBox="1">
            <a:spLocks noChangeArrowheads="1"/>
          </p:cNvSpPr>
          <p:nvPr/>
        </p:nvSpPr>
        <p:spPr bwMode="auto">
          <a:xfrm>
            <a:off x="3055938" y="5413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914451" name="Text Box 19"/>
          <p:cNvSpPr txBox="1">
            <a:spLocks noChangeArrowheads="1"/>
          </p:cNvSpPr>
          <p:nvPr/>
        </p:nvSpPr>
        <p:spPr bwMode="auto">
          <a:xfrm>
            <a:off x="4105275" y="43291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</a:p>
        </p:txBody>
      </p:sp>
      <p:sp>
        <p:nvSpPr>
          <p:cNvPr id="914452" name="Text Box 20"/>
          <p:cNvSpPr txBox="1">
            <a:spLocks noChangeArrowheads="1"/>
          </p:cNvSpPr>
          <p:nvPr/>
        </p:nvSpPr>
        <p:spPr bwMode="auto">
          <a:xfrm>
            <a:off x="5410200" y="4329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</a:p>
        </p:txBody>
      </p:sp>
      <p:sp>
        <p:nvSpPr>
          <p:cNvPr id="914453" name="Text Box 21"/>
          <p:cNvSpPr txBox="1">
            <a:spLocks noChangeArrowheads="1"/>
          </p:cNvSpPr>
          <p:nvPr/>
        </p:nvSpPr>
        <p:spPr bwMode="auto">
          <a:xfrm>
            <a:off x="4079875" y="6491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y</a:t>
            </a:r>
          </a:p>
        </p:txBody>
      </p:sp>
      <p:sp>
        <p:nvSpPr>
          <p:cNvPr id="914454" name="Text Box 22"/>
          <p:cNvSpPr txBox="1">
            <a:spLocks noChangeArrowheads="1"/>
          </p:cNvSpPr>
          <p:nvPr/>
        </p:nvSpPr>
        <p:spPr bwMode="auto">
          <a:xfrm>
            <a:off x="5435600" y="6491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z</a:t>
            </a:r>
          </a:p>
        </p:txBody>
      </p:sp>
      <p:sp>
        <p:nvSpPr>
          <p:cNvPr id="914455" name="Line 23"/>
          <p:cNvSpPr>
            <a:spLocks noChangeShapeType="1"/>
          </p:cNvSpPr>
          <p:nvPr/>
        </p:nvSpPr>
        <p:spPr bwMode="auto">
          <a:xfrm flipV="1">
            <a:off x="4446588" y="6357938"/>
            <a:ext cx="908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56" name="Line 24"/>
          <p:cNvSpPr>
            <a:spLocks noChangeShapeType="1"/>
          </p:cNvSpPr>
          <p:nvPr/>
        </p:nvSpPr>
        <p:spPr bwMode="auto">
          <a:xfrm flipV="1">
            <a:off x="4337050" y="5002213"/>
            <a:ext cx="1063625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57" name="Line 25"/>
          <p:cNvSpPr>
            <a:spLocks noChangeShapeType="1"/>
          </p:cNvSpPr>
          <p:nvPr/>
        </p:nvSpPr>
        <p:spPr bwMode="auto">
          <a:xfrm flipH="1" flipV="1">
            <a:off x="3736975" y="5681663"/>
            <a:ext cx="1636713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58" name="Text Box 26"/>
          <p:cNvSpPr txBox="1">
            <a:spLocks noChangeArrowheads="1"/>
          </p:cNvSpPr>
          <p:nvPr/>
        </p:nvSpPr>
        <p:spPr bwMode="auto">
          <a:xfrm>
            <a:off x="3954463" y="52784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8</a:t>
            </a:r>
          </a:p>
        </p:txBody>
      </p:sp>
      <p:sp>
        <p:nvSpPr>
          <p:cNvPr id="914459" name="Text Box 27"/>
          <p:cNvSpPr txBox="1">
            <a:spLocks noChangeArrowheads="1"/>
          </p:cNvSpPr>
          <p:nvPr/>
        </p:nvSpPr>
        <p:spPr bwMode="auto">
          <a:xfrm>
            <a:off x="4346575" y="53101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1600"/>
          </a:p>
        </p:txBody>
      </p:sp>
      <p:sp>
        <p:nvSpPr>
          <p:cNvPr id="914460" name="Text Box 28"/>
          <p:cNvSpPr txBox="1">
            <a:spLocks noChangeArrowheads="1"/>
          </p:cNvSpPr>
          <p:nvPr/>
        </p:nvSpPr>
        <p:spPr bwMode="auto">
          <a:xfrm>
            <a:off x="5087938" y="509746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-3</a:t>
            </a:r>
          </a:p>
        </p:txBody>
      </p:sp>
      <p:sp>
        <p:nvSpPr>
          <p:cNvPr id="914461" name="Text Box 29"/>
          <p:cNvSpPr txBox="1">
            <a:spLocks noChangeArrowheads="1"/>
          </p:cNvSpPr>
          <p:nvPr/>
        </p:nvSpPr>
        <p:spPr bwMode="auto">
          <a:xfrm>
            <a:off x="4814888" y="58293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2</a:t>
            </a:r>
          </a:p>
        </p:txBody>
      </p:sp>
      <p:sp>
        <p:nvSpPr>
          <p:cNvPr id="914462" name="Line 30"/>
          <p:cNvSpPr>
            <a:spLocks noChangeShapeType="1"/>
          </p:cNvSpPr>
          <p:nvPr/>
        </p:nvSpPr>
        <p:spPr bwMode="auto">
          <a:xfrm>
            <a:off x="4225925" y="5067300"/>
            <a:ext cx="0" cy="1071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63" name="Line 31"/>
          <p:cNvSpPr>
            <a:spLocks noChangeShapeType="1"/>
          </p:cNvSpPr>
          <p:nvPr/>
        </p:nvSpPr>
        <p:spPr bwMode="auto">
          <a:xfrm>
            <a:off x="5549900" y="5062538"/>
            <a:ext cx="0" cy="1071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64" name="Line 32"/>
          <p:cNvSpPr>
            <a:spLocks noChangeShapeType="1"/>
          </p:cNvSpPr>
          <p:nvPr/>
        </p:nvSpPr>
        <p:spPr bwMode="auto">
          <a:xfrm rot="5400000" flipV="1">
            <a:off x="4358481" y="5028407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65" name="Text Box 33"/>
          <p:cNvSpPr txBox="1">
            <a:spLocks noChangeArrowheads="1"/>
          </p:cNvSpPr>
          <p:nvPr/>
        </p:nvSpPr>
        <p:spPr bwMode="auto">
          <a:xfrm>
            <a:off x="5126038" y="56070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-4</a:t>
            </a:r>
          </a:p>
        </p:txBody>
      </p:sp>
      <p:sp>
        <p:nvSpPr>
          <p:cNvPr id="914466" name="Freeform 34"/>
          <p:cNvSpPr>
            <a:spLocks/>
          </p:cNvSpPr>
          <p:nvPr/>
        </p:nvSpPr>
        <p:spPr bwMode="auto">
          <a:xfrm>
            <a:off x="4422775" y="4745038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67" name="Freeform 35"/>
          <p:cNvSpPr>
            <a:spLocks/>
          </p:cNvSpPr>
          <p:nvPr/>
        </p:nvSpPr>
        <p:spPr bwMode="auto">
          <a:xfrm flipH="1" flipV="1">
            <a:off x="4438650" y="4940300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4468" name="Text Box 36"/>
          <p:cNvSpPr txBox="1">
            <a:spLocks noChangeArrowheads="1"/>
          </p:cNvSpPr>
          <p:nvPr/>
        </p:nvSpPr>
        <p:spPr bwMode="auto">
          <a:xfrm>
            <a:off x="4651375" y="4945063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-2</a:t>
            </a:r>
          </a:p>
        </p:txBody>
      </p:sp>
      <p:sp>
        <p:nvSpPr>
          <p:cNvPr id="914469" name="Text Box 37"/>
          <p:cNvSpPr txBox="1">
            <a:spLocks noChangeArrowheads="1"/>
          </p:cNvSpPr>
          <p:nvPr/>
        </p:nvSpPr>
        <p:spPr bwMode="auto">
          <a:xfrm>
            <a:off x="1187624" y="4005064"/>
            <a:ext cx="615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(t, x), (t, y), (t, z), (x, t), (y, x), (y, z), (z, x), (z, s), (s, t), (s, y)</a:t>
            </a:r>
          </a:p>
        </p:txBody>
      </p:sp>
    </p:spTree>
    <p:extLst>
      <p:ext uri="{BB962C8B-B14F-4D97-AF65-F5344CB8AC3E}">
        <p14:creationId xmlns:p14="http://schemas.microsoft.com/office/powerpoint/2010/main" val="3844337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.4|11.1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0.5|0.5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0.4|2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0.9|16.1|11.3|14.5|6.2|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0.8|27.2|6.2|21.8|9.4|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|0.8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.8|8.5|9.8|5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6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0.4|4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.4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52.4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|4|6.7|0.6|1.9|9.5|1.7|6.4|9.3|1.1|1.5|3.2|0.8|0.8|1.7|1.1|1.2|0.7|0.7|1.8|2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|1|0.8|0.8|6.7|4.1|7.8|8.6|6.6|11.8|15|7.1|8.4|3.9|11.3|11.8|4.8|3.4|4.1|4.5|5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|14.3|15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44|32.6|4.2|9.5|1.4|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4.1|0.6|6.6|1.1|11.2|1.6|0.5|0.6|4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0.8|8.4|0.5|0.5|0.3|0.4|17|0.7|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50.3|5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7.2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0.9|0.9|0.7|11.1|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</TotalTime>
  <Words>6729</Words>
  <Application>Microsoft Office PowerPoint</Application>
  <PresentationFormat>全屏显示(4:3)</PresentationFormat>
  <Paragraphs>1527</Paragraphs>
  <Slides>66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Century Gothic</vt:lpstr>
      <vt:lpstr>Comic Sans MS</vt:lpstr>
      <vt:lpstr>Consolas</vt:lpstr>
      <vt:lpstr>Symbol</vt:lpstr>
      <vt:lpstr>Times New Roman</vt:lpstr>
      <vt:lpstr>Wingdings</vt:lpstr>
      <vt:lpstr>Office 主题</vt:lpstr>
      <vt:lpstr>PowerPoint 演示文稿</vt:lpstr>
      <vt:lpstr>Negative-Weight Edges</vt:lpstr>
      <vt:lpstr>Negative-Weight Edges</vt:lpstr>
      <vt:lpstr>Negative-Weight Edges</vt:lpstr>
      <vt:lpstr>Negative-Weight Edges</vt:lpstr>
      <vt:lpstr>Cycles</vt:lpstr>
      <vt:lpstr>Bellman-Ford Algorithm</vt:lpstr>
      <vt:lpstr>Relaxation</vt:lpstr>
      <vt:lpstr>Bellman-Ford Algorithm (cont’d)</vt:lpstr>
      <vt:lpstr>BELLMAN-FORD(V, E, w, s)</vt:lpstr>
      <vt:lpstr>Example</vt:lpstr>
      <vt:lpstr>Detecting Negative Cycles (perform extra test after V-1 iterations)</vt:lpstr>
      <vt:lpstr>BELLMAN-FORD(V, E, w, s)</vt:lpstr>
      <vt:lpstr>Bellman-Ford</vt:lpstr>
      <vt:lpstr>Bellman-Ford</vt:lpstr>
      <vt:lpstr>PowerPoint 演示文稿</vt:lpstr>
      <vt:lpstr>PowerPoint 演示文稿</vt:lpstr>
      <vt:lpstr>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Topological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Applications</vt:lpstr>
      <vt:lpstr>Applications</vt:lpstr>
      <vt:lpstr>Applications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1440</cp:revision>
  <dcterms:created xsi:type="dcterms:W3CDTF">2004-10-20T02:22:59Z</dcterms:created>
  <dcterms:modified xsi:type="dcterms:W3CDTF">2023-04-26T03:35:40Z</dcterms:modified>
</cp:coreProperties>
</file>