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6"/>
  </p:notesMasterIdLst>
  <p:sldIdLst>
    <p:sldId id="275" r:id="rId2"/>
    <p:sldId id="276" r:id="rId3"/>
    <p:sldId id="354" r:id="rId4"/>
    <p:sldId id="277" r:id="rId5"/>
    <p:sldId id="346" r:id="rId6"/>
    <p:sldId id="320" r:id="rId7"/>
    <p:sldId id="279" r:id="rId8"/>
    <p:sldId id="347" r:id="rId9"/>
    <p:sldId id="348" r:id="rId10"/>
    <p:sldId id="349" r:id="rId11"/>
    <p:sldId id="323" r:id="rId12"/>
    <p:sldId id="324" r:id="rId13"/>
    <p:sldId id="350" r:id="rId14"/>
    <p:sldId id="281" r:id="rId15"/>
    <p:sldId id="383" r:id="rId16"/>
    <p:sldId id="355" r:id="rId17"/>
    <p:sldId id="282" r:id="rId18"/>
    <p:sldId id="283" r:id="rId19"/>
    <p:sldId id="284" r:id="rId20"/>
    <p:sldId id="285" r:id="rId21"/>
    <p:sldId id="344" r:id="rId22"/>
    <p:sldId id="384" r:id="rId23"/>
    <p:sldId id="325" r:id="rId24"/>
    <p:sldId id="385" r:id="rId25"/>
    <p:sldId id="353" r:id="rId26"/>
    <p:sldId id="352" r:id="rId27"/>
    <p:sldId id="340" r:id="rId28"/>
    <p:sldId id="286" r:id="rId29"/>
    <p:sldId id="326" r:id="rId30"/>
    <p:sldId id="287" r:id="rId31"/>
    <p:sldId id="288" r:id="rId32"/>
    <p:sldId id="289" r:id="rId33"/>
    <p:sldId id="290" r:id="rId34"/>
    <p:sldId id="291" r:id="rId35"/>
    <p:sldId id="359" r:id="rId36"/>
    <p:sldId id="327" r:id="rId37"/>
    <p:sldId id="360" r:id="rId38"/>
    <p:sldId id="364" r:id="rId39"/>
    <p:sldId id="363" r:id="rId40"/>
    <p:sldId id="357" r:id="rId41"/>
    <p:sldId id="365" r:id="rId42"/>
    <p:sldId id="293" r:id="rId43"/>
    <p:sldId id="343" r:id="rId44"/>
    <p:sldId id="366" r:id="rId45"/>
    <p:sldId id="329" r:id="rId46"/>
    <p:sldId id="367" r:id="rId47"/>
    <p:sldId id="368" r:id="rId48"/>
    <p:sldId id="369" r:id="rId49"/>
    <p:sldId id="295" r:id="rId50"/>
    <p:sldId id="296" r:id="rId51"/>
    <p:sldId id="297" r:id="rId52"/>
    <p:sldId id="332" r:id="rId53"/>
    <p:sldId id="373" r:id="rId54"/>
    <p:sldId id="374" r:id="rId55"/>
    <p:sldId id="375" r:id="rId56"/>
    <p:sldId id="376" r:id="rId57"/>
    <p:sldId id="377" r:id="rId58"/>
    <p:sldId id="362" r:id="rId59"/>
    <p:sldId id="378" r:id="rId60"/>
    <p:sldId id="379" r:id="rId61"/>
    <p:sldId id="380" r:id="rId62"/>
    <p:sldId id="361" r:id="rId63"/>
    <p:sldId id="381" r:id="rId64"/>
    <p:sldId id="382" r:id="rId6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1000E4"/>
    <a:srgbClr val="6600CC"/>
    <a:srgbClr val="FF3300"/>
    <a:srgbClr val="DDDDDD"/>
    <a:srgbClr val="01000C"/>
    <a:srgbClr val="03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2" autoAdjust="0"/>
  </p:normalViewPr>
  <p:slideViewPr>
    <p:cSldViewPr>
      <p:cViewPr varScale="1">
        <p:scale>
          <a:sx n="85" d="100"/>
          <a:sy n="85" d="100"/>
        </p:scale>
        <p:origin x="960" y="39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56794-FA00-436F-ACB7-1C2D99312A20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BF1E3-9540-41EF-B17B-A3E7302E09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E22D-E927-406F-BDE2-9AF6A942B1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370C-595B-47E1-BA81-C08031FCA7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7AC9-E817-413F-ABC6-1459ED352C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5DB0-DC42-430C-9CC0-2F9E5FA529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4BE4-28B1-4CD4-8A2D-324CD29D9CA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4F4D-0BE1-4D2B-A247-6757E5C055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9B4F-9CB8-4B85-8866-49778E7C54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8C09-935E-4C72-842A-F6E68EC48FE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71C09B3-C01D-421E-921E-ACC39A8C3AF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2FB5-78A9-42A5-9CAF-F855316A12F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CF86-8B57-4F37-AFF9-F791CAA3DF4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9110-8CD9-4E28-8606-05C2F172E3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7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85786" y="4143380"/>
            <a:ext cx="6429420" cy="16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常见的选择排序方法：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）简单选择排序（或称直接选择排序）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）堆排序</a:t>
            </a:r>
          </a:p>
        </p:txBody>
      </p:sp>
      <p:sp>
        <p:nvSpPr>
          <p:cNvPr id="3" name="Text Box 14" descr="信纸"/>
          <p:cNvSpPr txBox="1">
            <a:spLocks noChangeArrowheads="1"/>
          </p:cNvSpPr>
          <p:nvPr/>
        </p:nvSpPr>
        <p:spPr bwMode="auto">
          <a:xfrm>
            <a:off x="2714612" y="500042"/>
            <a:ext cx="3744913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10.4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选择排序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1538575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</a:p>
        </p:txBody>
      </p:sp>
      <p:sp>
        <p:nvSpPr>
          <p:cNvPr id="10" name="矩形 9"/>
          <p:cNvSpPr/>
          <p:nvPr/>
        </p:nvSpPr>
        <p:spPr>
          <a:xfrm>
            <a:off x="2071670" y="2214554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4612" y="278605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全局有序区</a:t>
            </a:r>
          </a:p>
        </p:txBody>
      </p:sp>
      <p:sp>
        <p:nvSpPr>
          <p:cNvPr id="12" name="矩形 11"/>
          <p:cNvSpPr/>
          <p:nvPr/>
        </p:nvSpPr>
        <p:spPr>
          <a:xfrm>
            <a:off x="5286380" y="2214554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5074" y="278605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无序区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000496" y="2285992"/>
            <a:ext cx="2357454" cy="1357322"/>
            <a:chOff x="4000496" y="2285992"/>
            <a:chExt cx="2357454" cy="1357322"/>
          </a:xfrm>
        </p:grpSpPr>
        <p:sp>
          <p:nvSpPr>
            <p:cNvPr id="15" name="右弧形箭头 14"/>
            <p:cNvSpPr/>
            <p:nvPr/>
          </p:nvSpPr>
          <p:spPr>
            <a:xfrm rot="6583683">
              <a:off x="4761789" y="2546344"/>
              <a:ext cx="357190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00496" y="3243204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选出最小记录</a:t>
              </a:r>
              <a:r>
                <a:rPr kumimoji="1"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500562" y="2285992"/>
              <a:ext cx="357190" cy="3571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6743E2-1661-4577-BD0A-778D325A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5786446" y="1357298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643438" y="221455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858016" y="221455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857620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286380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215074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直接连接符 40"/>
          <p:cNvCxnSpPr>
            <a:stCxn id="35" idx="3"/>
            <a:endCxn id="37" idx="0"/>
          </p:cNvCxnSpPr>
          <p:nvPr/>
        </p:nvCxnSpPr>
        <p:spPr>
          <a:xfrm rot="5400000">
            <a:off x="4159066" y="2697132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5" idx="5"/>
            <a:endCxn id="38" idx="0"/>
          </p:cNvCxnSpPr>
          <p:nvPr/>
        </p:nvCxnSpPr>
        <p:spPr>
          <a:xfrm rot="16200000" flipH="1">
            <a:off x="5126016" y="2768569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3"/>
            <a:endCxn id="39" idx="0"/>
          </p:cNvCxnSpPr>
          <p:nvPr/>
        </p:nvCxnSpPr>
        <p:spPr>
          <a:xfrm rot="5400000">
            <a:off x="6445082" y="2768570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4" idx="3"/>
            <a:endCxn id="35" idx="7"/>
          </p:cNvCxnSpPr>
          <p:nvPr/>
        </p:nvCxnSpPr>
        <p:spPr>
          <a:xfrm rot="5400000">
            <a:off x="5320304" y="1717026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4" idx="5"/>
            <a:endCxn id="36" idx="1"/>
          </p:cNvCxnSpPr>
          <p:nvPr/>
        </p:nvCxnSpPr>
        <p:spPr>
          <a:xfrm rot="16200000" flipH="1">
            <a:off x="6427593" y="1752745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2910" y="114298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=6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034" y="285728"/>
            <a:ext cx="6143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 如何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判断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一颗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完全二叉树是否为大根堆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2132" y="1192397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7686" y="2121091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7620" y="300037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2330" y="192880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3570" y="300037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15140" y="307181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1649544"/>
            <a:ext cx="321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从编号为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/2=3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的结点开始，逐一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判断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所有分支结点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500562" y="4071942"/>
            <a:ext cx="3214710" cy="1207952"/>
            <a:chOff x="4500562" y="4071942"/>
            <a:chExt cx="3214710" cy="1207952"/>
          </a:xfrm>
        </p:grpSpPr>
        <p:sp>
          <p:nvSpPr>
            <p:cNvPr id="25" name="TextBox 24"/>
            <p:cNvSpPr txBox="1"/>
            <p:nvPr/>
          </p:nvSpPr>
          <p:spPr>
            <a:xfrm>
              <a:off x="4500562" y="4572008"/>
              <a:ext cx="32147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所有分支结点满足定义 </a:t>
              </a:r>
              <a:r>
                <a:rPr kumimoji="1"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 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</a:t>
              </a:r>
              <a:r>
                <a:rPr kumimoji="1" lang="zh-CN" altLang="en-US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大根堆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下箭头 25"/>
            <p:cNvSpPr/>
            <p:nvPr/>
          </p:nvSpPr>
          <p:spPr>
            <a:xfrm>
              <a:off x="5929322" y="4071942"/>
              <a:ext cx="214314" cy="35719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B17A03-09AB-4441-B584-CF356303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285720" y="1046302"/>
            <a:ext cx="8281987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20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堆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排序的关键是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构造堆，这里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筛选算法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建堆。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所谓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筛选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”指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的是，对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一棵左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右子树均为堆的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完全二叉树，“调整”根结点使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整个二叉树也成为一个堆。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3729021" y="25146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2357421" y="33528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5176821" y="32766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1176321" y="4840288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3336909" y="4797425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 flipH="1">
            <a:off x="2738403" y="2844800"/>
            <a:ext cx="990618" cy="538162"/>
          </a:xfrm>
          <a:prstGeom prst="line">
            <a:avLst/>
          </a:prstGeom>
          <a:noFill/>
          <a:ln w="28575">
            <a:solidFill>
              <a:srgbClr val="1000E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4262421" y="2844800"/>
            <a:ext cx="1047750" cy="466724"/>
          </a:xfrm>
          <a:prstGeom prst="line">
            <a:avLst/>
          </a:prstGeom>
          <a:noFill/>
          <a:ln w="28575">
            <a:solidFill>
              <a:srgbClr val="1000E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9" name="Freeform 11"/>
          <p:cNvSpPr>
            <a:spLocks/>
          </p:cNvSpPr>
          <p:nvPr/>
        </p:nvSpPr>
        <p:spPr bwMode="auto">
          <a:xfrm>
            <a:off x="2884471" y="3708400"/>
            <a:ext cx="609600" cy="1117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704"/>
              </a:cxn>
            </a:cxnLst>
            <a:rect l="0" t="0" r="r" b="b"/>
            <a:pathLst>
              <a:path w="384" h="704">
                <a:moveTo>
                  <a:pt x="0" y="0"/>
                </a:moveTo>
                <a:lnTo>
                  <a:pt x="384" y="704"/>
                </a:lnTo>
              </a:path>
            </a:pathLst>
          </a:custGeom>
          <a:noFill/>
          <a:ln w="28575">
            <a:solidFill>
              <a:srgbClr val="1000E4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H="1">
            <a:off x="4719621" y="3632200"/>
            <a:ext cx="457200" cy="609600"/>
          </a:xfrm>
          <a:prstGeom prst="line">
            <a:avLst/>
          </a:prstGeom>
          <a:noFill/>
          <a:ln w="28575">
            <a:solidFill>
              <a:srgbClr val="1000E4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5710221" y="3632200"/>
            <a:ext cx="457200" cy="609600"/>
          </a:xfrm>
          <a:prstGeom prst="line">
            <a:avLst/>
          </a:prstGeom>
          <a:noFill/>
          <a:ln w="28575">
            <a:solidFill>
              <a:srgbClr val="1000E4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2274871" y="4424363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堆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00621" y="4332288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堆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595932" y="3048000"/>
            <a:ext cx="492443" cy="1371600"/>
            <a:chOff x="2857761" y="3048000"/>
            <a:chExt cx="492443" cy="1371600"/>
          </a:xfrm>
        </p:grpSpPr>
        <p:sp>
          <p:nvSpPr>
            <p:cNvPr id="73744" name="Line 16"/>
            <p:cNvSpPr>
              <a:spLocks noChangeShapeType="1"/>
            </p:cNvSpPr>
            <p:nvPr/>
          </p:nvSpPr>
          <p:spPr bwMode="auto">
            <a:xfrm flipH="1">
              <a:off x="3295650" y="3048000"/>
              <a:ext cx="0" cy="137160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745" name="Text Box 17"/>
            <p:cNvSpPr txBox="1">
              <a:spLocks noChangeArrowheads="1"/>
            </p:cNvSpPr>
            <p:nvPr/>
          </p:nvSpPr>
          <p:spPr bwMode="auto">
            <a:xfrm>
              <a:off x="2857761" y="3214686"/>
              <a:ext cx="492443" cy="804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99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筛选</a:t>
              </a:r>
              <a:endParaRPr kumimoji="1" lang="zh-CN" altLang="en-US" sz="2000" b="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3748" name="Oval 20"/>
          <p:cNvSpPr>
            <a:spLocks noChangeArrowheads="1"/>
          </p:cNvSpPr>
          <p:nvPr/>
        </p:nvSpPr>
        <p:spPr bwMode="auto">
          <a:xfrm>
            <a:off x="976309" y="3214686"/>
            <a:ext cx="3024187" cy="288131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>
            <a:solidFill>
              <a:srgbClr val="FF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4365617" y="2928934"/>
            <a:ext cx="2087562" cy="216058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>
            <a:solidFill>
              <a:srgbClr val="FF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 flipH="1">
            <a:off x="1565259" y="3716338"/>
            <a:ext cx="792162" cy="1152525"/>
          </a:xfrm>
          <a:prstGeom prst="line">
            <a:avLst/>
          </a:prstGeom>
          <a:noFill/>
          <a:ln w="28575">
            <a:solidFill>
              <a:srgbClr val="1000E4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539750" y="260350"/>
            <a:ext cx="2952750" cy="46166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、堆排序算法设计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6715140" y="3283865"/>
            <a:ext cx="1979581" cy="1008736"/>
            <a:chOff x="6715140" y="3283865"/>
            <a:chExt cx="1979581" cy="1008736"/>
          </a:xfrm>
        </p:grpSpPr>
        <p:grpSp>
          <p:nvGrpSpPr>
            <p:cNvPr id="27" name="组合 26"/>
            <p:cNvGrpSpPr/>
            <p:nvPr/>
          </p:nvGrpSpPr>
          <p:grpSpPr>
            <a:xfrm>
              <a:off x="6751621" y="3713163"/>
              <a:ext cx="1943100" cy="579438"/>
              <a:chOff x="6013450" y="3713163"/>
              <a:chExt cx="1943100" cy="579438"/>
            </a:xfrm>
          </p:grpSpPr>
          <p:sp>
            <p:nvSpPr>
              <p:cNvPr id="73746" name="AutoShape 18"/>
              <p:cNvSpPr>
                <a:spLocks noChangeArrowheads="1"/>
              </p:cNvSpPr>
              <p:nvPr/>
            </p:nvSpPr>
            <p:spPr bwMode="auto">
              <a:xfrm>
                <a:off x="6013450" y="3789363"/>
                <a:ext cx="863600" cy="4318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ln>
                <a:headEnd/>
                <a:tailEnd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3747" name="Text Box 19"/>
              <p:cNvSpPr txBox="1">
                <a:spLocks noChangeArrowheads="1"/>
              </p:cNvSpPr>
              <p:nvPr/>
            </p:nvSpPr>
            <p:spPr bwMode="auto">
              <a:xfrm>
                <a:off x="7092950" y="3713163"/>
                <a:ext cx="8636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3200" dirty="0">
                    <a:solidFill>
                      <a:srgbClr val="008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堆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715140" y="3283865"/>
              <a:ext cx="857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筛选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396FC1-64A1-44E9-9F29-D85DA099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nimBg="1"/>
      <p:bldP spid="73732" grpId="0" animBg="1"/>
      <p:bldP spid="73733" grpId="0" animBg="1"/>
      <p:bldP spid="73734" grpId="0" animBg="1"/>
      <p:bldP spid="73735" grpId="0" animBg="1"/>
      <p:bldP spid="73736" grpId="0" animBg="1"/>
      <p:bldP spid="73737" grpId="0" animBg="1"/>
      <p:bldP spid="73739" grpId="0" animBg="1"/>
      <p:bldP spid="73740" grpId="0" animBg="1"/>
      <p:bldP spid="73741" grpId="0" animBg="1"/>
      <p:bldP spid="73742" grpId="0"/>
      <p:bldP spid="73743" grpId="0"/>
      <p:bldP spid="73748" grpId="0" animBg="1"/>
      <p:bldP spid="73749" grpId="0" animBg="1"/>
      <p:bldP spid="737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992873" y="571480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849865" y="142873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064443" y="142873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064047" y="250030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492807" y="250030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421501" y="250030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直接连接符 53"/>
          <p:cNvCxnSpPr>
            <a:stCxn id="49" idx="3"/>
            <a:endCxn id="51" idx="0"/>
          </p:cNvCxnSpPr>
          <p:nvPr/>
        </p:nvCxnSpPr>
        <p:spPr>
          <a:xfrm rot="5400000">
            <a:off x="2365493" y="1911314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9" idx="5"/>
            <a:endCxn id="52" idx="0"/>
          </p:cNvCxnSpPr>
          <p:nvPr/>
        </p:nvCxnSpPr>
        <p:spPr>
          <a:xfrm rot="16200000" flipH="1">
            <a:off x="3332443" y="1982751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0" idx="3"/>
            <a:endCxn id="53" idx="0"/>
          </p:cNvCxnSpPr>
          <p:nvPr/>
        </p:nvCxnSpPr>
        <p:spPr>
          <a:xfrm rot="5400000">
            <a:off x="4651509" y="1982752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8" idx="3"/>
            <a:endCxn id="49" idx="7"/>
          </p:cNvCxnSpPr>
          <p:nvPr/>
        </p:nvCxnSpPr>
        <p:spPr>
          <a:xfrm rot="5400000">
            <a:off x="3526731" y="931208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8" idx="5"/>
            <a:endCxn id="50" idx="1"/>
          </p:cNvCxnSpPr>
          <p:nvPr/>
        </p:nvCxnSpPr>
        <p:spPr>
          <a:xfrm rot="16200000" flipH="1">
            <a:off x="4634020" y="966927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142977" y="1345985"/>
            <a:ext cx="3143271" cy="1928826"/>
            <a:chOff x="1142977" y="1323960"/>
            <a:chExt cx="3143271" cy="1928826"/>
          </a:xfrm>
        </p:grpSpPr>
        <p:sp>
          <p:nvSpPr>
            <p:cNvPr id="76" name="矩形 75"/>
            <p:cNvSpPr/>
            <p:nvPr/>
          </p:nvSpPr>
          <p:spPr>
            <a:xfrm>
              <a:off x="1928794" y="1323960"/>
              <a:ext cx="2357454" cy="192882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42977" y="1763901"/>
              <a:ext cx="492443" cy="1428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是一个堆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连接符 69"/>
            <p:cNvCxnSpPr>
              <a:stCxn id="67" idx="3"/>
            </p:cNvCxnSpPr>
            <p:nvPr/>
          </p:nvCxnSpPr>
          <p:spPr>
            <a:xfrm flipV="1">
              <a:off x="1635420" y="2472725"/>
              <a:ext cx="285751" cy="555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354825" y="1357298"/>
            <a:ext cx="2702260" cy="1928826"/>
            <a:chOff x="4354825" y="1335273"/>
            <a:chExt cx="2702260" cy="1928826"/>
          </a:xfrm>
        </p:grpSpPr>
        <p:sp>
          <p:nvSpPr>
            <p:cNvPr id="66" name="矩形 65"/>
            <p:cNvSpPr/>
            <p:nvPr/>
          </p:nvSpPr>
          <p:spPr>
            <a:xfrm>
              <a:off x="4354825" y="1335273"/>
              <a:ext cx="2071702" cy="192882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64642" y="1549587"/>
              <a:ext cx="492443" cy="1428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是一个堆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2" name="直接连接符 71"/>
            <p:cNvCxnSpPr>
              <a:stCxn id="66" idx="3"/>
              <a:endCxn id="68" idx="1"/>
            </p:cNvCxnSpPr>
            <p:nvPr/>
          </p:nvCxnSpPr>
          <p:spPr>
            <a:xfrm flipV="1">
              <a:off x="6426527" y="2263967"/>
              <a:ext cx="138115" cy="35719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28596" y="285728"/>
            <a:ext cx="3429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筛选：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不是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堆 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堆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86314" y="500042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根开始筛选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14744" y="3395963"/>
            <a:ext cx="1214446" cy="930953"/>
            <a:chOff x="3786183" y="3500438"/>
            <a:chExt cx="890594" cy="930953"/>
          </a:xfrm>
        </p:grpSpPr>
        <p:sp>
          <p:nvSpPr>
            <p:cNvPr id="80" name="下箭头 79"/>
            <p:cNvSpPr/>
            <p:nvPr/>
          </p:nvSpPr>
          <p:spPr>
            <a:xfrm>
              <a:off x="4071934" y="3500438"/>
              <a:ext cx="285752" cy="428628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86183" y="4000504"/>
              <a:ext cx="8905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大根堆</a:t>
              </a:r>
              <a:endParaRPr lang="zh-CN" alt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>
            <a:off x="3643306" y="1714488"/>
            <a:ext cx="1285884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780430" y="2786058"/>
            <a:ext cx="7200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71538" y="4714884"/>
            <a:ext cx="7000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仅仅处理从根结点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某个叶子结点路径上的结点</a:t>
            </a:r>
            <a:endParaRPr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个结点的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完全二叉树高度为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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log</a:t>
            </a:r>
            <a:r>
              <a:rPr kumimoji="1"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2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(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+1)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</a:t>
            </a:r>
            <a:endParaRPr kumimoji="1" lang="en-US" altLang="zh-CN" sz="2200">
              <a:latin typeface="Consolas" pitchFamily="49" charset="0"/>
              <a:ea typeface="楷体" pitchFamily="49" charset="-122"/>
              <a:cs typeface="Consolas" pitchFamily="49" charset="0"/>
              <a:sym typeface="Symbol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所有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筛选的时间复杂度为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O(log</a:t>
            </a:r>
            <a:r>
              <a:rPr kumimoji="1"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596" y="1000108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Consolas" pitchFamily="49" charset="0"/>
                <a:cs typeface="Consolas" pitchFamily="49" charset="0"/>
              </a:rPr>
              <a:t>tmp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785918" y="1357298"/>
            <a:ext cx="1071570" cy="21431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51" idx="1"/>
          </p:cNvCxnSpPr>
          <p:nvPr/>
        </p:nvCxnSpPr>
        <p:spPr>
          <a:xfrm rot="16200000" flipH="1">
            <a:off x="1369174" y="1774046"/>
            <a:ext cx="1073363" cy="525622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CBF377-91DD-45C5-BA22-1346C390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-2.59259E-6 C -0.01163 -0.00648 -0.02309 -0.01296 -0.04444 -0.01482 C -0.06579 -0.01667 -0.08281 -0.02246 -0.12777 -0.01111 C -0.17274 0.00023 -0.2434 0.02685 -0.31388 0.0537 " pathEditMode="relative" ptsTypes="aaaA">
                                      <p:cBhvr>
                                        <p:cTn id="2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8 0.00347 C 0.00382 0.00115 0.00417 -0.00116 0.00348 -0.01135 C 0.00278 -0.02153 -0.00225 -0.04537 -0.00069 -0.05764 C 0.00087 -0.06991 -0.00816 -0.07454 0.0132 -0.08542 C 0.03455 -0.0963 0.10382 -0.11482 0.12778 -0.12269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-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4.07407E-6 C 0.00104 -0.02292 0.00052 -0.04561 0.00173 -0.06297 C 0.00295 -0.08033 -0.00521 -0.0882 0.00868 -0.10371 C 0.02257 -0.11922 0.06962 -0.14561 0.08559 -0.15649 " pathEditMode="relative" rAng="0" ptsTypes="aaaa">
                                      <p:cBhvr>
                                        <p:cTn id="7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0" y="-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281 0.06527 C -0.32812 0.07916 -0.3118 0.13055 -0.30486 0.14884 C -0.29791 0.16713 -0.30538 0.1537 -0.29097 0.17476 C -0.27656 0.19583 -0.23385 0.25393 -0.21875 0.27476 " pathEditMode="relative" rAng="0" ptsTypes="aaaa">
                                      <p:cBhvr>
                                        <p:cTn id="7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51" grpId="0" animBg="1"/>
      <p:bldP spid="79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3224194" y="1857364"/>
            <a:ext cx="792162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low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2432031" y="2578089"/>
            <a:ext cx="792163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2*low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944919" y="2576502"/>
            <a:ext cx="1150937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2*low+1</a:t>
            </a:r>
          </a:p>
        </p:txBody>
      </p:sp>
      <p:sp>
        <p:nvSpPr>
          <p:cNvPr id="30727" name="Freeform 7"/>
          <p:cNvSpPr>
            <a:spLocks/>
          </p:cNvSpPr>
          <p:nvPr/>
        </p:nvSpPr>
        <p:spPr bwMode="auto">
          <a:xfrm>
            <a:off x="2990831" y="2289164"/>
            <a:ext cx="304800" cy="282575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178"/>
              </a:cxn>
            </a:cxnLst>
            <a:rect l="0" t="0" r="r" b="b"/>
            <a:pathLst>
              <a:path w="192" h="178">
                <a:moveTo>
                  <a:pt x="192" y="0"/>
                </a:moveTo>
                <a:lnTo>
                  <a:pt x="0" y="178"/>
                </a:lnTo>
              </a:path>
            </a:pathLst>
          </a:cu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28" name="Freeform 8"/>
          <p:cNvSpPr>
            <a:spLocks/>
          </p:cNvSpPr>
          <p:nvPr/>
        </p:nvSpPr>
        <p:spPr bwMode="auto">
          <a:xfrm>
            <a:off x="3944919" y="2289164"/>
            <a:ext cx="265112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10"/>
              </a:cxn>
            </a:cxnLst>
            <a:rect l="0" t="0" r="r" b="b"/>
            <a:pathLst>
              <a:path w="167" h="210">
                <a:moveTo>
                  <a:pt x="0" y="0"/>
                </a:moveTo>
                <a:lnTo>
                  <a:pt x="167" y="21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206616" y="3368664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……</a:t>
            </a: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2863831" y="3946514"/>
            <a:ext cx="792163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high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928794" y="4063989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2936856" y="3754427"/>
            <a:ext cx="142875" cy="215900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642910" y="214290"/>
            <a:ext cx="167638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筛选算法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>
            <a:off x="2439969" y="3119427"/>
            <a:ext cx="144462" cy="2159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785794"/>
            <a:ext cx="821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sift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RecType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R[]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int low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int high)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[low..high]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右大括号 14"/>
          <p:cNvSpPr/>
          <p:nvPr/>
        </p:nvSpPr>
        <p:spPr>
          <a:xfrm>
            <a:off x="5643570" y="2000240"/>
            <a:ext cx="214314" cy="2500330"/>
          </a:xfrm>
          <a:prstGeom prst="rightBrac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29322" y="300037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[low..high]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3372" y="1520812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根</a:t>
            </a:r>
          </a:p>
        </p:txBody>
      </p:sp>
      <p:cxnSp>
        <p:nvCxnSpPr>
          <p:cNvPr id="19" name="直接箭头连接符 18"/>
          <p:cNvCxnSpPr>
            <a:stCxn id="17" idx="1"/>
          </p:cNvCxnSpPr>
          <p:nvPr/>
        </p:nvCxnSpPr>
        <p:spPr>
          <a:xfrm rot="10800000" flipV="1">
            <a:off x="3786182" y="1720866"/>
            <a:ext cx="357190" cy="157135"/>
          </a:xfrm>
          <a:prstGeom prst="straightConnector1">
            <a:avLst/>
          </a:prstGeom>
          <a:ln w="28575">
            <a:solidFill>
              <a:srgbClr val="1000E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00364" y="4786322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最后结点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22" name="直接箭头连接符 21"/>
          <p:cNvCxnSpPr>
            <a:stCxn id="20" idx="0"/>
            <a:endCxn id="30730" idx="5"/>
          </p:cNvCxnSpPr>
          <p:nvPr/>
        </p:nvCxnSpPr>
        <p:spPr>
          <a:xfrm rot="16200000" flipV="1">
            <a:off x="3470578" y="4506436"/>
            <a:ext cx="349292" cy="210479"/>
          </a:xfrm>
          <a:prstGeom prst="straightConnector1">
            <a:avLst/>
          </a:prstGeom>
          <a:ln w="28575">
            <a:solidFill>
              <a:srgbClr val="1000E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227F6B8-9FA3-4393-91F8-BB441C3C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14352" y="642918"/>
            <a:ext cx="7486672" cy="5332193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80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sift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R[]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low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high)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调整堆的算法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i=low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j=2*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//R[j]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的左孩子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=R[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j&lt;=high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(j&lt;high &amp;&amp; R[j].key&lt;R[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].key) j++;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&lt;R[j].key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双亲小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R[i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调整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到双亲结点位置</a:t>
            </a:r>
            <a:endParaRPr kumimoji="1"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i=j;       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值，以便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继续向下筛选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j=2*i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else break;  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双亲大：不再调整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R[i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500034" y="140593"/>
            <a:ext cx="32480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Above"/>
            <a:lightRig rig="threePt" dir="t"/>
          </a:scene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筛选或调整算法：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429385" y="2143116"/>
            <a:ext cx="2175501" cy="1015663"/>
            <a:chOff x="5643570" y="2357430"/>
            <a:chExt cx="2639858" cy="1015663"/>
          </a:xfrm>
        </p:grpSpPr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7203927" y="2357430"/>
              <a:ext cx="1079501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2000" dirty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指向大孩子</a:t>
              </a:r>
              <a:endPara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643570" y="2786058"/>
              <a:ext cx="1647039" cy="1588"/>
            </a:xfrm>
            <a:prstGeom prst="line">
              <a:avLst/>
            </a:prstGeom>
            <a:ln w="28575">
              <a:solidFill>
                <a:srgbClr val="FF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6FD0D5-82E1-4855-9327-13FD44AD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4714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一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颗完全二叉树  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  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初始堆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143372" y="2610145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00364" y="346740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214942" y="346740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14546" y="453897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43306" y="453897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72000" y="453897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4" idx="3"/>
            <a:endCxn id="6" idx="0"/>
          </p:cNvCxnSpPr>
          <p:nvPr/>
        </p:nvCxnSpPr>
        <p:spPr>
          <a:xfrm rot="5400000">
            <a:off x="2515992" y="3949979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5"/>
            <a:endCxn id="7" idx="0"/>
          </p:cNvCxnSpPr>
          <p:nvPr/>
        </p:nvCxnSpPr>
        <p:spPr>
          <a:xfrm rot="16200000" flipH="1">
            <a:off x="3482942" y="4021416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rot="5400000">
            <a:off x="4802008" y="4021417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  <a:endCxn id="4" idx="7"/>
          </p:cNvCxnSpPr>
          <p:nvPr/>
        </p:nvCxnSpPr>
        <p:spPr>
          <a:xfrm rot="5400000">
            <a:off x="3677230" y="2969873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" idx="5"/>
            <a:endCxn id="5" idx="1"/>
          </p:cNvCxnSpPr>
          <p:nvPr/>
        </p:nvCxnSpPr>
        <p:spPr>
          <a:xfrm rot="16200000" flipH="1">
            <a:off x="4784519" y="3005592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9058" y="2445244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4612" y="337393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4546" y="425321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9256" y="318164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0496" y="425321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72066" y="4324657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8596" y="714356"/>
            <a:ext cx="5143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例如，序列：（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571612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从编号为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/2=3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的结点开始，逐一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筛选</a:t>
            </a:r>
          </a:p>
        </p:txBody>
      </p:sp>
      <p:sp>
        <p:nvSpPr>
          <p:cNvPr id="22" name="椭圆 21"/>
          <p:cNvSpPr/>
          <p:nvPr/>
        </p:nvSpPr>
        <p:spPr>
          <a:xfrm>
            <a:off x="5214942" y="346740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572000" y="453897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214942" y="346740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572000" y="453897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143372" y="2610145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4214810" y="5324789"/>
            <a:ext cx="357190" cy="500066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14546" y="5967731"/>
            <a:ext cx="4286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初始堆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200" dirty="0">
                <a:latin typeface="Consolas" pitchFamily="49" charset="0"/>
                <a:cs typeface="Consolas" pitchFamily="49" charset="0"/>
              </a:rPr>
              <a:t>）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71802" y="1556562"/>
            <a:ext cx="5357850" cy="7294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(i=n/2;i&gt;=1;i--)    //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循环建立初始堆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sift(R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n)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929190" y="2569485"/>
            <a:ext cx="2077322" cy="400110"/>
            <a:chOff x="5852264" y="2140857"/>
            <a:chExt cx="2077322" cy="400110"/>
          </a:xfrm>
        </p:grpSpPr>
        <p:cxnSp>
          <p:nvCxnSpPr>
            <p:cNvPr id="33" name="直接箭头连接符 32"/>
            <p:cNvCxnSpPr/>
            <p:nvPr/>
          </p:nvCxnSpPr>
          <p:spPr>
            <a:xfrm rot="10800000" flipV="1">
              <a:off x="5852264" y="2357430"/>
              <a:ext cx="720000" cy="0"/>
            </a:xfrm>
            <a:prstGeom prst="straightConnector1">
              <a:avLst/>
            </a:prstGeom>
            <a:ln w="28575">
              <a:solidFill>
                <a:srgbClr val="1000E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2264" y="2140857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最大记录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72198" y="3214686"/>
            <a:ext cx="235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筛选步骤：</a:t>
            </a:r>
            <a:endParaRPr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sift(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sift(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sift(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</a:p>
        </p:txBody>
      </p: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101B6243-04C9-4049-8BC1-8BCFBE41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990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14546" y="107154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1538" y="192880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86116" y="192880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5720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14480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43174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4" idx="3"/>
            <a:endCxn id="6" idx="0"/>
          </p:cNvCxnSpPr>
          <p:nvPr/>
        </p:nvCxnSpPr>
        <p:spPr>
          <a:xfrm rot="5400000">
            <a:off x="587166" y="2411380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5"/>
            <a:endCxn id="7" idx="0"/>
          </p:cNvCxnSpPr>
          <p:nvPr/>
        </p:nvCxnSpPr>
        <p:spPr>
          <a:xfrm rot="16200000" flipH="1">
            <a:off x="1554116" y="2482817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rot="5400000">
            <a:off x="2873182" y="2482818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  <a:endCxn id="4" idx="7"/>
          </p:cNvCxnSpPr>
          <p:nvPr/>
        </p:nvCxnSpPr>
        <p:spPr>
          <a:xfrm rot="5400000">
            <a:off x="1748404" y="1431274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" idx="5"/>
            <a:endCxn id="5" idx="1"/>
          </p:cNvCxnSpPr>
          <p:nvPr/>
        </p:nvCxnSpPr>
        <p:spPr>
          <a:xfrm rot="16200000" flipH="1">
            <a:off x="2855693" y="1466993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00232" y="906645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183533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20" y="271462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0430" y="164305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1670" y="271462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3240" y="278605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7158" y="214290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最大记录归位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857224" y="3714752"/>
            <a:ext cx="2643206" cy="1238730"/>
            <a:chOff x="857224" y="3714752"/>
            <a:chExt cx="2643206" cy="1238730"/>
          </a:xfrm>
        </p:grpSpPr>
        <p:sp>
          <p:nvSpPr>
            <p:cNvPr id="27" name="TextBox 26"/>
            <p:cNvSpPr txBox="1"/>
            <p:nvPr/>
          </p:nvSpPr>
          <p:spPr>
            <a:xfrm>
              <a:off x="857224" y="4214818"/>
              <a:ext cx="26432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</a:p>
            <a:p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最大记录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归位</a:t>
              </a:r>
              <a:endPara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2" name="下箭头 51"/>
            <p:cNvSpPr/>
            <p:nvPr/>
          </p:nvSpPr>
          <p:spPr>
            <a:xfrm>
              <a:off x="2143108" y="3714752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714612" y="714356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[1]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00364" y="335756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000" i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]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500562" y="783535"/>
            <a:ext cx="4500594" cy="3900572"/>
            <a:chOff x="4500562" y="783535"/>
            <a:chExt cx="4500594" cy="3900572"/>
          </a:xfrm>
        </p:grpSpPr>
        <p:sp>
          <p:nvSpPr>
            <p:cNvPr id="29" name="右箭头 28"/>
            <p:cNvSpPr/>
            <p:nvPr/>
          </p:nvSpPr>
          <p:spPr>
            <a:xfrm>
              <a:off x="4500562" y="2214554"/>
              <a:ext cx="642942" cy="35719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072330" y="1093571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929322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143504" y="302239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572264" y="302239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1" idx="3"/>
              <a:endCxn id="33" idx="0"/>
            </p:cNvCxnSpPr>
            <p:nvPr/>
          </p:nvCxnSpPr>
          <p:spPr>
            <a:xfrm rot="5400000">
              <a:off x="5444950" y="2433405"/>
              <a:ext cx="644737" cy="533247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1" idx="5"/>
              <a:endCxn id="34" idx="0"/>
            </p:cNvCxnSpPr>
            <p:nvPr/>
          </p:nvCxnSpPr>
          <p:spPr>
            <a:xfrm rot="16200000" flipH="1">
              <a:off x="6411900" y="2504842"/>
              <a:ext cx="644737" cy="390371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0" idx="3"/>
              <a:endCxn id="31" idx="7"/>
            </p:cNvCxnSpPr>
            <p:nvPr/>
          </p:nvCxnSpPr>
          <p:spPr>
            <a:xfrm rot="5400000">
              <a:off x="6606188" y="1453299"/>
              <a:ext cx="503656" cy="637866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0" idx="5"/>
              <a:endCxn id="32" idx="1"/>
            </p:cNvCxnSpPr>
            <p:nvPr/>
          </p:nvCxnSpPr>
          <p:spPr>
            <a:xfrm rot="16200000" flipH="1">
              <a:off x="7713477" y="1489018"/>
              <a:ext cx="503656" cy="566428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58016" y="92867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43570" y="185736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43504" y="273664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58214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29454" y="273664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072330" y="1093571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72396" y="783535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[1]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00892" y="342900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1]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72066" y="4283997"/>
              <a:ext cx="392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再对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[1..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1]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的记录进行筛选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CDD729-0B5B-4983-9690-E64341A7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C -0.00087 0.01065 -0.00156 0.0213 0 0.0463 C 0.00156 0.0713 0.00122 0.11088 0.00972 0.15 C 0.01823 0.18912 0.04219 0.25417 0.05069 0.2814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1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C 0.00521 -0.00092 0.01042 -0.00162 0.00973 -0.02407 C 0.00903 -0.04653 0.00539 -0.09236 -0.00416 -0.13518 C -0.01371 -0.17801 -0.03854 -0.25092 -0.04757 -0.2812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0" y="-1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61994" y="184121"/>
            <a:ext cx="2538370" cy="41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堆排序算法：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71472" y="928670"/>
            <a:ext cx="7858180" cy="421961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HeapSort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R[]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=n/2;i&gt;=1;i--)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循环建立初始堆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sift(R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n);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=n;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&gt;=2;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次循环，完成推排序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temp=R[1];   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//R[1]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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R[1]=R[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R[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sift(R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i-1);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筛选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R[1]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结点，得到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个结点的堆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b="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8BC6FB-B551-45AE-B894-E940BDCA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610600" cy="81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10-6】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设待排序的表有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个记录，其关键字分别为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{6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5}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。说明采用堆排序方法进行排序的过程。</a:t>
            </a:r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714480" y="1640791"/>
            <a:ext cx="60007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排序序列：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</p:txBody>
      </p:sp>
      <p:grpSp>
        <p:nvGrpSpPr>
          <p:cNvPr id="91161" name="Group 25"/>
          <p:cNvGrpSpPr>
            <a:grpSpLocks/>
          </p:cNvGrpSpPr>
          <p:nvPr/>
        </p:nvGrpSpPr>
        <p:grpSpPr bwMode="auto">
          <a:xfrm>
            <a:off x="1858943" y="3324212"/>
            <a:ext cx="3816350" cy="2305050"/>
            <a:chOff x="1338" y="2386"/>
            <a:chExt cx="2404" cy="1452"/>
          </a:xfrm>
        </p:grpSpPr>
        <p:sp>
          <p:nvSpPr>
            <p:cNvPr id="91139" name="Oval 3"/>
            <p:cNvSpPr>
              <a:spLocks noChangeAspect="1" noChangeArrowheads="1"/>
            </p:cNvSpPr>
            <p:nvPr/>
          </p:nvSpPr>
          <p:spPr bwMode="auto">
            <a:xfrm>
              <a:off x="2018" y="2704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91140" name="Oval 4"/>
            <p:cNvSpPr>
              <a:spLocks noChangeAspect="1" noChangeArrowheads="1"/>
            </p:cNvSpPr>
            <p:nvPr/>
          </p:nvSpPr>
          <p:spPr bwMode="auto">
            <a:xfrm>
              <a:off x="1610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91141" name="Oval 5"/>
            <p:cNvSpPr>
              <a:spLocks noChangeAspect="1" noChangeArrowheads="1"/>
            </p:cNvSpPr>
            <p:nvPr/>
          </p:nvSpPr>
          <p:spPr bwMode="auto">
            <a:xfrm>
              <a:off x="2199" y="356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91142" name="Oval 6"/>
            <p:cNvSpPr>
              <a:spLocks noChangeAspect="1" noChangeArrowheads="1"/>
            </p:cNvSpPr>
            <p:nvPr/>
          </p:nvSpPr>
          <p:spPr bwMode="auto">
            <a:xfrm>
              <a:off x="1338" y="356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1143" name="Oval 7"/>
            <p:cNvSpPr>
              <a:spLocks noChangeAspect="1" noChangeArrowheads="1"/>
            </p:cNvSpPr>
            <p:nvPr/>
          </p:nvSpPr>
          <p:spPr bwMode="auto">
            <a:xfrm>
              <a:off x="1836" y="356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1144" name="Oval 8"/>
            <p:cNvSpPr>
              <a:spLocks noChangeAspect="1" noChangeArrowheads="1"/>
            </p:cNvSpPr>
            <p:nvPr/>
          </p:nvSpPr>
          <p:spPr bwMode="auto">
            <a:xfrm>
              <a:off x="2493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91145" name="Oval 9"/>
            <p:cNvSpPr>
              <a:spLocks noChangeAspect="1" noChangeArrowheads="1"/>
            </p:cNvSpPr>
            <p:nvPr/>
          </p:nvSpPr>
          <p:spPr bwMode="auto">
            <a:xfrm>
              <a:off x="2971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1146" name="Line 10"/>
            <p:cNvSpPr>
              <a:spLocks noChangeShapeType="1"/>
            </p:cNvSpPr>
            <p:nvPr/>
          </p:nvSpPr>
          <p:spPr bwMode="auto">
            <a:xfrm flipH="1">
              <a:off x="1519" y="3339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47" name="Line 11"/>
            <p:cNvSpPr>
              <a:spLocks noChangeShapeType="1"/>
            </p:cNvSpPr>
            <p:nvPr/>
          </p:nvSpPr>
          <p:spPr bwMode="auto">
            <a:xfrm>
              <a:off x="1837" y="3339"/>
              <a:ext cx="9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48" name="Freeform 12"/>
            <p:cNvSpPr>
              <a:spLocks/>
            </p:cNvSpPr>
            <p:nvPr/>
          </p:nvSpPr>
          <p:spPr bwMode="auto">
            <a:xfrm>
              <a:off x="2384" y="3356"/>
              <a:ext cx="164" cy="212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0" y="212"/>
                </a:cxn>
              </a:cxnLst>
              <a:rect l="0" t="0" r="r" b="b"/>
              <a:pathLst>
                <a:path w="164" h="212">
                  <a:moveTo>
                    <a:pt x="164" y="0"/>
                  </a:moveTo>
                  <a:lnTo>
                    <a:pt x="0" y="2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49" name="Oval 13"/>
            <p:cNvSpPr>
              <a:spLocks noChangeAspect="1" noChangeArrowheads="1"/>
            </p:cNvSpPr>
            <p:nvPr/>
          </p:nvSpPr>
          <p:spPr bwMode="auto">
            <a:xfrm>
              <a:off x="3469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1150" name="Oval 14"/>
            <p:cNvSpPr>
              <a:spLocks noChangeAspect="1" noChangeArrowheads="1"/>
            </p:cNvSpPr>
            <p:nvPr/>
          </p:nvSpPr>
          <p:spPr bwMode="auto">
            <a:xfrm>
              <a:off x="3225" y="2704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91151" name="Oval 15"/>
            <p:cNvSpPr>
              <a:spLocks noChangeAspect="1" noChangeArrowheads="1"/>
            </p:cNvSpPr>
            <p:nvPr/>
          </p:nvSpPr>
          <p:spPr bwMode="auto">
            <a:xfrm>
              <a:off x="2607" y="238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1152" name="Freeform 16"/>
            <p:cNvSpPr>
              <a:spLocks/>
            </p:cNvSpPr>
            <p:nvPr/>
          </p:nvSpPr>
          <p:spPr bwMode="auto">
            <a:xfrm>
              <a:off x="1808" y="2908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3" name="Freeform 17"/>
            <p:cNvSpPr>
              <a:spLocks/>
            </p:cNvSpPr>
            <p:nvPr/>
          </p:nvSpPr>
          <p:spPr bwMode="auto">
            <a:xfrm>
              <a:off x="2268" y="2924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4" name="Freeform 18"/>
            <p:cNvSpPr>
              <a:spLocks/>
            </p:cNvSpPr>
            <p:nvPr/>
          </p:nvSpPr>
          <p:spPr bwMode="auto">
            <a:xfrm>
              <a:off x="3149" y="2924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5" name="Freeform 19"/>
            <p:cNvSpPr>
              <a:spLocks/>
            </p:cNvSpPr>
            <p:nvPr/>
          </p:nvSpPr>
          <p:spPr bwMode="auto">
            <a:xfrm>
              <a:off x="3456" y="2936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6" name="Freeform 20"/>
            <p:cNvSpPr>
              <a:spLocks/>
            </p:cNvSpPr>
            <p:nvPr/>
          </p:nvSpPr>
          <p:spPr bwMode="auto">
            <a:xfrm>
              <a:off x="2276" y="2568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7" name="Freeform 21"/>
            <p:cNvSpPr>
              <a:spLocks/>
            </p:cNvSpPr>
            <p:nvPr/>
          </p:nvSpPr>
          <p:spPr bwMode="auto">
            <a:xfrm>
              <a:off x="2880" y="2561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1162" name="Group 26"/>
          <p:cNvGrpSpPr>
            <a:grpSpLocks/>
          </p:cNvGrpSpPr>
          <p:nvPr/>
        </p:nvGrpSpPr>
        <p:grpSpPr bwMode="auto">
          <a:xfrm>
            <a:off x="4019531" y="2244712"/>
            <a:ext cx="3959225" cy="935038"/>
            <a:chOff x="2699" y="1706"/>
            <a:chExt cx="2494" cy="589"/>
          </a:xfrm>
        </p:grpSpPr>
        <p:sp>
          <p:nvSpPr>
            <p:cNvPr id="91158" name="AutoShape 22"/>
            <p:cNvSpPr>
              <a:spLocks noChangeArrowheads="1"/>
            </p:cNvSpPr>
            <p:nvPr/>
          </p:nvSpPr>
          <p:spPr bwMode="auto">
            <a:xfrm>
              <a:off x="2699" y="1706"/>
              <a:ext cx="181" cy="589"/>
            </a:xfrm>
            <a:prstGeom prst="downArrow">
              <a:avLst>
                <a:gd name="adj1" fmla="val 50000"/>
                <a:gd name="adj2" fmla="val 81354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1159" name="Text Box 23"/>
            <p:cNvSpPr txBox="1">
              <a:spLocks noChangeArrowheads="1"/>
            </p:cNvSpPr>
            <p:nvPr/>
          </p:nvSpPr>
          <p:spPr bwMode="auto">
            <a:xfrm>
              <a:off x="2925" y="1797"/>
              <a:ext cx="2268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看成是一棵完全二叉树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AE395A-8E08-40E2-9E9F-34039EA0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57200" y="533400"/>
            <a:ext cx="32575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调整成初始大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根堆：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796" name="Oval 1028"/>
          <p:cNvSpPr>
            <a:spLocks noChangeAspect="1" noChangeArrowheads="1"/>
          </p:cNvSpPr>
          <p:nvPr/>
        </p:nvSpPr>
        <p:spPr bwMode="auto">
          <a:xfrm>
            <a:off x="3203575" y="1576371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3797" name="Oval 1029"/>
          <p:cNvSpPr>
            <a:spLocks noChangeAspect="1" noChangeArrowheads="1"/>
          </p:cNvSpPr>
          <p:nvPr/>
        </p:nvSpPr>
        <p:spPr bwMode="auto">
          <a:xfrm>
            <a:off x="2555875" y="2224071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3798" name="Oval 1030"/>
          <p:cNvSpPr>
            <a:spLocks noChangeAspect="1" noChangeArrowheads="1"/>
          </p:cNvSpPr>
          <p:nvPr/>
        </p:nvSpPr>
        <p:spPr bwMode="auto">
          <a:xfrm>
            <a:off x="3490913" y="2944796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799" name="Oval 1031"/>
          <p:cNvSpPr>
            <a:spLocks noChangeAspect="1" noChangeArrowheads="1"/>
          </p:cNvSpPr>
          <p:nvPr/>
        </p:nvSpPr>
        <p:spPr bwMode="auto">
          <a:xfrm>
            <a:off x="2124075" y="2944796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3800" name="Oval 1032"/>
          <p:cNvSpPr>
            <a:spLocks noChangeAspect="1" noChangeArrowheads="1"/>
          </p:cNvSpPr>
          <p:nvPr/>
        </p:nvSpPr>
        <p:spPr bwMode="auto">
          <a:xfrm>
            <a:off x="2914650" y="2944796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3801" name="Oval 1033"/>
          <p:cNvSpPr>
            <a:spLocks noChangeAspect="1" noChangeArrowheads="1"/>
          </p:cNvSpPr>
          <p:nvPr/>
        </p:nvSpPr>
        <p:spPr bwMode="auto">
          <a:xfrm>
            <a:off x="3957638" y="22240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802" name="Oval 1034"/>
          <p:cNvSpPr>
            <a:spLocks noChangeAspect="1" noChangeArrowheads="1"/>
          </p:cNvSpPr>
          <p:nvPr/>
        </p:nvSpPr>
        <p:spPr bwMode="auto">
          <a:xfrm>
            <a:off x="4716463" y="22240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3803" name="Line 1035"/>
          <p:cNvSpPr>
            <a:spLocks noChangeShapeType="1"/>
          </p:cNvSpPr>
          <p:nvPr/>
        </p:nvSpPr>
        <p:spPr bwMode="auto">
          <a:xfrm flipH="1">
            <a:off x="2411413" y="2584434"/>
            <a:ext cx="217487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04" name="Line 1036"/>
          <p:cNvSpPr>
            <a:spLocks noChangeShapeType="1"/>
          </p:cNvSpPr>
          <p:nvPr/>
        </p:nvSpPr>
        <p:spPr bwMode="auto">
          <a:xfrm>
            <a:off x="2916238" y="2584434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05" name="Freeform 1037"/>
          <p:cNvSpPr>
            <a:spLocks/>
          </p:cNvSpPr>
          <p:nvPr/>
        </p:nvSpPr>
        <p:spPr bwMode="auto">
          <a:xfrm>
            <a:off x="3784600" y="2611421"/>
            <a:ext cx="260350" cy="336550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0" y="212"/>
              </a:cxn>
            </a:cxnLst>
            <a:rect l="0" t="0" r="r" b="b"/>
            <a:pathLst>
              <a:path w="164" h="212">
                <a:moveTo>
                  <a:pt x="164" y="0"/>
                </a:moveTo>
                <a:lnTo>
                  <a:pt x="0" y="2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06" name="Oval 1038"/>
          <p:cNvSpPr>
            <a:spLocks noChangeAspect="1" noChangeArrowheads="1"/>
          </p:cNvSpPr>
          <p:nvPr/>
        </p:nvSpPr>
        <p:spPr bwMode="auto">
          <a:xfrm>
            <a:off x="5507038" y="22240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3807" name="Oval 1039"/>
          <p:cNvSpPr>
            <a:spLocks noChangeAspect="1" noChangeArrowheads="1"/>
          </p:cNvSpPr>
          <p:nvPr/>
        </p:nvSpPr>
        <p:spPr bwMode="auto">
          <a:xfrm>
            <a:off x="5119688" y="15763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33808" name="Oval 1040"/>
          <p:cNvSpPr>
            <a:spLocks noChangeAspect="1" noChangeArrowheads="1"/>
          </p:cNvSpPr>
          <p:nvPr/>
        </p:nvSpPr>
        <p:spPr bwMode="auto">
          <a:xfrm>
            <a:off x="4138613" y="1071546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3809" name="Freeform 1041"/>
          <p:cNvSpPr>
            <a:spLocks/>
          </p:cNvSpPr>
          <p:nvPr/>
        </p:nvSpPr>
        <p:spPr bwMode="auto">
          <a:xfrm>
            <a:off x="2870200" y="1900221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0" name="Freeform 1042"/>
          <p:cNvSpPr>
            <a:spLocks/>
          </p:cNvSpPr>
          <p:nvPr/>
        </p:nvSpPr>
        <p:spPr bwMode="auto">
          <a:xfrm>
            <a:off x="3600450" y="1925621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1" name="Freeform 1043"/>
          <p:cNvSpPr>
            <a:spLocks/>
          </p:cNvSpPr>
          <p:nvPr/>
        </p:nvSpPr>
        <p:spPr bwMode="auto">
          <a:xfrm>
            <a:off x="4999038" y="1925621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2" name="Freeform 1044"/>
          <p:cNvSpPr>
            <a:spLocks/>
          </p:cNvSpPr>
          <p:nvPr/>
        </p:nvSpPr>
        <p:spPr bwMode="auto">
          <a:xfrm>
            <a:off x="5486400" y="1944671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3" name="Freeform 1045"/>
          <p:cNvSpPr>
            <a:spLocks/>
          </p:cNvSpPr>
          <p:nvPr/>
        </p:nvSpPr>
        <p:spPr bwMode="auto">
          <a:xfrm>
            <a:off x="3613150" y="1360471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4" name="Freeform 1046"/>
          <p:cNvSpPr>
            <a:spLocks/>
          </p:cNvSpPr>
          <p:nvPr/>
        </p:nvSpPr>
        <p:spPr bwMode="auto">
          <a:xfrm>
            <a:off x="4572000" y="1349359"/>
            <a:ext cx="596900" cy="303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3817" name="Group 1049"/>
          <p:cNvGrpSpPr>
            <a:grpSpLocks/>
          </p:cNvGrpSpPr>
          <p:nvPr/>
        </p:nvGrpSpPr>
        <p:grpSpPr bwMode="auto">
          <a:xfrm>
            <a:off x="2000249" y="3808398"/>
            <a:ext cx="4786311" cy="1149351"/>
            <a:chOff x="1260" y="2750"/>
            <a:chExt cx="3015" cy="724"/>
          </a:xfrm>
        </p:grpSpPr>
        <p:sp>
          <p:nvSpPr>
            <p:cNvPr id="33815" name="Text Box 1047"/>
            <p:cNvSpPr txBox="1">
              <a:spLocks noChangeArrowheads="1"/>
            </p:cNvSpPr>
            <p:nvPr/>
          </p:nvSpPr>
          <p:spPr bwMode="auto">
            <a:xfrm>
              <a:off x="1429" y="2750"/>
              <a:ext cx="2721" cy="27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调整完毕，成为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一个大根堆</a:t>
              </a:r>
            </a:p>
          </p:txBody>
        </p:sp>
        <p:sp>
          <p:nvSpPr>
            <p:cNvPr id="33816" name="Text Box 1048"/>
            <p:cNvSpPr txBox="1">
              <a:spLocks noChangeArrowheads="1"/>
            </p:cNvSpPr>
            <p:nvPr/>
          </p:nvSpPr>
          <p:spPr bwMode="auto">
            <a:xfrm>
              <a:off x="1260" y="3203"/>
              <a:ext cx="3015" cy="27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8  7  6  5  1  3  2  4  0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89B1F69-E6D9-4707-9C9C-B8192CE6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C -0.0085 0.01736 -0.04027 0.08217 -0.05086 0.1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" y="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C 0.0224 -0.01736 0.04497 -0.03449 0.05278 -0.05185 C 0.06059 -0.06921 0.05382 -0.08657 0.04723 -0.1037 " pathEditMode="relative" ptsTypes="aaA">
                                      <p:cBhvr>
                                        <p:cTn id="14" dur="2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29 0.02454 -0.01458 0.04907 -0.02639 0.06482 C -0.03819 0.08056 -0.05451 0.0875 -0.07083 0.09445 " pathEditMode="relative" ptsTypes="aaA">
                                      <p:cBhvr>
                                        <p:cTn id="30" dur="2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C -0.00017 -0.01621 -0.00017 -0.03241 0.00278 -0.04445 C 0.00573 -0.05648 0.00678 -0.06412 0.01806 -0.07223 C 0.02935 -0.08033 0.05955 -0.08843 0.07049 -0.0926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-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49 -0.0919 C 0.07153 -0.12454 0.07275 -0.15695 0.08994 -0.16968 C 0.10712 -0.18241 0.14011 -0.17523 0.17327 -0.16783 " pathEditMode="fixed" rAng="0" ptsTypes="aaA">
                                      <p:cBhvr>
                                        <p:cTn id="42" dur="2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-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579 C -0.00174 0.01875 -0.00365 0.03033 -0.02084 0.04283 C -0.03803 0.05533 -0.08559 0.07338 -0.10261 0.08125 " pathEditMode="fixed" rAng="0" ptsTypes="aaa">
                                      <p:cBhvr>
                                        <p:cTn id="46" dur="2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" y="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46 0.07824 C -0.13768 0.08056 -0.15973 0.0831 -0.16962 0.09861 C -0.17952 0.11412 -0.17744 0.14236 -0.17518 0.17083 " pathEditMode="relative" rAng="0" ptsTypes="aaA">
                                      <p:cBhvr>
                                        <p:cTn id="50" dur="2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04 0.07963 C -0.08351 0.07153 -0.08698 0.06366 -0.08559 0.05278 C -0.0842 0.0419 -0.08577 0.02315 -0.0717 0.01389 C -0.05764 0.00463 -0.02934 0.00093 -0.00087 -0.00278 " pathEditMode="fixed" rAng="0" ptsTypes="aaaA">
                                      <p:cBhvr>
                                        <p:cTn id="54" dur="2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" y="-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796" grpId="1" animBg="1"/>
      <p:bldP spid="33796" grpId="2" animBg="1"/>
      <p:bldP spid="33797" grpId="0" animBg="1"/>
      <p:bldP spid="33797" grpId="1" animBg="1"/>
      <p:bldP spid="33797" grpId="2" animBg="1"/>
      <p:bldP spid="33798" grpId="0" animBg="1"/>
      <p:bldP spid="33801" grpId="0" animBg="1"/>
      <p:bldP spid="33801" grpId="1" animBg="1"/>
      <p:bldP spid="33807" grpId="0" animBg="1"/>
      <p:bldP spid="33808" grpId="0" animBg="1"/>
      <p:bldP spid="33808" grpId="1" animBg="1"/>
      <p:bldP spid="3380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4533902" cy="584775"/>
          </a:xfrm>
          <a:prstGeom prst="rect">
            <a:avLst/>
          </a:prstGeom>
          <a:solidFill>
            <a:srgbClr val="6600CC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10.4.1  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简单选择排序</a:t>
            </a:r>
            <a:endParaRPr lang="zh-CN" altLang="en-US" sz="32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95315" y="1214422"/>
            <a:ext cx="45307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中选出最小元素：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85786" y="1857364"/>
            <a:ext cx="6264275" cy="2572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a[]</a:t>
            </a: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k=i</a:t>
            </a: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保存最小元素的下标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i+1;j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(a[j]&lt;a[k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  k=j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928926" y="4786322"/>
            <a:ext cx="1714512" cy="971614"/>
            <a:chOff x="2928926" y="5072074"/>
            <a:chExt cx="1714512" cy="971614"/>
          </a:xfrm>
        </p:grpSpPr>
        <p:sp>
          <p:nvSpPr>
            <p:cNvPr id="7" name="上箭头 6"/>
            <p:cNvSpPr/>
            <p:nvPr/>
          </p:nvSpPr>
          <p:spPr>
            <a:xfrm>
              <a:off x="3571868" y="5072074"/>
              <a:ext cx="357190" cy="500066"/>
            </a:xfrm>
            <a:prstGeom prst="up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8926" y="5643578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楷体" pitchFamily="49" charset="-122"/>
                  <a:ea typeface="楷体" pitchFamily="49" charset="-122"/>
                </a:rPr>
                <a:t>简单选择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00562" y="5355567"/>
            <a:ext cx="4429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个记录中找最小记录需要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次比较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8D6997-8FA7-4EBA-B0FB-AC884DAA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spect="1" noChangeArrowheads="1"/>
          </p:cNvSpPr>
          <p:nvPr/>
        </p:nvSpPr>
        <p:spPr bwMode="auto">
          <a:xfrm>
            <a:off x="1187450" y="13414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20835" name="Oval 3"/>
          <p:cNvSpPr>
            <a:spLocks noChangeAspect="1" noChangeArrowheads="1"/>
          </p:cNvSpPr>
          <p:nvPr/>
        </p:nvSpPr>
        <p:spPr bwMode="auto">
          <a:xfrm>
            <a:off x="539750" y="19891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20836" name="Oval 4"/>
          <p:cNvSpPr>
            <a:spLocks noChangeAspect="1" noChangeArrowheads="1"/>
          </p:cNvSpPr>
          <p:nvPr/>
        </p:nvSpPr>
        <p:spPr bwMode="auto">
          <a:xfrm>
            <a:off x="1474788" y="2709863"/>
            <a:ext cx="433387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0837" name="Oval 5"/>
          <p:cNvSpPr>
            <a:spLocks noChangeAspect="1" noChangeArrowheads="1"/>
          </p:cNvSpPr>
          <p:nvPr/>
        </p:nvSpPr>
        <p:spPr bwMode="auto">
          <a:xfrm>
            <a:off x="107950" y="27098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0838" name="Oval 6"/>
          <p:cNvSpPr>
            <a:spLocks noChangeAspect="1" noChangeArrowheads="1"/>
          </p:cNvSpPr>
          <p:nvPr/>
        </p:nvSpPr>
        <p:spPr bwMode="auto">
          <a:xfrm>
            <a:off x="898525" y="27098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0839" name="Oval 7"/>
          <p:cNvSpPr>
            <a:spLocks noChangeAspect="1" noChangeArrowheads="1"/>
          </p:cNvSpPr>
          <p:nvPr/>
        </p:nvSpPr>
        <p:spPr bwMode="auto">
          <a:xfrm>
            <a:off x="1941513" y="19891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0840" name="Oval 8"/>
          <p:cNvSpPr>
            <a:spLocks noChangeAspect="1" noChangeArrowheads="1"/>
          </p:cNvSpPr>
          <p:nvPr/>
        </p:nvSpPr>
        <p:spPr bwMode="auto">
          <a:xfrm>
            <a:off x="2700338" y="19891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395288" y="2349500"/>
            <a:ext cx="217487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900113" y="2349500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3" name="Freeform 11"/>
          <p:cNvSpPr>
            <a:spLocks/>
          </p:cNvSpPr>
          <p:nvPr/>
        </p:nvSpPr>
        <p:spPr bwMode="auto">
          <a:xfrm>
            <a:off x="1768475" y="2376488"/>
            <a:ext cx="260350" cy="336550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0" y="212"/>
              </a:cxn>
            </a:cxnLst>
            <a:rect l="0" t="0" r="r" b="b"/>
            <a:pathLst>
              <a:path w="164" h="212">
                <a:moveTo>
                  <a:pt x="164" y="0"/>
                </a:moveTo>
                <a:lnTo>
                  <a:pt x="0" y="2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4" name="Oval 12"/>
          <p:cNvSpPr>
            <a:spLocks noChangeAspect="1" noChangeArrowheads="1"/>
          </p:cNvSpPr>
          <p:nvPr/>
        </p:nvSpPr>
        <p:spPr bwMode="auto">
          <a:xfrm>
            <a:off x="3490913" y="19891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0845" name="Oval 13"/>
          <p:cNvSpPr>
            <a:spLocks noChangeAspect="1" noChangeArrowheads="1"/>
          </p:cNvSpPr>
          <p:nvPr/>
        </p:nvSpPr>
        <p:spPr bwMode="auto">
          <a:xfrm>
            <a:off x="3103563" y="13414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20846" name="Oval 14"/>
          <p:cNvSpPr>
            <a:spLocks noChangeAspect="1" noChangeArrowheads="1"/>
          </p:cNvSpPr>
          <p:nvPr/>
        </p:nvSpPr>
        <p:spPr bwMode="auto">
          <a:xfrm>
            <a:off x="2122488" y="836613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0847" name="Freeform 15"/>
          <p:cNvSpPr>
            <a:spLocks/>
          </p:cNvSpPr>
          <p:nvPr/>
        </p:nvSpPr>
        <p:spPr bwMode="auto">
          <a:xfrm>
            <a:off x="854075" y="1665288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8" name="Freeform 16"/>
          <p:cNvSpPr>
            <a:spLocks/>
          </p:cNvSpPr>
          <p:nvPr/>
        </p:nvSpPr>
        <p:spPr bwMode="auto">
          <a:xfrm>
            <a:off x="1584325" y="1690688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9" name="Freeform 17"/>
          <p:cNvSpPr>
            <a:spLocks/>
          </p:cNvSpPr>
          <p:nvPr/>
        </p:nvSpPr>
        <p:spPr bwMode="auto">
          <a:xfrm>
            <a:off x="2982913" y="1690688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50" name="Freeform 18"/>
          <p:cNvSpPr>
            <a:spLocks/>
          </p:cNvSpPr>
          <p:nvPr/>
        </p:nvSpPr>
        <p:spPr bwMode="auto">
          <a:xfrm>
            <a:off x="3470275" y="1709738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51" name="Freeform 19"/>
          <p:cNvSpPr>
            <a:spLocks/>
          </p:cNvSpPr>
          <p:nvPr/>
        </p:nvSpPr>
        <p:spPr bwMode="auto">
          <a:xfrm>
            <a:off x="1597025" y="1125538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52" name="Freeform 20"/>
          <p:cNvSpPr>
            <a:spLocks/>
          </p:cNvSpPr>
          <p:nvPr/>
        </p:nvSpPr>
        <p:spPr bwMode="auto">
          <a:xfrm>
            <a:off x="2555875" y="1114425"/>
            <a:ext cx="596900" cy="303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971550" y="4221163"/>
            <a:ext cx="2305050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（归位）</a:t>
            </a:r>
          </a:p>
        </p:txBody>
      </p:sp>
      <p:sp>
        <p:nvSpPr>
          <p:cNvPr id="120854" name="Rectangle 22"/>
          <p:cNvSpPr>
            <a:spLocks noChangeArrowheads="1"/>
          </p:cNvSpPr>
          <p:nvPr/>
        </p:nvSpPr>
        <p:spPr bwMode="auto">
          <a:xfrm>
            <a:off x="1377950" y="2413000"/>
            <a:ext cx="649288" cy="8636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0876" name="Group 44"/>
          <p:cNvGrpSpPr>
            <a:grpSpLocks/>
          </p:cNvGrpSpPr>
          <p:nvPr/>
        </p:nvGrpSpPr>
        <p:grpSpPr bwMode="auto">
          <a:xfrm>
            <a:off x="4356100" y="2633663"/>
            <a:ext cx="4392613" cy="2813050"/>
            <a:chOff x="2744" y="1659"/>
            <a:chExt cx="2767" cy="1772"/>
          </a:xfrm>
        </p:grpSpPr>
        <p:sp>
          <p:nvSpPr>
            <p:cNvPr id="120855" name="Freeform 23"/>
            <p:cNvSpPr>
              <a:spLocks/>
            </p:cNvSpPr>
            <p:nvPr/>
          </p:nvSpPr>
          <p:spPr bwMode="auto">
            <a:xfrm>
              <a:off x="2744" y="1682"/>
              <a:ext cx="742" cy="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2" y="614"/>
                </a:cxn>
              </a:cxnLst>
              <a:rect l="0" t="0" r="r" b="b"/>
              <a:pathLst>
                <a:path w="742" h="614">
                  <a:moveTo>
                    <a:pt x="0" y="0"/>
                  </a:moveTo>
                  <a:lnTo>
                    <a:pt x="742" y="614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56" name="Text Box 24"/>
            <p:cNvSpPr txBox="1">
              <a:spLocks noChangeArrowheads="1"/>
            </p:cNvSpPr>
            <p:nvPr/>
          </p:nvSpPr>
          <p:spPr bwMode="auto">
            <a:xfrm rot="2250757">
              <a:off x="2745" y="1659"/>
              <a:ext cx="1088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从根结点筛选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0857" name="Oval 25"/>
            <p:cNvSpPr>
              <a:spLocks noChangeAspect="1" noChangeArrowheads="1"/>
            </p:cNvSpPr>
            <p:nvPr/>
          </p:nvSpPr>
          <p:spPr bwMode="auto">
            <a:xfrm>
              <a:off x="3787" y="2297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20858" name="Oval 26"/>
            <p:cNvSpPr>
              <a:spLocks noChangeAspect="1" noChangeArrowheads="1"/>
            </p:cNvSpPr>
            <p:nvPr/>
          </p:nvSpPr>
          <p:spPr bwMode="auto">
            <a:xfrm>
              <a:off x="3379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0860" name="Oval 28"/>
            <p:cNvSpPr>
              <a:spLocks noChangeAspect="1" noChangeArrowheads="1"/>
            </p:cNvSpPr>
            <p:nvPr/>
          </p:nvSpPr>
          <p:spPr bwMode="auto">
            <a:xfrm>
              <a:off x="3107" y="3159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20861" name="Oval 29"/>
            <p:cNvSpPr>
              <a:spLocks noChangeAspect="1" noChangeArrowheads="1"/>
            </p:cNvSpPr>
            <p:nvPr/>
          </p:nvSpPr>
          <p:spPr bwMode="auto">
            <a:xfrm>
              <a:off x="3605" y="3159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0862" name="Oval 30"/>
            <p:cNvSpPr>
              <a:spLocks noChangeAspect="1" noChangeArrowheads="1"/>
            </p:cNvSpPr>
            <p:nvPr/>
          </p:nvSpPr>
          <p:spPr bwMode="auto">
            <a:xfrm>
              <a:off x="4262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0863" name="Oval 31"/>
            <p:cNvSpPr>
              <a:spLocks noChangeAspect="1" noChangeArrowheads="1"/>
            </p:cNvSpPr>
            <p:nvPr/>
          </p:nvSpPr>
          <p:spPr bwMode="auto">
            <a:xfrm>
              <a:off x="4740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0864" name="Line 32"/>
            <p:cNvSpPr>
              <a:spLocks noChangeShapeType="1"/>
            </p:cNvSpPr>
            <p:nvPr/>
          </p:nvSpPr>
          <p:spPr bwMode="auto">
            <a:xfrm flipH="1">
              <a:off x="3288" y="2932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65" name="Line 33"/>
            <p:cNvSpPr>
              <a:spLocks noChangeShapeType="1"/>
            </p:cNvSpPr>
            <p:nvPr/>
          </p:nvSpPr>
          <p:spPr bwMode="auto">
            <a:xfrm>
              <a:off x="3606" y="2932"/>
              <a:ext cx="9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67" name="Oval 35"/>
            <p:cNvSpPr>
              <a:spLocks noChangeAspect="1" noChangeArrowheads="1"/>
            </p:cNvSpPr>
            <p:nvPr/>
          </p:nvSpPr>
          <p:spPr bwMode="auto">
            <a:xfrm>
              <a:off x="5238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0868" name="Oval 36"/>
            <p:cNvSpPr>
              <a:spLocks noChangeAspect="1" noChangeArrowheads="1"/>
            </p:cNvSpPr>
            <p:nvPr/>
          </p:nvSpPr>
          <p:spPr bwMode="auto">
            <a:xfrm>
              <a:off x="4994" y="2297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0869" name="Oval 37"/>
            <p:cNvSpPr>
              <a:spLocks noChangeAspect="1" noChangeArrowheads="1"/>
            </p:cNvSpPr>
            <p:nvPr/>
          </p:nvSpPr>
          <p:spPr bwMode="auto">
            <a:xfrm>
              <a:off x="4376" y="1979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20870" name="Freeform 38"/>
            <p:cNvSpPr>
              <a:spLocks/>
            </p:cNvSpPr>
            <p:nvPr/>
          </p:nvSpPr>
          <p:spPr bwMode="auto">
            <a:xfrm>
              <a:off x="3577" y="2501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1" name="Freeform 39"/>
            <p:cNvSpPr>
              <a:spLocks/>
            </p:cNvSpPr>
            <p:nvPr/>
          </p:nvSpPr>
          <p:spPr bwMode="auto">
            <a:xfrm>
              <a:off x="4037" y="2517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2" name="Freeform 40"/>
            <p:cNvSpPr>
              <a:spLocks/>
            </p:cNvSpPr>
            <p:nvPr/>
          </p:nvSpPr>
          <p:spPr bwMode="auto">
            <a:xfrm>
              <a:off x="4918" y="2517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3" name="Freeform 41"/>
            <p:cNvSpPr>
              <a:spLocks/>
            </p:cNvSpPr>
            <p:nvPr/>
          </p:nvSpPr>
          <p:spPr bwMode="auto">
            <a:xfrm>
              <a:off x="5225" y="2529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4" name="Freeform 42"/>
            <p:cNvSpPr>
              <a:spLocks/>
            </p:cNvSpPr>
            <p:nvPr/>
          </p:nvSpPr>
          <p:spPr bwMode="auto">
            <a:xfrm>
              <a:off x="4045" y="2161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5" name="Freeform 43"/>
            <p:cNvSpPr>
              <a:spLocks/>
            </p:cNvSpPr>
            <p:nvPr/>
          </p:nvSpPr>
          <p:spPr bwMode="auto">
            <a:xfrm>
              <a:off x="4649" y="2154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0877" name="Text Box 45"/>
          <p:cNvSpPr txBox="1">
            <a:spLocks noChangeArrowheads="1"/>
          </p:cNvSpPr>
          <p:nvPr/>
        </p:nvSpPr>
        <p:spPr bwMode="auto">
          <a:xfrm>
            <a:off x="250824" y="3429000"/>
            <a:ext cx="4678366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0  8  7  6  5  1  3  2  4  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0878" name="Text Box 46"/>
          <p:cNvSpPr txBox="1">
            <a:spLocks noChangeArrowheads="1"/>
          </p:cNvSpPr>
          <p:nvPr/>
        </p:nvSpPr>
        <p:spPr bwMode="auto">
          <a:xfrm>
            <a:off x="395288" y="260350"/>
            <a:ext cx="1944687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趟排序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C65586-9D57-4386-A6EC-10911DF4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C 0.00156 0.01389 0.00677 0.05486 0.00955 0.08357 C 0.01233 0.11227 0.01823 0.1507 0.01649 0.17246 C 0.01476 0.19422 0.01267 0.19746 -0.00139 0.21482 C -0.01545 0.23218 -0.05434 0.26343 -0.06823 0.2761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1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0.00185 C -0.00434 -0.02454 -0.0099 -0.05069 -0.00695 -0.08148 C -0.004 -0.11227 0.00625 -0.15069 0.01944 -0.18333 C 0.03263 -0.21597 0.05243 -0.24699 0.07222 -0.2777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" y="-1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/>
      <p:bldP spid="120846" grpId="0" animBg="1"/>
      <p:bldP spid="120853" grpId="0"/>
      <p:bldP spid="120854" grpId="0" animBg="1"/>
      <p:bldP spid="1208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Oval 3"/>
          <p:cNvSpPr>
            <a:spLocks noChangeAspect="1" noChangeArrowheads="1"/>
          </p:cNvSpPr>
          <p:nvPr/>
        </p:nvSpPr>
        <p:spPr bwMode="auto">
          <a:xfrm>
            <a:off x="1619250" y="11255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123908" name="Oval 4"/>
          <p:cNvSpPr>
            <a:spLocks noChangeAspect="1" noChangeArrowheads="1"/>
          </p:cNvSpPr>
          <p:nvPr/>
        </p:nvSpPr>
        <p:spPr bwMode="auto">
          <a:xfrm>
            <a:off x="971550" y="17732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123909" name="Oval 5"/>
          <p:cNvSpPr>
            <a:spLocks noChangeAspect="1" noChangeArrowheads="1"/>
          </p:cNvSpPr>
          <p:nvPr/>
        </p:nvSpPr>
        <p:spPr bwMode="auto">
          <a:xfrm>
            <a:off x="539750" y="24939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123910" name="Oval 6"/>
          <p:cNvSpPr>
            <a:spLocks noChangeAspect="1" noChangeArrowheads="1"/>
          </p:cNvSpPr>
          <p:nvPr/>
        </p:nvSpPr>
        <p:spPr bwMode="auto">
          <a:xfrm>
            <a:off x="1330325" y="2493963"/>
            <a:ext cx="433388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3911" name="Oval 7"/>
          <p:cNvSpPr>
            <a:spLocks noChangeAspect="1" noChangeArrowheads="1"/>
          </p:cNvSpPr>
          <p:nvPr/>
        </p:nvSpPr>
        <p:spPr bwMode="auto">
          <a:xfrm>
            <a:off x="2373313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123912" name="Oval 8"/>
          <p:cNvSpPr>
            <a:spLocks noChangeAspect="1" noChangeArrowheads="1"/>
          </p:cNvSpPr>
          <p:nvPr/>
        </p:nvSpPr>
        <p:spPr bwMode="auto">
          <a:xfrm>
            <a:off x="3132138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 flipH="1">
            <a:off x="827088" y="2133600"/>
            <a:ext cx="217487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>
            <a:off x="1331913" y="2133600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5" name="Oval 11"/>
          <p:cNvSpPr>
            <a:spLocks noChangeAspect="1" noChangeArrowheads="1"/>
          </p:cNvSpPr>
          <p:nvPr/>
        </p:nvSpPr>
        <p:spPr bwMode="auto">
          <a:xfrm>
            <a:off x="3922713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23916" name="Oval 12"/>
          <p:cNvSpPr>
            <a:spLocks noChangeAspect="1" noChangeArrowheads="1"/>
          </p:cNvSpPr>
          <p:nvPr/>
        </p:nvSpPr>
        <p:spPr bwMode="auto">
          <a:xfrm>
            <a:off x="3535363" y="11255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123917" name="Oval 13"/>
          <p:cNvSpPr>
            <a:spLocks noChangeAspect="1" noChangeArrowheads="1"/>
          </p:cNvSpPr>
          <p:nvPr/>
        </p:nvSpPr>
        <p:spPr bwMode="auto">
          <a:xfrm>
            <a:off x="2554288" y="620713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</a:p>
        </p:txBody>
      </p:sp>
      <p:sp>
        <p:nvSpPr>
          <p:cNvPr id="123918" name="Freeform 14"/>
          <p:cNvSpPr>
            <a:spLocks/>
          </p:cNvSpPr>
          <p:nvPr/>
        </p:nvSpPr>
        <p:spPr bwMode="auto">
          <a:xfrm>
            <a:off x="1285875" y="1449388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9" name="Freeform 15"/>
          <p:cNvSpPr>
            <a:spLocks/>
          </p:cNvSpPr>
          <p:nvPr/>
        </p:nvSpPr>
        <p:spPr bwMode="auto">
          <a:xfrm>
            <a:off x="2016125" y="1474788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0" name="Freeform 16"/>
          <p:cNvSpPr>
            <a:spLocks/>
          </p:cNvSpPr>
          <p:nvPr/>
        </p:nvSpPr>
        <p:spPr bwMode="auto">
          <a:xfrm>
            <a:off x="3414713" y="1474788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1" name="Freeform 17"/>
          <p:cNvSpPr>
            <a:spLocks/>
          </p:cNvSpPr>
          <p:nvPr/>
        </p:nvSpPr>
        <p:spPr bwMode="auto">
          <a:xfrm>
            <a:off x="3902075" y="1493838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2" name="Freeform 18"/>
          <p:cNvSpPr>
            <a:spLocks/>
          </p:cNvSpPr>
          <p:nvPr/>
        </p:nvSpPr>
        <p:spPr bwMode="auto">
          <a:xfrm>
            <a:off x="2028825" y="909638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3" name="Freeform 19"/>
          <p:cNvSpPr>
            <a:spLocks/>
          </p:cNvSpPr>
          <p:nvPr/>
        </p:nvSpPr>
        <p:spPr bwMode="auto">
          <a:xfrm>
            <a:off x="2987675" y="898525"/>
            <a:ext cx="596900" cy="303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900113" y="3789363"/>
            <a:ext cx="2087562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（归位）</a:t>
            </a: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1335088" y="2205038"/>
            <a:ext cx="576262" cy="8636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3945" name="Group 41"/>
          <p:cNvGrpSpPr>
            <a:grpSpLocks/>
          </p:cNvGrpSpPr>
          <p:nvPr/>
        </p:nvGrpSpPr>
        <p:grpSpPr bwMode="auto">
          <a:xfrm>
            <a:off x="4249766" y="2428868"/>
            <a:ext cx="4465638" cy="2882900"/>
            <a:chOff x="2698" y="1841"/>
            <a:chExt cx="2813" cy="1816"/>
          </a:xfrm>
        </p:grpSpPr>
        <p:sp>
          <p:nvSpPr>
            <p:cNvPr id="123926" name="Freeform 22"/>
            <p:cNvSpPr>
              <a:spLocks/>
            </p:cNvSpPr>
            <p:nvPr/>
          </p:nvSpPr>
          <p:spPr bwMode="auto">
            <a:xfrm>
              <a:off x="2698" y="1864"/>
              <a:ext cx="742" cy="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2" y="614"/>
                </a:cxn>
              </a:cxnLst>
              <a:rect l="0" t="0" r="r" b="b"/>
              <a:pathLst>
                <a:path w="742" h="614">
                  <a:moveTo>
                    <a:pt x="0" y="0"/>
                  </a:moveTo>
                  <a:lnTo>
                    <a:pt x="742" y="614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 rot="2250757">
              <a:off x="2699" y="1841"/>
              <a:ext cx="1088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从根结点筛选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3928" name="Oval 24"/>
            <p:cNvSpPr>
              <a:spLocks noChangeAspect="1" noChangeArrowheads="1"/>
            </p:cNvSpPr>
            <p:nvPr/>
          </p:nvSpPr>
          <p:spPr bwMode="auto">
            <a:xfrm>
              <a:off x="3787" y="2523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23929" name="Oval 25"/>
            <p:cNvSpPr>
              <a:spLocks noChangeAspect="1" noChangeArrowheads="1"/>
            </p:cNvSpPr>
            <p:nvPr/>
          </p:nvSpPr>
          <p:spPr bwMode="auto">
            <a:xfrm>
              <a:off x="3379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3930" name="Oval 26"/>
            <p:cNvSpPr>
              <a:spLocks noChangeAspect="1" noChangeArrowheads="1"/>
            </p:cNvSpPr>
            <p:nvPr/>
          </p:nvSpPr>
          <p:spPr bwMode="auto">
            <a:xfrm>
              <a:off x="3107" y="338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23932" name="Oval 28"/>
            <p:cNvSpPr>
              <a:spLocks noChangeAspect="1" noChangeArrowheads="1"/>
            </p:cNvSpPr>
            <p:nvPr/>
          </p:nvSpPr>
          <p:spPr bwMode="auto">
            <a:xfrm>
              <a:off x="4262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3933" name="Oval 29"/>
            <p:cNvSpPr>
              <a:spLocks noChangeAspect="1" noChangeArrowheads="1"/>
            </p:cNvSpPr>
            <p:nvPr/>
          </p:nvSpPr>
          <p:spPr bwMode="auto">
            <a:xfrm>
              <a:off x="4740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3934" name="Line 30"/>
            <p:cNvSpPr>
              <a:spLocks noChangeShapeType="1"/>
            </p:cNvSpPr>
            <p:nvPr/>
          </p:nvSpPr>
          <p:spPr bwMode="auto">
            <a:xfrm flipH="1">
              <a:off x="3288" y="3158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36" name="Oval 32"/>
            <p:cNvSpPr>
              <a:spLocks noChangeAspect="1" noChangeArrowheads="1"/>
            </p:cNvSpPr>
            <p:nvPr/>
          </p:nvSpPr>
          <p:spPr bwMode="auto">
            <a:xfrm>
              <a:off x="5238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3937" name="Oval 33"/>
            <p:cNvSpPr>
              <a:spLocks noChangeAspect="1" noChangeArrowheads="1"/>
            </p:cNvSpPr>
            <p:nvPr/>
          </p:nvSpPr>
          <p:spPr bwMode="auto">
            <a:xfrm>
              <a:off x="4994" y="2523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3938" name="Oval 34"/>
            <p:cNvSpPr>
              <a:spLocks noChangeAspect="1" noChangeArrowheads="1"/>
            </p:cNvSpPr>
            <p:nvPr/>
          </p:nvSpPr>
          <p:spPr bwMode="auto">
            <a:xfrm>
              <a:off x="4376" y="22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3939" name="Freeform 35"/>
            <p:cNvSpPr>
              <a:spLocks/>
            </p:cNvSpPr>
            <p:nvPr/>
          </p:nvSpPr>
          <p:spPr bwMode="auto">
            <a:xfrm>
              <a:off x="3577" y="2727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0" name="Freeform 36"/>
            <p:cNvSpPr>
              <a:spLocks/>
            </p:cNvSpPr>
            <p:nvPr/>
          </p:nvSpPr>
          <p:spPr bwMode="auto">
            <a:xfrm>
              <a:off x="4037" y="2743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1" name="Freeform 37"/>
            <p:cNvSpPr>
              <a:spLocks/>
            </p:cNvSpPr>
            <p:nvPr/>
          </p:nvSpPr>
          <p:spPr bwMode="auto">
            <a:xfrm>
              <a:off x="4918" y="2743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2" name="Freeform 38"/>
            <p:cNvSpPr>
              <a:spLocks/>
            </p:cNvSpPr>
            <p:nvPr/>
          </p:nvSpPr>
          <p:spPr bwMode="auto">
            <a:xfrm>
              <a:off x="5225" y="2755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3" name="Freeform 39"/>
            <p:cNvSpPr>
              <a:spLocks/>
            </p:cNvSpPr>
            <p:nvPr/>
          </p:nvSpPr>
          <p:spPr bwMode="auto">
            <a:xfrm>
              <a:off x="4045" y="2387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4" name="Freeform 40"/>
            <p:cNvSpPr>
              <a:spLocks/>
            </p:cNvSpPr>
            <p:nvPr/>
          </p:nvSpPr>
          <p:spPr bwMode="auto">
            <a:xfrm>
              <a:off x="4649" y="2380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946" name="Text Box 42"/>
          <p:cNvSpPr txBox="1">
            <a:spLocks noChangeArrowheads="1"/>
          </p:cNvSpPr>
          <p:nvPr/>
        </p:nvSpPr>
        <p:spPr bwMode="auto">
          <a:xfrm>
            <a:off x="214282" y="3141663"/>
            <a:ext cx="4143404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0  6  7  4  5  1  3  2  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3947" name="Text Box 43"/>
          <p:cNvSpPr txBox="1">
            <a:spLocks noChangeArrowheads="1"/>
          </p:cNvSpPr>
          <p:nvPr/>
        </p:nvSpPr>
        <p:spPr bwMode="auto">
          <a:xfrm>
            <a:off x="395288" y="260350"/>
            <a:ext cx="1944687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趟排序</a:t>
            </a:r>
          </a:p>
        </p:txBody>
      </p:sp>
      <p:sp>
        <p:nvSpPr>
          <p:cNvPr id="123948" name="Text Box 44"/>
          <p:cNvSpPr txBox="1">
            <a:spLocks noChangeArrowheads="1"/>
          </p:cNvSpPr>
          <p:nvPr/>
        </p:nvSpPr>
        <p:spPr bwMode="auto">
          <a:xfrm>
            <a:off x="785786" y="4857760"/>
            <a:ext cx="3429024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其他各趟排序依此进行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1222344" y="5324811"/>
            <a:ext cx="5992862" cy="872877"/>
            <a:chOff x="1476375" y="5599439"/>
            <a:chExt cx="5992862" cy="872877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2143108" y="6072206"/>
              <a:ext cx="5326129" cy="4001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0  1   2   3  4   5   6   7   8   9   </a:t>
              </a:r>
            </a:p>
          </p:txBody>
        </p:sp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1476375" y="5599439"/>
              <a:ext cx="1943100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最终结果：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93D574-0CFE-4797-8346-2FF251B3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2245 C -0.00486 0.03195 -0.00903 0.06227 -0.01406 0.07986 C -0.0191 0.09745 -0.01371 0.0956 -0.03351 0.12801 C -0.0533 0.16042 -0.1125 0.24375 -0.13333 0.2740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1.11111E-6 C 0.00451 -0.00995 0.00816 -0.02986 0.01979 -0.05995 C 0.03142 -0.09005 0.05225 -0.14468 0.07118 -0.18033 C 0.0901 -0.21597 0.12048 -0.25463 0.13333 -0.2740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0" y="-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animBg="1"/>
      <p:bldP spid="123917" grpId="0" animBg="1"/>
      <p:bldP spid="123924" grpId="0"/>
      <p:bldP spid="123925" grpId="0" animBg="1"/>
      <p:bldP spid="123946" grpId="0"/>
      <p:bldP spid="1239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Oval 3"/>
          <p:cNvSpPr>
            <a:spLocks noChangeAspect="1" noChangeArrowheads="1"/>
          </p:cNvSpPr>
          <p:nvPr/>
        </p:nvSpPr>
        <p:spPr bwMode="auto">
          <a:xfrm>
            <a:off x="1619250" y="11255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123908" name="Oval 4"/>
          <p:cNvSpPr>
            <a:spLocks noChangeAspect="1" noChangeArrowheads="1"/>
          </p:cNvSpPr>
          <p:nvPr/>
        </p:nvSpPr>
        <p:spPr bwMode="auto">
          <a:xfrm>
            <a:off x="971550" y="17732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123909" name="Oval 5"/>
          <p:cNvSpPr>
            <a:spLocks noChangeAspect="1" noChangeArrowheads="1"/>
          </p:cNvSpPr>
          <p:nvPr/>
        </p:nvSpPr>
        <p:spPr bwMode="auto">
          <a:xfrm>
            <a:off x="539750" y="24939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123910" name="Oval 6"/>
          <p:cNvSpPr>
            <a:spLocks noChangeAspect="1" noChangeArrowheads="1"/>
          </p:cNvSpPr>
          <p:nvPr/>
        </p:nvSpPr>
        <p:spPr bwMode="auto">
          <a:xfrm>
            <a:off x="1330325" y="2493963"/>
            <a:ext cx="433388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3911" name="Oval 7"/>
          <p:cNvSpPr>
            <a:spLocks noChangeAspect="1" noChangeArrowheads="1"/>
          </p:cNvSpPr>
          <p:nvPr/>
        </p:nvSpPr>
        <p:spPr bwMode="auto">
          <a:xfrm>
            <a:off x="2373313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123912" name="Oval 8"/>
          <p:cNvSpPr>
            <a:spLocks noChangeAspect="1" noChangeArrowheads="1"/>
          </p:cNvSpPr>
          <p:nvPr/>
        </p:nvSpPr>
        <p:spPr bwMode="auto">
          <a:xfrm>
            <a:off x="3132138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 flipH="1">
            <a:off x="827088" y="2133600"/>
            <a:ext cx="217487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>
            <a:off x="1331913" y="2133600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5" name="Oval 11"/>
          <p:cNvSpPr>
            <a:spLocks noChangeAspect="1" noChangeArrowheads="1"/>
          </p:cNvSpPr>
          <p:nvPr/>
        </p:nvSpPr>
        <p:spPr bwMode="auto">
          <a:xfrm>
            <a:off x="3922713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23916" name="Oval 12"/>
          <p:cNvSpPr>
            <a:spLocks noChangeAspect="1" noChangeArrowheads="1"/>
          </p:cNvSpPr>
          <p:nvPr/>
        </p:nvSpPr>
        <p:spPr bwMode="auto">
          <a:xfrm>
            <a:off x="3535363" y="11255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123917" name="Oval 13"/>
          <p:cNvSpPr>
            <a:spLocks noChangeAspect="1" noChangeArrowheads="1"/>
          </p:cNvSpPr>
          <p:nvPr/>
        </p:nvSpPr>
        <p:spPr bwMode="auto">
          <a:xfrm>
            <a:off x="2554288" y="620713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</a:p>
        </p:txBody>
      </p:sp>
      <p:sp>
        <p:nvSpPr>
          <p:cNvPr id="123918" name="Freeform 14"/>
          <p:cNvSpPr>
            <a:spLocks/>
          </p:cNvSpPr>
          <p:nvPr/>
        </p:nvSpPr>
        <p:spPr bwMode="auto">
          <a:xfrm>
            <a:off x="1285875" y="1449388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9" name="Freeform 15"/>
          <p:cNvSpPr>
            <a:spLocks/>
          </p:cNvSpPr>
          <p:nvPr/>
        </p:nvSpPr>
        <p:spPr bwMode="auto">
          <a:xfrm>
            <a:off x="2016125" y="1474788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0" name="Freeform 16"/>
          <p:cNvSpPr>
            <a:spLocks/>
          </p:cNvSpPr>
          <p:nvPr/>
        </p:nvSpPr>
        <p:spPr bwMode="auto">
          <a:xfrm>
            <a:off x="3414713" y="1474788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1" name="Freeform 17"/>
          <p:cNvSpPr>
            <a:spLocks/>
          </p:cNvSpPr>
          <p:nvPr/>
        </p:nvSpPr>
        <p:spPr bwMode="auto">
          <a:xfrm>
            <a:off x="3902075" y="1493838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2" name="Freeform 18"/>
          <p:cNvSpPr>
            <a:spLocks/>
          </p:cNvSpPr>
          <p:nvPr/>
        </p:nvSpPr>
        <p:spPr bwMode="auto">
          <a:xfrm>
            <a:off x="2028825" y="909638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3" name="Freeform 19"/>
          <p:cNvSpPr>
            <a:spLocks/>
          </p:cNvSpPr>
          <p:nvPr/>
        </p:nvSpPr>
        <p:spPr bwMode="auto">
          <a:xfrm>
            <a:off x="2987675" y="898525"/>
            <a:ext cx="596900" cy="303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900113" y="3789363"/>
            <a:ext cx="2087562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（归位）</a:t>
            </a: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1335088" y="2205038"/>
            <a:ext cx="576262" cy="8636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3945" name="Group 41"/>
          <p:cNvGrpSpPr>
            <a:grpSpLocks/>
          </p:cNvGrpSpPr>
          <p:nvPr/>
        </p:nvGrpSpPr>
        <p:grpSpPr bwMode="auto">
          <a:xfrm>
            <a:off x="4249766" y="2428868"/>
            <a:ext cx="4465638" cy="2882900"/>
            <a:chOff x="2698" y="1841"/>
            <a:chExt cx="2813" cy="1816"/>
          </a:xfrm>
        </p:grpSpPr>
        <p:sp>
          <p:nvSpPr>
            <p:cNvPr id="123926" name="Freeform 22"/>
            <p:cNvSpPr>
              <a:spLocks/>
            </p:cNvSpPr>
            <p:nvPr/>
          </p:nvSpPr>
          <p:spPr bwMode="auto">
            <a:xfrm>
              <a:off x="2698" y="1864"/>
              <a:ext cx="742" cy="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2" y="614"/>
                </a:cxn>
              </a:cxnLst>
              <a:rect l="0" t="0" r="r" b="b"/>
              <a:pathLst>
                <a:path w="742" h="614">
                  <a:moveTo>
                    <a:pt x="0" y="0"/>
                  </a:moveTo>
                  <a:lnTo>
                    <a:pt x="742" y="614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 rot="2250757">
              <a:off x="2699" y="1841"/>
              <a:ext cx="1088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从根结点筛选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3928" name="Oval 24"/>
            <p:cNvSpPr>
              <a:spLocks noChangeAspect="1" noChangeArrowheads="1"/>
            </p:cNvSpPr>
            <p:nvPr/>
          </p:nvSpPr>
          <p:spPr bwMode="auto">
            <a:xfrm>
              <a:off x="3787" y="2523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23929" name="Oval 25"/>
            <p:cNvSpPr>
              <a:spLocks noChangeAspect="1" noChangeArrowheads="1"/>
            </p:cNvSpPr>
            <p:nvPr/>
          </p:nvSpPr>
          <p:spPr bwMode="auto">
            <a:xfrm>
              <a:off x="3379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3930" name="Oval 26"/>
            <p:cNvSpPr>
              <a:spLocks noChangeAspect="1" noChangeArrowheads="1"/>
            </p:cNvSpPr>
            <p:nvPr/>
          </p:nvSpPr>
          <p:spPr bwMode="auto">
            <a:xfrm>
              <a:off x="3107" y="338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23932" name="Oval 28"/>
            <p:cNvSpPr>
              <a:spLocks noChangeAspect="1" noChangeArrowheads="1"/>
            </p:cNvSpPr>
            <p:nvPr/>
          </p:nvSpPr>
          <p:spPr bwMode="auto">
            <a:xfrm>
              <a:off x="4262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3933" name="Oval 29"/>
            <p:cNvSpPr>
              <a:spLocks noChangeAspect="1" noChangeArrowheads="1"/>
            </p:cNvSpPr>
            <p:nvPr/>
          </p:nvSpPr>
          <p:spPr bwMode="auto">
            <a:xfrm>
              <a:off x="4740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3934" name="Line 30"/>
            <p:cNvSpPr>
              <a:spLocks noChangeShapeType="1"/>
            </p:cNvSpPr>
            <p:nvPr/>
          </p:nvSpPr>
          <p:spPr bwMode="auto">
            <a:xfrm flipH="1">
              <a:off x="3288" y="3158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36" name="Oval 32"/>
            <p:cNvSpPr>
              <a:spLocks noChangeAspect="1" noChangeArrowheads="1"/>
            </p:cNvSpPr>
            <p:nvPr/>
          </p:nvSpPr>
          <p:spPr bwMode="auto">
            <a:xfrm>
              <a:off x="5238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3937" name="Oval 33"/>
            <p:cNvSpPr>
              <a:spLocks noChangeAspect="1" noChangeArrowheads="1"/>
            </p:cNvSpPr>
            <p:nvPr/>
          </p:nvSpPr>
          <p:spPr bwMode="auto">
            <a:xfrm>
              <a:off x="4994" y="2523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3938" name="Oval 34"/>
            <p:cNvSpPr>
              <a:spLocks noChangeAspect="1" noChangeArrowheads="1"/>
            </p:cNvSpPr>
            <p:nvPr/>
          </p:nvSpPr>
          <p:spPr bwMode="auto">
            <a:xfrm>
              <a:off x="4376" y="22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3939" name="Freeform 35"/>
            <p:cNvSpPr>
              <a:spLocks/>
            </p:cNvSpPr>
            <p:nvPr/>
          </p:nvSpPr>
          <p:spPr bwMode="auto">
            <a:xfrm>
              <a:off x="3577" y="2727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0" name="Freeform 36"/>
            <p:cNvSpPr>
              <a:spLocks/>
            </p:cNvSpPr>
            <p:nvPr/>
          </p:nvSpPr>
          <p:spPr bwMode="auto">
            <a:xfrm>
              <a:off x="4037" y="2743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1" name="Freeform 37"/>
            <p:cNvSpPr>
              <a:spLocks/>
            </p:cNvSpPr>
            <p:nvPr/>
          </p:nvSpPr>
          <p:spPr bwMode="auto">
            <a:xfrm>
              <a:off x="4918" y="2743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2" name="Freeform 38"/>
            <p:cNvSpPr>
              <a:spLocks/>
            </p:cNvSpPr>
            <p:nvPr/>
          </p:nvSpPr>
          <p:spPr bwMode="auto">
            <a:xfrm>
              <a:off x="5225" y="2755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3" name="Freeform 39"/>
            <p:cNvSpPr>
              <a:spLocks/>
            </p:cNvSpPr>
            <p:nvPr/>
          </p:nvSpPr>
          <p:spPr bwMode="auto">
            <a:xfrm>
              <a:off x="4045" y="2387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4" name="Freeform 40"/>
            <p:cNvSpPr>
              <a:spLocks/>
            </p:cNvSpPr>
            <p:nvPr/>
          </p:nvSpPr>
          <p:spPr bwMode="auto">
            <a:xfrm>
              <a:off x="4649" y="2380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946" name="Text Box 42"/>
          <p:cNvSpPr txBox="1">
            <a:spLocks noChangeArrowheads="1"/>
          </p:cNvSpPr>
          <p:nvPr/>
        </p:nvSpPr>
        <p:spPr bwMode="auto">
          <a:xfrm>
            <a:off x="214282" y="3141663"/>
            <a:ext cx="4143404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0  6  7  4  5  1  3  2  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3947" name="Text Box 43"/>
          <p:cNvSpPr txBox="1">
            <a:spLocks noChangeArrowheads="1"/>
          </p:cNvSpPr>
          <p:nvPr/>
        </p:nvSpPr>
        <p:spPr bwMode="auto">
          <a:xfrm>
            <a:off x="395288" y="260350"/>
            <a:ext cx="1944687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趟排序</a:t>
            </a:r>
          </a:p>
        </p:txBody>
      </p:sp>
      <p:sp>
        <p:nvSpPr>
          <p:cNvPr id="123948" name="Text Box 44"/>
          <p:cNvSpPr txBox="1">
            <a:spLocks noChangeArrowheads="1"/>
          </p:cNvSpPr>
          <p:nvPr/>
        </p:nvSpPr>
        <p:spPr bwMode="auto">
          <a:xfrm>
            <a:off x="785786" y="4857760"/>
            <a:ext cx="3429024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其他各趟排序依此进行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1222344" y="5324811"/>
            <a:ext cx="5992862" cy="872877"/>
            <a:chOff x="1476375" y="5599439"/>
            <a:chExt cx="5992862" cy="872877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2143108" y="6072206"/>
              <a:ext cx="5326129" cy="4001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0  1   2   3  4   5   6   7   8   9   </a:t>
              </a:r>
            </a:p>
          </p:txBody>
        </p:sp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1476375" y="5599439"/>
              <a:ext cx="1943100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最终结果：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93D574-0CFE-4797-8346-2FF251B3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7798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590552" y="949325"/>
            <a:ext cx="819629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对高度为 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的堆，一次“筛选”所需进行的关键字比较的次数至多为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90552" y="2060848"/>
            <a:ext cx="8267728" cy="101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调整“堆顶” 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次，总共进行的关键字比较的次数不超过：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 (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2)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kumimoji="1" lang="en-US" altLang="zh-CN" sz="2000" dirty="0">
                <a:latin typeface="Consolas" pitchFamily="49" charset="0"/>
                <a:ea typeface="+mj-ea"/>
                <a:cs typeface="Consolas" pitchFamily="49" charset="0"/>
              </a:rPr>
              <a:t>… 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+log</a:t>
            </a:r>
            <a:r>
              <a:rPr kumimoji="1" lang="en-US" altLang="zh-CN" sz="20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2) &lt; 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1714480" y="3646185"/>
            <a:ext cx="54008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因此，堆排序的时间复杂度为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539750" y="260350"/>
            <a:ext cx="3240088" cy="457200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、堆排序算法分析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1714480" y="4077072"/>
            <a:ext cx="568801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，不稳定。</a:t>
            </a:r>
          </a:p>
        </p:txBody>
      </p:sp>
      <p:sp>
        <p:nvSpPr>
          <p:cNvPr id="8" name="左弧形箭头 7"/>
          <p:cNvSpPr/>
          <p:nvPr/>
        </p:nvSpPr>
        <p:spPr>
          <a:xfrm>
            <a:off x="1285852" y="3057211"/>
            <a:ext cx="357190" cy="928694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333E58-7AF4-4289-98FD-B1B23B86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/>
      <p:bldP spid="75780" grpId="0"/>
      <p:bldP spid="75781" grpId="0"/>
      <p:bldP spid="75785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590552" y="949325"/>
            <a:ext cx="819629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对高度为 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的堆，一次“筛选”所需进行的关键字比较的次数至多为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90552" y="1989138"/>
            <a:ext cx="81248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457200" indent="-457200" algn="l">
              <a:lnSpc>
                <a:spcPct val="120000"/>
              </a:lnSpc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</a:t>
            </a:r>
            <a:r>
              <a:rPr lang="en-US" altLang="zh-CN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zh-CN" alt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个关键字，建成高度为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+1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）的堆，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所需进行的关键字比较的次数不超过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539750" y="260350"/>
            <a:ext cx="3240088" cy="457200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、堆排序算法分析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333E58-7AF4-4289-98FD-B1B23B86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820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71472" y="571480"/>
            <a:ext cx="3786214" cy="46166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数据结构</a:t>
            </a: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经典算法的启示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85852" y="1500174"/>
            <a:ext cx="29495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简单选择排序算法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71604" y="2916224"/>
            <a:ext cx="19494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>
                <a:latin typeface="楷体" pitchFamily="49" charset="-122"/>
                <a:ea typeface="楷体" pitchFamily="49" charset="-122"/>
              </a:rPr>
              <a:t>堆排序算法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643174" y="2220899"/>
            <a:ext cx="52562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利用了连续多次查找最大记录的特性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293914" y="2004999"/>
            <a:ext cx="215900" cy="8636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808000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3714752"/>
            <a:ext cx="7858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200">
                <a:latin typeface="楷体" pitchFamily="49" charset="-122"/>
                <a:ea typeface="楷体" pitchFamily="49" charset="-122"/>
              </a:rPr>
              <a:t>    在操作系统中，将多个进程放在一个队列中，每个进程有一个优先级，总是出队优先级最高的进程执行。</a:t>
            </a:r>
            <a:endParaRPr lang="en-US" altLang="zh-CN" sz="2200">
              <a:latin typeface="楷体" pitchFamily="49" charset="-122"/>
              <a:ea typeface="楷体" pitchFamily="49" charset="-122"/>
            </a:endParaRPr>
          </a:p>
          <a:p>
            <a:pPr algn="l">
              <a:lnSpc>
                <a:spcPts val="3200"/>
              </a:lnSpc>
            </a:pPr>
            <a:r>
              <a:rPr lang="en-US" altLang="zh-CN" sz="220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采用</a:t>
            </a:r>
            <a:r>
              <a:rPr lang="zh-CN" altLang="en-US" sz="22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优先队列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，用</a:t>
            </a:r>
            <a:r>
              <a:rPr lang="zh-CN" altLang="en-US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堆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来实现！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924276-4734-4058-B0F6-6BD643AB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5DB0-DC42-430C-9CC0-2F9E5FA52961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83582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设有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1000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个无序的整数，希望用最快的速度挑选出其中前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个最大的元素，最好选用（  ）排序方法。</a:t>
            </a:r>
          </a:p>
          <a:p>
            <a:pPr algn="l">
              <a:lnSpc>
                <a:spcPct val="150000"/>
              </a:lnSpc>
            </a:pP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A.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冒泡排序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		B.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快速排序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sz="2200" dirty="0">
                <a:latin typeface="Consolas" pitchFamily="49" charset="0"/>
                <a:ea typeface="楷体" pitchFamily="49" charset="-122"/>
              </a:rPr>
              <a:t>C.</a:t>
            </a:r>
            <a:r>
              <a:rPr lang="zh-CN" altLang="en-US" sz="2200" dirty="0">
                <a:latin typeface="Consolas" pitchFamily="49" charset="0"/>
                <a:ea typeface="楷体" pitchFamily="49" charset="-122"/>
              </a:rPr>
              <a:t>堆排序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		D.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100" y="3143248"/>
            <a:ext cx="5929354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=1000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i="1" dirty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3786190"/>
            <a:ext cx="5357850" cy="104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冒泡排序的大致时间：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kn</a:t>
            </a:r>
            <a:endParaRPr lang="en-US" altLang="zh-CN" sz="2200" i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堆排序的大致时间：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8F9146-DF65-44BD-B18F-6D17FA1D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1258888" y="3081338"/>
            <a:ext cx="6265862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endParaRPr lang="zh-CN" altLang="zh-CN" sz="4400" b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85786" y="2928934"/>
            <a:ext cx="7743854" cy="1288009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92D37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200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选择排序的整体时间性能与初始序列的顺序有关吗？</a:t>
            </a:r>
            <a:r>
              <a:rPr kumimoji="1"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　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1381" name="AutoShape 5" descr="u=2112172324,1237791550&amp;fm=21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1383" name="AutoShape 7" descr="u=2112172324,1237791550&amp;fm=21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pic>
        <p:nvPicPr>
          <p:cNvPr id="101385" name="Picture 9" descr="ribbon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692150"/>
            <a:ext cx="1944688" cy="1944688"/>
          </a:xfrm>
          <a:prstGeom prst="rect">
            <a:avLst/>
          </a:prstGeom>
          <a:noFill/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DA2662-B293-4319-9CF8-C48D50EB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457200" y="2544770"/>
            <a:ext cx="8153400" cy="184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归并排序是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多次将相邻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个或两个以上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的有序表合并成一个新的有序表。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最简单的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归并是将相邻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个有序的子表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合并成一个有序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的表，即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二路归并排序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         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611188" y="1882766"/>
            <a:ext cx="2808287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、归并的思路</a:t>
            </a:r>
          </a:p>
        </p:txBody>
      </p:sp>
      <p:sp>
        <p:nvSpPr>
          <p:cNvPr id="4" name="Text Box 14" descr="信纸"/>
          <p:cNvSpPr txBox="1">
            <a:spLocks noChangeArrowheads="1"/>
          </p:cNvSpPr>
          <p:nvPr/>
        </p:nvSpPr>
        <p:spPr bwMode="auto">
          <a:xfrm>
            <a:off x="2428860" y="714356"/>
            <a:ext cx="37449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10.5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归并排序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0122EB-DE65-44C9-A1E9-6FC48D3C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571472" y="357166"/>
            <a:ext cx="8016875" cy="90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一次二路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归并：将两个位置相邻的记录有序子序列归并为一个记录的有序序列。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38214" y="1610013"/>
            <a:ext cx="7643786" cy="2747681"/>
            <a:chOff x="738214" y="1610013"/>
            <a:chExt cx="7643786" cy="2747681"/>
          </a:xfrm>
        </p:grpSpPr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738214" y="3817694"/>
              <a:ext cx="7620000" cy="5400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 序 序 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列 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low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..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high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6805" name="Text Box 5"/>
            <p:cNvSpPr txBox="1">
              <a:spLocks noChangeArrowheads="1"/>
            </p:cNvSpPr>
            <p:nvPr/>
          </p:nvSpPr>
          <p:spPr bwMode="auto">
            <a:xfrm>
              <a:off x="762000" y="2387596"/>
              <a:ext cx="3810000" cy="40011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127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有序子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序列 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low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..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4572000" y="2387595"/>
              <a:ext cx="3810000" cy="402291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有序子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序列 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+1..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high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4429124" y="3143248"/>
              <a:ext cx="285752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71868" y="1610013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low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..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high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右大括号 12"/>
            <p:cNvSpPr/>
            <p:nvPr/>
          </p:nvSpPr>
          <p:spPr>
            <a:xfrm rot="16200000">
              <a:off x="4517719" y="-1554503"/>
              <a:ext cx="180000" cy="7500990"/>
            </a:xfrm>
            <a:prstGeom prst="rightBrac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563168-E4D1-4F21-AEC2-5D75FC94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193863" y="985706"/>
            <a:ext cx="15430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全局有序区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57290" y="1447741"/>
            <a:ext cx="3095625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   ……    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389540" y="985706"/>
            <a:ext cx="1150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无序区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668815" y="1447741"/>
            <a:ext cx="316865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……    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285984" y="3814708"/>
            <a:ext cx="15637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全局有序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区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357290" y="3176528"/>
            <a:ext cx="3671888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  ……     </a:t>
            </a:r>
            <a:r>
              <a:rPr lang="en-US" altLang="zh-CN" sz="20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 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389540" y="3743270"/>
            <a:ext cx="1150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无序区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173640" y="3176528"/>
            <a:ext cx="2592388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…… 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 rot="5400000">
            <a:off x="5389572" y="1771591"/>
            <a:ext cx="144462" cy="792162"/>
          </a:xfrm>
          <a:prstGeom prst="curvedLeftArrow">
            <a:avLst>
              <a:gd name="adj1" fmla="val 109670"/>
              <a:gd name="adj2" fmla="val 2193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381478" y="2384366"/>
            <a:ext cx="358775" cy="503237"/>
          </a:xfrm>
          <a:prstGeom prst="downArrow">
            <a:avLst>
              <a:gd name="adj1" fmla="val 50000"/>
              <a:gd name="adj2" fmla="val 35066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5243492" y="2285992"/>
            <a:ext cx="38291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采用简单选择方法选出最小记录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143108" y="4714884"/>
            <a:ext cx="496887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初始时，全局有序区为空</a:t>
            </a:r>
          </a:p>
          <a:p>
            <a:pPr algn="l">
              <a:spcBef>
                <a:spcPct val="50000"/>
              </a:spcBef>
            </a:pP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0~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，共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经过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趟排序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72" y="285728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基本思路</a:t>
            </a:r>
            <a:endParaRPr lang="zh-CN" altLang="en-US" dirty="0"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7D2F1B0-45E7-4EF6-AB0A-9C269E57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95536" y="1650981"/>
            <a:ext cx="7986738" cy="42345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R[]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low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mid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high)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RecType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i=low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j=mid+1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k=0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//k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R1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的下标，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分别为第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段的下标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((high-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low+1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&lt;=mid &amp;&amp; j&lt;=high)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(R[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].key&lt;=R[j].key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段中的记录放入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[k]=R[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++;k++;   }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   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　　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段中的记录放入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R1[k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]=R[j];  j++;k++;   }  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50824" y="714356"/>
            <a:ext cx="87503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 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Merge()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：一次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二路归并，将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两个相邻的有序子序列归并为一个有序序列。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67" name="AutoShape 1027"/>
          <p:cNvSpPr>
            <a:spLocks noChangeArrowheads="1"/>
          </p:cNvSpPr>
          <p:nvPr/>
        </p:nvSpPr>
        <p:spPr bwMode="auto">
          <a:xfrm>
            <a:off x="6767512" y="142852"/>
            <a:ext cx="2376488" cy="936625"/>
          </a:xfrm>
          <a:prstGeom prst="wedgeEllipseCallout">
            <a:avLst>
              <a:gd name="adj1" fmla="val -74282"/>
              <a:gd name="adj2" fmla="val 28052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/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空间复杂度为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O(high-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low+1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36868" name="Text Box 1028"/>
          <p:cNvSpPr txBox="1">
            <a:spLocks noChangeArrowheads="1"/>
          </p:cNvSpPr>
          <p:nvPr/>
        </p:nvSpPr>
        <p:spPr bwMode="auto">
          <a:xfrm>
            <a:off x="285720" y="142852"/>
            <a:ext cx="2890828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、二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路归并算法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675304-EB94-4F8A-9086-F3D82112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/>
      <p:bldP spid="3686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78629" y="1196752"/>
            <a:ext cx="7786742" cy="33274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&lt;=mid)   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段余下部分复制到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[k]=R[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++;k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(j&lt;=high) 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段余下部分复制到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R1[k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  j++;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k++;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(k=0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i=low;i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kumimoji="1" lang="en-US" altLang="zh-CN" sz="180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high;k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free(R1</a:t>
            </a:r>
            <a:r>
              <a:rPr kumimoji="1" lang="en-US" altLang="zh-CN" sz="1800" dirty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endParaRPr kumimoji="1" lang="en-US" altLang="zh-CN" sz="1800" b="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573CC7-664A-4A0A-8A28-530385A7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79512" y="1259033"/>
            <a:ext cx="8772556" cy="2862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MergePass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R[]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length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0;i+2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*length-1&lt;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i+2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*length)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长的两相邻子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kumimoji="1" lang="en-US" altLang="zh-CN" sz="18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Merge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i+length-1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i+2*length-1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i+length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-1&lt;n) 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余下两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个子表，后者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长度小于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i+length-1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n-1);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归并这两个子表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95288" y="476250"/>
            <a:ext cx="76057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MergePass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kumimoji="1"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一趟二路归并（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段长度为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length </a:t>
            </a:r>
            <a:r>
              <a:rPr kumimoji="1"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28926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71868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14810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857752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00694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143636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86578" y="492919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4414" y="485776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length=2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2571736" y="3143248"/>
            <a:ext cx="1785950" cy="1214446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429124" y="3714752"/>
            <a:ext cx="2143140" cy="100013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848496" y="4727584"/>
            <a:ext cx="2437884" cy="1692501"/>
            <a:chOff x="2848496" y="4727584"/>
            <a:chExt cx="2437884" cy="1692501"/>
          </a:xfrm>
        </p:grpSpPr>
        <p:sp>
          <p:nvSpPr>
            <p:cNvPr id="12" name="矩形 11"/>
            <p:cNvSpPr/>
            <p:nvPr/>
          </p:nvSpPr>
          <p:spPr>
            <a:xfrm>
              <a:off x="4134380" y="4727584"/>
              <a:ext cx="1152000" cy="7135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100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848496" y="4740270"/>
              <a:ext cx="1152000" cy="7135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100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右大括号 15"/>
            <p:cNvSpPr/>
            <p:nvPr/>
          </p:nvSpPr>
          <p:spPr>
            <a:xfrm rot="5400000">
              <a:off x="3964297" y="5178751"/>
              <a:ext cx="143836" cy="928694"/>
            </a:xfrm>
            <a:prstGeom prst="rightBrac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7840" y="5773754"/>
              <a:ext cx="1857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两个段长度均为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length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20264" y="4714884"/>
            <a:ext cx="2152132" cy="1717901"/>
            <a:chOff x="5420264" y="4714884"/>
            <a:chExt cx="2152132" cy="1717901"/>
          </a:xfrm>
        </p:grpSpPr>
        <p:sp>
          <p:nvSpPr>
            <p:cNvPr id="14" name="矩形 13"/>
            <p:cNvSpPr/>
            <p:nvPr/>
          </p:nvSpPr>
          <p:spPr>
            <a:xfrm>
              <a:off x="6706148" y="4714884"/>
              <a:ext cx="580496" cy="7143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100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20264" y="4714884"/>
              <a:ext cx="1152000" cy="7143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100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右大括号 16"/>
            <p:cNvSpPr/>
            <p:nvPr/>
          </p:nvSpPr>
          <p:spPr>
            <a:xfrm rot="5400000">
              <a:off x="6535983" y="5179793"/>
              <a:ext cx="144000" cy="928694"/>
            </a:xfrm>
            <a:prstGeom prst="rightBrac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43570" y="5786454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kumimoji="1"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段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长度小于</a:t>
              </a:r>
              <a:r>
                <a:rPr kumimoji="1"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length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D61C25-28A1-4D9D-9386-0E1B46F0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84212" y="836613"/>
            <a:ext cx="588805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MergeSort()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二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路归并排序算法：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11188" y="1700213"/>
            <a:ext cx="5675324" cy="3231244"/>
            <a:chOff x="611188" y="1700213"/>
            <a:chExt cx="5675324" cy="3231244"/>
          </a:xfrm>
        </p:grpSpPr>
        <p:sp>
          <p:nvSpPr>
            <p:cNvPr id="38914" name="Text Box 2"/>
            <p:cNvSpPr txBox="1">
              <a:spLocks noChangeArrowheads="1"/>
            </p:cNvSpPr>
            <p:nvPr/>
          </p:nvSpPr>
          <p:spPr bwMode="auto">
            <a:xfrm>
              <a:off x="611188" y="1700213"/>
              <a:ext cx="5675324" cy="222980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44000" rIns="180000" bIns="14400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void </a:t>
              </a:r>
              <a:r>
                <a:rPr kumimoji="1" lang="en-US" altLang="zh-CN" sz="1800" dirty="0" err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MergeSort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dirty="0" err="1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RecType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R[]</a:t>
              </a:r>
              <a:r>
                <a:rPr kumimoji="1" lang="zh-CN" altLang="en-US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int 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n)	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int 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length;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for 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(length=</a:t>
              </a:r>
              <a:r>
                <a:rPr kumimoji="1" lang="en-US" altLang="zh-CN" sz="1800" dirty="0" err="1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1;length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&lt;</a:t>
              </a:r>
              <a:r>
                <a:rPr kumimoji="1" lang="en-US" altLang="zh-CN" sz="1800" dirty="0" err="1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n;length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=2*length)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 </a:t>
              </a:r>
              <a:r>
                <a:rPr kumimoji="1"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MergePass</a:t>
              </a:r>
              <a:r>
                <a:rPr kumimoji="1"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(R</a:t>
              </a:r>
              <a:r>
                <a:rPr kumimoji="1" lang="zh-CN" altLang="en-US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length</a:t>
              </a:r>
              <a:r>
                <a:rPr kumimoji="1" lang="zh-CN" altLang="en-US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);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285852" y="3501232"/>
              <a:ext cx="1571636" cy="1430225"/>
              <a:chOff x="1285852" y="3501232"/>
              <a:chExt cx="1571636" cy="1430225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 rot="5400000" flipH="1" flipV="1">
                <a:off x="1607323" y="3964785"/>
                <a:ext cx="928694" cy="1588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285852" y="4500570"/>
                <a:ext cx="15716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</a:t>
                </a:r>
                <a:r>
                  <a:rPr lang="en-US" altLang="zh-CN" sz="220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log</a:t>
                </a:r>
                <a:r>
                  <a:rPr lang="en-US" altLang="zh-CN" sz="2200" baseline="-2500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2</a:t>
                </a:r>
                <a:r>
                  <a:rPr lang="en-US" altLang="zh-CN" sz="2200" i="1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n</a:t>
                </a:r>
                <a:r>
                  <a:rPr lang="zh-CN" altLang="en-US" sz="220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趟</a:t>
                </a:r>
                <a:endPara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CA2A5A-9337-47F7-9444-6972C924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405842" cy="12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b="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b="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设待排序表有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个记录，其关键字分别为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(18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34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32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5)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。说明采用归并排序方法进行排序的过程。 </a:t>
            </a: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692275" y="1870075"/>
            <a:ext cx="6624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u="sng">
                <a:latin typeface="Consolas" pitchFamily="49" charset="0"/>
                <a:cs typeface="Consolas" pitchFamily="49" charset="0"/>
              </a:rPr>
              <a:t>18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>
                <a:latin typeface="Consolas" pitchFamily="49" charset="0"/>
                <a:cs typeface="Consolas" pitchFamily="49" charset="0"/>
              </a:rPr>
              <a:t>20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 dirty="0">
                <a:latin typeface="Consolas" pitchFamily="49" charset="0"/>
                <a:cs typeface="Consolas" pitchFamily="49" charset="0"/>
              </a:rPr>
              <a:t>34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     </a:t>
            </a:r>
            <a:r>
              <a:rPr kumimoji="1" lang="en-US" altLang="zh-CN" sz="2000" u="sng">
                <a:latin typeface="Consolas" pitchFamily="49" charset="0"/>
                <a:cs typeface="Consolas" pitchFamily="49" charset="0"/>
              </a:rPr>
              <a:t>12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altLang="zh-CN" sz="2000" u="sng">
                <a:latin typeface="Consolas" pitchFamily="49" charset="0"/>
                <a:cs typeface="Consolas" pitchFamily="49" charset="0"/>
              </a:rPr>
              <a:t>32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>
                <a:latin typeface="Consolas" pitchFamily="49" charset="0"/>
                <a:cs typeface="Consolas" pitchFamily="49" charset="0"/>
              </a:rPr>
              <a:t>6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>
                <a:latin typeface="Consolas" pitchFamily="49" charset="0"/>
                <a:cs typeface="Consolas" pitchFamily="49" charset="0"/>
              </a:rPr>
              <a:t>16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23850" y="1844675"/>
            <a:ext cx="1511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初始：</a:t>
            </a:r>
          </a:p>
        </p:txBody>
      </p:sp>
      <p:grpSp>
        <p:nvGrpSpPr>
          <p:cNvPr id="89111" name="Group 23"/>
          <p:cNvGrpSpPr>
            <a:grpSpLocks/>
          </p:cNvGrpSpPr>
          <p:nvPr/>
        </p:nvGrpSpPr>
        <p:grpSpPr bwMode="auto">
          <a:xfrm>
            <a:off x="1908175" y="2374900"/>
            <a:ext cx="5975350" cy="179388"/>
            <a:chOff x="1202" y="1496"/>
            <a:chExt cx="3764" cy="113"/>
          </a:xfrm>
        </p:grpSpPr>
        <p:sp>
          <p:nvSpPr>
            <p:cNvPr id="89093" name="AutoShape 5"/>
            <p:cNvSpPr>
              <a:spLocks/>
            </p:cNvSpPr>
            <p:nvPr/>
          </p:nvSpPr>
          <p:spPr bwMode="auto">
            <a:xfrm rot="16200000">
              <a:off x="1349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094" name="AutoShape 6"/>
            <p:cNvSpPr>
              <a:spLocks/>
            </p:cNvSpPr>
            <p:nvPr/>
          </p:nvSpPr>
          <p:spPr bwMode="auto">
            <a:xfrm rot="16200000">
              <a:off x="2165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095" name="AutoShape 7"/>
            <p:cNvSpPr>
              <a:spLocks/>
            </p:cNvSpPr>
            <p:nvPr/>
          </p:nvSpPr>
          <p:spPr bwMode="auto">
            <a:xfrm rot="16200000">
              <a:off x="3160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096" name="AutoShape 8"/>
            <p:cNvSpPr>
              <a:spLocks/>
            </p:cNvSpPr>
            <p:nvPr/>
          </p:nvSpPr>
          <p:spPr bwMode="auto">
            <a:xfrm rot="16200000">
              <a:off x="3934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097" name="AutoShape 9"/>
            <p:cNvSpPr>
              <a:spLocks/>
            </p:cNvSpPr>
            <p:nvPr/>
          </p:nvSpPr>
          <p:spPr bwMode="auto">
            <a:xfrm rot="16200000">
              <a:off x="4705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9113" name="Group 25"/>
          <p:cNvGrpSpPr>
            <a:grpSpLocks/>
          </p:cNvGrpSpPr>
          <p:nvPr/>
        </p:nvGrpSpPr>
        <p:grpSpPr bwMode="auto">
          <a:xfrm>
            <a:off x="2052638" y="3167063"/>
            <a:ext cx="4532312" cy="192087"/>
            <a:chOff x="1293" y="1995"/>
            <a:chExt cx="2855" cy="121"/>
          </a:xfrm>
        </p:grpSpPr>
        <p:sp>
          <p:nvSpPr>
            <p:cNvPr id="89099" name="AutoShape 11"/>
            <p:cNvSpPr>
              <a:spLocks/>
            </p:cNvSpPr>
            <p:nvPr/>
          </p:nvSpPr>
          <p:spPr bwMode="auto">
            <a:xfrm rot="16200000">
              <a:off x="1758" y="1530"/>
              <a:ext cx="113" cy="1043"/>
            </a:xfrm>
            <a:prstGeom prst="leftBrace">
              <a:avLst>
                <a:gd name="adj1" fmla="val 76917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101" name="AutoShape 13"/>
            <p:cNvSpPr>
              <a:spLocks/>
            </p:cNvSpPr>
            <p:nvPr/>
          </p:nvSpPr>
          <p:spPr bwMode="auto">
            <a:xfrm rot="16200000">
              <a:off x="3570" y="1538"/>
              <a:ext cx="113" cy="1043"/>
            </a:xfrm>
            <a:prstGeom prst="leftBrace">
              <a:avLst>
                <a:gd name="adj1" fmla="val 76917"/>
                <a:gd name="adj2" fmla="val 50000"/>
              </a:avLst>
            </a:prstGeom>
            <a:noFill/>
            <a:ln w="28575">
              <a:solidFill>
                <a:srgbClr val="F92D3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9102" name="AutoShape 14"/>
          <p:cNvSpPr>
            <a:spLocks/>
          </p:cNvSpPr>
          <p:nvPr/>
        </p:nvSpPr>
        <p:spPr bwMode="auto">
          <a:xfrm rot="16200000">
            <a:off x="4301332" y="2321719"/>
            <a:ext cx="179387" cy="3527425"/>
          </a:xfrm>
          <a:prstGeom prst="leftBrace">
            <a:avLst>
              <a:gd name="adj1" fmla="val 163865"/>
              <a:gd name="adj2" fmla="val 50000"/>
            </a:avLst>
          </a:prstGeom>
          <a:noFill/>
          <a:ln w="28575">
            <a:solidFill>
              <a:srgbClr val="F92D3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104" name="AutoShape 16"/>
          <p:cNvSpPr>
            <a:spLocks/>
          </p:cNvSpPr>
          <p:nvPr/>
        </p:nvSpPr>
        <p:spPr bwMode="auto">
          <a:xfrm rot="16200000">
            <a:off x="5814219" y="3113881"/>
            <a:ext cx="179388" cy="3527425"/>
          </a:xfrm>
          <a:prstGeom prst="leftBrace">
            <a:avLst>
              <a:gd name="adj1" fmla="val 163864"/>
              <a:gd name="adj2" fmla="val 50000"/>
            </a:avLst>
          </a:prstGeom>
          <a:noFill/>
          <a:ln w="28575">
            <a:solidFill>
              <a:srgbClr val="F92D3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1908175" y="5805488"/>
            <a:ext cx="373539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需要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取上界即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89112" name="Group 24"/>
          <p:cNvGrpSpPr>
            <a:grpSpLocks/>
          </p:cNvGrpSpPr>
          <p:nvPr/>
        </p:nvGrpSpPr>
        <p:grpSpPr bwMode="auto">
          <a:xfrm>
            <a:off x="250825" y="2662241"/>
            <a:ext cx="8066088" cy="452438"/>
            <a:chOff x="158" y="1677"/>
            <a:chExt cx="5081" cy="285"/>
          </a:xfrm>
        </p:grpSpPr>
        <p:sp>
          <p:nvSpPr>
            <p:cNvPr id="89092" name="Text Box 4"/>
            <p:cNvSpPr txBox="1">
              <a:spLocks noChangeArrowheads="1"/>
            </p:cNvSpPr>
            <p:nvPr/>
          </p:nvSpPr>
          <p:spPr bwMode="auto">
            <a:xfrm>
              <a:off x="1066" y="1677"/>
              <a:ext cx="417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2   18 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20   34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12  32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6   16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1   5</a:t>
              </a:r>
            </a:p>
          </p:txBody>
        </p:sp>
        <p:sp>
          <p:nvSpPr>
            <p:cNvPr id="89107" name="Text Box 19"/>
            <p:cNvSpPr txBox="1">
              <a:spLocks noChangeArrowheads="1"/>
            </p:cNvSpPr>
            <p:nvPr/>
          </p:nvSpPr>
          <p:spPr bwMode="auto">
            <a:xfrm>
              <a:off x="158" y="1710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</a:t>
              </a:r>
            </a:p>
          </p:txBody>
        </p:sp>
      </p:grpSp>
      <p:grpSp>
        <p:nvGrpSpPr>
          <p:cNvPr id="89114" name="Group 26"/>
          <p:cNvGrpSpPr>
            <a:grpSpLocks/>
          </p:cNvGrpSpPr>
          <p:nvPr/>
        </p:nvGrpSpPr>
        <p:grpSpPr bwMode="auto">
          <a:xfrm>
            <a:off x="250825" y="3500434"/>
            <a:ext cx="8066088" cy="425450"/>
            <a:chOff x="158" y="2205"/>
            <a:chExt cx="5081" cy="268"/>
          </a:xfrm>
        </p:grpSpPr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1066" y="2221"/>
              <a:ext cx="417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2   18   20   34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6   12   16  32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1   5</a:t>
              </a:r>
            </a:p>
          </p:txBody>
        </p:sp>
        <p:sp>
          <p:nvSpPr>
            <p:cNvPr id="89108" name="Text Box 20"/>
            <p:cNvSpPr txBox="1">
              <a:spLocks noChangeArrowheads="1"/>
            </p:cNvSpPr>
            <p:nvPr/>
          </p:nvSpPr>
          <p:spPr bwMode="auto">
            <a:xfrm>
              <a:off x="158" y="2205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</a:t>
              </a:r>
            </a:p>
          </p:txBody>
        </p:sp>
      </p:grpSp>
      <p:grpSp>
        <p:nvGrpSpPr>
          <p:cNvPr id="89115" name="Group 27"/>
          <p:cNvGrpSpPr>
            <a:grpSpLocks/>
          </p:cNvGrpSpPr>
          <p:nvPr/>
        </p:nvGrpSpPr>
        <p:grpSpPr bwMode="auto">
          <a:xfrm>
            <a:off x="250825" y="4294197"/>
            <a:ext cx="8424863" cy="417513"/>
            <a:chOff x="158" y="2705"/>
            <a:chExt cx="5307" cy="263"/>
          </a:xfrm>
        </p:grpSpPr>
        <p:sp>
          <p:nvSpPr>
            <p:cNvPr id="89103" name="Text Box 15"/>
            <p:cNvSpPr txBox="1">
              <a:spLocks noChangeArrowheads="1"/>
            </p:cNvSpPr>
            <p:nvPr/>
          </p:nvSpPr>
          <p:spPr bwMode="auto">
            <a:xfrm>
              <a:off x="1066" y="2705"/>
              <a:ext cx="439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2   6    12   16    18   20   32  34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</a:t>
              </a:r>
              <a:r>
                <a:rPr kumimoji="1" lang="en-US" altLang="zh-CN" sz="2000" u="sng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89109" name="Text Box 21"/>
            <p:cNvSpPr txBox="1">
              <a:spLocks noChangeArrowheads="1"/>
            </p:cNvSpPr>
            <p:nvPr/>
          </p:nvSpPr>
          <p:spPr bwMode="auto">
            <a:xfrm>
              <a:off x="158" y="2716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</a:t>
              </a:r>
            </a:p>
          </p:txBody>
        </p:sp>
      </p:grpSp>
      <p:grpSp>
        <p:nvGrpSpPr>
          <p:cNvPr id="89116" name="Group 28"/>
          <p:cNvGrpSpPr>
            <a:grpSpLocks/>
          </p:cNvGrpSpPr>
          <p:nvPr/>
        </p:nvGrpSpPr>
        <p:grpSpPr bwMode="auto">
          <a:xfrm>
            <a:off x="250825" y="5013326"/>
            <a:ext cx="8424863" cy="420688"/>
            <a:chOff x="158" y="3158"/>
            <a:chExt cx="5307" cy="265"/>
          </a:xfrm>
        </p:grpSpPr>
        <p:sp>
          <p:nvSpPr>
            <p:cNvPr id="89105" name="Text Box 17"/>
            <p:cNvSpPr txBox="1">
              <a:spLocks noChangeArrowheads="1"/>
            </p:cNvSpPr>
            <p:nvPr/>
          </p:nvSpPr>
          <p:spPr bwMode="auto">
            <a:xfrm>
              <a:off x="1066" y="3158"/>
              <a:ext cx="439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1   2    5     6    12   16   18  20  32   34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endParaRPr kumimoji="1" lang="en-US" altLang="zh-CN" sz="2000" u="sng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9110" name="Text Box 22"/>
            <p:cNvSpPr txBox="1">
              <a:spLocks noChangeArrowheads="1"/>
            </p:cNvSpPr>
            <p:nvPr/>
          </p:nvSpPr>
          <p:spPr bwMode="auto">
            <a:xfrm>
              <a:off x="158" y="3171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C2A756-D6D0-4FE7-A5D6-3B328744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2" grpId="0" animBg="1"/>
      <p:bldP spid="89104" grpId="0" animBg="1"/>
      <p:bldP spid="8910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2910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2    18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85984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20  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29058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12  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72132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   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15206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   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2910" y="2786058"/>
            <a:ext cx="2928958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2   18    20   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29058" y="2786058"/>
            <a:ext cx="285752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12   18   20   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2910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57290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5984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00364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29058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43438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72132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86512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15206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29586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928662" y="1428736"/>
            <a:ext cx="714380" cy="428628"/>
            <a:chOff x="928662" y="1428736"/>
            <a:chExt cx="714380" cy="428628"/>
          </a:xfrm>
        </p:grpSpPr>
        <p:cxnSp>
          <p:nvCxnSpPr>
            <p:cNvPr id="48" name="直接连接符 47"/>
            <p:cNvCxnSpPr>
              <a:stCxn id="36" idx="2"/>
              <a:endCxn id="29" idx="0"/>
            </p:cNvCxnSpPr>
            <p:nvPr/>
          </p:nvCxnSpPr>
          <p:spPr>
            <a:xfrm rot="16200000" flipH="1">
              <a:off x="892943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8" idx="2"/>
              <a:endCxn id="29" idx="0"/>
            </p:cNvCxnSpPr>
            <p:nvPr/>
          </p:nvCxnSpPr>
          <p:spPr>
            <a:xfrm rot="5400000">
              <a:off x="1250133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2571736" y="1428736"/>
            <a:ext cx="714380" cy="428628"/>
            <a:chOff x="2571736" y="1428736"/>
            <a:chExt cx="714380" cy="428628"/>
          </a:xfrm>
        </p:grpSpPr>
        <p:cxnSp>
          <p:nvCxnSpPr>
            <p:cNvPr id="52" name="直接连接符 51"/>
            <p:cNvCxnSpPr>
              <a:stCxn id="39" idx="2"/>
              <a:endCxn id="30" idx="0"/>
            </p:cNvCxnSpPr>
            <p:nvPr/>
          </p:nvCxnSpPr>
          <p:spPr>
            <a:xfrm rot="16200000" flipH="1">
              <a:off x="2536017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0" idx="2"/>
              <a:endCxn id="30" idx="0"/>
            </p:cNvCxnSpPr>
            <p:nvPr/>
          </p:nvCxnSpPr>
          <p:spPr>
            <a:xfrm rot="5400000">
              <a:off x="2893207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4214810" y="1428736"/>
            <a:ext cx="714380" cy="428628"/>
            <a:chOff x="4214810" y="1428736"/>
            <a:chExt cx="714380" cy="428628"/>
          </a:xfrm>
        </p:grpSpPr>
        <p:cxnSp>
          <p:nvCxnSpPr>
            <p:cNvPr id="56" name="直接连接符 55"/>
            <p:cNvCxnSpPr>
              <a:stCxn id="41" idx="2"/>
              <a:endCxn id="31" idx="0"/>
            </p:cNvCxnSpPr>
            <p:nvPr/>
          </p:nvCxnSpPr>
          <p:spPr>
            <a:xfrm rot="16200000" flipH="1">
              <a:off x="4179091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2" idx="2"/>
              <a:endCxn id="31" idx="0"/>
            </p:cNvCxnSpPr>
            <p:nvPr/>
          </p:nvCxnSpPr>
          <p:spPr>
            <a:xfrm rot="5400000">
              <a:off x="4536281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5857884" y="1428736"/>
            <a:ext cx="714380" cy="428628"/>
            <a:chOff x="5857884" y="1428736"/>
            <a:chExt cx="714380" cy="428628"/>
          </a:xfrm>
        </p:grpSpPr>
        <p:cxnSp>
          <p:nvCxnSpPr>
            <p:cNvPr id="60" name="直接连接符 59"/>
            <p:cNvCxnSpPr>
              <a:stCxn id="43" idx="2"/>
              <a:endCxn id="32" idx="0"/>
            </p:cNvCxnSpPr>
            <p:nvPr/>
          </p:nvCxnSpPr>
          <p:spPr>
            <a:xfrm rot="16200000" flipH="1">
              <a:off x="5822165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4" idx="2"/>
              <a:endCxn id="32" idx="0"/>
            </p:cNvCxnSpPr>
            <p:nvPr/>
          </p:nvCxnSpPr>
          <p:spPr>
            <a:xfrm rot="5400000">
              <a:off x="6179355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7500958" y="1428736"/>
            <a:ext cx="714380" cy="428628"/>
            <a:chOff x="7500958" y="1428736"/>
            <a:chExt cx="714380" cy="428628"/>
          </a:xfrm>
        </p:grpSpPr>
        <p:cxnSp>
          <p:nvCxnSpPr>
            <p:cNvPr id="64" name="直接连接符 63"/>
            <p:cNvCxnSpPr>
              <a:stCxn id="45" idx="2"/>
              <a:endCxn id="33" idx="0"/>
            </p:cNvCxnSpPr>
            <p:nvPr/>
          </p:nvCxnSpPr>
          <p:spPr>
            <a:xfrm rot="16200000" flipH="1">
              <a:off x="7465239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46" idx="2"/>
              <a:endCxn id="33" idx="0"/>
            </p:cNvCxnSpPr>
            <p:nvPr/>
          </p:nvCxnSpPr>
          <p:spPr>
            <a:xfrm rot="5400000">
              <a:off x="7822429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1285852" y="2357430"/>
            <a:ext cx="1643074" cy="428629"/>
            <a:chOff x="1285852" y="2357430"/>
            <a:chExt cx="1643074" cy="428629"/>
          </a:xfrm>
        </p:grpSpPr>
        <p:cxnSp>
          <p:nvCxnSpPr>
            <p:cNvPr id="68" name="直接连接符 67"/>
            <p:cNvCxnSpPr>
              <a:stCxn id="29" idx="2"/>
            </p:cNvCxnSpPr>
            <p:nvPr/>
          </p:nvCxnSpPr>
          <p:spPr>
            <a:xfrm rot="16200000" flipH="1">
              <a:off x="1428728" y="2214554"/>
              <a:ext cx="428628" cy="71438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0" idx="2"/>
              <a:endCxn id="34" idx="0"/>
            </p:cNvCxnSpPr>
            <p:nvPr/>
          </p:nvCxnSpPr>
          <p:spPr>
            <a:xfrm rot="5400000">
              <a:off x="2303844" y="2160976"/>
              <a:ext cx="428628" cy="821537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4572000" y="2357430"/>
            <a:ext cx="1643074" cy="428628"/>
            <a:chOff x="4572000" y="2357430"/>
            <a:chExt cx="1643074" cy="428628"/>
          </a:xfrm>
        </p:grpSpPr>
        <p:cxnSp>
          <p:nvCxnSpPr>
            <p:cNvPr id="72" name="直接连接符 71"/>
            <p:cNvCxnSpPr>
              <a:stCxn id="31" idx="2"/>
              <a:endCxn id="35" idx="0"/>
            </p:cNvCxnSpPr>
            <p:nvPr/>
          </p:nvCxnSpPr>
          <p:spPr>
            <a:xfrm rot="16200000" flipH="1">
              <a:off x="4750595" y="2178835"/>
              <a:ext cx="428628" cy="785818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32" idx="2"/>
              <a:endCxn id="35" idx="0"/>
            </p:cNvCxnSpPr>
            <p:nvPr/>
          </p:nvCxnSpPr>
          <p:spPr>
            <a:xfrm rot="5400000">
              <a:off x="5572132" y="2143116"/>
              <a:ext cx="428628" cy="857256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/>
          <p:cNvSpPr/>
          <p:nvPr/>
        </p:nvSpPr>
        <p:spPr>
          <a:xfrm>
            <a:off x="642910" y="3929066"/>
            <a:ext cx="6143668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2    6    12   16     18   20   32   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2107388" y="3286124"/>
            <a:ext cx="3250430" cy="642942"/>
            <a:chOff x="2107388" y="3286124"/>
            <a:chExt cx="3250430" cy="642942"/>
          </a:xfrm>
        </p:grpSpPr>
        <p:cxnSp>
          <p:nvCxnSpPr>
            <p:cNvPr id="78" name="直接连接符 77"/>
            <p:cNvCxnSpPr>
              <a:stCxn id="34" idx="2"/>
              <a:endCxn id="76" idx="0"/>
            </p:cNvCxnSpPr>
            <p:nvPr/>
          </p:nvCxnSpPr>
          <p:spPr>
            <a:xfrm rot="16200000" flipH="1">
              <a:off x="2589595" y="2803917"/>
              <a:ext cx="642942" cy="1607355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35" idx="2"/>
              <a:endCxn id="76" idx="0"/>
            </p:cNvCxnSpPr>
            <p:nvPr/>
          </p:nvCxnSpPr>
          <p:spPr>
            <a:xfrm rot="5400000">
              <a:off x="4214810" y="2786058"/>
              <a:ext cx="642942" cy="1643074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矩形 81"/>
          <p:cNvSpPr/>
          <p:nvPr/>
        </p:nvSpPr>
        <p:spPr>
          <a:xfrm>
            <a:off x="642910" y="5143512"/>
            <a:ext cx="785818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1    2    5     6     12    16    18   20    32  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3714744" y="2357430"/>
            <a:ext cx="4143404" cy="2786082"/>
            <a:chOff x="3714744" y="2357430"/>
            <a:chExt cx="4143404" cy="2786082"/>
          </a:xfrm>
        </p:grpSpPr>
        <p:cxnSp>
          <p:nvCxnSpPr>
            <p:cNvPr id="84" name="直接连接符 83"/>
            <p:cNvCxnSpPr>
              <a:stCxn id="76" idx="2"/>
              <a:endCxn id="82" idx="0"/>
            </p:cNvCxnSpPr>
            <p:nvPr/>
          </p:nvCxnSpPr>
          <p:spPr>
            <a:xfrm rot="16200000" flipH="1">
              <a:off x="3786182" y="4357694"/>
              <a:ext cx="714380" cy="857256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33" idx="2"/>
            </p:cNvCxnSpPr>
            <p:nvPr/>
          </p:nvCxnSpPr>
          <p:spPr>
            <a:xfrm rot="5400000">
              <a:off x="5822165" y="3107529"/>
              <a:ext cx="2786082" cy="1285884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642910" y="214290"/>
            <a:ext cx="2286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更清楚的表示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86116" y="6000768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一颗归并树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5C46B2-C7D2-4C21-8AB5-43A09C3A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76" grpId="0" animBg="1"/>
      <p:bldP spid="8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642910" y="1357298"/>
            <a:ext cx="6819918" cy="1551579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一趟归并的时间复杂度为 </a:t>
            </a:r>
            <a:r>
              <a:rPr kumimoji="1" lang="en-US" altLang="zh-CN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总共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需进行 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2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200" baseline="-250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 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趟。</a:t>
            </a:r>
            <a:endParaRPr kumimoji="1" lang="en-US" altLang="zh-CN" sz="220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二路归并排序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的时间复杂度为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Ο(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2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611188" y="333375"/>
            <a:ext cx="3240087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、归并算法分析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86BA09-A5CB-4056-A6B1-35685BC7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714348" y="3857628"/>
            <a:ext cx="3714776" cy="47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所以空间复杂度为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Ο(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71472" y="1214422"/>
            <a:ext cx="7858180" cy="1714512"/>
            <a:chOff x="571472" y="1214422"/>
            <a:chExt cx="7858180" cy="1714512"/>
          </a:xfrm>
        </p:grpSpPr>
        <p:sp>
          <p:nvSpPr>
            <p:cNvPr id="13" name="矩形 12"/>
            <p:cNvSpPr/>
            <p:nvPr/>
          </p:nvSpPr>
          <p:spPr>
            <a:xfrm>
              <a:off x="7072330" y="1214422"/>
              <a:ext cx="1285884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   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1472" y="1214422"/>
              <a:ext cx="6143668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2     6     12   16   18   20   32  </a:t>
              </a:r>
              <a:r>
                <a:rPr kumimoji="1"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1472" y="2428868"/>
              <a:ext cx="7858180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1     2    5    6    12   16   18    20    32   </a:t>
              </a:r>
              <a:r>
                <a:rPr kumimoji="1"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连接符 19"/>
            <p:cNvCxnSpPr>
              <a:stCxn id="14" idx="2"/>
              <a:endCxn id="15" idx="0"/>
            </p:cNvCxnSpPr>
            <p:nvPr/>
          </p:nvCxnSpPr>
          <p:spPr>
            <a:xfrm rot="16200000" flipH="1">
              <a:off x="3714744" y="1643050"/>
              <a:ext cx="714380" cy="857256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3" idx="2"/>
            </p:cNvCxnSpPr>
            <p:nvPr/>
          </p:nvCxnSpPr>
          <p:spPr>
            <a:xfrm rot="5400000">
              <a:off x="6715140" y="1428736"/>
              <a:ext cx="714380" cy="1285884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28596" y="214290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每一次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二路归并后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临时空间都会释放。而最后的一次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二路归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需要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全部记录参加归并：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4348" y="3253087"/>
            <a:ext cx="507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占用临时空间为全部记录个数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2200" i="1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88BD4F-83D2-42C9-975C-1D3647D6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00042"/>
            <a:ext cx="8643998" cy="20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【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数据序列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5，4，15，10，3，2，9，6，8)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是某排序方法第一趟后的结果，该排序算法可能是（  ）。</a:t>
            </a:r>
          </a:p>
          <a:p>
            <a:pPr algn="l">
              <a:lnSpc>
                <a:spcPct val="150000"/>
              </a:lnSpc>
            </a:pPr>
            <a:r>
              <a:rPr 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A.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冒泡排序</a:t>
            </a:r>
            <a:r>
              <a:rPr 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pt-BR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二路归并排序</a:t>
            </a:r>
            <a:r>
              <a:rPr 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	C.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堆排序</a:t>
            </a:r>
            <a:r>
              <a:rPr 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		D.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简单选择排序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1604" y="3212427"/>
            <a:ext cx="6858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第一趟：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r>
              <a:rPr 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5，4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15，10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3，2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sz="220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9，6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 8 }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604" y="3786190"/>
            <a:ext cx="3786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相邻的两个元素都是递减的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B16A6E-CCF1-49AE-99D3-4B348D14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【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就排序算法所用的辅助空间而言，堆排序、快速排序和归并排序的关系是（  ）。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A.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堆排序</a:t>
            </a:r>
            <a:r>
              <a:rPr 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&lt; 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快速排序</a:t>
            </a:r>
            <a:r>
              <a:rPr 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&lt; 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归并排序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B.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堆排序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&lt;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归并排序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&lt;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快速排序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C.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堆排序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&gt;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归并排序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&gt;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快速排序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D.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堆排序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&gt;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快速排序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&gt;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归并排序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0166" y="4357694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堆排序、快速排序、归并排序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4926939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O(1)      O(log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i="1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)    O(</a:t>
            </a:r>
            <a:r>
              <a:rPr lang="en-US" altLang="zh-CN" sz="2000" i="1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)     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1964513" y="4893479"/>
            <a:ext cx="214314" cy="158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3394067" y="4892685"/>
            <a:ext cx="214314" cy="158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4821239" y="4892685"/>
            <a:ext cx="214314" cy="158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D553FB-7D28-4D1C-BE3D-803B8F77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66726" y="727056"/>
            <a:ext cx="6391290" cy="40406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SelectSort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R[]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&lt;n-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做第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i+1;j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(R[j].key&lt;R[k].key)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k=j;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(k!=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    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//R[i]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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R[k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tmp=R[i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R[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]=R[k];  R[k]=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16632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简单选择排序算法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57224" y="1785926"/>
            <a:ext cx="8179272" cy="1500198"/>
            <a:chOff x="857224" y="1785926"/>
            <a:chExt cx="8179272" cy="1500198"/>
          </a:xfrm>
        </p:grpSpPr>
        <p:sp>
          <p:nvSpPr>
            <p:cNvPr id="9" name="TextBox 8"/>
            <p:cNvSpPr txBox="1"/>
            <p:nvPr/>
          </p:nvSpPr>
          <p:spPr>
            <a:xfrm>
              <a:off x="6821950" y="2214554"/>
              <a:ext cx="22145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</a:t>
              </a:r>
              <a:r>
                <a:rPr kumimoji="1"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18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..</a:t>
              </a:r>
              <a:r>
                <a:rPr kumimoji="1"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中采用简单选择方法选出最小的</a:t>
              </a:r>
              <a:r>
                <a:rPr kumimoji="1"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57224" y="1785926"/>
              <a:ext cx="4000528" cy="15001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4867108" y="2571744"/>
              <a:ext cx="1836000" cy="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3A25BD-C8FD-4324-B4B3-2C8FD299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spect="1" noChangeArrowheads="1"/>
          </p:cNvSpPr>
          <p:nvPr/>
        </p:nvSpPr>
        <p:spPr bwMode="auto">
          <a:xfrm>
            <a:off x="2916238" y="620713"/>
            <a:ext cx="1727200" cy="1079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2200" dirty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二路归并</a:t>
            </a: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2124075" y="908050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2136775" y="1341438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4643438" y="1125538"/>
            <a:ext cx="792162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2" name="AutoShape 8"/>
          <p:cNvSpPr>
            <a:spLocks noChangeArrowheads="1"/>
          </p:cNvSpPr>
          <p:nvPr/>
        </p:nvSpPr>
        <p:spPr bwMode="auto">
          <a:xfrm>
            <a:off x="3711372" y="1928803"/>
            <a:ext cx="289124" cy="785818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8793" name="Rectangle 9"/>
          <p:cNvSpPr>
            <a:spLocks noChangeAspect="1" noChangeArrowheads="1"/>
          </p:cNvSpPr>
          <p:nvPr/>
        </p:nvSpPr>
        <p:spPr bwMode="auto">
          <a:xfrm>
            <a:off x="2916238" y="2928934"/>
            <a:ext cx="1800225" cy="1079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2200" dirty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多路归并</a:t>
            </a:r>
          </a:p>
        </p:txBody>
      </p:sp>
      <p:sp>
        <p:nvSpPr>
          <p:cNvPr id="118794" name="Line 10"/>
          <p:cNvSpPr>
            <a:spLocks noChangeShapeType="1"/>
          </p:cNvSpPr>
          <p:nvPr/>
        </p:nvSpPr>
        <p:spPr bwMode="auto">
          <a:xfrm>
            <a:off x="2124075" y="3216271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>
            <a:off x="2124075" y="3649659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>
            <a:off x="4716463" y="3433759"/>
            <a:ext cx="792162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>
            <a:off x="2124075" y="3432171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8" name="Line 14"/>
          <p:cNvSpPr>
            <a:spLocks noChangeShapeType="1"/>
          </p:cNvSpPr>
          <p:nvPr/>
        </p:nvSpPr>
        <p:spPr bwMode="auto">
          <a:xfrm>
            <a:off x="2124075" y="3889371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9" name="Line 15"/>
          <p:cNvSpPr>
            <a:spLocks noChangeShapeType="1"/>
          </p:cNvSpPr>
          <p:nvPr/>
        </p:nvSpPr>
        <p:spPr bwMode="auto">
          <a:xfrm>
            <a:off x="2111375" y="3021009"/>
            <a:ext cx="7921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642910" y="4500570"/>
            <a:ext cx="7632700" cy="1015663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黑体" pitchFamily="2" charset="-122"/>
              </a:rPr>
              <a:t>思考题：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　　</a:t>
            </a:r>
            <a:r>
              <a:rPr lang="zh-CN" altLang="en-US" sz="2200" dirty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以三路归并为例，多路归并算法设计有哪些难点？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43372" y="2071678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推广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0C0730-73BB-40DF-8DED-84157A26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928662" y="500042"/>
            <a:ext cx="478634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三路归并和二路归并的时间比较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928662" y="1357298"/>
            <a:ext cx="5143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三路归并的时间复杂度为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100" y="2181517"/>
            <a:ext cx="4429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/log</a:t>
            </a:r>
            <a:r>
              <a:rPr lang="en-US" altLang="zh-CN" sz="22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=O(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0364" y="3143248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同一个级别！</a:t>
            </a:r>
          </a:p>
        </p:txBody>
      </p:sp>
      <p:sp>
        <p:nvSpPr>
          <p:cNvPr id="18" name="下箭头 17"/>
          <p:cNvSpPr/>
          <p:nvPr/>
        </p:nvSpPr>
        <p:spPr>
          <a:xfrm>
            <a:off x="4000496" y="2714620"/>
            <a:ext cx="142876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D9D79C-9929-40B6-BF52-0AF71D09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869978" y="2165352"/>
            <a:ext cx="4464050" cy="1549400"/>
            <a:chOff x="1227168" y="4594244"/>
            <a:chExt cx="4464050" cy="1549400"/>
          </a:xfrm>
        </p:grpSpPr>
        <p:sp>
          <p:nvSpPr>
            <p:cNvPr id="41987" name="Text Box 3"/>
            <p:cNvSpPr txBox="1">
              <a:spLocks noChangeArrowheads="1"/>
            </p:cNvSpPr>
            <p:nvPr/>
          </p:nvSpPr>
          <p:spPr bwMode="auto">
            <a:xfrm>
              <a:off x="2667030" y="4594244"/>
              <a:ext cx="136842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dirty="0">
                  <a:latin typeface="Consolas" pitchFamily="49" charset="0"/>
                  <a:cs typeface="Consolas" pitchFamily="49" charset="0"/>
                </a:rPr>
                <a:t>2 3 9</a:t>
              </a:r>
            </a:p>
          </p:txBody>
        </p:sp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1227168" y="4738706"/>
              <a:ext cx="10080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示例：</a:t>
              </a:r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1882805" y="5746769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百位</a:t>
              </a:r>
            </a:p>
          </p:txBody>
        </p:sp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2954368" y="5746769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十位</a:t>
              </a:r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3890993" y="5746769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个位</a:t>
              </a:r>
            </a:p>
          </p:txBody>
        </p:sp>
        <p:sp>
          <p:nvSpPr>
            <p:cNvPr id="41992" name="Freeform 8"/>
            <p:cNvSpPr>
              <a:spLocks/>
            </p:cNvSpPr>
            <p:nvPr/>
          </p:nvSpPr>
          <p:spPr bwMode="auto">
            <a:xfrm>
              <a:off x="2295555" y="5245119"/>
              <a:ext cx="442913" cy="522287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279" y="0"/>
                </a:cxn>
              </a:cxnLst>
              <a:rect l="0" t="0" r="r" b="b"/>
              <a:pathLst>
                <a:path w="279" h="329">
                  <a:moveTo>
                    <a:pt x="0" y="329"/>
                  </a:moveTo>
                  <a:lnTo>
                    <a:pt x="279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 flipV="1">
              <a:off x="3306793" y="5243531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4" name="Freeform 10"/>
            <p:cNvSpPr>
              <a:spLocks/>
            </p:cNvSpPr>
            <p:nvPr/>
          </p:nvSpPr>
          <p:spPr bwMode="auto">
            <a:xfrm>
              <a:off x="3819555" y="5245119"/>
              <a:ext cx="342900" cy="522287"/>
            </a:xfrm>
            <a:custGeom>
              <a:avLst/>
              <a:gdLst/>
              <a:ahLst/>
              <a:cxnLst>
                <a:cxn ang="0">
                  <a:pos x="216" y="329"/>
                </a:cxn>
                <a:cxn ang="0">
                  <a:pos x="0" y="0"/>
                </a:cxn>
              </a:cxnLst>
              <a:rect l="0" t="0" r="r" b="b"/>
              <a:pathLst>
                <a:path w="216" h="329">
                  <a:moveTo>
                    <a:pt x="216" y="32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flipH="1">
              <a:off x="4106893" y="4989531"/>
              <a:ext cx="50482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4683155" y="4738706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=10</a:t>
              </a:r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28596" y="928670"/>
            <a:ext cx="3455987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基数排序的概念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Text Box 14" descr="信纸"/>
          <p:cNvSpPr txBox="1">
            <a:spLocks noChangeArrowheads="1"/>
          </p:cNvSpPr>
          <p:nvPr/>
        </p:nvSpPr>
        <p:spPr bwMode="auto">
          <a:xfrm>
            <a:off x="2643174" y="142852"/>
            <a:ext cx="3744913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10.6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基数排序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7224" y="1643050"/>
            <a:ext cx="7358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基数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：对于二进制数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，对于十进制数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85720" y="3786190"/>
            <a:ext cx="7636247" cy="2428892"/>
            <a:chOff x="285720" y="3786190"/>
            <a:chExt cx="7636247" cy="2428892"/>
          </a:xfrm>
        </p:grpSpPr>
        <p:sp>
          <p:nvSpPr>
            <p:cNvPr id="41986" name="Text Box 2"/>
            <p:cNvSpPr txBox="1">
              <a:spLocks noChangeArrowheads="1"/>
            </p:cNvSpPr>
            <p:nvPr/>
          </p:nvSpPr>
          <p:spPr bwMode="auto">
            <a:xfrm>
              <a:off x="285720" y="4283620"/>
              <a:ext cx="6500858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54000" rIns="126000">
              <a:spAutoFit/>
            </a:bodyPr>
            <a:lstStyle/>
            <a:p>
              <a:pPr algn="l">
                <a:lnSpc>
                  <a:spcPts val="3200"/>
                </a:lnSpc>
                <a:spcBef>
                  <a:spcPct val="50000"/>
                </a:spcBef>
              </a:pP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记录</a:t>
              </a:r>
              <a:r>
                <a:rPr kumimoji="1"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关键字</a:t>
              </a:r>
              <a:r>
                <a:rPr kumimoji="1"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].key </a:t>
              </a:r>
              <a:r>
                <a:rPr kumimoji="1" lang="en-US" altLang="zh-CN" sz="22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</a:t>
              </a:r>
              <a:r>
                <a:rPr kumimoji="1"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  </a:t>
              </a:r>
              <a:r>
                <a:rPr kumimoji="1" lang="en-US" altLang="zh-CN" sz="2200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i="1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i="1" baseline="30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kumimoji="1" lang="en-US" altLang="zh-CN" sz="2200" baseline="30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en-US" altLang="zh-CN" sz="2200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i="1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i="1" baseline="30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kumimoji="1" lang="en-US" altLang="zh-CN" sz="2200" baseline="30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-2</a:t>
              </a:r>
              <a:r>
                <a:rPr kumimoji="1" lang="en-US" altLang="zh-CN" sz="22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en-US" altLang="zh-CN" sz="2200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i="1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baseline="30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200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i="1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baseline="30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857488" y="3786190"/>
              <a:ext cx="214314" cy="46800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9058" y="5072074"/>
              <a:ext cx="34290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位数字或字符组成</a:t>
              </a:r>
              <a:endPara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每一位的值都在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zh-CN" altLang="en-US" sz="2000">
                  <a:latin typeface="Consolas" pitchFamily="49" charset="0"/>
                  <a:ea typeface="宋体"/>
                  <a:cs typeface="Consolas" pitchFamily="49" charset="0"/>
                </a:rPr>
                <a:t>～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范围内，其中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称为</a:t>
              </a:r>
              <a:r>
                <a:rPr kumimoji="1" lang="zh-CN" altLang="en-US" sz="200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基数</a:t>
              </a:r>
              <a:endPara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3" name="右大括号 22"/>
            <p:cNvSpPr/>
            <p:nvPr/>
          </p:nvSpPr>
          <p:spPr>
            <a:xfrm rot="5400000">
              <a:off x="5214942" y="3929066"/>
              <a:ext cx="214314" cy="2071702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86116" y="3786190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一般地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3500430" y="4714884"/>
              <a:ext cx="1071570" cy="57150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10206" y="5214950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800" spc="300"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最高位</a:t>
              </a:r>
              <a:endParaRPr lang="zh-CN" altLang="en-US" sz="1800" spc="300"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60302" y="5143512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800" spc="300"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最低位</a:t>
              </a:r>
              <a:endParaRPr lang="zh-CN" altLang="en-US" sz="1800" spc="300"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10800000">
              <a:off x="6429388" y="4786322"/>
              <a:ext cx="1143008" cy="50006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01BFB2-6976-4063-80DB-5C44AED5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323850" y="1214422"/>
            <a:ext cx="8177240" cy="53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4000" rIns="1260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基数排序有两种：</a:t>
            </a:r>
            <a:r>
              <a:rPr kumimoji="1"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最低位优先（</a:t>
            </a:r>
            <a:r>
              <a:rPr kumimoji="1" lang="en-US" altLang="zh-CN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LSD</a:t>
            </a:r>
            <a:r>
              <a:rPr kumimoji="1"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最高位优先（</a:t>
            </a:r>
            <a:r>
              <a:rPr kumimoji="1" lang="en-US" altLang="zh-CN" sz="2200" dirty="0" err="1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MSD</a:t>
            </a:r>
            <a:r>
              <a:rPr kumimoji="1"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　　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468313" y="549275"/>
            <a:ext cx="3455987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、基数排序的分类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86050" y="2071678"/>
            <a:ext cx="3016250" cy="1549400"/>
            <a:chOff x="2786050" y="2786058"/>
            <a:chExt cx="3016250" cy="1549400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3570275" y="2786058"/>
              <a:ext cx="136842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dirty="0">
                  <a:latin typeface="Consolas" pitchFamily="49" charset="0"/>
                  <a:cs typeface="Consolas" pitchFamily="49" charset="0"/>
                </a:rPr>
                <a:t>2 3 9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786050" y="3938583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百位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857613" y="3938583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十位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794238" y="3938583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个位</a:t>
              </a: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198800" y="3436933"/>
              <a:ext cx="442913" cy="522287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279" y="0"/>
                </a:cxn>
              </a:cxnLst>
              <a:rect l="0" t="0" r="r" b="b"/>
              <a:pathLst>
                <a:path w="279" h="329">
                  <a:moveTo>
                    <a:pt x="0" y="329"/>
                  </a:moveTo>
                  <a:lnTo>
                    <a:pt x="279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4210038" y="3435345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722800" y="3436933"/>
              <a:ext cx="342900" cy="522287"/>
            </a:xfrm>
            <a:custGeom>
              <a:avLst/>
              <a:gdLst/>
              <a:ahLst/>
              <a:cxnLst>
                <a:cxn ang="0">
                  <a:pos x="216" y="329"/>
                </a:cxn>
                <a:cxn ang="0">
                  <a:pos x="0" y="0"/>
                </a:cxn>
              </a:cxnLst>
              <a:rect l="0" t="0" r="r" b="b"/>
              <a:pathLst>
                <a:path w="216" h="329">
                  <a:moveTo>
                    <a:pt x="216" y="32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000232" y="3857628"/>
            <a:ext cx="4572032" cy="110799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最低位优先：从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 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百位</a:t>
            </a:r>
            <a:endParaRPr kumimoji="1" lang="en-US" altLang="zh-CN" sz="22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最高位优先：从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百位 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</a:t>
            </a:r>
            <a:endParaRPr lang="zh-CN" altLang="en-US" sz="2200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5143512"/>
            <a:ext cx="8143932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选择哪种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基数排序，需要根据数据的特点来定。例如，对整数序列递增排序，选择</a:t>
            </a:r>
            <a:r>
              <a:rPr kumimoji="1" lang="zh-CN" altLang="en-US" sz="220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最低位优先，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越重要的位越在后面排序。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A799F6-098D-4AF1-9FFB-C91CBEBE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20"/>
                            </p:stCondLst>
                            <p:childTnLst>
                              <p:par>
                                <p:cTn id="1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368300" y="285728"/>
            <a:ext cx="8451850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最低位优先排序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过程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kumimoji="1" lang="en-US" altLang="zh-CN" sz="22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 0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latin typeface="Consolas" pitchFamily="49" charset="0"/>
                <a:ea typeface="+mj-ea"/>
                <a:cs typeface="Consolas" pitchFamily="49" charset="0"/>
              </a:rPr>
              <a:t>…</a:t>
            </a:r>
            <a:r>
              <a:rPr kumimoji="1" lang="zh-CN" altLang="en-US" sz="2200">
                <a:latin typeface="Consolas" pitchFamily="49" charset="0"/>
                <a:ea typeface="+mj-ea"/>
                <a:cs typeface="Consolas" pitchFamily="49" charset="0"/>
              </a:rPr>
              <a:t>，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，依次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做一次“分配”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和“收集”（使用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个队列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200" baseline="-300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200" baseline="-30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200" i="1" baseline="-3000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200" baseline="-3000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 ）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884611"/>
            <a:ext cx="7572428" cy="1566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分配：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开始时，把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000" baseline="-300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000" baseline="-30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ea typeface="+mn-ea"/>
                <a:cs typeface="Consolas" pitchFamily="49" charset="0"/>
              </a:rPr>
              <a:t>…</a:t>
            </a:r>
            <a:r>
              <a:rPr kumimoji="1" lang="zh-CN" altLang="en-US" sz="2000">
                <a:latin typeface="Consolas" pitchFamily="49" charset="0"/>
                <a:ea typeface="+mn-ea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000" i="1" baseline="-3000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000" baseline="-3000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各个队列置成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空队列，然后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依次考察线性表中的每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一个结点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3000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ea typeface="+mn-ea"/>
                <a:cs typeface="Consolas" pitchFamily="49" charset="0"/>
              </a:rPr>
              <a:t>…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），如果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i="1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i="1" baseline="30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，就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把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放进</a:t>
            </a:r>
            <a:r>
              <a:rPr kumimoji="1"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0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队列中。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643314"/>
            <a:ext cx="7572428" cy="1105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00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收集：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按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000" baseline="-300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000" baseline="-30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ea typeface="+mn-ea"/>
                <a:cs typeface="Consolas" pitchFamily="49" charset="0"/>
              </a:rPr>
              <a:t>…</a:t>
            </a:r>
            <a:r>
              <a:rPr kumimoji="1" lang="zh-CN" altLang="en-US" sz="2000">
                <a:latin typeface="Consolas" pitchFamily="49" charset="0"/>
                <a:ea typeface="+mn-ea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000" i="1" baseline="-3000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000" baseline="-3000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顺序把各个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中的结点首尾相接，得到新的结点序列，从而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组成新的线性表。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5000636"/>
            <a:ext cx="8072494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由于数据需要放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入队列，又要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从队列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取出来，需要大量元素移动。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所以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排序数据和队列均采用链表存储更好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F97E5C-F07A-4DEB-A56C-A74C145D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571472" y="1324261"/>
            <a:ext cx="50720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建立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个队列，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队头，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为队尾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571472" y="1785926"/>
            <a:ext cx="4071966" cy="49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分配：按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</a:t>
            </a:r>
            <a:endParaRPr kumimoji="1" lang="zh-CN" altLang="en-US" sz="2200" b="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571472" y="4857760"/>
            <a:ext cx="2042547" cy="47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进行第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次收集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8662" y="7736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p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4414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3108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7620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14876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00694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57950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15206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142976" y="2428868"/>
            <a:ext cx="4354303" cy="2143140"/>
            <a:chOff x="1142976" y="2571744"/>
            <a:chExt cx="4354303" cy="2143140"/>
          </a:xfrm>
        </p:grpSpPr>
        <p:sp>
          <p:nvSpPr>
            <p:cNvPr id="79878" name="Rectangle 6"/>
            <p:cNvSpPr>
              <a:spLocks noChangeArrowheads="1"/>
            </p:cNvSpPr>
            <p:nvPr/>
          </p:nvSpPr>
          <p:spPr bwMode="auto">
            <a:xfrm>
              <a:off x="1143000" y="2571744"/>
              <a:ext cx="864339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i="1" dirty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kumimoji="1" lang="en-US" altLang="zh-CN" dirty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[0]</a:t>
              </a: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4293103" y="2571744"/>
              <a:ext cx="1204176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dirty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← </a:t>
              </a:r>
              <a:r>
                <a:rPr kumimoji="1" lang="en-US" altLang="zh-CN" i="1" dirty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kumimoji="1" lang="en-US" altLang="zh-CN" dirty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[0]</a:t>
              </a: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1142976" y="3142288"/>
              <a:ext cx="864339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i="1" dirty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kumimoji="1" lang="en-US" altLang="zh-CN" dirty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[7]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4293103" y="3142288"/>
              <a:ext cx="1204176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dirty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← </a:t>
              </a:r>
              <a:r>
                <a:rPr kumimoji="1" lang="en-US" altLang="zh-CN" i="1" dirty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kumimoji="1" lang="en-US" altLang="zh-CN" dirty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[7]</a:t>
              </a: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1142976" y="3643314"/>
              <a:ext cx="864339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i="1" dirty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kumimoji="1" lang="en-US" altLang="zh-CN" dirty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[8]</a:t>
              </a: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4293103" y="3643314"/>
              <a:ext cx="1204176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dirty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← </a:t>
              </a:r>
              <a:r>
                <a:rPr kumimoji="1" lang="en-US" altLang="zh-CN" i="1" dirty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kumimoji="1" lang="en-US" altLang="zh-CN" dirty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[8]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1142976" y="4142420"/>
              <a:ext cx="864339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i="1" dirty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kumimoji="1" lang="en-US" altLang="zh-CN" dirty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[9]</a:t>
              </a: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4293103" y="4142420"/>
              <a:ext cx="1204176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dirty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← </a:t>
              </a:r>
              <a:r>
                <a:rPr kumimoji="1" lang="en-US" altLang="zh-CN" i="1" dirty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kumimoji="1" lang="en-US" altLang="zh-CN" dirty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[9]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714480" y="41312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14480" y="3131106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71736" y="3131106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57554" y="3131106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36" y="41312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57554" y="41312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14480" y="363117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14480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81062" y="557214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p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28728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85984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43240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0496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57752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15008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72264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29520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142876" y="181253"/>
            <a:ext cx="88582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369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367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167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239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237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138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230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139)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基数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86050" y="6072206"/>
            <a:ext cx="3357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趟排序完毕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43240" y="4786322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kumimoji="1"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分配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时是按一个一个元素进行的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  <a:p>
            <a:pPr marL="457200" indent="-457200" algn="l">
              <a:buBlip>
                <a:blip r:embed="rId3"/>
              </a:buBlip>
            </a:pPr>
            <a:r>
              <a:rPr kumimoji="1"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收集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时是按一个一个队列进行的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CCDD54-311F-43DC-8042-9A33583A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00"/>
                            </p:stCondLst>
                            <p:childTnLst>
                              <p:par>
                                <p:cTn id="20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6" grpId="0"/>
      <p:bldP spid="79877" grpId="0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9" grpId="0"/>
      <p:bldP spid="39" grpId="1"/>
      <p:bldP spid="39" grpId="2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6" grpId="2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1472" y="1214422"/>
            <a:ext cx="4143404" cy="49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分配：按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拾位</a:t>
            </a:r>
            <a:endParaRPr kumimoji="1" lang="zh-CN" altLang="en-US" sz="2200" b="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85786" y="3143248"/>
            <a:ext cx="2042547" cy="47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进行第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次收集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143000" y="1857364"/>
            <a:ext cx="864339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[3]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380835" y="1857364"/>
            <a:ext cx="1204176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kumimoji="1" lang="en-US" altLang="zh-CN" i="1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[3]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142976" y="2427908"/>
            <a:ext cx="864339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[6]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380835" y="2427908"/>
            <a:ext cx="1204176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kumimoji="1" lang="en-US" altLang="zh-CN" i="1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[6]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85918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43174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71868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591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786" y="405980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p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28926" y="5000636"/>
            <a:ext cx="3357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趟排序完毕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43174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7186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5781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00562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4348" y="55933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p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2014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47832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14612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71868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9124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6380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43636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00892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04890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2146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90840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76790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19534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34046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91302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19996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EB2EE2-E8C2-4C10-8BB9-605D3144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9" grpId="0"/>
      <p:bldP spid="29" grpId="1"/>
      <p:bldP spid="29" grpId="2"/>
      <p:bldP spid="30" grpId="0"/>
      <p:bldP spid="31" grpId="0"/>
      <p:bldP spid="32" grpId="0"/>
      <p:bldP spid="32" grpId="1"/>
      <p:bldP spid="32" grpId="2"/>
      <p:bldP spid="33" grpId="0"/>
      <p:bldP spid="33" grpId="1"/>
      <p:bldP spid="33" grpId="2"/>
      <p:bldP spid="34" grpId="0"/>
      <p:bldP spid="34" grpId="1"/>
      <p:bldP spid="34" grpId="2"/>
      <p:bldP spid="35" grpId="0"/>
      <p:bldP spid="35" grpId="1"/>
      <p:bldP spid="35" grpId="2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1472" y="1142984"/>
            <a:ext cx="4572032" cy="49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分配：按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百位</a:t>
            </a:r>
            <a:endParaRPr kumimoji="1" lang="zh-CN" altLang="en-US" sz="2200" b="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143000" y="1857364"/>
            <a:ext cx="864339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[1]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929190" y="1857364"/>
            <a:ext cx="1204176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kumimoji="1" lang="en-US" altLang="zh-CN" i="1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[1]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142976" y="2427908"/>
            <a:ext cx="864339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[2]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929190" y="2427908"/>
            <a:ext cx="1204176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kumimoji="1" lang="en-US" altLang="zh-CN" i="1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[2]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142976" y="2975871"/>
            <a:ext cx="864339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[3]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929190" y="2975871"/>
            <a:ext cx="1204176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kumimoji="1" lang="en-US" altLang="zh-CN" i="1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[3]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86182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748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591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86050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85918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488" y="307181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7356" y="307181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472" y="48790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p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0576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47832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76526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62476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05220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9732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76988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05682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86182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42910" y="3929066"/>
            <a:ext cx="2042547" cy="47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进行第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次收集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910" y="48456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p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86050" y="5786454"/>
            <a:ext cx="3357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趟排序完毕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0232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42976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57488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00694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43438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86182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86644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57950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BFDB81C-FF33-4A30-8F4E-ED87952C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4" grpId="2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357298"/>
            <a:ext cx="8286808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   基数排序是通过“分配”和“收集”过程来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实现排序，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需要关键字的比较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571480"/>
            <a:ext cx="1285884" cy="461665"/>
          </a:xfrm>
          <a:prstGeom prst="rect">
            <a:avLst/>
          </a:prstGeom>
          <a:solidFill>
            <a:srgbClr val="92D050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140DCD-A3DE-4378-9237-80821404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1226720"/>
            <a:ext cx="8077200" cy="29880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20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线性表中最多元素个数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10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基数的最大取值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8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关键字位数的最大取值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 char data[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记录的关键字定义的字符串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 *next;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　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单链表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中每个结点的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258888" y="4845050"/>
            <a:ext cx="6843712" cy="649288"/>
            <a:chOff x="1258888" y="4845050"/>
            <a:chExt cx="6843712" cy="649288"/>
          </a:xfrm>
        </p:grpSpPr>
        <p:sp>
          <p:nvSpPr>
            <p:cNvPr id="44035" name="Rectangle 3"/>
            <p:cNvSpPr>
              <a:spLocks noChangeArrowheads="1"/>
            </p:cNvSpPr>
            <p:nvPr/>
          </p:nvSpPr>
          <p:spPr bwMode="auto">
            <a:xfrm>
              <a:off x="1906588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36" name="Freeform 4"/>
            <p:cNvSpPr>
              <a:spLocks/>
            </p:cNvSpPr>
            <p:nvPr/>
          </p:nvSpPr>
          <p:spPr bwMode="auto">
            <a:xfrm>
              <a:off x="1619250" y="5205413"/>
              <a:ext cx="298450" cy="84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8" y="53"/>
                </a:cxn>
              </a:cxnLst>
              <a:rect l="0" t="0" r="r" b="b"/>
              <a:pathLst>
                <a:path w="188" h="53">
                  <a:moveTo>
                    <a:pt x="0" y="0"/>
                  </a:moveTo>
                  <a:lnTo>
                    <a:pt x="188" y="5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1258888" y="4845050"/>
              <a:ext cx="3603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44040" name="Rectangle 8"/>
            <p:cNvSpPr>
              <a:spLocks noChangeArrowheads="1"/>
            </p:cNvSpPr>
            <p:nvPr/>
          </p:nvSpPr>
          <p:spPr bwMode="auto">
            <a:xfrm>
              <a:off x="2411413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3203575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4042" name="Rectangle 10"/>
            <p:cNvSpPr>
              <a:spLocks noChangeArrowheads="1"/>
            </p:cNvSpPr>
            <p:nvPr/>
          </p:nvSpPr>
          <p:spPr bwMode="auto">
            <a:xfrm>
              <a:off x="3708400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2698750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4497388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5002213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>
              <a:off x="3992563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7092950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4048" name="Rectangle 16"/>
            <p:cNvSpPr>
              <a:spLocks noChangeArrowheads="1"/>
            </p:cNvSpPr>
            <p:nvPr/>
          </p:nvSpPr>
          <p:spPr bwMode="auto">
            <a:xfrm>
              <a:off x="7597775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>
              <a:off x="6588125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>
              <a:off x="5219700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5940425" y="491807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</p:grp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2843213" y="5734050"/>
            <a:ext cx="3887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基数排序数据的存储结构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2268538" y="3260725"/>
            <a:ext cx="0" cy="180022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2714611" y="3714752"/>
            <a:ext cx="57163" cy="1346198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468313" y="395567"/>
            <a:ext cx="3246431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基数排序算法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F9A2FB-E42C-4EBF-B1F6-F5E37180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2" grpId="0"/>
      <p:bldP spid="44053" grpId="0" animBg="1"/>
      <p:bldP spid="440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21442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初始关键字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48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86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624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62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500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43042" y="1928802"/>
            <a:ext cx="4500594" cy="428628"/>
            <a:chOff x="1643042" y="2285992"/>
            <a:chExt cx="4500594" cy="428628"/>
          </a:xfrm>
        </p:grpSpPr>
        <p:sp>
          <p:nvSpPr>
            <p:cNvPr id="9" name="矩形 8"/>
            <p:cNvSpPr/>
            <p:nvPr/>
          </p:nvSpPr>
          <p:spPr>
            <a:xfrm>
              <a:off x="285748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7186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8624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0062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1500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3042" y="231451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=0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43042" y="2643182"/>
            <a:ext cx="4500594" cy="428628"/>
            <a:chOff x="1643042" y="3000372"/>
            <a:chExt cx="4500594" cy="428628"/>
          </a:xfrm>
        </p:grpSpPr>
        <p:sp>
          <p:nvSpPr>
            <p:cNvPr id="16" name="矩形 15"/>
            <p:cNvSpPr/>
            <p:nvPr/>
          </p:nvSpPr>
          <p:spPr>
            <a:xfrm>
              <a:off x="285748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7186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8624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0062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1500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3042" y="302889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43042" y="3357562"/>
            <a:ext cx="4500594" cy="428628"/>
            <a:chOff x="1643042" y="3714752"/>
            <a:chExt cx="4500594" cy="428628"/>
          </a:xfrm>
        </p:grpSpPr>
        <p:sp>
          <p:nvSpPr>
            <p:cNvPr id="23" name="矩形 22"/>
            <p:cNvSpPr/>
            <p:nvPr/>
          </p:nvSpPr>
          <p:spPr>
            <a:xfrm>
              <a:off x="285748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7186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28624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00062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1500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43042" y="374327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43042" y="4071942"/>
            <a:ext cx="4500594" cy="428628"/>
            <a:chOff x="1643042" y="4429132"/>
            <a:chExt cx="4500594" cy="428628"/>
          </a:xfrm>
        </p:grpSpPr>
        <p:sp>
          <p:nvSpPr>
            <p:cNvPr id="30" name="矩形 29"/>
            <p:cNvSpPr/>
            <p:nvPr/>
          </p:nvSpPr>
          <p:spPr>
            <a:xfrm>
              <a:off x="285748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7186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28624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00062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71500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43042" y="445765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714348" y="357166"/>
            <a:ext cx="750099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采用简单选择排序方法对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(2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进行排序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43108" y="4929198"/>
            <a:ext cx="4357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任何情况下：都有做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6429388" y="2857496"/>
            <a:ext cx="1785950" cy="1500198"/>
            <a:chOff x="6429388" y="2857496"/>
            <a:chExt cx="1785950" cy="1500198"/>
          </a:xfrm>
        </p:grpSpPr>
        <p:sp>
          <p:nvSpPr>
            <p:cNvPr id="38" name="右大括号 37"/>
            <p:cNvSpPr/>
            <p:nvPr/>
          </p:nvSpPr>
          <p:spPr>
            <a:xfrm>
              <a:off x="6429388" y="2857496"/>
              <a:ext cx="285752" cy="1500198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86578" y="3286124"/>
              <a:ext cx="1428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没有记录移动</a:t>
              </a:r>
            </a:p>
          </p:txBody>
        </p:sp>
      </p:grpSp>
      <p:sp>
        <p:nvSpPr>
          <p:cNvPr id="41" name="灯片编号占位符 40">
            <a:extLst>
              <a:ext uri="{FF2B5EF4-FFF2-40B4-BE49-F238E27FC236}">
                <a16:creationId xmlns:a16="http://schemas.microsoft.com/office/drawing/2014/main" id="{E8E2387E-119B-4BD5-A05B-AB81109F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85756" y="416340"/>
            <a:ext cx="8915400" cy="47227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RadixSor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*&amp;p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r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d)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为待排序序列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链表指针，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为基数，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为关键字位数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RecType1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head[</a:t>
            </a:r>
            <a:r>
              <a:rPr kumimoji="1" lang="en-US" altLang="zh-CN" sz="180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*tail[</a:t>
            </a:r>
            <a:r>
              <a:rPr kumimoji="1" lang="en-US" altLang="zh-CN" sz="180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t;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定义各链队的首尾指针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     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从低位到高位做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初始化各链队首、尾指针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head[j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]=tail[j]=NULL;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     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对于原链表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中每个结点循环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k=p-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]-'0';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个链队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(head[k]==NULL)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进行分配，即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采用尾插法建立单链表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head[k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]=p;  tail[k]=p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tail[k]-&gt;next=p;  tail[k]=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p; 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p=p-&gt;next;       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取下一个待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排序的结点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85818" y="2571744"/>
            <a:ext cx="7429552" cy="3400506"/>
            <a:chOff x="1000100" y="2571744"/>
            <a:chExt cx="7429552" cy="3400506"/>
          </a:xfrm>
        </p:grpSpPr>
        <p:sp>
          <p:nvSpPr>
            <p:cNvPr id="5" name="TextBox 4"/>
            <p:cNvSpPr txBox="1"/>
            <p:nvPr/>
          </p:nvSpPr>
          <p:spPr>
            <a:xfrm>
              <a:off x="4189410" y="5572140"/>
              <a:ext cx="1071570" cy="40011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微软雅黑" pitchFamily="34" charset="-122"/>
                  <a:ea typeface="微软雅黑" pitchFamily="34" charset="-122"/>
                </a:rPr>
                <a:t>分配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00100" y="2571744"/>
              <a:ext cx="7429552" cy="25717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6" idx="2"/>
              <a:endCxn id="5" idx="0"/>
            </p:cNvCxnSpPr>
            <p:nvPr/>
          </p:nvCxnSpPr>
          <p:spPr>
            <a:xfrm rot="16200000" flipH="1">
              <a:off x="4505721" y="5352666"/>
              <a:ext cx="428628" cy="103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62590A-F143-46F0-AD21-D99C8D60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00034" y="142852"/>
            <a:ext cx="7072362" cy="49720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p=NULL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r;j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对于每一个链队循环进行收集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(head[j]!=NULL)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if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p=head[j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t=tail[j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t-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&gt;next=head[j];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t=tail[j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t-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最后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一个结点的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 </a:t>
            </a: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785786" y="5572140"/>
            <a:ext cx="60007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排序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完成后，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指向的是一个有序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单链表。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68376" y="642918"/>
            <a:ext cx="7689904" cy="4033565"/>
            <a:chOff x="1025500" y="507980"/>
            <a:chExt cx="7689904" cy="4033565"/>
          </a:xfrm>
        </p:grpSpPr>
        <p:sp>
          <p:nvSpPr>
            <p:cNvPr id="46084" name="Text Box 4"/>
            <p:cNvSpPr txBox="1">
              <a:spLocks noChangeArrowheads="1"/>
            </p:cNvSpPr>
            <p:nvPr/>
          </p:nvSpPr>
          <p:spPr bwMode="auto">
            <a:xfrm>
              <a:off x="7786710" y="2285992"/>
              <a:ext cx="9286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latin typeface="微软雅黑" pitchFamily="34" charset="-122"/>
                  <a:ea typeface="微软雅黑" pitchFamily="34" charset="-122"/>
                </a:rPr>
                <a:t>收集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25500" y="507980"/>
              <a:ext cx="6286544" cy="403356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8" idx="3"/>
              <a:endCxn id="46084" idx="1"/>
            </p:cNvCxnSpPr>
            <p:nvPr/>
          </p:nvCxnSpPr>
          <p:spPr>
            <a:xfrm flipV="1">
              <a:off x="7312044" y="2486047"/>
              <a:ext cx="474666" cy="3871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1C8B0A-B11A-4627-9B70-C817C86C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39750" y="1268413"/>
            <a:ext cx="48606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基数排序的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744538" y="1773238"/>
            <a:ext cx="4860626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其中：分配为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收集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为“基数”）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为“分配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收集”的趟数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68313" y="260350"/>
            <a:ext cx="3455987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、基数排序算法分析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684213" y="4051300"/>
            <a:ext cx="408316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基数排序的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0A3A01-814B-4149-8BBD-99C8301F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52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7" grpId="0"/>
      <p:bldP spid="8295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650" name="Group 890"/>
          <p:cNvGraphicFramePr>
            <a:graphicFrameLocks noGrp="1"/>
          </p:cNvGraphicFramePr>
          <p:nvPr/>
        </p:nvGraphicFramePr>
        <p:xfrm>
          <a:off x="285720" y="1285860"/>
          <a:ext cx="8501122" cy="48853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64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0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排序方法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时间复杂度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空间复杂度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稳定性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平均情况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最坏情况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最好情况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直接插入排序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折半插入排序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希尔排序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1.3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 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 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不稳定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冒泡排序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快速排序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O(log</a:t>
                      </a:r>
                      <a:r>
                        <a:rPr kumimoji="1" lang="en-US" altLang="zh-CN" sz="16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不稳定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简单选择排序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不稳定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堆排序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不稳定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二路归并排序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基数排序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d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+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r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d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+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r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d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+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r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r</a:t>
                      </a: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8648" name="Text Box 888"/>
          <p:cNvSpPr txBox="1">
            <a:spLocks noChangeArrowheads="1"/>
          </p:cNvSpPr>
          <p:nvPr/>
        </p:nvSpPr>
        <p:spPr bwMode="auto">
          <a:xfrm>
            <a:off x="2051050" y="757222"/>
            <a:ext cx="4824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latin typeface="楷体" pitchFamily="49" charset="-122"/>
                <a:ea typeface="楷体" pitchFamily="49" charset="-122"/>
              </a:rPr>
              <a:t>各种内排序方法的性能 </a:t>
            </a:r>
          </a:p>
        </p:txBody>
      </p:sp>
      <p:sp>
        <p:nvSpPr>
          <p:cNvPr id="4" name="Text Box 14" descr="信纸"/>
          <p:cNvSpPr txBox="1">
            <a:spLocks noChangeArrowheads="1"/>
          </p:cNvSpPr>
          <p:nvPr/>
        </p:nvSpPr>
        <p:spPr bwMode="auto">
          <a:xfrm>
            <a:off x="2000232" y="142852"/>
            <a:ext cx="4857784" cy="58477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10.7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各种內排序的比较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4C517D-4E7F-4FF7-BC87-D249936A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71472" y="1285860"/>
            <a:ext cx="8305800" cy="23898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平方阶</a:t>
            </a:r>
            <a:r>
              <a:rPr kumimoji="1" lang="en-US" altLang="zh-CN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baseline="300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即简单排序方法，例如直接插入、简单选择和冒泡排序。</a:t>
            </a: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线性对数阶</a:t>
            </a:r>
            <a:r>
              <a:rPr kumimoji="1" lang="en-US" altLang="zh-CN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200" baseline="-300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i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例如快速、堆和归并排序。</a:t>
            </a: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线性阶</a:t>
            </a:r>
            <a:r>
              <a:rPr kumimoji="1" lang="en-US" altLang="zh-CN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例如基数排序（假设</a:t>
            </a:r>
            <a:r>
              <a:rPr kumimoji="1" lang="en-US" altLang="zh-CN" sz="22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为常量）。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、按算法平均时间复杂度分类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432D5E-FA8F-4945-B672-4A42A945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、按算法空间复杂度分类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6357982" cy="1949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marL="457200" lvl="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归并排序，基数排序为</a:t>
            </a:r>
            <a:r>
              <a:rPr kumimoji="1" lang="en-US" altLang="zh-CN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O(log</a:t>
            </a:r>
            <a:r>
              <a:rPr kumimoji="1" lang="en-US" altLang="zh-CN" sz="2200" baseline="-300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i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快速排序。</a:t>
            </a: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kumimoji="1" lang="zh-CN" alt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：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其他排序方法。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11046EC-E6E1-4A45-A09F-21C00172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55</a:t>
            </a:fld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、按算法稳定性分类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143932" cy="1340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marL="457200" lvl="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不稳定的：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希尔排序、快速排序、堆排序、简单选择排序。</a:t>
            </a: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稳定的：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其他排序方法。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D03B97-984B-4D98-AEDB-4404097C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8358246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10-9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设线性表中每个元素有两个数据项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，现对线性表按以下规则进行排序：先看数据项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值小的在前，大的在后；在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值相同的情况下，再看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值，小的在前，大的在后。满足这种要求的排序方法是（  ）。</a:t>
            </a:r>
          </a:p>
          <a:p>
            <a:pPr algn="l">
              <a:lnSpc>
                <a:spcPts val="3200"/>
              </a:lnSpc>
            </a:pP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A.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先按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值进行直接插入排序，再按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值进行简单选择排序</a:t>
            </a:r>
          </a:p>
          <a:p>
            <a:pPr algn="l">
              <a:lnSpc>
                <a:spcPts val="3200"/>
              </a:lnSpc>
            </a:pP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B.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先按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值进行直接插入排序，再按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值进行简单选择排序</a:t>
            </a:r>
          </a:p>
          <a:p>
            <a:pPr algn="l">
              <a:lnSpc>
                <a:spcPts val="3200"/>
              </a:lnSpc>
            </a:pP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C.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先按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值进行简单选择排序，再按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值进行直接插入排序</a:t>
            </a:r>
          </a:p>
          <a:p>
            <a:pPr algn="l">
              <a:lnSpc>
                <a:spcPts val="3200"/>
              </a:lnSpc>
            </a:pP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D.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先按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值进行简单选择排序，再按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值进行直接插入排序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4071942"/>
            <a:ext cx="7215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排序数据项顺序：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还是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1 </a:t>
            </a:r>
            <a:r>
              <a:rPr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zh-CN" altLang="en-US" sz="2200">
              <a:solidFill>
                <a:srgbClr val="FF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4857760"/>
            <a:ext cx="6286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越重要的数据项越在后面排序 </a:t>
            </a:r>
            <a:r>
              <a:rPr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应为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1 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8AF82D-EA34-466B-B476-030A3A46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57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0034" y="1458278"/>
          <a:ext cx="2762248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右箭头 3"/>
          <p:cNvSpPr/>
          <p:nvPr/>
        </p:nvSpPr>
        <p:spPr>
          <a:xfrm>
            <a:off x="3714744" y="2315534"/>
            <a:ext cx="1571636" cy="28575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0430" y="1843986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5008" y="1458278"/>
          <a:ext cx="2762248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57488" y="4387236"/>
          <a:ext cx="2762248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715008" y="4065765"/>
            <a:ext cx="2786082" cy="2250297"/>
            <a:chOff x="5715008" y="4065765"/>
            <a:chExt cx="2786082" cy="2250297"/>
          </a:xfrm>
        </p:grpSpPr>
        <p:sp>
          <p:nvSpPr>
            <p:cNvPr id="8" name="下箭头 7"/>
            <p:cNvSpPr/>
            <p:nvPr/>
          </p:nvSpPr>
          <p:spPr>
            <a:xfrm rot="2700000">
              <a:off x="6215074" y="3672856"/>
              <a:ext cx="214314" cy="100013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57950" y="4101484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简单选择排序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右大括号 10"/>
            <p:cNvSpPr/>
            <p:nvPr/>
          </p:nvSpPr>
          <p:spPr>
            <a:xfrm>
              <a:off x="5715008" y="4958740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57884" y="4987258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相对次序改变</a:t>
              </a:r>
            </a:p>
          </p:txBody>
        </p:sp>
        <p:sp>
          <p:nvSpPr>
            <p:cNvPr id="13" name="右大括号 12"/>
            <p:cNvSpPr/>
            <p:nvPr/>
          </p:nvSpPr>
          <p:spPr>
            <a:xfrm>
              <a:off x="5715008" y="5744558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7884" y="5773076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相对次序改变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4282" y="214290"/>
            <a:ext cx="6929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选择直接插入排序还是简单选择排序</a:t>
            </a:r>
            <a:r>
              <a:rPr lang="en-US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zh-CN" altLang="en-US" sz="2200">
              <a:solidFill>
                <a:srgbClr val="FF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3768" y="285728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稳定性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596" y="857232"/>
            <a:ext cx="1714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01024" y="5214950"/>
            <a:ext cx="571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>
                <a:solidFill>
                  <a:srgbClr val="FF3300"/>
                </a:solidFill>
                <a:latin typeface="Consolas" pitchFamily="49" charset="0"/>
                <a:cs typeface="Consolas" pitchFamily="49" charset="0"/>
                <a:sym typeface="Wingdings"/>
              </a:rPr>
              <a:t></a:t>
            </a:r>
            <a:endParaRPr lang="zh-CN" altLang="en-US" sz="4400">
              <a:solidFill>
                <a:srgbClr val="FF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7C8C6BC-51A3-41AC-AD37-BE14E87F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58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7" grpId="0"/>
      <p:bldP spid="1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5429264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答案为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14290"/>
          <a:ext cx="2762248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右箭头 4"/>
          <p:cNvSpPr/>
          <p:nvPr/>
        </p:nvSpPr>
        <p:spPr>
          <a:xfrm>
            <a:off x="3714744" y="1071546"/>
            <a:ext cx="1571636" cy="28575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0430" y="599998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简单选择排序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5008" y="214290"/>
          <a:ext cx="2762248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57488" y="3143248"/>
          <a:ext cx="2762248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715008" y="2821777"/>
            <a:ext cx="2857520" cy="2250297"/>
            <a:chOff x="5715008" y="2821777"/>
            <a:chExt cx="2857520" cy="2250297"/>
          </a:xfrm>
        </p:grpSpPr>
        <p:sp>
          <p:nvSpPr>
            <p:cNvPr id="10" name="下箭头 9"/>
            <p:cNvSpPr/>
            <p:nvPr/>
          </p:nvSpPr>
          <p:spPr>
            <a:xfrm rot="2700000">
              <a:off x="6215074" y="2428868"/>
              <a:ext cx="214314" cy="100013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57950" y="2857496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直接插入排序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大括号 11"/>
            <p:cNvSpPr/>
            <p:nvPr/>
          </p:nvSpPr>
          <p:spPr>
            <a:xfrm>
              <a:off x="5715008" y="3714752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57884" y="374327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相对次序不改变</a:t>
              </a:r>
            </a:p>
          </p:txBody>
        </p:sp>
        <p:sp>
          <p:nvSpPr>
            <p:cNvPr id="14" name="右大括号 13"/>
            <p:cNvSpPr/>
            <p:nvPr/>
          </p:nvSpPr>
          <p:spPr>
            <a:xfrm>
              <a:off x="5715008" y="4500570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57884" y="452908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相对次序不改变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01024" y="3970962"/>
              <a:ext cx="5715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40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</a:t>
              </a:r>
              <a:endParaRPr lang="zh-CN" altLang="en-US" sz="4400">
                <a:solidFill>
                  <a:srgbClr val="FF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右大括号 16"/>
          <p:cNvSpPr/>
          <p:nvPr/>
        </p:nvSpPr>
        <p:spPr>
          <a:xfrm>
            <a:off x="8501090" y="785794"/>
            <a:ext cx="142876" cy="571504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022753-D3F3-4AAD-9E39-212E5D9C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59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33400" y="4357694"/>
            <a:ext cx="8169275" cy="47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移动记录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的次数，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正序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最小值 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反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为最大值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1)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57158" y="2071678"/>
            <a:ext cx="8358246" cy="2036770"/>
            <a:chOff x="357158" y="2071678"/>
            <a:chExt cx="8358246" cy="2036770"/>
          </a:xfrm>
        </p:grpSpPr>
        <p:sp>
          <p:nvSpPr>
            <p:cNvPr id="70659" name="Text Box 3"/>
            <p:cNvSpPr txBox="1">
              <a:spLocks noChangeArrowheads="1"/>
            </p:cNvSpPr>
            <p:nvPr/>
          </p:nvSpPr>
          <p:spPr bwMode="auto">
            <a:xfrm>
              <a:off x="357158" y="2071678"/>
              <a:ext cx="8358246" cy="895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kumimoji="1" lang="zh-CN" altLang="en-US" sz="2200" b="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　 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对 </a:t>
              </a:r>
              <a:r>
                <a:rPr kumimoji="1" lang="en-US" altLang="zh-CN" sz="22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个记录进行简单</a:t>
              </a: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选择排序，所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需进行</a:t>
              </a: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的关键字的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比较次数 总计为：</a:t>
              </a:r>
            </a:p>
          </p:txBody>
        </p:sp>
        <p:graphicFrame>
          <p:nvGraphicFramePr>
            <p:cNvPr id="70661" name="Object 5"/>
            <p:cNvGraphicFramePr>
              <a:graphicFrameLocks noChangeAspect="1"/>
            </p:cNvGraphicFramePr>
            <p:nvPr/>
          </p:nvGraphicFramePr>
          <p:xfrm>
            <a:off x="2855919" y="3143248"/>
            <a:ext cx="2573337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25" name="Equation" r:id="rId4" imgW="1282680" imgH="482400" progId="Equation.3">
                    <p:embed/>
                  </p:oleObj>
                </mc:Choice>
                <mc:Fallback>
                  <p:oleObj name="Equation" r:id="rId4" imgW="1282680" imgH="4824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5919" y="3143248"/>
                          <a:ext cx="2573337" cy="965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33400" y="5006981"/>
            <a:ext cx="75596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简单选择排序的最好、最坏和平均时间复杂度为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77850" y="1000108"/>
            <a:ext cx="8208992" cy="89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个记录中挑选最小记录需要比较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5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）趟从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记录中挑选最小记录需要比较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310227-9AE4-40F3-B370-C7136158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066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500174"/>
            <a:ext cx="7358114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排序算法的稳定性在多关键字排序中如何使用？</a:t>
            </a:r>
            <a:r>
              <a:rPr lang="en-US" altLang="zh-CN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endParaRPr lang="zh-CN" altLang="en-US" sz="220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D03111-1693-4297-836B-2FE1E3BD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60</a:t>
            </a:fld>
            <a:endParaRPr lang="en-US" altLang="zh-C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468313" y="1071546"/>
            <a:ext cx="8207375" cy="87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　因为不同的排序方法适应不同的应用环境和要求，所以选择合适的排序方法应综合考虑下列因素： 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042988" y="2143116"/>
            <a:ext cx="5672152" cy="30619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en-US" altLang="zh-CN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待排序的元素数目</a:t>
            </a:r>
            <a:r>
              <a:rPr lang="en-US" altLang="zh-CN" sz="22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（问题规模）；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元素的大小（每个元素的规模）；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关键字的结构及其初始状态；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对稳定性的要求；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语言工具的条件；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排序数据的存储结构；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时间和辅助空间复杂度。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4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、如何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选择合适的排序算法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0AE820-DC7D-43C4-AEA6-3852463A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61</a:t>
            </a:fld>
            <a:endParaRPr lang="en-US" altLang="zh-C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497887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若数据元素序列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{11,12,13,7,8,9,23,4,5}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是采用下列排序方法之一得到的第二趟排序后的结果，则该排序算法只能是（  ）。    </a:t>
            </a:r>
          </a:p>
          <a:p>
            <a:pPr algn="l">
              <a:lnSpc>
                <a:spcPct val="14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A.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冒泡排序			</a:t>
            </a:r>
            <a:r>
              <a:rPr lang="en-US" altLang="zh-CN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 </a:t>
            </a:r>
            <a:r>
              <a:rPr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</a:p>
          <a:p>
            <a:pPr algn="l">
              <a:lnSpc>
                <a:spcPct val="14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C.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选择排序		      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D.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二路归并排序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E81CEA-0D74-4E4D-8696-6BA430E4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62</a:t>
            </a:fld>
            <a:endParaRPr lang="en-US" altLang="zh-C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13593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对一组数据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(2,12,16,88,5,10)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进行排序，若前三趟的结果如下：</a:t>
            </a: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第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趟：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趟：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趟：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则采用的排序方法可能是（ ）。</a:t>
            </a: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</a:t>
            </a:r>
            <a:r>
              <a:rPr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冒泡排序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B.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希尔排序</a:t>
            </a: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C.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二路归并排序		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D.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基数排序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F07520-18B7-4A94-BAE5-26D1A059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63</a:t>
            </a:fld>
            <a:endParaRPr lang="en-US" altLang="zh-C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5C63AC-940E-43D7-8303-EDD5D3F3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64</a:t>
            </a:fld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 descr="蓝色面巾纸"/>
          <p:cNvSpPr txBox="1">
            <a:spLocks noChangeArrowheads="1"/>
          </p:cNvSpPr>
          <p:nvPr/>
        </p:nvSpPr>
        <p:spPr bwMode="auto">
          <a:xfrm>
            <a:off x="500034" y="480995"/>
            <a:ext cx="3071834" cy="519113"/>
          </a:xfrm>
          <a:prstGeom prst="rect">
            <a:avLst/>
          </a:prstGeom>
          <a:solidFill>
            <a:srgbClr val="6600CC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10.4.2    </a:t>
            </a:r>
            <a:r>
              <a:rPr kumimoji="1" lang="zh-CN" altLang="en-US" sz="2800" dirty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堆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排序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8728" y="2426609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071670" y="2998113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全局有序区</a:t>
            </a:r>
          </a:p>
        </p:txBody>
      </p:sp>
      <p:sp>
        <p:nvSpPr>
          <p:cNvPr id="22" name="矩形 21"/>
          <p:cNvSpPr/>
          <p:nvPr/>
        </p:nvSpPr>
        <p:spPr>
          <a:xfrm>
            <a:off x="4643438" y="2426609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72132" y="2998113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无序区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357554" y="2498047"/>
            <a:ext cx="2357454" cy="1357322"/>
            <a:chOff x="4000496" y="2285992"/>
            <a:chExt cx="2357454" cy="1357322"/>
          </a:xfrm>
        </p:grpSpPr>
        <p:sp>
          <p:nvSpPr>
            <p:cNvPr id="25" name="右弧形箭头 24"/>
            <p:cNvSpPr/>
            <p:nvPr/>
          </p:nvSpPr>
          <p:spPr>
            <a:xfrm rot="6583683">
              <a:off x="4761789" y="2546344"/>
              <a:ext cx="357190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00496" y="3243204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选出最小记录</a:t>
              </a:r>
              <a:r>
                <a:rPr kumimoji="1"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500562" y="2285992"/>
              <a:ext cx="357190" cy="3571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143108" y="3998245"/>
            <a:ext cx="5143536" cy="1431019"/>
            <a:chOff x="1142976" y="2357430"/>
            <a:chExt cx="6858048" cy="1431019"/>
          </a:xfrm>
        </p:grpSpPr>
        <p:sp>
          <p:nvSpPr>
            <p:cNvPr id="29" name="下箭头 28"/>
            <p:cNvSpPr/>
            <p:nvPr/>
          </p:nvSpPr>
          <p:spPr>
            <a:xfrm>
              <a:off x="4071934" y="2357430"/>
              <a:ext cx="357190" cy="92869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42976" y="3357562"/>
              <a:ext cx="68580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 dirty="0">
                  <a:latin typeface="楷体" pitchFamily="49" charset="-122"/>
                  <a:ea typeface="楷体" pitchFamily="49" charset="-122"/>
                </a:rPr>
                <a:t>采用堆方法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选出最小记录：</a:t>
              </a:r>
              <a:r>
                <a:rPr kumimoji="1" lang="zh-CN" altLang="en-US" sz="2200" dirty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堆排序算法</a:t>
              </a:r>
              <a:endParaRPr lang="zh-CN" altLang="en-US" sz="2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2910" y="1571612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1B22D2-5E9B-4334-9291-6551F75B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00034" y="1357298"/>
            <a:ext cx="80724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一个序列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1..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，关键字分别为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、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k</a:t>
            </a:r>
            <a:r>
              <a:rPr kumimoji="1" lang="en-US" altLang="zh-CN" sz="2200" i="1" baseline="-25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2374900" cy="457200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、堆的定义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472" y="2071678"/>
            <a:ext cx="8429684" cy="272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该序列满足如下性质（简称为堆性质）：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err="1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err="1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 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err="1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≥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err="1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≥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 sz="2200" baseline="-30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dirty="0" err="1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/2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满足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种情况的堆称为</a:t>
            </a:r>
            <a:r>
              <a:rPr kumimoji="1"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小根堆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，满足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种情况的堆称为大根堆。下面讨论的堆是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大根堆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FBF564-663B-449D-9A17-1BBBCD77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22"/>
          <p:cNvGrpSpPr/>
          <p:nvPr/>
        </p:nvGrpSpPr>
        <p:grpSpPr>
          <a:xfrm>
            <a:off x="3000364" y="1142984"/>
            <a:ext cx="1874835" cy="1646246"/>
            <a:chOff x="5197495" y="1928802"/>
            <a:chExt cx="1874835" cy="1646246"/>
          </a:xfrm>
        </p:grpSpPr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6134120" y="1928802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tIns="0" anchor="ctr"/>
            <a:lstStyle/>
            <a:p>
              <a:r>
                <a:rPr lang="en-US" altLang="zh-CN" sz="20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5629295" y="2505065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tIns="0" anchor="ctr"/>
            <a:lstStyle/>
            <a:p>
              <a:r>
                <a:rPr lang="en-US" altLang="zh-CN" sz="20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6638945" y="2505065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197495" y="3081327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6634187" y="3143248"/>
              <a:ext cx="438143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r>
                <a:rPr lang="en-US" altLang="zh-CN" sz="2000" i="1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i="1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5945208" y="2284402"/>
              <a:ext cx="242887" cy="257175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0" y="162"/>
                </a:cxn>
              </a:cxnLst>
              <a:rect l="0" t="0" r="r" b="b"/>
              <a:pathLst>
                <a:path w="153" h="162">
                  <a:moveTo>
                    <a:pt x="153" y="0"/>
                  </a:moveTo>
                  <a:lnTo>
                    <a:pt x="0" y="16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540520" y="2262177"/>
              <a:ext cx="241300" cy="255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" y="161"/>
                </a:cxn>
              </a:cxnLst>
              <a:rect l="0" t="0" r="r" b="b"/>
              <a:pathLst>
                <a:path w="152" h="161">
                  <a:moveTo>
                    <a:pt x="0" y="0"/>
                  </a:moveTo>
                  <a:lnTo>
                    <a:pt x="152" y="16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5488008" y="2878127"/>
              <a:ext cx="185737" cy="239713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0" y="151"/>
                </a:cxn>
              </a:cxnLst>
              <a:rect l="0" t="0" r="r" b="b"/>
              <a:pathLst>
                <a:path w="117" h="151">
                  <a:moveTo>
                    <a:pt x="117" y="0"/>
                  </a:moveTo>
                  <a:lnTo>
                    <a:pt x="0" y="15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007120" y="2865427"/>
              <a:ext cx="198437" cy="239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5" y="151"/>
                </a:cxn>
              </a:cxnLst>
              <a:rect l="0" t="0" r="r" b="b"/>
              <a:pathLst>
                <a:path w="125" h="151">
                  <a:moveTo>
                    <a:pt x="0" y="0"/>
                  </a:moveTo>
                  <a:lnTo>
                    <a:pt x="125" y="15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5929322" y="3079740"/>
              <a:ext cx="6477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071802" y="3028890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完全二叉树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143636" y="1462619"/>
            <a:ext cx="928694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err="1"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143504" y="2319875"/>
            <a:ext cx="928694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i="1" dirty="0" err="1"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286644" y="2319875"/>
            <a:ext cx="928694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i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+1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直接连接符 50"/>
          <p:cNvCxnSpPr>
            <a:stCxn id="47" idx="3"/>
            <a:endCxn id="48" idx="0"/>
          </p:cNvCxnSpPr>
          <p:nvPr/>
        </p:nvCxnSpPr>
        <p:spPr>
          <a:xfrm rot="5400000">
            <a:off x="5728535" y="1768769"/>
            <a:ext cx="430423" cy="671789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7" idx="5"/>
            <a:endCxn id="49" idx="0"/>
          </p:cNvCxnSpPr>
          <p:nvPr/>
        </p:nvCxnSpPr>
        <p:spPr>
          <a:xfrm rot="16200000" flipH="1">
            <a:off x="7128447" y="1697330"/>
            <a:ext cx="430423" cy="814665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3504" y="3005737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左孩子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72330" y="3005737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右孩子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2910" y="4677329"/>
            <a:ext cx="792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大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根堆：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对应的完全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二叉树中，任意一个结点的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关键字都大于或等于它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的孩子结点的关键字。</a:t>
            </a:r>
            <a:endParaRPr kumimoji="1"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最小关键字的记录一定是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某个叶子结点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！！！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3929058" y="3820073"/>
            <a:ext cx="285752" cy="6429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86446" y="8857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层序编号方式：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57158" y="1714488"/>
            <a:ext cx="194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 err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 dirty="0" err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i="1" dirty="0" err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 dirty="0" err="1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…  </a:t>
            </a:r>
            <a:r>
              <a:rPr lang="en-US" altLang="zh-CN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 dirty="0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2285984" y="1857364"/>
            <a:ext cx="642942" cy="285752"/>
          </a:xfrm>
          <a:prstGeom prst="rightArrow">
            <a:avLst>
              <a:gd name="adj1" fmla="val 50000"/>
              <a:gd name="adj2" fmla="val 81492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5720" y="214290"/>
            <a:ext cx="6286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将序列</a:t>
            </a:r>
            <a:r>
              <a:rPr lang="en-US" altLang="zh-CN" sz="2200" i="1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en-US" altLang="zh-CN" sz="2200" i="1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…  </a:t>
            </a:r>
            <a:r>
              <a:rPr lang="en-US" altLang="zh-CN" sz="2200" i="1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n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看成是一颗完全二叉树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6279A8-897A-4648-BC27-679109FE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6|14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7|1.1|1.8|5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|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4|11.6|13.8|4|7.3|1.2|14.7|0.8|32.1|5.6|0.6|9.6|0.8|2.6|15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0.4|0.8|0.6|22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6|0.7|15.2|18.3|46.5|4.3|6.5|1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8.9|8|3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5|5.6|5.3|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1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9|1|0.6|7.9|3.3|4.3|9.7|0.9|1.1|20.2|0.8|12.1|1.9|14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.1|12.3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|2.7|1|9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.6|7|1.7|15.1|1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.6|7|1.7|15.1|1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9|62.7|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4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6.1|0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|89.3|1|1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2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4.5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|1.4|37.2|1.6|23|0.8|18.9|1.4|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2.4|0.5|0.4|0.5|6|12.8|5.3|7.3|12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7.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0.8|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23.5|20.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8|4.7|15.1|12.4|9.6|11.6|13.4|4|2.5|4.6|4|11.5|1|0.8|6.4|7.4|3.5|27.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|5.1|3.5|5.9|5|6.5|4.4|3|13.8|1.3|4.5|25.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3.5|4.3|4.3|2.4|3.1|3.8|4.5|5.8|0.6|3.6|2.7|2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0.8|1.2|0.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0.6|0.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7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30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3|7.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8.6|40.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7.3|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8.8|3.9|2.5|5|7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|18.5|42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1000E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2206</TotalTime>
  <Words>5456</Words>
  <Application>Microsoft Office PowerPoint</Application>
  <PresentationFormat>全屏显示(4:3)</PresentationFormat>
  <Paragraphs>948</Paragraphs>
  <Slides>64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1" baseType="lpstr">
      <vt:lpstr>Arial Unicode MS</vt:lpstr>
      <vt:lpstr>仿宋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Consolas</vt:lpstr>
      <vt:lpstr>Symbol</vt:lpstr>
      <vt:lpstr>Times New Roman</vt:lpstr>
      <vt:lpstr>Verdana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Yuxia Wang</cp:lastModifiedBy>
  <cp:revision>535</cp:revision>
  <dcterms:created xsi:type="dcterms:W3CDTF">2004-11-02T05:48:03Z</dcterms:created>
  <dcterms:modified xsi:type="dcterms:W3CDTF">2023-05-25T06:37:14Z</dcterms:modified>
</cp:coreProperties>
</file>