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1.xml" ContentType="application/vnd.openxmlformats-officedocument.presentationml.notesSlide+xml"/>
  <Override PartName="/ppt/tags/tag67.xml" ContentType="application/vnd.openxmlformats-officedocument.presentationml.tags+xml"/>
  <Override PartName="/ppt/notesSlides/notesSlide12.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13.xml" ContentType="application/vnd.openxmlformats-officedocument.presentationml.notesSlide+xml"/>
  <Override PartName="/ppt/tags/tag71.xml" ContentType="application/vnd.openxmlformats-officedocument.presentationml.tags+xml"/>
  <Override PartName="/ppt/notesSlides/notesSlide14.xml" ContentType="application/vnd.openxmlformats-officedocument.presentationml.notesSlide+xml"/>
  <Override PartName="/ppt/tags/tag72.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73.xml" ContentType="application/vnd.openxmlformats-officedocument.presentationml.tags+xml"/>
  <Override PartName="/ppt/notesSlides/notesSlide17.xml" ContentType="application/vnd.openxmlformats-officedocument.presentationml.notesSlide+xml"/>
  <Override PartName="/ppt/tags/tag74.xml" ContentType="application/vnd.openxmlformats-officedocument.presentationml.tags+xml"/>
  <Override PartName="/ppt/notesSlides/notesSlide18.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19.xml" ContentType="application/vnd.openxmlformats-officedocument.presentationml.notesSlide+xml"/>
  <Override PartName="/ppt/tags/tag89.xml" ContentType="application/vnd.openxmlformats-officedocument.presentationml.tags+xml"/>
  <Override PartName="/ppt/notesSlides/notesSlide20.xml" ContentType="application/vnd.openxmlformats-officedocument.presentationml.notesSlide+xml"/>
  <Override PartName="/ppt/tags/tag90.xml" ContentType="application/vnd.openxmlformats-officedocument.presentationml.tags+xml"/>
  <Override PartName="/ppt/notesSlides/notesSlide21.xml" ContentType="application/vnd.openxmlformats-officedocument.presentationml.notesSlide+xml"/>
  <Override PartName="/ppt/tags/tag91.xml" ContentType="application/vnd.openxmlformats-officedocument.presentationml.tags+xml"/>
  <Override PartName="/ppt/notesSlides/notesSlide22.xml" ContentType="application/vnd.openxmlformats-officedocument.presentationml.notesSlide+xml"/>
  <Override PartName="/ppt/tags/tag92.xml" ContentType="application/vnd.openxmlformats-officedocument.presentationml.tags+xml"/>
  <Override PartName="/ppt/notesSlides/notesSlide23.xml" ContentType="application/vnd.openxmlformats-officedocument.presentationml.notesSlide+xml"/>
  <Override PartName="/ppt/tags/tag93.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129"/>
  </p:notesMasterIdLst>
  <p:handoutMasterIdLst>
    <p:handoutMasterId r:id="rId130"/>
  </p:handoutMasterIdLst>
  <p:sldIdLst>
    <p:sldId id="256" r:id="rId2"/>
    <p:sldId id="257" r:id="rId3"/>
    <p:sldId id="449" r:id="rId4"/>
    <p:sldId id="258" r:id="rId5"/>
    <p:sldId id="259" r:id="rId6"/>
    <p:sldId id="446" r:id="rId7"/>
    <p:sldId id="401" r:id="rId8"/>
    <p:sldId id="402" r:id="rId9"/>
    <p:sldId id="406" r:id="rId10"/>
    <p:sldId id="409" r:id="rId11"/>
    <p:sldId id="452" r:id="rId12"/>
    <p:sldId id="408" r:id="rId13"/>
    <p:sldId id="411" r:id="rId14"/>
    <p:sldId id="415" r:id="rId15"/>
    <p:sldId id="416" r:id="rId16"/>
    <p:sldId id="417" r:id="rId17"/>
    <p:sldId id="418" r:id="rId18"/>
    <p:sldId id="420" r:id="rId19"/>
    <p:sldId id="421" r:id="rId20"/>
    <p:sldId id="422" r:id="rId21"/>
    <p:sldId id="424" r:id="rId22"/>
    <p:sldId id="425" r:id="rId23"/>
    <p:sldId id="426" r:id="rId24"/>
    <p:sldId id="427" r:id="rId25"/>
    <p:sldId id="429" r:id="rId26"/>
    <p:sldId id="430" r:id="rId27"/>
    <p:sldId id="431" r:id="rId28"/>
    <p:sldId id="432" r:id="rId29"/>
    <p:sldId id="434" r:id="rId30"/>
    <p:sldId id="435" r:id="rId31"/>
    <p:sldId id="439" r:id="rId32"/>
    <p:sldId id="442" r:id="rId33"/>
    <p:sldId id="443" r:id="rId34"/>
    <p:sldId id="277" r:id="rId35"/>
    <p:sldId id="474" r:id="rId36"/>
    <p:sldId id="519" r:id="rId37"/>
    <p:sldId id="520" r:id="rId38"/>
    <p:sldId id="325" r:id="rId39"/>
    <p:sldId id="518" r:id="rId40"/>
    <p:sldId id="412" r:id="rId41"/>
    <p:sldId id="480" r:id="rId42"/>
    <p:sldId id="414" r:id="rId43"/>
    <p:sldId id="481" r:id="rId44"/>
    <p:sldId id="282" r:id="rId45"/>
    <p:sldId id="487" r:id="rId46"/>
    <p:sldId id="283" r:id="rId47"/>
    <p:sldId id="500" r:id="rId48"/>
    <p:sldId id="284" r:id="rId49"/>
    <p:sldId id="285" r:id="rId50"/>
    <p:sldId id="501" r:id="rId51"/>
    <p:sldId id="290" r:id="rId52"/>
    <p:sldId id="291" r:id="rId53"/>
    <p:sldId id="502" r:id="rId54"/>
    <p:sldId id="292" r:id="rId55"/>
    <p:sldId id="293" r:id="rId56"/>
    <p:sldId id="503" r:id="rId57"/>
    <p:sldId id="294" r:id="rId58"/>
    <p:sldId id="295" r:id="rId59"/>
    <p:sldId id="296" r:id="rId60"/>
    <p:sldId id="504" r:id="rId61"/>
    <p:sldId id="297" r:id="rId62"/>
    <p:sldId id="505" r:id="rId63"/>
    <p:sldId id="298" r:id="rId64"/>
    <p:sldId id="299" r:id="rId65"/>
    <p:sldId id="300" r:id="rId66"/>
    <p:sldId id="301" r:id="rId67"/>
    <p:sldId id="522" r:id="rId68"/>
    <p:sldId id="523" r:id="rId69"/>
    <p:sldId id="524" r:id="rId70"/>
    <p:sldId id="525" r:id="rId71"/>
    <p:sldId id="526" r:id="rId72"/>
    <p:sldId id="527" r:id="rId73"/>
    <p:sldId id="507" r:id="rId74"/>
    <p:sldId id="514" r:id="rId75"/>
    <p:sldId id="515" r:id="rId76"/>
    <p:sldId id="516" r:id="rId77"/>
    <p:sldId id="341" r:id="rId78"/>
    <p:sldId id="342" r:id="rId79"/>
    <p:sldId id="343" r:id="rId80"/>
    <p:sldId id="506" r:id="rId81"/>
    <p:sldId id="350" r:id="rId82"/>
    <p:sldId id="351" r:id="rId83"/>
    <p:sldId id="352" r:id="rId84"/>
    <p:sldId id="534" r:id="rId85"/>
    <p:sldId id="360" r:id="rId86"/>
    <p:sldId id="530" r:id="rId87"/>
    <p:sldId id="531" r:id="rId88"/>
    <p:sldId id="532" r:id="rId89"/>
    <p:sldId id="533" r:id="rId90"/>
    <p:sldId id="535" r:id="rId91"/>
    <p:sldId id="536" r:id="rId92"/>
    <p:sldId id="537" r:id="rId93"/>
    <p:sldId id="538" r:id="rId94"/>
    <p:sldId id="539" r:id="rId95"/>
    <p:sldId id="540" r:id="rId96"/>
    <p:sldId id="542" r:id="rId97"/>
    <p:sldId id="543" r:id="rId98"/>
    <p:sldId id="544" r:id="rId99"/>
    <p:sldId id="545" r:id="rId100"/>
    <p:sldId id="546" r:id="rId101"/>
    <p:sldId id="547" r:id="rId102"/>
    <p:sldId id="548" r:id="rId103"/>
    <p:sldId id="549" r:id="rId104"/>
    <p:sldId id="550" r:id="rId105"/>
    <p:sldId id="551" r:id="rId106"/>
    <p:sldId id="552" r:id="rId107"/>
    <p:sldId id="553" r:id="rId108"/>
    <p:sldId id="554" r:id="rId109"/>
    <p:sldId id="555" r:id="rId110"/>
    <p:sldId id="556" r:id="rId111"/>
    <p:sldId id="557" r:id="rId112"/>
    <p:sldId id="558" r:id="rId113"/>
    <p:sldId id="559" r:id="rId114"/>
    <p:sldId id="560" r:id="rId115"/>
    <p:sldId id="561" r:id="rId116"/>
    <p:sldId id="562" r:id="rId117"/>
    <p:sldId id="582" r:id="rId118"/>
    <p:sldId id="583" r:id="rId119"/>
    <p:sldId id="584" r:id="rId120"/>
    <p:sldId id="585" r:id="rId121"/>
    <p:sldId id="598" r:id="rId122"/>
    <p:sldId id="599" r:id="rId123"/>
    <p:sldId id="600" r:id="rId124"/>
    <p:sldId id="601" r:id="rId125"/>
    <p:sldId id="602" r:id="rId126"/>
    <p:sldId id="603" r:id="rId127"/>
    <p:sldId id="488" r:id="rId128"/>
  </p:sldIdLst>
  <p:sldSz cx="9144000" cy="6858000" type="screen4x3"/>
  <p:notesSz cx="6858000" cy="9144000"/>
  <p:defaultTextStyle>
    <a:defPPr>
      <a:defRPr lang="zh-CN"/>
    </a:defPPr>
    <a:lvl1pPr algn="ctr" rtl="0" fontAlgn="base">
      <a:spcBef>
        <a:spcPct val="50000"/>
      </a:spcBef>
      <a:spcAft>
        <a:spcPct val="0"/>
      </a:spcAft>
      <a:defRPr sz="2000" b="1" kern="1200">
        <a:solidFill>
          <a:srgbClr val="0000FF"/>
        </a:solidFill>
        <a:latin typeface="Times New Roman" pitchFamily="18" charset="0"/>
        <a:ea typeface="楷体_GB2312" pitchFamily="49" charset="-122"/>
        <a:cs typeface="+mn-cs"/>
      </a:defRPr>
    </a:lvl1pPr>
    <a:lvl2pPr marL="457200" algn="ctr" rtl="0" fontAlgn="base">
      <a:spcBef>
        <a:spcPct val="50000"/>
      </a:spcBef>
      <a:spcAft>
        <a:spcPct val="0"/>
      </a:spcAft>
      <a:defRPr sz="2000" b="1" kern="1200">
        <a:solidFill>
          <a:srgbClr val="0000FF"/>
        </a:solidFill>
        <a:latin typeface="Times New Roman" pitchFamily="18" charset="0"/>
        <a:ea typeface="楷体_GB2312" pitchFamily="49" charset="-122"/>
        <a:cs typeface="+mn-cs"/>
      </a:defRPr>
    </a:lvl2pPr>
    <a:lvl3pPr marL="914400" algn="ctr" rtl="0" fontAlgn="base">
      <a:spcBef>
        <a:spcPct val="50000"/>
      </a:spcBef>
      <a:spcAft>
        <a:spcPct val="0"/>
      </a:spcAft>
      <a:defRPr sz="2000" b="1" kern="1200">
        <a:solidFill>
          <a:srgbClr val="0000FF"/>
        </a:solidFill>
        <a:latin typeface="Times New Roman" pitchFamily="18" charset="0"/>
        <a:ea typeface="楷体_GB2312" pitchFamily="49" charset="-122"/>
        <a:cs typeface="+mn-cs"/>
      </a:defRPr>
    </a:lvl3pPr>
    <a:lvl4pPr marL="1371600" algn="ctr" rtl="0" fontAlgn="base">
      <a:spcBef>
        <a:spcPct val="50000"/>
      </a:spcBef>
      <a:spcAft>
        <a:spcPct val="0"/>
      </a:spcAft>
      <a:defRPr sz="2000" b="1" kern="1200">
        <a:solidFill>
          <a:srgbClr val="0000FF"/>
        </a:solidFill>
        <a:latin typeface="Times New Roman" pitchFamily="18" charset="0"/>
        <a:ea typeface="楷体_GB2312" pitchFamily="49" charset="-122"/>
        <a:cs typeface="+mn-cs"/>
      </a:defRPr>
    </a:lvl4pPr>
    <a:lvl5pPr marL="1828800" algn="ctr" rtl="0" fontAlgn="base">
      <a:spcBef>
        <a:spcPct val="50000"/>
      </a:spcBef>
      <a:spcAft>
        <a:spcPct val="0"/>
      </a:spcAft>
      <a:defRPr sz="2000" b="1" kern="1200">
        <a:solidFill>
          <a:srgbClr val="0000FF"/>
        </a:solidFill>
        <a:latin typeface="Times New Roman" pitchFamily="18" charset="0"/>
        <a:ea typeface="楷体_GB2312" pitchFamily="49" charset="-122"/>
        <a:cs typeface="+mn-cs"/>
      </a:defRPr>
    </a:lvl5pPr>
    <a:lvl6pPr marL="2286000" algn="l" defTabSz="914400" rtl="0" eaLnBrk="1" latinLnBrk="0" hangingPunct="1">
      <a:defRPr sz="2000" b="1" kern="1200">
        <a:solidFill>
          <a:srgbClr val="0000FF"/>
        </a:solidFill>
        <a:latin typeface="Times New Roman" pitchFamily="18" charset="0"/>
        <a:ea typeface="楷体_GB2312" pitchFamily="49" charset="-122"/>
        <a:cs typeface="+mn-cs"/>
      </a:defRPr>
    </a:lvl6pPr>
    <a:lvl7pPr marL="2743200" algn="l" defTabSz="914400" rtl="0" eaLnBrk="1" latinLnBrk="0" hangingPunct="1">
      <a:defRPr sz="2000" b="1" kern="1200">
        <a:solidFill>
          <a:srgbClr val="0000FF"/>
        </a:solidFill>
        <a:latin typeface="Times New Roman" pitchFamily="18" charset="0"/>
        <a:ea typeface="楷体_GB2312" pitchFamily="49" charset="-122"/>
        <a:cs typeface="+mn-cs"/>
      </a:defRPr>
    </a:lvl7pPr>
    <a:lvl8pPr marL="3200400" algn="l" defTabSz="914400" rtl="0" eaLnBrk="1" latinLnBrk="0" hangingPunct="1">
      <a:defRPr sz="2000" b="1" kern="1200">
        <a:solidFill>
          <a:srgbClr val="0000FF"/>
        </a:solidFill>
        <a:latin typeface="Times New Roman" pitchFamily="18" charset="0"/>
        <a:ea typeface="楷体_GB2312" pitchFamily="49" charset="-122"/>
        <a:cs typeface="+mn-cs"/>
      </a:defRPr>
    </a:lvl8pPr>
    <a:lvl9pPr marL="3657600" algn="l" defTabSz="914400" rtl="0" eaLnBrk="1" latinLnBrk="0" hangingPunct="1">
      <a:defRPr sz="2000" b="1" kern="1200">
        <a:solidFill>
          <a:srgbClr val="0000FF"/>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45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00FF"/>
    <a:srgbClr val="FF3300"/>
    <a:srgbClr val="33993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62" autoAdjust="0"/>
    <p:restoredTop sz="94632" autoAdjust="0"/>
  </p:normalViewPr>
  <p:slideViewPr>
    <p:cSldViewPr>
      <p:cViewPr varScale="1">
        <p:scale>
          <a:sx n="85" d="100"/>
          <a:sy n="85" d="100"/>
        </p:scale>
        <p:origin x="852" y="39"/>
      </p:cViewPr>
      <p:guideLst>
        <p:guide orient="horz" pos="2160"/>
        <p:guide pos="4512"/>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handoutMaster" Target="handoutMasters/handout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C96A03B-8E63-EA45-A7BB-3F4CA800AAAE}" type="datetimeFigureOut">
              <a:rPr kumimoji="1" lang="zh-CN" altLang="en-US" smtClean="0"/>
              <a:t>2022/5/20</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432FBF0-7430-F34A-8846-4DDD18BC6B58}" type="slidenum">
              <a:rPr kumimoji="1" lang="zh-CN" altLang="en-US" smtClean="0"/>
              <a:t>‹#›</a:t>
            </a:fld>
            <a:endParaRPr kumimoji="1" lang="zh-CN" altLang="en-US"/>
          </a:p>
        </p:txBody>
      </p:sp>
    </p:spTree>
    <p:extLst>
      <p:ext uri="{BB962C8B-B14F-4D97-AF65-F5344CB8AC3E}">
        <p14:creationId xmlns:p14="http://schemas.microsoft.com/office/powerpoint/2010/main" val="40155535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kumimoji="1" sz="1200" b="0">
                <a:solidFill>
                  <a:schemeClr val="tx1"/>
                </a:solidFill>
                <a:ea typeface="宋体" pitchFamily="2" charset="-122"/>
              </a:defRPr>
            </a:lvl1pPr>
          </a:lstStyle>
          <a:p>
            <a:endParaRPr lang="en-US" altLang="zh-CN"/>
          </a:p>
        </p:txBody>
      </p:sp>
      <p:sp>
        <p:nvSpPr>
          <p:cNvPr id="2672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kumimoji="1" sz="1200" b="0">
                <a:solidFill>
                  <a:schemeClr val="tx1"/>
                </a:solidFill>
                <a:ea typeface="宋体" pitchFamily="2" charset="-122"/>
              </a:defRPr>
            </a:lvl1pPr>
          </a:lstStyle>
          <a:p>
            <a:endParaRPr lang="en-US" altLang="zh-CN"/>
          </a:p>
        </p:txBody>
      </p:sp>
      <p:sp>
        <p:nvSpPr>
          <p:cNvPr id="267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672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672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kumimoji="1" sz="1200" b="0">
                <a:solidFill>
                  <a:schemeClr val="tx1"/>
                </a:solidFill>
                <a:ea typeface="宋体" pitchFamily="2" charset="-122"/>
              </a:defRPr>
            </a:lvl1pPr>
          </a:lstStyle>
          <a:p>
            <a:endParaRPr lang="en-US" altLang="zh-CN"/>
          </a:p>
        </p:txBody>
      </p:sp>
      <p:sp>
        <p:nvSpPr>
          <p:cNvPr id="2672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kumimoji="1" sz="1200" b="0">
                <a:solidFill>
                  <a:schemeClr val="tx1"/>
                </a:solidFill>
                <a:ea typeface="宋体" pitchFamily="2" charset="-122"/>
              </a:defRPr>
            </a:lvl1pPr>
          </a:lstStyle>
          <a:p>
            <a:fld id="{0CED2C9B-1614-4416-AFE8-2E4682484FFB}" type="slidenum">
              <a:rPr lang="en-US" altLang="zh-CN"/>
              <a:pPr/>
              <a:t>‹#›</a:t>
            </a:fld>
            <a:endParaRPr lang="en-US" altLang="zh-CN"/>
          </a:p>
        </p:txBody>
      </p:sp>
    </p:spTree>
    <p:extLst>
      <p:ext uri="{BB962C8B-B14F-4D97-AF65-F5344CB8AC3E}">
        <p14:creationId xmlns:p14="http://schemas.microsoft.com/office/powerpoint/2010/main" val="275618611"/>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9C3474-7505-464E-B6B1-E80EE52127B8}" type="slidenum">
              <a:rPr lang="en-US" altLang="zh-CN"/>
              <a:pPr/>
              <a:t>1</a:t>
            </a:fld>
            <a:endParaRPr lang="en-US" altLang="zh-CN"/>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629C7F-FB60-45D4-B710-62D9026AA9FF}" type="slidenum">
              <a:rPr lang="en-US" altLang="zh-CN"/>
              <a:pPr/>
              <a:t>13</a:t>
            </a:fld>
            <a:endParaRPr lang="en-US" altLang="zh-CN"/>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F090005-2B6E-4130-AA36-77404CAEAB74}" type="slidenum">
              <a:rPr lang="zh-CN" altLang="en-US" smtClean="0"/>
              <a:pPr/>
              <a:t>79</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0" dirty="0">
                <a:latin typeface="等线" panose="02010600030101010101" pitchFamily="2" charset="-122"/>
                <a:ea typeface="等线" panose="02010600030101010101" pitchFamily="2" charset="-122"/>
              </a:rPr>
              <a:t>解：定义两个指针变量</a:t>
            </a:r>
            <a:r>
              <a:rPr lang="en-US" altLang="zh-CN" b="0" dirty="0">
                <a:latin typeface="等线" panose="02010600030101010101" pitchFamily="2" charset="-122"/>
                <a:ea typeface="等线" panose="02010600030101010101" pitchFamily="2" charset="-122"/>
              </a:rPr>
              <a:t>p</a:t>
            </a:r>
            <a:r>
              <a:rPr lang="zh-CN" altLang="en-US" b="0" dirty="0">
                <a:latin typeface="等线" panose="02010600030101010101" pitchFamily="2" charset="-122"/>
                <a:ea typeface="等线" panose="02010600030101010101" pitchFamily="2" charset="-122"/>
              </a:rPr>
              <a:t>和</a:t>
            </a:r>
            <a:r>
              <a:rPr lang="en-US" altLang="zh-CN" b="0" dirty="0">
                <a:latin typeface="等线" panose="02010600030101010101" pitchFamily="2" charset="-122"/>
                <a:ea typeface="等线" panose="02010600030101010101" pitchFamily="2" charset="-122"/>
              </a:rPr>
              <a:t>q</a:t>
            </a:r>
            <a:r>
              <a:rPr lang="zh-CN" altLang="en-US" b="0" dirty="0">
                <a:latin typeface="等线" panose="02010600030101010101" pitchFamily="2" charset="-122"/>
                <a:ea typeface="等线" panose="02010600030101010101" pitchFamily="2" charset="-122"/>
              </a:rPr>
              <a:t>，初始时均指向头节点的下一个节点。</a:t>
            </a:r>
            <a:r>
              <a:rPr lang="en-US" altLang="zh-CN" b="0" dirty="0">
                <a:latin typeface="等线" panose="02010600030101010101" pitchFamily="2" charset="-122"/>
                <a:ea typeface="等线" panose="02010600030101010101" pitchFamily="2" charset="-122"/>
              </a:rPr>
              <a:t>p</a:t>
            </a:r>
            <a:r>
              <a:rPr lang="zh-CN" altLang="en-US" b="0" dirty="0">
                <a:latin typeface="等线" panose="02010600030101010101" pitchFamily="2" charset="-122"/>
                <a:ea typeface="等线" panose="02010600030101010101" pitchFamily="2" charset="-122"/>
              </a:rPr>
              <a:t>指针沿链表移动；当</a:t>
            </a:r>
            <a:r>
              <a:rPr lang="en-US" altLang="zh-CN" b="0" dirty="0">
                <a:latin typeface="等线" panose="02010600030101010101" pitchFamily="2" charset="-122"/>
                <a:ea typeface="等线" panose="02010600030101010101" pitchFamily="2" charset="-122"/>
              </a:rPr>
              <a:t>p</a:t>
            </a:r>
            <a:r>
              <a:rPr lang="zh-CN" altLang="en-US" b="0" dirty="0">
                <a:latin typeface="等线" panose="02010600030101010101" pitchFamily="2" charset="-122"/>
                <a:ea typeface="等线" panose="02010600030101010101" pitchFamily="2" charset="-122"/>
              </a:rPr>
              <a:t>指针移动到第</a:t>
            </a:r>
            <a:r>
              <a:rPr lang="en-US" altLang="zh-CN" b="0" dirty="0">
                <a:latin typeface="等线" panose="02010600030101010101" pitchFamily="2" charset="-122"/>
                <a:ea typeface="等线" panose="02010600030101010101" pitchFamily="2" charset="-122"/>
              </a:rPr>
              <a:t>k</a:t>
            </a:r>
            <a:r>
              <a:rPr lang="zh-CN" altLang="en-US" b="0" dirty="0">
                <a:latin typeface="等线" panose="02010600030101010101" pitchFamily="2" charset="-122"/>
                <a:ea typeface="等线" panose="02010600030101010101" pitchFamily="2" charset="-122"/>
              </a:rPr>
              <a:t>个节点时，</a:t>
            </a:r>
            <a:r>
              <a:rPr lang="en-US" altLang="zh-CN" b="0" dirty="0">
                <a:latin typeface="等线" panose="02010600030101010101" pitchFamily="2" charset="-122"/>
                <a:ea typeface="等线" panose="02010600030101010101" pitchFamily="2" charset="-122"/>
              </a:rPr>
              <a:t>q</a:t>
            </a:r>
            <a:r>
              <a:rPr lang="zh-CN" altLang="en-US" b="0" dirty="0">
                <a:latin typeface="等线" panose="02010600030101010101" pitchFamily="2" charset="-122"/>
                <a:ea typeface="等线" panose="02010600030101010101" pitchFamily="2" charset="-122"/>
              </a:rPr>
              <a:t>指针开始与</a:t>
            </a:r>
            <a:r>
              <a:rPr lang="en-US" altLang="zh-CN" b="0" dirty="0">
                <a:latin typeface="等线" panose="02010600030101010101" pitchFamily="2" charset="-122"/>
                <a:ea typeface="等线" panose="02010600030101010101" pitchFamily="2" charset="-122"/>
              </a:rPr>
              <a:t>p</a:t>
            </a:r>
            <a:r>
              <a:rPr lang="zh-CN" altLang="en-US" b="0" dirty="0">
                <a:latin typeface="等线" panose="02010600030101010101" pitchFamily="2" charset="-122"/>
                <a:ea typeface="等线" panose="02010600030101010101" pitchFamily="2" charset="-122"/>
              </a:rPr>
              <a:t>指针同步移动；当</a:t>
            </a:r>
            <a:r>
              <a:rPr lang="en-US" altLang="zh-CN" b="0" dirty="0">
                <a:latin typeface="等线" panose="02010600030101010101" pitchFamily="2" charset="-122"/>
                <a:ea typeface="等线" panose="02010600030101010101" pitchFamily="2" charset="-122"/>
              </a:rPr>
              <a:t>p</a:t>
            </a:r>
            <a:r>
              <a:rPr lang="zh-CN" altLang="en-US" b="0" dirty="0">
                <a:latin typeface="等线" panose="02010600030101010101" pitchFamily="2" charset="-122"/>
                <a:ea typeface="等线" panose="02010600030101010101" pitchFamily="2" charset="-122"/>
              </a:rPr>
              <a:t>指针移动到链表最后一个节点时，</a:t>
            </a:r>
            <a:r>
              <a:rPr lang="en-US" altLang="zh-CN" b="0" dirty="0">
                <a:latin typeface="等线" panose="02010600030101010101" pitchFamily="2" charset="-122"/>
                <a:ea typeface="等线" panose="02010600030101010101" pitchFamily="2" charset="-122"/>
              </a:rPr>
              <a:t>q</a:t>
            </a:r>
            <a:r>
              <a:rPr lang="zh-CN" altLang="en-US" b="0" dirty="0">
                <a:latin typeface="等线" panose="02010600030101010101" pitchFamily="2" charset="-122"/>
                <a:ea typeface="等线" panose="02010600030101010101" pitchFamily="2" charset="-122"/>
              </a:rPr>
              <a:t>指针所指元素为倒数第</a:t>
            </a:r>
            <a:r>
              <a:rPr lang="en-US" altLang="zh-CN" b="0" dirty="0">
                <a:latin typeface="等线" panose="02010600030101010101" pitchFamily="2" charset="-122"/>
                <a:ea typeface="等线" panose="02010600030101010101" pitchFamily="2" charset="-122"/>
              </a:rPr>
              <a:t>k</a:t>
            </a:r>
            <a:r>
              <a:rPr lang="zh-CN" altLang="en-US" b="0" dirty="0">
                <a:latin typeface="等线" panose="02010600030101010101" pitchFamily="2" charset="-122"/>
                <a:ea typeface="等线" panose="02010600030101010101" pitchFamily="2" charset="-122"/>
              </a:rPr>
              <a:t>个节点。</a:t>
            </a:r>
          </a:p>
          <a:p>
            <a:endParaRPr kumimoji="1" lang="zh-CN" altLang="en-US" dirty="0"/>
          </a:p>
        </p:txBody>
      </p:sp>
      <p:sp>
        <p:nvSpPr>
          <p:cNvPr id="4" name="幻灯片编号占位符 3"/>
          <p:cNvSpPr>
            <a:spLocks noGrp="1"/>
          </p:cNvSpPr>
          <p:nvPr>
            <p:ph type="sldNum" sz="quarter" idx="10"/>
          </p:nvPr>
        </p:nvSpPr>
        <p:spPr/>
        <p:txBody>
          <a:bodyPr/>
          <a:lstStyle/>
          <a:p>
            <a:fld id="{0CED2C9B-1614-4416-AFE8-2E4682484FFB}" type="slidenum">
              <a:rPr lang="en-US" altLang="zh-CN" smtClean="0"/>
              <a:pPr/>
              <a:t>81</a:t>
            </a:fld>
            <a:endParaRPr lang="en-US" altLang="zh-CN"/>
          </a:p>
        </p:txBody>
      </p:sp>
    </p:spTree>
    <p:extLst>
      <p:ext uri="{BB962C8B-B14F-4D97-AF65-F5344CB8AC3E}">
        <p14:creationId xmlns:p14="http://schemas.microsoft.com/office/powerpoint/2010/main" val="630258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2"/>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84</a:t>
            </a:fld>
            <a:endParaRPr lang="zh-CN" altLang="en-US"/>
          </a:p>
        </p:txBody>
      </p:sp>
    </p:spTree>
    <p:extLst>
      <p:ext uri="{BB962C8B-B14F-4D97-AF65-F5344CB8AC3E}">
        <p14:creationId xmlns:p14="http://schemas.microsoft.com/office/powerpoint/2010/main" val="753504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2"/>
            <a:endParaRPr lang="en-US" altLang="zh-CN" sz="1600" dirty="0"/>
          </a:p>
          <a:p>
            <a:pPr lvl="2"/>
            <a:endParaRPr lang="en-US" altLang="zh-CN" sz="1600" dirty="0"/>
          </a:p>
          <a:p>
            <a:pPr lvl="2"/>
            <a:endParaRPr lang="en-US" altLang="zh-CN" sz="1600" dirty="0"/>
          </a:p>
          <a:p>
            <a:pPr lvl="2"/>
            <a:r>
              <a:rPr lang="zh-CN" altLang="en-US" sz="1600" dirty="0"/>
              <a:t>在一间房间总共有</a:t>
            </a:r>
            <a:r>
              <a:rPr lang="en-US" altLang="zh-CN" sz="1600" dirty="0"/>
              <a:t>n</a:t>
            </a:r>
            <a:r>
              <a:rPr lang="zh-CN" altLang="en-US" sz="1600" dirty="0"/>
              <a:t>个人（下标</a:t>
            </a:r>
            <a:r>
              <a:rPr lang="en-US" altLang="zh-CN" sz="1600" dirty="0"/>
              <a:t>0</a:t>
            </a:r>
            <a:r>
              <a:rPr lang="zh-CN" altLang="en-US" sz="1600" dirty="0"/>
              <a:t>～</a:t>
            </a:r>
            <a:r>
              <a:rPr lang="en-US" altLang="zh-CN" sz="1600" dirty="0"/>
              <a:t>n-1</a:t>
            </a:r>
            <a:r>
              <a:rPr lang="zh-CN" altLang="en-US" sz="1600" dirty="0"/>
              <a:t>），只能有最后一个人活命。</a:t>
            </a:r>
            <a:endParaRPr lang="en-US" altLang="zh-CN" sz="1600" dirty="0"/>
          </a:p>
          <a:p>
            <a:pPr lvl="2"/>
            <a:r>
              <a:rPr lang="zh-CN" altLang="en-US" sz="1600" dirty="0"/>
              <a:t>所有人围成一圈，顺时针报数，每次报到</a:t>
            </a:r>
            <a:r>
              <a:rPr lang="en-US" altLang="zh-CN" sz="1600" dirty="0"/>
              <a:t>q</a:t>
            </a:r>
            <a:r>
              <a:rPr lang="zh-CN" altLang="en-US" sz="1600" dirty="0"/>
              <a:t>的人将被杀掉 ，被杀掉的人将从房间内被移走 </a:t>
            </a:r>
            <a:endParaRPr lang="en-US" altLang="zh-CN" sz="1600" dirty="0"/>
          </a:p>
          <a:p>
            <a:pPr lvl="2"/>
            <a:r>
              <a:rPr lang="zh-CN" altLang="en-US" sz="1600" dirty="0"/>
              <a:t>然后从被杀掉的下一个人重新报数，继续报</a:t>
            </a:r>
            <a:r>
              <a:rPr lang="en-US" altLang="zh-CN" sz="1600" dirty="0"/>
              <a:t>q</a:t>
            </a:r>
            <a:r>
              <a:rPr lang="zh-CN" altLang="en-US" sz="1600" dirty="0"/>
              <a:t>，再清除，直到剩余一人</a:t>
            </a:r>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85</a:t>
            </a:fld>
            <a:endParaRPr lang="zh-CN" altLang="en-US"/>
          </a:p>
        </p:txBody>
      </p:sp>
    </p:spTree>
    <p:extLst>
      <p:ext uri="{BB962C8B-B14F-4D97-AF65-F5344CB8AC3E}">
        <p14:creationId xmlns:p14="http://schemas.microsoft.com/office/powerpoint/2010/main" val="753504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2"/>
            <a:r>
              <a:rPr lang="en-US" altLang="zh-CN" sz="1600" dirty="0"/>
              <a:t>Josephus</a:t>
            </a:r>
            <a:r>
              <a:rPr lang="zh-CN" altLang="en-US" sz="1600" dirty="0"/>
              <a:t>有过的故事：</a:t>
            </a:r>
            <a:r>
              <a:rPr lang="en-US" altLang="zh-CN" sz="1600" dirty="0"/>
              <a:t>39 </a:t>
            </a:r>
            <a:r>
              <a:rPr lang="zh-CN" altLang="en-US" sz="1600" dirty="0"/>
              <a:t>个犹太人与</a:t>
            </a:r>
            <a:r>
              <a:rPr lang="en-US" altLang="zh-CN" sz="1600" dirty="0"/>
              <a:t>Josephus</a:t>
            </a:r>
            <a:r>
              <a:rPr lang="zh-CN" altLang="en-US" sz="1600" dirty="0"/>
              <a:t>及他的朋友躲到一个洞中，</a:t>
            </a:r>
            <a:r>
              <a:rPr lang="en-US" altLang="zh-CN" sz="1600" dirty="0"/>
              <a:t>39</a:t>
            </a:r>
            <a:r>
              <a:rPr lang="zh-CN" altLang="en-US" sz="1600" dirty="0"/>
              <a:t>个犹太人决定宁愿死也不要被敌人抓。于是决定了自杀方式，</a:t>
            </a:r>
            <a:r>
              <a:rPr lang="en-US" altLang="zh-CN" sz="1600" dirty="0"/>
              <a:t>41</a:t>
            </a:r>
            <a:r>
              <a:rPr lang="zh-CN" altLang="en-US" sz="1600" dirty="0"/>
              <a:t>个人排成一个圆圈，由第</a:t>
            </a:r>
            <a:r>
              <a:rPr lang="en-US" altLang="zh-CN" sz="1600" dirty="0"/>
              <a:t>1</a:t>
            </a:r>
            <a:r>
              <a:rPr lang="zh-CN" altLang="en-US" sz="1600" dirty="0"/>
              <a:t>个人开始报数，每报数到第</a:t>
            </a:r>
            <a:r>
              <a:rPr lang="en-US" altLang="zh-CN" sz="1600" dirty="0"/>
              <a:t>3</a:t>
            </a:r>
            <a:r>
              <a:rPr lang="zh-CN" altLang="en-US" sz="1600" dirty="0"/>
              <a:t>人该人就必须自杀。然后下一个重新报数，直到所有人都自杀身亡为止。然而</a:t>
            </a:r>
            <a:r>
              <a:rPr lang="en-US" altLang="zh-CN" sz="1600" dirty="0"/>
              <a:t>Josephus </a:t>
            </a:r>
            <a:r>
              <a:rPr lang="zh-CN" altLang="en-US" sz="1600" dirty="0"/>
              <a:t>和他的朋友并不想遵从，</a:t>
            </a:r>
            <a:r>
              <a:rPr lang="en-US" altLang="zh-CN" sz="1600" dirty="0"/>
              <a:t>Josephus</a:t>
            </a:r>
            <a:r>
              <a:rPr lang="zh-CN" altLang="en-US" sz="1600" dirty="0"/>
              <a:t>要他的朋友先假装遵从，他将朋友与自己安排在第</a:t>
            </a:r>
            <a:r>
              <a:rPr lang="en-US" altLang="zh-CN" sz="1600" dirty="0"/>
              <a:t>16</a:t>
            </a:r>
            <a:r>
              <a:rPr lang="zh-CN" altLang="en-US" sz="1600" dirty="0"/>
              <a:t>个与第</a:t>
            </a:r>
            <a:r>
              <a:rPr lang="en-US" altLang="zh-CN" sz="1600" dirty="0"/>
              <a:t>31</a:t>
            </a:r>
            <a:r>
              <a:rPr lang="zh-CN" altLang="en-US" sz="1600" dirty="0"/>
              <a:t>个位置，于是逃过了这场死亡游戏。</a:t>
            </a:r>
          </a:p>
          <a:p>
            <a:pPr lvl="2"/>
            <a:endParaRPr lang="en-US" altLang="zh-CN" sz="1600" dirty="0"/>
          </a:p>
          <a:p>
            <a:pPr lvl="2"/>
            <a:endParaRPr lang="en-US" altLang="zh-CN" sz="1600" dirty="0"/>
          </a:p>
          <a:p>
            <a:pPr lvl="2"/>
            <a:endParaRPr lang="en-US" altLang="zh-CN" sz="1600" dirty="0"/>
          </a:p>
          <a:p>
            <a:pPr lvl="2"/>
            <a:r>
              <a:rPr lang="zh-CN" altLang="en-US" sz="1600" dirty="0"/>
              <a:t>在一间房间总共有</a:t>
            </a:r>
            <a:r>
              <a:rPr lang="en-US" altLang="zh-CN" sz="1600" dirty="0"/>
              <a:t>n</a:t>
            </a:r>
            <a:r>
              <a:rPr lang="zh-CN" altLang="en-US" sz="1600" dirty="0"/>
              <a:t>个人（下标</a:t>
            </a:r>
            <a:r>
              <a:rPr lang="en-US" altLang="zh-CN" sz="1600" dirty="0"/>
              <a:t>0</a:t>
            </a:r>
            <a:r>
              <a:rPr lang="zh-CN" altLang="en-US" sz="1600" dirty="0"/>
              <a:t>～</a:t>
            </a:r>
            <a:r>
              <a:rPr lang="en-US" altLang="zh-CN" sz="1600" dirty="0"/>
              <a:t>n-1</a:t>
            </a:r>
            <a:r>
              <a:rPr lang="zh-CN" altLang="en-US" sz="1600" dirty="0"/>
              <a:t>），只能有最后一个人活命。</a:t>
            </a:r>
            <a:endParaRPr lang="en-US" altLang="zh-CN" sz="1600" dirty="0"/>
          </a:p>
          <a:p>
            <a:pPr lvl="2"/>
            <a:r>
              <a:rPr lang="zh-CN" altLang="en-US" sz="1600" dirty="0"/>
              <a:t>所有人围成一圈，顺时针报数，每次报到</a:t>
            </a:r>
            <a:r>
              <a:rPr lang="en-US" altLang="zh-CN" sz="1600" dirty="0"/>
              <a:t>q</a:t>
            </a:r>
            <a:r>
              <a:rPr lang="zh-CN" altLang="en-US" sz="1600" dirty="0"/>
              <a:t>的人将被杀掉 ，被杀掉的人将从房间内被移走 </a:t>
            </a:r>
            <a:endParaRPr lang="en-US" altLang="zh-CN" sz="1600" dirty="0"/>
          </a:p>
          <a:p>
            <a:pPr lvl="2"/>
            <a:r>
              <a:rPr lang="zh-CN" altLang="en-US" sz="1600" dirty="0"/>
              <a:t>然后从被杀掉的下一个人重新报数，继续报</a:t>
            </a:r>
            <a:r>
              <a:rPr lang="en-US" altLang="zh-CN" sz="1600" dirty="0"/>
              <a:t>q</a:t>
            </a:r>
            <a:r>
              <a:rPr lang="zh-CN" altLang="en-US" sz="1600" dirty="0"/>
              <a:t>，再清除，直到剩余一人</a:t>
            </a:r>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86</a:t>
            </a:fld>
            <a:endParaRPr lang="zh-CN" altLang="en-US"/>
          </a:p>
        </p:txBody>
      </p:sp>
    </p:spTree>
    <p:extLst>
      <p:ext uri="{BB962C8B-B14F-4D97-AF65-F5344CB8AC3E}">
        <p14:creationId xmlns:p14="http://schemas.microsoft.com/office/powerpoint/2010/main" val="11296503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1A40-83A1-49D1-BF1B-B3BEC23E6C99}" type="slidenum">
              <a:rPr lang="en-US" altLang="zh-CN"/>
              <a:pPr/>
              <a:t>87</a:t>
            </a:fld>
            <a:endParaRPr lang="en-US" altLang="zh-CN"/>
          </a:p>
        </p:txBody>
      </p:sp>
      <p:sp>
        <p:nvSpPr>
          <p:cNvPr id="219138" name="Rectangle 2"/>
          <p:cNvSpPr>
            <a:spLocks noGrp="1" noRot="1" noChangeAspect="1" noChangeArrowheads="1" noTextEdit="1"/>
          </p:cNvSpPr>
          <p:nvPr>
            <p:ph type="sldImg"/>
          </p:nvPr>
        </p:nvSpPr>
        <p:spPr>
          <a:xfrm>
            <a:off x="1143000" y="685800"/>
            <a:ext cx="4572000" cy="3429000"/>
          </a:xfrm>
          <a:ln/>
        </p:spPr>
      </p:sp>
      <p:sp>
        <p:nvSpPr>
          <p:cNvPr id="219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88</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89</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1A40-83A1-49D1-BF1B-B3BEC23E6C99}" type="slidenum">
              <a:rPr lang="en-US" altLang="zh-CN"/>
              <a:pPr/>
              <a:t>121</a:t>
            </a:fld>
            <a:endParaRPr lang="en-US" altLang="zh-CN"/>
          </a:p>
        </p:txBody>
      </p:sp>
      <p:sp>
        <p:nvSpPr>
          <p:cNvPr id="219138" name="Rectangle 2"/>
          <p:cNvSpPr>
            <a:spLocks noGrp="1" noRot="1" noChangeAspect="1" noChangeArrowheads="1" noTextEdit="1"/>
          </p:cNvSpPr>
          <p:nvPr>
            <p:ph type="sldImg"/>
          </p:nvPr>
        </p:nvSpPr>
        <p:spPr>
          <a:xfrm>
            <a:off x="1143000" y="685800"/>
            <a:ext cx="4572000" cy="3429000"/>
          </a:xfrm>
          <a:ln/>
        </p:spPr>
      </p:sp>
      <p:sp>
        <p:nvSpPr>
          <p:cNvPr id="219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078D77-8FFE-457A-9875-E6DC0AC27B09}" type="slidenum">
              <a:rPr lang="en-US" altLang="zh-CN"/>
              <a:pPr/>
              <a:t>2</a:t>
            </a:fld>
            <a:endParaRPr lang="en-US" altLang="zh-CN"/>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1A40-83A1-49D1-BF1B-B3BEC23E6C99}" type="slidenum">
              <a:rPr lang="en-US" altLang="zh-CN"/>
              <a:pPr/>
              <a:t>122</a:t>
            </a:fld>
            <a:endParaRPr lang="en-US" altLang="zh-CN"/>
          </a:p>
        </p:txBody>
      </p:sp>
      <p:sp>
        <p:nvSpPr>
          <p:cNvPr id="219138" name="Rectangle 2"/>
          <p:cNvSpPr>
            <a:spLocks noGrp="1" noRot="1" noChangeAspect="1" noChangeArrowheads="1" noTextEdit="1"/>
          </p:cNvSpPr>
          <p:nvPr>
            <p:ph type="sldImg"/>
          </p:nvPr>
        </p:nvSpPr>
        <p:spPr>
          <a:xfrm>
            <a:off x="1143000" y="685800"/>
            <a:ext cx="4572000" cy="3429000"/>
          </a:xfrm>
          <a:ln/>
        </p:spPr>
      </p:sp>
      <p:sp>
        <p:nvSpPr>
          <p:cNvPr id="219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123</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124</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1A40-83A1-49D1-BF1B-B3BEC23E6C99}" type="slidenum">
              <a:rPr lang="en-US" altLang="zh-CN"/>
              <a:pPr/>
              <a:t>125</a:t>
            </a:fld>
            <a:endParaRPr lang="en-US" altLang="zh-CN"/>
          </a:p>
        </p:txBody>
      </p:sp>
      <p:sp>
        <p:nvSpPr>
          <p:cNvPr id="219138" name="Rectangle 2"/>
          <p:cNvSpPr>
            <a:spLocks noGrp="1" noRot="1" noChangeAspect="1" noChangeArrowheads="1" noTextEdit="1"/>
          </p:cNvSpPr>
          <p:nvPr>
            <p:ph type="sldImg"/>
          </p:nvPr>
        </p:nvSpPr>
        <p:spPr>
          <a:xfrm>
            <a:off x="1143000" y="685800"/>
            <a:ext cx="4572000" cy="3429000"/>
          </a:xfrm>
          <a:ln/>
        </p:spPr>
      </p:sp>
      <p:sp>
        <p:nvSpPr>
          <p:cNvPr id="219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1A40-83A1-49D1-BF1B-B3BEC23E6C99}" type="slidenum">
              <a:rPr lang="en-US" altLang="zh-CN"/>
              <a:pPr/>
              <a:t>126</a:t>
            </a:fld>
            <a:endParaRPr lang="en-US" altLang="zh-CN"/>
          </a:p>
        </p:txBody>
      </p:sp>
      <p:sp>
        <p:nvSpPr>
          <p:cNvPr id="219138" name="Rectangle 2"/>
          <p:cNvSpPr>
            <a:spLocks noGrp="1" noRot="1" noChangeAspect="1" noChangeArrowheads="1" noTextEdit="1"/>
          </p:cNvSpPr>
          <p:nvPr>
            <p:ph type="sldImg"/>
          </p:nvPr>
        </p:nvSpPr>
        <p:spPr>
          <a:xfrm>
            <a:off x="1143000" y="685800"/>
            <a:ext cx="4572000" cy="3429000"/>
          </a:xfrm>
          <a:ln/>
        </p:spPr>
      </p:sp>
      <p:sp>
        <p:nvSpPr>
          <p:cNvPr id="219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078D77-8FFE-457A-9875-E6DC0AC27B09}" type="slidenum">
              <a:rPr lang="en-US" altLang="zh-CN"/>
              <a:pPr/>
              <a:t>3</a:t>
            </a:fld>
            <a:endParaRPr lang="en-US" altLang="zh-CN"/>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0B35AB-2F13-4A05-9848-C524500D1488}" type="slidenum">
              <a:rPr lang="en-US" altLang="zh-CN"/>
              <a:pPr/>
              <a:t>4</a:t>
            </a:fld>
            <a:endParaRPr lang="en-US" altLang="zh-CN"/>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D41419-3A93-44C5-95B5-11E1DE99E6FD}" type="slidenum">
              <a:rPr lang="en-US" altLang="zh-CN"/>
              <a:pPr/>
              <a:t>7</a:t>
            </a:fld>
            <a:endParaRPr lang="en-US" altLang="zh-CN"/>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2A0E8C-A94F-41E6-AEBC-807585AAF2CF}" type="slidenum">
              <a:rPr lang="en-US" altLang="zh-CN"/>
              <a:pPr/>
              <a:t>8</a:t>
            </a:fld>
            <a:endParaRPr lang="en-US" altLang="zh-CN"/>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CF99F1-EB58-42E6-A7A0-0E4840AF3AA3}" type="slidenum">
              <a:rPr lang="en-US" altLang="zh-CN"/>
              <a:pPr/>
              <a:t>9</a:t>
            </a:fld>
            <a:endParaRPr lang="en-US" altLang="zh-CN"/>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3D44CA-C661-4344-B94D-DC1F7AE90F93}" type="slidenum">
              <a:rPr lang="en-US" altLang="zh-CN"/>
              <a:pPr/>
              <a:t>10</a:t>
            </a:fld>
            <a:endParaRPr lang="en-US" altLang="zh-CN"/>
          </a:p>
        </p:txBody>
      </p:sp>
      <p:sp>
        <p:nvSpPr>
          <p:cNvPr id="293890" name="Rectangle 2"/>
          <p:cNvSpPr>
            <a:spLocks noGrp="1" noRot="1" noChangeAspect="1" noChangeArrowheads="1" noTextEdit="1"/>
          </p:cNvSpPr>
          <p:nvPr>
            <p:ph type="sldImg"/>
          </p:nvPr>
        </p:nvSpPr>
        <p:spPr>
          <a:ln/>
        </p:spPr>
      </p:sp>
      <p:sp>
        <p:nvSpPr>
          <p:cNvPr id="2938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A52D8D-FF28-4695-BD4A-E880B5DE93BA}" type="slidenum">
              <a:rPr lang="en-US" altLang="zh-CN"/>
              <a:pPr/>
              <a:t>12</a:t>
            </a:fld>
            <a:endParaRPr lang="en-US" altLang="zh-CN"/>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F9087662-3CC1-47D0-BF49-3D0A7C949D99}" type="slidenum">
              <a:rPr lang="en-US" altLang="zh-CN" smtClean="0"/>
              <a:pPr/>
              <a:t>‹#›</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E3A1726A-AACB-4360-B173-71FD434BCDB9}"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4575A533-255C-47FE-BFCA-C208CB159F07}" type="slidenum">
              <a:rPr lang="en-US" altLang="zh-CN" smtClean="0"/>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163782"/>
            <a:ext cx="8372163" cy="5443395"/>
          </a:xfrm>
        </p:spPr>
        <p:txBody>
          <a:bodyPr>
            <a:normAutofit/>
          </a:bodyPr>
          <a:lstStyle>
            <a:lvl1pPr>
              <a:buClr>
                <a:schemeClr val="accent1"/>
              </a:buClr>
              <a:defRPr sz="2400" b="1"/>
            </a:lvl1pPr>
            <a:lvl2pPr>
              <a:buClr>
                <a:schemeClr val="accent1"/>
              </a:buClr>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4"/>
          <p:cNvSpPr>
            <a:spLocks noGrp="1"/>
          </p:cNvSpPr>
          <p:nvPr>
            <p:ph type="title"/>
          </p:nvPr>
        </p:nvSpPr>
        <p:spPr>
          <a:xfrm>
            <a:off x="494024" y="242733"/>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1231323289"/>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384956B8-1F7C-4CE7-BE21-BB32B99FE132}"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48F4B560-F0D9-4085-B687-5A289DCDD4C9}" type="slidenum">
              <a:rPr lang="en-US" altLang="zh-CN" smtClean="0"/>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8676737F-4C85-4147-9379-5F2D9AC1461F}"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E08031EE-89FE-474B-B74E-E02246A9711B}" type="slidenum">
              <a:rPr lang="en-US" altLang="zh-CN" smtClean="0"/>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7671D02A-EA52-46EB-B2B6-AE3E5F4FAD65}"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600">
                <a:solidFill>
                  <a:srgbClr val="FF0000"/>
                </a:solidFill>
                <a:latin typeface="Consolas" pitchFamily="49" charset="0"/>
                <a:cs typeface="Consolas" pitchFamily="49" charset="0"/>
              </a:defRPr>
            </a:lvl1pPr>
          </a:lstStyle>
          <a:p>
            <a:fld id="{BC067DFE-42A7-4CB5-93C4-F2F97DA7580C}" type="slidenum">
              <a:rPr lang="en-US" altLang="zh-CN" smtClean="0"/>
              <a:pPr/>
              <a:t>‹#›</a:t>
            </a:fld>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BA0194D5-556E-47A9-B232-3A7ADC8376AA}"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A1A78513-78EB-4EF6-81C0-69D230F2184C}" type="slidenum">
              <a:rPr lang="en-US" altLang="zh-CN" smtClean="0"/>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C22B74-E03E-411C-8A25-6755F06FE7DB}"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slide" Target="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0.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1.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3.xml"/></Relationships>
</file>

<file path=ppt/slides/_rels/slide10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4.xml"/></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5.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7.xml"/></Relationships>
</file>

<file path=ppt/slides/_rels/slide1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8.xml"/></Relationships>
</file>

<file path=ppt/slides/_rels/slide121.xml.rels><?xml version="1.0" encoding="UTF-8" standalone="yes"?>
<Relationships xmlns="http://schemas.openxmlformats.org/package/2006/relationships"><Relationship Id="rId3" Type="http://schemas.openxmlformats.org/officeDocument/2006/relationships/slide" Target="slide66.xml"/><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gif"/><Relationship Id="rId4" Type="http://schemas.openxmlformats.org/officeDocument/2006/relationships/image" Target="../media/image17.jpeg"/></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89.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90.xml"/><Relationship Id="rId5" Type="http://schemas.openxmlformats.org/officeDocument/2006/relationships/image" Target="../media/image18.jpeg"/><Relationship Id="rId4" Type="http://schemas.openxmlformats.org/officeDocument/2006/relationships/image" Target="../media/image1.gif"/></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91.xml"/><Relationship Id="rId5" Type="http://schemas.openxmlformats.org/officeDocument/2006/relationships/image" Target="../media/image18.jpeg"/><Relationship Id="rId4" Type="http://schemas.openxmlformats.org/officeDocument/2006/relationships/image" Target="../media/image1.gif"/></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92.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93.xml"/><Relationship Id="rId4" Type="http://schemas.openxmlformats.org/officeDocument/2006/relationships/image" Target="../media/image1.gif"/></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1.gif"/></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2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5.wmf"/><Relationship Id="rId2" Type="http://schemas.openxmlformats.org/officeDocument/2006/relationships/tags" Target="../tags/tag1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2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7.emf"/><Relationship Id="rId2" Type="http://schemas.openxmlformats.org/officeDocument/2006/relationships/tags" Target="../tags/tag21.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6.emf"/><Relationship Id="rId4" Type="http://schemas.openxmlformats.org/officeDocument/2006/relationships/oleObject" Target="../embeddings/oleObject3.bin"/></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3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7.xml"/><Relationship Id="rId1" Type="http://schemas.openxmlformats.org/officeDocument/2006/relationships/tags" Target="../tags/tag27.xml"/><Relationship Id="rId5" Type="http://schemas.openxmlformats.org/officeDocument/2006/relationships/slide" Target="slide34.xml"/><Relationship Id="rId4" Type="http://schemas.openxmlformats.org/officeDocument/2006/relationships/image" Target="../media/image3.gi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3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4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4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1.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4.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5.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9.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0.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1.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3.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4.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5.xml"/></Relationships>
</file>

<file path=ppt/slides/_rels/slide6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Layout" Target="../slideLayouts/slideLayout7.xml"/><Relationship Id="rId1" Type="http://schemas.openxmlformats.org/officeDocument/2006/relationships/tags" Target="../tags/tag56.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7.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8.xml"/></Relationships>
</file>

<file path=ppt/slides/_rels/slide7.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9.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0.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1.xml"/></Relationships>
</file>

<file path=ppt/slides/_rels/slide7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2.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3.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4.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5.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67.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8.xml"/></Relationships>
</file>

<file path=ppt/slides/_rels/slide8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slideLayout" Target="../slideLayouts/slideLayout12.xml"/><Relationship Id="rId1" Type="http://schemas.openxmlformats.org/officeDocument/2006/relationships/tags" Target="../tags/tag69.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70.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ags" Target="../tags/tag71.xml"/><Relationship Id="rId5" Type="http://schemas.openxmlformats.org/officeDocument/2006/relationships/image" Target="../media/image14.png"/><Relationship Id="rId4" Type="http://schemas.openxmlformats.org/officeDocument/2006/relationships/image" Target="../media/image13.png"/></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72.xml"/></Relationships>
</file>

<file path=ppt/slides/_rels/slide87.xml.rels><?xml version="1.0" encoding="UTF-8" standalone="yes"?>
<Relationships xmlns="http://schemas.openxmlformats.org/package/2006/relationships"><Relationship Id="rId3" Type="http://schemas.openxmlformats.org/officeDocument/2006/relationships/slide" Target="slide85.xml"/><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gif"/><Relationship Id="rId4" Type="http://schemas.openxmlformats.org/officeDocument/2006/relationships/image" Target="../media/image15.jpeg"/></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73.xml"/><Relationship Id="rId4" Type="http://schemas.openxmlformats.org/officeDocument/2006/relationships/image" Target="../media/image1.gif"/></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74.xml"/><Relationship Id="rId4" Type="http://schemas.openxmlformats.org/officeDocument/2006/relationships/image" Target="../media/image1.gi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9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5.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6.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2555874" y="404813"/>
            <a:ext cx="4230703" cy="701675"/>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noFill/>
            <a:miter lim="800000"/>
            <a:headEnd/>
            <a:tailEnd/>
          </a:ln>
          <a:effectLst/>
        </p:spPr>
        <p:txBody>
          <a:bodyPr wrap="square">
            <a:spAutoFit/>
          </a:bodyPr>
          <a:lstStyle/>
          <a:p>
            <a:pPr>
              <a:spcBef>
                <a:spcPct val="0"/>
              </a:spcBef>
            </a:pPr>
            <a:r>
              <a:rPr kumimoji="1" lang="zh-CN" altLang="en-US" sz="4000" dirty="0">
                <a:solidFill>
                  <a:srgbClr val="FF3300"/>
                </a:solidFill>
                <a:effectLst>
                  <a:outerShdw blurRad="38100" dist="38100" dir="2700000" algn="tl">
                    <a:srgbClr val="000000"/>
                  </a:outerShdw>
                </a:effectLst>
                <a:ea typeface="隶书" pitchFamily="49" charset="-122"/>
              </a:rPr>
              <a:t>第</a:t>
            </a:r>
            <a:r>
              <a:rPr kumimoji="1" lang="en-US" altLang="zh-CN" sz="4000" dirty="0">
                <a:solidFill>
                  <a:srgbClr val="FF3300"/>
                </a:solidFill>
                <a:effectLst>
                  <a:outerShdw blurRad="38100" dist="38100" dir="2700000" algn="tl">
                    <a:srgbClr val="000000"/>
                  </a:outerShdw>
                </a:effectLst>
                <a:ea typeface="隶书" pitchFamily="49" charset="-122"/>
              </a:rPr>
              <a:t>2</a:t>
            </a:r>
            <a:r>
              <a:rPr kumimoji="1" lang="zh-CN" altLang="en-US" sz="4000" dirty="0">
                <a:solidFill>
                  <a:srgbClr val="FF3300"/>
                </a:solidFill>
                <a:effectLst>
                  <a:outerShdw blurRad="38100" dist="38100" dir="2700000" algn="tl">
                    <a:srgbClr val="000000"/>
                  </a:outerShdw>
                </a:effectLst>
                <a:ea typeface="隶书" pitchFamily="49" charset="-122"/>
              </a:rPr>
              <a:t>章   线性表</a:t>
            </a:r>
            <a:r>
              <a:rPr kumimoji="1" lang="zh-CN" altLang="en-US" sz="4000" b="0" dirty="0">
                <a:solidFill>
                  <a:schemeClr val="tx1"/>
                </a:solidFill>
                <a:ea typeface="隶书" pitchFamily="49" charset="-122"/>
              </a:rPr>
              <a:t> </a:t>
            </a:r>
          </a:p>
        </p:txBody>
      </p:sp>
      <p:sp>
        <p:nvSpPr>
          <p:cNvPr id="44036" name="Text Box 1028" descr="纸莎草纸"/>
          <p:cNvSpPr txBox="1">
            <a:spLocks noChangeArrowheads="1"/>
          </p:cNvSpPr>
          <p:nvPr/>
        </p:nvSpPr>
        <p:spPr bwMode="auto">
          <a:xfrm>
            <a:off x="1785918" y="1554163"/>
            <a:ext cx="5357850" cy="57943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2.1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线性表的基本概念 </a:t>
            </a:r>
          </a:p>
        </p:txBody>
      </p:sp>
      <p:sp>
        <p:nvSpPr>
          <p:cNvPr id="4" name="Text Box 4" descr="画布">
            <a:hlinkClick r:id="rId3" action="ppaction://hlinksldjump"/>
          </p:cNvPr>
          <p:cNvSpPr txBox="1">
            <a:spLocks noChangeArrowheads="1"/>
          </p:cNvSpPr>
          <p:nvPr/>
        </p:nvSpPr>
        <p:spPr bwMode="auto">
          <a:xfrm>
            <a:off x="1785918" y="2357430"/>
            <a:ext cx="5357850" cy="57943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2.2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线性表的顺序存储结构</a:t>
            </a:r>
          </a:p>
        </p:txBody>
      </p:sp>
      <p:sp>
        <p:nvSpPr>
          <p:cNvPr id="5" name="Text Box 1028" descr="蓝色面巾纸"/>
          <p:cNvSpPr txBox="1">
            <a:spLocks noChangeArrowheads="1"/>
          </p:cNvSpPr>
          <p:nvPr/>
        </p:nvSpPr>
        <p:spPr bwMode="auto">
          <a:xfrm>
            <a:off x="1785918" y="4849827"/>
            <a:ext cx="5357850" cy="57943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2.5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有序表</a:t>
            </a:r>
          </a:p>
        </p:txBody>
      </p:sp>
      <p:sp>
        <p:nvSpPr>
          <p:cNvPr id="6" name="Text Box 5" descr="25%">
            <a:hlinkClick r:id="rId4" action="ppaction://hlinksldjump"/>
          </p:cNvPr>
          <p:cNvSpPr txBox="1">
            <a:spLocks noChangeArrowheads="1"/>
          </p:cNvSpPr>
          <p:nvPr/>
        </p:nvSpPr>
        <p:spPr bwMode="auto">
          <a:xfrm>
            <a:off x="1785918" y="3214686"/>
            <a:ext cx="5357850" cy="57943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2.3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线性表的链式存储结构</a:t>
            </a:r>
          </a:p>
        </p:txBody>
      </p:sp>
      <p:sp>
        <p:nvSpPr>
          <p:cNvPr id="7" name="Text Box 6" descr="花束">
            <a:hlinkClick r:id="" action="ppaction://noaction"/>
          </p:cNvPr>
          <p:cNvSpPr txBox="1">
            <a:spLocks noChangeArrowheads="1"/>
          </p:cNvSpPr>
          <p:nvPr/>
        </p:nvSpPr>
        <p:spPr bwMode="auto">
          <a:xfrm>
            <a:off x="1785918" y="4064009"/>
            <a:ext cx="5357850" cy="57943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2.4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线性表的应用 </a:t>
            </a:r>
          </a:p>
        </p:txBody>
      </p:sp>
      <p:sp>
        <p:nvSpPr>
          <p:cNvPr id="8" name="幻灯片编号占位符 7"/>
          <p:cNvSpPr>
            <a:spLocks noGrp="1"/>
          </p:cNvSpPr>
          <p:nvPr>
            <p:ph type="sldNum" sz="quarter" idx="12"/>
          </p:nvPr>
        </p:nvSpPr>
        <p:spPr/>
        <p:txBody>
          <a:bodyPr/>
          <a:lstStyle/>
          <a:p>
            <a:fld id="{BC067DFE-42A7-4CB5-93C4-F2F97DA7580C}" type="slidenum">
              <a:rPr lang="en-US" altLang="zh-CN" smtClean="0"/>
              <a:pPr/>
              <a:t>1</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advTm="90082"/>
    </mc:Choice>
    <mc:Fallback xmlns="">
      <p:transition xmlns:p14="http://schemas.microsoft.com/office/powerpoint/2010/main" spd="slow" advTm="9008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Text Box 4"/>
          <p:cNvSpPr txBox="1">
            <a:spLocks noChangeArrowheads="1"/>
          </p:cNvSpPr>
          <p:nvPr/>
        </p:nvSpPr>
        <p:spPr bwMode="auto">
          <a:xfrm>
            <a:off x="642910" y="2214554"/>
            <a:ext cx="6357982" cy="4108817"/>
          </a:xfrm>
          <a:prstGeom prst="rect">
            <a:avLst/>
          </a:prstGeom>
          <a:gradFill flip="none"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2700000" scaled="1"/>
            <a:tileRect/>
          </a:gradFill>
          <a:ln>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algn="l"/>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CreateList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FF00FF"/>
                </a:solidFill>
                <a:latin typeface="Consolas" pitchFamily="49" charset="0"/>
                <a:ea typeface="仿宋" pitchFamily="49" charset="-122"/>
                <a:cs typeface="Consolas" pitchFamily="49" charset="0"/>
              </a:rPr>
              <a:t>SqList</a:t>
            </a:r>
            <a:r>
              <a:rPr lang="en-US" altLang="zh-CN" sz="1800" dirty="0">
                <a:solidFill>
                  <a:srgbClr val="FF00FF"/>
                </a:solidFill>
                <a:latin typeface="Consolas" pitchFamily="49" charset="0"/>
                <a:ea typeface="仿宋" pitchFamily="49" charset="-122"/>
                <a:cs typeface="Consolas" pitchFamily="49" charset="0"/>
              </a:rPr>
              <a:t> * &amp;L</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ElemType</a:t>
            </a:r>
            <a:r>
              <a:rPr lang="en-US" altLang="zh-CN" sz="1800" dirty="0">
                <a:solidFill>
                  <a:srgbClr val="0000FF"/>
                </a:solidFill>
                <a:latin typeface="Consolas" pitchFamily="49" charset="0"/>
                <a:ea typeface="仿宋" pitchFamily="49" charset="-122"/>
                <a:cs typeface="Consolas" pitchFamily="49" charset="0"/>
              </a:rPr>
              <a:t> a[]</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int n)  </a:t>
            </a:r>
          </a:p>
          <a:p>
            <a:pPr algn="l"/>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整体建立顺序表</a:t>
            </a:r>
          </a:p>
          <a:p>
            <a:pPr algn="l"/>
            <a:r>
              <a:rPr lang="en-US" altLang="zh-CN" sz="1800" dirty="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=0,k=0;</a:t>
            </a:r>
          </a:p>
          <a:p>
            <a:pPr algn="l"/>
            <a:r>
              <a:rPr lang="en-US" altLang="zh-CN" sz="1800" dirty="0">
                <a:solidFill>
                  <a:srgbClr val="0000FF"/>
                </a:solidFill>
                <a:latin typeface="Consolas" pitchFamily="49" charset="0"/>
                <a:ea typeface="仿宋" pitchFamily="49" charset="-122"/>
                <a:cs typeface="Consolas" pitchFamily="49" charset="0"/>
              </a:rPr>
              <a:t>   L=(</a:t>
            </a:r>
            <a:r>
              <a:rPr lang="en-US" altLang="zh-CN" sz="1800" dirty="0" err="1">
                <a:solidFill>
                  <a:srgbClr val="0000FF"/>
                </a:solidFill>
                <a:latin typeface="Consolas" pitchFamily="49" charset="0"/>
                <a:ea typeface="仿宋" pitchFamily="49" charset="-122"/>
                <a:cs typeface="Consolas" pitchFamily="49" charset="0"/>
              </a:rPr>
              <a:t>SqList</a:t>
            </a:r>
            <a:r>
              <a:rPr lang="en-US" altLang="zh-CN" sz="1800" dirty="0">
                <a:solidFill>
                  <a:srgbClr val="0000FF"/>
                </a:solidFill>
                <a:latin typeface="Consolas" pitchFamily="49" charset="0"/>
                <a:ea typeface="仿宋" pitchFamily="49" charset="-122"/>
                <a:cs typeface="Consolas" pitchFamily="49" charset="0"/>
              </a:rPr>
              <a:t> *)malloc(</a:t>
            </a:r>
            <a:r>
              <a:rPr lang="en-US" altLang="zh-CN" sz="1800" dirty="0" err="1">
                <a:solidFill>
                  <a:srgbClr val="0000FF"/>
                </a:solidFill>
                <a:latin typeface="Consolas" pitchFamily="49" charset="0"/>
                <a:ea typeface="仿宋" pitchFamily="49" charset="-122"/>
                <a:cs typeface="Consolas" pitchFamily="49" charset="0"/>
              </a:rPr>
              <a:t>sizeof</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SqList</a:t>
            </a:r>
            <a:r>
              <a:rPr lang="en-US" altLang="zh-CN" sz="1800" dirty="0">
                <a:solidFill>
                  <a:srgbClr val="0000FF"/>
                </a:solidFill>
                <a:latin typeface="Consolas" pitchFamily="49" charset="0"/>
                <a:ea typeface="仿宋" pitchFamily="49" charset="-122"/>
                <a:cs typeface="Consolas" pitchFamily="49" charset="0"/>
              </a:rPr>
              <a:t>));</a:t>
            </a:r>
          </a:p>
          <a:p>
            <a:pPr algn="l"/>
            <a:r>
              <a:rPr lang="en-US" altLang="zh-CN" sz="1800" dirty="0">
                <a:solidFill>
                  <a:srgbClr val="0000FF"/>
                </a:solidFill>
                <a:latin typeface="Consolas" pitchFamily="49" charset="0"/>
                <a:ea typeface="仿宋" pitchFamily="49" charset="-122"/>
                <a:cs typeface="Consolas" pitchFamily="49" charset="0"/>
              </a:rPr>
              <a:t>   while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&lt;n)		</a:t>
            </a:r>
            <a:r>
              <a:rPr lang="en-US" altLang="zh-CN" sz="1800" dirty="0">
                <a:solidFill>
                  <a:srgbClr val="00B0F0"/>
                </a:solidFill>
                <a:latin typeface="Consolas" pitchFamily="49" charset="0"/>
                <a:ea typeface="仿宋" pitchFamily="49" charset="-122"/>
                <a:cs typeface="Consolas" pitchFamily="49" charset="0"/>
              </a:rPr>
              <a:t>//</a:t>
            </a:r>
            <a:r>
              <a:rPr lang="en-US" altLang="zh-CN" sz="1800" dirty="0" err="1">
                <a:solidFill>
                  <a:srgbClr val="00B0F0"/>
                </a:solidFill>
                <a:latin typeface="Consolas" pitchFamily="49" charset="0"/>
                <a:ea typeface="仿宋" pitchFamily="49" charset="-122"/>
                <a:cs typeface="Consolas" pitchFamily="49" charset="0"/>
              </a:rPr>
              <a:t>i</a:t>
            </a:r>
            <a:r>
              <a:rPr lang="zh-CN" altLang="en-US" sz="1800" dirty="0">
                <a:solidFill>
                  <a:srgbClr val="00B0F0"/>
                </a:solidFill>
                <a:latin typeface="Consolas" pitchFamily="49" charset="0"/>
                <a:ea typeface="仿宋" pitchFamily="49" charset="-122"/>
                <a:cs typeface="Consolas" pitchFamily="49" charset="0"/>
              </a:rPr>
              <a:t>扫描</a:t>
            </a:r>
            <a:r>
              <a:rPr lang="en-US" altLang="zh-CN" sz="1800" dirty="0">
                <a:solidFill>
                  <a:srgbClr val="00B0F0"/>
                </a:solidFill>
                <a:latin typeface="Consolas" pitchFamily="49" charset="0"/>
                <a:ea typeface="仿宋" pitchFamily="49" charset="-122"/>
                <a:cs typeface="Consolas" pitchFamily="49" charset="0"/>
              </a:rPr>
              <a:t>a</a:t>
            </a:r>
            <a:r>
              <a:rPr lang="zh-CN" altLang="en-US" sz="1800" dirty="0">
                <a:solidFill>
                  <a:srgbClr val="00B0F0"/>
                </a:solidFill>
                <a:latin typeface="Consolas" pitchFamily="49" charset="0"/>
                <a:ea typeface="仿宋" pitchFamily="49" charset="-122"/>
                <a:cs typeface="Consolas" pitchFamily="49" charset="0"/>
              </a:rPr>
              <a:t>中元素</a:t>
            </a:r>
            <a:endParaRPr lang="en-US" altLang="zh-CN" sz="1800" dirty="0">
              <a:solidFill>
                <a:srgbClr val="00B0F0"/>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  L-&gt;data[k]=a[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pPr algn="l"/>
            <a:r>
              <a:rPr lang="en-US" altLang="zh-CN" sz="1800" dirty="0">
                <a:solidFill>
                  <a:srgbClr val="0000FF"/>
                </a:solidFill>
                <a:latin typeface="Consolas" pitchFamily="49" charset="0"/>
                <a:ea typeface="仿宋" pitchFamily="49" charset="-122"/>
                <a:cs typeface="Consolas" pitchFamily="49" charset="0"/>
              </a:rPr>
              <a:t>      k++;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//k</a:t>
            </a:r>
            <a:r>
              <a:rPr lang="zh-CN" altLang="en-US" sz="1800" dirty="0">
                <a:solidFill>
                  <a:srgbClr val="00B0F0"/>
                </a:solidFill>
                <a:latin typeface="Consolas" pitchFamily="49" charset="0"/>
                <a:ea typeface="仿宋" pitchFamily="49" charset="-122"/>
                <a:cs typeface="Consolas" pitchFamily="49" charset="0"/>
              </a:rPr>
              <a:t>记录插入到</a:t>
            </a:r>
            <a:r>
              <a:rPr lang="en-US" altLang="zh-CN" sz="1800" dirty="0">
                <a:solidFill>
                  <a:srgbClr val="00B0F0"/>
                </a:solidFill>
                <a:latin typeface="Consolas" pitchFamily="49" charset="0"/>
                <a:ea typeface="仿宋" pitchFamily="49" charset="-122"/>
                <a:cs typeface="Consolas" pitchFamily="49" charset="0"/>
              </a:rPr>
              <a:t>L</a:t>
            </a:r>
            <a:r>
              <a:rPr lang="zh-CN" altLang="en-US" sz="1800" dirty="0">
                <a:solidFill>
                  <a:srgbClr val="00B0F0"/>
                </a:solidFill>
                <a:latin typeface="Consolas" pitchFamily="49" charset="0"/>
                <a:ea typeface="仿宋" pitchFamily="49" charset="-122"/>
                <a:cs typeface="Consolas" pitchFamily="49" charset="0"/>
              </a:rPr>
              <a:t>中的元素个数</a:t>
            </a:r>
            <a:endParaRPr lang="en-US" altLang="zh-CN" sz="1800" dirty="0">
              <a:solidFill>
                <a:srgbClr val="00B0F0"/>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a:t>
            </a:r>
          </a:p>
          <a:p>
            <a:pPr algn="l"/>
            <a:r>
              <a:rPr lang="en-US" altLang="zh-CN" sz="1800" dirty="0">
                <a:solidFill>
                  <a:srgbClr val="0000FF"/>
                </a:solidFill>
                <a:latin typeface="Consolas" pitchFamily="49" charset="0"/>
                <a:ea typeface="仿宋" pitchFamily="49" charset="-122"/>
                <a:cs typeface="Consolas" pitchFamily="49" charset="0"/>
              </a:rPr>
              <a:t>   L-&gt;length=k;</a:t>
            </a:r>
          </a:p>
          <a:p>
            <a:pPr algn="l"/>
            <a:r>
              <a:rPr lang="en-US" altLang="zh-CN" sz="1800" dirty="0">
                <a:solidFill>
                  <a:srgbClr val="0000FF"/>
                </a:solidFill>
                <a:latin typeface="Consolas" pitchFamily="49" charset="0"/>
                <a:ea typeface="仿宋" pitchFamily="49" charset="-122"/>
                <a:cs typeface="Consolas" pitchFamily="49" charset="0"/>
              </a:rPr>
              <a:t> }</a:t>
            </a:r>
          </a:p>
        </p:txBody>
      </p:sp>
      <p:sp>
        <p:nvSpPr>
          <p:cNvPr id="137221" name="Text Box 5"/>
          <p:cNvSpPr txBox="1">
            <a:spLocks noChangeArrowheads="1"/>
          </p:cNvSpPr>
          <p:nvPr/>
        </p:nvSpPr>
        <p:spPr bwMode="auto">
          <a:xfrm>
            <a:off x="468312" y="1038509"/>
            <a:ext cx="2889241" cy="461665"/>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square">
            <a:spAutoFit/>
          </a:bodyPr>
          <a:lstStyle/>
          <a:p>
            <a:pPr algn="l"/>
            <a:r>
              <a:rPr lang="en-US" altLang="zh-CN" sz="2400">
                <a:solidFill>
                  <a:schemeClr val="bg1"/>
                </a:solidFill>
                <a:latin typeface="微软雅黑" pitchFamily="34" charset="-122"/>
                <a:ea typeface="微软雅黑" pitchFamily="34" charset="-122"/>
                <a:cs typeface="Times New Roman" pitchFamily="18" charset="0"/>
              </a:rPr>
              <a:t> 1</a:t>
            </a:r>
            <a:r>
              <a:rPr lang="zh-CN" altLang="en-US" sz="2400">
                <a:solidFill>
                  <a:schemeClr val="bg1"/>
                </a:solidFill>
                <a:latin typeface="微软雅黑" pitchFamily="34" charset="-122"/>
                <a:ea typeface="微软雅黑" pitchFamily="34" charset="-122"/>
                <a:cs typeface="Times New Roman" pitchFamily="18" charset="0"/>
              </a:rPr>
              <a:t>、建立</a:t>
            </a:r>
            <a:r>
              <a:rPr lang="zh-CN" altLang="en-US" sz="2400" dirty="0">
                <a:solidFill>
                  <a:schemeClr val="bg1"/>
                </a:solidFill>
                <a:latin typeface="微软雅黑" pitchFamily="34" charset="-122"/>
                <a:ea typeface="微软雅黑" pitchFamily="34" charset="-122"/>
                <a:cs typeface="Times New Roman" pitchFamily="18" charset="0"/>
              </a:rPr>
              <a:t>顺序表</a:t>
            </a:r>
          </a:p>
        </p:txBody>
      </p:sp>
      <p:sp>
        <p:nvSpPr>
          <p:cNvPr id="137222" name="Text Box 6"/>
          <p:cNvSpPr txBox="1">
            <a:spLocks noChangeArrowheads="1"/>
          </p:cNvSpPr>
          <p:nvPr/>
        </p:nvSpPr>
        <p:spPr bwMode="auto">
          <a:xfrm>
            <a:off x="857224" y="1679023"/>
            <a:ext cx="6715172" cy="498598"/>
          </a:xfrm>
          <a:prstGeom prst="rect">
            <a:avLst/>
          </a:prstGeom>
          <a:noFill/>
          <a:ln w="9525">
            <a:noFill/>
            <a:miter lim="800000"/>
            <a:headEnd/>
            <a:tailEnd/>
          </a:ln>
          <a:effectLst/>
        </p:spPr>
        <p:txBody>
          <a:bodyPr wrap="square">
            <a:spAutoFit/>
          </a:bodyPr>
          <a:lstStyle/>
          <a:p>
            <a:pPr algn="l">
              <a:lnSpc>
                <a:spcPct val="120000"/>
              </a:lnSpc>
            </a:pPr>
            <a:r>
              <a:rPr lang="en-US" altLang="zh-CN" sz="2200" i="1" dirty="0">
                <a:latin typeface="Consolas" pitchFamily="49" charset="0"/>
                <a:ea typeface="楷体" pitchFamily="49" charset="-122"/>
                <a:cs typeface="Consolas" pitchFamily="49" charset="0"/>
              </a:rPr>
              <a:t>a</a:t>
            </a:r>
            <a:r>
              <a:rPr lang="en-US" altLang="zh-CN" sz="2200" dirty="0">
                <a:latin typeface="Consolas" pitchFamily="49" charset="0"/>
                <a:ea typeface="楷体" pitchFamily="49" charset="-122"/>
                <a:cs typeface="Consolas" pitchFamily="49" charset="0"/>
              </a:rPr>
              <a:t>[0..</a:t>
            </a:r>
            <a:r>
              <a:rPr lang="en-US" altLang="zh-CN" sz="2200" i="1" dirty="0">
                <a:latin typeface="Consolas" pitchFamily="49" charset="0"/>
                <a:ea typeface="楷体" pitchFamily="49" charset="-122"/>
                <a:cs typeface="Consolas" pitchFamily="49" charset="0"/>
              </a:rPr>
              <a:t>n</a:t>
            </a:r>
            <a:r>
              <a:rPr lang="en-US" altLang="zh-CN" sz="2200" dirty="0">
                <a:latin typeface="Consolas" pitchFamily="49" charset="0"/>
                <a:ea typeface="+mj-ea"/>
                <a:cs typeface="Consolas" pitchFamily="49" charset="0"/>
              </a:rPr>
              <a:t>-</a:t>
            </a:r>
            <a:r>
              <a:rPr lang="en-US" altLang="zh-CN" sz="2200" dirty="0">
                <a:latin typeface="Consolas" pitchFamily="49" charset="0"/>
                <a:ea typeface="楷体" pitchFamily="49" charset="-122"/>
                <a:cs typeface="Consolas" pitchFamily="49" charset="0"/>
              </a:rPr>
              <a:t>1]  </a:t>
            </a:r>
            <a:r>
              <a:rPr lang="en-US" altLang="zh-CN" sz="2200" dirty="0">
                <a:latin typeface="Consolas" pitchFamily="49" charset="0"/>
                <a:ea typeface="楷体" pitchFamily="49" charset="-122"/>
                <a:cs typeface="Consolas" pitchFamily="49" charset="0"/>
                <a:sym typeface="Wingdings"/>
              </a:rPr>
              <a:t>  </a:t>
            </a:r>
            <a:r>
              <a:rPr lang="zh-CN" altLang="en-US" sz="2200" dirty="0">
                <a:latin typeface="Consolas" pitchFamily="49" charset="0"/>
                <a:ea typeface="楷体" pitchFamily="49" charset="-122"/>
                <a:cs typeface="Consolas" pitchFamily="49" charset="0"/>
              </a:rPr>
              <a:t>顺序表</a:t>
            </a:r>
            <a:r>
              <a:rPr lang="en-US" altLang="zh-CN" sz="2200" dirty="0">
                <a:latin typeface="Consolas" pitchFamily="49" charset="0"/>
                <a:ea typeface="楷体" pitchFamily="49" charset="-122"/>
                <a:cs typeface="Consolas" pitchFamily="49" charset="0"/>
              </a:rPr>
              <a:t>L  </a:t>
            </a:r>
            <a:r>
              <a:rPr lang="zh-CN" altLang="en-US" sz="2200" dirty="0">
                <a:latin typeface="Consolas" pitchFamily="49" charset="0"/>
                <a:ea typeface="楷体" pitchFamily="49" charset="-122"/>
                <a:cs typeface="Consolas" pitchFamily="49" charset="0"/>
              </a:rPr>
              <a:t>─ </a:t>
            </a:r>
            <a:r>
              <a:rPr lang="zh-CN" altLang="en-US" sz="2200" dirty="0">
                <a:solidFill>
                  <a:srgbClr val="FF00FF"/>
                </a:solidFill>
                <a:latin typeface="Consolas" pitchFamily="49" charset="0"/>
                <a:ea typeface="楷体" pitchFamily="49" charset="-122"/>
                <a:cs typeface="Consolas" pitchFamily="49" charset="0"/>
              </a:rPr>
              <a:t>整体创建顺序表</a:t>
            </a:r>
            <a:r>
              <a:rPr lang="zh-CN" altLang="en-US" sz="2200" dirty="0">
                <a:latin typeface="Consolas" pitchFamily="49" charset="0"/>
                <a:ea typeface="楷体" pitchFamily="49" charset="-122"/>
                <a:cs typeface="Consolas" pitchFamily="49" charset="0"/>
              </a:rPr>
              <a:t>。</a:t>
            </a:r>
          </a:p>
        </p:txBody>
      </p:sp>
      <p:sp>
        <p:nvSpPr>
          <p:cNvPr id="7" name="TextBox 6"/>
          <p:cNvSpPr txBox="1"/>
          <p:nvPr/>
        </p:nvSpPr>
        <p:spPr>
          <a:xfrm>
            <a:off x="7286644" y="3286124"/>
            <a:ext cx="1143009" cy="646331"/>
          </a:xfrm>
          <a:prstGeom prst="rect">
            <a:avLst/>
          </a:prstGeom>
          <a:noFill/>
        </p:spPr>
        <p:txBody>
          <a:bodyPr wrap="square" rtlCol="0">
            <a:spAutoFit/>
          </a:bodyPr>
          <a:lstStyle/>
          <a:p>
            <a:r>
              <a:rPr lang="zh-CN" altLang="en-US" sz="1800" dirty="0">
                <a:latin typeface="楷体" pitchFamily="49" charset="-122"/>
                <a:ea typeface="楷体" pitchFamily="49" charset="-122"/>
              </a:rPr>
              <a:t>传递顺序表指针</a:t>
            </a:r>
          </a:p>
        </p:txBody>
      </p:sp>
      <p:sp>
        <p:nvSpPr>
          <p:cNvPr id="9" name="Text Box 2" descr="信纸"/>
          <p:cNvSpPr txBox="1">
            <a:spLocks noChangeArrowheads="1"/>
          </p:cNvSpPr>
          <p:nvPr/>
        </p:nvSpPr>
        <p:spPr bwMode="auto">
          <a:xfrm>
            <a:off x="285720" y="214290"/>
            <a:ext cx="4929222" cy="5847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 2.2.2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顺序表运算的实现</a:t>
            </a:r>
          </a:p>
        </p:txBody>
      </p:sp>
      <p:sp>
        <p:nvSpPr>
          <p:cNvPr id="13" name="任意多边形 12"/>
          <p:cNvSpPr/>
          <p:nvPr/>
        </p:nvSpPr>
        <p:spPr>
          <a:xfrm>
            <a:off x="3188618" y="2571744"/>
            <a:ext cx="4092742" cy="1034716"/>
          </a:xfrm>
          <a:custGeom>
            <a:avLst/>
            <a:gdLst>
              <a:gd name="connsiteX0" fmla="*/ 471236 w 4092742"/>
              <a:gd name="connsiteY0" fmla="*/ 0 h 1034716"/>
              <a:gd name="connsiteX1" fmla="*/ 603584 w 4092742"/>
              <a:gd name="connsiteY1" fmla="*/ 469232 h 1034716"/>
              <a:gd name="connsiteX2" fmla="*/ 4092742 w 4092742"/>
              <a:gd name="connsiteY2" fmla="*/ 1034716 h 1034716"/>
            </a:gdLst>
            <a:ahLst/>
            <a:cxnLst>
              <a:cxn ang="0">
                <a:pos x="connsiteX0" y="connsiteY0"/>
              </a:cxn>
              <a:cxn ang="0">
                <a:pos x="connsiteX1" y="connsiteY1"/>
              </a:cxn>
              <a:cxn ang="0">
                <a:pos x="connsiteX2" y="connsiteY2"/>
              </a:cxn>
            </a:cxnLst>
            <a:rect l="l" t="t" r="r" b="b"/>
            <a:pathLst>
              <a:path w="4092742" h="1034716">
                <a:moveTo>
                  <a:pt x="471236" y="0"/>
                </a:moveTo>
                <a:cubicBezTo>
                  <a:pt x="235618" y="148389"/>
                  <a:pt x="0" y="296779"/>
                  <a:pt x="603584" y="469232"/>
                </a:cubicBezTo>
                <a:cubicBezTo>
                  <a:pt x="1207168" y="641685"/>
                  <a:pt x="2649955" y="838200"/>
                  <a:pt x="4092742" y="1034716"/>
                </a:cubicBezTo>
              </a:path>
            </a:pathLst>
          </a:custGeom>
          <a:ln>
            <a:tailEnd type="arrow"/>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p>
        </p:txBody>
      </p:sp>
      <p:sp>
        <p:nvSpPr>
          <p:cNvPr id="3" name="幻灯片编号占位符 2"/>
          <p:cNvSpPr>
            <a:spLocks noGrp="1"/>
          </p:cNvSpPr>
          <p:nvPr>
            <p:ph type="sldNum" sz="quarter" idx="12"/>
          </p:nvPr>
        </p:nvSpPr>
        <p:spPr/>
        <p:txBody>
          <a:bodyPr/>
          <a:lstStyle/>
          <a:p>
            <a:fld id="{BC067DFE-42A7-4CB5-93C4-F2F97DA7580C}" type="slidenum">
              <a:rPr lang="en-US" altLang="zh-CN" smtClean="0"/>
              <a:pPr/>
              <a:t>10</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84634"/>
    </mc:Choice>
    <mc:Fallback xmlns="">
      <p:transition xmlns:p14="http://schemas.microsoft.com/office/powerpoint/2010/main" spd="slow" advTm="8463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220">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7220">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722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7220">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7220">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722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6" name="Text Box 4"/>
          <p:cNvSpPr txBox="1">
            <a:spLocks noChangeArrowheads="1"/>
          </p:cNvSpPr>
          <p:nvPr/>
        </p:nvSpPr>
        <p:spPr bwMode="auto">
          <a:xfrm>
            <a:off x="250825" y="260350"/>
            <a:ext cx="8569325" cy="500786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lIns="180000" tIns="180000" bIns="180000">
            <a:spAutoFit/>
          </a:bodyPr>
          <a:lstStyle/>
          <a:p>
            <a:pPr algn="l">
              <a:lnSpc>
                <a:spcPct val="120000"/>
              </a:lnSpc>
              <a:spcBef>
                <a:spcPts val="0"/>
              </a:spcBef>
            </a:pPr>
            <a:r>
              <a:rPr lang="en-US" altLang="zh-CN" sz="1800" dirty="0">
                <a:solidFill>
                  <a:srgbClr val="0000FF"/>
                </a:solidFill>
                <a:latin typeface="Consolas" pitchFamily="49" charset="0"/>
                <a:ea typeface="仿宋" pitchFamily="49" charset="-122"/>
                <a:cs typeface="Consolas" pitchFamily="49" charset="0"/>
              </a:rPr>
              <a:t>  if (p==NULL)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未找到第</a:t>
            </a:r>
            <a:r>
              <a:rPr lang="en-US" altLang="zh-CN" sz="1800" i="1" dirty="0">
                <a:solidFill>
                  <a:srgbClr val="00B0F0"/>
                </a:solidFill>
                <a:latin typeface="Consolas" pitchFamily="49" charset="0"/>
                <a:ea typeface="仿宋" pitchFamily="49" charset="-122"/>
                <a:cs typeface="Consolas" pitchFamily="49" charset="0"/>
              </a:rPr>
              <a:t>i</a:t>
            </a:r>
            <a:r>
              <a:rPr lang="en-US" altLang="zh-CN" sz="1800" dirty="0">
                <a:solidFill>
                  <a:srgbClr val="00B0F0"/>
                </a:solidFill>
                <a:latin typeface="Consolas" pitchFamily="49" charset="0"/>
                <a:ea typeface="仿宋" pitchFamily="49" charset="-122"/>
                <a:cs typeface="Consolas" pitchFamily="49" charset="0"/>
              </a:rPr>
              <a:t>-1</a:t>
            </a:r>
            <a:r>
              <a:rPr lang="zh-CN" altLang="en-US" sz="1800" dirty="0">
                <a:solidFill>
                  <a:srgbClr val="00B0F0"/>
                </a:solidFill>
                <a:latin typeface="Consolas" pitchFamily="49" charset="0"/>
                <a:ea typeface="仿宋" pitchFamily="49" charset="-122"/>
                <a:cs typeface="Consolas" pitchFamily="49" charset="0"/>
              </a:rPr>
              <a:t>个结点，返回</a:t>
            </a:r>
            <a:r>
              <a:rPr lang="en-US" altLang="zh-CN" sz="1800" dirty="0">
                <a:solidFill>
                  <a:srgbClr val="00B0F0"/>
                </a:solidFill>
                <a:latin typeface="Consolas" pitchFamily="49" charset="0"/>
                <a:ea typeface="仿宋" pitchFamily="49" charset="-122"/>
                <a:cs typeface="Consolas" pitchFamily="49" charset="0"/>
              </a:rPr>
              <a:t>false</a:t>
            </a:r>
          </a:p>
          <a:p>
            <a:pPr algn="l">
              <a:lnSpc>
                <a:spcPct val="120000"/>
              </a:lnSpc>
              <a:spcBef>
                <a:spcPts val="0"/>
              </a:spcBef>
            </a:pPr>
            <a:r>
              <a:rPr lang="en-US" altLang="zh-CN" sz="1800" dirty="0">
                <a:solidFill>
                  <a:srgbClr val="0000FF"/>
                </a:solidFill>
                <a:latin typeface="Consolas" pitchFamily="49" charset="0"/>
                <a:ea typeface="仿宋" pitchFamily="49" charset="-122"/>
                <a:cs typeface="Consolas" pitchFamily="49" charset="0"/>
              </a:rPr>
              <a:t>     return false;</a:t>
            </a:r>
          </a:p>
          <a:p>
            <a:pPr algn="l">
              <a:lnSpc>
                <a:spcPct val="120000"/>
              </a:lnSpc>
              <a:spcBef>
                <a:spcPts val="0"/>
              </a:spcBef>
            </a:pPr>
            <a:r>
              <a:rPr lang="en-US" altLang="zh-CN" sz="1800" dirty="0">
                <a:solidFill>
                  <a:srgbClr val="0000FF"/>
                </a:solidFill>
                <a:latin typeface="Consolas" pitchFamily="49" charset="0"/>
                <a:ea typeface="仿宋" pitchFamily="49" charset="-122"/>
                <a:cs typeface="Consolas" pitchFamily="49" charset="0"/>
              </a:rPr>
              <a:t>  else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找到第</a:t>
            </a:r>
            <a:r>
              <a:rPr lang="en-US" altLang="zh-CN" sz="1800" i="1" dirty="0">
                <a:solidFill>
                  <a:srgbClr val="00B0F0"/>
                </a:solidFill>
                <a:latin typeface="Consolas" pitchFamily="49" charset="0"/>
                <a:ea typeface="仿宋" pitchFamily="49" charset="-122"/>
                <a:cs typeface="Consolas" pitchFamily="49" charset="0"/>
              </a:rPr>
              <a:t>i</a:t>
            </a:r>
            <a:r>
              <a:rPr lang="en-US" altLang="zh-CN" sz="1800" dirty="0">
                <a:solidFill>
                  <a:srgbClr val="00B0F0"/>
                </a:solidFill>
                <a:latin typeface="Consolas" pitchFamily="49" charset="0"/>
                <a:ea typeface="仿宋" pitchFamily="49" charset="-122"/>
                <a:cs typeface="Consolas" pitchFamily="49" charset="0"/>
              </a:rPr>
              <a:t>-1</a:t>
            </a:r>
            <a:r>
              <a:rPr lang="zh-CN" altLang="en-US" sz="1800" dirty="0">
                <a:solidFill>
                  <a:srgbClr val="00B0F0"/>
                </a:solidFill>
                <a:latin typeface="Consolas" pitchFamily="49" charset="0"/>
                <a:ea typeface="仿宋" pitchFamily="49" charset="-122"/>
                <a:cs typeface="Consolas" pitchFamily="49" charset="0"/>
              </a:rPr>
              <a:t>个结点</a:t>
            </a:r>
            <a:r>
              <a:rPr lang="en-US" altLang="zh-CN" sz="1800" dirty="0">
                <a:solidFill>
                  <a:srgbClr val="00B0F0"/>
                </a:solidFill>
                <a:latin typeface="Consolas" pitchFamily="49" charset="0"/>
                <a:ea typeface="仿宋" pitchFamily="49" charset="-122"/>
                <a:cs typeface="Consolas" pitchFamily="49" charset="0"/>
              </a:rPr>
              <a:t>p</a:t>
            </a:r>
            <a:r>
              <a:rPr lang="zh-CN" altLang="en-US" sz="1800" dirty="0">
                <a:solidFill>
                  <a:srgbClr val="00B0F0"/>
                </a:solidFill>
                <a:latin typeface="Consolas" pitchFamily="49" charset="0"/>
                <a:ea typeface="仿宋" pitchFamily="49" charset="-122"/>
                <a:cs typeface="Consolas" pitchFamily="49" charset="0"/>
              </a:rPr>
              <a:t>，在其后插入新结点</a:t>
            </a:r>
            <a:r>
              <a:rPr lang="en-US" altLang="zh-CN" sz="1800" dirty="0">
                <a:solidFill>
                  <a:srgbClr val="00B0F0"/>
                </a:solidFill>
                <a:latin typeface="Consolas" pitchFamily="49" charset="0"/>
                <a:ea typeface="仿宋" pitchFamily="49" charset="-122"/>
                <a:cs typeface="Consolas" pitchFamily="49" charset="0"/>
              </a:rPr>
              <a:t>s</a:t>
            </a:r>
          </a:p>
          <a:p>
            <a:pPr algn="l">
              <a:lnSpc>
                <a:spcPct val="120000"/>
              </a:lnSpc>
              <a:spcBef>
                <a:spcPts val="0"/>
              </a:spcBef>
            </a:pPr>
            <a:r>
              <a:rPr lang="en-US" altLang="zh-CN" sz="1800" dirty="0">
                <a:solidFill>
                  <a:srgbClr val="0000FF"/>
                </a:solidFill>
                <a:latin typeface="Consolas" pitchFamily="49" charset="0"/>
                <a:ea typeface="仿宋" pitchFamily="49" charset="-122"/>
                <a:cs typeface="Consolas" pitchFamily="49" charset="0"/>
              </a:rPr>
              <a:t>  {</a:t>
            </a:r>
          </a:p>
          <a:p>
            <a:pPr algn="l">
              <a:lnSpc>
                <a:spcPct val="120000"/>
              </a:lnSpc>
              <a:spcBef>
                <a:spcPts val="0"/>
              </a:spcBef>
            </a:pPr>
            <a:r>
              <a:rPr lang="en-US" altLang="zh-CN" sz="1800" dirty="0">
                <a:solidFill>
                  <a:srgbClr val="0000FF"/>
                </a:solidFill>
                <a:latin typeface="Consolas" pitchFamily="49" charset="0"/>
                <a:ea typeface="仿宋" pitchFamily="49" charset="-122"/>
                <a:cs typeface="Consolas" pitchFamily="49" charset="0"/>
              </a:rPr>
              <a:t>	s=(</a:t>
            </a:r>
            <a:r>
              <a:rPr lang="en-US" altLang="zh-CN" sz="1800" dirty="0" err="1">
                <a:solidFill>
                  <a:srgbClr val="0000FF"/>
                </a:solidFill>
                <a:latin typeface="Consolas" pitchFamily="49" charset="0"/>
                <a:ea typeface="仿宋" pitchFamily="49" charset="-122"/>
                <a:cs typeface="Consolas" pitchFamily="49" charset="0"/>
              </a:rPr>
              <a:t>DLinkNode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malloc</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sizeof</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DLinkNode</a:t>
            </a:r>
            <a:r>
              <a:rPr lang="en-US" altLang="zh-CN" sz="1800" dirty="0">
                <a:solidFill>
                  <a:srgbClr val="0000FF"/>
                </a:solidFill>
                <a:latin typeface="Consolas" pitchFamily="49" charset="0"/>
                <a:ea typeface="仿宋" pitchFamily="49" charset="-122"/>
                <a:cs typeface="Consolas" pitchFamily="49" charset="0"/>
              </a:rPr>
              <a:t>));</a:t>
            </a:r>
          </a:p>
          <a:p>
            <a:pPr algn="l">
              <a:lnSpc>
                <a:spcPct val="120000"/>
              </a:lnSpc>
              <a:spcBef>
                <a:spcPts val="0"/>
              </a:spcBef>
            </a:pPr>
            <a:r>
              <a:rPr lang="en-US" altLang="zh-CN" sz="1800" dirty="0">
                <a:solidFill>
                  <a:srgbClr val="0000FF"/>
                </a:solidFill>
                <a:latin typeface="Consolas" pitchFamily="49" charset="0"/>
                <a:ea typeface="仿宋" pitchFamily="49" charset="-122"/>
                <a:cs typeface="Consolas" pitchFamily="49" charset="0"/>
              </a:rPr>
              <a:t>	s-&gt;data=e;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创建新结点</a:t>
            </a:r>
            <a:r>
              <a:rPr lang="en-US" altLang="zh-CN" sz="1800" dirty="0">
                <a:solidFill>
                  <a:srgbClr val="00B0F0"/>
                </a:solidFill>
                <a:latin typeface="Consolas" pitchFamily="49" charset="0"/>
                <a:ea typeface="仿宋" pitchFamily="49" charset="-122"/>
                <a:cs typeface="Consolas" pitchFamily="49" charset="0"/>
              </a:rPr>
              <a:t>s</a:t>
            </a:r>
          </a:p>
          <a:p>
            <a:pPr algn="l">
              <a:lnSpc>
                <a:spcPct val="120000"/>
              </a:lnSpc>
              <a:spcBef>
                <a:spcPts val="0"/>
              </a:spcBef>
            </a:pPr>
            <a:r>
              <a:rPr lang="en-US" altLang="zh-CN" sz="1800" dirty="0">
                <a:solidFill>
                  <a:srgbClr val="0000FF"/>
                </a:solidFill>
                <a:latin typeface="Consolas" pitchFamily="49" charset="0"/>
                <a:ea typeface="仿宋" pitchFamily="49" charset="-122"/>
                <a:cs typeface="Consolas" pitchFamily="49" charset="0"/>
              </a:rPr>
              <a:t>	s-&gt;next=p-&gt;next;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在</a:t>
            </a:r>
            <a:r>
              <a:rPr lang="en-US" altLang="zh-CN" sz="1800" dirty="0">
                <a:solidFill>
                  <a:srgbClr val="00B0F0"/>
                </a:solidFill>
                <a:latin typeface="Consolas" pitchFamily="49" charset="0"/>
                <a:ea typeface="仿宋" pitchFamily="49" charset="-122"/>
                <a:cs typeface="Consolas" pitchFamily="49" charset="0"/>
              </a:rPr>
              <a:t>p</a:t>
            </a:r>
            <a:r>
              <a:rPr lang="zh-CN" altLang="en-US" sz="1800" dirty="0">
                <a:solidFill>
                  <a:srgbClr val="00B0F0"/>
                </a:solidFill>
                <a:latin typeface="Consolas" pitchFamily="49" charset="0"/>
                <a:ea typeface="仿宋" pitchFamily="49" charset="-122"/>
                <a:cs typeface="Consolas" pitchFamily="49" charset="0"/>
              </a:rPr>
              <a:t>之后插入</a:t>
            </a:r>
            <a:r>
              <a:rPr lang="en-US" altLang="zh-CN" sz="1800" dirty="0">
                <a:solidFill>
                  <a:srgbClr val="00B0F0"/>
                </a:solidFill>
                <a:latin typeface="Consolas" pitchFamily="49" charset="0"/>
                <a:ea typeface="仿宋" pitchFamily="49" charset="-122"/>
                <a:cs typeface="Consolas" pitchFamily="49" charset="0"/>
              </a:rPr>
              <a:t>s</a:t>
            </a:r>
            <a:r>
              <a:rPr lang="zh-CN" altLang="en-US" sz="1800" dirty="0">
                <a:solidFill>
                  <a:srgbClr val="00B0F0"/>
                </a:solidFill>
                <a:latin typeface="Consolas" pitchFamily="49" charset="0"/>
                <a:ea typeface="仿宋" pitchFamily="49" charset="-122"/>
                <a:cs typeface="Consolas" pitchFamily="49" charset="0"/>
              </a:rPr>
              <a:t>结点</a:t>
            </a:r>
          </a:p>
          <a:p>
            <a:pPr algn="l">
              <a:lnSpc>
                <a:spcPct val="120000"/>
              </a:lnSpc>
              <a:spcBef>
                <a:spcPts val="0"/>
              </a:spcBef>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if (p-&gt;next!=NULL)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若存在后继结点，修改其前驱指针</a:t>
            </a:r>
          </a:p>
          <a:p>
            <a:pPr algn="l">
              <a:lnSpc>
                <a:spcPct val="120000"/>
              </a:lnSpc>
              <a:spcBef>
                <a:spcPts val="0"/>
              </a:spcBef>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p-&gt;next-&gt;prior=s;</a:t>
            </a:r>
          </a:p>
          <a:p>
            <a:pPr algn="l">
              <a:lnSpc>
                <a:spcPct val="120000"/>
              </a:lnSpc>
              <a:spcBef>
                <a:spcPts val="0"/>
              </a:spcBef>
            </a:pPr>
            <a:r>
              <a:rPr lang="en-US" altLang="zh-CN" sz="1800" dirty="0">
                <a:solidFill>
                  <a:srgbClr val="0000FF"/>
                </a:solidFill>
                <a:latin typeface="Consolas" pitchFamily="49" charset="0"/>
                <a:ea typeface="仿宋" pitchFamily="49" charset="-122"/>
                <a:cs typeface="Consolas" pitchFamily="49" charset="0"/>
              </a:rPr>
              <a:t>	s-&gt;prior=p;</a:t>
            </a:r>
          </a:p>
          <a:p>
            <a:pPr algn="l">
              <a:lnSpc>
                <a:spcPct val="120000"/>
              </a:lnSpc>
              <a:spcBef>
                <a:spcPts val="0"/>
              </a:spcBef>
            </a:pPr>
            <a:r>
              <a:rPr lang="en-US" altLang="zh-CN" sz="1800" dirty="0">
                <a:solidFill>
                  <a:srgbClr val="0000FF"/>
                </a:solidFill>
                <a:latin typeface="Consolas" pitchFamily="49" charset="0"/>
                <a:ea typeface="仿宋" pitchFamily="49" charset="-122"/>
                <a:cs typeface="Consolas" pitchFamily="49" charset="0"/>
              </a:rPr>
              <a:t>	p-&gt;next=s;</a:t>
            </a:r>
          </a:p>
          <a:p>
            <a:pPr algn="l">
              <a:lnSpc>
                <a:spcPct val="120000"/>
              </a:lnSpc>
              <a:spcBef>
                <a:spcPts val="0"/>
              </a:spcBef>
            </a:pPr>
            <a:r>
              <a:rPr lang="en-US" altLang="zh-CN" sz="1800" dirty="0">
                <a:solidFill>
                  <a:srgbClr val="0000FF"/>
                </a:solidFill>
                <a:latin typeface="Consolas" pitchFamily="49" charset="0"/>
                <a:ea typeface="仿宋" pitchFamily="49" charset="-122"/>
                <a:cs typeface="Consolas" pitchFamily="49" charset="0"/>
              </a:rPr>
              <a:t>	return true;</a:t>
            </a:r>
          </a:p>
          <a:p>
            <a:pPr algn="l">
              <a:lnSpc>
                <a:spcPct val="120000"/>
              </a:lnSpc>
              <a:spcBef>
                <a:spcPts val="0"/>
              </a:spcBef>
            </a:pPr>
            <a:r>
              <a:rPr lang="en-US" altLang="zh-CN" sz="1800" dirty="0">
                <a:solidFill>
                  <a:srgbClr val="0000FF"/>
                </a:solidFill>
                <a:latin typeface="Consolas" pitchFamily="49" charset="0"/>
                <a:ea typeface="仿宋" pitchFamily="49" charset="-122"/>
                <a:cs typeface="Consolas" pitchFamily="49" charset="0"/>
              </a:rPr>
              <a:t>   }</a:t>
            </a:r>
          </a:p>
          <a:p>
            <a:pPr algn="l">
              <a:lnSpc>
                <a:spcPct val="120000"/>
              </a:lnSpc>
              <a:spcBef>
                <a:spcPts val="0"/>
              </a:spcBef>
            </a:pPr>
            <a:r>
              <a:rPr lang="en-US" altLang="zh-CN" sz="1800" dirty="0">
                <a:solidFill>
                  <a:srgbClr val="0000FF"/>
                </a:solidFill>
                <a:latin typeface="Consolas" pitchFamily="49" charset="0"/>
                <a:ea typeface="仿宋" pitchFamily="49" charset="-122"/>
                <a:cs typeface="Consolas" pitchFamily="49" charset="0"/>
              </a:rPr>
              <a:t>}</a:t>
            </a:r>
          </a:p>
        </p:txBody>
      </p:sp>
      <p:grpSp>
        <p:nvGrpSpPr>
          <p:cNvPr id="8" name="组合 7"/>
          <p:cNvGrpSpPr/>
          <p:nvPr/>
        </p:nvGrpSpPr>
        <p:grpSpPr>
          <a:xfrm>
            <a:off x="1000100" y="1772816"/>
            <a:ext cx="7000924" cy="3585580"/>
            <a:chOff x="1071538" y="1214422"/>
            <a:chExt cx="7000924" cy="3900572"/>
          </a:xfrm>
        </p:grpSpPr>
        <p:sp>
          <p:nvSpPr>
            <p:cNvPr id="3" name="TextBox 2"/>
            <p:cNvSpPr txBox="1"/>
            <p:nvPr/>
          </p:nvSpPr>
          <p:spPr>
            <a:xfrm>
              <a:off x="2500298" y="4714884"/>
              <a:ext cx="4572032" cy="400110"/>
            </a:xfrm>
            <a:prstGeom prst="rect">
              <a:avLst/>
            </a:prstGeom>
            <a:noFill/>
          </p:spPr>
          <p:txBody>
            <a:bodyPr wrap="square" rtlCol="0">
              <a:spAutoFit/>
            </a:bodyPr>
            <a:lstStyle/>
            <a:p>
              <a:pPr algn="l"/>
              <a:r>
                <a:rPr lang="zh-CN" altLang="en-US" sz="2000">
                  <a:solidFill>
                    <a:srgbClr val="FF00FF"/>
                  </a:solidFill>
                  <a:latin typeface="Consolas" pitchFamily="49" charset="0"/>
                  <a:ea typeface="微软雅黑" pitchFamily="34" charset="-122"/>
                  <a:cs typeface="Consolas" pitchFamily="49" charset="0"/>
                </a:rPr>
                <a:t>新建结点</a:t>
              </a:r>
              <a:r>
                <a:rPr lang="en-US" altLang="zh-CN" sz="2000">
                  <a:solidFill>
                    <a:srgbClr val="FF00FF"/>
                  </a:solidFill>
                  <a:latin typeface="Consolas" pitchFamily="49" charset="0"/>
                  <a:ea typeface="微软雅黑" pitchFamily="34" charset="-122"/>
                  <a:cs typeface="Consolas" pitchFamily="49" charset="0"/>
                </a:rPr>
                <a:t>s</a:t>
              </a:r>
              <a:r>
                <a:rPr lang="zh-CN" altLang="en-US" sz="2000">
                  <a:solidFill>
                    <a:srgbClr val="FF00FF"/>
                  </a:solidFill>
                  <a:latin typeface="Consolas" pitchFamily="49" charset="0"/>
                  <a:ea typeface="微软雅黑" pitchFamily="34" charset="-122"/>
                  <a:cs typeface="Consolas" pitchFamily="49" charset="0"/>
                </a:rPr>
                <a:t>，将</a:t>
              </a:r>
              <a:r>
                <a:rPr lang="zh-CN" altLang="en-US" sz="2000" dirty="0">
                  <a:solidFill>
                    <a:srgbClr val="FF00FF"/>
                  </a:solidFill>
                  <a:latin typeface="Consolas" pitchFamily="49" charset="0"/>
                  <a:ea typeface="微软雅黑" pitchFamily="34" charset="-122"/>
                  <a:cs typeface="Consolas" pitchFamily="49" charset="0"/>
                </a:rPr>
                <a:t>其</a:t>
              </a:r>
              <a:r>
                <a:rPr lang="zh-CN" altLang="en-US" sz="2000">
                  <a:solidFill>
                    <a:srgbClr val="FF00FF"/>
                  </a:solidFill>
                  <a:latin typeface="Consolas" pitchFamily="49" charset="0"/>
                  <a:ea typeface="微软雅黑" pitchFamily="34" charset="-122"/>
                  <a:cs typeface="Consolas" pitchFamily="49" charset="0"/>
                </a:rPr>
                <a:t>插入到</a:t>
              </a:r>
              <a:r>
                <a:rPr lang="en-US" altLang="zh-CN" sz="2000">
                  <a:solidFill>
                    <a:srgbClr val="FF00FF"/>
                  </a:solidFill>
                  <a:latin typeface="Consolas" pitchFamily="49" charset="0"/>
                  <a:ea typeface="微软雅黑" pitchFamily="34" charset="-122"/>
                  <a:cs typeface="Consolas" pitchFamily="49" charset="0"/>
                </a:rPr>
                <a:t>p</a:t>
              </a:r>
              <a:r>
                <a:rPr lang="zh-CN" altLang="en-US" sz="2000">
                  <a:solidFill>
                    <a:srgbClr val="FF00FF"/>
                  </a:solidFill>
                  <a:latin typeface="Consolas" pitchFamily="49" charset="0"/>
                  <a:ea typeface="微软雅黑" pitchFamily="34" charset="-122"/>
                  <a:cs typeface="Consolas" pitchFamily="49" charset="0"/>
                </a:rPr>
                <a:t>结点之后</a:t>
              </a:r>
              <a:endParaRPr lang="zh-CN" altLang="en-US" sz="2000" dirty="0">
                <a:solidFill>
                  <a:srgbClr val="FF00FF"/>
                </a:solidFill>
                <a:latin typeface="Consolas" pitchFamily="49" charset="0"/>
                <a:ea typeface="微软雅黑" pitchFamily="34" charset="-122"/>
                <a:cs typeface="Consolas" pitchFamily="49" charset="0"/>
              </a:endParaRPr>
            </a:p>
          </p:txBody>
        </p:sp>
        <p:sp>
          <p:nvSpPr>
            <p:cNvPr id="5" name="矩形 4"/>
            <p:cNvSpPr/>
            <p:nvPr/>
          </p:nvSpPr>
          <p:spPr>
            <a:xfrm>
              <a:off x="1071538" y="1214422"/>
              <a:ext cx="7000924" cy="2898354"/>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cxnSp>
          <p:nvCxnSpPr>
            <p:cNvPr id="7" name="直接连接符 6"/>
            <p:cNvCxnSpPr>
              <a:stCxn id="5" idx="2"/>
            </p:cNvCxnSpPr>
            <p:nvPr/>
          </p:nvCxnSpPr>
          <p:spPr>
            <a:xfrm flipH="1">
              <a:off x="4571206" y="4112776"/>
              <a:ext cx="794" cy="602903"/>
            </a:xfrm>
            <a:prstGeom prst="line">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428596" y="5827911"/>
            <a:ext cx="8429684" cy="769441"/>
          </a:xfrm>
          <a:prstGeom prst="rect">
            <a:avLst/>
          </a:prstGeom>
          <a:noFill/>
        </p:spPr>
        <p:txBody>
          <a:bodyPr wrap="square" rtlCol="0">
            <a:spAutoFit/>
          </a:bodyPr>
          <a:lstStyle/>
          <a:p>
            <a:pPr algn="l"/>
            <a:r>
              <a:rPr lang="zh-CN" altLang="en-US" sz="2200" dirty="0">
                <a:latin typeface="Consolas" pitchFamily="49" charset="0"/>
                <a:ea typeface="微软雅黑" pitchFamily="34" charset="-122"/>
                <a:cs typeface="Consolas" pitchFamily="49" charset="0"/>
              </a:rPr>
              <a:t>   </a:t>
            </a:r>
            <a:r>
              <a:rPr lang="zh-CN" altLang="en-US" sz="2200" dirty="0">
                <a:solidFill>
                  <a:srgbClr val="FF0000"/>
                </a:solidFill>
                <a:latin typeface="Consolas" pitchFamily="49" charset="0"/>
                <a:ea typeface="微软雅黑" pitchFamily="34" charset="-122"/>
                <a:cs typeface="Consolas" pitchFamily="49" charset="0"/>
              </a:rPr>
              <a:t>另外解法</a:t>
            </a:r>
            <a:r>
              <a:rPr lang="zh-CN" altLang="en-US" sz="2200" dirty="0">
                <a:latin typeface="Consolas" pitchFamily="49" charset="0"/>
                <a:ea typeface="楷体" pitchFamily="49" charset="-122"/>
                <a:cs typeface="Consolas" pitchFamily="49" charset="0"/>
              </a:rPr>
              <a:t>：在双链表中，可以查找第</a:t>
            </a:r>
            <a:r>
              <a:rPr lang="en-US" altLang="zh-CN" sz="2200" i="1" dirty="0" err="1">
                <a:latin typeface="Consolas" pitchFamily="49" charset="0"/>
                <a:ea typeface="楷体" pitchFamily="49" charset="-122"/>
                <a:cs typeface="Consolas" pitchFamily="49" charset="0"/>
              </a:rPr>
              <a:t>i</a:t>
            </a:r>
            <a:r>
              <a:rPr lang="zh-CN" altLang="en-US" sz="2200" dirty="0">
                <a:latin typeface="Consolas" pitchFamily="49" charset="0"/>
                <a:ea typeface="楷体" pitchFamily="49" charset="-122"/>
                <a:cs typeface="Consolas" pitchFamily="49" charset="0"/>
              </a:rPr>
              <a:t>个结点，并在它前面插入一个结点。</a:t>
            </a:r>
            <a:endParaRPr lang="zh-CN" altLang="en-US" sz="2200" dirty="0">
              <a:latin typeface="Consolas" pitchFamily="49" charset="0"/>
              <a:cs typeface="Consolas" pitchFamily="49" charset="0"/>
            </a:endParaRPr>
          </a:p>
        </p:txBody>
      </p:sp>
      <p:sp>
        <p:nvSpPr>
          <p:cNvPr id="2" name="幻灯片编号占位符 1"/>
          <p:cNvSpPr>
            <a:spLocks noGrp="1"/>
          </p:cNvSpPr>
          <p:nvPr>
            <p:ph type="sldNum" sz="quarter" idx="12"/>
          </p:nvPr>
        </p:nvSpPr>
        <p:spPr/>
        <p:txBody>
          <a:bodyPr/>
          <a:lstStyle/>
          <a:p>
            <a:fld id="{BC067DFE-42A7-4CB5-93C4-F2F97DA7580C}" type="slidenum">
              <a:rPr lang="en-US" altLang="zh-CN" smtClean="0"/>
              <a:pPr/>
              <a:t>100</a:t>
            </a:fld>
            <a:endParaRPr lang="en-US" altLang="zh-CN" dirty="0"/>
          </a:p>
        </p:txBody>
      </p:sp>
    </p:spTree>
    <p:custDataLst>
      <p:tags r:id="rId1"/>
    </p:custDataLst>
    <p:extLst>
      <p:ext uri="{BB962C8B-B14F-4D97-AF65-F5344CB8AC3E}">
        <p14:creationId xmlns:p14="http://schemas.microsoft.com/office/powerpoint/2010/main" val="1374099898"/>
      </p:ext>
    </p:extLst>
  </p:cSld>
  <p:clrMapOvr>
    <a:masterClrMapping/>
  </p:clrMapOvr>
  <mc:AlternateContent xmlns:mc="http://schemas.openxmlformats.org/markup-compatibility/2006" xmlns:p14="http://schemas.microsoft.com/office/powerpoint/2010/main">
    <mc:Choice Requires="p14">
      <p:transition spd="slow" p14:dur="2000" advTm="24600"/>
    </mc:Choice>
    <mc:Fallback xmlns="">
      <p:transition xmlns:p14="http://schemas.microsoft.com/office/powerpoint/2010/main" spd="slow" advTm="246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787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787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787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787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787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787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787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787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787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787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787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7876">
                                            <p:txEl>
                                              <p:pRg st="12" end="12"/>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2"/>
          <p:cNvSpPr txBox="1">
            <a:spLocks noChangeArrowheads="1"/>
          </p:cNvSpPr>
          <p:nvPr/>
        </p:nvSpPr>
        <p:spPr bwMode="auto">
          <a:xfrm>
            <a:off x="428596" y="1142984"/>
            <a:ext cx="8353425" cy="2753777"/>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lIns="180000" tIns="216000" rIns="144000" bIns="216000">
            <a:spAutoFit/>
          </a:bodyPr>
          <a:lstStyle/>
          <a:p>
            <a:pPr algn="l">
              <a:lnSpc>
                <a:spcPct val="120000"/>
              </a:lnSpc>
              <a:spcBef>
                <a:spcPts val="0"/>
              </a:spcBef>
            </a:pPr>
            <a:r>
              <a:rPr lang="en-US" altLang="zh-CN" sz="1800" dirty="0">
                <a:solidFill>
                  <a:srgbClr val="0000FF"/>
                </a:solidFill>
                <a:latin typeface="Consolas" pitchFamily="49" charset="0"/>
                <a:ea typeface="仿宋" pitchFamily="49" charset="-122"/>
                <a:cs typeface="Consolas" pitchFamily="49" charset="0"/>
              </a:rPr>
              <a:t>bool </a:t>
            </a:r>
            <a:r>
              <a:rPr lang="en-US" altLang="zh-CN" sz="1800" dirty="0" err="1">
                <a:solidFill>
                  <a:srgbClr val="FF0000"/>
                </a:solidFill>
                <a:latin typeface="Consolas" pitchFamily="49" charset="0"/>
                <a:ea typeface="仿宋" pitchFamily="49" charset="-122"/>
                <a:cs typeface="Consolas" pitchFamily="49" charset="0"/>
              </a:rPr>
              <a:t>ListDelete</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DLinkNode</a:t>
            </a:r>
            <a:r>
              <a:rPr lang="en-US" altLang="zh-CN" sz="1800" dirty="0">
                <a:solidFill>
                  <a:srgbClr val="0000FF"/>
                </a:solidFill>
                <a:latin typeface="Consolas" pitchFamily="49" charset="0"/>
                <a:ea typeface="仿宋" pitchFamily="49" charset="-122"/>
                <a:cs typeface="Consolas" pitchFamily="49" charset="0"/>
              </a:rPr>
              <a:t> *&amp;L</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ElemType</a:t>
            </a:r>
            <a:r>
              <a:rPr lang="en-US" altLang="zh-CN" sz="1800" dirty="0">
                <a:solidFill>
                  <a:srgbClr val="0000FF"/>
                </a:solidFill>
                <a:latin typeface="Consolas" pitchFamily="49" charset="0"/>
                <a:ea typeface="仿宋" pitchFamily="49" charset="-122"/>
                <a:cs typeface="Consolas" pitchFamily="49" charset="0"/>
              </a:rPr>
              <a:t> &amp;e)</a:t>
            </a:r>
          </a:p>
          <a:p>
            <a:pPr algn="l">
              <a:lnSpc>
                <a:spcPct val="1200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j=0; </a:t>
            </a:r>
            <a:r>
              <a:rPr lang="en-US" altLang="zh-CN" sz="1800" dirty="0" err="1">
                <a:solidFill>
                  <a:srgbClr val="0000FF"/>
                </a:solidFill>
                <a:latin typeface="Consolas" pitchFamily="49" charset="0"/>
                <a:ea typeface="仿宋" pitchFamily="49" charset="-122"/>
                <a:cs typeface="Consolas" pitchFamily="49" charset="0"/>
              </a:rPr>
              <a:t>DLinkNode</a:t>
            </a:r>
            <a:r>
              <a:rPr lang="en-US" altLang="zh-CN" sz="1800" dirty="0">
                <a:solidFill>
                  <a:srgbClr val="0000FF"/>
                </a:solidFill>
                <a:latin typeface="Consolas" pitchFamily="49" charset="0"/>
                <a:ea typeface="仿宋" pitchFamily="49" charset="-122"/>
                <a:cs typeface="Consolas" pitchFamily="49" charset="0"/>
              </a:rPr>
              <a:t> *p=L</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*q; 	</a:t>
            </a:r>
            <a:r>
              <a:rPr lang="en-US" altLang="zh-CN" sz="1800" dirty="0">
                <a:solidFill>
                  <a:srgbClr val="00B0F0"/>
                </a:solidFill>
                <a:latin typeface="Consolas" pitchFamily="49" charset="0"/>
                <a:ea typeface="仿宋" pitchFamily="49" charset="-122"/>
                <a:cs typeface="Consolas" pitchFamily="49" charset="0"/>
              </a:rPr>
              <a:t>//p</a:t>
            </a:r>
            <a:r>
              <a:rPr lang="zh-CN" altLang="en-US" sz="1800" dirty="0">
                <a:solidFill>
                  <a:srgbClr val="00B0F0"/>
                </a:solidFill>
                <a:latin typeface="Consolas" pitchFamily="49" charset="0"/>
                <a:ea typeface="仿宋" pitchFamily="49" charset="-122"/>
                <a:cs typeface="Consolas" pitchFamily="49" charset="0"/>
              </a:rPr>
              <a:t>指向头结点，</a:t>
            </a:r>
            <a:r>
              <a:rPr lang="en-US" altLang="zh-CN" sz="1800" dirty="0">
                <a:solidFill>
                  <a:srgbClr val="00B0F0"/>
                </a:solidFill>
                <a:latin typeface="Consolas" pitchFamily="49" charset="0"/>
                <a:ea typeface="仿宋" pitchFamily="49" charset="-122"/>
                <a:cs typeface="Consolas" pitchFamily="49" charset="0"/>
              </a:rPr>
              <a:t>j</a:t>
            </a:r>
            <a:r>
              <a:rPr lang="zh-CN" altLang="en-US" sz="1800" dirty="0">
                <a:solidFill>
                  <a:srgbClr val="00B0F0"/>
                </a:solidFill>
                <a:latin typeface="Consolas" pitchFamily="49" charset="0"/>
                <a:ea typeface="仿宋" pitchFamily="49" charset="-122"/>
                <a:cs typeface="Consolas" pitchFamily="49" charset="0"/>
              </a:rPr>
              <a:t>设置为</a:t>
            </a:r>
            <a:r>
              <a:rPr lang="en-US" altLang="zh-CN" sz="1800" dirty="0">
                <a:solidFill>
                  <a:srgbClr val="00B0F0"/>
                </a:solidFill>
                <a:latin typeface="Consolas" pitchFamily="49" charset="0"/>
                <a:ea typeface="仿宋" pitchFamily="49" charset="-122"/>
                <a:cs typeface="Consolas" pitchFamily="49" charset="0"/>
              </a:rPr>
              <a:t>0</a:t>
            </a:r>
          </a:p>
          <a:p>
            <a:pPr algn="l">
              <a:lnSpc>
                <a:spcPct val="120000"/>
              </a:lnSpc>
              <a:spcBef>
                <a:spcPts val="0"/>
              </a:spcBef>
            </a:pPr>
            <a:r>
              <a:rPr lang="en-US" altLang="zh-CN" sz="1800" dirty="0">
                <a:solidFill>
                  <a:srgbClr val="0000FF"/>
                </a:solidFill>
                <a:latin typeface="Consolas" pitchFamily="49" charset="0"/>
                <a:ea typeface="仿宋" pitchFamily="49" charset="-122"/>
                <a:cs typeface="Consolas" pitchFamily="49" charset="0"/>
              </a:rPr>
              <a:t>   while (j&lt;i-1 &amp;&amp; p!=NULL)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查找第</a:t>
            </a:r>
            <a:r>
              <a:rPr lang="en-US" altLang="zh-CN" sz="1800" dirty="0">
                <a:solidFill>
                  <a:srgbClr val="00B0F0"/>
                </a:solidFill>
                <a:latin typeface="Consolas" pitchFamily="49" charset="0"/>
                <a:ea typeface="仿宋" pitchFamily="49" charset="-122"/>
                <a:cs typeface="Consolas" pitchFamily="49" charset="0"/>
              </a:rPr>
              <a:t>i-1</a:t>
            </a:r>
            <a:r>
              <a:rPr lang="zh-CN" altLang="en-US" sz="1800" dirty="0">
                <a:solidFill>
                  <a:srgbClr val="00B0F0"/>
                </a:solidFill>
                <a:latin typeface="Consolas" pitchFamily="49" charset="0"/>
                <a:ea typeface="仿宋" pitchFamily="49" charset="-122"/>
                <a:cs typeface="Consolas" pitchFamily="49" charset="0"/>
              </a:rPr>
              <a:t>个结点</a:t>
            </a:r>
          </a:p>
          <a:p>
            <a:pPr algn="l">
              <a:lnSpc>
                <a:spcPct val="120000"/>
              </a:lnSpc>
              <a:spcBef>
                <a:spcPts val="0"/>
              </a:spcBef>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j++;</a:t>
            </a:r>
          </a:p>
          <a:p>
            <a:pPr algn="l">
              <a:lnSpc>
                <a:spcPct val="120000"/>
              </a:lnSpc>
              <a:spcBef>
                <a:spcPts val="0"/>
              </a:spcBef>
            </a:pPr>
            <a:r>
              <a:rPr lang="en-US" altLang="zh-CN" sz="1800" dirty="0">
                <a:solidFill>
                  <a:srgbClr val="0000FF"/>
                </a:solidFill>
                <a:latin typeface="Consolas" pitchFamily="49" charset="0"/>
                <a:ea typeface="仿宋" pitchFamily="49" charset="-122"/>
                <a:cs typeface="Consolas" pitchFamily="49" charset="0"/>
              </a:rPr>
              <a:t>      p=p-&gt;next;</a:t>
            </a:r>
          </a:p>
          <a:p>
            <a:pPr algn="l">
              <a:lnSpc>
                <a:spcPct val="120000"/>
              </a:lnSpc>
              <a:spcBef>
                <a:spcPts val="0"/>
              </a:spcBef>
            </a:pPr>
            <a:r>
              <a:rPr lang="en-US" altLang="zh-CN" sz="1800" dirty="0">
                <a:solidFill>
                  <a:srgbClr val="0000FF"/>
                </a:solidFill>
                <a:latin typeface="Consolas" pitchFamily="49" charset="0"/>
                <a:ea typeface="仿宋" pitchFamily="49" charset="-122"/>
                <a:cs typeface="Consolas" pitchFamily="49" charset="0"/>
              </a:rPr>
              <a:t>   }</a:t>
            </a:r>
          </a:p>
          <a:p>
            <a:pPr algn="l">
              <a:lnSpc>
                <a:spcPct val="120000"/>
              </a:lnSpc>
              <a:spcBef>
                <a:spcPts val="0"/>
              </a:spcBef>
            </a:pPr>
            <a:r>
              <a:rPr lang="en-US" altLang="zh-CN" sz="1800" dirty="0">
                <a:solidFill>
                  <a:srgbClr val="0000FF"/>
                </a:solidFill>
                <a:latin typeface="Consolas" pitchFamily="49" charset="0"/>
                <a:ea typeface="仿宋" pitchFamily="49" charset="-122"/>
                <a:cs typeface="Consolas" pitchFamily="49" charset="0"/>
              </a:rPr>
              <a:t>}</a:t>
            </a:r>
          </a:p>
        </p:txBody>
      </p:sp>
      <p:sp>
        <p:nvSpPr>
          <p:cNvPr id="3" name="TextBox 2"/>
          <p:cNvSpPr txBox="1"/>
          <p:nvPr/>
        </p:nvSpPr>
        <p:spPr>
          <a:xfrm>
            <a:off x="357158" y="500042"/>
            <a:ext cx="3357586" cy="430887"/>
          </a:xfrm>
          <a:prstGeom prst="rect">
            <a:avLst/>
          </a:prstGeom>
          <a:noFill/>
        </p:spPr>
        <p:txBody>
          <a:bodyPr wrap="square" rtlCol="0">
            <a:spAutoFit/>
          </a:bodyPr>
          <a:lstStyle/>
          <a:p>
            <a:pPr algn="l"/>
            <a:r>
              <a:rPr lang="zh-CN" altLang="en-US" sz="2200">
                <a:latin typeface="Consolas" pitchFamily="49" charset="0"/>
                <a:ea typeface="楷体" pitchFamily="49" charset="-122"/>
                <a:cs typeface="Consolas" pitchFamily="49" charset="0"/>
                <a:sym typeface="Wingdings"/>
              </a:rPr>
              <a:t> </a:t>
            </a:r>
            <a:r>
              <a:rPr lang="zh-CN" altLang="en-US" sz="2200">
                <a:latin typeface="Consolas" pitchFamily="49" charset="0"/>
                <a:ea typeface="楷体" pitchFamily="49" charset="-122"/>
                <a:cs typeface="Consolas" pitchFamily="49" charset="0"/>
              </a:rPr>
              <a:t>双</a:t>
            </a:r>
            <a:r>
              <a:rPr lang="zh-CN" altLang="en-US" sz="2200" dirty="0">
                <a:latin typeface="Consolas" pitchFamily="49" charset="0"/>
                <a:ea typeface="楷体" pitchFamily="49" charset="-122"/>
                <a:cs typeface="Consolas" pitchFamily="49" charset="0"/>
              </a:rPr>
              <a:t>链表的删除算法：</a:t>
            </a:r>
            <a:endParaRPr lang="zh-CN" altLang="en-US" sz="2200" dirty="0">
              <a:latin typeface="Consolas" pitchFamily="49" charset="0"/>
              <a:cs typeface="Consolas" pitchFamily="49" charset="0"/>
            </a:endParaRPr>
          </a:p>
        </p:txBody>
      </p:sp>
      <p:grpSp>
        <p:nvGrpSpPr>
          <p:cNvPr id="7" name="组合 6"/>
          <p:cNvGrpSpPr/>
          <p:nvPr/>
        </p:nvGrpSpPr>
        <p:grpSpPr>
          <a:xfrm>
            <a:off x="928662" y="3814708"/>
            <a:ext cx="5286412" cy="757300"/>
            <a:chOff x="928662" y="3814708"/>
            <a:chExt cx="5286412" cy="757300"/>
          </a:xfrm>
        </p:grpSpPr>
        <p:sp>
          <p:nvSpPr>
            <p:cNvPr id="4" name="TextBox 3"/>
            <p:cNvSpPr txBox="1"/>
            <p:nvPr/>
          </p:nvSpPr>
          <p:spPr>
            <a:xfrm>
              <a:off x="2714612" y="4171898"/>
              <a:ext cx="2571768" cy="400110"/>
            </a:xfrm>
            <a:prstGeom prst="rect">
              <a:avLst/>
            </a:prstGeom>
            <a:noFill/>
          </p:spPr>
          <p:txBody>
            <a:bodyPr wrap="square" rtlCol="0">
              <a:spAutoFit/>
            </a:bodyPr>
            <a:lstStyle/>
            <a:p>
              <a:pPr algn="l"/>
              <a:r>
                <a:rPr lang="zh-CN" altLang="en-US" sz="2000" dirty="0">
                  <a:solidFill>
                    <a:srgbClr val="FF00FF"/>
                  </a:solidFill>
                  <a:latin typeface="Consolas" pitchFamily="49" charset="0"/>
                  <a:ea typeface="微软雅黑" pitchFamily="34" charset="-122"/>
                  <a:cs typeface="Consolas" pitchFamily="49" charset="0"/>
                </a:rPr>
                <a:t>查找第</a:t>
              </a:r>
              <a:r>
                <a:rPr lang="en-US" altLang="zh-CN" sz="2000" i="1" err="1">
                  <a:solidFill>
                    <a:srgbClr val="FF00FF"/>
                  </a:solidFill>
                  <a:latin typeface="Consolas" pitchFamily="49" charset="0"/>
                  <a:ea typeface="微软雅黑" pitchFamily="34" charset="-122"/>
                  <a:cs typeface="Consolas" pitchFamily="49" charset="0"/>
                </a:rPr>
                <a:t>i</a:t>
              </a:r>
              <a:r>
                <a:rPr lang="en-US" altLang="zh-CN" sz="2000">
                  <a:solidFill>
                    <a:srgbClr val="FF00FF"/>
                  </a:solidFill>
                  <a:latin typeface="Consolas" pitchFamily="49" charset="0"/>
                  <a:ea typeface="微软雅黑" pitchFamily="34" charset="-122"/>
                  <a:cs typeface="Consolas" pitchFamily="49" charset="0"/>
                </a:rPr>
                <a:t>-1</a:t>
              </a:r>
              <a:r>
                <a:rPr lang="zh-CN" altLang="en-US" sz="2000">
                  <a:solidFill>
                    <a:srgbClr val="FF00FF"/>
                  </a:solidFill>
                  <a:latin typeface="Consolas" pitchFamily="49" charset="0"/>
                  <a:ea typeface="微软雅黑" pitchFamily="34" charset="-122"/>
                  <a:cs typeface="Consolas" pitchFamily="49" charset="0"/>
                </a:rPr>
                <a:t>个结点</a:t>
              </a:r>
              <a:r>
                <a:rPr lang="en-US" altLang="zh-CN" sz="2000">
                  <a:solidFill>
                    <a:srgbClr val="FF00FF"/>
                  </a:solidFill>
                  <a:latin typeface="Consolas" pitchFamily="49" charset="0"/>
                  <a:ea typeface="微软雅黑" pitchFamily="34" charset="-122"/>
                  <a:cs typeface="Consolas" pitchFamily="49" charset="0"/>
                </a:rPr>
                <a:t>p</a:t>
              </a:r>
              <a:endParaRPr lang="zh-CN" altLang="en-US" sz="2000" dirty="0">
                <a:solidFill>
                  <a:srgbClr val="FF00FF"/>
                </a:solidFill>
                <a:latin typeface="Consolas" pitchFamily="49" charset="0"/>
                <a:ea typeface="微软雅黑" pitchFamily="34" charset="-122"/>
                <a:cs typeface="Consolas" pitchFamily="49" charset="0"/>
              </a:endParaRPr>
            </a:p>
          </p:txBody>
        </p:sp>
        <p:sp>
          <p:nvSpPr>
            <p:cNvPr id="5" name="左大括号 4"/>
            <p:cNvSpPr/>
            <p:nvPr/>
          </p:nvSpPr>
          <p:spPr>
            <a:xfrm rot="16200000">
              <a:off x="3428992" y="1314378"/>
              <a:ext cx="285752" cy="5286412"/>
            </a:xfrm>
            <a:prstGeom prst="lef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grpSp>
      <p:sp>
        <p:nvSpPr>
          <p:cNvPr id="2" name="幻灯片编号占位符 1"/>
          <p:cNvSpPr>
            <a:spLocks noGrp="1"/>
          </p:cNvSpPr>
          <p:nvPr>
            <p:ph type="sldNum" sz="quarter" idx="12"/>
          </p:nvPr>
        </p:nvSpPr>
        <p:spPr/>
        <p:txBody>
          <a:bodyPr/>
          <a:lstStyle/>
          <a:p>
            <a:fld id="{BC067DFE-42A7-4CB5-93C4-F2F97DA7580C}" type="slidenum">
              <a:rPr lang="en-US" altLang="zh-CN" smtClean="0"/>
              <a:pPr/>
              <a:t>101</a:t>
            </a:fld>
            <a:endParaRPr lang="en-US" altLang="zh-CN" dirty="0"/>
          </a:p>
        </p:txBody>
      </p:sp>
    </p:spTree>
    <p:custDataLst>
      <p:tags r:id="rId1"/>
    </p:custDataLst>
    <p:extLst>
      <p:ext uri="{BB962C8B-B14F-4D97-AF65-F5344CB8AC3E}">
        <p14:creationId xmlns:p14="http://schemas.microsoft.com/office/powerpoint/2010/main" val="390735617"/>
      </p:ext>
    </p:extLst>
  </p:cSld>
  <p:clrMapOvr>
    <a:masterClrMapping/>
  </p:clrMapOvr>
  <mc:AlternateContent xmlns:mc="http://schemas.openxmlformats.org/markup-compatibility/2006" xmlns:p14="http://schemas.microsoft.com/office/powerpoint/2010/main">
    <mc:Choice Requires="p14">
      <p:transition spd="slow" p14:dur="2000" advTm="6373"/>
    </mc:Choice>
    <mc:Fallback xmlns="">
      <p:transition xmlns:p14="http://schemas.microsoft.com/office/powerpoint/2010/main" spd="slow" advTm="63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92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992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992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9922">
                                            <p:txEl>
                                              <p:pRg st="5" end="5"/>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2"/>
          <p:cNvSpPr txBox="1">
            <a:spLocks noChangeArrowheads="1"/>
          </p:cNvSpPr>
          <p:nvPr/>
        </p:nvSpPr>
        <p:spPr bwMode="auto">
          <a:xfrm>
            <a:off x="250825" y="333375"/>
            <a:ext cx="8536017" cy="500786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wrap="square" lIns="180000" tIns="180000" bIns="180000">
            <a:spAutoFit/>
          </a:bodyPr>
          <a:lstStyle/>
          <a:p>
            <a:pPr algn="l">
              <a:lnSpc>
                <a:spcPct val="120000"/>
              </a:lnSpc>
              <a:spcBef>
                <a:spcPts val="0"/>
              </a:spcBef>
            </a:pPr>
            <a:r>
              <a:rPr lang="en-US" altLang="zh-CN" sz="1800" dirty="0">
                <a:solidFill>
                  <a:srgbClr val="0000FF"/>
                </a:solidFill>
                <a:latin typeface="Consolas" pitchFamily="49" charset="0"/>
                <a:ea typeface="楷体" pitchFamily="49" charset="-122"/>
                <a:cs typeface="Consolas" pitchFamily="49" charset="0"/>
              </a:rPr>
              <a:t>   if (p==NULL)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未找到第</a:t>
            </a:r>
            <a:r>
              <a:rPr lang="en-US" altLang="zh-CN" sz="1800" dirty="0">
                <a:solidFill>
                  <a:srgbClr val="00B0F0"/>
                </a:solidFill>
                <a:latin typeface="Consolas" pitchFamily="49" charset="0"/>
                <a:ea typeface="楷体" pitchFamily="49" charset="-122"/>
                <a:cs typeface="Consolas" pitchFamily="49" charset="0"/>
              </a:rPr>
              <a:t>i-1</a:t>
            </a:r>
            <a:r>
              <a:rPr lang="zh-CN" altLang="en-US" sz="1800" dirty="0">
                <a:solidFill>
                  <a:srgbClr val="00B0F0"/>
                </a:solidFill>
                <a:latin typeface="Consolas" pitchFamily="49" charset="0"/>
                <a:ea typeface="楷体" pitchFamily="49" charset="-122"/>
                <a:cs typeface="Consolas" pitchFamily="49" charset="0"/>
              </a:rPr>
              <a:t>个结点</a:t>
            </a:r>
          </a:p>
          <a:p>
            <a:pPr algn="l">
              <a:lnSpc>
                <a:spcPct val="120000"/>
              </a:lnSpc>
              <a:spcBef>
                <a:spcPts val="0"/>
              </a:spcBef>
            </a:pPr>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return false;</a:t>
            </a:r>
          </a:p>
          <a:p>
            <a:pPr algn="l">
              <a:lnSpc>
                <a:spcPct val="120000"/>
              </a:lnSpc>
              <a:spcBef>
                <a:spcPts val="0"/>
              </a:spcBef>
            </a:pPr>
            <a:r>
              <a:rPr lang="en-US" altLang="zh-CN" sz="1800" dirty="0">
                <a:solidFill>
                  <a:srgbClr val="0000FF"/>
                </a:solidFill>
                <a:latin typeface="Consolas" pitchFamily="49" charset="0"/>
                <a:ea typeface="楷体" pitchFamily="49" charset="-122"/>
                <a:cs typeface="Consolas" pitchFamily="49" charset="0"/>
              </a:rPr>
              <a:t>   else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找到第</a:t>
            </a:r>
            <a:r>
              <a:rPr lang="en-US" altLang="zh-CN" sz="1800" dirty="0">
                <a:solidFill>
                  <a:srgbClr val="00B0F0"/>
                </a:solidFill>
                <a:latin typeface="Consolas" pitchFamily="49" charset="0"/>
                <a:ea typeface="楷体" pitchFamily="49" charset="-122"/>
                <a:cs typeface="Consolas" pitchFamily="49" charset="0"/>
              </a:rPr>
              <a:t>i-1</a:t>
            </a:r>
            <a:r>
              <a:rPr lang="zh-CN" altLang="en-US" sz="1800" dirty="0">
                <a:solidFill>
                  <a:srgbClr val="00B0F0"/>
                </a:solidFill>
                <a:latin typeface="Consolas" pitchFamily="49" charset="0"/>
                <a:ea typeface="楷体" pitchFamily="49" charset="-122"/>
                <a:cs typeface="Consolas" pitchFamily="49" charset="0"/>
              </a:rPr>
              <a:t>个结点</a:t>
            </a:r>
            <a:r>
              <a:rPr lang="en-US" altLang="zh-CN" sz="1800" dirty="0">
                <a:solidFill>
                  <a:srgbClr val="00B0F0"/>
                </a:solidFill>
                <a:latin typeface="Consolas" pitchFamily="49" charset="0"/>
                <a:ea typeface="楷体" pitchFamily="49" charset="-122"/>
                <a:cs typeface="Consolas" pitchFamily="49" charset="0"/>
              </a:rPr>
              <a:t>p</a:t>
            </a:r>
          </a:p>
          <a:p>
            <a:pPr algn="l">
              <a:lnSpc>
                <a:spcPct val="120000"/>
              </a:lnSpc>
              <a:spcBef>
                <a:spcPts val="0"/>
              </a:spcBef>
            </a:pPr>
            <a:r>
              <a:rPr lang="en-US" altLang="zh-CN" sz="1800" dirty="0">
                <a:solidFill>
                  <a:srgbClr val="0000FF"/>
                </a:solidFill>
                <a:latin typeface="Consolas" pitchFamily="49" charset="0"/>
                <a:ea typeface="楷体" pitchFamily="49" charset="-122"/>
                <a:cs typeface="Consolas" pitchFamily="49" charset="0"/>
              </a:rPr>
              <a:t>   {	q=p-&gt;next;			</a:t>
            </a:r>
            <a:r>
              <a:rPr lang="en-US" altLang="zh-CN" sz="1800" dirty="0">
                <a:solidFill>
                  <a:srgbClr val="00B0F0"/>
                </a:solidFill>
                <a:latin typeface="Consolas" pitchFamily="49" charset="0"/>
                <a:ea typeface="楷体" pitchFamily="49" charset="-122"/>
                <a:cs typeface="Consolas" pitchFamily="49" charset="0"/>
              </a:rPr>
              <a:t>//q</a:t>
            </a:r>
            <a:r>
              <a:rPr lang="zh-CN" altLang="en-US" sz="1800" dirty="0">
                <a:solidFill>
                  <a:srgbClr val="00B0F0"/>
                </a:solidFill>
                <a:latin typeface="Consolas" pitchFamily="49" charset="0"/>
                <a:ea typeface="楷体" pitchFamily="49" charset="-122"/>
                <a:cs typeface="Consolas" pitchFamily="49" charset="0"/>
              </a:rPr>
              <a:t>指向第</a:t>
            </a:r>
            <a:r>
              <a:rPr lang="en-US" altLang="zh-CN" sz="1800" dirty="0" err="1">
                <a:solidFill>
                  <a:srgbClr val="00B0F0"/>
                </a:solidFill>
                <a:latin typeface="Consolas" pitchFamily="49" charset="0"/>
                <a:ea typeface="楷体" pitchFamily="49" charset="-122"/>
                <a:cs typeface="Consolas" pitchFamily="49" charset="0"/>
              </a:rPr>
              <a:t>i</a:t>
            </a:r>
            <a:r>
              <a:rPr lang="zh-CN" altLang="en-US" sz="1800" dirty="0">
                <a:solidFill>
                  <a:srgbClr val="00B0F0"/>
                </a:solidFill>
                <a:latin typeface="Consolas" pitchFamily="49" charset="0"/>
                <a:ea typeface="楷体" pitchFamily="49" charset="-122"/>
                <a:cs typeface="Consolas" pitchFamily="49" charset="0"/>
              </a:rPr>
              <a:t>个结点</a:t>
            </a:r>
          </a:p>
          <a:p>
            <a:pPr algn="l">
              <a:lnSpc>
                <a:spcPct val="120000"/>
              </a:lnSpc>
              <a:spcBef>
                <a:spcPts val="0"/>
              </a:spcBef>
            </a:pPr>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if (</a:t>
            </a:r>
            <a:r>
              <a:rPr lang="en-US" altLang="zh-CN" sz="1800" dirty="0">
                <a:solidFill>
                  <a:srgbClr val="FF00FF"/>
                </a:solidFill>
                <a:latin typeface="Consolas" pitchFamily="49" charset="0"/>
                <a:ea typeface="楷体" pitchFamily="49" charset="-122"/>
                <a:cs typeface="Consolas" pitchFamily="49" charset="0"/>
              </a:rPr>
              <a:t>q==NULL</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当不存在第</a:t>
            </a:r>
            <a:r>
              <a:rPr lang="en-US" altLang="zh-CN" sz="1800" dirty="0" err="1">
                <a:solidFill>
                  <a:srgbClr val="00B0F0"/>
                </a:solidFill>
                <a:latin typeface="Consolas" pitchFamily="49" charset="0"/>
                <a:ea typeface="楷体" pitchFamily="49" charset="-122"/>
                <a:cs typeface="Consolas" pitchFamily="49" charset="0"/>
              </a:rPr>
              <a:t>i</a:t>
            </a:r>
            <a:r>
              <a:rPr lang="zh-CN" altLang="en-US" sz="1800" dirty="0">
                <a:solidFill>
                  <a:srgbClr val="00B0F0"/>
                </a:solidFill>
                <a:latin typeface="Consolas" pitchFamily="49" charset="0"/>
                <a:ea typeface="楷体" pitchFamily="49" charset="-122"/>
                <a:cs typeface="Consolas" pitchFamily="49" charset="0"/>
              </a:rPr>
              <a:t>个结点时返回</a:t>
            </a:r>
            <a:r>
              <a:rPr lang="en-US" altLang="zh-CN" sz="1800" dirty="0">
                <a:solidFill>
                  <a:srgbClr val="00B0F0"/>
                </a:solidFill>
                <a:latin typeface="Consolas" pitchFamily="49" charset="0"/>
                <a:ea typeface="楷体" pitchFamily="49" charset="-122"/>
                <a:cs typeface="Consolas" pitchFamily="49" charset="0"/>
              </a:rPr>
              <a:t>false</a:t>
            </a:r>
          </a:p>
          <a:p>
            <a:pPr algn="l">
              <a:lnSpc>
                <a:spcPct val="120000"/>
              </a:lnSpc>
              <a:spcBef>
                <a:spcPts val="0"/>
              </a:spcBef>
            </a:pPr>
            <a:r>
              <a:rPr lang="en-US" altLang="zh-CN" sz="1800" dirty="0">
                <a:solidFill>
                  <a:srgbClr val="0000FF"/>
                </a:solidFill>
                <a:latin typeface="Consolas" pitchFamily="49" charset="0"/>
                <a:ea typeface="楷体" pitchFamily="49" charset="-122"/>
                <a:cs typeface="Consolas" pitchFamily="49" charset="0"/>
              </a:rPr>
              <a:t>	   return false;</a:t>
            </a:r>
          </a:p>
          <a:p>
            <a:pPr algn="l">
              <a:lnSpc>
                <a:spcPct val="120000"/>
              </a:lnSpc>
              <a:spcBef>
                <a:spcPts val="0"/>
              </a:spcBef>
            </a:pPr>
            <a:r>
              <a:rPr lang="en-US" altLang="zh-CN" sz="1800" dirty="0">
                <a:solidFill>
                  <a:srgbClr val="0000FF"/>
                </a:solidFill>
                <a:latin typeface="Consolas" pitchFamily="49" charset="0"/>
                <a:ea typeface="楷体" pitchFamily="49" charset="-122"/>
                <a:cs typeface="Consolas" pitchFamily="49" charset="0"/>
              </a:rPr>
              <a:t>	e=q-&gt;data;</a:t>
            </a:r>
          </a:p>
          <a:p>
            <a:pPr algn="l">
              <a:lnSpc>
                <a:spcPct val="120000"/>
              </a:lnSpc>
              <a:spcBef>
                <a:spcPts val="0"/>
              </a:spcBef>
            </a:pPr>
            <a:r>
              <a:rPr lang="en-US" altLang="zh-CN" sz="1800" dirty="0">
                <a:solidFill>
                  <a:srgbClr val="0000FF"/>
                </a:solidFill>
                <a:latin typeface="Consolas" pitchFamily="49" charset="0"/>
                <a:ea typeface="楷体" pitchFamily="49" charset="-122"/>
                <a:cs typeface="Consolas" pitchFamily="49" charset="0"/>
              </a:rPr>
              <a:t>	p-&gt;next=q-&gt;next;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从</a:t>
            </a:r>
            <a:r>
              <a:rPr kumimoji="1" lang="zh-CN" altLang="en-US" sz="1800" dirty="0">
                <a:solidFill>
                  <a:srgbClr val="00B0F0"/>
                </a:solidFill>
                <a:latin typeface="Consolas" pitchFamily="49" charset="0"/>
                <a:ea typeface="楷体" pitchFamily="49" charset="-122"/>
                <a:cs typeface="Consolas" pitchFamily="49" charset="0"/>
              </a:rPr>
              <a:t>双</a:t>
            </a:r>
            <a:r>
              <a:rPr lang="zh-CN" altLang="en-US" sz="1800" dirty="0">
                <a:solidFill>
                  <a:srgbClr val="00B0F0"/>
                </a:solidFill>
                <a:latin typeface="Consolas" pitchFamily="49" charset="0"/>
                <a:ea typeface="楷体" pitchFamily="49" charset="-122"/>
                <a:cs typeface="Consolas" pitchFamily="49" charset="0"/>
              </a:rPr>
              <a:t>单链表中删除</a:t>
            </a:r>
            <a:r>
              <a:rPr lang="en-US" altLang="zh-CN" sz="1800" dirty="0">
                <a:solidFill>
                  <a:srgbClr val="00B0F0"/>
                </a:solidFill>
                <a:latin typeface="Consolas" pitchFamily="49" charset="0"/>
                <a:ea typeface="楷体" pitchFamily="49" charset="-122"/>
                <a:cs typeface="Consolas" pitchFamily="49" charset="0"/>
              </a:rPr>
              <a:t>q</a:t>
            </a:r>
            <a:r>
              <a:rPr lang="zh-CN" altLang="en-US" sz="1800" dirty="0">
                <a:solidFill>
                  <a:srgbClr val="00B0F0"/>
                </a:solidFill>
                <a:latin typeface="Consolas" pitchFamily="49" charset="0"/>
                <a:ea typeface="楷体" pitchFamily="49" charset="-122"/>
                <a:cs typeface="Consolas" pitchFamily="49" charset="0"/>
              </a:rPr>
              <a:t>结点</a:t>
            </a:r>
          </a:p>
          <a:p>
            <a:pPr algn="l">
              <a:lnSpc>
                <a:spcPct val="120000"/>
              </a:lnSpc>
              <a:spcBef>
                <a:spcPts val="0"/>
              </a:spcBef>
            </a:pPr>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if (p-&gt;next!=NULL)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修改其前驱指针</a:t>
            </a:r>
          </a:p>
          <a:p>
            <a:pPr algn="l">
              <a:lnSpc>
                <a:spcPct val="120000"/>
              </a:lnSpc>
              <a:spcBef>
                <a:spcPts val="0"/>
              </a:spcBef>
            </a:pPr>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p-&gt;next-&gt;prior=p;</a:t>
            </a:r>
          </a:p>
          <a:p>
            <a:pPr algn="l">
              <a:lnSpc>
                <a:spcPct val="120000"/>
              </a:lnSpc>
              <a:spcBef>
                <a:spcPts val="0"/>
              </a:spcBef>
            </a:pPr>
            <a:r>
              <a:rPr lang="en-US" altLang="zh-CN" sz="1800" dirty="0">
                <a:solidFill>
                  <a:srgbClr val="0000FF"/>
                </a:solidFill>
                <a:latin typeface="Consolas" pitchFamily="49" charset="0"/>
                <a:ea typeface="楷体" pitchFamily="49" charset="-122"/>
                <a:cs typeface="Consolas" pitchFamily="49" charset="0"/>
              </a:rPr>
              <a:t>	free(q);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释放</a:t>
            </a:r>
            <a:r>
              <a:rPr lang="en-US" altLang="zh-CN" sz="1800" dirty="0">
                <a:solidFill>
                  <a:srgbClr val="00B0F0"/>
                </a:solidFill>
                <a:latin typeface="Consolas" pitchFamily="49" charset="0"/>
                <a:ea typeface="楷体" pitchFamily="49" charset="-122"/>
                <a:cs typeface="Consolas" pitchFamily="49" charset="0"/>
              </a:rPr>
              <a:t>q</a:t>
            </a:r>
            <a:r>
              <a:rPr lang="zh-CN" altLang="en-US" sz="1800" dirty="0">
                <a:solidFill>
                  <a:srgbClr val="00B0F0"/>
                </a:solidFill>
                <a:latin typeface="Consolas" pitchFamily="49" charset="0"/>
                <a:ea typeface="楷体" pitchFamily="49" charset="-122"/>
                <a:cs typeface="Consolas" pitchFamily="49" charset="0"/>
              </a:rPr>
              <a:t>结点</a:t>
            </a:r>
          </a:p>
          <a:p>
            <a:pPr algn="l">
              <a:lnSpc>
                <a:spcPct val="120000"/>
              </a:lnSpc>
              <a:spcBef>
                <a:spcPts val="0"/>
              </a:spcBef>
            </a:pPr>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return true;</a:t>
            </a:r>
          </a:p>
          <a:p>
            <a:pPr algn="l">
              <a:lnSpc>
                <a:spcPct val="120000"/>
              </a:lnSpc>
              <a:spcBef>
                <a:spcPts val="0"/>
              </a:spcBef>
            </a:pPr>
            <a:r>
              <a:rPr lang="en-US" altLang="zh-CN" sz="1800" dirty="0">
                <a:solidFill>
                  <a:srgbClr val="0000FF"/>
                </a:solidFill>
                <a:latin typeface="Consolas" pitchFamily="49" charset="0"/>
                <a:ea typeface="楷体" pitchFamily="49" charset="-122"/>
                <a:cs typeface="Consolas" pitchFamily="49" charset="0"/>
              </a:rPr>
              <a:t>   }</a:t>
            </a:r>
          </a:p>
          <a:p>
            <a:pPr algn="l">
              <a:lnSpc>
                <a:spcPct val="120000"/>
              </a:lnSpc>
              <a:spcBef>
                <a:spcPts val="0"/>
              </a:spcBef>
            </a:pPr>
            <a:r>
              <a:rPr lang="en-US" altLang="zh-CN" sz="1800" dirty="0">
                <a:solidFill>
                  <a:srgbClr val="0000FF"/>
                </a:solidFill>
                <a:latin typeface="Consolas" pitchFamily="49" charset="0"/>
                <a:ea typeface="楷体" pitchFamily="49" charset="-122"/>
                <a:cs typeface="Consolas" pitchFamily="49" charset="0"/>
              </a:rPr>
              <a:t>}</a:t>
            </a:r>
          </a:p>
        </p:txBody>
      </p:sp>
      <p:grpSp>
        <p:nvGrpSpPr>
          <p:cNvPr id="10" name="组合 9"/>
          <p:cNvGrpSpPr/>
          <p:nvPr/>
        </p:nvGrpSpPr>
        <p:grpSpPr>
          <a:xfrm>
            <a:off x="1187624" y="2852936"/>
            <a:ext cx="7000924" cy="3306333"/>
            <a:chOff x="1142976" y="2265354"/>
            <a:chExt cx="7000924" cy="2656307"/>
          </a:xfrm>
        </p:grpSpPr>
        <p:sp>
          <p:nvSpPr>
            <p:cNvPr id="4" name="TextBox 3"/>
            <p:cNvSpPr txBox="1"/>
            <p:nvPr/>
          </p:nvSpPr>
          <p:spPr>
            <a:xfrm>
              <a:off x="3184280" y="4521551"/>
              <a:ext cx="3143272" cy="400110"/>
            </a:xfrm>
            <a:prstGeom prst="rect">
              <a:avLst/>
            </a:prstGeom>
            <a:noFill/>
          </p:spPr>
          <p:txBody>
            <a:bodyPr wrap="square" rtlCol="0">
              <a:spAutoFit/>
            </a:bodyPr>
            <a:lstStyle/>
            <a:p>
              <a:pPr algn="l"/>
              <a:r>
                <a:rPr lang="zh-CN" altLang="en-US" sz="2000" dirty="0">
                  <a:solidFill>
                    <a:srgbClr val="FF00FF"/>
                  </a:solidFill>
                  <a:latin typeface="Consolas" pitchFamily="49" charset="0"/>
                  <a:ea typeface="微软雅黑" pitchFamily="34" charset="-122"/>
                  <a:cs typeface="Consolas" pitchFamily="49" charset="0"/>
                </a:rPr>
                <a:t>删除</a:t>
              </a:r>
              <a:r>
                <a:rPr lang="en-US" altLang="zh-CN" sz="2000" dirty="0">
                  <a:solidFill>
                    <a:srgbClr val="FF00FF"/>
                  </a:solidFill>
                  <a:latin typeface="Consolas" pitchFamily="49" charset="0"/>
                  <a:ea typeface="微软雅黑" pitchFamily="34" charset="-122"/>
                  <a:cs typeface="Consolas" pitchFamily="49" charset="0"/>
                </a:rPr>
                <a:t>q</a:t>
              </a:r>
              <a:r>
                <a:rPr lang="zh-CN" altLang="en-US" sz="2000" dirty="0">
                  <a:solidFill>
                    <a:srgbClr val="FF00FF"/>
                  </a:solidFill>
                  <a:latin typeface="Consolas" pitchFamily="49" charset="0"/>
                  <a:ea typeface="微软雅黑" pitchFamily="34" charset="-122"/>
                  <a:cs typeface="Consolas" pitchFamily="49" charset="0"/>
                </a:rPr>
                <a:t>结点并释放其空间</a:t>
              </a:r>
            </a:p>
          </p:txBody>
        </p:sp>
        <p:sp>
          <p:nvSpPr>
            <p:cNvPr id="5" name="矩形 4"/>
            <p:cNvSpPr/>
            <p:nvPr/>
          </p:nvSpPr>
          <p:spPr>
            <a:xfrm>
              <a:off x="1142976" y="2265354"/>
              <a:ext cx="7000924" cy="1388429"/>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cxnSp>
          <p:nvCxnSpPr>
            <p:cNvPr id="6" name="直接连接符 5"/>
            <p:cNvCxnSpPr/>
            <p:nvPr/>
          </p:nvCxnSpPr>
          <p:spPr>
            <a:xfrm flipH="1">
              <a:off x="4671368" y="3653783"/>
              <a:ext cx="794" cy="809917"/>
            </a:xfrm>
            <a:prstGeom prst="line">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7" name="TextBox 6"/>
          <p:cNvSpPr txBox="1"/>
          <p:nvPr/>
        </p:nvSpPr>
        <p:spPr>
          <a:xfrm>
            <a:off x="500034" y="6310481"/>
            <a:ext cx="7929618" cy="430887"/>
          </a:xfrm>
          <a:prstGeom prst="rect">
            <a:avLst/>
          </a:prstGeom>
          <a:noFill/>
        </p:spPr>
        <p:txBody>
          <a:bodyPr wrap="square" rtlCol="0">
            <a:spAutoFit/>
          </a:bodyPr>
          <a:lstStyle/>
          <a:p>
            <a:pPr algn="l"/>
            <a:r>
              <a:rPr lang="zh-CN" altLang="en-US" sz="2200" dirty="0">
                <a:solidFill>
                  <a:srgbClr val="FF0000"/>
                </a:solidFill>
                <a:latin typeface="微软雅黑" pitchFamily="34" charset="-122"/>
                <a:ea typeface="微软雅黑" pitchFamily="34" charset="-122"/>
                <a:cs typeface="Consolas" pitchFamily="49" charset="0"/>
              </a:rPr>
              <a:t>另外解法</a:t>
            </a:r>
            <a:r>
              <a:rPr lang="zh-CN" altLang="en-US" sz="2200" dirty="0">
                <a:latin typeface="Consolas" pitchFamily="49" charset="0"/>
                <a:ea typeface="楷体" pitchFamily="49" charset="-122"/>
                <a:cs typeface="Consolas" pitchFamily="49" charset="0"/>
              </a:rPr>
              <a:t>：在双链表中，可以查找第</a:t>
            </a:r>
            <a:r>
              <a:rPr lang="en-US" altLang="zh-CN" sz="2200" i="1" dirty="0" err="1">
                <a:latin typeface="Consolas" pitchFamily="49" charset="0"/>
                <a:ea typeface="楷体" pitchFamily="49" charset="-122"/>
                <a:cs typeface="Consolas" pitchFamily="49" charset="0"/>
              </a:rPr>
              <a:t>i</a:t>
            </a:r>
            <a:r>
              <a:rPr lang="zh-CN" altLang="en-US" sz="2200" dirty="0">
                <a:latin typeface="Consolas" pitchFamily="49" charset="0"/>
                <a:ea typeface="楷体" pitchFamily="49" charset="-122"/>
                <a:cs typeface="Consolas" pitchFamily="49" charset="0"/>
              </a:rPr>
              <a:t>个结点，并将它删除。</a:t>
            </a:r>
            <a:endParaRPr lang="zh-CN" altLang="en-US" sz="2200" dirty="0">
              <a:latin typeface="Consolas" pitchFamily="49" charset="0"/>
              <a:cs typeface="Consolas" pitchFamily="49" charset="0"/>
            </a:endParaRPr>
          </a:p>
        </p:txBody>
      </p:sp>
      <p:sp>
        <p:nvSpPr>
          <p:cNvPr id="2" name="幻灯片编号占位符 1"/>
          <p:cNvSpPr>
            <a:spLocks noGrp="1"/>
          </p:cNvSpPr>
          <p:nvPr>
            <p:ph type="sldNum" sz="quarter" idx="12"/>
          </p:nvPr>
        </p:nvSpPr>
        <p:spPr/>
        <p:txBody>
          <a:bodyPr/>
          <a:lstStyle/>
          <a:p>
            <a:fld id="{BC067DFE-42A7-4CB5-93C4-F2F97DA7580C}" type="slidenum">
              <a:rPr lang="en-US" altLang="zh-CN" smtClean="0"/>
              <a:pPr/>
              <a:t>102</a:t>
            </a:fld>
            <a:endParaRPr lang="en-US" altLang="zh-CN" dirty="0"/>
          </a:p>
        </p:txBody>
      </p:sp>
    </p:spTree>
    <p:custDataLst>
      <p:tags r:id="rId1"/>
    </p:custDataLst>
    <p:extLst>
      <p:ext uri="{BB962C8B-B14F-4D97-AF65-F5344CB8AC3E}">
        <p14:creationId xmlns:p14="http://schemas.microsoft.com/office/powerpoint/2010/main" val="850619674"/>
      </p:ext>
    </p:extLst>
  </p:cSld>
  <p:clrMapOvr>
    <a:masterClrMapping/>
  </p:clrMapOvr>
  <mc:AlternateContent xmlns:mc="http://schemas.openxmlformats.org/markup-compatibility/2006" xmlns:p14="http://schemas.microsoft.com/office/powerpoint/2010/main">
    <mc:Choice Requires="p14">
      <p:transition spd="slow" p14:dur="2000" advTm="65818"/>
    </mc:Choice>
    <mc:Fallback xmlns="">
      <p:transition xmlns:p14="http://schemas.microsoft.com/office/powerpoint/2010/main" spd="slow" advTm="6581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992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992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992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992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992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992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992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992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9922">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9922">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9922">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9922">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9922">
                                            <p:txEl>
                                              <p:pRg st="12" end="12"/>
                                            </p:txEl>
                                          </p:spTgt>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8" name="Text Box 4"/>
          <p:cNvSpPr txBox="1">
            <a:spLocks noChangeArrowheads="1"/>
          </p:cNvSpPr>
          <p:nvPr/>
        </p:nvSpPr>
        <p:spPr bwMode="auto">
          <a:xfrm>
            <a:off x="323850" y="333375"/>
            <a:ext cx="8424863" cy="1311128"/>
          </a:xfrm>
          <a:prstGeom prst="rect">
            <a:avLst/>
          </a:prstGeom>
          <a:noFill/>
          <a:ln w="9525">
            <a:noFill/>
            <a:miter lim="800000"/>
            <a:headEnd/>
            <a:tailEnd/>
          </a:ln>
          <a:effectLst/>
        </p:spPr>
        <p:txBody>
          <a:bodyPr>
            <a:spAutoFit/>
          </a:bodyPr>
          <a:lstStyle/>
          <a:p>
            <a:pPr algn="l">
              <a:lnSpc>
                <a:spcPct val="120000"/>
              </a:lnSpc>
              <a:spcBef>
                <a:spcPct val="50000"/>
              </a:spcBef>
            </a:pPr>
            <a:r>
              <a:rPr lang="en-US" altLang="zh-CN" sz="2200">
                <a:latin typeface="Consolas" pitchFamily="49" charset="0"/>
                <a:ea typeface="楷体" pitchFamily="49" charset="-122"/>
                <a:cs typeface="Consolas" pitchFamily="49" charset="0"/>
              </a:rPr>
              <a:t>   </a:t>
            </a:r>
            <a:r>
              <a:rPr lang="en-US" altLang="zh-CN" sz="2200">
                <a:solidFill>
                  <a:srgbClr val="FF3300"/>
                </a:solidFill>
                <a:latin typeface="Consolas" pitchFamily="49" charset="0"/>
                <a:ea typeface="黑体" pitchFamily="49" charset="-122"/>
                <a:cs typeface="Consolas" pitchFamily="49" charset="0"/>
              </a:rPr>
              <a:t>【</a:t>
            </a:r>
            <a:r>
              <a:rPr lang="zh-CN" altLang="en-US" sz="2200">
                <a:solidFill>
                  <a:srgbClr val="FF3300"/>
                </a:solidFill>
                <a:latin typeface="Consolas" pitchFamily="49" charset="0"/>
                <a:ea typeface="楷体" pitchFamily="49" charset="-122"/>
                <a:cs typeface="Consolas" pitchFamily="49" charset="0"/>
              </a:rPr>
              <a:t>例</a:t>
            </a:r>
            <a:r>
              <a:rPr lang="en-US" altLang="zh-CN" sz="2200">
                <a:solidFill>
                  <a:srgbClr val="FF3300"/>
                </a:solidFill>
                <a:latin typeface="Consolas" pitchFamily="49" charset="0"/>
                <a:ea typeface="楷体" pitchFamily="49" charset="-122"/>
                <a:cs typeface="Consolas" pitchFamily="49" charset="0"/>
              </a:rPr>
              <a:t>2-9</a:t>
            </a:r>
            <a:r>
              <a:rPr lang="zh-CN" altLang="en-US" sz="2200">
                <a:solidFill>
                  <a:srgbClr val="FF3300"/>
                </a:solidFill>
                <a:latin typeface="Consolas" pitchFamily="49" charset="0"/>
                <a:ea typeface="楷体" pitchFamily="49" charset="-122"/>
                <a:cs typeface="Consolas" pitchFamily="49" charset="0"/>
              </a:rPr>
              <a:t>：</a:t>
            </a:r>
            <a:r>
              <a:rPr lang="en-US" altLang="zh-CN" sz="2200">
                <a:solidFill>
                  <a:srgbClr val="FF3300"/>
                </a:solidFill>
                <a:latin typeface="Consolas" pitchFamily="49" charset="0"/>
                <a:ea typeface="楷体" pitchFamily="49" charset="-122"/>
                <a:cs typeface="Consolas" pitchFamily="49" charset="0"/>
              </a:rPr>
              <a:t>p58</a:t>
            </a:r>
            <a:r>
              <a:rPr lang="en-US" altLang="zh-CN" sz="2200">
                <a:solidFill>
                  <a:srgbClr val="FF3300"/>
                </a:solidFill>
                <a:latin typeface="Consolas" pitchFamily="49" charset="0"/>
                <a:ea typeface="黑体" pitchFamily="49" charset="-122"/>
                <a:cs typeface="Consolas" pitchFamily="49" charset="0"/>
              </a:rPr>
              <a:t>】</a:t>
            </a:r>
            <a:r>
              <a:rPr lang="en-US" altLang="zh-CN" sz="2200">
                <a:latin typeface="Consolas" pitchFamily="49" charset="0"/>
                <a:ea typeface="黑体" pitchFamily="49" charset="-122"/>
                <a:cs typeface="Consolas" pitchFamily="49" charset="0"/>
              </a:rPr>
              <a:t> </a:t>
            </a:r>
            <a:r>
              <a:rPr lang="zh-CN" altLang="en-US" sz="2200" dirty="0">
                <a:latin typeface="Consolas" pitchFamily="49" charset="0"/>
                <a:ea typeface="楷体" pitchFamily="49" charset="-122"/>
                <a:cs typeface="Consolas" pitchFamily="49" charset="0"/>
              </a:rPr>
              <a:t>有一</a:t>
            </a:r>
            <a:r>
              <a:rPr lang="zh-CN" altLang="en-US" sz="2200">
                <a:latin typeface="Consolas" pitchFamily="49" charset="0"/>
                <a:ea typeface="楷体" pitchFamily="49" charset="-122"/>
                <a:cs typeface="Consolas" pitchFamily="49" charset="0"/>
              </a:rPr>
              <a:t>个带头结点的</a:t>
            </a:r>
            <a:r>
              <a:rPr lang="zh-CN" altLang="en-US" sz="2200" dirty="0">
                <a:latin typeface="Consolas" pitchFamily="49" charset="0"/>
                <a:ea typeface="楷体" pitchFamily="49" charset="-122"/>
                <a:cs typeface="Consolas" pitchFamily="49" charset="0"/>
              </a:rPr>
              <a:t>双</a:t>
            </a:r>
            <a:r>
              <a:rPr lang="zh-CN" altLang="en-US" sz="2200">
                <a:latin typeface="Consolas" pitchFamily="49" charset="0"/>
                <a:ea typeface="楷体" pitchFamily="49" charset="-122"/>
                <a:cs typeface="Consolas" pitchFamily="49" charset="0"/>
              </a:rPr>
              <a:t>链表</a:t>
            </a:r>
            <a:r>
              <a:rPr lang="en-US" altLang="zh-CN" sz="2200">
                <a:latin typeface="Consolas" pitchFamily="49" charset="0"/>
                <a:ea typeface="楷体" pitchFamily="49" charset="-122"/>
                <a:cs typeface="Consolas" pitchFamily="49" charset="0"/>
              </a:rPr>
              <a:t>L</a:t>
            </a:r>
            <a:r>
              <a:rPr lang="zh-CN" altLang="en-US" sz="2200">
                <a:latin typeface="Consolas" pitchFamily="49" charset="0"/>
                <a:ea typeface="楷体" pitchFamily="49" charset="-122"/>
                <a:cs typeface="Consolas" pitchFamily="49" charset="0"/>
              </a:rPr>
              <a:t>，设计</a:t>
            </a:r>
            <a:r>
              <a:rPr lang="zh-CN" altLang="en-US" sz="2200" dirty="0">
                <a:latin typeface="Consolas" pitchFamily="49" charset="0"/>
                <a:ea typeface="楷体" pitchFamily="49" charset="-122"/>
                <a:cs typeface="Consolas" pitchFamily="49" charset="0"/>
              </a:rPr>
              <a:t>一个算法将其所有元素</a:t>
            </a:r>
            <a:r>
              <a:rPr lang="zh-CN" altLang="en-US" sz="2200">
                <a:latin typeface="Consolas" pitchFamily="49" charset="0"/>
                <a:ea typeface="楷体" pitchFamily="49" charset="-122"/>
                <a:cs typeface="Consolas" pitchFamily="49" charset="0"/>
              </a:rPr>
              <a:t>逆置，即</a:t>
            </a:r>
            <a:r>
              <a:rPr lang="zh-CN" altLang="en-US" sz="2200" dirty="0">
                <a:latin typeface="Consolas" pitchFamily="49" charset="0"/>
                <a:ea typeface="楷体" pitchFamily="49" charset="-122"/>
                <a:cs typeface="Consolas" pitchFamily="49" charset="0"/>
              </a:rPr>
              <a:t>第</a:t>
            </a:r>
            <a:r>
              <a:rPr lang="en-US" altLang="zh-CN" sz="2200" dirty="0">
                <a:latin typeface="Consolas" pitchFamily="49" charset="0"/>
                <a:ea typeface="楷体" pitchFamily="49" charset="-122"/>
                <a:cs typeface="Consolas" pitchFamily="49" charset="0"/>
              </a:rPr>
              <a:t>1</a:t>
            </a:r>
            <a:r>
              <a:rPr lang="zh-CN" altLang="en-US" sz="2200" dirty="0">
                <a:latin typeface="Consolas" pitchFamily="49" charset="0"/>
                <a:ea typeface="楷体" pitchFamily="49" charset="-122"/>
                <a:cs typeface="Consolas" pitchFamily="49" charset="0"/>
              </a:rPr>
              <a:t>个元素变为最后一</a:t>
            </a:r>
            <a:r>
              <a:rPr lang="zh-CN" altLang="en-US" sz="2200">
                <a:latin typeface="Consolas" pitchFamily="49" charset="0"/>
                <a:ea typeface="楷体" pitchFamily="49" charset="-122"/>
                <a:cs typeface="Consolas" pitchFamily="49" charset="0"/>
              </a:rPr>
              <a:t>个元素，第</a:t>
            </a:r>
            <a:r>
              <a:rPr lang="en-US" altLang="zh-CN" sz="2200" dirty="0">
                <a:latin typeface="Consolas" pitchFamily="49" charset="0"/>
                <a:ea typeface="楷体" pitchFamily="49" charset="-122"/>
                <a:cs typeface="Consolas" pitchFamily="49" charset="0"/>
              </a:rPr>
              <a:t>2</a:t>
            </a:r>
            <a:r>
              <a:rPr lang="zh-CN" altLang="en-US" sz="2200" dirty="0">
                <a:latin typeface="Consolas" pitchFamily="49" charset="0"/>
                <a:ea typeface="楷体" pitchFamily="49" charset="-122"/>
                <a:cs typeface="Consolas" pitchFamily="49" charset="0"/>
              </a:rPr>
              <a:t>个元素变为倒数第</a:t>
            </a:r>
            <a:r>
              <a:rPr lang="en-US" altLang="zh-CN" sz="2200" dirty="0">
                <a:latin typeface="Consolas" pitchFamily="49" charset="0"/>
                <a:ea typeface="楷体" pitchFamily="49" charset="-122"/>
                <a:cs typeface="Consolas" pitchFamily="49" charset="0"/>
              </a:rPr>
              <a:t>2</a:t>
            </a:r>
            <a:r>
              <a:rPr lang="zh-CN" altLang="en-US" sz="2200">
                <a:latin typeface="Consolas" pitchFamily="49" charset="0"/>
                <a:ea typeface="楷体" pitchFamily="49" charset="-122"/>
                <a:cs typeface="Consolas" pitchFamily="49" charset="0"/>
              </a:rPr>
              <a:t>个元素，</a:t>
            </a:r>
            <a:r>
              <a:rPr lang="en-US" altLang="zh-CN" sz="2200">
                <a:latin typeface="Consolas" pitchFamily="49" charset="0"/>
                <a:ea typeface="宋体"/>
                <a:cs typeface="Consolas" pitchFamily="49" charset="0"/>
              </a:rPr>
              <a:t>…</a:t>
            </a:r>
            <a:r>
              <a:rPr lang="zh-CN" altLang="en-US" sz="2200">
                <a:latin typeface="Consolas" pitchFamily="49" charset="0"/>
                <a:ea typeface="楷体" pitchFamily="49" charset="-122"/>
                <a:cs typeface="Consolas" pitchFamily="49" charset="0"/>
              </a:rPr>
              <a:t>，最后</a:t>
            </a:r>
            <a:r>
              <a:rPr lang="zh-CN" altLang="en-US" sz="2200" dirty="0">
                <a:latin typeface="Consolas" pitchFamily="49" charset="0"/>
                <a:ea typeface="楷体" pitchFamily="49" charset="-122"/>
                <a:cs typeface="Consolas" pitchFamily="49" charset="0"/>
              </a:rPr>
              <a:t>一个元素变为第</a:t>
            </a:r>
            <a:r>
              <a:rPr lang="en-US" altLang="zh-CN" sz="2200" dirty="0">
                <a:latin typeface="Consolas" pitchFamily="49" charset="0"/>
                <a:ea typeface="楷体" pitchFamily="49" charset="-122"/>
                <a:cs typeface="Consolas" pitchFamily="49" charset="0"/>
              </a:rPr>
              <a:t>1</a:t>
            </a:r>
            <a:r>
              <a:rPr lang="zh-CN" altLang="en-US" sz="2200" dirty="0">
                <a:latin typeface="Consolas" pitchFamily="49" charset="0"/>
                <a:ea typeface="楷体" pitchFamily="49" charset="-122"/>
                <a:cs typeface="Consolas" pitchFamily="49" charset="0"/>
              </a:rPr>
              <a:t>个元素。</a:t>
            </a:r>
          </a:p>
        </p:txBody>
      </p:sp>
      <p:sp>
        <p:nvSpPr>
          <p:cNvPr id="210949" name="Text Box 5"/>
          <p:cNvSpPr txBox="1">
            <a:spLocks noChangeArrowheads="1"/>
          </p:cNvSpPr>
          <p:nvPr/>
        </p:nvSpPr>
        <p:spPr bwMode="auto">
          <a:xfrm>
            <a:off x="971550" y="2349500"/>
            <a:ext cx="3600450" cy="938719"/>
          </a:xfrm>
          <a:prstGeom prst="rect">
            <a:avLst/>
          </a:prstGeom>
          <a:noFill/>
          <a:ln w="9525">
            <a:noFill/>
            <a:miter lim="800000"/>
            <a:headEnd/>
            <a:tailEnd/>
          </a:ln>
          <a:effectLst/>
        </p:spPr>
        <p:txBody>
          <a:bodyPr>
            <a:spAutoFit/>
          </a:bodyPr>
          <a:lstStyle/>
          <a:p>
            <a:pPr algn="l">
              <a:spcBef>
                <a:spcPct val="50000"/>
              </a:spcBef>
            </a:pPr>
            <a:r>
              <a:rPr lang="zh-CN" altLang="en-US" sz="2200" dirty="0">
                <a:solidFill>
                  <a:srgbClr val="FF0000"/>
                </a:solidFill>
                <a:latin typeface="Consolas" pitchFamily="49" charset="0"/>
                <a:ea typeface="微软雅黑" pitchFamily="34" charset="-122"/>
                <a:cs typeface="Consolas" pitchFamily="49" charset="0"/>
              </a:rPr>
              <a:t>算法设计思路：</a:t>
            </a:r>
          </a:p>
          <a:p>
            <a:pPr algn="l">
              <a:spcBef>
                <a:spcPct val="50000"/>
              </a:spcBef>
            </a:pPr>
            <a:r>
              <a:rPr lang="zh-CN" altLang="en-US" sz="2200" dirty="0">
                <a:solidFill>
                  <a:srgbClr val="FF00FF"/>
                </a:solidFill>
                <a:latin typeface="Consolas" pitchFamily="49" charset="0"/>
                <a:cs typeface="Consolas" pitchFamily="49" charset="0"/>
              </a:rPr>
              <a:t>　　</a:t>
            </a:r>
            <a:r>
              <a:rPr lang="zh-CN" altLang="en-US" sz="2200" dirty="0">
                <a:latin typeface="Consolas" pitchFamily="49" charset="0"/>
                <a:ea typeface="楷体" pitchFamily="49" charset="-122"/>
                <a:cs typeface="Consolas" pitchFamily="49" charset="0"/>
              </a:rPr>
              <a:t>采用头插法建表。</a:t>
            </a:r>
          </a:p>
        </p:txBody>
      </p:sp>
      <p:sp>
        <p:nvSpPr>
          <p:cNvPr id="210950" name="Rectangle 6"/>
          <p:cNvSpPr>
            <a:spLocks noChangeArrowheads="1"/>
          </p:cNvSpPr>
          <p:nvPr/>
        </p:nvSpPr>
        <p:spPr bwMode="auto">
          <a:xfrm>
            <a:off x="2154238" y="451008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i="1">
              <a:solidFill>
                <a:srgbClr val="3333FF"/>
              </a:solidFill>
              <a:latin typeface="Consolas" pitchFamily="49" charset="0"/>
              <a:cs typeface="Consolas" pitchFamily="49" charset="0"/>
            </a:endParaRPr>
          </a:p>
        </p:txBody>
      </p:sp>
      <p:sp>
        <p:nvSpPr>
          <p:cNvPr id="210951" name="Rectangle 7"/>
          <p:cNvSpPr>
            <a:spLocks noChangeArrowheads="1"/>
          </p:cNvSpPr>
          <p:nvPr/>
        </p:nvSpPr>
        <p:spPr bwMode="auto">
          <a:xfrm>
            <a:off x="2695575" y="451008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10952" name="Rectangle 8"/>
          <p:cNvSpPr>
            <a:spLocks noChangeArrowheads="1"/>
          </p:cNvSpPr>
          <p:nvPr/>
        </p:nvSpPr>
        <p:spPr bwMode="auto">
          <a:xfrm>
            <a:off x="1614488" y="451008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10953" name="Rectangle 9"/>
          <p:cNvSpPr>
            <a:spLocks noChangeArrowheads="1"/>
          </p:cNvSpPr>
          <p:nvPr/>
        </p:nvSpPr>
        <p:spPr bwMode="auto">
          <a:xfrm>
            <a:off x="4675188" y="414972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err="1">
                <a:solidFill>
                  <a:srgbClr val="3333FF"/>
                </a:solidFill>
                <a:latin typeface="Consolas" pitchFamily="49" charset="0"/>
                <a:cs typeface="Consolas" pitchFamily="49" charset="0"/>
              </a:rPr>
              <a:t>a</a:t>
            </a:r>
            <a:r>
              <a:rPr lang="en-US" altLang="zh-CN" baseline="-25000" dirty="0" err="1">
                <a:solidFill>
                  <a:srgbClr val="3333FF"/>
                </a:solidFill>
                <a:latin typeface="Consolas" pitchFamily="49" charset="0"/>
                <a:cs typeface="Consolas" pitchFamily="49" charset="0"/>
              </a:rPr>
              <a:t>1</a:t>
            </a:r>
            <a:endParaRPr lang="en-US" altLang="zh-CN" baseline="-25000" dirty="0">
              <a:solidFill>
                <a:srgbClr val="3333FF"/>
              </a:solidFill>
              <a:latin typeface="Consolas" pitchFamily="49" charset="0"/>
              <a:cs typeface="Consolas" pitchFamily="49" charset="0"/>
            </a:endParaRPr>
          </a:p>
        </p:txBody>
      </p:sp>
      <p:sp>
        <p:nvSpPr>
          <p:cNvPr id="210954" name="Rectangle 10"/>
          <p:cNvSpPr>
            <a:spLocks noChangeArrowheads="1"/>
          </p:cNvSpPr>
          <p:nvPr/>
        </p:nvSpPr>
        <p:spPr bwMode="auto">
          <a:xfrm>
            <a:off x="5216525" y="414972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10955" name="Rectangle 11"/>
          <p:cNvSpPr>
            <a:spLocks noChangeArrowheads="1"/>
          </p:cNvSpPr>
          <p:nvPr/>
        </p:nvSpPr>
        <p:spPr bwMode="auto">
          <a:xfrm>
            <a:off x="4135438" y="414972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10956" name="Arc 12"/>
          <p:cNvSpPr>
            <a:spLocks/>
          </p:cNvSpPr>
          <p:nvPr/>
        </p:nvSpPr>
        <p:spPr bwMode="auto">
          <a:xfrm>
            <a:off x="1403350" y="4221163"/>
            <a:ext cx="419100" cy="304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headEnd/>
            <a:tailEnd type="triangle" w="med" len="med"/>
          </a:ln>
          <a:effectLst/>
        </p:spPr>
        <p:txBody>
          <a:bodyPr wrap="none" anchor="ctr"/>
          <a:lstStyle/>
          <a:p>
            <a:endParaRPr lang="zh-CN" altLang="en-US">
              <a:latin typeface="Consolas" pitchFamily="49" charset="0"/>
              <a:cs typeface="Consolas" pitchFamily="49" charset="0"/>
            </a:endParaRPr>
          </a:p>
        </p:txBody>
      </p:sp>
      <p:sp>
        <p:nvSpPr>
          <p:cNvPr id="210957" name="Text Box 13"/>
          <p:cNvSpPr txBox="1">
            <a:spLocks noChangeArrowheads="1"/>
          </p:cNvSpPr>
          <p:nvPr/>
        </p:nvSpPr>
        <p:spPr bwMode="auto">
          <a:xfrm>
            <a:off x="885825" y="3997325"/>
            <a:ext cx="576263" cy="369332"/>
          </a:xfrm>
          <a:prstGeom prst="rect">
            <a:avLst/>
          </a:prstGeom>
          <a:noFill/>
          <a:ln w="38100" algn="ctr">
            <a:noFill/>
            <a:miter lim="800000"/>
            <a:headEnd/>
            <a:tailEnd/>
          </a:ln>
          <a:effectLst/>
        </p:spPr>
        <p:txBody>
          <a:bodyPr lIns="0" tIns="0" rIns="0" bIns="0">
            <a:spAutoFit/>
          </a:bodyPr>
          <a:lstStyle/>
          <a:p>
            <a:pPr>
              <a:spcBef>
                <a:spcPct val="50000"/>
              </a:spcBef>
            </a:pPr>
            <a:r>
              <a:rPr lang="en-US" altLang="zh-CN">
                <a:latin typeface="Consolas" pitchFamily="49" charset="0"/>
                <a:cs typeface="Consolas" pitchFamily="49" charset="0"/>
              </a:rPr>
              <a:t>L</a:t>
            </a:r>
          </a:p>
        </p:txBody>
      </p:sp>
      <p:sp>
        <p:nvSpPr>
          <p:cNvPr id="210958" name="Text Box 14"/>
          <p:cNvSpPr txBox="1">
            <a:spLocks noChangeArrowheads="1"/>
          </p:cNvSpPr>
          <p:nvPr/>
        </p:nvSpPr>
        <p:spPr bwMode="auto">
          <a:xfrm>
            <a:off x="4278313" y="4937125"/>
            <a:ext cx="576262" cy="338554"/>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2200">
                <a:latin typeface="Consolas" pitchFamily="49" charset="0"/>
                <a:cs typeface="Consolas" pitchFamily="49" charset="0"/>
              </a:rPr>
              <a:t>p</a:t>
            </a:r>
          </a:p>
        </p:txBody>
      </p:sp>
      <p:sp>
        <p:nvSpPr>
          <p:cNvPr id="210959" name="Line 15"/>
          <p:cNvSpPr>
            <a:spLocks noChangeShapeType="1"/>
          </p:cNvSpPr>
          <p:nvPr/>
        </p:nvSpPr>
        <p:spPr bwMode="auto">
          <a:xfrm flipV="1">
            <a:off x="4422775" y="4598988"/>
            <a:ext cx="0" cy="503237"/>
          </a:xfrm>
          <a:prstGeom prst="line">
            <a:avLst/>
          </a:prstGeom>
          <a:noFill/>
          <a:ln w="38100">
            <a:solidFill>
              <a:srgbClr val="0000FF"/>
            </a:solidFill>
            <a:round/>
            <a:headEnd/>
            <a:tailEnd type="triangle" w="med" len="med"/>
          </a:ln>
          <a:effectLst/>
        </p:spPr>
        <p:txBody>
          <a:bodyPr wrap="none"/>
          <a:lstStyle/>
          <a:p>
            <a:endParaRPr lang="zh-CN" altLang="en-US">
              <a:latin typeface="Consolas" pitchFamily="49" charset="0"/>
              <a:cs typeface="Consolas" pitchFamily="49" charset="0"/>
            </a:endParaRPr>
          </a:p>
        </p:txBody>
      </p:sp>
      <p:sp>
        <p:nvSpPr>
          <p:cNvPr id="210960" name="Line 16"/>
          <p:cNvSpPr>
            <a:spLocks noChangeShapeType="1"/>
          </p:cNvSpPr>
          <p:nvPr/>
        </p:nvSpPr>
        <p:spPr bwMode="auto">
          <a:xfrm>
            <a:off x="5575300" y="4294188"/>
            <a:ext cx="863600" cy="0"/>
          </a:xfrm>
          <a:prstGeom prst="line">
            <a:avLst/>
          </a:prstGeom>
          <a:noFill/>
          <a:ln w="38100">
            <a:solidFill>
              <a:srgbClr val="0000FF"/>
            </a:solidFill>
            <a:round/>
            <a:headEnd/>
            <a:tailEnd type="triangle" w="med" len="med"/>
          </a:ln>
          <a:effectLst/>
        </p:spPr>
        <p:txBody>
          <a:bodyPr wrap="none"/>
          <a:lstStyle/>
          <a:p>
            <a:endParaRPr lang="zh-CN" altLang="en-US">
              <a:latin typeface="Consolas" pitchFamily="49" charset="0"/>
              <a:cs typeface="Consolas" pitchFamily="49" charset="0"/>
            </a:endParaRPr>
          </a:p>
        </p:txBody>
      </p:sp>
      <p:sp>
        <p:nvSpPr>
          <p:cNvPr id="210961" name="Line 17"/>
          <p:cNvSpPr>
            <a:spLocks noChangeShapeType="1"/>
          </p:cNvSpPr>
          <p:nvPr/>
        </p:nvSpPr>
        <p:spPr bwMode="auto">
          <a:xfrm flipH="1">
            <a:off x="5719763" y="4459288"/>
            <a:ext cx="647700" cy="0"/>
          </a:xfrm>
          <a:prstGeom prst="line">
            <a:avLst/>
          </a:prstGeom>
          <a:noFill/>
          <a:ln w="38100">
            <a:solidFill>
              <a:srgbClr val="0000FF"/>
            </a:solidFill>
            <a:round/>
            <a:headEnd/>
            <a:tailEnd type="triangle" w="med" len="med"/>
          </a:ln>
          <a:effectLst/>
        </p:spPr>
        <p:txBody>
          <a:bodyPr wrap="none"/>
          <a:lstStyle/>
          <a:p>
            <a:endParaRPr lang="zh-CN" altLang="en-US">
              <a:latin typeface="Consolas" pitchFamily="49" charset="0"/>
              <a:cs typeface="Consolas" pitchFamily="49" charset="0"/>
            </a:endParaRPr>
          </a:p>
        </p:txBody>
      </p:sp>
      <p:sp>
        <p:nvSpPr>
          <p:cNvPr id="210962" name="Text Box 18"/>
          <p:cNvSpPr txBox="1">
            <a:spLocks noChangeArrowheads="1"/>
          </p:cNvSpPr>
          <p:nvPr/>
        </p:nvSpPr>
        <p:spPr bwMode="auto">
          <a:xfrm>
            <a:off x="6500826" y="4195763"/>
            <a:ext cx="863600" cy="369332"/>
          </a:xfrm>
          <a:prstGeom prst="rect">
            <a:avLst/>
          </a:prstGeom>
          <a:noFill/>
          <a:ln w="38100" algn="ctr">
            <a:noFill/>
            <a:miter lim="800000"/>
            <a:headEnd/>
            <a:tailEnd/>
          </a:ln>
          <a:effectLst/>
        </p:spPr>
        <p:txBody>
          <a:bodyPr lIns="0" tIns="0" rIns="0" bIns="0">
            <a:spAutoFit/>
          </a:bodyPr>
          <a:lstStyle/>
          <a:p>
            <a:pPr>
              <a:spcBef>
                <a:spcPct val="50000"/>
              </a:spcBef>
            </a:pPr>
            <a:r>
              <a:rPr lang="en-US" altLang="zh-CN" dirty="0">
                <a:latin typeface="Consolas" pitchFamily="49" charset="0"/>
                <a:ea typeface="宋体" pitchFamily="2" charset="-122"/>
                <a:cs typeface="Consolas" pitchFamily="49" charset="0"/>
              </a:rPr>
              <a:t>…</a:t>
            </a:r>
          </a:p>
        </p:txBody>
      </p:sp>
      <p:sp>
        <p:nvSpPr>
          <p:cNvPr id="210963" name="Oval 19"/>
          <p:cNvSpPr>
            <a:spLocks noChangeArrowheads="1"/>
          </p:cNvSpPr>
          <p:nvPr/>
        </p:nvSpPr>
        <p:spPr bwMode="auto">
          <a:xfrm>
            <a:off x="3786182" y="3848111"/>
            <a:ext cx="2303463" cy="1152525"/>
          </a:xfrm>
          <a:prstGeom prst="ellipse">
            <a:avLst/>
          </a:prstGeom>
          <a:solidFill>
            <a:schemeClr val="accent1">
              <a:alpha val="0"/>
            </a:schemeClr>
          </a:solidFill>
          <a:ln w="38100" algn="ctr">
            <a:solidFill>
              <a:srgbClr val="33CC33"/>
            </a:solidFill>
            <a:prstDash val="sysDot"/>
            <a:round/>
            <a:headEnd/>
            <a:tailEnd/>
          </a:ln>
          <a:effectLst/>
        </p:spPr>
        <p:txBody>
          <a:bodyPr wrap="none" anchor="ctr"/>
          <a:lstStyle/>
          <a:p>
            <a:endParaRPr lang="zh-CN" altLang="en-US">
              <a:latin typeface="Consolas" pitchFamily="49" charset="0"/>
              <a:cs typeface="Consolas" pitchFamily="49" charset="0"/>
            </a:endParaRPr>
          </a:p>
        </p:txBody>
      </p:sp>
      <p:sp>
        <p:nvSpPr>
          <p:cNvPr id="210964" name="Freeform 20"/>
          <p:cNvSpPr>
            <a:spLocks/>
          </p:cNvSpPr>
          <p:nvPr/>
        </p:nvSpPr>
        <p:spPr bwMode="auto">
          <a:xfrm>
            <a:off x="3200400" y="3767138"/>
            <a:ext cx="939800" cy="627062"/>
          </a:xfrm>
          <a:custGeom>
            <a:avLst/>
            <a:gdLst/>
            <a:ahLst/>
            <a:cxnLst>
              <a:cxn ang="0">
                <a:pos x="592" y="151"/>
              </a:cxn>
              <a:cxn ang="0">
                <a:pos x="368" y="11"/>
              </a:cxn>
              <a:cxn ang="0">
                <a:pos x="136" y="83"/>
              </a:cxn>
              <a:cxn ang="0">
                <a:pos x="0" y="395"/>
              </a:cxn>
            </a:cxnLst>
            <a:rect l="0" t="0" r="r" b="b"/>
            <a:pathLst>
              <a:path w="592" h="395">
                <a:moveTo>
                  <a:pt x="592" y="151"/>
                </a:moveTo>
                <a:cubicBezTo>
                  <a:pt x="555" y="128"/>
                  <a:pt x="444" y="22"/>
                  <a:pt x="368" y="11"/>
                </a:cubicBezTo>
                <a:cubicBezTo>
                  <a:pt x="292" y="0"/>
                  <a:pt x="197" y="19"/>
                  <a:pt x="136" y="83"/>
                </a:cubicBezTo>
                <a:cubicBezTo>
                  <a:pt x="75" y="147"/>
                  <a:pt x="28" y="330"/>
                  <a:pt x="0" y="395"/>
                </a:cubicBezTo>
              </a:path>
            </a:pathLst>
          </a:custGeom>
          <a:noFill/>
          <a:ln w="38100" cap="flat" cmpd="sng">
            <a:solidFill>
              <a:srgbClr val="0000FF"/>
            </a:solidFill>
            <a:prstDash val="solid"/>
            <a:round/>
            <a:headEnd type="none" w="med" len="med"/>
            <a:tailEnd type="triangle" w="med" len="med"/>
          </a:ln>
          <a:effectLst/>
        </p:spPr>
        <p:txBody>
          <a:bodyPr wrap="none"/>
          <a:lstStyle/>
          <a:p>
            <a:endParaRPr lang="zh-CN" altLang="en-US">
              <a:latin typeface="Consolas" pitchFamily="49" charset="0"/>
              <a:cs typeface="Consolas" pitchFamily="49" charset="0"/>
            </a:endParaRPr>
          </a:p>
        </p:txBody>
      </p:sp>
      <p:sp>
        <p:nvSpPr>
          <p:cNvPr id="2" name="幻灯片编号占位符 1"/>
          <p:cNvSpPr>
            <a:spLocks noGrp="1"/>
          </p:cNvSpPr>
          <p:nvPr>
            <p:ph type="sldNum" sz="quarter" idx="12"/>
          </p:nvPr>
        </p:nvSpPr>
        <p:spPr/>
        <p:txBody>
          <a:bodyPr/>
          <a:lstStyle/>
          <a:p>
            <a:fld id="{BC067DFE-42A7-4CB5-93C4-F2F97DA7580C}" type="slidenum">
              <a:rPr lang="en-US" altLang="zh-CN" smtClean="0"/>
              <a:pPr/>
              <a:t>103</a:t>
            </a:fld>
            <a:endParaRPr lang="en-US" altLang="zh-CN" dirty="0"/>
          </a:p>
        </p:txBody>
      </p:sp>
    </p:spTree>
    <p:extLst>
      <p:ext uri="{BB962C8B-B14F-4D97-AF65-F5344CB8AC3E}">
        <p14:creationId xmlns:p14="http://schemas.microsoft.com/office/powerpoint/2010/main" val="3538108893"/>
      </p:ext>
    </p:extLst>
  </p:cSld>
  <p:clrMapOvr>
    <a:masterClrMapping/>
  </p:clrMapOvr>
  <mc:AlternateContent xmlns:mc="http://schemas.openxmlformats.org/markup-compatibility/2006" xmlns:p14="http://schemas.microsoft.com/office/powerpoint/2010/main">
    <mc:Choice Requires="p14">
      <p:transition spd="slow" p14:dur="2000" advTm="29840"/>
    </mc:Choice>
    <mc:Fallback xmlns="">
      <p:transition xmlns:p14="http://schemas.microsoft.com/office/powerpoint/2010/main" spd="slow" advTm="29840"/>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Text Box 2"/>
          <p:cNvSpPr txBox="1">
            <a:spLocks noChangeArrowheads="1"/>
          </p:cNvSpPr>
          <p:nvPr/>
        </p:nvSpPr>
        <p:spPr bwMode="auto">
          <a:xfrm>
            <a:off x="250825" y="260350"/>
            <a:ext cx="8569325" cy="500786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lIns="180000" tIns="180000" bIns="180000">
            <a:spAutoFit/>
          </a:bodyPr>
          <a:lstStyle/>
          <a:p>
            <a:pPr algn="l">
              <a:lnSpc>
                <a:spcPct val="120000"/>
              </a:lnSpc>
              <a:spcBef>
                <a:spcPts val="0"/>
              </a:spcBef>
            </a:pPr>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a:solidFill>
                  <a:srgbClr val="FF0000"/>
                </a:solidFill>
                <a:latin typeface="Consolas" pitchFamily="49" charset="0"/>
                <a:ea typeface="仿宋" pitchFamily="49" charset="-122"/>
                <a:cs typeface="Consolas" pitchFamily="49" charset="0"/>
              </a:rPr>
              <a:t>Reverse</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DLinkNode</a:t>
            </a:r>
            <a:r>
              <a:rPr lang="en-US" altLang="zh-CN" sz="1800" dirty="0">
                <a:solidFill>
                  <a:srgbClr val="0000FF"/>
                </a:solidFill>
                <a:latin typeface="Consolas" pitchFamily="49" charset="0"/>
                <a:ea typeface="仿宋" pitchFamily="49" charset="-122"/>
                <a:cs typeface="Consolas" pitchFamily="49" charset="0"/>
              </a:rPr>
              <a:t> *&amp;L)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双链表结点逆置</a:t>
            </a:r>
          </a:p>
          <a:p>
            <a:pPr algn="l">
              <a:lnSpc>
                <a:spcPct val="1200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DLinkNode</a:t>
            </a:r>
            <a:r>
              <a:rPr lang="en-US" altLang="zh-CN" sz="1800" dirty="0">
                <a:solidFill>
                  <a:srgbClr val="0000FF"/>
                </a:solidFill>
                <a:latin typeface="Consolas" pitchFamily="49" charset="0"/>
                <a:ea typeface="仿宋" pitchFamily="49" charset="-122"/>
                <a:cs typeface="Consolas" pitchFamily="49" charset="0"/>
              </a:rPr>
              <a:t> *p=L-&gt;next</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*q;		</a:t>
            </a:r>
            <a:r>
              <a:rPr lang="en-US" altLang="zh-CN" sz="1800" dirty="0">
                <a:solidFill>
                  <a:srgbClr val="00B0F0"/>
                </a:solidFill>
                <a:latin typeface="Consolas" pitchFamily="49" charset="0"/>
                <a:ea typeface="仿宋" pitchFamily="49" charset="-122"/>
                <a:cs typeface="Consolas" pitchFamily="49" charset="0"/>
              </a:rPr>
              <a:t>//p</a:t>
            </a:r>
            <a:r>
              <a:rPr lang="zh-CN" altLang="en-US" sz="1800" dirty="0">
                <a:solidFill>
                  <a:srgbClr val="00B0F0"/>
                </a:solidFill>
                <a:latin typeface="Consolas" pitchFamily="49" charset="0"/>
                <a:ea typeface="仿宋" pitchFamily="49" charset="-122"/>
                <a:cs typeface="Consolas" pitchFamily="49" charset="0"/>
              </a:rPr>
              <a:t>指向开始结点</a:t>
            </a:r>
          </a:p>
          <a:p>
            <a:pPr algn="l">
              <a:lnSpc>
                <a:spcPct val="120000"/>
              </a:lnSpc>
              <a:spcBef>
                <a:spcPts val="0"/>
              </a:spcBef>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L-&gt;next=NULL;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构造只有头结点的双链表</a:t>
            </a:r>
            <a:r>
              <a:rPr lang="en-US" altLang="zh-CN" sz="1800" dirty="0">
                <a:solidFill>
                  <a:srgbClr val="00B0F0"/>
                </a:solidFill>
                <a:latin typeface="Consolas" pitchFamily="49" charset="0"/>
                <a:ea typeface="仿宋" pitchFamily="49" charset="-122"/>
                <a:cs typeface="Consolas" pitchFamily="49" charset="0"/>
              </a:rPr>
              <a:t>L</a:t>
            </a:r>
          </a:p>
          <a:p>
            <a:pPr algn="l">
              <a:lnSpc>
                <a:spcPct val="120000"/>
              </a:lnSpc>
              <a:spcBef>
                <a:spcPts val="0"/>
              </a:spcBef>
            </a:pPr>
            <a:r>
              <a:rPr lang="en-US" altLang="zh-CN" sz="1800" dirty="0">
                <a:solidFill>
                  <a:srgbClr val="0000FF"/>
                </a:solidFill>
                <a:latin typeface="Consolas" pitchFamily="49" charset="0"/>
                <a:ea typeface="仿宋" pitchFamily="49" charset="-122"/>
                <a:cs typeface="Consolas" pitchFamily="49" charset="0"/>
              </a:rPr>
              <a:t>   while (p!=NULL)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扫描</a:t>
            </a:r>
            <a:r>
              <a:rPr lang="en-US" altLang="zh-CN" sz="1800" dirty="0">
                <a:solidFill>
                  <a:srgbClr val="00B0F0"/>
                </a:solidFill>
                <a:latin typeface="Consolas" pitchFamily="49" charset="0"/>
                <a:ea typeface="仿宋" pitchFamily="49" charset="-122"/>
                <a:cs typeface="Consolas" pitchFamily="49" charset="0"/>
              </a:rPr>
              <a:t>L</a:t>
            </a:r>
            <a:r>
              <a:rPr lang="zh-CN" altLang="en-US" sz="1800" dirty="0">
                <a:solidFill>
                  <a:srgbClr val="00B0F0"/>
                </a:solidFill>
                <a:latin typeface="Consolas" pitchFamily="49" charset="0"/>
                <a:ea typeface="仿宋" pitchFamily="49" charset="-122"/>
                <a:cs typeface="Consolas" pitchFamily="49" charset="0"/>
              </a:rPr>
              <a:t>的数据结点</a:t>
            </a:r>
          </a:p>
          <a:p>
            <a:pPr algn="l">
              <a:lnSpc>
                <a:spcPct val="120000"/>
              </a:lnSpc>
              <a:spcBef>
                <a:spcPts val="0"/>
              </a:spcBef>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q=p-&gt;next;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用</a:t>
            </a:r>
            <a:r>
              <a:rPr lang="en-US" altLang="zh-CN" sz="1800" dirty="0">
                <a:solidFill>
                  <a:srgbClr val="00B0F0"/>
                </a:solidFill>
                <a:latin typeface="Consolas" pitchFamily="49" charset="0"/>
                <a:ea typeface="仿宋" pitchFamily="49" charset="-122"/>
                <a:cs typeface="Consolas" pitchFamily="49" charset="0"/>
              </a:rPr>
              <a:t>q</a:t>
            </a:r>
            <a:r>
              <a:rPr lang="zh-CN" altLang="en-US" sz="1800" dirty="0">
                <a:solidFill>
                  <a:srgbClr val="00B0F0"/>
                </a:solidFill>
                <a:latin typeface="Consolas" pitchFamily="49" charset="0"/>
                <a:ea typeface="仿宋" pitchFamily="49" charset="-122"/>
                <a:cs typeface="Consolas" pitchFamily="49" charset="0"/>
              </a:rPr>
              <a:t>保存其后继结点</a:t>
            </a:r>
            <a:endParaRPr lang="en-US" altLang="zh-CN" sz="1800" dirty="0">
              <a:solidFill>
                <a:srgbClr val="00B0F0"/>
              </a:solidFill>
              <a:latin typeface="Consolas" pitchFamily="49" charset="0"/>
              <a:ea typeface="仿宋" pitchFamily="49" charset="-122"/>
              <a:cs typeface="Consolas" pitchFamily="49" charset="0"/>
            </a:endParaRPr>
          </a:p>
          <a:p>
            <a:pPr algn="l">
              <a:lnSpc>
                <a:spcPct val="120000"/>
              </a:lnSpc>
              <a:spcBef>
                <a:spcPts val="0"/>
              </a:spcBef>
            </a:pPr>
            <a:endParaRPr lang="zh-CN" altLang="en-US" sz="1800" dirty="0">
              <a:solidFill>
                <a:srgbClr val="0000FF"/>
              </a:solidFill>
              <a:latin typeface="Consolas" pitchFamily="49" charset="0"/>
              <a:ea typeface="仿宋" pitchFamily="49" charset="-122"/>
              <a:cs typeface="Consolas" pitchFamily="49" charset="0"/>
            </a:endParaRPr>
          </a:p>
          <a:p>
            <a:pPr algn="l">
              <a:lnSpc>
                <a:spcPct val="120000"/>
              </a:lnSpc>
              <a:spcBef>
                <a:spcPts val="0"/>
              </a:spcBef>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p-&gt;next=L-&gt;next;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采用头插法将</a:t>
            </a:r>
            <a:r>
              <a:rPr lang="en-US" altLang="zh-CN" sz="1800" dirty="0">
                <a:solidFill>
                  <a:srgbClr val="00B0F0"/>
                </a:solidFill>
                <a:latin typeface="Consolas" pitchFamily="49" charset="0"/>
                <a:ea typeface="仿宋" pitchFamily="49" charset="-122"/>
                <a:cs typeface="Consolas" pitchFamily="49" charset="0"/>
              </a:rPr>
              <a:t>p</a:t>
            </a:r>
            <a:r>
              <a:rPr lang="zh-CN" altLang="en-US" sz="1800" dirty="0">
                <a:solidFill>
                  <a:srgbClr val="00B0F0"/>
                </a:solidFill>
                <a:latin typeface="Consolas" pitchFamily="49" charset="0"/>
                <a:ea typeface="仿宋" pitchFamily="49" charset="-122"/>
                <a:cs typeface="Consolas" pitchFamily="49" charset="0"/>
              </a:rPr>
              <a:t>结点插入</a:t>
            </a:r>
          </a:p>
          <a:p>
            <a:pPr algn="l">
              <a:lnSpc>
                <a:spcPct val="120000"/>
              </a:lnSpc>
              <a:spcBef>
                <a:spcPts val="0"/>
              </a:spcBef>
            </a:pPr>
            <a:r>
              <a:rPr lang="zh-CN" altLang="en-US" sz="1800" dirty="0">
                <a:solidFill>
                  <a:srgbClr val="FF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if (L-&gt;next!=NULL)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修改其前驱指针</a:t>
            </a:r>
          </a:p>
          <a:p>
            <a:pPr algn="l">
              <a:lnSpc>
                <a:spcPct val="120000"/>
              </a:lnSpc>
              <a:spcBef>
                <a:spcPts val="0"/>
              </a:spcBef>
            </a:pPr>
            <a:r>
              <a:rPr lang="zh-CN" altLang="en-US" sz="1800" dirty="0">
                <a:solidFill>
                  <a:srgbClr val="FF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L-&gt;next-&gt;prior=p;</a:t>
            </a:r>
          </a:p>
          <a:p>
            <a:pPr algn="l">
              <a:lnSpc>
                <a:spcPct val="120000"/>
              </a:lnSpc>
              <a:spcBef>
                <a:spcPts val="0"/>
              </a:spcBef>
            </a:pPr>
            <a:r>
              <a:rPr lang="en-US" altLang="zh-CN" sz="1800" dirty="0">
                <a:solidFill>
                  <a:srgbClr val="FF00FF"/>
                </a:solidFill>
                <a:latin typeface="Consolas" pitchFamily="49" charset="0"/>
                <a:ea typeface="仿宋" pitchFamily="49" charset="-122"/>
                <a:cs typeface="Consolas" pitchFamily="49" charset="0"/>
              </a:rPr>
              <a:t>	L-&gt;next=p;</a:t>
            </a:r>
          </a:p>
          <a:p>
            <a:pPr algn="l">
              <a:lnSpc>
                <a:spcPct val="120000"/>
              </a:lnSpc>
              <a:spcBef>
                <a:spcPts val="0"/>
              </a:spcBef>
            </a:pPr>
            <a:r>
              <a:rPr lang="en-US" altLang="zh-CN" sz="1800" dirty="0">
                <a:solidFill>
                  <a:srgbClr val="FF00FF"/>
                </a:solidFill>
                <a:latin typeface="Consolas" pitchFamily="49" charset="0"/>
                <a:ea typeface="仿宋" pitchFamily="49" charset="-122"/>
                <a:cs typeface="Consolas" pitchFamily="49" charset="0"/>
              </a:rPr>
              <a:t>	p-&gt;prior=L;</a:t>
            </a:r>
            <a:endParaRPr lang="en-US" altLang="zh-CN" sz="1800" dirty="0">
              <a:solidFill>
                <a:srgbClr val="0000FF"/>
              </a:solidFill>
              <a:latin typeface="Consolas" pitchFamily="49" charset="0"/>
              <a:ea typeface="仿宋" pitchFamily="49" charset="-122"/>
              <a:cs typeface="Consolas" pitchFamily="49" charset="0"/>
            </a:endParaRPr>
          </a:p>
          <a:p>
            <a:pPr algn="l">
              <a:lnSpc>
                <a:spcPct val="120000"/>
              </a:lnSpc>
              <a:spcBef>
                <a:spcPts val="0"/>
              </a:spcBef>
            </a:pPr>
            <a:r>
              <a:rPr lang="en-US" altLang="zh-CN" sz="1800" dirty="0">
                <a:solidFill>
                  <a:srgbClr val="0000FF"/>
                </a:solidFill>
                <a:latin typeface="Consolas" pitchFamily="49" charset="0"/>
                <a:ea typeface="仿宋" pitchFamily="49" charset="-122"/>
                <a:cs typeface="Consolas" pitchFamily="49" charset="0"/>
              </a:rPr>
              <a:t>	p=q;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让</a:t>
            </a:r>
            <a:r>
              <a:rPr lang="en-US" altLang="zh-CN" sz="1800" dirty="0">
                <a:solidFill>
                  <a:srgbClr val="00B0F0"/>
                </a:solidFill>
                <a:latin typeface="Consolas" pitchFamily="49" charset="0"/>
                <a:ea typeface="仿宋" pitchFamily="49" charset="-122"/>
                <a:cs typeface="Consolas" pitchFamily="49" charset="0"/>
              </a:rPr>
              <a:t>p</a:t>
            </a:r>
            <a:r>
              <a:rPr lang="zh-CN" altLang="en-US" sz="1800" dirty="0">
                <a:solidFill>
                  <a:srgbClr val="00B0F0"/>
                </a:solidFill>
                <a:latin typeface="Consolas" pitchFamily="49" charset="0"/>
                <a:ea typeface="仿宋" pitchFamily="49" charset="-122"/>
                <a:cs typeface="Consolas" pitchFamily="49" charset="0"/>
              </a:rPr>
              <a:t>重新指向其后继结点</a:t>
            </a:r>
          </a:p>
          <a:p>
            <a:pPr algn="l">
              <a:lnSpc>
                <a:spcPct val="120000"/>
              </a:lnSpc>
              <a:spcBef>
                <a:spcPts val="0"/>
              </a:spcBef>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a:p>
            <a:pPr algn="l">
              <a:lnSpc>
                <a:spcPct val="120000"/>
              </a:lnSpc>
              <a:spcBef>
                <a:spcPts val="0"/>
              </a:spcBef>
            </a:pPr>
            <a:r>
              <a:rPr lang="en-US" altLang="zh-CN" sz="1800" dirty="0">
                <a:solidFill>
                  <a:srgbClr val="0000FF"/>
                </a:solidFill>
                <a:latin typeface="Consolas" pitchFamily="49" charset="0"/>
                <a:ea typeface="仿宋" pitchFamily="49" charset="-122"/>
                <a:cs typeface="Consolas" pitchFamily="49" charset="0"/>
              </a:rPr>
              <a:t>}</a:t>
            </a:r>
          </a:p>
        </p:txBody>
      </p:sp>
      <p:grpSp>
        <p:nvGrpSpPr>
          <p:cNvPr id="37" name="组合 36"/>
          <p:cNvGrpSpPr/>
          <p:nvPr/>
        </p:nvGrpSpPr>
        <p:grpSpPr>
          <a:xfrm>
            <a:off x="5362588" y="5364428"/>
            <a:ext cx="852486" cy="447676"/>
            <a:chOff x="5005398" y="5130812"/>
            <a:chExt cx="852486" cy="447676"/>
          </a:xfrm>
        </p:grpSpPr>
        <p:sp>
          <p:nvSpPr>
            <p:cNvPr id="29" name="Text Box 14"/>
            <p:cNvSpPr txBox="1">
              <a:spLocks noChangeArrowheads="1"/>
            </p:cNvSpPr>
            <p:nvPr/>
          </p:nvSpPr>
          <p:spPr bwMode="auto">
            <a:xfrm>
              <a:off x="5005398" y="5130812"/>
              <a:ext cx="576262" cy="338554"/>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2200" dirty="0">
                  <a:latin typeface="Consolas" pitchFamily="49" charset="0"/>
                  <a:cs typeface="Consolas" pitchFamily="49" charset="0"/>
                </a:rPr>
                <a:t>q</a:t>
              </a:r>
            </a:p>
          </p:txBody>
        </p:sp>
        <p:sp>
          <p:nvSpPr>
            <p:cNvPr id="30" name="Arc 12"/>
            <p:cNvSpPr>
              <a:spLocks/>
            </p:cNvSpPr>
            <p:nvPr/>
          </p:nvSpPr>
          <p:spPr bwMode="auto">
            <a:xfrm>
              <a:off x="5438784" y="5273688"/>
              <a:ext cx="419100" cy="304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headEnd/>
              <a:tailEnd type="triangle" w="med" len="med"/>
            </a:ln>
            <a:effectLst/>
          </p:spPr>
          <p:txBody>
            <a:bodyPr wrap="none" anchor="ctr"/>
            <a:lstStyle/>
            <a:p>
              <a:endParaRPr lang="zh-CN" altLang="en-US">
                <a:latin typeface="Consolas" pitchFamily="49" charset="0"/>
                <a:cs typeface="Consolas" pitchFamily="49" charset="0"/>
              </a:endParaRPr>
            </a:p>
          </p:txBody>
        </p:sp>
      </p:grpSp>
      <p:grpSp>
        <p:nvGrpSpPr>
          <p:cNvPr id="38" name="组合 37"/>
          <p:cNvGrpSpPr/>
          <p:nvPr/>
        </p:nvGrpSpPr>
        <p:grpSpPr>
          <a:xfrm>
            <a:off x="500034" y="5383476"/>
            <a:ext cx="7793086" cy="1214446"/>
            <a:chOff x="500034" y="5143512"/>
            <a:chExt cx="7793086" cy="1214446"/>
          </a:xfrm>
        </p:grpSpPr>
        <p:sp>
          <p:nvSpPr>
            <p:cNvPr id="8" name="Rectangle 6"/>
            <p:cNvSpPr>
              <a:spLocks noChangeArrowheads="1"/>
            </p:cNvSpPr>
            <p:nvPr/>
          </p:nvSpPr>
          <p:spPr bwMode="auto">
            <a:xfrm>
              <a:off x="1768447" y="592615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i="1">
                <a:solidFill>
                  <a:srgbClr val="3333FF"/>
                </a:solidFill>
                <a:latin typeface="Consolas" pitchFamily="49" charset="0"/>
                <a:cs typeface="Consolas" pitchFamily="49" charset="0"/>
              </a:endParaRPr>
            </a:p>
          </p:txBody>
        </p:sp>
        <p:sp>
          <p:nvSpPr>
            <p:cNvPr id="9" name="Rectangle 7"/>
            <p:cNvSpPr>
              <a:spLocks noChangeArrowheads="1"/>
            </p:cNvSpPr>
            <p:nvPr/>
          </p:nvSpPr>
          <p:spPr bwMode="auto">
            <a:xfrm>
              <a:off x="2309784" y="592615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2000" dirty="0">
                  <a:solidFill>
                    <a:srgbClr val="3333FF"/>
                  </a:solidFill>
                  <a:latin typeface="Consolas" pitchFamily="49" charset="0"/>
                  <a:cs typeface="Consolas" pitchFamily="49" charset="0"/>
                </a:rPr>
                <a:t>∧</a:t>
              </a:r>
              <a:endParaRPr lang="zh-CN" altLang="zh-CN" sz="2000" dirty="0">
                <a:solidFill>
                  <a:srgbClr val="3333FF"/>
                </a:solidFill>
                <a:latin typeface="Consolas" pitchFamily="49" charset="0"/>
                <a:cs typeface="Consolas" pitchFamily="49" charset="0"/>
              </a:endParaRPr>
            </a:p>
          </p:txBody>
        </p:sp>
        <p:sp>
          <p:nvSpPr>
            <p:cNvPr id="10" name="Rectangle 8"/>
            <p:cNvSpPr>
              <a:spLocks noChangeArrowheads="1"/>
            </p:cNvSpPr>
            <p:nvPr/>
          </p:nvSpPr>
          <p:spPr bwMode="auto">
            <a:xfrm>
              <a:off x="1228697" y="592615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11" name="Arc 12"/>
            <p:cNvSpPr>
              <a:spLocks/>
            </p:cNvSpPr>
            <p:nvPr/>
          </p:nvSpPr>
          <p:spPr bwMode="auto">
            <a:xfrm>
              <a:off x="1017559" y="5637233"/>
              <a:ext cx="419100" cy="304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headEnd/>
              <a:tailEnd type="triangle" w="med" len="med"/>
            </a:ln>
            <a:effectLst/>
          </p:spPr>
          <p:txBody>
            <a:bodyPr wrap="none" anchor="ctr"/>
            <a:lstStyle/>
            <a:p>
              <a:endParaRPr lang="zh-CN" altLang="en-US">
                <a:latin typeface="Consolas" pitchFamily="49" charset="0"/>
                <a:cs typeface="Consolas" pitchFamily="49" charset="0"/>
              </a:endParaRPr>
            </a:p>
          </p:txBody>
        </p:sp>
        <p:sp>
          <p:nvSpPr>
            <p:cNvPr id="12" name="Text Box 13"/>
            <p:cNvSpPr txBox="1">
              <a:spLocks noChangeArrowheads="1"/>
            </p:cNvSpPr>
            <p:nvPr/>
          </p:nvSpPr>
          <p:spPr bwMode="auto">
            <a:xfrm>
              <a:off x="500034" y="5413395"/>
              <a:ext cx="576263" cy="369332"/>
            </a:xfrm>
            <a:prstGeom prst="rect">
              <a:avLst/>
            </a:prstGeom>
            <a:noFill/>
            <a:ln w="38100" algn="ctr">
              <a:noFill/>
              <a:miter lim="800000"/>
              <a:headEnd/>
              <a:tailEnd/>
            </a:ln>
            <a:effectLst/>
          </p:spPr>
          <p:txBody>
            <a:bodyPr lIns="0" tIns="0" rIns="0" bIns="0">
              <a:spAutoFit/>
            </a:bodyPr>
            <a:lstStyle/>
            <a:p>
              <a:pPr>
                <a:spcBef>
                  <a:spcPct val="50000"/>
                </a:spcBef>
              </a:pPr>
              <a:r>
                <a:rPr lang="en-US" altLang="zh-CN">
                  <a:latin typeface="Consolas" pitchFamily="49" charset="0"/>
                  <a:cs typeface="Consolas" pitchFamily="49" charset="0"/>
                </a:rPr>
                <a:t>L</a:t>
              </a:r>
            </a:p>
          </p:txBody>
        </p:sp>
        <p:sp>
          <p:nvSpPr>
            <p:cNvPr id="14" name="Rectangle 9"/>
            <p:cNvSpPr>
              <a:spLocks noChangeArrowheads="1"/>
            </p:cNvSpPr>
            <p:nvPr/>
          </p:nvSpPr>
          <p:spPr bwMode="auto">
            <a:xfrm>
              <a:off x="4103684" y="556262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err="1">
                  <a:solidFill>
                    <a:srgbClr val="3333FF"/>
                  </a:solidFill>
                  <a:latin typeface="Consolas" pitchFamily="49" charset="0"/>
                  <a:cs typeface="Consolas" pitchFamily="49" charset="0"/>
                </a:rPr>
                <a:t>a</a:t>
              </a:r>
              <a:r>
                <a:rPr lang="en-US" altLang="zh-CN" baseline="-25000" dirty="0" err="1">
                  <a:solidFill>
                    <a:srgbClr val="3333FF"/>
                  </a:solidFill>
                  <a:latin typeface="Consolas" pitchFamily="49" charset="0"/>
                  <a:cs typeface="Consolas" pitchFamily="49" charset="0"/>
                </a:rPr>
                <a:t>1</a:t>
              </a:r>
              <a:endParaRPr lang="en-US" altLang="zh-CN" baseline="-25000" dirty="0">
                <a:solidFill>
                  <a:srgbClr val="3333FF"/>
                </a:solidFill>
                <a:latin typeface="Consolas" pitchFamily="49" charset="0"/>
                <a:cs typeface="Consolas" pitchFamily="49" charset="0"/>
              </a:endParaRPr>
            </a:p>
          </p:txBody>
        </p:sp>
        <p:sp>
          <p:nvSpPr>
            <p:cNvPr id="15" name="Rectangle 10"/>
            <p:cNvSpPr>
              <a:spLocks noChangeArrowheads="1"/>
            </p:cNvSpPr>
            <p:nvPr/>
          </p:nvSpPr>
          <p:spPr bwMode="auto">
            <a:xfrm>
              <a:off x="4645021" y="556262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16" name="Rectangle 11"/>
            <p:cNvSpPr>
              <a:spLocks noChangeArrowheads="1"/>
            </p:cNvSpPr>
            <p:nvPr/>
          </p:nvSpPr>
          <p:spPr bwMode="auto">
            <a:xfrm>
              <a:off x="3563934" y="556262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17" name="Text Box 14"/>
            <p:cNvSpPr txBox="1">
              <a:spLocks noChangeArrowheads="1"/>
            </p:cNvSpPr>
            <p:nvPr/>
          </p:nvSpPr>
          <p:spPr bwMode="auto">
            <a:xfrm>
              <a:off x="3648076" y="5143512"/>
              <a:ext cx="576262" cy="369332"/>
            </a:xfrm>
            <a:prstGeom prst="rect">
              <a:avLst/>
            </a:prstGeom>
            <a:noFill/>
            <a:ln w="38100" algn="ctr">
              <a:noFill/>
              <a:miter lim="800000"/>
              <a:headEnd/>
              <a:tailEnd/>
            </a:ln>
            <a:effectLst/>
          </p:spPr>
          <p:txBody>
            <a:bodyPr lIns="0" tIns="0" rIns="0" bIns="0">
              <a:spAutoFit/>
            </a:bodyPr>
            <a:lstStyle/>
            <a:p>
              <a:pPr>
                <a:spcBef>
                  <a:spcPct val="50000"/>
                </a:spcBef>
              </a:pPr>
              <a:r>
                <a:rPr lang="en-US" altLang="zh-CN" dirty="0">
                  <a:latin typeface="Consolas" pitchFamily="49" charset="0"/>
                  <a:cs typeface="Consolas" pitchFamily="49" charset="0"/>
                </a:rPr>
                <a:t>p</a:t>
              </a:r>
            </a:p>
          </p:txBody>
        </p:sp>
        <p:sp>
          <p:nvSpPr>
            <p:cNvPr id="19" name="Line 16"/>
            <p:cNvSpPr>
              <a:spLocks noChangeShapeType="1"/>
            </p:cNvSpPr>
            <p:nvPr/>
          </p:nvSpPr>
          <p:spPr bwMode="auto">
            <a:xfrm>
              <a:off x="5003796" y="5707085"/>
              <a:ext cx="432000" cy="0"/>
            </a:xfrm>
            <a:prstGeom prst="line">
              <a:avLst/>
            </a:prstGeom>
            <a:noFill/>
            <a:ln w="38100">
              <a:solidFill>
                <a:srgbClr val="0000FF"/>
              </a:solidFill>
              <a:round/>
              <a:headEnd/>
              <a:tailEnd type="triangle" w="med" len="med"/>
            </a:ln>
            <a:effectLst/>
          </p:spPr>
          <p:txBody>
            <a:bodyPr wrap="none"/>
            <a:lstStyle/>
            <a:p>
              <a:endParaRPr lang="zh-CN" altLang="en-US">
                <a:latin typeface="Consolas" pitchFamily="49" charset="0"/>
                <a:cs typeface="Consolas" pitchFamily="49" charset="0"/>
              </a:endParaRPr>
            </a:p>
          </p:txBody>
        </p:sp>
        <p:sp>
          <p:nvSpPr>
            <p:cNvPr id="22" name="Arc 12"/>
            <p:cNvSpPr>
              <a:spLocks/>
            </p:cNvSpPr>
            <p:nvPr/>
          </p:nvSpPr>
          <p:spPr bwMode="auto">
            <a:xfrm>
              <a:off x="4081462" y="5286388"/>
              <a:ext cx="419100" cy="304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headEnd/>
              <a:tailEnd type="triangle" w="med" len="med"/>
            </a:ln>
            <a:effectLst/>
          </p:spPr>
          <p:txBody>
            <a:bodyPr wrap="none" anchor="ctr"/>
            <a:lstStyle/>
            <a:p>
              <a:endParaRPr lang="zh-CN" altLang="en-US">
                <a:latin typeface="Consolas" pitchFamily="49" charset="0"/>
                <a:cs typeface="Consolas" pitchFamily="49" charset="0"/>
              </a:endParaRPr>
            </a:p>
          </p:txBody>
        </p:sp>
        <p:sp>
          <p:nvSpPr>
            <p:cNvPr id="25" name="Text Box 18"/>
            <p:cNvSpPr txBox="1">
              <a:spLocks noChangeArrowheads="1"/>
            </p:cNvSpPr>
            <p:nvPr/>
          </p:nvSpPr>
          <p:spPr bwMode="auto">
            <a:xfrm>
              <a:off x="7429520" y="5597543"/>
              <a:ext cx="863600" cy="369332"/>
            </a:xfrm>
            <a:prstGeom prst="rect">
              <a:avLst/>
            </a:prstGeom>
            <a:noFill/>
            <a:ln w="38100" algn="ctr">
              <a:noFill/>
              <a:miter lim="800000"/>
              <a:headEnd/>
              <a:tailEnd/>
            </a:ln>
            <a:effectLst/>
          </p:spPr>
          <p:txBody>
            <a:bodyPr lIns="0" tIns="0" rIns="0" bIns="0">
              <a:spAutoFit/>
            </a:bodyPr>
            <a:lstStyle/>
            <a:p>
              <a:pPr>
                <a:spcBef>
                  <a:spcPct val="50000"/>
                </a:spcBef>
              </a:pPr>
              <a:r>
                <a:rPr lang="en-US" altLang="zh-CN" dirty="0">
                  <a:latin typeface="Consolas" pitchFamily="49" charset="0"/>
                  <a:ea typeface="宋体" pitchFamily="2" charset="-122"/>
                  <a:cs typeface="Consolas" pitchFamily="49" charset="0"/>
                </a:rPr>
                <a:t>…</a:t>
              </a:r>
            </a:p>
          </p:txBody>
        </p:sp>
        <p:sp>
          <p:nvSpPr>
            <p:cNvPr id="26" name="Rectangle 9"/>
            <p:cNvSpPr>
              <a:spLocks noChangeArrowheads="1"/>
            </p:cNvSpPr>
            <p:nvPr/>
          </p:nvSpPr>
          <p:spPr bwMode="auto">
            <a:xfrm>
              <a:off x="5969006" y="557214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err="1">
                  <a:solidFill>
                    <a:srgbClr val="3333FF"/>
                  </a:solidFill>
                  <a:latin typeface="Consolas" pitchFamily="49" charset="0"/>
                  <a:cs typeface="Consolas" pitchFamily="49" charset="0"/>
                </a:rPr>
                <a:t>a</a:t>
              </a:r>
              <a:r>
                <a:rPr lang="en-US" altLang="zh-CN" baseline="-25000" dirty="0" err="1">
                  <a:solidFill>
                    <a:srgbClr val="3333FF"/>
                  </a:solidFill>
                  <a:latin typeface="Consolas" pitchFamily="49" charset="0"/>
                  <a:cs typeface="Consolas" pitchFamily="49" charset="0"/>
                </a:rPr>
                <a:t>1</a:t>
              </a:r>
              <a:endParaRPr lang="en-US" altLang="zh-CN" baseline="-25000" dirty="0">
                <a:solidFill>
                  <a:srgbClr val="3333FF"/>
                </a:solidFill>
                <a:latin typeface="Consolas" pitchFamily="49" charset="0"/>
                <a:cs typeface="Consolas" pitchFamily="49" charset="0"/>
              </a:endParaRPr>
            </a:p>
          </p:txBody>
        </p:sp>
        <p:sp>
          <p:nvSpPr>
            <p:cNvPr id="27" name="Rectangle 10"/>
            <p:cNvSpPr>
              <a:spLocks noChangeArrowheads="1"/>
            </p:cNvSpPr>
            <p:nvPr/>
          </p:nvSpPr>
          <p:spPr bwMode="auto">
            <a:xfrm>
              <a:off x="6510343" y="557214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8" name="Rectangle 11"/>
            <p:cNvSpPr>
              <a:spLocks noChangeArrowheads="1"/>
            </p:cNvSpPr>
            <p:nvPr/>
          </p:nvSpPr>
          <p:spPr bwMode="auto">
            <a:xfrm>
              <a:off x="5429256" y="557214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0" name="Line 17"/>
            <p:cNvSpPr>
              <a:spLocks noChangeShapeType="1"/>
            </p:cNvSpPr>
            <p:nvPr/>
          </p:nvSpPr>
          <p:spPr bwMode="auto">
            <a:xfrm flipH="1">
              <a:off x="5148259" y="5872186"/>
              <a:ext cx="360000" cy="0"/>
            </a:xfrm>
            <a:prstGeom prst="line">
              <a:avLst/>
            </a:prstGeom>
            <a:noFill/>
            <a:ln w="38100">
              <a:solidFill>
                <a:srgbClr val="0000FF"/>
              </a:solidFill>
              <a:round/>
              <a:headEnd/>
              <a:tailEnd type="triangle" w="med" len="med"/>
            </a:ln>
            <a:effectLst/>
          </p:spPr>
          <p:txBody>
            <a:bodyPr wrap="none"/>
            <a:lstStyle/>
            <a:p>
              <a:endParaRPr lang="zh-CN" altLang="en-US">
                <a:latin typeface="Consolas" pitchFamily="49" charset="0"/>
                <a:cs typeface="Consolas" pitchFamily="49" charset="0"/>
              </a:endParaRPr>
            </a:p>
          </p:txBody>
        </p:sp>
        <p:sp>
          <p:nvSpPr>
            <p:cNvPr id="31" name="Line 16"/>
            <p:cNvSpPr>
              <a:spLocks noChangeShapeType="1"/>
            </p:cNvSpPr>
            <p:nvPr/>
          </p:nvSpPr>
          <p:spPr bwMode="auto">
            <a:xfrm>
              <a:off x="6929454" y="5715016"/>
              <a:ext cx="432000" cy="0"/>
            </a:xfrm>
            <a:prstGeom prst="line">
              <a:avLst/>
            </a:prstGeom>
            <a:noFill/>
            <a:ln w="38100">
              <a:solidFill>
                <a:srgbClr val="0000FF"/>
              </a:solidFill>
              <a:round/>
              <a:headEnd/>
              <a:tailEnd type="triangle" w="med" len="med"/>
            </a:ln>
            <a:effectLst/>
          </p:spPr>
          <p:txBody>
            <a:bodyPr wrap="none"/>
            <a:lstStyle/>
            <a:p>
              <a:endParaRPr lang="zh-CN" altLang="en-US">
                <a:latin typeface="Consolas" pitchFamily="49" charset="0"/>
                <a:cs typeface="Consolas" pitchFamily="49" charset="0"/>
              </a:endParaRPr>
            </a:p>
          </p:txBody>
        </p:sp>
        <p:sp>
          <p:nvSpPr>
            <p:cNvPr id="32" name="Line 17"/>
            <p:cNvSpPr>
              <a:spLocks noChangeShapeType="1"/>
            </p:cNvSpPr>
            <p:nvPr/>
          </p:nvSpPr>
          <p:spPr bwMode="auto">
            <a:xfrm flipH="1">
              <a:off x="7073917" y="5880117"/>
              <a:ext cx="360000" cy="0"/>
            </a:xfrm>
            <a:prstGeom prst="line">
              <a:avLst/>
            </a:prstGeom>
            <a:noFill/>
            <a:ln w="38100">
              <a:solidFill>
                <a:srgbClr val="0000FF"/>
              </a:solidFill>
              <a:round/>
              <a:headEnd/>
              <a:tailEnd type="triangle" w="med" len="med"/>
            </a:ln>
            <a:effectLst/>
          </p:spPr>
          <p:txBody>
            <a:bodyPr wrap="none"/>
            <a:lstStyle/>
            <a:p>
              <a:endParaRPr lang="zh-CN" altLang="en-US">
                <a:latin typeface="Consolas" pitchFamily="49" charset="0"/>
                <a:cs typeface="Consolas" pitchFamily="49" charset="0"/>
              </a:endParaRPr>
            </a:p>
          </p:txBody>
        </p:sp>
      </p:grpSp>
      <p:grpSp>
        <p:nvGrpSpPr>
          <p:cNvPr id="36" name="组合 35"/>
          <p:cNvGrpSpPr/>
          <p:nvPr/>
        </p:nvGrpSpPr>
        <p:grpSpPr>
          <a:xfrm>
            <a:off x="2357422" y="5312038"/>
            <a:ext cx="2969460" cy="1357322"/>
            <a:chOff x="2316920" y="5072074"/>
            <a:chExt cx="2969460" cy="1357322"/>
          </a:xfrm>
        </p:grpSpPr>
        <p:sp>
          <p:nvSpPr>
            <p:cNvPr id="33" name="椭圆 32"/>
            <p:cNvSpPr/>
            <p:nvPr/>
          </p:nvSpPr>
          <p:spPr>
            <a:xfrm>
              <a:off x="3214678" y="5072074"/>
              <a:ext cx="2071702" cy="1357322"/>
            </a:xfrm>
            <a:prstGeom prst="ellipse">
              <a:avLst/>
            </a:prstGeom>
            <a:solidFill>
              <a:schemeClr val="accent1">
                <a:alpha val="0"/>
              </a:schemeClr>
            </a:solid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34" name="左箭头 33"/>
            <p:cNvSpPr/>
            <p:nvPr/>
          </p:nvSpPr>
          <p:spPr>
            <a:xfrm rot="19827950">
              <a:off x="2571736" y="5500702"/>
              <a:ext cx="642942" cy="214314"/>
            </a:xfrm>
            <a:prstGeom prst="lef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35" name="TextBox 34"/>
            <p:cNvSpPr txBox="1"/>
            <p:nvPr/>
          </p:nvSpPr>
          <p:spPr>
            <a:xfrm rot="20013019">
              <a:off x="2316920" y="5115084"/>
              <a:ext cx="928694" cy="400110"/>
            </a:xfrm>
            <a:prstGeom prst="rect">
              <a:avLst/>
            </a:prstGeom>
            <a:noFill/>
          </p:spPr>
          <p:txBody>
            <a:bodyPr wrap="square" rtlCol="0">
              <a:spAutoFit/>
            </a:bodyPr>
            <a:lstStyle/>
            <a:p>
              <a:r>
                <a:rPr lang="zh-CN" altLang="en-US" sz="2000" dirty="0">
                  <a:latin typeface="Consolas" pitchFamily="49" charset="0"/>
                  <a:ea typeface="楷体" pitchFamily="49" charset="-122"/>
                  <a:cs typeface="Consolas" pitchFamily="49" charset="0"/>
                </a:rPr>
                <a:t>插入</a:t>
              </a:r>
            </a:p>
          </p:txBody>
        </p:sp>
      </p:grpSp>
      <p:sp>
        <p:nvSpPr>
          <p:cNvPr id="2" name="幻灯片编号占位符 1"/>
          <p:cNvSpPr>
            <a:spLocks noGrp="1"/>
          </p:cNvSpPr>
          <p:nvPr>
            <p:ph type="sldNum" sz="quarter" idx="12"/>
          </p:nvPr>
        </p:nvSpPr>
        <p:spPr/>
        <p:txBody>
          <a:bodyPr/>
          <a:lstStyle/>
          <a:p>
            <a:fld id="{BC067DFE-42A7-4CB5-93C4-F2F97DA7580C}" type="slidenum">
              <a:rPr lang="en-US" altLang="zh-CN" smtClean="0"/>
              <a:pPr/>
              <a:t>104</a:t>
            </a:fld>
            <a:endParaRPr lang="en-US" altLang="zh-CN" dirty="0"/>
          </a:p>
        </p:txBody>
      </p:sp>
    </p:spTree>
    <p:custDataLst>
      <p:tags r:id="rId1"/>
    </p:custDataLst>
    <p:extLst>
      <p:ext uri="{BB962C8B-B14F-4D97-AF65-F5344CB8AC3E}">
        <p14:creationId xmlns:p14="http://schemas.microsoft.com/office/powerpoint/2010/main" val="3838462006"/>
      </p:ext>
    </p:extLst>
  </p:cSld>
  <p:clrMapOvr>
    <a:masterClrMapping/>
  </p:clrMapOvr>
  <mc:AlternateContent xmlns:mc="http://schemas.openxmlformats.org/markup-compatibility/2006" xmlns:p14="http://schemas.microsoft.com/office/powerpoint/2010/main">
    <mc:Choice Requires="p14">
      <p:transition spd="slow" p14:dur="2000" advTm="26712"/>
    </mc:Choice>
    <mc:Fallback xmlns="">
      <p:transition xmlns:p14="http://schemas.microsoft.com/office/powerpoint/2010/main" spd="slow" advTm="2671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197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1970">
                                            <p:txEl>
                                              <p:pRg st="2" end="2"/>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11970">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11970">
                                            <p:txEl>
                                              <p:pRg st="4" end="4"/>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1970">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1970">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1970">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1970">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1970">
                                            <p:txEl>
                                              <p:pRg st="10" end="10"/>
                                            </p:txEl>
                                          </p:spTgt>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3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1197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642910" y="1397623"/>
            <a:ext cx="6072230" cy="459741"/>
          </a:xfrm>
          <a:prstGeom prst="rect">
            <a:avLst/>
          </a:prstGeom>
          <a:noFill/>
          <a:ln w="9525">
            <a:noFill/>
            <a:miter lim="800000"/>
            <a:headEnd/>
            <a:tailEnd/>
          </a:ln>
          <a:effectLst/>
        </p:spPr>
        <p:txBody>
          <a:bodyPr wrap="square">
            <a:spAutoFit/>
          </a:bodyPr>
          <a:lstStyle/>
          <a:p>
            <a:pPr algn="l">
              <a:lnSpc>
                <a:spcPct val="120000"/>
              </a:lnSpc>
              <a:spcBef>
                <a:spcPct val="50000"/>
              </a:spcBef>
            </a:pPr>
            <a:r>
              <a:rPr kumimoji="1" lang="zh-CN" altLang="en-US" sz="2200" dirty="0">
                <a:solidFill>
                  <a:srgbClr val="FF3300"/>
                </a:solidFill>
                <a:ea typeface="楷体" pitchFamily="49" charset="-122"/>
                <a:cs typeface="Times New Roman" pitchFamily="18" charset="0"/>
              </a:rPr>
              <a:t>循环链表</a:t>
            </a:r>
            <a:r>
              <a:rPr kumimoji="1" lang="zh-CN" altLang="en-US" sz="2200" dirty="0">
                <a:ea typeface="楷体" pitchFamily="49" charset="-122"/>
                <a:cs typeface="Times New Roman" pitchFamily="18" charset="0"/>
              </a:rPr>
              <a:t>是另一种形式的链式</a:t>
            </a:r>
            <a:r>
              <a:rPr kumimoji="1" lang="zh-CN" altLang="en-US" sz="2200">
                <a:ea typeface="楷体" pitchFamily="49" charset="-122"/>
                <a:cs typeface="Times New Roman" pitchFamily="18" charset="0"/>
              </a:rPr>
              <a:t>存储结构形式。</a:t>
            </a:r>
            <a:r>
              <a:rPr kumimoji="1" lang="en-US" altLang="zh-CN" sz="2200">
                <a:ea typeface="楷体" pitchFamily="49" charset="-122"/>
                <a:cs typeface="Times New Roman" pitchFamily="18" charset="0"/>
              </a:rPr>
              <a:t>        </a:t>
            </a:r>
            <a:endParaRPr kumimoji="1" lang="zh-CN" altLang="en-US" sz="2200" dirty="0">
              <a:ea typeface="楷体" pitchFamily="49" charset="-122"/>
              <a:cs typeface="Times New Roman" pitchFamily="18" charset="0"/>
            </a:endParaRPr>
          </a:p>
        </p:txBody>
      </p:sp>
      <p:sp>
        <p:nvSpPr>
          <p:cNvPr id="55299" name="Text Box 3" descr="粉色面巾纸"/>
          <p:cNvSpPr txBox="1">
            <a:spLocks noChangeArrowheads="1"/>
          </p:cNvSpPr>
          <p:nvPr/>
        </p:nvSpPr>
        <p:spPr bwMode="auto">
          <a:xfrm>
            <a:off x="395288" y="428604"/>
            <a:ext cx="3462332" cy="584775"/>
          </a:xfrm>
          <a:prstGeom prst="rect">
            <a:avLst/>
          </a:prstGeom>
          <a:blipFill dpi="0" rotWithShape="1">
            <a:blip r:embed="rId2"/>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2.3.4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循环链表</a:t>
            </a:r>
            <a:endPar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endParaRPr>
          </a:p>
        </p:txBody>
      </p:sp>
      <p:sp>
        <p:nvSpPr>
          <p:cNvPr id="4" name="TextBox 3"/>
          <p:cNvSpPr txBox="1"/>
          <p:nvPr/>
        </p:nvSpPr>
        <p:spPr>
          <a:xfrm>
            <a:off x="500034" y="2261255"/>
            <a:ext cx="5857916" cy="238219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457200" indent="-457200" algn="l">
              <a:lnSpc>
                <a:spcPct val="120000"/>
              </a:lnSpc>
              <a:spcBef>
                <a:spcPct val="50000"/>
              </a:spcBef>
              <a:buBlip>
                <a:blip r:embed="rId3"/>
              </a:buBlip>
            </a:pPr>
            <a:r>
              <a:rPr kumimoji="1" lang="zh-CN" altLang="en-US" dirty="0">
                <a:solidFill>
                  <a:srgbClr val="FF00FF"/>
                </a:solidFill>
                <a:latin typeface="微软雅黑" pitchFamily="34" charset="-122"/>
                <a:ea typeface="微软雅黑" pitchFamily="34" charset="-122"/>
                <a:cs typeface="Times New Roman" pitchFamily="18" charset="0"/>
              </a:rPr>
              <a:t>循环单链表</a:t>
            </a:r>
            <a:r>
              <a:rPr kumimoji="1" lang="zh-CN" altLang="en-US" dirty="0">
                <a:solidFill>
                  <a:srgbClr val="0000FF"/>
                </a:solidFill>
                <a:ea typeface="楷体" pitchFamily="49" charset="-122"/>
                <a:cs typeface="Times New Roman" pitchFamily="18" charset="0"/>
              </a:rPr>
              <a:t>：</a:t>
            </a:r>
            <a:r>
              <a:rPr kumimoji="1" lang="zh-CN" altLang="en-US" sz="2200" dirty="0">
                <a:solidFill>
                  <a:srgbClr val="0000FF"/>
                </a:solidFill>
                <a:ea typeface="楷体" pitchFamily="49" charset="-122"/>
                <a:cs typeface="Times New Roman" pitchFamily="18" charset="0"/>
              </a:rPr>
              <a:t>将表中尾结点的指针域改为指向表头结点，整个链表形成一个环。由此从表中任一结点出发均可找到链表中其他结点。 </a:t>
            </a:r>
            <a:endParaRPr kumimoji="1" lang="en-US" altLang="zh-CN" sz="2200" dirty="0">
              <a:solidFill>
                <a:srgbClr val="0000FF"/>
              </a:solidFill>
              <a:ea typeface="楷体" pitchFamily="49" charset="-122"/>
              <a:cs typeface="Times New Roman" pitchFamily="18" charset="0"/>
            </a:endParaRPr>
          </a:p>
          <a:p>
            <a:pPr marL="457200" indent="-457200" algn="l">
              <a:lnSpc>
                <a:spcPct val="120000"/>
              </a:lnSpc>
              <a:spcBef>
                <a:spcPct val="50000"/>
              </a:spcBef>
              <a:buBlip>
                <a:blip r:embed="rId3"/>
              </a:buBlip>
            </a:pPr>
            <a:r>
              <a:rPr kumimoji="1" lang="zh-CN" altLang="en-US" dirty="0">
                <a:solidFill>
                  <a:srgbClr val="FF00FF"/>
                </a:solidFill>
                <a:latin typeface="微软雅黑" pitchFamily="34" charset="-122"/>
                <a:ea typeface="微软雅黑" pitchFamily="34" charset="-122"/>
                <a:cs typeface="Times New Roman" pitchFamily="18" charset="0"/>
              </a:rPr>
              <a:t>循环双链表</a:t>
            </a:r>
            <a:r>
              <a:rPr kumimoji="1" lang="zh-CN" altLang="en-US" dirty="0">
                <a:solidFill>
                  <a:srgbClr val="0000FF"/>
                </a:solidFill>
                <a:ea typeface="楷体" pitchFamily="49" charset="-122"/>
                <a:cs typeface="Times New Roman" pitchFamily="18" charset="0"/>
              </a:rPr>
              <a:t>：</a:t>
            </a:r>
            <a:r>
              <a:rPr kumimoji="1" lang="zh-CN" altLang="en-US" sz="2200" dirty="0">
                <a:solidFill>
                  <a:srgbClr val="0000FF"/>
                </a:solidFill>
                <a:ea typeface="楷体" pitchFamily="49" charset="-122"/>
                <a:cs typeface="Times New Roman" pitchFamily="18" charset="0"/>
              </a:rPr>
              <a:t>形成两个环。</a:t>
            </a:r>
            <a:endParaRPr lang="zh-CN" altLang="en-US" sz="2200" dirty="0">
              <a:solidFill>
                <a:srgbClr val="0000FF"/>
              </a:solidFill>
            </a:endParaRPr>
          </a:p>
        </p:txBody>
      </p:sp>
      <p:sp>
        <p:nvSpPr>
          <p:cNvPr id="5" name="TextBox 4"/>
          <p:cNvSpPr txBox="1"/>
          <p:nvPr/>
        </p:nvSpPr>
        <p:spPr>
          <a:xfrm>
            <a:off x="7072330" y="2199023"/>
            <a:ext cx="1785950" cy="101566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2000">
                <a:solidFill>
                  <a:srgbClr val="0000FF"/>
                </a:solidFill>
                <a:ea typeface="楷体" pitchFamily="49" charset="-122"/>
                <a:cs typeface="Times New Roman" pitchFamily="18" charset="0"/>
              </a:rPr>
              <a:t>结点类型与非</a:t>
            </a:r>
            <a:r>
              <a:rPr kumimoji="1" lang="zh-CN" altLang="en-US" sz="2000">
                <a:solidFill>
                  <a:srgbClr val="0000FF"/>
                </a:solidFill>
                <a:ea typeface="楷体" pitchFamily="49" charset="-122"/>
                <a:cs typeface="Times New Roman" pitchFamily="18" charset="0"/>
              </a:rPr>
              <a:t>循环单链表的相同</a:t>
            </a:r>
            <a:endParaRPr lang="zh-CN" altLang="en-US" sz="2000">
              <a:solidFill>
                <a:srgbClr val="0000FF"/>
              </a:solidFill>
              <a:ea typeface="楷体" pitchFamily="49" charset="-122"/>
              <a:cs typeface="Times New Roman" pitchFamily="18" charset="0"/>
            </a:endParaRPr>
          </a:p>
        </p:txBody>
      </p:sp>
      <p:sp>
        <p:nvSpPr>
          <p:cNvPr id="6" name="TextBox 5"/>
          <p:cNvSpPr txBox="1"/>
          <p:nvPr/>
        </p:nvSpPr>
        <p:spPr>
          <a:xfrm>
            <a:off x="7072330" y="3571876"/>
            <a:ext cx="1785950" cy="101566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2000">
                <a:solidFill>
                  <a:srgbClr val="0000FF"/>
                </a:solidFill>
                <a:ea typeface="楷体" pitchFamily="49" charset="-122"/>
                <a:cs typeface="Times New Roman" pitchFamily="18" charset="0"/>
              </a:rPr>
              <a:t>结点类型与非</a:t>
            </a:r>
            <a:r>
              <a:rPr kumimoji="1" lang="zh-CN" altLang="en-US" sz="2000">
                <a:solidFill>
                  <a:srgbClr val="0000FF"/>
                </a:solidFill>
                <a:ea typeface="楷体" pitchFamily="49" charset="-122"/>
                <a:cs typeface="Times New Roman" pitchFamily="18" charset="0"/>
              </a:rPr>
              <a:t>循环双链表的相同</a:t>
            </a:r>
            <a:endParaRPr lang="zh-CN" altLang="en-US" sz="2000">
              <a:solidFill>
                <a:srgbClr val="0000FF"/>
              </a:solidFill>
              <a:ea typeface="楷体" pitchFamily="49" charset="-122"/>
              <a:cs typeface="Times New Roman" pitchFamily="18" charset="0"/>
            </a:endParaRPr>
          </a:p>
        </p:txBody>
      </p:sp>
      <p:sp>
        <p:nvSpPr>
          <p:cNvPr id="7" name="右箭头 6"/>
          <p:cNvSpPr/>
          <p:nvPr/>
        </p:nvSpPr>
        <p:spPr>
          <a:xfrm>
            <a:off x="6500826" y="2643182"/>
            <a:ext cx="500066" cy="214314"/>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8" name="右箭头 7"/>
          <p:cNvSpPr/>
          <p:nvPr/>
        </p:nvSpPr>
        <p:spPr>
          <a:xfrm>
            <a:off x="6500826" y="4000504"/>
            <a:ext cx="500066" cy="214314"/>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 name="幻灯片编号占位符 1"/>
          <p:cNvSpPr>
            <a:spLocks noGrp="1"/>
          </p:cNvSpPr>
          <p:nvPr>
            <p:ph type="sldNum" sz="quarter" idx="12"/>
          </p:nvPr>
        </p:nvSpPr>
        <p:spPr/>
        <p:txBody>
          <a:bodyPr/>
          <a:lstStyle/>
          <a:p>
            <a:fld id="{BC067DFE-42A7-4CB5-93C4-F2F97DA7580C}" type="slidenum">
              <a:rPr lang="en-US" altLang="zh-CN" smtClean="0"/>
              <a:pPr/>
              <a:t>105</a:t>
            </a:fld>
            <a:endParaRPr lang="en-US" altLang="zh-CN" dirty="0"/>
          </a:p>
        </p:txBody>
      </p:sp>
    </p:spTree>
    <p:extLst>
      <p:ext uri="{BB962C8B-B14F-4D97-AF65-F5344CB8AC3E}">
        <p14:creationId xmlns:p14="http://schemas.microsoft.com/office/powerpoint/2010/main" val="4033899852"/>
      </p:ext>
    </p:extLst>
  </p:cSld>
  <p:clrMapOvr>
    <a:masterClrMapping/>
  </p:clrMapOvr>
  <mc:AlternateContent xmlns:mc="http://schemas.openxmlformats.org/markup-compatibility/2006" xmlns:p14="http://schemas.microsoft.com/office/powerpoint/2010/main">
    <mc:Choice Requires="p14">
      <p:transition spd="slow" p14:dur="2000" advTm="57443"/>
    </mc:Choice>
    <mc:Fallback xmlns="">
      <p:transition xmlns:p14="http://schemas.microsoft.com/office/powerpoint/2010/main" spd="slow" advTm="57443"/>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ChangeArrowheads="1"/>
          </p:cNvSpPr>
          <p:nvPr/>
        </p:nvSpPr>
        <p:spPr bwMode="auto">
          <a:xfrm>
            <a:off x="0" y="3552772"/>
            <a:ext cx="184731" cy="461665"/>
          </a:xfrm>
          <a:prstGeom prst="rect">
            <a:avLst/>
          </a:prstGeom>
          <a:noFill/>
          <a:ln w="9525">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267267" name="Rectangle 3"/>
          <p:cNvSpPr>
            <a:spLocks noChangeArrowheads="1"/>
          </p:cNvSpPr>
          <p:nvPr/>
        </p:nvSpPr>
        <p:spPr bwMode="auto">
          <a:xfrm>
            <a:off x="3598831" y="1385816"/>
            <a:ext cx="2665413" cy="93662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kumimoji="1" lang="zh-CN" altLang="en-US" dirty="0">
                <a:solidFill>
                  <a:srgbClr val="3333FF"/>
                </a:solidFill>
                <a:latin typeface="Consolas" pitchFamily="49" charset="0"/>
                <a:ea typeface="楷体" pitchFamily="49" charset="-122"/>
                <a:cs typeface="Consolas" pitchFamily="49" charset="0"/>
              </a:rPr>
              <a:t>线性表</a:t>
            </a:r>
          </a:p>
          <a:p>
            <a:r>
              <a:rPr kumimoji="1" lang="en-US" altLang="zh-CN" sz="2000">
                <a:solidFill>
                  <a:srgbClr val="3333FF"/>
                </a:solidFill>
                <a:latin typeface="Consolas" pitchFamily="49" charset="0"/>
                <a:ea typeface="楷体" pitchFamily="49" charset="-122"/>
                <a:cs typeface="Consolas" pitchFamily="49" charset="0"/>
              </a:rPr>
              <a:t>(</a:t>
            </a:r>
            <a:r>
              <a:rPr kumimoji="1" lang="en-US" altLang="zh-CN" sz="2000" i="1">
                <a:solidFill>
                  <a:srgbClr val="3333FF"/>
                </a:solidFill>
                <a:latin typeface="Consolas" pitchFamily="49" charset="0"/>
                <a:ea typeface="楷体" pitchFamily="49" charset="-122"/>
                <a:cs typeface="Consolas" pitchFamily="49" charset="0"/>
              </a:rPr>
              <a:t>a</a:t>
            </a:r>
            <a:r>
              <a:rPr kumimoji="1" lang="en-US" altLang="zh-CN" sz="2000" baseline="-25000">
                <a:solidFill>
                  <a:srgbClr val="3333FF"/>
                </a:solidFill>
                <a:latin typeface="Consolas" pitchFamily="49" charset="0"/>
                <a:ea typeface="楷体" pitchFamily="49" charset="-122"/>
                <a:cs typeface="Consolas" pitchFamily="49" charset="0"/>
              </a:rPr>
              <a:t>1</a:t>
            </a:r>
            <a:r>
              <a:rPr kumimoji="1" lang="zh-CN" altLang="en-US" sz="2000">
                <a:solidFill>
                  <a:srgbClr val="3333FF"/>
                </a:solidFill>
                <a:latin typeface="Consolas" pitchFamily="49" charset="0"/>
                <a:ea typeface="楷体" pitchFamily="49" charset="-122"/>
                <a:cs typeface="Consolas" pitchFamily="49" charset="0"/>
              </a:rPr>
              <a:t>，</a:t>
            </a:r>
            <a:r>
              <a:rPr kumimoji="1" lang="en-US" altLang="zh-CN" sz="2000" i="1">
                <a:solidFill>
                  <a:srgbClr val="3333FF"/>
                </a:solidFill>
                <a:latin typeface="Consolas" pitchFamily="49" charset="0"/>
                <a:ea typeface="楷体" pitchFamily="49" charset="-122"/>
                <a:cs typeface="Consolas" pitchFamily="49" charset="0"/>
              </a:rPr>
              <a:t>a</a:t>
            </a:r>
            <a:r>
              <a:rPr kumimoji="1" lang="en-US" altLang="zh-CN" sz="2000" baseline="-25000">
                <a:solidFill>
                  <a:srgbClr val="3333FF"/>
                </a:solidFill>
                <a:latin typeface="Consolas" pitchFamily="49" charset="0"/>
                <a:ea typeface="楷体" pitchFamily="49" charset="-122"/>
                <a:cs typeface="Consolas" pitchFamily="49" charset="0"/>
              </a:rPr>
              <a:t>2</a:t>
            </a:r>
            <a:r>
              <a:rPr kumimoji="1" lang="zh-CN" altLang="en-US" sz="2000">
                <a:solidFill>
                  <a:srgbClr val="3333FF"/>
                </a:solidFill>
                <a:latin typeface="Consolas" pitchFamily="49" charset="0"/>
                <a:ea typeface="楷体" pitchFamily="49" charset="-122"/>
                <a:cs typeface="Consolas" pitchFamily="49" charset="0"/>
              </a:rPr>
              <a:t>，</a:t>
            </a:r>
            <a:r>
              <a:rPr kumimoji="1" lang="en-US" altLang="zh-CN" sz="2000">
                <a:solidFill>
                  <a:srgbClr val="3333FF"/>
                </a:solidFill>
                <a:latin typeface="Consolas" pitchFamily="49" charset="0"/>
                <a:ea typeface="楷体" pitchFamily="49" charset="-122"/>
                <a:cs typeface="Consolas" pitchFamily="49" charset="0"/>
              </a:rPr>
              <a:t>…</a:t>
            </a:r>
            <a:r>
              <a:rPr kumimoji="1" lang="zh-CN" altLang="en-US" sz="2000">
                <a:solidFill>
                  <a:srgbClr val="3333FF"/>
                </a:solidFill>
                <a:latin typeface="Consolas" pitchFamily="49" charset="0"/>
                <a:ea typeface="楷体" pitchFamily="49" charset="-122"/>
                <a:cs typeface="Consolas" pitchFamily="49" charset="0"/>
              </a:rPr>
              <a:t>，</a:t>
            </a:r>
            <a:r>
              <a:rPr kumimoji="1" lang="en-US" altLang="zh-CN" sz="2000" i="1">
                <a:solidFill>
                  <a:srgbClr val="3333FF"/>
                </a:solidFill>
                <a:latin typeface="Consolas" pitchFamily="49" charset="0"/>
                <a:ea typeface="楷体" pitchFamily="49" charset="-122"/>
                <a:cs typeface="Consolas" pitchFamily="49" charset="0"/>
              </a:rPr>
              <a:t>a</a:t>
            </a:r>
            <a:r>
              <a:rPr kumimoji="1" lang="en-US" altLang="zh-CN" sz="2000" i="1" baseline="-25000">
                <a:solidFill>
                  <a:srgbClr val="3333FF"/>
                </a:solidFill>
                <a:latin typeface="Consolas" pitchFamily="49" charset="0"/>
                <a:ea typeface="楷体" pitchFamily="49" charset="-122"/>
                <a:cs typeface="Consolas" pitchFamily="49" charset="0"/>
              </a:rPr>
              <a:t>i</a:t>
            </a:r>
            <a:r>
              <a:rPr kumimoji="1" lang="zh-CN" altLang="en-US" sz="2000">
                <a:solidFill>
                  <a:srgbClr val="3333FF"/>
                </a:solidFill>
                <a:latin typeface="Consolas" pitchFamily="49" charset="0"/>
                <a:ea typeface="楷体" pitchFamily="49" charset="-122"/>
                <a:cs typeface="Consolas" pitchFamily="49" charset="0"/>
              </a:rPr>
              <a:t>，</a:t>
            </a:r>
            <a:r>
              <a:rPr kumimoji="1" lang="en-US" altLang="zh-CN" sz="2000">
                <a:solidFill>
                  <a:srgbClr val="3333FF"/>
                </a:solidFill>
                <a:latin typeface="Consolas" pitchFamily="49" charset="0"/>
                <a:ea typeface="楷体" pitchFamily="49" charset="-122"/>
                <a:cs typeface="Consolas" pitchFamily="49" charset="0"/>
              </a:rPr>
              <a:t>…</a:t>
            </a:r>
            <a:r>
              <a:rPr kumimoji="1" lang="en-US" altLang="zh-CN" sz="2000" i="1" dirty="0">
                <a:solidFill>
                  <a:srgbClr val="3333FF"/>
                </a:solidFill>
                <a:latin typeface="Consolas" pitchFamily="49" charset="0"/>
                <a:ea typeface="楷体" pitchFamily="49" charset="-122"/>
                <a:cs typeface="Consolas" pitchFamily="49" charset="0"/>
              </a:rPr>
              <a:t>a</a:t>
            </a:r>
            <a:r>
              <a:rPr kumimoji="1" lang="en-US" altLang="zh-CN" sz="2000" i="1" baseline="-25000" dirty="0">
                <a:solidFill>
                  <a:srgbClr val="3333FF"/>
                </a:solidFill>
                <a:latin typeface="Consolas" pitchFamily="49" charset="0"/>
                <a:ea typeface="楷体" pitchFamily="49" charset="-122"/>
                <a:cs typeface="Consolas" pitchFamily="49" charset="0"/>
              </a:rPr>
              <a:t>n</a:t>
            </a:r>
            <a:r>
              <a:rPr kumimoji="1" lang="en-US" altLang="zh-CN" sz="2000" dirty="0">
                <a:solidFill>
                  <a:srgbClr val="3333FF"/>
                </a:solidFill>
                <a:latin typeface="Consolas" pitchFamily="49" charset="0"/>
                <a:ea typeface="楷体" pitchFamily="49" charset="-122"/>
                <a:cs typeface="Consolas" pitchFamily="49" charset="0"/>
              </a:rPr>
              <a:t>)</a:t>
            </a:r>
          </a:p>
        </p:txBody>
      </p:sp>
      <p:sp>
        <p:nvSpPr>
          <p:cNvPr id="267268" name="AutoShape 4"/>
          <p:cNvSpPr>
            <a:spLocks noChangeArrowheads="1"/>
          </p:cNvSpPr>
          <p:nvPr/>
        </p:nvSpPr>
        <p:spPr bwMode="auto">
          <a:xfrm>
            <a:off x="4751356" y="2538341"/>
            <a:ext cx="360363" cy="863600"/>
          </a:xfrm>
          <a:prstGeom prst="downArrow">
            <a:avLst>
              <a:gd name="adj1" fmla="val 50000"/>
              <a:gd name="adj2" fmla="val 59912"/>
            </a:avLst>
          </a:prstGeom>
          <a:solidFill>
            <a:srgbClr val="008000"/>
          </a:solidFill>
          <a:ln w="38100" algn="ctr">
            <a:solidFill>
              <a:schemeClr val="bg1"/>
            </a:solidFill>
            <a:miter lim="800000"/>
            <a:headEnd/>
            <a:tailEnd/>
          </a:ln>
          <a:effectLst/>
        </p:spPr>
        <p:txBody>
          <a:bodyPr wrap="none" anchor="ctr"/>
          <a:lstStyle/>
          <a:p>
            <a:endParaRPr lang="zh-CN" altLang="en-US">
              <a:latin typeface="Consolas" pitchFamily="49" charset="0"/>
              <a:cs typeface="Consolas" pitchFamily="49" charset="0"/>
            </a:endParaRPr>
          </a:p>
        </p:txBody>
      </p:sp>
      <p:sp>
        <p:nvSpPr>
          <p:cNvPr id="267269" name="Text Box 5"/>
          <p:cNvSpPr txBox="1">
            <a:spLocks noChangeArrowheads="1"/>
          </p:cNvSpPr>
          <p:nvPr/>
        </p:nvSpPr>
        <p:spPr bwMode="auto">
          <a:xfrm>
            <a:off x="5214942" y="2743138"/>
            <a:ext cx="958893" cy="396875"/>
          </a:xfrm>
          <a:prstGeom prst="rect">
            <a:avLst/>
          </a:prstGeom>
          <a:noFill/>
          <a:ln w="38100" algn="ctr">
            <a:noFill/>
            <a:miter lim="800000"/>
            <a:headEnd/>
            <a:tailEnd/>
          </a:ln>
          <a:effectLst/>
        </p:spPr>
        <p:txBody>
          <a:bodyPr wrap="square">
            <a:spAutoFit/>
          </a:bodyPr>
          <a:lstStyle/>
          <a:p>
            <a:pPr>
              <a:spcBef>
                <a:spcPct val="50000"/>
              </a:spcBef>
            </a:pPr>
            <a:r>
              <a:rPr lang="zh-CN" altLang="en-US" sz="2000" dirty="0">
                <a:solidFill>
                  <a:srgbClr val="3333FF"/>
                </a:solidFill>
                <a:latin typeface="Consolas" pitchFamily="49" charset="0"/>
                <a:ea typeface="楷体" pitchFamily="49" charset="-122"/>
                <a:cs typeface="Consolas" pitchFamily="49" charset="0"/>
              </a:rPr>
              <a:t>映射</a:t>
            </a:r>
          </a:p>
        </p:txBody>
      </p:sp>
      <p:sp>
        <p:nvSpPr>
          <p:cNvPr id="267270" name="Rectangle 6"/>
          <p:cNvSpPr>
            <a:spLocks noChangeArrowheads="1"/>
          </p:cNvSpPr>
          <p:nvPr/>
        </p:nvSpPr>
        <p:spPr bwMode="auto">
          <a:xfrm>
            <a:off x="2089119" y="374802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7271" name="Rectangle 7"/>
          <p:cNvSpPr>
            <a:spLocks noChangeArrowheads="1"/>
          </p:cNvSpPr>
          <p:nvPr/>
        </p:nvSpPr>
        <p:spPr bwMode="auto">
          <a:xfrm>
            <a:off x="2630456" y="374802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7272" name="Text Box 8"/>
          <p:cNvSpPr txBox="1">
            <a:spLocks noChangeArrowheads="1"/>
          </p:cNvSpPr>
          <p:nvPr/>
        </p:nvSpPr>
        <p:spPr bwMode="auto">
          <a:xfrm>
            <a:off x="142844" y="1962079"/>
            <a:ext cx="1728787" cy="430887"/>
          </a:xfrm>
          <a:prstGeom prst="rect">
            <a:avLst/>
          </a:prstGeom>
          <a:noFill/>
          <a:ln w="38100" algn="ctr">
            <a:noFill/>
            <a:miter lim="800000"/>
            <a:headEnd/>
            <a:tailEnd/>
          </a:ln>
          <a:effectLst/>
        </p:spPr>
        <p:txBody>
          <a:bodyPr>
            <a:spAutoFit/>
          </a:bodyPr>
          <a:lstStyle/>
          <a:p>
            <a:pPr>
              <a:spcBef>
                <a:spcPct val="50000"/>
              </a:spcBef>
            </a:pPr>
            <a:r>
              <a:rPr kumimoji="1" lang="zh-CN" altLang="en-US" sz="2200" dirty="0">
                <a:solidFill>
                  <a:srgbClr val="3333FF"/>
                </a:solidFill>
                <a:latin typeface="Consolas" pitchFamily="49" charset="0"/>
                <a:ea typeface="楷体" pitchFamily="49" charset="-122"/>
                <a:cs typeface="Consolas" pitchFamily="49" charset="0"/>
              </a:rPr>
              <a:t>逻辑结构</a:t>
            </a:r>
          </a:p>
        </p:txBody>
      </p:sp>
      <p:sp>
        <p:nvSpPr>
          <p:cNvPr id="267273" name="Text Box 9"/>
          <p:cNvSpPr txBox="1">
            <a:spLocks noChangeArrowheads="1"/>
          </p:cNvSpPr>
          <p:nvPr/>
        </p:nvSpPr>
        <p:spPr bwMode="auto">
          <a:xfrm>
            <a:off x="142844" y="3671832"/>
            <a:ext cx="1728787" cy="430887"/>
          </a:xfrm>
          <a:prstGeom prst="rect">
            <a:avLst/>
          </a:prstGeom>
          <a:noFill/>
          <a:ln w="38100" algn="ctr">
            <a:noFill/>
            <a:miter lim="800000"/>
            <a:headEnd/>
            <a:tailEnd/>
          </a:ln>
          <a:effectLst/>
        </p:spPr>
        <p:txBody>
          <a:bodyPr>
            <a:spAutoFit/>
          </a:bodyPr>
          <a:lstStyle/>
          <a:p>
            <a:pPr>
              <a:spcBef>
                <a:spcPct val="50000"/>
              </a:spcBef>
            </a:pPr>
            <a:r>
              <a:rPr kumimoji="1" lang="zh-CN" altLang="en-US" sz="2200" dirty="0">
                <a:solidFill>
                  <a:srgbClr val="3333FF"/>
                </a:solidFill>
                <a:latin typeface="Consolas" pitchFamily="49" charset="0"/>
                <a:ea typeface="楷体" pitchFamily="49" charset="-122"/>
                <a:cs typeface="Consolas" pitchFamily="49" charset="0"/>
              </a:rPr>
              <a:t>存储结构</a:t>
            </a:r>
          </a:p>
        </p:txBody>
      </p:sp>
      <p:sp>
        <p:nvSpPr>
          <p:cNvPr id="267274" name="AutoShape 10"/>
          <p:cNvSpPr>
            <a:spLocks noChangeArrowheads="1"/>
          </p:cNvSpPr>
          <p:nvPr/>
        </p:nvSpPr>
        <p:spPr bwMode="auto">
          <a:xfrm>
            <a:off x="857224" y="2457386"/>
            <a:ext cx="215900" cy="935037"/>
          </a:xfrm>
          <a:prstGeom prst="downArrow">
            <a:avLst>
              <a:gd name="adj1" fmla="val 50000"/>
              <a:gd name="adj2" fmla="val 108272"/>
            </a:avLst>
          </a:prstGeom>
          <a:solidFill>
            <a:srgbClr val="008000"/>
          </a:solidFill>
          <a:ln w="38100" algn="ctr">
            <a:noFill/>
            <a:miter lim="800000"/>
            <a:headEnd/>
            <a:tailEnd/>
          </a:ln>
          <a:effectLst/>
        </p:spPr>
        <p:txBody>
          <a:bodyPr wrap="none" anchor="ctr"/>
          <a:lstStyle/>
          <a:p>
            <a:endParaRPr lang="zh-CN" altLang="zh-CN">
              <a:solidFill>
                <a:srgbClr val="660066"/>
              </a:solidFill>
              <a:latin typeface="Consolas" pitchFamily="49" charset="0"/>
              <a:cs typeface="Consolas" pitchFamily="49" charset="0"/>
            </a:endParaRPr>
          </a:p>
        </p:txBody>
      </p:sp>
      <p:sp>
        <p:nvSpPr>
          <p:cNvPr id="267275" name="Rectangle 11"/>
          <p:cNvSpPr>
            <a:spLocks noChangeArrowheads="1"/>
          </p:cNvSpPr>
          <p:nvPr/>
        </p:nvSpPr>
        <p:spPr bwMode="auto">
          <a:xfrm>
            <a:off x="3457544" y="374802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itchFamily="49" charset="0"/>
                <a:cs typeface="Consolas" pitchFamily="49" charset="0"/>
              </a:rPr>
              <a:t>a</a:t>
            </a:r>
            <a:r>
              <a:rPr lang="en-US" altLang="zh-CN" sz="2000" baseline="-25000" dirty="0" err="1">
                <a:solidFill>
                  <a:srgbClr val="3333FF"/>
                </a:solidFill>
                <a:latin typeface="Consolas" pitchFamily="49" charset="0"/>
                <a:cs typeface="Consolas" pitchFamily="49" charset="0"/>
              </a:rPr>
              <a:t>1</a:t>
            </a:r>
            <a:endParaRPr lang="en-US" altLang="zh-CN" sz="2000" baseline="-25000" dirty="0">
              <a:solidFill>
                <a:srgbClr val="3333FF"/>
              </a:solidFill>
              <a:latin typeface="Consolas" pitchFamily="49" charset="0"/>
              <a:cs typeface="Consolas" pitchFamily="49" charset="0"/>
            </a:endParaRPr>
          </a:p>
        </p:txBody>
      </p:sp>
      <p:sp>
        <p:nvSpPr>
          <p:cNvPr id="267276" name="Rectangle 12"/>
          <p:cNvSpPr>
            <a:spLocks noChangeArrowheads="1"/>
          </p:cNvSpPr>
          <p:nvPr/>
        </p:nvSpPr>
        <p:spPr bwMode="auto">
          <a:xfrm>
            <a:off x="3998881" y="374802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7277" name="Rectangle 13"/>
          <p:cNvSpPr>
            <a:spLocks noChangeArrowheads="1"/>
          </p:cNvSpPr>
          <p:nvPr/>
        </p:nvSpPr>
        <p:spPr bwMode="auto">
          <a:xfrm>
            <a:off x="4895819" y="374802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itchFamily="49" charset="0"/>
                <a:cs typeface="Consolas" pitchFamily="49" charset="0"/>
              </a:rPr>
              <a:t>a</a:t>
            </a:r>
            <a:r>
              <a:rPr lang="en-US" altLang="zh-CN" sz="2000" baseline="-25000" dirty="0" err="1">
                <a:solidFill>
                  <a:srgbClr val="3333FF"/>
                </a:solidFill>
                <a:latin typeface="Consolas" pitchFamily="49" charset="0"/>
                <a:cs typeface="Consolas" pitchFamily="49" charset="0"/>
              </a:rPr>
              <a:t>2</a:t>
            </a:r>
            <a:endParaRPr lang="en-US" altLang="zh-CN" sz="2000" baseline="-25000" dirty="0">
              <a:solidFill>
                <a:srgbClr val="3333FF"/>
              </a:solidFill>
              <a:latin typeface="Consolas" pitchFamily="49" charset="0"/>
              <a:cs typeface="Consolas" pitchFamily="49" charset="0"/>
            </a:endParaRPr>
          </a:p>
        </p:txBody>
      </p:sp>
      <p:sp>
        <p:nvSpPr>
          <p:cNvPr id="267278" name="Rectangle 14"/>
          <p:cNvSpPr>
            <a:spLocks noChangeArrowheads="1"/>
          </p:cNvSpPr>
          <p:nvPr/>
        </p:nvSpPr>
        <p:spPr bwMode="auto">
          <a:xfrm>
            <a:off x="5437156" y="374802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7279" name="Rectangle 15"/>
          <p:cNvSpPr>
            <a:spLocks noChangeArrowheads="1"/>
          </p:cNvSpPr>
          <p:nvPr/>
        </p:nvSpPr>
        <p:spPr bwMode="auto">
          <a:xfrm>
            <a:off x="7777131" y="374802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r>
              <a:rPr lang="en-US" altLang="zh-CN" sz="2000" i="1" baseline="-25000" dirty="0">
                <a:solidFill>
                  <a:srgbClr val="3333FF"/>
                </a:solidFill>
                <a:latin typeface="Consolas" pitchFamily="49" charset="0"/>
                <a:cs typeface="Consolas" pitchFamily="49" charset="0"/>
              </a:rPr>
              <a:t>n</a:t>
            </a:r>
          </a:p>
        </p:txBody>
      </p:sp>
      <p:sp>
        <p:nvSpPr>
          <p:cNvPr id="267280" name="Rectangle 16"/>
          <p:cNvSpPr>
            <a:spLocks noChangeArrowheads="1"/>
          </p:cNvSpPr>
          <p:nvPr/>
        </p:nvSpPr>
        <p:spPr bwMode="auto">
          <a:xfrm>
            <a:off x="8318469" y="374802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itchFamily="49" charset="0"/>
              <a:cs typeface="Consolas" pitchFamily="49" charset="0"/>
            </a:endParaRPr>
          </a:p>
        </p:txBody>
      </p:sp>
      <p:sp>
        <p:nvSpPr>
          <p:cNvPr id="267281" name="Text Box 17"/>
          <p:cNvSpPr txBox="1">
            <a:spLocks noChangeArrowheads="1"/>
          </p:cNvSpPr>
          <p:nvPr/>
        </p:nvSpPr>
        <p:spPr bwMode="auto">
          <a:xfrm>
            <a:off x="6481731" y="3748028"/>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Consolas" pitchFamily="49" charset="0"/>
                <a:ea typeface="宋体" pitchFamily="2" charset="-122"/>
                <a:cs typeface="Consolas" pitchFamily="49" charset="0"/>
              </a:rPr>
              <a:t>…</a:t>
            </a:r>
          </a:p>
        </p:txBody>
      </p:sp>
      <p:sp>
        <p:nvSpPr>
          <p:cNvPr id="267282" name="Arc 18"/>
          <p:cNvSpPr>
            <a:spLocks/>
          </p:cNvSpPr>
          <p:nvPr/>
        </p:nvSpPr>
        <p:spPr bwMode="auto">
          <a:xfrm>
            <a:off x="1931967" y="3389253"/>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267283" name="Text Box 19"/>
          <p:cNvSpPr txBox="1">
            <a:spLocks noChangeArrowheads="1"/>
          </p:cNvSpPr>
          <p:nvPr/>
        </p:nvSpPr>
        <p:spPr bwMode="auto">
          <a:xfrm>
            <a:off x="1571604" y="3028890"/>
            <a:ext cx="431800" cy="457200"/>
          </a:xfrm>
          <a:prstGeom prst="rect">
            <a:avLst/>
          </a:prstGeom>
          <a:noFill/>
          <a:ln w="9525">
            <a:noFill/>
            <a:miter lim="800000"/>
            <a:headEnd/>
            <a:tailEnd/>
          </a:ln>
          <a:effectLst/>
        </p:spPr>
        <p:txBody>
          <a:bodyPr>
            <a:spAutoFit/>
          </a:bodyPr>
          <a:lstStyle/>
          <a:p>
            <a:pPr algn="l">
              <a:spcBef>
                <a:spcPct val="50000"/>
              </a:spcBef>
            </a:pPr>
            <a:r>
              <a:rPr lang="en-US" altLang="zh-CN">
                <a:latin typeface="Consolas" pitchFamily="49" charset="0"/>
                <a:cs typeface="Consolas" pitchFamily="49" charset="0"/>
              </a:rPr>
              <a:t>L</a:t>
            </a:r>
          </a:p>
        </p:txBody>
      </p:sp>
      <p:sp>
        <p:nvSpPr>
          <p:cNvPr id="267284" name="Line 20"/>
          <p:cNvSpPr>
            <a:spLocks noChangeShapeType="1"/>
          </p:cNvSpPr>
          <p:nvPr/>
        </p:nvSpPr>
        <p:spPr bwMode="auto">
          <a:xfrm>
            <a:off x="2881281" y="3963928"/>
            <a:ext cx="576263"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67285" name="Line 21"/>
          <p:cNvSpPr>
            <a:spLocks noChangeShapeType="1"/>
          </p:cNvSpPr>
          <p:nvPr/>
        </p:nvSpPr>
        <p:spPr bwMode="auto">
          <a:xfrm>
            <a:off x="4321144" y="3963928"/>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67286" name="Line 22"/>
          <p:cNvSpPr>
            <a:spLocks noChangeShapeType="1"/>
          </p:cNvSpPr>
          <p:nvPr/>
        </p:nvSpPr>
        <p:spPr bwMode="auto">
          <a:xfrm>
            <a:off x="5762594" y="3963928"/>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67287" name="Line 23"/>
          <p:cNvSpPr>
            <a:spLocks noChangeShapeType="1"/>
          </p:cNvSpPr>
          <p:nvPr/>
        </p:nvSpPr>
        <p:spPr bwMode="auto">
          <a:xfrm>
            <a:off x="7202456" y="3963928"/>
            <a:ext cx="576263"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67288" name="Text Box 24"/>
          <p:cNvSpPr txBox="1">
            <a:spLocks noChangeArrowheads="1"/>
          </p:cNvSpPr>
          <p:nvPr/>
        </p:nvSpPr>
        <p:spPr bwMode="auto">
          <a:xfrm>
            <a:off x="3214678" y="4814840"/>
            <a:ext cx="3571900" cy="400110"/>
          </a:xfrm>
          <a:prstGeom prst="rect">
            <a:avLst/>
          </a:prstGeom>
          <a:noFill/>
          <a:ln w="9525">
            <a:noFill/>
            <a:miter lim="800000"/>
            <a:headEnd/>
            <a:tailEnd/>
          </a:ln>
          <a:effectLst/>
        </p:spPr>
        <p:txBody>
          <a:bodyPr wrap="square">
            <a:spAutoFit/>
          </a:bodyPr>
          <a:lstStyle/>
          <a:p>
            <a:pPr algn="l">
              <a:spcBef>
                <a:spcPct val="50000"/>
              </a:spcBef>
            </a:pPr>
            <a:r>
              <a:rPr kumimoji="1" lang="zh-CN" altLang="en-US" sz="2000">
                <a:latin typeface="Consolas" pitchFamily="49" charset="0"/>
                <a:ea typeface="楷体" pitchFamily="49" charset="-122"/>
                <a:cs typeface="Consolas" pitchFamily="49" charset="0"/>
              </a:rPr>
              <a:t>带头结点</a:t>
            </a:r>
            <a:r>
              <a:rPr kumimoji="1" lang="zh-CN" altLang="en-US" sz="2000">
                <a:solidFill>
                  <a:srgbClr val="FF00FF"/>
                </a:solidFill>
                <a:latin typeface="Consolas" pitchFamily="49" charset="0"/>
                <a:ea typeface="楷体" pitchFamily="49" charset="-122"/>
                <a:cs typeface="Consolas" pitchFamily="49" charset="0"/>
              </a:rPr>
              <a:t>循环</a:t>
            </a:r>
            <a:r>
              <a:rPr kumimoji="1" lang="zh-CN" altLang="en-US" sz="2000" dirty="0">
                <a:solidFill>
                  <a:srgbClr val="FF00FF"/>
                </a:solidFill>
                <a:latin typeface="Consolas" pitchFamily="49" charset="0"/>
                <a:ea typeface="楷体" pitchFamily="49" charset="-122"/>
                <a:cs typeface="Consolas" pitchFamily="49" charset="0"/>
              </a:rPr>
              <a:t>单链表</a:t>
            </a:r>
            <a:r>
              <a:rPr kumimoji="1" lang="zh-CN" altLang="en-US" sz="2000" dirty="0">
                <a:latin typeface="Consolas" pitchFamily="49" charset="0"/>
                <a:ea typeface="楷体" pitchFamily="49" charset="-122"/>
                <a:cs typeface="Consolas" pitchFamily="49" charset="0"/>
              </a:rPr>
              <a:t>示意图</a:t>
            </a:r>
          </a:p>
        </p:txBody>
      </p:sp>
      <p:sp>
        <p:nvSpPr>
          <p:cNvPr id="36" name="任意多边形 35"/>
          <p:cNvSpPr/>
          <p:nvPr/>
        </p:nvSpPr>
        <p:spPr>
          <a:xfrm>
            <a:off x="2417762" y="4024264"/>
            <a:ext cx="6745817" cy="505883"/>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Lst>
            <a:ahLst/>
            <a:cxnLst>
              <a:cxn ang="0">
                <a:pos x="connsiteX0" y="connsiteY0"/>
              </a:cxn>
              <a:cxn ang="0">
                <a:pos x="connsiteX1" y="connsiteY1"/>
              </a:cxn>
              <a:cxn ang="0">
                <a:pos x="connsiteX2" y="connsiteY2"/>
              </a:cxn>
              <a:cxn ang="0">
                <a:pos x="connsiteX3" y="connsiteY3"/>
              </a:cxn>
            </a:cxnLst>
            <a:rect l="l" t="t" r="r" b="b"/>
            <a:pathLst>
              <a:path w="6745817" h="505883">
                <a:moveTo>
                  <a:pt x="6121400" y="0"/>
                </a:moveTo>
                <a:cubicBezTo>
                  <a:pt x="6433608" y="118533"/>
                  <a:pt x="6745817" y="237067"/>
                  <a:pt x="5918200" y="317500"/>
                </a:cubicBezTo>
                <a:cubicBezTo>
                  <a:pt x="5090583" y="397933"/>
                  <a:pt x="2142067" y="505883"/>
                  <a:pt x="1155700" y="482600"/>
                </a:cubicBezTo>
                <a:cubicBezTo>
                  <a:pt x="169333"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8" name="TextBox 27"/>
          <p:cNvSpPr txBox="1"/>
          <p:nvPr/>
        </p:nvSpPr>
        <p:spPr>
          <a:xfrm>
            <a:off x="428596" y="285728"/>
            <a:ext cx="2786082"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zh-CN">
                <a:solidFill>
                  <a:srgbClr val="FF0000"/>
                </a:solidFill>
                <a:latin typeface="Consolas" pitchFamily="49" charset="0"/>
                <a:ea typeface="微软雅黑" pitchFamily="34" charset="-122"/>
                <a:cs typeface="Consolas" pitchFamily="49" charset="0"/>
              </a:rPr>
              <a:t>1</a:t>
            </a:r>
            <a:r>
              <a:rPr kumimoji="1" lang="zh-CN" altLang="en-US">
                <a:solidFill>
                  <a:srgbClr val="FF0000"/>
                </a:solidFill>
                <a:latin typeface="Consolas" pitchFamily="49" charset="0"/>
                <a:ea typeface="微软雅黑" pitchFamily="34" charset="-122"/>
                <a:cs typeface="Consolas" pitchFamily="49" charset="0"/>
              </a:rPr>
              <a:t>、循环单链表</a:t>
            </a:r>
            <a:endParaRPr lang="zh-CN" altLang="en-US">
              <a:solidFill>
                <a:srgbClr val="FF0000"/>
              </a:solidFill>
              <a:latin typeface="Consolas" pitchFamily="49" charset="0"/>
              <a:ea typeface="微软雅黑" pitchFamily="34" charset="-122"/>
              <a:cs typeface="Consolas" pitchFamily="49" charset="0"/>
            </a:endParaRPr>
          </a:p>
        </p:txBody>
      </p:sp>
      <p:sp>
        <p:nvSpPr>
          <p:cNvPr id="2" name="幻灯片编号占位符 1"/>
          <p:cNvSpPr>
            <a:spLocks noGrp="1"/>
          </p:cNvSpPr>
          <p:nvPr>
            <p:ph type="sldNum" sz="quarter" idx="12"/>
          </p:nvPr>
        </p:nvSpPr>
        <p:spPr/>
        <p:txBody>
          <a:bodyPr/>
          <a:lstStyle/>
          <a:p>
            <a:fld id="{BC067DFE-42A7-4CB5-93C4-F2F97DA7580C}" type="slidenum">
              <a:rPr lang="en-US" altLang="zh-CN" smtClean="0"/>
              <a:pPr/>
              <a:t>106</a:t>
            </a:fld>
            <a:endParaRPr lang="en-US" altLang="zh-CN" dirty="0"/>
          </a:p>
        </p:txBody>
      </p:sp>
    </p:spTree>
    <p:extLst>
      <p:ext uri="{BB962C8B-B14F-4D97-AF65-F5344CB8AC3E}">
        <p14:creationId xmlns:p14="http://schemas.microsoft.com/office/powerpoint/2010/main" val="578352860"/>
      </p:ext>
    </p:extLst>
  </p:cSld>
  <p:clrMapOvr>
    <a:masterClrMapping/>
  </p:clrMapOvr>
  <mc:AlternateContent xmlns:mc="http://schemas.openxmlformats.org/markup-compatibility/2006" xmlns:p14="http://schemas.microsoft.com/office/powerpoint/2010/main">
    <mc:Choice Requires="p14">
      <p:transition spd="slow" p14:dur="2000" advTm="22973"/>
    </mc:Choice>
    <mc:Fallback xmlns="">
      <p:transition xmlns:p14="http://schemas.microsoft.com/office/powerpoint/2010/main" spd="slow" advTm="22973"/>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ChangeArrowheads="1"/>
          </p:cNvSpPr>
          <p:nvPr/>
        </p:nvSpPr>
        <p:spPr bwMode="auto">
          <a:xfrm>
            <a:off x="0" y="2738436"/>
            <a:ext cx="184731" cy="461665"/>
          </a:xfrm>
          <a:prstGeom prst="rect">
            <a:avLst/>
          </a:prstGeom>
          <a:noFill/>
          <a:ln w="9525">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28" name="TextBox 27"/>
          <p:cNvSpPr txBox="1"/>
          <p:nvPr/>
        </p:nvSpPr>
        <p:spPr>
          <a:xfrm>
            <a:off x="1000100" y="1527997"/>
            <a:ext cx="6357982" cy="1015663"/>
          </a:xfrm>
          <a:prstGeom prst="rect">
            <a:avLst/>
          </a:prstGeom>
          <a:noFill/>
        </p:spPr>
        <p:txBody>
          <a:bodyPr wrap="square" rtlCol="0">
            <a:spAutoFit/>
          </a:bodyPr>
          <a:lstStyle/>
          <a:p>
            <a:pPr marL="457200" indent="-457200" algn="l">
              <a:lnSpc>
                <a:spcPct val="150000"/>
              </a:lnSpc>
              <a:buBlip>
                <a:blip r:embed="rId2"/>
              </a:buBlip>
            </a:pPr>
            <a:r>
              <a:rPr lang="zh-CN" altLang="en-US" sz="2000" dirty="0">
                <a:latin typeface="Consolas" pitchFamily="49" charset="0"/>
                <a:ea typeface="楷体" pitchFamily="49" charset="-122"/>
                <a:cs typeface="Consolas" pitchFamily="49" charset="0"/>
              </a:rPr>
              <a:t>链表中没有空指针域</a:t>
            </a:r>
            <a:endParaRPr lang="en-US" altLang="zh-CN" sz="2000" dirty="0">
              <a:latin typeface="Consolas" pitchFamily="49" charset="0"/>
              <a:ea typeface="楷体" pitchFamily="49" charset="-122"/>
              <a:cs typeface="Consolas" pitchFamily="49" charset="0"/>
            </a:endParaRPr>
          </a:p>
          <a:p>
            <a:pPr marL="457200" indent="-457200" algn="l">
              <a:lnSpc>
                <a:spcPct val="150000"/>
              </a:lnSpc>
              <a:buBlip>
                <a:blip r:embed="rId2"/>
              </a:buBlip>
            </a:pPr>
            <a:r>
              <a:rPr lang="en-US" altLang="zh-CN" sz="2000" dirty="0">
                <a:latin typeface="Consolas" pitchFamily="49" charset="0"/>
                <a:ea typeface="楷体" pitchFamily="49" charset="-122"/>
                <a:cs typeface="Consolas" pitchFamily="49" charset="0"/>
              </a:rPr>
              <a:t>p</a:t>
            </a:r>
            <a:r>
              <a:rPr lang="zh-CN" altLang="en-US" sz="2000">
                <a:latin typeface="Consolas" pitchFamily="49" charset="0"/>
                <a:ea typeface="楷体" pitchFamily="49" charset="-122"/>
                <a:cs typeface="Consolas" pitchFamily="49" charset="0"/>
              </a:rPr>
              <a:t>所指结点为尾结点的</a:t>
            </a:r>
            <a:r>
              <a:rPr lang="zh-CN" altLang="en-US" sz="2000" dirty="0">
                <a:latin typeface="Consolas" pitchFamily="49" charset="0"/>
                <a:ea typeface="楷体" pitchFamily="49" charset="-122"/>
                <a:cs typeface="Consolas" pitchFamily="49" charset="0"/>
              </a:rPr>
              <a:t>条件：</a:t>
            </a:r>
            <a:r>
              <a:rPr lang="en-US" altLang="zh-CN" sz="2000" dirty="0">
                <a:solidFill>
                  <a:srgbClr val="C00000"/>
                </a:solidFill>
                <a:latin typeface="Consolas" pitchFamily="49" charset="0"/>
                <a:cs typeface="Consolas" pitchFamily="49" charset="0"/>
              </a:rPr>
              <a:t>p</a:t>
            </a:r>
            <a:r>
              <a:rPr lang="en-US" altLang="zh-CN" sz="2000" dirty="0">
                <a:solidFill>
                  <a:srgbClr val="C00000"/>
                </a:solidFill>
                <a:latin typeface="Consolas" pitchFamily="49" charset="0"/>
                <a:ea typeface="+mj-ea"/>
                <a:cs typeface="Consolas" pitchFamily="49" charset="0"/>
              </a:rPr>
              <a:t>-</a:t>
            </a:r>
            <a:r>
              <a:rPr lang="en-US" altLang="zh-CN" sz="2000" dirty="0">
                <a:solidFill>
                  <a:srgbClr val="C00000"/>
                </a:solidFill>
                <a:latin typeface="Consolas" pitchFamily="49" charset="0"/>
                <a:cs typeface="Consolas" pitchFamily="49" charset="0"/>
              </a:rPr>
              <a:t>&gt;</a:t>
            </a:r>
            <a:r>
              <a:rPr lang="en-US" altLang="zh-CN" sz="2000">
                <a:solidFill>
                  <a:srgbClr val="C00000"/>
                </a:solidFill>
                <a:latin typeface="Consolas" pitchFamily="49" charset="0"/>
                <a:cs typeface="Consolas" pitchFamily="49" charset="0"/>
              </a:rPr>
              <a:t>next==L</a:t>
            </a:r>
            <a:endParaRPr lang="zh-CN" altLang="en-US" sz="2000" dirty="0">
              <a:latin typeface="Consolas" pitchFamily="49" charset="0"/>
              <a:ea typeface="楷体" pitchFamily="49" charset="-122"/>
              <a:cs typeface="Consolas" pitchFamily="49" charset="0"/>
            </a:endParaRPr>
          </a:p>
        </p:txBody>
      </p:sp>
      <p:sp>
        <p:nvSpPr>
          <p:cNvPr id="31" name="TextBox 30"/>
          <p:cNvSpPr txBox="1"/>
          <p:nvPr/>
        </p:nvSpPr>
        <p:spPr>
          <a:xfrm>
            <a:off x="571472" y="928670"/>
            <a:ext cx="6072230" cy="430887"/>
          </a:xfrm>
          <a:prstGeom prst="rect">
            <a:avLst/>
          </a:prstGeom>
          <a:noFill/>
        </p:spPr>
        <p:txBody>
          <a:bodyPr wrap="square" rtlCol="0">
            <a:spAutoFit/>
          </a:bodyPr>
          <a:lstStyle/>
          <a:p>
            <a:pPr algn="l"/>
            <a:r>
              <a:rPr lang="zh-CN" altLang="en-US" sz="2200" dirty="0">
                <a:latin typeface="Consolas" pitchFamily="49" charset="0"/>
                <a:ea typeface="楷体" pitchFamily="49" charset="-122"/>
                <a:cs typeface="Consolas" pitchFamily="49" charset="0"/>
              </a:rPr>
              <a:t>与非循环单</a:t>
            </a:r>
            <a:r>
              <a:rPr lang="zh-CN" altLang="en-US" sz="2200">
                <a:latin typeface="Consolas" pitchFamily="49" charset="0"/>
                <a:ea typeface="楷体" pitchFamily="49" charset="-122"/>
                <a:cs typeface="Consolas" pitchFamily="49" charset="0"/>
              </a:rPr>
              <a:t>链表相比，循环单链表：</a:t>
            </a:r>
            <a:endParaRPr lang="zh-CN" altLang="en-US" sz="2200" dirty="0">
              <a:latin typeface="Consolas" pitchFamily="49" charset="0"/>
              <a:ea typeface="楷体" pitchFamily="49" charset="-122"/>
              <a:cs typeface="Consolas" pitchFamily="49" charset="0"/>
            </a:endParaRPr>
          </a:p>
        </p:txBody>
      </p:sp>
      <p:grpSp>
        <p:nvGrpSpPr>
          <p:cNvPr id="30" name="组合 29"/>
          <p:cNvGrpSpPr/>
          <p:nvPr/>
        </p:nvGrpSpPr>
        <p:grpSpPr>
          <a:xfrm>
            <a:off x="714348" y="2643182"/>
            <a:ext cx="7591975" cy="1929885"/>
            <a:chOff x="714348" y="2643182"/>
            <a:chExt cx="7591975" cy="1929885"/>
          </a:xfrm>
        </p:grpSpPr>
        <p:sp>
          <p:nvSpPr>
            <p:cNvPr id="8" name="Rectangle 6"/>
            <p:cNvSpPr>
              <a:spLocks noChangeArrowheads="1"/>
            </p:cNvSpPr>
            <p:nvPr/>
          </p:nvSpPr>
          <p:spPr bwMode="auto">
            <a:xfrm>
              <a:off x="1231863" y="379094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9" name="Rectangle 7"/>
            <p:cNvSpPr>
              <a:spLocks noChangeArrowheads="1"/>
            </p:cNvSpPr>
            <p:nvPr/>
          </p:nvSpPr>
          <p:spPr bwMode="auto">
            <a:xfrm>
              <a:off x="1773200" y="379094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10" name="Rectangle 11"/>
            <p:cNvSpPr>
              <a:spLocks noChangeArrowheads="1"/>
            </p:cNvSpPr>
            <p:nvPr/>
          </p:nvSpPr>
          <p:spPr bwMode="auto">
            <a:xfrm>
              <a:off x="2600288" y="379094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itchFamily="49" charset="0"/>
                  <a:cs typeface="Consolas" pitchFamily="49" charset="0"/>
                </a:rPr>
                <a:t>a</a:t>
              </a:r>
              <a:r>
                <a:rPr lang="en-US" altLang="zh-CN" sz="2000" baseline="-25000" dirty="0" err="1">
                  <a:solidFill>
                    <a:srgbClr val="3333FF"/>
                  </a:solidFill>
                  <a:latin typeface="Consolas" pitchFamily="49" charset="0"/>
                  <a:cs typeface="Consolas" pitchFamily="49" charset="0"/>
                </a:rPr>
                <a:t>1</a:t>
              </a:r>
              <a:endParaRPr lang="en-US" altLang="zh-CN" sz="2000" baseline="-25000" dirty="0">
                <a:solidFill>
                  <a:srgbClr val="3333FF"/>
                </a:solidFill>
                <a:latin typeface="Consolas" pitchFamily="49" charset="0"/>
                <a:cs typeface="Consolas" pitchFamily="49" charset="0"/>
              </a:endParaRPr>
            </a:p>
          </p:txBody>
        </p:sp>
        <p:sp>
          <p:nvSpPr>
            <p:cNvPr id="11" name="Rectangle 12"/>
            <p:cNvSpPr>
              <a:spLocks noChangeArrowheads="1"/>
            </p:cNvSpPr>
            <p:nvPr/>
          </p:nvSpPr>
          <p:spPr bwMode="auto">
            <a:xfrm>
              <a:off x="3141625" y="379094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12" name="Rectangle 13"/>
            <p:cNvSpPr>
              <a:spLocks noChangeArrowheads="1"/>
            </p:cNvSpPr>
            <p:nvPr/>
          </p:nvSpPr>
          <p:spPr bwMode="auto">
            <a:xfrm>
              <a:off x="4038563" y="379094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itchFamily="49" charset="0"/>
                  <a:cs typeface="Consolas" pitchFamily="49" charset="0"/>
                </a:rPr>
                <a:t>a</a:t>
              </a:r>
              <a:r>
                <a:rPr lang="en-US" altLang="zh-CN" sz="2000" baseline="-25000" dirty="0" err="1">
                  <a:solidFill>
                    <a:srgbClr val="3333FF"/>
                  </a:solidFill>
                  <a:latin typeface="Consolas" pitchFamily="49" charset="0"/>
                  <a:cs typeface="Consolas" pitchFamily="49" charset="0"/>
                </a:rPr>
                <a:t>2</a:t>
              </a:r>
              <a:endParaRPr lang="en-US" altLang="zh-CN" sz="2000" baseline="-25000" dirty="0">
                <a:solidFill>
                  <a:srgbClr val="3333FF"/>
                </a:solidFill>
                <a:latin typeface="Consolas" pitchFamily="49" charset="0"/>
                <a:cs typeface="Consolas" pitchFamily="49" charset="0"/>
              </a:endParaRPr>
            </a:p>
          </p:txBody>
        </p:sp>
        <p:sp>
          <p:nvSpPr>
            <p:cNvPr id="13" name="Rectangle 14"/>
            <p:cNvSpPr>
              <a:spLocks noChangeArrowheads="1"/>
            </p:cNvSpPr>
            <p:nvPr/>
          </p:nvSpPr>
          <p:spPr bwMode="auto">
            <a:xfrm>
              <a:off x="4579900" y="379094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14" name="Rectangle 15"/>
            <p:cNvSpPr>
              <a:spLocks noChangeArrowheads="1"/>
            </p:cNvSpPr>
            <p:nvPr/>
          </p:nvSpPr>
          <p:spPr bwMode="auto">
            <a:xfrm>
              <a:off x="6919875" y="379094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r>
                <a:rPr lang="en-US" altLang="zh-CN" sz="2000" i="1" baseline="-25000" dirty="0">
                  <a:solidFill>
                    <a:srgbClr val="3333FF"/>
                  </a:solidFill>
                  <a:latin typeface="Consolas" pitchFamily="49" charset="0"/>
                  <a:cs typeface="Consolas" pitchFamily="49" charset="0"/>
                </a:rPr>
                <a:t>n</a:t>
              </a:r>
            </a:p>
          </p:txBody>
        </p:sp>
        <p:sp>
          <p:nvSpPr>
            <p:cNvPr id="15" name="Rectangle 16"/>
            <p:cNvSpPr>
              <a:spLocks noChangeArrowheads="1"/>
            </p:cNvSpPr>
            <p:nvPr/>
          </p:nvSpPr>
          <p:spPr bwMode="auto">
            <a:xfrm>
              <a:off x="7461213" y="379094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itchFamily="49" charset="0"/>
                <a:cs typeface="Consolas" pitchFamily="49" charset="0"/>
              </a:endParaRPr>
            </a:p>
          </p:txBody>
        </p:sp>
        <p:sp>
          <p:nvSpPr>
            <p:cNvPr id="16" name="Text Box 17"/>
            <p:cNvSpPr txBox="1">
              <a:spLocks noChangeArrowheads="1"/>
            </p:cNvSpPr>
            <p:nvPr/>
          </p:nvSpPr>
          <p:spPr bwMode="auto">
            <a:xfrm>
              <a:off x="5624475" y="3790948"/>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Consolas" pitchFamily="49" charset="0"/>
                  <a:ea typeface="宋体" pitchFamily="2" charset="-122"/>
                  <a:cs typeface="Consolas" pitchFamily="49" charset="0"/>
                </a:rPr>
                <a:t>…</a:t>
              </a:r>
            </a:p>
          </p:txBody>
        </p:sp>
        <p:sp>
          <p:nvSpPr>
            <p:cNvPr id="17" name="Arc 18"/>
            <p:cNvSpPr>
              <a:spLocks/>
            </p:cNvSpPr>
            <p:nvPr/>
          </p:nvSpPr>
          <p:spPr bwMode="auto">
            <a:xfrm>
              <a:off x="1074711" y="3432173"/>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18" name="Text Box 19"/>
            <p:cNvSpPr txBox="1">
              <a:spLocks noChangeArrowheads="1"/>
            </p:cNvSpPr>
            <p:nvPr/>
          </p:nvSpPr>
          <p:spPr bwMode="auto">
            <a:xfrm>
              <a:off x="714348" y="3071810"/>
              <a:ext cx="431800" cy="457200"/>
            </a:xfrm>
            <a:prstGeom prst="rect">
              <a:avLst/>
            </a:prstGeom>
            <a:noFill/>
            <a:ln w="9525">
              <a:noFill/>
              <a:miter lim="800000"/>
              <a:headEnd/>
              <a:tailEnd/>
            </a:ln>
            <a:effectLst/>
          </p:spPr>
          <p:txBody>
            <a:bodyPr>
              <a:spAutoFit/>
            </a:bodyPr>
            <a:lstStyle/>
            <a:p>
              <a:pPr algn="l">
                <a:spcBef>
                  <a:spcPct val="50000"/>
                </a:spcBef>
              </a:pPr>
              <a:r>
                <a:rPr lang="en-US" altLang="zh-CN">
                  <a:latin typeface="Consolas" pitchFamily="49" charset="0"/>
                  <a:cs typeface="Consolas" pitchFamily="49" charset="0"/>
                </a:rPr>
                <a:t>L</a:t>
              </a:r>
            </a:p>
          </p:txBody>
        </p:sp>
        <p:sp>
          <p:nvSpPr>
            <p:cNvPr id="19" name="Line 20"/>
            <p:cNvSpPr>
              <a:spLocks noChangeShapeType="1"/>
            </p:cNvSpPr>
            <p:nvPr/>
          </p:nvSpPr>
          <p:spPr bwMode="auto">
            <a:xfrm>
              <a:off x="2024025" y="4006848"/>
              <a:ext cx="576263"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0" name="Line 21"/>
            <p:cNvSpPr>
              <a:spLocks noChangeShapeType="1"/>
            </p:cNvSpPr>
            <p:nvPr/>
          </p:nvSpPr>
          <p:spPr bwMode="auto">
            <a:xfrm>
              <a:off x="3463888" y="4006848"/>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1" name="Line 22"/>
            <p:cNvSpPr>
              <a:spLocks noChangeShapeType="1"/>
            </p:cNvSpPr>
            <p:nvPr/>
          </p:nvSpPr>
          <p:spPr bwMode="auto">
            <a:xfrm>
              <a:off x="4905338" y="4006848"/>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2" name="Line 23"/>
            <p:cNvSpPr>
              <a:spLocks noChangeShapeType="1"/>
            </p:cNvSpPr>
            <p:nvPr/>
          </p:nvSpPr>
          <p:spPr bwMode="auto">
            <a:xfrm>
              <a:off x="6345200" y="4006848"/>
              <a:ext cx="576263"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3" name="任意多边形 22"/>
            <p:cNvSpPr/>
            <p:nvPr/>
          </p:nvSpPr>
          <p:spPr>
            <a:xfrm>
              <a:off x="1560506" y="4067184"/>
              <a:ext cx="6745817" cy="505883"/>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Lst>
              <a:ahLst/>
              <a:cxnLst>
                <a:cxn ang="0">
                  <a:pos x="connsiteX0" y="connsiteY0"/>
                </a:cxn>
                <a:cxn ang="0">
                  <a:pos x="connsiteX1" y="connsiteY1"/>
                </a:cxn>
                <a:cxn ang="0">
                  <a:pos x="connsiteX2" y="connsiteY2"/>
                </a:cxn>
                <a:cxn ang="0">
                  <a:pos x="connsiteX3" y="connsiteY3"/>
                </a:cxn>
              </a:cxnLst>
              <a:rect l="l" t="t" r="r" b="b"/>
              <a:pathLst>
                <a:path w="6745817" h="505883">
                  <a:moveTo>
                    <a:pt x="6121400" y="0"/>
                  </a:moveTo>
                  <a:cubicBezTo>
                    <a:pt x="6433608" y="118533"/>
                    <a:pt x="6745817" y="237067"/>
                    <a:pt x="5918200" y="317500"/>
                  </a:cubicBezTo>
                  <a:cubicBezTo>
                    <a:pt x="5090583" y="397933"/>
                    <a:pt x="2142067" y="505883"/>
                    <a:pt x="1155700" y="482600"/>
                  </a:cubicBezTo>
                  <a:cubicBezTo>
                    <a:pt x="169333"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cxnSp>
          <p:nvCxnSpPr>
            <p:cNvPr id="25" name="直接箭头连接符 24"/>
            <p:cNvCxnSpPr>
              <a:endCxn id="14" idx="0"/>
            </p:cNvCxnSpPr>
            <p:nvPr/>
          </p:nvCxnSpPr>
          <p:spPr>
            <a:xfrm rot="16200000" flipH="1">
              <a:off x="6950066" y="3551264"/>
              <a:ext cx="433386" cy="4598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143768" y="3143248"/>
              <a:ext cx="357190" cy="430887"/>
            </a:xfrm>
            <a:prstGeom prst="rect">
              <a:avLst/>
            </a:prstGeom>
            <a:noFill/>
          </p:spPr>
          <p:txBody>
            <a:bodyPr wrap="square" rtlCol="0">
              <a:spAutoFit/>
            </a:bodyPr>
            <a:lstStyle/>
            <a:p>
              <a:r>
                <a:rPr lang="en-US" altLang="zh-CN" sz="2200">
                  <a:latin typeface="Consolas" pitchFamily="49" charset="0"/>
                  <a:cs typeface="Consolas" pitchFamily="49" charset="0"/>
                </a:rPr>
                <a:t>p</a:t>
              </a:r>
              <a:endParaRPr lang="zh-CN" altLang="en-US" sz="2200">
                <a:latin typeface="Consolas" pitchFamily="49" charset="0"/>
                <a:cs typeface="Consolas" pitchFamily="49" charset="0"/>
              </a:endParaRPr>
            </a:p>
          </p:txBody>
        </p:sp>
        <p:cxnSp>
          <p:nvCxnSpPr>
            <p:cNvPr id="29" name="直接连接符 28"/>
            <p:cNvCxnSpPr/>
            <p:nvPr/>
          </p:nvCxnSpPr>
          <p:spPr>
            <a:xfrm rot="16200000" flipH="1">
              <a:off x="6215074" y="2643182"/>
              <a:ext cx="785818" cy="785818"/>
            </a:xfrm>
            <a:prstGeom prst="line">
              <a:avLst/>
            </a:prstGeom>
            <a:ln w="47625">
              <a:solidFill>
                <a:schemeClr val="accent1"/>
              </a:solidFill>
              <a:bevel/>
              <a:tailEnd type="none"/>
            </a:ln>
          </p:spPr>
          <p:style>
            <a:lnRef idx="1">
              <a:schemeClr val="accent1"/>
            </a:lnRef>
            <a:fillRef idx="0">
              <a:schemeClr val="accent1"/>
            </a:fillRef>
            <a:effectRef idx="0">
              <a:schemeClr val="accent1"/>
            </a:effectRef>
            <a:fontRef idx="minor">
              <a:schemeClr val="tx1"/>
            </a:fontRef>
          </p:style>
        </p:cxnSp>
      </p:grpSp>
      <p:sp>
        <p:nvSpPr>
          <p:cNvPr id="2" name="幻灯片编号占位符 1"/>
          <p:cNvSpPr>
            <a:spLocks noGrp="1"/>
          </p:cNvSpPr>
          <p:nvPr>
            <p:ph type="sldNum" sz="quarter" idx="12"/>
          </p:nvPr>
        </p:nvSpPr>
        <p:spPr/>
        <p:txBody>
          <a:bodyPr/>
          <a:lstStyle/>
          <a:p>
            <a:fld id="{BC067DFE-42A7-4CB5-93C4-F2F97DA7580C}" type="slidenum">
              <a:rPr lang="en-US" altLang="zh-CN" smtClean="0"/>
              <a:pPr/>
              <a:t>107</a:t>
            </a:fld>
            <a:endParaRPr lang="en-US" altLang="zh-CN" dirty="0"/>
          </a:p>
        </p:txBody>
      </p:sp>
    </p:spTree>
    <p:extLst>
      <p:ext uri="{BB962C8B-B14F-4D97-AF65-F5344CB8AC3E}">
        <p14:creationId xmlns:p14="http://schemas.microsoft.com/office/powerpoint/2010/main" val="516384590"/>
      </p:ext>
    </p:extLst>
  </p:cSld>
  <p:clrMapOvr>
    <a:masterClrMapping/>
  </p:clrMapOvr>
  <mc:AlternateContent xmlns:mc="http://schemas.openxmlformats.org/markup-compatibility/2006" xmlns:p14="http://schemas.microsoft.com/office/powerpoint/2010/main">
    <mc:Choice Requires="p14">
      <p:transition spd="slow" p14:dur="2000" advTm="20947"/>
    </mc:Choice>
    <mc:Fallback xmlns="">
      <p:transition xmlns:p14="http://schemas.microsoft.com/office/powerpoint/2010/main" spd="slow" advTm="20947"/>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642918"/>
            <a:ext cx="8001056" cy="3518912"/>
          </a:xfrm>
          <a:prstGeom prst="rect">
            <a:avLst/>
          </a:prstGeom>
          <a:noFill/>
        </p:spPr>
        <p:txBody>
          <a:bodyPr wrap="square" rtlCol="0">
            <a:spAutoFit/>
          </a:bodyPr>
          <a:lstStyle/>
          <a:p>
            <a:pPr algn="l">
              <a:lnSpc>
                <a:spcPts val="3600"/>
              </a:lnSpc>
            </a:pPr>
            <a:r>
              <a:rPr kumimoji="1" lang="en-US" altLang="zh-CN" sz="2200" dirty="0">
                <a:solidFill>
                  <a:srgbClr val="FF3300"/>
                </a:solidFill>
                <a:latin typeface="Consolas" pitchFamily="49" charset="0"/>
                <a:ea typeface="楷体" pitchFamily="49" charset="-122"/>
                <a:cs typeface="Consolas" pitchFamily="49" charset="0"/>
              </a:rPr>
              <a:t>   【</a:t>
            </a:r>
            <a:r>
              <a:rPr kumimoji="1" lang="zh-CN" altLang="en-US" sz="2200" dirty="0">
                <a:solidFill>
                  <a:srgbClr val="FF3300"/>
                </a:solidFill>
                <a:latin typeface="Consolas" pitchFamily="49" charset="0"/>
                <a:ea typeface="楷体" pitchFamily="49" charset="-122"/>
                <a:cs typeface="Consolas" pitchFamily="49" charset="0"/>
              </a:rPr>
              <a:t>例</a:t>
            </a:r>
            <a:r>
              <a:rPr kumimoji="1" lang="en-US" altLang="zh-CN" sz="2200" dirty="0">
                <a:solidFill>
                  <a:srgbClr val="FF3300"/>
                </a:solidFill>
                <a:latin typeface="Consolas" pitchFamily="49" charset="0"/>
                <a:ea typeface="楷体" pitchFamily="49" charset="-122"/>
                <a:cs typeface="Consolas" pitchFamily="49" charset="0"/>
              </a:rPr>
              <a:t>】</a:t>
            </a:r>
            <a:r>
              <a:rPr lang="zh-CN" altLang="en-US" sz="2200" dirty="0">
                <a:latin typeface="Consolas" pitchFamily="49" charset="0"/>
                <a:ea typeface="楷体" pitchFamily="49" charset="-122"/>
                <a:cs typeface="Consolas" pitchFamily="49" charset="0"/>
              </a:rPr>
              <a:t>某线性表最常用的操作是在尾元素之后插入一个元素和删除第一个元素，故采用（  ）存储方式最节省运算时间。</a:t>
            </a:r>
          </a:p>
          <a:p>
            <a:pPr algn="l">
              <a:lnSpc>
                <a:spcPts val="3600"/>
              </a:lnSpc>
            </a:pPr>
            <a:r>
              <a:rPr lang="en-US" sz="2200" dirty="0">
                <a:latin typeface="Consolas" pitchFamily="49" charset="0"/>
                <a:ea typeface="楷体" pitchFamily="49" charset="-122"/>
                <a:cs typeface="Consolas" pitchFamily="49" charset="0"/>
              </a:rPr>
              <a:t>    A.</a:t>
            </a:r>
            <a:r>
              <a:rPr lang="zh-CN" altLang="en-US" sz="2200" dirty="0">
                <a:latin typeface="Consolas" pitchFamily="49" charset="0"/>
                <a:ea typeface="楷体" pitchFamily="49" charset="-122"/>
                <a:cs typeface="Consolas" pitchFamily="49" charset="0"/>
              </a:rPr>
              <a:t>单链表</a:t>
            </a:r>
            <a:endParaRPr lang="en-US" sz="2200" dirty="0">
              <a:latin typeface="Consolas" pitchFamily="49" charset="0"/>
              <a:ea typeface="楷体" pitchFamily="49" charset="-122"/>
              <a:cs typeface="Consolas" pitchFamily="49" charset="0"/>
            </a:endParaRPr>
          </a:p>
          <a:p>
            <a:pPr algn="l">
              <a:lnSpc>
                <a:spcPts val="3600"/>
              </a:lnSpc>
            </a:pPr>
            <a:r>
              <a:rPr lang="en-US" sz="2200" dirty="0">
                <a:latin typeface="Consolas" pitchFamily="49" charset="0"/>
                <a:ea typeface="楷体" pitchFamily="49" charset="-122"/>
                <a:cs typeface="Consolas" pitchFamily="49" charset="0"/>
              </a:rPr>
              <a:t>    B.</a:t>
            </a:r>
            <a:r>
              <a:rPr lang="zh-CN" altLang="en-US" sz="2200" dirty="0">
                <a:latin typeface="Consolas" pitchFamily="49" charset="0"/>
                <a:ea typeface="楷体" pitchFamily="49" charset="-122"/>
                <a:cs typeface="Consolas" pitchFamily="49" charset="0"/>
              </a:rPr>
              <a:t>仅有头结点指针的循环单链表</a:t>
            </a:r>
          </a:p>
          <a:p>
            <a:pPr algn="l">
              <a:lnSpc>
                <a:spcPts val="3600"/>
              </a:lnSpc>
            </a:pPr>
            <a:r>
              <a:rPr lang="en-US" sz="2200" dirty="0">
                <a:latin typeface="Consolas" pitchFamily="49" charset="0"/>
                <a:ea typeface="楷体" pitchFamily="49" charset="-122"/>
                <a:cs typeface="Consolas" pitchFamily="49" charset="0"/>
              </a:rPr>
              <a:t>    C.</a:t>
            </a:r>
            <a:r>
              <a:rPr lang="zh-CN" altLang="en-US" sz="2200" dirty="0">
                <a:latin typeface="Consolas" pitchFamily="49" charset="0"/>
                <a:ea typeface="楷体" pitchFamily="49" charset="-122"/>
                <a:cs typeface="Consolas" pitchFamily="49" charset="0"/>
              </a:rPr>
              <a:t>双链表</a:t>
            </a:r>
            <a:endParaRPr lang="en-US" sz="2200" dirty="0">
              <a:latin typeface="Consolas" pitchFamily="49" charset="0"/>
              <a:ea typeface="楷体" pitchFamily="49" charset="-122"/>
              <a:cs typeface="Consolas" pitchFamily="49" charset="0"/>
            </a:endParaRPr>
          </a:p>
          <a:p>
            <a:pPr algn="l">
              <a:lnSpc>
                <a:spcPts val="3600"/>
              </a:lnSpc>
            </a:pPr>
            <a:r>
              <a:rPr lang="en-US" sz="2200" dirty="0">
                <a:latin typeface="Consolas" pitchFamily="49" charset="0"/>
                <a:ea typeface="楷体" pitchFamily="49" charset="-122"/>
                <a:cs typeface="Consolas" pitchFamily="49" charset="0"/>
              </a:rPr>
              <a:t>   </a:t>
            </a:r>
            <a:r>
              <a:rPr lang="en-US" sz="2200" dirty="0">
                <a:solidFill>
                  <a:srgbClr val="FF00FF"/>
                </a:solidFill>
                <a:latin typeface="Consolas" pitchFamily="49" charset="0"/>
                <a:ea typeface="楷体" pitchFamily="49" charset="-122"/>
                <a:cs typeface="Consolas" pitchFamily="49" charset="0"/>
              </a:rPr>
              <a:t> D.</a:t>
            </a:r>
            <a:r>
              <a:rPr lang="zh-CN" altLang="en-US" sz="2200" dirty="0">
                <a:solidFill>
                  <a:srgbClr val="FF00FF"/>
                </a:solidFill>
                <a:latin typeface="Consolas" pitchFamily="49" charset="0"/>
                <a:ea typeface="楷体" pitchFamily="49" charset="-122"/>
                <a:cs typeface="Consolas" pitchFamily="49" charset="0"/>
              </a:rPr>
              <a:t>仅有尾结点指针的循环单链表</a:t>
            </a:r>
          </a:p>
        </p:txBody>
      </p:sp>
      <p:sp>
        <p:nvSpPr>
          <p:cNvPr id="2" name="幻灯片编号占位符 1"/>
          <p:cNvSpPr>
            <a:spLocks noGrp="1"/>
          </p:cNvSpPr>
          <p:nvPr>
            <p:ph type="sldNum" sz="quarter" idx="12"/>
          </p:nvPr>
        </p:nvSpPr>
        <p:spPr/>
        <p:txBody>
          <a:bodyPr/>
          <a:lstStyle/>
          <a:p>
            <a:fld id="{BC067DFE-42A7-4CB5-93C4-F2F97DA7580C}" type="slidenum">
              <a:rPr lang="en-US" altLang="zh-CN" smtClean="0"/>
              <a:pPr/>
              <a:t>108</a:t>
            </a:fld>
            <a:endParaRPr lang="en-US" altLang="zh-CN" dirty="0"/>
          </a:p>
        </p:txBody>
      </p:sp>
    </p:spTree>
    <p:extLst>
      <p:ext uri="{BB962C8B-B14F-4D97-AF65-F5344CB8AC3E}">
        <p14:creationId xmlns:p14="http://schemas.microsoft.com/office/powerpoint/2010/main" val="2268238874"/>
      </p:ext>
    </p:extLst>
  </p:cSld>
  <p:clrMapOvr>
    <a:masterClrMapping/>
  </p:clrMapOvr>
  <mc:AlternateContent xmlns:mc="http://schemas.openxmlformats.org/markup-compatibility/2006" xmlns:p14="http://schemas.microsoft.com/office/powerpoint/2010/main">
    <mc:Choice Requires="p14">
      <p:transition spd="slow" p14:dur="2000" advTm="62057"/>
    </mc:Choice>
    <mc:Fallback xmlns="">
      <p:transition xmlns:p14="http://schemas.microsoft.com/office/powerpoint/2010/main" spd="slow" advTm="62057"/>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642910" y="285728"/>
            <a:ext cx="4572032" cy="430887"/>
          </a:xfrm>
          <a:prstGeom prst="rect">
            <a:avLst/>
          </a:prstGeom>
          <a:noFill/>
        </p:spPr>
        <p:txBody>
          <a:bodyPr wrap="square" rtlCol="0">
            <a:spAutoFit/>
          </a:bodyPr>
          <a:lstStyle/>
          <a:p>
            <a:pPr algn="l"/>
            <a:r>
              <a:rPr lang="en-US" altLang="zh-CN" sz="2200">
                <a:latin typeface="Consolas" pitchFamily="49" charset="0"/>
                <a:ea typeface="楷体" pitchFamily="49" charset="-122"/>
                <a:cs typeface="Consolas" pitchFamily="49" charset="0"/>
              </a:rPr>
              <a:t>D.</a:t>
            </a:r>
            <a:r>
              <a:rPr lang="zh-CN" altLang="en-US" sz="2200">
                <a:latin typeface="Consolas" pitchFamily="49" charset="0"/>
                <a:ea typeface="楷体" pitchFamily="49" charset="-122"/>
                <a:cs typeface="Consolas" pitchFamily="49" charset="0"/>
              </a:rPr>
              <a:t>仅有尾结点指针的循环单链表</a:t>
            </a:r>
            <a:endParaRPr lang="zh-CN" altLang="en-US" sz="2200">
              <a:latin typeface="Consolas" pitchFamily="49" charset="0"/>
              <a:cs typeface="Consolas" pitchFamily="49" charset="0"/>
            </a:endParaRPr>
          </a:p>
        </p:txBody>
      </p:sp>
      <p:grpSp>
        <p:nvGrpSpPr>
          <p:cNvPr id="22" name="组合 21"/>
          <p:cNvGrpSpPr/>
          <p:nvPr/>
        </p:nvGrpSpPr>
        <p:grpSpPr>
          <a:xfrm>
            <a:off x="1428728" y="1000108"/>
            <a:ext cx="5638533" cy="1318921"/>
            <a:chOff x="1643042" y="609881"/>
            <a:chExt cx="5638533" cy="1318921"/>
          </a:xfrm>
        </p:grpSpPr>
        <p:sp>
          <p:nvSpPr>
            <p:cNvPr id="15" name="弧形 14"/>
            <p:cNvSpPr/>
            <p:nvPr/>
          </p:nvSpPr>
          <p:spPr>
            <a:xfrm>
              <a:off x="5286380" y="642918"/>
              <a:ext cx="1000132" cy="1000132"/>
            </a:xfrm>
            <a:prstGeom prst="arc">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 name="Rectangle 11"/>
            <p:cNvSpPr>
              <a:spLocks noChangeArrowheads="1"/>
            </p:cNvSpPr>
            <p:nvPr/>
          </p:nvSpPr>
          <p:spPr bwMode="auto">
            <a:xfrm>
              <a:off x="1643042"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itchFamily="49" charset="0"/>
                  <a:cs typeface="Consolas" pitchFamily="49" charset="0"/>
                </a:rPr>
                <a:t>a</a:t>
              </a:r>
              <a:r>
                <a:rPr lang="en-US" altLang="zh-CN" sz="2000" baseline="-25000" dirty="0" err="1">
                  <a:solidFill>
                    <a:srgbClr val="3333FF"/>
                  </a:solidFill>
                  <a:latin typeface="Consolas" pitchFamily="49" charset="0"/>
                  <a:cs typeface="Consolas" pitchFamily="49" charset="0"/>
                </a:rPr>
                <a:t>1</a:t>
              </a:r>
              <a:endParaRPr lang="en-US" altLang="zh-CN" sz="2000" baseline="-25000" dirty="0">
                <a:solidFill>
                  <a:srgbClr val="3333FF"/>
                </a:solidFill>
                <a:latin typeface="Consolas" pitchFamily="49" charset="0"/>
                <a:cs typeface="Consolas" pitchFamily="49" charset="0"/>
              </a:endParaRPr>
            </a:p>
          </p:txBody>
        </p:sp>
        <p:sp>
          <p:nvSpPr>
            <p:cNvPr id="3" name="Rectangle 12"/>
            <p:cNvSpPr>
              <a:spLocks noChangeArrowheads="1"/>
            </p:cNvSpPr>
            <p:nvPr/>
          </p:nvSpPr>
          <p:spPr bwMode="auto">
            <a:xfrm>
              <a:off x="2184379"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4" name="Rectangle 13"/>
            <p:cNvSpPr>
              <a:spLocks noChangeArrowheads="1"/>
            </p:cNvSpPr>
            <p:nvPr/>
          </p:nvSpPr>
          <p:spPr bwMode="auto">
            <a:xfrm>
              <a:off x="3081317"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itchFamily="49" charset="0"/>
                  <a:cs typeface="Consolas" pitchFamily="49" charset="0"/>
                </a:rPr>
                <a:t>a</a:t>
              </a:r>
              <a:r>
                <a:rPr lang="en-US" altLang="zh-CN" sz="2000" baseline="-25000" dirty="0" err="1">
                  <a:solidFill>
                    <a:srgbClr val="3333FF"/>
                  </a:solidFill>
                  <a:latin typeface="Consolas" pitchFamily="49" charset="0"/>
                  <a:cs typeface="Consolas" pitchFamily="49" charset="0"/>
                </a:rPr>
                <a:t>2</a:t>
              </a:r>
              <a:endParaRPr lang="en-US" altLang="zh-CN" sz="2000" baseline="-25000" dirty="0">
                <a:solidFill>
                  <a:srgbClr val="3333FF"/>
                </a:solidFill>
                <a:latin typeface="Consolas" pitchFamily="49" charset="0"/>
                <a:cs typeface="Consolas" pitchFamily="49" charset="0"/>
              </a:endParaRPr>
            </a:p>
          </p:txBody>
        </p:sp>
        <p:sp>
          <p:nvSpPr>
            <p:cNvPr id="5" name="Rectangle 14"/>
            <p:cNvSpPr>
              <a:spLocks noChangeArrowheads="1"/>
            </p:cNvSpPr>
            <p:nvPr/>
          </p:nvSpPr>
          <p:spPr bwMode="auto">
            <a:xfrm>
              <a:off x="3622654"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6" name="Rectangle 15"/>
            <p:cNvSpPr>
              <a:spLocks noChangeArrowheads="1"/>
            </p:cNvSpPr>
            <p:nvPr/>
          </p:nvSpPr>
          <p:spPr bwMode="auto">
            <a:xfrm>
              <a:off x="5962629"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r>
                <a:rPr lang="en-US" altLang="zh-CN" sz="2000" i="1" baseline="-25000" dirty="0">
                  <a:solidFill>
                    <a:srgbClr val="3333FF"/>
                  </a:solidFill>
                  <a:latin typeface="Consolas" pitchFamily="49" charset="0"/>
                  <a:cs typeface="Consolas" pitchFamily="49" charset="0"/>
                </a:rPr>
                <a:t>n</a:t>
              </a:r>
            </a:p>
          </p:txBody>
        </p:sp>
        <p:sp>
          <p:nvSpPr>
            <p:cNvPr id="7" name="Rectangle 16"/>
            <p:cNvSpPr>
              <a:spLocks noChangeArrowheads="1"/>
            </p:cNvSpPr>
            <p:nvPr/>
          </p:nvSpPr>
          <p:spPr bwMode="auto">
            <a:xfrm>
              <a:off x="6503967"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itchFamily="49" charset="0"/>
                <a:cs typeface="Consolas" pitchFamily="49" charset="0"/>
              </a:endParaRPr>
            </a:p>
          </p:txBody>
        </p:sp>
        <p:sp>
          <p:nvSpPr>
            <p:cNvPr id="8" name="Text Box 17"/>
            <p:cNvSpPr txBox="1">
              <a:spLocks noChangeArrowheads="1"/>
            </p:cNvSpPr>
            <p:nvPr/>
          </p:nvSpPr>
          <p:spPr bwMode="auto">
            <a:xfrm>
              <a:off x="4667229" y="1145105"/>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Consolas" pitchFamily="49" charset="0"/>
                  <a:ea typeface="宋体" pitchFamily="2" charset="-122"/>
                  <a:cs typeface="Consolas" pitchFamily="49" charset="0"/>
                </a:rPr>
                <a:t>…</a:t>
              </a:r>
            </a:p>
          </p:txBody>
        </p:sp>
        <p:sp>
          <p:nvSpPr>
            <p:cNvPr id="9" name="Line 21"/>
            <p:cNvSpPr>
              <a:spLocks noChangeShapeType="1"/>
            </p:cNvSpPr>
            <p:nvPr/>
          </p:nvSpPr>
          <p:spPr bwMode="auto">
            <a:xfrm>
              <a:off x="2506642" y="1361005"/>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0" name="Line 22"/>
            <p:cNvSpPr>
              <a:spLocks noChangeShapeType="1"/>
            </p:cNvSpPr>
            <p:nvPr/>
          </p:nvSpPr>
          <p:spPr bwMode="auto">
            <a:xfrm>
              <a:off x="3948092" y="1361005"/>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1" name="Line 23"/>
            <p:cNvSpPr>
              <a:spLocks noChangeShapeType="1"/>
            </p:cNvSpPr>
            <p:nvPr/>
          </p:nvSpPr>
          <p:spPr bwMode="auto">
            <a:xfrm>
              <a:off x="5387954" y="1361005"/>
              <a:ext cx="576263"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3" name="任意多边形 12"/>
            <p:cNvSpPr/>
            <p:nvPr/>
          </p:nvSpPr>
          <p:spPr>
            <a:xfrm>
              <a:off x="1928762" y="1422919"/>
              <a:ext cx="5352813" cy="505883"/>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 name="connsiteX0" fmla="*/ 5749664 w 6374081"/>
                <a:gd name="connsiteY0" fmla="*/ 0 h 505883"/>
                <a:gd name="connsiteX1" fmla="*/ 5546464 w 6374081"/>
                <a:gd name="connsiteY1" fmla="*/ 317500 h 505883"/>
                <a:gd name="connsiteX2" fmla="*/ 783964 w 6374081"/>
                <a:gd name="connsiteY2" fmla="*/ 482600 h 505883"/>
                <a:gd name="connsiteX3" fmla="*/ 842678 w 6374081"/>
                <a:gd name="connsiteY3" fmla="*/ 177800 h 505883"/>
                <a:gd name="connsiteX0" fmla="*/ 4906986 w 5352813"/>
                <a:gd name="connsiteY0" fmla="*/ 0 h 505883"/>
                <a:gd name="connsiteX1" fmla="*/ 4703786 w 5352813"/>
                <a:gd name="connsiteY1" fmla="*/ 317500 h 505883"/>
                <a:gd name="connsiteX2" fmla="*/ 1012824 w 5352813"/>
                <a:gd name="connsiteY2" fmla="*/ 482600 h 505883"/>
                <a:gd name="connsiteX3" fmla="*/ 0 w 5352813"/>
                <a:gd name="connsiteY3" fmla="*/ 177800 h 505883"/>
                <a:gd name="connsiteX0" fmla="*/ 4906986 w 5352813"/>
                <a:gd name="connsiteY0" fmla="*/ 0 h 505883"/>
                <a:gd name="connsiteX1" fmla="*/ 4703786 w 5352813"/>
                <a:gd name="connsiteY1" fmla="*/ 317500 h 505883"/>
                <a:gd name="connsiteX2" fmla="*/ 1012824 w 5352813"/>
                <a:gd name="connsiteY2" fmla="*/ 482600 h 505883"/>
                <a:gd name="connsiteX3" fmla="*/ 0 w 5352813"/>
                <a:gd name="connsiteY3" fmla="*/ 177800 h 505883"/>
              </a:gdLst>
              <a:ahLst/>
              <a:cxnLst>
                <a:cxn ang="0">
                  <a:pos x="connsiteX0" y="connsiteY0"/>
                </a:cxn>
                <a:cxn ang="0">
                  <a:pos x="connsiteX1" y="connsiteY1"/>
                </a:cxn>
                <a:cxn ang="0">
                  <a:pos x="connsiteX2" y="connsiteY2"/>
                </a:cxn>
                <a:cxn ang="0">
                  <a:pos x="connsiteX3" y="connsiteY3"/>
                </a:cxn>
              </a:cxnLst>
              <a:rect l="l" t="t" r="r" b="b"/>
              <a:pathLst>
                <a:path w="5352813" h="505883">
                  <a:moveTo>
                    <a:pt x="4906986" y="0"/>
                  </a:moveTo>
                  <a:cubicBezTo>
                    <a:pt x="5219194" y="118533"/>
                    <a:pt x="5352813" y="237067"/>
                    <a:pt x="4703786" y="317500"/>
                  </a:cubicBezTo>
                  <a:cubicBezTo>
                    <a:pt x="4054759" y="397933"/>
                    <a:pt x="1796788" y="505883"/>
                    <a:pt x="1012824" y="482600"/>
                  </a:cubicBezTo>
                  <a:cubicBezTo>
                    <a:pt x="228860"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6" name="TextBox 15"/>
            <p:cNvSpPr txBox="1"/>
            <p:nvPr/>
          </p:nvSpPr>
          <p:spPr>
            <a:xfrm>
              <a:off x="5500694" y="609881"/>
              <a:ext cx="428628" cy="461665"/>
            </a:xfrm>
            <a:prstGeom prst="rect">
              <a:avLst/>
            </a:prstGeom>
            <a:noFill/>
          </p:spPr>
          <p:txBody>
            <a:bodyPr wrap="square" rtlCol="0">
              <a:spAutoFit/>
            </a:bodyPr>
            <a:lstStyle/>
            <a:p>
              <a:r>
                <a:rPr lang="en-US" altLang="zh-CN" i="1">
                  <a:latin typeface="Consolas" pitchFamily="49" charset="0"/>
                  <a:cs typeface="Consolas" pitchFamily="49" charset="0"/>
                </a:rPr>
                <a:t>L</a:t>
              </a:r>
              <a:endParaRPr lang="zh-CN" altLang="en-US" i="1">
                <a:latin typeface="Consolas" pitchFamily="49" charset="0"/>
                <a:cs typeface="Consolas" pitchFamily="49" charset="0"/>
              </a:endParaRPr>
            </a:p>
          </p:txBody>
        </p:sp>
      </p:grpSp>
      <p:sp>
        <p:nvSpPr>
          <p:cNvPr id="17" name="TextBox 16"/>
          <p:cNvSpPr txBox="1"/>
          <p:nvPr/>
        </p:nvSpPr>
        <p:spPr>
          <a:xfrm>
            <a:off x="714348" y="2571744"/>
            <a:ext cx="4500594" cy="961674"/>
          </a:xfrm>
          <a:prstGeom prst="rect">
            <a:avLst/>
          </a:prstGeom>
          <a:noFill/>
        </p:spPr>
        <p:txBody>
          <a:bodyPr wrap="square" rtlCol="0">
            <a:spAutoFit/>
          </a:bodyPr>
          <a:lstStyle/>
          <a:p>
            <a:pPr marL="457200" indent="-457200" algn="l">
              <a:lnSpc>
                <a:spcPct val="150000"/>
              </a:lnSpc>
              <a:buBlip>
                <a:blip r:embed="rId2"/>
              </a:buBlip>
            </a:pPr>
            <a:r>
              <a:rPr lang="zh-CN" altLang="en-US" sz="2000">
                <a:latin typeface="Consolas" pitchFamily="49" charset="0"/>
                <a:ea typeface="楷体" pitchFamily="49" charset="-122"/>
                <a:cs typeface="Consolas" pitchFamily="49" charset="0"/>
              </a:rPr>
              <a:t>在尾元素之后插入一个元素</a:t>
            </a:r>
            <a:endParaRPr lang="en-US" altLang="zh-CN" sz="2000">
              <a:latin typeface="Consolas" pitchFamily="49" charset="0"/>
              <a:ea typeface="楷体" pitchFamily="49" charset="-122"/>
              <a:cs typeface="Consolas" pitchFamily="49" charset="0"/>
            </a:endParaRPr>
          </a:p>
          <a:p>
            <a:pPr marL="457200" indent="-457200" algn="l">
              <a:lnSpc>
                <a:spcPct val="150000"/>
              </a:lnSpc>
              <a:buBlip>
                <a:blip r:embed="rId2"/>
              </a:buBlip>
            </a:pPr>
            <a:r>
              <a:rPr lang="zh-CN" altLang="en-US" sz="2000">
                <a:latin typeface="Consolas" pitchFamily="49" charset="0"/>
                <a:ea typeface="楷体" pitchFamily="49" charset="-122"/>
                <a:cs typeface="Consolas" pitchFamily="49" charset="0"/>
              </a:rPr>
              <a:t>删除第一个元素</a:t>
            </a:r>
            <a:endParaRPr lang="zh-CN" altLang="en-US" sz="2000">
              <a:latin typeface="Consolas" pitchFamily="49" charset="0"/>
              <a:cs typeface="Consolas" pitchFamily="49" charset="0"/>
            </a:endParaRPr>
          </a:p>
        </p:txBody>
      </p:sp>
      <p:sp>
        <p:nvSpPr>
          <p:cNvPr id="18" name="右箭头 17"/>
          <p:cNvSpPr/>
          <p:nvPr/>
        </p:nvSpPr>
        <p:spPr>
          <a:xfrm>
            <a:off x="5000628" y="3016749"/>
            <a:ext cx="642942" cy="285752"/>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9" name="TextBox 18"/>
          <p:cNvSpPr txBox="1"/>
          <p:nvPr/>
        </p:nvSpPr>
        <p:spPr>
          <a:xfrm>
            <a:off x="5786446" y="2730997"/>
            <a:ext cx="2143140" cy="707886"/>
          </a:xfrm>
          <a:prstGeom prst="rect">
            <a:avLst/>
          </a:prstGeom>
          <a:noFill/>
        </p:spPr>
        <p:txBody>
          <a:bodyPr wrap="square" rtlCol="0">
            <a:spAutoFit/>
          </a:bodyPr>
          <a:lstStyle/>
          <a:p>
            <a:r>
              <a:rPr lang="zh-CN" altLang="en-US" sz="2000">
                <a:latin typeface="Consolas" pitchFamily="49" charset="0"/>
                <a:ea typeface="楷体" pitchFamily="49" charset="-122"/>
                <a:cs typeface="Consolas" pitchFamily="49" charset="0"/>
              </a:rPr>
              <a:t>时间复杂度均为</a:t>
            </a:r>
            <a:r>
              <a:rPr lang="en-US" altLang="zh-CN" sz="2000">
                <a:latin typeface="Consolas" pitchFamily="49" charset="0"/>
                <a:ea typeface="楷体" pitchFamily="49" charset="-122"/>
                <a:cs typeface="Consolas" pitchFamily="49" charset="0"/>
              </a:rPr>
              <a:t>O(1)</a:t>
            </a:r>
            <a:endParaRPr lang="zh-CN" altLang="en-US" sz="2000">
              <a:latin typeface="Consolas" pitchFamily="49" charset="0"/>
              <a:ea typeface="楷体" pitchFamily="49" charset="-122"/>
              <a:cs typeface="Consolas" pitchFamily="49" charset="0"/>
            </a:endParaRPr>
          </a:p>
        </p:txBody>
      </p:sp>
      <p:sp>
        <p:nvSpPr>
          <p:cNvPr id="20" name="TextBox 19"/>
          <p:cNvSpPr txBox="1"/>
          <p:nvPr/>
        </p:nvSpPr>
        <p:spPr>
          <a:xfrm>
            <a:off x="1214414" y="4071942"/>
            <a:ext cx="1571636" cy="430887"/>
          </a:xfrm>
          <a:prstGeom prst="rect">
            <a:avLst/>
          </a:prstGeom>
          <a:noFill/>
        </p:spPr>
        <p:txBody>
          <a:bodyPr wrap="square" rtlCol="0">
            <a:spAutoFit/>
          </a:bodyPr>
          <a:lstStyle/>
          <a:p>
            <a:pPr algn="l"/>
            <a:r>
              <a:rPr lang="zh-CN" altLang="en-US" sz="2200">
                <a:latin typeface="Consolas" pitchFamily="49" charset="0"/>
                <a:ea typeface="楷体" pitchFamily="49" charset="-122"/>
                <a:cs typeface="Consolas" pitchFamily="49" charset="0"/>
              </a:rPr>
              <a:t>选择</a:t>
            </a:r>
            <a:r>
              <a:rPr lang="en-US" altLang="zh-CN" sz="2200">
                <a:latin typeface="Consolas" pitchFamily="49" charset="0"/>
                <a:ea typeface="楷体" pitchFamily="49" charset="-122"/>
                <a:cs typeface="Consolas" pitchFamily="49" charset="0"/>
              </a:rPr>
              <a:t>D</a:t>
            </a:r>
            <a:endParaRPr lang="zh-CN" altLang="en-US" sz="2200">
              <a:latin typeface="Consolas" pitchFamily="49" charset="0"/>
              <a:ea typeface="楷体" pitchFamily="49" charset="-122"/>
              <a:cs typeface="Consolas" pitchFamily="49" charset="0"/>
            </a:endParaRPr>
          </a:p>
        </p:txBody>
      </p:sp>
      <p:sp>
        <p:nvSpPr>
          <p:cNvPr id="12" name="幻灯片编号占位符 11"/>
          <p:cNvSpPr>
            <a:spLocks noGrp="1"/>
          </p:cNvSpPr>
          <p:nvPr>
            <p:ph type="sldNum" sz="quarter" idx="12"/>
          </p:nvPr>
        </p:nvSpPr>
        <p:spPr/>
        <p:txBody>
          <a:bodyPr/>
          <a:lstStyle/>
          <a:p>
            <a:fld id="{BC067DFE-42A7-4CB5-93C4-F2F97DA7580C}" type="slidenum">
              <a:rPr lang="en-US" altLang="zh-CN" smtClean="0"/>
              <a:pPr/>
              <a:t>109</a:t>
            </a:fld>
            <a:endParaRPr lang="en-US" altLang="zh-CN" dirty="0"/>
          </a:p>
        </p:txBody>
      </p:sp>
    </p:spTree>
    <p:extLst>
      <p:ext uri="{BB962C8B-B14F-4D97-AF65-F5344CB8AC3E}">
        <p14:creationId xmlns:p14="http://schemas.microsoft.com/office/powerpoint/2010/main" val="1888046048"/>
      </p:ext>
    </p:extLst>
  </p:cSld>
  <p:clrMapOvr>
    <a:masterClrMapping/>
  </p:clrMapOvr>
  <mc:AlternateContent xmlns:mc="http://schemas.openxmlformats.org/markup-compatibility/2006" xmlns:p14="http://schemas.microsoft.com/office/powerpoint/2010/main">
    <mc:Choice Requires="p14">
      <p:transition spd="slow" p14:dur="2000" advTm="66499"/>
    </mc:Choice>
    <mc:Fallback xmlns="">
      <p:transition xmlns:p14="http://schemas.microsoft.com/office/powerpoint/2010/main" spd="slow" advTm="6649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29124" y="2928934"/>
            <a:ext cx="3643338" cy="14287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a:solidFill>
                  <a:srgbClr val="FF00FF"/>
                </a:solidFill>
                <a:latin typeface="Consolas" pitchFamily="49" charset="0"/>
                <a:ea typeface="楷体" pitchFamily="49" charset="-122"/>
                <a:cs typeface="Consolas" pitchFamily="49" charset="0"/>
              </a:rPr>
              <a:t>顺序表</a:t>
            </a:r>
          </a:p>
        </p:txBody>
      </p:sp>
      <p:sp>
        <p:nvSpPr>
          <p:cNvPr id="5" name="矩形 4"/>
          <p:cNvSpPr/>
          <p:nvPr/>
        </p:nvSpPr>
        <p:spPr>
          <a:xfrm>
            <a:off x="2285984" y="2500306"/>
            <a:ext cx="1071570" cy="50006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solidFill>
                  <a:srgbClr val="0000FF"/>
                </a:solidFill>
                <a:latin typeface="Consolas" pitchFamily="49" charset="0"/>
                <a:cs typeface="Consolas" pitchFamily="49" charset="0"/>
              </a:rPr>
              <a:t>？？？</a:t>
            </a:r>
            <a:endParaRPr lang="zh-CN" altLang="en-US" dirty="0">
              <a:solidFill>
                <a:srgbClr val="0000FF"/>
              </a:solidFill>
              <a:latin typeface="Consolas" pitchFamily="49" charset="0"/>
              <a:cs typeface="Consolas" pitchFamily="49" charset="0"/>
            </a:endParaRPr>
          </a:p>
        </p:txBody>
      </p:sp>
      <p:sp>
        <p:nvSpPr>
          <p:cNvPr id="6" name="TextBox 5"/>
          <p:cNvSpPr txBox="1"/>
          <p:nvPr/>
        </p:nvSpPr>
        <p:spPr>
          <a:xfrm>
            <a:off x="1714480" y="2500306"/>
            <a:ext cx="571504" cy="400110"/>
          </a:xfrm>
          <a:prstGeom prst="rect">
            <a:avLst/>
          </a:prstGeom>
          <a:noFill/>
        </p:spPr>
        <p:txBody>
          <a:bodyPr wrap="square" rtlCol="0">
            <a:spAutoFit/>
          </a:bodyPr>
          <a:lstStyle/>
          <a:p>
            <a:r>
              <a:rPr lang="en-US" altLang="zh-CN" i="1" dirty="0">
                <a:latin typeface="Consolas" pitchFamily="49" charset="0"/>
                <a:cs typeface="Consolas" pitchFamily="49" charset="0"/>
              </a:rPr>
              <a:t>L</a:t>
            </a:r>
            <a:endParaRPr lang="zh-CN" altLang="en-US" i="1" dirty="0">
              <a:latin typeface="Consolas" pitchFamily="49" charset="0"/>
              <a:cs typeface="Consolas" pitchFamily="49" charset="0"/>
            </a:endParaRPr>
          </a:p>
        </p:txBody>
      </p:sp>
      <p:sp>
        <p:nvSpPr>
          <p:cNvPr id="7" name="TextBox 6"/>
          <p:cNvSpPr txBox="1"/>
          <p:nvPr/>
        </p:nvSpPr>
        <p:spPr>
          <a:xfrm>
            <a:off x="4071934" y="2500306"/>
            <a:ext cx="928694" cy="400110"/>
          </a:xfrm>
          <a:prstGeom prst="rect">
            <a:avLst/>
          </a:prstGeom>
          <a:noFill/>
        </p:spPr>
        <p:txBody>
          <a:bodyPr wrap="square" rtlCol="0">
            <a:spAutoFit/>
          </a:bodyPr>
          <a:lstStyle/>
          <a:p>
            <a:r>
              <a:rPr lang="en-US" altLang="zh-CN" dirty="0">
                <a:latin typeface="Consolas" pitchFamily="49" charset="0"/>
                <a:cs typeface="Consolas" pitchFamily="49" charset="0"/>
              </a:rPr>
              <a:t>1010</a:t>
            </a:r>
            <a:endParaRPr lang="zh-CN" altLang="en-US" dirty="0">
              <a:latin typeface="Consolas" pitchFamily="49" charset="0"/>
              <a:cs typeface="Consolas" pitchFamily="49" charset="0"/>
            </a:endParaRPr>
          </a:p>
        </p:txBody>
      </p:sp>
      <p:sp>
        <p:nvSpPr>
          <p:cNvPr id="8" name="TextBox 7"/>
          <p:cNvSpPr txBox="1"/>
          <p:nvPr/>
        </p:nvSpPr>
        <p:spPr>
          <a:xfrm>
            <a:off x="642910" y="681319"/>
            <a:ext cx="3357586" cy="461665"/>
          </a:xfrm>
          <a:prstGeom prst="rect">
            <a:avLst/>
          </a:prstGeom>
          <a:noFill/>
          <a:scene3d>
            <a:camera prst="orthographicFront"/>
            <a:lightRig rig="threePt" dir="t"/>
          </a:scene3d>
          <a:sp3d>
            <a:bevelT w="114300" prst="hardEdge"/>
          </a:sp3d>
        </p:spPr>
        <p:txBody>
          <a:bodyPr wrap="square" rtlCol="0">
            <a:spAutoFit/>
          </a:bodyPr>
          <a:lstStyle/>
          <a:p>
            <a:r>
              <a:rPr lang="zh-CN" altLang="en-US" sz="2400" dirty="0">
                <a:latin typeface="Consolas" pitchFamily="49" charset="0"/>
                <a:ea typeface="楷体" pitchFamily="49" charset="-122"/>
                <a:cs typeface="Consolas" pitchFamily="49" charset="0"/>
                <a:sym typeface="Wingdings"/>
              </a:rPr>
              <a:t> </a:t>
            </a:r>
            <a:r>
              <a:rPr lang="zh-CN" altLang="en-US" sz="2400" dirty="0">
                <a:latin typeface="Consolas" pitchFamily="49" charset="0"/>
                <a:ea typeface="楷体" pitchFamily="49" charset="-122"/>
                <a:cs typeface="Consolas" pitchFamily="49" charset="0"/>
              </a:rPr>
              <a:t>顺序表指针的含义</a:t>
            </a:r>
          </a:p>
        </p:txBody>
      </p:sp>
      <p:sp>
        <p:nvSpPr>
          <p:cNvPr id="9" name="TextBox 8"/>
          <p:cNvSpPr txBox="1"/>
          <p:nvPr/>
        </p:nvSpPr>
        <p:spPr>
          <a:xfrm>
            <a:off x="5286380" y="2457386"/>
            <a:ext cx="2143140" cy="400110"/>
          </a:xfrm>
          <a:prstGeom prst="rect">
            <a:avLst/>
          </a:prstGeom>
          <a:noFill/>
        </p:spPr>
        <p:txBody>
          <a:bodyPr wrap="square" rtlCol="0">
            <a:spAutoFit/>
          </a:bodyPr>
          <a:lstStyle/>
          <a:p>
            <a:r>
              <a:rPr lang="zh-CN" altLang="en-US">
                <a:latin typeface="Consolas" pitchFamily="49" charset="0"/>
                <a:ea typeface="楷体" pitchFamily="49" charset="-122"/>
                <a:cs typeface="Consolas" pitchFamily="49" charset="0"/>
              </a:rPr>
              <a:t>顺序表的空间</a:t>
            </a:r>
            <a:endParaRPr lang="zh-CN" altLang="en-US" dirty="0">
              <a:latin typeface="Consolas" pitchFamily="49" charset="0"/>
              <a:ea typeface="楷体" pitchFamily="49" charset="-122"/>
              <a:cs typeface="Consolas" pitchFamily="49" charset="0"/>
            </a:endParaRPr>
          </a:p>
        </p:txBody>
      </p:sp>
      <p:grpSp>
        <p:nvGrpSpPr>
          <p:cNvPr id="21" name="组合 20"/>
          <p:cNvGrpSpPr/>
          <p:nvPr/>
        </p:nvGrpSpPr>
        <p:grpSpPr>
          <a:xfrm>
            <a:off x="1142976" y="4214818"/>
            <a:ext cx="4786346" cy="2004198"/>
            <a:chOff x="1214414" y="4282322"/>
            <a:chExt cx="4786346" cy="2004198"/>
          </a:xfrm>
        </p:grpSpPr>
        <p:sp>
          <p:nvSpPr>
            <p:cNvPr id="13" name="下箭头 12"/>
            <p:cNvSpPr/>
            <p:nvPr/>
          </p:nvSpPr>
          <p:spPr>
            <a:xfrm>
              <a:off x="3500430" y="4282322"/>
              <a:ext cx="252000" cy="504000"/>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4" name="矩形 13"/>
            <p:cNvSpPr/>
            <p:nvPr/>
          </p:nvSpPr>
          <p:spPr>
            <a:xfrm>
              <a:off x="2357422" y="4857760"/>
              <a:ext cx="3643338" cy="14287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a:solidFill>
                    <a:srgbClr val="FF00FF"/>
                  </a:solidFill>
                  <a:latin typeface="Consolas" pitchFamily="49" charset="0"/>
                  <a:ea typeface="楷体" pitchFamily="49" charset="-122"/>
                  <a:cs typeface="Consolas" pitchFamily="49" charset="0"/>
                </a:rPr>
                <a:t>顺序表</a:t>
              </a:r>
            </a:p>
          </p:txBody>
        </p:sp>
        <p:sp>
          <p:nvSpPr>
            <p:cNvPr id="15" name="TextBox 14"/>
            <p:cNvSpPr txBox="1"/>
            <p:nvPr/>
          </p:nvSpPr>
          <p:spPr>
            <a:xfrm>
              <a:off x="1214414" y="4714884"/>
              <a:ext cx="571504" cy="400110"/>
            </a:xfrm>
            <a:prstGeom prst="rect">
              <a:avLst/>
            </a:prstGeom>
            <a:noFill/>
          </p:spPr>
          <p:txBody>
            <a:bodyPr wrap="square" rtlCol="0">
              <a:spAutoFit/>
            </a:bodyPr>
            <a:lstStyle/>
            <a:p>
              <a:r>
                <a:rPr lang="en-US" altLang="zh-CN" i="1" dirty="0">
                  <a:latin typeface="Consolas" pitchFamily="49" charset="0"/>
                  <a:cs typeface="Consolas" pitchFamily="49" charset="0"/>
                </a:rPr>
                <a:t>L</a:t>
              </a:r>
              <a:endParaRPr lang="zh-CN" altLang="en-US" i="1" dirty="0">
                <a:latin typeface="Consolas" pitchFamily="49" charset="0"/>
                <a:cs typeface="Consolas" pitchFamily="49" charset="0"/>
              </a:endParaRPr>
            </a:p>
          </p:txBody>
        </p:sp>
        <p:cxnSp>
          <p:nvCxnSpPr>
            <p:cNvPr id="17" name="直接箭头连接符 16"/>
            <p:cNvCxnSpPr/>
            <p:nvPr/>
          </p:nvCxnSpPr>
          <p:spPr>
            <a:xfrm>
              <a:off x="1643042" y="5000636"/>
              <a:ext cx="642942"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1000100" y="1246003"/>
            <a:ext cx="4929222" cy="861774"/>
          </a:xfrm>
          <a:prstGeom prst="rect">
            <a:avLst/>
          </a:prstGeom>
          <a:ln>
            <a:solidFill>
              <a:schemeClr val="accent1"/>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lnSpc>
                <a:spcPts val="3000"/>
              </a:lnSpc>
              <a:spcBef>
                <a:spcPts val="0"/>
              </a:spcBef>
            </a:pPr>
            <a:r>
              <a:rPr lang="en-US" altLang="zh-CN" sz="1800" dirty="0" err="1">
                <a:latin typeface="Consolas" pitchFamily="49" charset="0"/>
                <a:cs typeface="Consolas" pitchFamily="49" charset="0"/>
              </a:rPr>
              <a:t>SqList</a:t>
            </a:r>
            <a:r>
              <a:rPr lang="en-US" altLang="zh-CN" sz="1800" dirty="0">
                <a:latin typeface="Consolas" pitchFamily="49" charset="0"/>
                <a:cs typeface="Consolas" pitchFamily="49" charset="0"/>
              </a:rPr>
              <a:t>  *L;</a:t>
            </a:r>
          </a:p>
          <a:p>
            <a:pPr algn="l">
              <a:lnSpc>
                <a:spcPts val="3000"/>
              </a:lnSpc>
              <a:spcBef>
                <a:spcPts val="0"/>
              </a:spcBef>
            </a:pPr>
            <a:r>
              <a:rPr lang="en-US" altLang="zh-CN" sz="1800" dirty="0">
                <a:latin typeface="Consolas" pitchFamily="49" charset="0"/>
                <a:ea typeface="楷体" pitchFamily="49" charset="-122"/>
                <a:cs typeface="Consolas" pitchFamily="49" charset="0"/>
              </a:rPr>
              <a:t>L=(</a:t>
            </a:r>
            <a:r>
              <a:rPr lang="en-US" altLang="zh-CN" sz="1800" dirty="0" err="1">
                <a:latin typeface="Consolas" pitchFamily="49" charset="0"/>
                <a:ea typeface="楷体" pitchFamily="49" charset="-122"/>
                <a:cs typeface="Consolas" pitchFamily="49" charset="0"/>
              </a:rPr>
              <a:t>SqList</a:t>
            </a:r>
            <a:r>
              <a:rPr lang="en-US" altLang="zh-CN" sz="1800" dirty="0">
                <a:latin typeface="Consolas" pitchFamily="49" charset="0"/>
                <a:ea typeface="楷体" pitchFamily="49" charset="-122"/>
                <a:cs typeface="Consolas" pitchFamily="49" charset="0"/>
              </a:rPr>
              <a:t> *)malloc(</a:t>
            </a:r>
            <a:r>
              <a:rPr lang="en-US" altLang="zh-CN" sz="1800" dirty="0" err="1">
                <a:latin typeface="Consolas" pitchFamily="49" charset="0"/>
                <a:ea typeface="楷体" pitchFamily="49" charset="-122"/>
                <a:cs typeface="Consolas" pitchFamily="49" charset="0"/>
              </a:rPr>
              <a:t>sizeof</a:t>
            </a:r>
            <a:r>
              <a:rPr lang="en-US" altLang="zh-CN" sz="1800" dirty="0">
                <a:latin typeface="Consolas" pitchFamily="49" charset="0"/>
                <a:ea typeface="楷体" pitchFamily="49" charset="-122"/>
                <a:cs typeface="Consolas" pitchFamily="49" charset="0"/>
              </a:rPr>
              <a:t>(</a:t>
            </a:r>
            <a:r>
              <a:rPr lang="en-US" altLang="zh-CN" sz="1800" dirty="0" err="1">
                <a:latin typeface="Consolas" pitchFamily="49" charset="0"/>
                <a:ea typeface="楷体" pitchFamily="49" charset="-122"/>
                <a:cs typeface="Consolas" pitchFamily="49" charset="0"/>
              </a:rPr>
              <a:t>SqList</a:t>
            </a:r>
            <a:r>
              <a:rPr lang="en-US" altLang="zh-CN" sz="1800" dirty="0">
                <a:latin typeface="Consolas" pitchFamily="49" charset="0"/>
                <a:ea typeface="楷体" pitchFamily="49" charset="-122"/>
                <a:cs typeface="Consolas" pitchFamily="49" charset="0"/>
              </a:rPr>
              <a:t>));</a:t>
            </a:r>
            <a:endParaRPr lang="zh-CN" altLang="en-US" sz="1800" dirty="0">
              <a:latin typeface="Consolas" pitchFamily="49" charset="0"/>
              <a:cs typeface="Consolas" pitchFamily="49" charset="0"/>
            </a:endParaRPr>
          </a:p>
        </p:txBody>
      </p:sp>
      <p:sp>
        <p:nvSpPr>
          <p:cNvPr id="20" name="TextBox 19"/>
          <p:cNvSpPr txBox="1"/>
          <p:nvPr/>
        </p:nvSpPr>
        <p:spPr>
          <a:xfrm>
            <a:off x="2357422" y="2559044"/>
            <a:ext cx="928694" cy="400110"/>
          </a:xfrm>
          <a:prstGeom prst="rect">
            <a:avLst/>
          </a:prstGeom>
          <a:solidFill>
            <a:srgbClr val="CCFF99"/>
          </a:solidFill>
        </p:spPr>
        <p:txBody>
          <a:bodyPr wrap="square" rtlCol="0">
            <a:spAutoFit/>
          </a:bodyPr>
          <a:lstStyle/>
          <a:p>
            <a:r>
              <a:rPr lang="en-US" altLang="zh-CN">
                <a:latin typeface="Consolas" pitchFamily="49" charset="0"/>
                <a:cs typeface="Consolas" pitchFamily="49" charset="0"/>
              </a:rPr>
              <a:t>1010</a:t>
            </a:r>
            <a:endParaRPr lang="zh-CN" altLang="en-US">
              <a:latin typeface="Consolas" pitchFamily="49" charset="0"/>
              <a:cs typeface="Consolas" pitchFamily="49" charset="0"/>
            </a:endParaRPr>
          </a:p>
        </p:txBody>
      </p:sp>
      <p:sp>
        <p:nvSpPr>
          <p:cNvPr id="22" name="下弧形箭头 21"/>
          <p:cNvSpPr/>
          <p:nvPr/>
        </p:nvSpPr>
        <p:spPr>
          <a:xfrm rot="10800000">
            <a:off x="2928926" y="2143116"/>
            <a:ext cx="1571636" cy="357190"/>
          </a:xfrm>
          <a:prstGeom prst="curvedUp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
        <p:nvSpPr>
          <p:cNvPr id="23" name="TextBox 22"/>
          <p:cNvSpPr txBox="1"/>
          <p:nvPr/>
        </p:nvSpPr>
        <p:spPr>
          <a:xfrm>
            <a:off x="6286512" y="5445641"/>
            <a:ext cx="2071734" cy="646331"/>
          </a:xfrm>
          <a:prstGeom prst="rect">
            <a:avLst/>
          </a:prstGeom>
          <a:noFill/>
        </p:spPr>
        <p:txBody>
          <a:bodyPr wrap="square" rtlCol="0">
            <a:spAutoFit/>
          </a:bodyPr>
          <a:lstStyle/>
          <a:p>
            <a:r>
              <a:rPr lang="zh-CN" altLang="en-US" sz="1800" dirty="0">
                <a:latin typeface="Consolas" pitchFamily="49" charset="0"/>
                <a:ea typeface="楷体" pitchFamily="49" charset="-122"/>
                <a:cs typeface="Consolas" pitchFamily="49" charset="0"/>
              </a:rPr>
              <a:t>通过顺序表指针</a:t>
            </a:r>
            <a:r>
              <a:rPr lang="en-US" altLang="zh-CN" sz="1800" i="1" dirty="0">
                <a:latin typeface="Consolas" pitchFamily="49" charset="0"/>
                <a:ea typeface="楷体" pitchFamily="49" charset="-122"/>
                <a:cs typeface="Consolas" pitchFamily="49" charset="0"/>
              </a:rPr>
              <a:t>L</a:t>
            </a:r>
            <a:r>
              <a:rPr lang="zh-CN" altLang="en-US" sz="1800" dirty="0">
                <a:latin typeface="Consolas" pitchFamily="49" charset="0"/>
                <a:ea typeface="楷体" pitchFamily="49" charset="-122"/>
                <a:cs typeface="Consolas" pitchFamily="49" charset="0"/>
              </a:rPr>
              <a:t>操作顺序表</a:t>
            </a:r>
          </a:p>
        </p:txBody>
      </p:sp>
      <p:sp>
        <p:nvSpPr>
          <p:cNvPr id="18" name="TextBox 17"/>
          <p:cNvSpPr txBox="1"/>
          <p:nvPr/>
        </p:nvSpPr>
        <p:spPr>
          <a:xfrm>
            <a:off x="285720" y="109815"/>
            <a:ext cx="2500330" cy="461665"/>
          </a:xfrm>
          <a:prstGeom prst="rect">
            <a:avLst/>
          </a:prstGeom>
          <a:noFill/>
        </p:spPr>
        <p:txBody>
          <a:bodyPr wrap="square" rtlCol="0">
            <a:spAutoFit/>
          </a:bodyPr>
          <a:lstStyle/>
          <a:p>
            <a:pPr algn="l"/>
            <a:r>
              <a:rPr lang="zh-CN" altLang="en-US" sz="2400">
                <a:solidFill>
                  <a:srgbClr val="FF0000"/>
                </a:solidFill>
                <a:latin typeface="Consolas" pitchFamily="49" charset="0"/>
                <a:ea typeface="微软雅黑" pitchFamily="34" charset="-122"/>
                <a:cs typeface="Consolas" pitchFamily="49" charset="0"/>
              </a:rPr>
              <a:t>算法参数说明</a:t>
            </a:r>
          </a:p>
        </p:txBody>
      </p:sp>
      <p:sp>
        <p:nvSpPr>
          <p:cNvPr id="3" name="幻灯片编号占位符 2"/>
          <p:cNvSpPr>
            <a:spLocks noGrp="1"/>
          </p:cNvSpPr>
          <p:nvPr>
            <p:ph type="sldNum" sz="quarter" idx="12"/>
          </p:nvPr>
        </p:nvSpPr>
        <p:spPr/>
        <p:txBody>
          <a:bodyPr/>
          <a:lstStyle/>
          <a:p>
            <a:fld id="{BC067DFE-42A7-4CB5-93C4-F2F97DA7580C}" type="slidenum">
              <a:rPr lang="en-US" altLang="zh-CN" smtClean="0"/>
              <a:pPr/>
              <a:t>11</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6640"/>
    </mc:Choice>
    <mc:Fallback xmlns="">
      <p:transition xmlns:p14="http://schemas.microsoft.com/office/powerpoint/2010/main" spd="slow" advTm="366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6">
                                            <p:txEl>
                                              <p:pRg st="1" end="1"/>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strips(downLeft)">
                                      <p:cBhvr>
                                        <p:cTn id="27" dur="500"/>
                                        <p:tgtEl>
                                          <p:spTgt spid="22"/>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9" grpId="0"/>
      <p:bldP spid="20" grpId="0" animBg="1"/>
      <p:bldP spid="22" grpId="0" animBg="1"/>
      <p:bldP spid="23"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ChangeArrowheads="1"/>
          </p:cNvSpPr>
          <p:nvPr/>
        </p:nvSpPr>
        <p:spPr bwMode="auto">
          <a:xfrm>
            <a:off x="3205162" y="1290587"/>
            <a:ext cx="2665413" cy="93662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kumimoji="1" lang="zh-CN" altLang="en-US" sz="2000" dirty="0">
                <a:solidFill>
                  <a:srgbClr val="3333FF"/>
                </a:solidFill>
                <a:latin typeface="Consolas" pitchFamily="49" charset="0"/>
                <a:ea typeface="楷体" pitchFamily="49" charset="-122"/>
                <a:cs typeface="Consolas" pitchFamily="49" charset="0"/>
              </a:rPr>
              <a:t>线性表</a:t>
            </a:r>
          </a:p>
          <a:p>
            <a:r>
              <a:rPr kumimoji="1" lang="en-US" altLang="zh-CN" sz="2000">
                <a:solidFill>
                  <a:srgbClr val="3333FF"/>
                </a:solidFill>
                <a:latin typeface="Consolas" pitchFamily="49" charset="0"/>
                <a:ea typeface="楷体" pitchFamily="49" charset="-122"/>
                <a:cs typeface="Consolas" pitchFamily="49" charset="0"/>
              </a:rPr>
              <a:t>(</a:t>
            </a:r>
            <a:r>
              <a:rPr kumimoji="1" lang="en-US" altLang="zh-CN" sz="2000" i="1">
                <a:solidFill>
                  <a:srgbClr val="3333FF"/>
                </a:solidFill>
                <a:latin typeface="Consolas" pitchFamily="49" charset="0"/>
                <a:ea typeface="楷体" pitchFamily="49" charset="-122"/>
                <a:cs typeface="Consolas" pitchFamily="49" charset="0"/>
              </a:rPr>
              <a:t>a</a:t>
            </a:r>
            <a:r>
              <a:rPr kumimoji="1" lang="en-US" altLang="zh-CN" sz="2000" baseline="-25000">
                <a:solidFill>
                  <a:srgbClr val="3333FF"/>
                </a:solidFill>
                <a:latin typeface="Consolas" pitchFamily="49" charset="0"/>
                <a:ea typeface="楷体" pitchFamily="49" charset="-122"/>
                <a:cs typeface="Consolas" pitchFamily="49" charset="0"/>
              </a:rPr>
              <a:t>1</a:t>
            </a:r>
            <a:r>
              <a:rPr kumimoji="1" lang="zh-CN" altLang="en-US" sz="2000">
                <a:solidFill>
                  <a:srgbClr val="3333FF"/>
                </a:solidFill>
                <a:latin typeface="Consolas" pitchFamily="49" charset="0"/>
                <a:ea typeface="楷体" pitchFamily="49" charset="-122"/>
                <a:cs typeface="Consolas" pitchFamily="49" charset="0"/>
              </a:rPr>
              <a:t>，</a:t>
            </a:r>
            <a:r>
              <a:rPr kumimoji="1" lang="en-US" altLang="zh-CN" sz="2000" i="1">
                <a:solidFill>
                  <a:srgbClr val="3333FF"/>
                </a:solidFill>
                <a:latin typeface="Consolas" pitchFamily="49" charset="0"/>
                <a:ea typeface="楷体" pitchFamily="49" charset="-122"/>
                <a:cs typeface="Consolas" pitchFamily="49" charset="0"/>
              </a:rPr>
              <a:t>a</a:t>
            </a:r>
            <a:r>
              <a:rPr kumimoji="1" lang="en-US" altLang="zh-CN" sz="2000" baseline="-25000">
                <a:solidFill>
                  <a:srgbClr val="3333FF"/>
                </a:solidFill>
                <a:latin typeface="Consolas" pitchFamily="49" charset="0"/>
                <a:ea typeface="楷体" pitchFamily="49" charset="-122"/>
                <a:cs typeface="Consolas" pitchFamily="49" charset="0"/>
              </a:rPr>
              <a:t>2</a:t>
            </a:r>
            <a:r>
              <a:rPr kumimoji="1" lang="zh-CN" altLang="en-US" sz="2000">
                <a:solidFill>
                  <a:srgbClr val="3333FF"/>
                </a:solidFill>
                <a:latin typeface="Consolas" pitchFamily="49" charset="0"/>
                <a:ea typeface="楷体" pitchFamily="49" charset="-122"/>
                <a:cs typeface="Consolas" pitchFamily="49" charset="0"/>
              </a:rPr>
              <a:t>，</a:t>
            </a:r>
            <a:r>
              <a:rPr kumimoji="1" lang="en-US" altLang="zh-CN" sz="2000">
                <a:solidFill>
                  <a:srgbClr val="3333FF"/>
                </a:solidFill>
                <a:latin typeface="Consolas" pitchFamily="49" charset="0"/>
                <a:ea typeface="楷体" pitchFamily="49" charset="-122"/>
                <a:cs typeface="Consolas" pitchFamily="49" charset="0"/>
              </a:rPr>
              <a:t>…</a:t>
            </a:r>
            <a:r>
              <a:rPr kumimoji="1" lang="zh-CN" altLang="en-US" sz="2000">
                <a:solidFill>
                  <a:srgbClr val="3333FF"/>
                </a:solidFill>
                <a:latin typeface="Consolas" pitchFamily="49" charset="0"/>
                <a:ea typeface="楷体" pitchFamily="49" charset="-122"/>
                <a:cs typeface="Consolas" pitchFamily="49" charset="0"/>
              </a:rPr>
              <a:t>，</a:t>
            </a:r>
            <a:r>
              <a:rPr kumimoji="1" lang="en-US" altLang="zh-CN" sz="2000" i="1">
                <a:solidFill>
                  <a:srgbClr val="3333FF"/>
                </a:solidFill>
                <a:latin typeface="Consolas" pitchFamily="49" charset="0"/>
                <a:ea typeface="楷体" pitchFamily="49" charset="-122"/>
                <a:cs typeface="Consolas" pitchFamily="49" charset="0"/>
              </a:rPr>
              <a:t>a</a:t>
            </a:r>
            <a:r>
              <a:rPr kumimoji="1" lang="en-US" altLang="zh-CN" sz="2000" i="1" baseline="-25000">
                <a:solidFill>
                  <a:srgbClr val="3333FF"/>
                </a:solidFill>
                <a:latin typeface="Consolas" pitchFamily="49" charset="0"/>
                <a:ea typeface="楷体" pitchFamily="49" charset="-122"/>
                <a:cs typeface="Consolas" pitchFamily="49" charset="0"/>
              </a:rPr>
              <a:t>i</a:t>
            </a:r>
            <a:r>
              <a:rPr kumimoji="1" lang="zh-CN" altLang="en-US" sz="2000">
                <a:solidFill>
                  <a:srgbClr val="3333FF"/>
                </a:solidFill>
                <a:latin typeface="Consolas" pitchFamily="49" charset="0"/>
                <a:ea typeface="楷体" pitchFamily="49" charset="-122"/>
                <a:cs typeface="Consolas" pitchFamily="49" charset="0"/>
              </a:rPr>
              <a:t>，</a:t>
            </a:r>
            <a:r>
              <a:rPr kumimoji="1" lang="en-US" altLang="zh-CN" sz="2000">
                <a:solidFill>
                  <a:srgbClr val="3333FF"/>
                </a:solidFill>
                <a:latin typeface="Consolas" pitchFamily="49" charset="0"/>
                <a:ea typeface="楷体" pitchFamily="49" charset="-122"/>
                <a:cs typeface="Consolas" pitchFamily="49" charset="0"/>
              </a:rPr>
              <a:t>…</a:t>
            </a:r>
            <a:r>
              <a:rPr kumimoji="1" lang="en-US" altLang="zh-CN" sz="2000" i="1" dirty="0">
                <a:solidFill>
                  <a:srgbClr val="3333FF"/>
                </a:solidFill>
                <a:latin typeface="Consolas" pitchFamily="49" charset="0"/>
                <a:ea typeface="楷体" pitchFamily="49" charset="-122"/>
                <a:cs typeface="Consolas" pitchFamily="49" charset="0"/>
              </a:rPr>
              <a:t>a</a:t>
            </a:r>
            <a:r>
              <a:rPr kumimoji="1" lang="en-US" altLang="zh-CN" sz="2000" i="1" baseline="-25000" dirty="0">
                <a:solidFill>
                  <a:srgbClr val="3333FF"/>
                </a:solidFill>
                <a:latin typeface="Consolas" pitchFamily="49" charset="0"/>
                <a:ea typeface="楷体" pitchFamily="49" charset="-122"/>
                <a:cs typeface="Consolas" pitchFamily="49" charset="0"/>
              </a:rPr>
              <a:t>n</a:t>
            </a:r>
            <a:r>
              <a:rPr kumimoji="1" lang="en-US" altLang="zh-CN" sz="2000" dirty="0">
                <a:solidFill>
                  <a:srgbClr val="3333FF"/>
                </a:solidFill>
                <a:latin typeface="Consolas" pitchFamily="49" charset="0"/>
                <a:ea typeface="楷体" pitchFamily="49" charset="-122"/>
                <a:cs typeface="Consolas" pitchFamily="49" charset="0"/>
              </a:rPr>
              <a:t>)</a:t>
            </a:r>
          </a:p>
        </p:txBody>
      </p:sp>
      <p:sp>
        <p:nvSpPr>
          <p:cNvPr id="266243" name="AutoShape 3"/>
          <p:cNvSpPr>
            <a:spLocks noChangeArrowheads="1"/>
          </p:cNvSpPr>
          <p:nvPr/>
        </p:nvSpPr>
        <p:spPr bwMode="auto">
          <a:xfrm>
            <a:off x="4357687" y="2443113"/>
            <a:ext cx="357189" cy="1371596"/>
          </a:xfrm>
          <a:prstGeom prst="downArrow">
            <a:avLst>
              <a:gd name="adj1" fmla="val 50000"/>
              <a:gd name="adj2" fmla="val 124890"/>
            </a:avLst>
          </a:prstGeom>
          <a:solidFill>
            <a:srgbClr val="008000"/>
          </a:solidFill>
          <a:ln w="38100" algn="ctr">
            <a:solidFill>
              <a:schemeClr val="bg1"/>
            </a:solidFill>
            <a:miter lim="800000"/>
            <a:headEnd/>
            <a:tailEnd/>
          </a:ln>
          <a:effectLst/>
        </p:spPr>
        <p:txBody>
          <a:bodyPr wrap="none" anchor="ctr"/>
          <a:lstStyle/>
          <a:p>
            <a:endParaRPr lang="zh-CN" altLang="en-US">
              <a:latin typeface="Consolas" pitchFamily="49" charset="0"/>
              <a:cs typeface="Consolas" pitchFamily="49" charset="0"/>
            </a:endParaRPr>
          </a:p>
        </p:txBody>
      </p:sp>
      <p:sp>
        <p:nvSpPr>
          <p:cNvPr id="266244" name="Text Box 4"/>
          <p:cNvSpPr txBox="1">
            <a:spLocks noChangeArrowheads="1"/>
          </p:cNvSpPr>
          <p:nvPr/>
        </p:nvSpPr>
        <p:spPr bwMode="auto">
          <a:xfrm>
            <a:off x="4714876" y="2886014"/>
            <a:ext cx="936625" cy="396875"/>
          </a:xfrm>
          <a:prstGeom prst="rect">
            <a:avLst/>
          </a:prstGeom>
          <a:noFill/>
          <a:ln w="38100" algn="ctr">
            <a:noFill/>
            <a:miter lim="800000"/>
            <a:headEnd/>
            <a:tailEnd/>
          </a:ln>
          <a:effectLst/>
        </p:spPr>
        <p:txBody>
          <a:bodyPr>
            <a:spAutoFit/>
          </a:bodyPr>
          <a:lstStyle/>
          <a:p>
            <a:pPr>
              <a:spcBef>
                <a:spcPct val="50000"/>
              </a:spcBef>
            </a:pPr>
            <a:r>
              <a:rPr lang="zh-CN" altLang="en-US" sz="2000" dirty="0">
                <a:solidFill>
                  <a:srgbClr val="3333FF"/>
                </a:solidFill>
                <a:latin typeface="Consolas" pitchFamily="49" charset="0"/>
                <a:ea typeface="楷体" pitchFamily="49" charset="-122"/>
                <a:cs typeface="Consolas" pitchFamily="49" charset="0"/>
              </a:rPr>
              <a:t>映射</a:t>
            </a:r>
          </a:p>
        </p:txBody>
      </p:sp>
      <p:sp>
        <p:nvSpPr>
          <p:cNvPr id="266245" name="Rectangle 5"/>
          <p:cNvSpPr>
            <a:spLocks noChangeArrowheads="1"/>
          </p:cNvSpPr>
          <p:nvPr/>
        </p:nvSpPr>
        <p:spPr bwMode="auto">
          <a:xfrm>
            <a:off x="1009650" y="4194121"/>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6246" name="Rectangle 6"/>
          <p:cNvSpPr>
            <a:spLocks noChangeArrowheads="1"/>
          </p:cNvSpPr>
          <p:nvPr/>
        </p:nvSpPr>
        <p:spPr bwMode="auto">
          <a:xfrm>
            <a:off x="1550987" y="4194121"/>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6247" name="Text Box 7"/>
          <p:cNvSpPr txBox="1">
            <a:spLocks noChangeArrowheads="1"/>
          </p:cNvSpPr>
          <p:nvPr/>
        </p:nvSpPr>
        <p:spPr bwMode="auto">
          <a:xfrm>
            <a:off x="250825" y="1625550"/>
            <a:ext cx="1728787" cy="430887"/>
          </a:xfrm>
          <a:prstGeom prst="rect">
            <a:avLst/>
          </a:prstGeom>
          <a:noFill/>
          <a:ln w="38100" algn="ctr">
            <a:noFill/>
            <a:miter lim="800000"/>
            <a:headEnd/>
            <a:tailEnd/>
          </a:ln>
          <a:effectLst/>
        </p:spPr>
        <p:txBody>
          <a:bodyPr>
            <a:spAutoFit/>
          </a:bodyPr>
          <a:lstStyle/>
          <a:p>
            <a:pPr>
              <a:spcBef>
                <a:spcPct val="50000"/>
              </a:spcBef>
            </a:pPr>
            <a:r>
              <a:rPr kumimoji="1" lang="zh-CN" altLang="en-US" sz="2200" dirty="0">
                <a:solidFill>
                  <a:srgbClr val="3333FF"/>
                </a:solidFill>
                <a:latin typeface="Consolas" pitchFamily="49" charset="0"/>
                <a:ea typeface="楷体" pitchFamily="49" charset="-122"/>
                <a:cs typeface="Consolas" pitchFamily="49" charset="0"/>
              </a:rPr>
              <a:t>逻辑结构</a:t>
            </a:r>
          </a:p>
        </p:txBody>
      </p:sp>
      <p:sp>
        <p:nvSpPr>
          <p:cNvPr id="266248" name="Text Box 8"/>
          <p:cNvSpPr txBox="1">
            <a:spLocks noChangeArrowheads="1"/>
          </p:cNvSpPr>
          <p:nvPr/>
        </p:nvSpPr>
        <p:spPr bwMode="auto">
          <a:xfrm>
            <a:off x="250825" y="3190841"/>
            <a:ext cx="1728787" cy="430887"/>
          </a:xfrm>
          <a:prstGeom prst="rect">
            <a:avLst/>
          </a:prstGeom>
          <a:noFill/>
          <a:ln w="38100" algn="ctr">
            <a:noFill/>
            <a:miter lim="800000"/>
            <a:headEnd/>
            <a:tailEnd/>
          </a:ln>
          <a:effectLst/>
        </p:spPr>
        <p:txBody>
          <a:bodyPr>
            <a:spAutoFit/>
          </a:bodyPr>
          <a:lstStyle/>
          <a:p>
            <a:pPr>
              <a:spcBef>
                <a:spcPct val="50000"/>
              </a:spcBef>
            </a:pPr>
            <a:r>
              <a:rPr kumimoji="1" lang="zh-CN" altLang="en-US" sz="2200" dirty="0">
                <a:solidFill>
                  <a:srgbClr val="3333FF"/>
                </a:solidFill>
                <a:latin typeface="Consolas" pitchFamily="49" charset="0"/>
                <a:ea typeface="楷体" pitchFamily="49" charset="-122"/>
                <a:cs typeface="Consolas" pitchFamily="49" charset="0"/>
              </a:rPr>
              <a:t>存储结构</a:t>
            </a:r>
          </a:p>
        </p:txBody>
      </p:sp>
      <p:sp>
        <p:nvSpPr>
          <p:cNvPr id="266249" name="AutoShape 9"/>
          <p:cNvSpPr>
            <a:spLocks noChangeArrowheads="1"/>
          </p:cNvSpPr>
          <p:nvPr/>
        </p:nvSpPr>
        <p:spPr bwMode="auto">
          <a:xfrm>
            <a:off x="969962" y="2076405"/>
            <a:ext cx="215900" cy="935037"/>
          </a:xfrm>
          <a:prstGeom prst="downArrow">
            <a:avLst>
              <a:gd name="adj1" fmla="val 50000"/>
              <a:gd name="adj2" fmla="val 108272"/>
            </a:avLst>
          </a:prstGeom>
          <a:solidFill>
            <a:srgbClr val="008000"/>
          </a:solidFill>
          <a:ln w="38100" algn="ctr">
            <a:noFill/>
            <a:miter lim="800000"/>
            <a:headEnd/>
            <a:tailEnd/>
          </a:ln>
          <a:effectLst/>
        </p:spPr>
        <p:txBody>
          <a:bodyPr wrap="none" anchor="ctr"/>
          <a:lstStyle/>
          <a:p>
            <a:endParaRPr lang="zh-CN" altLang="zh-CN">
              <a:solidFill>
                <a:srgbClr val="660066"/>
              </a:solidFill>
              <a:latin typeface="Consolas" pitchFamily="49" charset="0"/>
              <a:cs typeface="Consolas" pitchFamily="49" charset="0"/>
            </a:endParaRPr>
          </a:p>
        </p:txBody>
      </p:sp>
      <p:sp>
        <p:nvSpPr>
          <p:cNvPr id="266250" name="Rectangle 10"/>
          <p:cNvSpPr>
            <a:spLocks noChangeArrowheads="1"/>
          </p:cNvSpPr>
          <p:nvPr/>
        </p:nvSpPr>
        <p:spPr bwMode="auto">
          <a:xfrm>
            <a:off x="2882900"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itchFamily="49" charset="0"/>
                <a:cs typeface="Consolas" pitchFamily="49" charset="0"/>
              </a:rPr>
              <a:t>a</a:t>
            </a:r>
            <a:r>
              <a:rPr lang="en-US" altLang="zh-CN" sz="2000" baseline="-25000" dirty="0" err="1">
                <a:solidFill>
                  <a:srgbClr val="3333FF"/>
                </a:solidFill>
                <a:latin typeface="Consolas" pitchFamily="49" charset="0"/>
                <a:cs typeface="Consolas" pitchFamily="49" charset="0"/>
              </a:rPr>
              <a:t>1</a:t>
            </a:r>
            <a:endParaRPr lang="en-US" altLang="zh-CN" sz="2000" baseline="-25000" dirty="0">
              <a:solidFill>
                <a:srgbClr val="3333FF"/>
              </a:solidFill>
              <a:latin typeface="Consolas" pitchFamily="49" charset="0"/>
              <a:cs typeface="Consolas" pitchFamily="49" charset="0"/>
            </a:endParaRPr>
          </a:p>
        </p:txBody>
      </p:sp>
      <p:sp>
        <p:nvSpPr>
          <p:cNvPr id="266251" name="Rectangle 11"/>
          <p:cNvSpPr>
            <a:spLocks noChangeArrowheads="1"/>
          </p:cNvSpPr>
          <p:nvPr/>
        </p:nvSpPr>
        <p:spPr bwMode="auto">
          <a:xfrm>
            <a:off x="3424237"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6252" name="Rectangle 12"/>
          <p:cNvSpPr>
            <a:spLocks noChangeArrowheads="1"/>
          </p:cNvSpPr>
          <p:nvPr/>
        </p:nvSpPr>
        <p:spPr bwMode="auto">
          <a:xfrm>
            <a:off x="4895850"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itchFamily="49" charset="0"/>
                <a:cs typeface="Consolas" pitchFamily="49" charset="0"/>
              </a:rPr>
              <a:t>a</a:t>
            </a:r>
            <a:r>
              <a:rPr lang="en-US" altLang="zh-CN" sz="2000" baseline="-25000" dirty="0" err="1">
                <a:solidFill>
                  <a:srgbClr val="3333FF"/>
                </a:solidFill>
                <a:latin typeface="Consolas" pitchFamily="49" charset="0"/>
                <a:cs typeface="Consolas" pitchFamily="49" charset="0"/>
              </a:rPr>
              <a:t>2</a:t>
            </a:r>
            <a:endParaRPr lang="en-US" altLang="zh-CN" sz="2000" baseline="-25000" dirty="0">
              <a:solidFill>
                <a:srgbClr val="3333FF"/>
              </a:solidFill>
              <a:latin typeface="Consolas" pitchFamily="49" charset="0"/>
              <a:cs typeface="Consolas" pitchFamily="49" charset="0"/>
            </a:endParaRPr>
          </a:p>
        </p:txBody>
      </p:sp>
      <p:sp>
        <p:nvSpPr>
          <p:cNvPr id="266253" name="Rectangle 13"/>
          <p:cNvSpPr>
            <a:spLocks noChangeArrowheads="1"/>
          </p:cNvSpPr>
          <p:nvPr/>
        </p:nvSpPr>
        <p:spPr bwMode="auto">
          <a:xfrm>
            <a:off x="5437187"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6254" name="Rectangle 14"/>
          <p:cNvSpPr>
            <a:spLocks noChangeArrowheads="1"/>
          </p:cNvSpPr>
          <p:nvPr/>
        </p:nvSpPr>
        <p:spPr bwMode="auto">
          <a:xfrm>
            <a:off x="7883525"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r>
              <a:rPr lang="en-US" altLang="zh-CN" sz="2000" i="1" baseline="-25000" dirty="0">
                <a:solidFill>
                  <a:srgbClr val="3333FF"/>
                </a:solidFill>
                <a:latin typeface="Consolas" pitchFamily="49" charset="0"/>
                <a:cs typeface="Consolas" pitchFamily="49" charset="0"/>
              </a:rPr>
              <a:t>n</a:t>
            </a:r>
          </a:p>
        </p:txBody>
      </p:sp>
      <p:sp>
        <p:nvSpPr>
          <p:cNvPr id="266255" name="Rectangle 15"/>
          <p:cNvSpPr>
            <a:spLocks noChangeArrowheads="1"/>
          </p:cNvSpPr>
          <p:nvPr/>
        </p:nvSpPr>
        <p:spPr bwMode="auto">
          <a:xfrm>
            <a:off x="8424862"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itchFamily="49" charset="0"/>
              <a:cs typeface="Consolas" pitchFamily="49" charset="0"/>
            </a:endParaRPr>
          </a:p>
        </p:txBody>
      </p:sp>
      <p:sp>
        <p:nvSpPr>
          <p:cNvPr id="266256" name="Text Box 16"/>
          <p:cNvSpPr txBox="1">
            <a:spLocks noChangeArrowheads="1"/>
          </p:cNvSpPr>
          <p:nvPr/>
        </p:nvSpPr>
        <p:spPr bwMode="auto">
          <a:xfrm>
            <a:off x="6272212" y="4194121"/>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Consolas" pitchFamily="49" charset="0"/>
                <a:ea typeface="宋体" pitchFamily="2" charset="-122"/>
                <a:cs typeface="Consolas" pitchFamily="49" charset="0"/>
              </a:rPr>
              <a:t>…</a:t>
            </a:r>
          </a:p>
        </p:txBody>
      </p:sp>
      <p:sp>
        <p:nvSpPr>
          <p:cNvPr id="266257" name="Arc 17"/>
          <p:cNvSpPr>
            <a:spLocks/>
          </p:cNvSpPr>
          <p:nvPr/>
        </p:nvSpPr>
        <p:spPr bwMode="auto">
          <a:xfrm>
            <a:off x="142844" y="3835346"/>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266258" name="Text Box 18"/>
          <p:cNvSpPr txBox="1">
            <a:spLocks noChangeArrowheads="1"/>
          </p:cNvSpPr>
          <p:nvPr/>
        </p:nvSpPr>
        <p:spPr bwMode="auto">
          <a:xfrm>
            <a:off x="-32" y="3328990"/>
            <a:ext cx="431800" cy="457200"/>
          </a:xfrm>
          <a:prstGeom prst="rect">
            <a:avLst/>
          </a:prstGeom>
          <a:noFill/>
          <a:ln w="9525">
            <a:noFill/>
            <a:miter lim="800000"/>
            <a:headEnd/>
            <a:tailEnd/>
          </a:ln>
          <a:effectLst/>
        </p:spPr>
        <p:txBody>
          <a:bodyPr>
            <a:spAutoFit/>
          </a:bodyPr>
          <a:lstStyle/>
          <a:p>
            <a:pPr algn="l">
              <a:spcBef>
                <a:spcPct val="50000"/>
              </a:spcBef>
            </a:pPr>
            <a:r>
              <a:rPr lang="en-US" altLang="zh-CN" dirty="0">
                <a:latin typeface="Consolas" pitchFamily="49" charset="0"/>
                <a:cs typeface="Consolas" pitchFamily="49" charset="0"/>
              </a:rPr>
              <a:t>L</a:t>
            </a:r>
          </a:p>
        </p:txBody>
      </p:sp>
      <p:sp>
        <p:nvSpPr>
          <p:cNvPr id="266259" name="Line 19"/>
          <p:cNvSpPr>
            <a:spLocks noChangeShapeType="1"/>
          </p:cNvSpPr>
          <p:nvPr/>
        </p:nvSpPr>
        <p:spPr bwMode="auto">
          <a:xfrm>
            <a:off x="1801812" y="4325883"/>
            <a:ext cx="576263"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66260" name="Line 20"/>
          <p:cNvSpPr>
            <a:spLocks noChangeShapeType="1"/>
          </p:cNvSpPr>
          <p:nvPr/>
        </p:nvSpPr>
        <p:spPr bwMode="auto">
          <a:xfrm>
            <a:off x="3759200" y="4351283"/>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66261" name="Line 21"/>
          <p:cNvSpPr>
            <a:spLocks noChangeShapeType="1"/>
          </p:cNvSpPr>
          <p:nvPr/>
        </p:nvSpPr>
        <p:spPr bwMode="auto">
          <a:xfrm>
            <a:off x="5689600" y="4351283"/>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66262" name="Line 22"/>
          <p:cNvSpPr>
            <a:spLocks noChangeShapeType="1"/>
          </p:cNvSpPr>
          <p:nvPr/>
        </p:nvSpPr>
        <p:spPr bwMode="auto">
          <a:xfrm>
            <a:off x="6769100" y="4351283"/>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66263" name="Text Box 23"/>
          <p:cNvSpPr txBox="1">
            <a:spLocks noChangeArrowheads="1"/>
          </p:cNvSpPr>
          <p:nvPr/>
        </p:nvSpPr>
        <p:spPr bwMode="auto">
          <a:xfrm>
            <a:off x="3071802" y="5172030"/>
            <a:ext cx="3500462" cy="400110"/>
          </a:xfrm>
          <a:prstGeom prst="rect">
            <a:avLst/>
          </a:prstGeom>
          <a:noFill/>
          <a:ln w="9525">
            <a:noFill/>
            <a:miter lim="800000"/>
            <a:headEnd/>
            <a:tailEnd/>
          </a:ln>
          <a:effectLst/>
        </p:spPr>
        <p:txBody>
          <a:bodyPr wrap="square">
            <a:spAutoFit/>
          </a:bodyPr>
          <a:lstStyle/>
          <a:p>
            <a:pPr algn="l">
              <a:spcBef>
                <a:spcPct val="50000"/>
              </a:spcBef>
            </a:pPr>
            <a:r>
              <a:rPr kumimoji="1" lang="zh-CN" altLang="en-US" sz="2000">
                <a:latin typeface="Consolas" pitchFamily="49" charset="0"/>
                <a:ea typeface="楷体" pitchFamily="49" charset="-122"/>
                <a:cs typeface="Consolas" pitchFamily="49" charset="0"/>
              </a:rPr>
              <a:t>带头结点</a:t>
            </a:r>
            <a:r>
              <a:rPr kumimoji="1" lang="zh-CN" altLang="en-US" sz="2000">
                <a:solidFill>
                  <a:srgbClr val="FF00FF"/>
                </a:solidFill>
                <a:latin typeface="Consolas" pitchFamily="49" charset="0"/>
                <a:ea typeface="楷体" pitchFamily="49" charset="-122"/>
                <a:cs typeface="Consolas" pitchFamily="49" charset="0"/>
              </a:rPr>
              <a:t>循环</a:t>
            </a:r>
            <a:r>
              <a:rPr kumimoji="1" lang="zh-CN" altLang="en-US" sz="2000" dirty="0">
                <a:solidFill>
                  <a:srgbClr val="FF00FF"/>
                </a:solidFill>
                <a:latin typeface="Consolas" pitchFamily="49" charset="0"/>
                <a:ea typeface="楷体" pitchFamily="49" charset="-122"/>
                <a:cs typeface="Consolas" pitchFamily="49" charset="0"/>
              </a:rPr>
              <a:t>双链</a:t>
            </a:r>
            <a:r>
              <a:rPr kumimoji="1" lang="zh-CN" altLang="en-US" sz="2000" dirty="0">
                <a:latin typeface="Consolas" pitchFamily="49" charset="0"/>
                <a:ea typeface="楷体" pitchFamily="49" charset="-122"/>
                <a:cs typeface="Consolas" pitchFamily="49" charset="0"/>
              </a:rPr>
              <a:t>表示意图</a:t>
            </a:r>
          </a:p>
        </p:txBody>
      </p:sp>
      <p:sp>
        <p:nvSpPr>
          <p:cNvPr id="266264" name="Rectangle 24"/>
          <p:cNvSpPr>
            <a:spLocks noChangeArrowheads="1"/>
          </p:cNvSpPr>
          <p:nvPr/>
        </p:nvSpPr>
        <p:spPr bwMode="auto">
          <a:xfrm>
            <a:off x="7345362"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6265" name="Rectangle 25"/>
          <p:cNvSpPr>
            <a:spLocks noChangeArrowheads="1"/>
          </p:cNvSpPr>
          <p:nvPr/>
        </p:nvSpPr>
        <p:spPr bwMode="auto">
          <a:xfrm>
            <a:off x="4356100"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6266" name="Rectangle 26"/>
          <p:cNvSpPr>
            <a:spLocks noChangeArrowheads="1"/>
          </p:cNvSpPr>
          <p:nvPr/>
        </p:nvSpPr>
        <p:spPr bwMode="auto">
          <a:xfrm>
            <a:off x="469900" y="4194121"/>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6267" name="Rectangle 27"/>
          <p:cNvSpPr>
            <a:spLocks noChangeArrowheads="1"/>
          </p:cNvSpPr>
          <p:nvPr/>
        </p:nvSpPr>
        <p:spPr bwMode="auto">
          <a:xfrm>
            <a:off x="2378075"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6268" name="Line 28"/>
          <p:cNvSpPr>
            <a:spLocks noChangeShapeType="1"/>
          </p:cNvSpPr>
          <p:nvPr/>
        </p:nvSpPr>
        <p:spPr bwMode="auto">
          <a:xfrm flipH="1">
            <a:off x="2089150" y="4483046"/>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66269" name="Line 29"/>
          <p:cNvSpPr>
            <a:spLocks noChangeShapeType="1"/>
          </p:cNvSpPr>
          <p:nvPr/>
        </p:nvSpPr>
        <p:spPr bwMode="auto">
          <a:xfrm flipH="1">
            <a:off x="3960812" y="4483046"/>
            <a:ext cx="576263"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66270" name="Line 30"/>
          <p:cNvSpPr>
            <a:spLocks noChangeShapeType="1"/>
          </p:cNvSpPr>
          <p:nvPr/>
        </p:nvSpPr>
        <p:spPr bwMode="auto">
          <a:xfrm flipH="1">
            <a:off x="5976937" y="4508446"/>
            <a:ext cx="360363"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66271" name="Line 31"/>
          <p:cNvSpPr>
            <a:spLocks noChangeShapeType="1"/>
          </p:cNvSpPr>
          <p:nvPr/>
        </p:nvSpPr>
        <p:spPr bwMode="auto">
          <a:xfrm flipH="1">
            <a:off x="6985000" y="4490983"/>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44" name="任意多边形 43"/>
          <p:cNvSpPr/>
          <p:nvPr/>
        </p:nvSpPr>
        <p:spPr>
          <a:xfrm>
            <a:off x="1109662" y="4462435"/>
            <a:ext cx="8310033" cy="543983"/>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45" name="任意多边形 44"/>
          <p:cNvSpPr/>
          <p:nvPr/>
        </p:nvSpPr>
        <p:spPr>
          <a:xfrm>
            <a:off x="663045" y="3914218"/>
            <a:ext cx="7495117" cy="510117"/>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5117" h="510117">
                <a:moveTo>
                  <a:pt x="40217" y="510117"/>
                </a:moveTo>
                <a:cubicBezTo>
                  <a:pt x="20108" y="345017"/>
                  <a:pt x="0" y="179917"/>
                  <a:pt x="472017" y="103717"/>
                </a:cubicBezTo>
                <a:cubicBezTo>
                  <a:pt x="944034" y="27517"/>
                  <a:pt x="2872317" y="52917"/>
                  <a:pt x="2872317" y="52917"/>
                </a:cubicBezTo>
                <a:cubicBezTo>
                  <a:pt x="3911600" y="42334"/>
                  <a:pt x="5937250" y="0"/>
                  <a:pt x="6707717" y="40217"/>
                </a:cubicBezTo>
                <a:cubicBezTo>
                  <a:pt x="7478184" y="80434"/>
                  <a:pt x="7486650" y="187325"/>
                  <a:pt x="7495117" y="294217"/>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36" name="TextBox 35"/>
          <p:cNvSpPr txBox="1"/>
          <p:nvPr/>
        </p:nvSpPr>
        <p:spPr>
          <a:xfrm>
            <a:off x="428596" y="285728"/>
            <a:ext cx="2786082"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zh-CN">
                <a:solidFill>
                  <a:srgbClr val="FF0000"/>
                </a:solidFill>
                <a:latin typeface="Consolas" pitchFamily="49" charset="0"/>
                <a:ea typeface="微软雅黑" pitchFamily="34" charset="-122"/>
                <a:cs typeface="Consolas" pitchFamily="49" charset="0"/>
              </a:rPr>
              <a:t>2</a:t>
            </a:r>
            <a:r>
              <a:rPr kumimoji="1" lang="zh-CN" altLang="en-US">
                <a:solidFill>
                  <a:srgbClr val="FF0000"/>
                </a:solidFill>
                <a:latin typeface="Consolas" pitchFamily="49" charset="0"/>
                <a:ea typeface="微软雅黑" pitchFamily="34" charset="-122"/>
                <a:cs typeface="Consolas" pitchFamily="49" charset="0"/>
              </a:rPr>
              <a:t>、循环双链表</a:t>
            </a:r>
            <a:endParaRPr lang="zh-CN" altLang="en-US">
              <a:solidFill>
                <a:srgbClr val="FF0000"/>
              </a:solidFill>
              <a:latin typeface="Consolas" pitchFamily="49" charset="0"/>
              <a:ea typeface="微软雅黑" pitchFamily="34" charset="-122"/>
              <a:cs typeface="Consolas" pitchFamily="49" charset="0"/>
            </a:endParaRPr>
          </a:p>
        </p:txBody>
      </p:sp>
      <p:sp>
        <p:nvSpPr>
          <p:cNvPr id="2" name="幻灯片编号占位符 1"/>
          <p:cNvSpPr>
            <a:spLocks noGrp="1"/>
          </p:cNvSpPr>
          <p:nvPr>
            <p:ph type="sldNum" sz="quarter" idx="12"/>
          </p:nvPr>
        </p:nvSpPr>
        <p:spPr/>
        <p:txBody>
          <a:bodyPr/>
          <a:lstStyle/>
          <a:p>
            <a:fld id="{BC067DFE-42A7-4CB5-93C4-F2F97DA7580C}" type="slidenum">
              <a:rPr lang="en-US" altLang="zh-CN" smtClean="0"/>
              <a:pPr/>
              <a:t>110</a:t>
            </a:fld>
            <a:endParaRPr lang="en-US" altLang="zh-CN" dirty="0"/>
          </a:p>
        </p:txBody>
      </p:sp>
    </p:spTree>
    <p:extLst>
      <p:ext uri="{BB962C8B-B14F-4D97-AF65-F5344CB8AC3E}">
        <p14:creationId xmlns:p14="http://schemas.microsoft.com/office/powerpoint/2010/main" val="613622031"/>
      </p:ext>
    </p:extLst>
  </p:cSld>
  <p:clrMapOvr>
    <a:masterClrMapping/>
  </p:clrMapOvr>
  <mc:AlternateContent xmlns:mc="http://schemas.openxmlformats.org/markup-compatibility/2006" xmlns:p14="http://schemas.microsoft.com/office/powerpoint/2010/main">
    <mc:Choice Requires="p14">
      <p:transition spd="slow" p14:dur="2000" advTm="40053"/>
    </mc:Choice>
    <mc:Fallback xmlns="">
      <p:transition xmlns:p14="http://schemas.microsoft.com/office/powerpoint/2010/main" spd="slow" advTm="40053"/>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500034" y="1214422"/>
            <a:ext cx="6357982" cy="1477328"/>
          </a:xfrm>
          <a:prstGeom prst="rect">
            <a:avLst/>
          </a:prstGeom>
          <a:noFill/>
        </p:spPr>
        <p:txBody>
          <a:bodyPr wrap="square" rtlCol="0">
            <a:spAutoFit/>
          </a:bodyPr>
          <a:lstStyle/>
          <a:p>
            <a:pPr marL="457200" indent="-457200" algn="l">
              <a:lnSpc>
                <a:spcPct val="150000"/>
              </a:lnSpc>
              <a:buBlip>
                <a:blip r:embed="rId2"/>
              </a:buBlip>
            </a:pPr>
            <a:r>
              <a:rPr lang="zh-CN" altLang="en-US" sz="2000" dirty="0">
                <a:latin typeface="Consolas" pitchFamily="49" charset="0"/>
                <a:ea typeface="楷体" pitchFamily="49" charset="-122"/>
                <a:cs typeface="Consolas" pitchFamily="49" charset="0"/>
              </a:rPr>
              <a:t>链表中没有空指针域</a:t>
            </a:r>
            <a:endParaRPr lang="en-US" altLang="zh-CN" sz="2000" dirty="0">
              <a:latin typeface="Consolas" pitchFamily="49" charset="0"/>
              <a:ea typeface="楷体" pitchFamily="49" charset="-122"/>
              <a:cs typeface="Consolas" pitchFamily="49" charset="0"/>
            </a:endParaRPr>
          </a:p>
          <a:p>
            <a:pPr marL="457200" indent="-457200" algn="l">
              <a:lnSpc>
                <a:spcPct val="150000"/>
              </a:lnSpc>
              <a:buBlip>
                <a:blip r:embed="rId2"/>
              </a:buBlip>
            </a:pPr>
            <a:r>
              <a:rPr lang="en-US" altLang="zh-CN" sz="2000" dirty="0">
                <a:latin typeface="Consolas" pitchFamily="49" charset="0"/>
                <a:ea typeface="楷体" pitchFamily="49" charset="-122"/>
                <a:cs typeface="Consolas" pitchFamily="49" charset="0"/>
              </a:rPr>
              <a:t>p</a:t>
            </a:r>
            <a:r>
              <a:rPr lang="zh-CN" altLang="en-US" sz="2000">
                <a:latin typeface="Consolas" pitchFamily="49" charset="0"/>
                <a:ea typeface="楷体" pitchFamily="49" charset="-122"/>
                <a:cs typeface="Consolas" pitchFamily="49" charset="0"/>
              </a:rPr>
              <a:t>所指结点为尾结点的</a:t>
            </a:r>
            <a:r>
              <a:rPr lang="zh-CN" altLang="en-US" sz="2000" dirty="0">
                <a:latin typeface="Consolas" pitchFamily="49" charset="0"/>
                <a:ea typeface="楷体" pitchFamily="49" charset="-122"/>
                <a:cs typeface="Consolas" pitchFamily="49" charset="0"/>
              </a:rPr>
              <a:t>条件：</a:t>
            </a:r>
            <a:r>
              <a:rPr lang="en-US" altLang="zh-CN" sz="2000" dirty="0">
                <a:solidFill>
                  <a:srgbClr val="C00000"/>
                </a:solidFill>
                <a:latin typeface="Consolas" pitchFamily="49" charset="0"/>
                <a:cs typeface="Consolas" pitchFamily="49" charset="0"/>
              </a:rPr>
              <a:t>p</a:t>
            </a:r>
            <a:r>
              <a:rPr lang="en-US" altLang="zh-CN" sz="2000" dirty="0">
                <a:solidFill>
                  <a:srgbClr val="C00000"/>
                </a:solidFill>
                <a:latin typeface="Consolas" pitchFamily="49" charset="0"/>
                <a:ea typeface="+mj-ea"/>
                <a:cs typeface="Consolas" pitchFamily="49" charset="0"/>
              </a:rPr>
              <a:t>-</a:t>
            </a:r>
            <a:r>
              <a:rPr lang="en-US" altLang="zh-CN" sz="2000" dirty="0">
                <a:solidFill>
                  <a:srgbClr val="C00000"/>
                </a:solidFill>
                <a:latin typeface="Consolas" pitchFamily="49" charset="0"/>
                <a:cs typeface="Consolas" pitchFamily="49" charset="0"/>
              </a:rPr>
              <a:t>&gt;</a:t>
            </a:r>
            <a:r>
              <a:rPr lang="en-US" altLang="zh-CN" sz="2000">
                <a:solidFill>
                  <a:srgbClr val="C00000"/>
                </a:solidFill>
                <a:latin typeface="Consolas" pitchFamily="49" charset="0"/>
                <a:cs typeface="Consolas" pitchFamily="49" charset="0"/>
              </a:rPr>
              <a:t>next==L</a:t>
            </a:r>
            <a:endParaRPr lang="en-US" altLang="zh-CN" sz="2000" dirty="0">
              <a:solidFill>
                <a:srgbClr val="C00000"/>
              </a:solidFill>
              <a:latin typeface="Consolas" pitchFamily="49" charset="0"/>
              <a:cs typeface="Consolas" pitchFamily="49" charset="0"/>
            </a:endParaRPr>
          </a:p>
          <a:p>
            <a:pPr marL="457200" indent="-457200" algn="l">
              <a:lnSpc>
                <a:spcPct val="150000"/>
              </a:lnSpc>
              <a:buBlip>
                <a:blip r:embed="rId2"/>
              </a:buBlip>
            </a:pPr>
            <a:r>
              <a:rPr lang="zh-CN" altLang="en-US" sz="2000" dirty="0">
                <a:latin typeface="Consolas" pitchFamily="49" charset="0"/>
                <a:ea typeface="楷体" pitchFamily="49" charset="-122"/>
                <a:cs typeface="Consolas" pitchFamily="49" charset="0"/>
              </a:rPr>
              <a:t>一步操作即</a:t>
            </a:r>
            <a:r>
              <a:rPr lang="en-US" altLang="zh-CN" sz="2000" dirty="0">
                <a:solidFill>
                  <a:srgbClr val="C00000"/>
                </a:solidFill>
                <a:latin typeface="Consolas" pitchFamily="49" charset="0"/>
                <a:ea typeface="+mj-ea"/>
                <a:cs typeface="Consolas" pitchFamily="49" charset="0"/>
              </a:rPr>
              <a:t>L-</a:t>
            </a:r>
            <a:r>
              <a:rPr lang="en-US" altLang="zh-CN" sz="2000" dirty="0">
                <a:solidFill>
                  <a:srgbClr val="C00000"/>
                </a:solidFill>
                <a:latin typeface="Consolas" pitchFamily="49" charset="0"/>
                <a:ea typeface="楷体" pitchFamily="49" charset="-122"/>
                <a:cs typeface="Consolas" pitchFamily="49" charset="0"/>
              </a:rPr>
              <a:t>&gt;prior</a:t>
            </a:r>
            <a:r>
              <a:rPr lang="zh-CN" altLang="en-US" sz="2000" dirty="0">
                <a:latin typeface="Consolas" pitchFamily="49" charset="0"/>
                <a:ea typeface="楷体" pitchFamily="49" charset="-122"/>
                <a:cs typeface="Consolas" pitchFamily="49" charset="0"/>
              </a:rPr>
              <a:t>可以</a:t>
            </a:r>
            <a:r>
              <a:rPr lang="zh-CN" altLang="en-US" sz="2000">
                <a:latin typeface="Consolas" pitchFamily="49" charset="0"/>
                <a:ea typeface="楷体" pitchFamily="49" charset="-122"/>
                <a:cs typeface="Consolas" pitchFamily="49" charset="0"/>
              </a:rPr>
              <a:t>找到尾结点</a:t>
            </a:r>
            <a:endParaRPr lang="zh-CN" altLang="en-US" sz="2000" dirty="0">
              <a:latin typeface="Consolas" pitchFamily="49" charset="0"/>
              <a:ea typeface="楷体" pitchFamily="49" charset="-122"/>
              <a:cs typeface="Consolas" pitchFamily="49" charset="0"/>
            </a:endParaRPr>
          </a:p>
        </p:txBody>
      </p:sp>
      <p:sp>
        <p:nvSpPr>
          <p:cNvPr id="43" name="TextBox 42"/>
          <p:cNvSpPr txBox="1"/>
          <p:nvPr/>
        </p:nvSpPr>
        <p:spPr>
          <a:xfrm>
            <a:off x="571472" y="571480"/>
            <a:ext cx="5429288" cy="430887"/>
          </a:xfrm>
          <a:prstGeom prst="rect">
            <a:avLst/>
          </a:prstGeom>
          <a:noFill/>
        </p:spPr>
        <p:txBody>
          <a:bodyPr wrap="square" rtlCol="0">
            <a:spAutoFit/>
          </a:bodyPr>
          <a:lstStyle/>
          <a:p>
            <a:pPr algn="l"/>
            <a:r>
              <a:rPr lang="zh-CN" altLang="en-US" sz="2200" dirty="0">
                <a:latin typeface="Consolas" pitchFamily="49" charset="0"/>
                <a:ea typeface="楷体" pitchFamily="49" charset="-122"/>
                <a:cs typeface="Consolas" pitchFamily="49" charset="0"/>
              </a:rPr>
              <a:t>与非循环双</a:t>
            </a:r>
            <a:r>
              <a:rPr lang="zh-CN" altLang="en-US" sz="2200">
                <a:latin typeface="Consolas" pitchFamily="49" charset="0"/>
                <a:ea typeface="楷体" pitchFamily="49" charset="-122"/>
                <a:cs typeface="Consolas" pitchFamily="49" charset="0"/>
              </a:rPr>
              <a:t>链表相比，循环双链表：</a:t>
            </a:r>
            <a:endParaRPr lang="zh-CN" altLang="en-US" sz="2200" dirty="0">
              <a:latin typeface="Consolas" pitchFamily="49" charset="0"/>
              <a:ea typeface="楷体" pitchFamily="49" charset="-122"/>
              <a:cs typeface="Consolas" pitchFamily="49" charset="0"/>
            </a:endParaRPr>
          </a:p>
        </p:txBody>
      </p:sp>
      <p:sp>
        <p:nvSpPr>
          <p:cNvPr id="16" name="Text Box 18"/>
          <p:cNvSpPr txBox="1">
            <a:spLocks noChangeArrowheads="1"/>
          </p:cNvSpPr>
          <p:nvPr/>
        </p:nvSpPr>
        <p:spPr bwMode="auto">
          <a:xfrm>
            <a:off x="6885" y="2786058"/>
            <a:ext cx="431800" cy="457200"/>
          </a:xfrm>
          <a:prstGeom prst="rect">
            <a:avLst/>
          </a:prstGeom>
          <a:noFill/>
          <a:ln w="9525">
            <a:noFill/>
            <a:miter lim="800000"/>
            <a:headEnd/>
            <a:tailEnd/>
          </a:ln>
          <a:effectLst/>
        </p:spPr>
        <p:txBody>
          <a:bodyPr>
            <a:spAutoFit/>
          </a:bodyPr>
          <a:lstStyle/>
          <a:p>
            <a:pPr algn="l">
              <a:spcBef>
                <a:spcPct val="50000"/>
              </a:spcBef>
            </a:pPr>
            <a:r>
              <a:rPr lang="en-US" altLang="zh-CN" dirty="0">
                <a:latin typeface="Consolas" pitchFamily="49" charset="0"/>
                <a:cs typeface="Consolas" pitchFamily="49" charset="0"/>
              </a:rPr>
              <a:t>L</a:t>
            </a:r>
          </a:p>
        </p:txBody>
      </p:sp>
      <p:grpSp>
        <p:nvGrpSpPr>
          <p:cNvPr id="35" name="组合 34"/>
          <p:cNvGrpSpPr/>
          <p:nvPr/>
        </p:nvGrpSpPr>
        <p:grpSpPr>
          <a:xfrm>
            <a:off x="152933" y="3000372"/>
            <a:ext cx="9276851" cy="1500198"/>
            <a:chOff x="152933" y="3000372"/>
            <a:chExt cx="9276851" cy="1500198"/>
          </a:xfrm>
        </p:grpSpPr>
        <p:sp>
          <p:nvSpPr>
            <p:cNvPr id="5" name="Rectangle 5"/>
            <p:cNvSpPr>
              <a:spLocks noChangeArrowheads="1"/>
            </p:cNvSpPr>
            <p:nvPr/>
          </p:nvSpPr>
          <p:spPr bwMode="auto">
            <a:xfrm>
              <a:off x="1019739" y="3688273"/>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7" name="Rectangle 6"/>
            <p:cNvSpPr>
              <a:spLocks noChangeArrowheads="1"/>
            </p:cNvSpPr>
            <p:nvPr/>
          </p:nvSpPr>
          <p:spPr bwMode="auto">
            <a:xfrm>
              <a:off x="1561076" y="3688273"/>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8" name="Rectangle 10"/>
            <p:cNvSpPr>
              <a:spLocks noChangeArrowheads="1"/>
            </p:cNvSpPr>
            <p:nvPr/>
          </p:nvSpPr>
          <p:spPr bwMode="auto">
            <a:xfrm>
              <a:off x="2892989"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itchFamily="49" charset="0"/>
                  <a:cs typeface="Consolas" pitchFamily="49" charset="0"/>
                </a:rPr>
                <a:t>a</a:t>
              </a:r>
              <a:r>
                <a:rPr lang="en-US" altLang="zh-CN" sz="2000" baseline="-25000" dirty="0" err="1">
                  <a:solidFill>
                    <a:srgbClr val="3333FF"/>
                  </a:solidFill>
                  <a:latin typeface="Consolas" pitchFamily="49" charset="0"/>
                  <a:cs typeface="Consolas" pitchFamily="49" charset="0"/>
                </a:rPr>
                <a:t>1</a:t>
              </a:r>
              <a:endParaRPr lang="en-US" altLang="zh-CN" sz="2000" baseline="-25000" dirty="0">
                <a:solidFill>
                  <a:srgbClr val="3333FF"/>
                </a:solidFill>
                <a:latin typeface="Consolas" pitchFamily="49" charset="0"/>
                <a:cs typeface="Consolas" pitchFamily="49" charset="0"/>
              </a:endParaRPr>
            </a:p>
          </p:txBody>
        </p:sp>
        <p:sp>
          <p:nvSpPr>
            <p:cNvPr id="9" name="Rectangle 11"/>
            <p:cNvSpPr>
              <a:spLocks noChangeArrowheads="1"/>
            </p:cNvSpPr>
            <p:nvPr/>
          </p:nvSpPr>
          <p:spPr bwMode="auto">
            <a:xfrm>
              <a:off x="3434326"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10" name="Rectangle 12"/>
            <p:cNvSpPr>
              <a:spLocks noChangeArrowheads="1"/>
            </p:cNvSpPr>
            <p:nvPr/>
          </p:nvSpPr>
          <p:spPr bwMode="auto">
            <a:xfrm>
              <a:off x="4905939"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itchFamily="49" charset="0"/>
                  <a:cs typeface="Consolas" pitchFamily="49" charset="0"/>
                </a:rPr>
                <a:t>a</a:t>
              </a:r>
              <a:r>
                <a:rPr lang="en-US" altLang="zh-CN" sz="2000" baseline="-25000" dirty="0" err="1">
                  <a:solidFill>
                    <a:srgbClr val="3333FF"/>
                  </a:solidFill>
                  <a:latin typeface="Consolas" pitchFamily="49" charset="0"/>
                  <a:cs typeface="Consolas" pitchFamily="49" charset="0"/>
                </a:rPr>
                <a:t>2</a:t>
              </a:r>
              <a:endParaRPr lang="en-US" altLang="zh-CN" sz="2000" baseline="-25000" dirty="0">
                <a:solidFill>
                  <a:srgbClr val="3333FF"/>
                </a:solidFill>
                <a:latin typeface="Consolas" pitchFamily="49" charset="0"/>
                <a:cs typeface="Consolas" pitchFamily="49" charset="0"/>
              </a:endParaRPr>
            </a:p>
          </p:txBody>
        </p:sp>
        <p:sp>
          <p:nvSpPr>
            <p:cNvPr id="11" name="Rectangle 13"/>
            <p:cNvSpPr>
              <a:spLocks noChangeArrowheads="1"/>
            </p:cNvSpPr>
            <p:nvPr/>
          </p:nvSpPr>
          <p:spPr bwMode="auto">
            <a:xfrm>
              <a:off x="5447276"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12" name="Rectangle 14"/>
            <p:cNvSpPr>
              <a:spLocks noChangeArrowheads="1"/>
            </p:cNvSpPr>
            <p:nvPr/>
          </p:nvSpPr>
          <p:spPr bwMode="auto">
            <a:xfrm>
              <a:off x="7893614"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r>
                <a:rPr lang="en-US" altLang="zh-CN" sz="2000" i="1" baseline="-25000" dirty="0">
                  <a:solidFill>
                    <a:srgbClr val="3333FF"/>
                  </a:solidFill>
                  <a:latin typeface="Consolas" pitchFamily="49" charset="0"/>
                  <a:cs typeface="Consolas" pitchFamily="49" charset="0"/>
                </a:rPr>
                <a:t>n</a:t>
              </a:r>
            </a:p>
          </p:txBody>
        </p:sp>
        <p:sp>
          <p:nvSpPr>
            <p:cNvPr id="13" name="Rectangle 15"/>
            <p:cNvSpPr>
              <a:spLocks noChangeArrowheads="1"/>
            </p:cNvSpPr>
            <p:nvPr/>
          </p:nvSpPr>
          <p:spPr bwMode="auto">
            <a:xfrm>
              <a:off x="8434951"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itchFamily="49" charset="0"/>
                <a:cs typeface="Consolas" pitchFamily="49" charset="0"/>
              </a:endParaRPr>
            </a:p>
          </p:txBody>
        </p:sp>
        <p:sp>
          <p:nvSpPr>
            <p:cNvPr id="14" name="Text Box 16"/>
            <p:cNvSpPr txBox="1">
              <a:spLocks noChangeArrowheads="1"/>
            </p:cNvSpPr>
            <p:nvPr/>
          </p:nvSpPr>
          <p:spPr bwMode="auto">
            <a:xfrm>
              <a:off x="6282301" y="3688273"/>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Consolas" pitchFamily="49" charset="0"/>
                  <a:ea typeface="宋体" pitchFamily="2" charset="-122"/>
                  <a:cs typeface="Consolas" pitchFamily="49" charset="0"/>
                </a:rPr>
                <a:t>…</a:t>
              </a:r>
            </a:p>
          </p:txBody>
        </p:sp>
        <p:sp>
          <p:nvSpPr>
            <p:cNvPr id="15" name="Arc 17"/>
            <p:cNvSpPr>
              <a:spLocks/>
            </p:cNvSpPr>
            <p:nvPr/>
          </p:nvSpPr>
          <p:spPr bwMode="auto">
            <a:xfrm>
              <a:off x="152933" y="3329498"/>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17" name="Line 19"/>
            <p:cNvSpPr>
              <a:spLocks noChangeShapeType="1"/>
            </p:cNvSpPr>
            <p:nvPr/>
          </p:nvSpPr>
          <p:spPr bwMode="auto">
            <a:xfrm>
              <a:off x="1811901" y="3820035"/>
              <a:ext cx="576263"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8" name="Line 20"/>
            <p:cNvSpPr>
              <a:spLocks noChangeShapeType="1"/>
            </p:cNvSpPr>
            <p:nvPr/>
          </p:nvSpPr>
          <p:spPr bwMode="auto">
            <a:xfrm>
              <a:off x="3769289" y="3845435"/>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9" name="Line 21"/>
            <p:cNvSpPr>
              <a:spLocks noChangeShapeType="1"/>
            </p:cNvSpPr>
            <p:nvPr/>
          </p:nvSpPr>
          <p:spPr bwMode="auto">
            <a:xfrm>
              <a:off x="5699689" y="3845435"/>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0" name="Line 22"/>
            <p:cNvSpPr>
              <a:spLocks noChangeShapeType="1"/>
            </p:cNvSpPr>
            <p:nvPr/>
          </p:nvSpPr>
          <p:spPr bwMode="auto">
            <a:xfrm>
              <a:off x="6779189" y="3845435"/>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2" name="Rectangle 24"/>
            <p:cNvSpPr>
              <a:spLocks noChangeArrowheads="1"/>
            </p:cNvSpPr>
            <p:nvPr/>
          </p:nvSpPr>
          <p:spPr bwMode="auto">
            <a:xfrm>
              <a:off x="7355451"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3" name="Rectangle 25"/>
            <p:cNvSpPr>
              <a:spLocks noChangeArrowheads="1"/>
            </p:cNvSpPr>
            <p:nvPr/>
          </p:nvSpPr>
          <p:spPr bwMode="auto">
            <a:xfrm>
              <a:off x="4366189"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4" name="Rectangle 26"/>
            <p:cNvSpPr>
              <a:spLocks noChangeArrowheads="1"/>
            </p:cNvSpPr>
            <p:nvPr/>
          </p:nvSpPr>
          <p:spPr bwMode="auto">
            <a:xfrm>
              <a:off x="479989" y="3688273"/>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5" name="Rectangle 27"/>
            <p:cNvSpPr>
              <a:spLocks noChangeArrowheads="1"/>
            </p:cNvSpPr>
            <p:nvPr/>
          </p:nvSpPr>
          <p:spPr bwMode="auto">
            <a:xfrm>
              <a:off x="2388164"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 name="Line 28"/>
            <p:cNvSpPr>
              <a:spLocks noChangeShapeType="1"/>
            </p:cNvSpPr>
            <p:nvPr/>
          </p:nvSpPr>
          <p:spPr bwMode="auto">
            <a:xfrm flipH="1">
              <a:off x="2099239" y="3977198"/>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7" name="Line 29"/>
            <p:cNvSpPr>
              <a:spLocks noChangeShapeType="1"/>
            </p:cNvSpPr>
            <p:nvPr/>
          </p:nvSpPr>
          <p:spPr bwMode="auto">
            <a:xfrm flipH="1">
              <a:off x="3970901" y="3977198"/>
              <a:ext cx="576263"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8" name="Line 30"/>
            <p:cNvSpPr>
              <a:spLocks noChangeShapeType="1"/>
            </p:cNvSpPr>
            <p:nvPr/>
          </p:nvSpPr>
          <p:spPr bwMode="auto">
            <a:xfrm flipH="1">
              <a:off x="5987026" y="4002598"/>
              <a:ext cx="360363"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9" name="Line 31"/>
            <p:cNvSpPr>
              <a:spLocks noChangeShapeType="1"/>
            </p:cNvSpPr>
            <p:nvPr/>
          </p:nvSpPr>
          <p:spPr bwMode="auto">
            <a:xfrm flipH="1">
              <a:off x="6995089" y="3985135"/>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30" name="任意多边形 29"/>
            <p:cNvSpPr/>
            <p:nvPr/>
          </p:nvSpPr>
          <p:spPr>
            <a:xfrm>
              <a:off x="1119751" y="3956587"/>
              <a:ext cx="8310033" cy="543983"/>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31" name="任意多边形 30"/>
            <p:cNvSpPr/>
            <p:nvPr/>
          </p:nvSpPr>
          <p:spPr>
            <a:xfrm>
              <a:off x="673134" y="3408370"/>
              <a:ext cx="7495117" cy="510117"/>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5117" h="510117">
                  <a:moveTo>
                    <a:pt x="40217" y="510117"/>
                  </a:moveTo>
                  <a:cubicBezTo>
                    <a:pt x="20108" y="345017"/>
                    <a:pt x="0" y="179917"/>
                    <a:pt x="472017" y="103717"/>
                  </a:cubicBezTo>
                  <a:cubicBezTo>
                    <a:pt x="944034" y="27517"/>
                    <a:pt x="2872317" y="52917"/>
                    <a:pt x="2872317" y="52917"/>
                  </a:cubicBezTo>
                  <a:cubicBezTo>
                    <a:pt x="3911600" y="42334"/>
                    <a:pt x="5937250" y="0"/>
                    <a:pt x="6707717" y="40217"/>
                  </a:cubicBezTo>
                  <a:cubicBezTo>
                    <a:pt x="7478184" y="80434"/>
                    <a:pt x="7486650" y="187325"/>
                    <a:pt x="7495117" y="294217"/>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cxnSp>
          <p:nvCxnSpPr>
            <p:cNvPr id="32" name="直接箭头连接符 31"/>
            <p:cNvCxnSpPr/>
            <p:nvPr/>
          </p:nvCxnSpPr>
          <p:spPr>
            <a:xfrm rot="16200000" flipH="1">
              <a:off x="8093074" y="3408388"/>
              <a:ext cx="433386" cy="4598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286776" y="3000372"/>
              <a:ext cx="357190" cy="430887"/>
            </a:xfrm>
            <a:prstGeom prst="rect">
              <a:avLst/>
            </a:prstGeom>
            <a:noFill/>
          </p:spPr>
          <p:txBody>
            <a:bodyPr wrap="square" rtlCol="0">
              <a:spAutoFit/>
            </a:bodyPr>
            <a:lstStyle/>
            <a:p>
              <a:r>
                <a:rPr lang="en-US" altLang="zh-CN" sz="2200">
                  <a:latin typeface="Consolas" pitchFamily="49" charset="0"/>
                  <a:cs typeface="Consolas" pitchFamily="49" charset="0"/>
                </a:rPr>
                <a:t>p</a:t>
              </a:r>
              <a:endParaRPr lang="zh-CN" altLang="en-US" sz="2200">
                <a:latin typeface="Consolas" pitchFamily="49" charset="0"/>
                <a:cs typeface="Consolas" pitchFamily="49" charset="0"/>
              </a:endParaRPr>
            </a:p>
          </p:txBody>
        </p:sp>
      </p:grpSp>
      <p:sp>
        <p:nvSpPr>
          <p:cNvPr id="34" name="直角双向箭头 33"/>
          <p:cNvSpPr/>
          <p:nvPr/>
        </p:nvSpPr>
        <p:spPr>
          <a:xfrm rot="16200000">
            <a:off x="6843950" y="1326373"/>
            <a:ext cx="1188000" cy="2160000"/>
          </a:xfrm>
          <a:prstGeom prst="leftUpArrow">
            <a:avLst>
              <a:gd name="adj1" fmla="val 10360"/>
              <a:gd name="adj2" fmla="val 25000"/>
              <a:gd name="adj3" fmla="val 23954"/>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2" name="幻灯片编号占位符 1"/>
          <p:cNvSpPr>
            <a:spLocks noGrp="1"/>
          </p:cNvSpPr>
          <p:nvPr>
            <p:ph type="sldNum" sz="quarter" idx="12"/>
          </p:nvPr>
        </p:nvSpPr>
        <p:spPr/>
        <p:txBody>
          <a:bodyPr/>
          <a:lstStyle/>
          <a:p>
            <a:fld id="{BC067DFE-42A7-4CB5-93C4-F2F97DA7580C}" type="slidenum">
              <a:rPr lang="en-US" altLang="zh-CN" smtClean="0"/>
              <a:pPr/>
              <a:t>111</a:t>
            </a:fld>
            <a:endParaRPr lang="en-US" altLang="zh-CN" dirty="0"/>
          </a:p>
        </p:txBody>
      </p:sp>
    </p:spTree>
    <p:extLst>
      <p:ext uri="{BB962C8B-B14F-4D97-AF65-F5344CB8AC3E}">
        <p14:creationId xmlns:p14="http://schemas.microsoft.com/office/powerpoint/2010/main" val="872514402"/>
      </p:ext>
    </p:extLst>
  </p:cSld>
  <p:clrMapOvr>
    <a:masterClrMapping/>
  </p:clrMapOvr>
  <mc:AlternateContent xmlns:mc="http://schemas.openxmlformats.org/markup-compatibility/2006" xmlns:p14="http://schemas.microsoft.com/office/powerpoint/2010/main">
    <mc:Choice Requires="p14">
      <p:transition spd="slow" p14:dur="2000" advTm="28032"/>
    </mc:Choice>
    <mc:Fallback xmlns="">
      <p:transition xmlns:p14="http://schemas.microsoft.com/office/powerpoint/2010/main" spd="slow" advTm="28032"/>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642918"/>
            <a:ext cx="8501122" cy="3980577"/>
          </a:xfrm>
          <a:prstGeom prst="rect">
            <a:avLst/>
          </a:prstGeom>
          <a:noFill/>
        </p:spPr>
        <p:txBody>
          <a:bodyPr wrap="square" rtlCol="0">
            <a:spAutoFit/>
          </a:bodyPr>
          <a:lstStyle/>
          <a:p>
            <a:pPr algn="l">
              <a:lnSpc>
                <a:spcPts val="3600"/>
              </a:lnSpc>
            </a:pPr>
            <a:r>
              <a:rPr kumimoji="1" lang="en-US" altLang="zh-CN" sz="2200" dirty="0">
                <a:solidFill>
                  <a:srgbClr val="FF3300"/>
                </a:solidFill>
                <a:latin typeface="Consolas" pitchFamily="49" charset="0"/>
                <a:ea typeface="楷体" pitchFamily="49" charset="-122"/>
                <a:cs typeface="Consolas" pitchFamily="49" charset="0"/>
              </a:rPr>
              <a:t>    【</a:t>
            </a:r>
            <a:r>
              <a:rPr kumimoji="1" lang="zh-CN" altLang="en-US" sz="2200" dirty="0">
                <a:solidFill>
                  <a:srgbClr val="FF3300"/>
                </a:solidFill>
                <a:latin typeface="Consolas" pitchFamily="49" charset="0"/>
                <a:ea typeface="楷体" pitchFamily="49" charset="-122"/>
                <a:cs typeface="Consolas" pitchFamily="49" charset="0"/>
              </a:rPr>
              <a:t>例</a:t>
            </a:r>
            <a:r>
              <a:rPr kumimoji="1" lang="en-US" altLang="zh-CN" sz="2200" dirty="0">
                <a:solidFill>
                  <a:srgbClr val="FF3300"/>
                </a:solidFill>
                <a:latin typeface="Consolas" pitchFamily="49" charset="0"/>
                <a:ea typeface="楷体" pitchFamily="49" charset="-122"/>
                <a:cs typeface="Consolas" pitchFamily="49" charset="0"/>
              </a:rPr>
              <a:t>】</a:t>
            </a:r>
            <a:r>
              <a:rPr lang="zh-CN" altLang="en-US" sz="2200" dirty="0">
                <a:latin typeface="Consolas" pitchFamily="49" charset="0"/>
                <a:ea typeface="楷体" pitchFamily="49" charset="-122"/>
                <a:cs typeface="Consolas" pitchFamily="49" charset="0"/>
              </a:rPr>
              <a:t>如果对含有</a:t>
            </a:r>
            <a:r>
              <a:rPr lang="en-US" sz="2200" i="1" dirty="0">
                <a:latin typeface="Consolas" pitchFamily="49" charset="0"/>
                <a:ea typeface="楷体" pitchFamily="49" charset="-122"/>
                <a:cs typeface="Consolas" pitchFamily="49" charset="0"/>
              </a:rPr>
              <a:t>n</a:t>
            </a:r>
            <a:r>
              <a:rPr lang="zh-CN" altLang="en-US" sz="2200" dirty="0">
                <a:latin typeface="Consolas" pitchFamily="49" charset="0"/>
                <a:ea typeface="楷体" pitchFamily="49" charset="-122"/>
                <a:cs typeface="Consolas" pitchFamily="49" charset="0"/>
              </a:rPr>
              <a:t>（</a:t>
            </a:r>
            <a:r>
              <a:rPr lang="en-US" sz="2200" i="1" dirty="0">
                <a:latin typeface="Consolas" pitchFamily="49" charset="0"/>
                <a:ea typeface="楷体" pitchFamily="49" charset="-122"/>
                <a:cs typeface="Consolas" pitchFamily="49" charset="0"/>
              </a:rPr>
              <a:t>n</a:t>
            </a:r>
            <a:r>
              <a:rPr lang="en-US" sz="2200" dirty="0">
                <a:latin typeface="Consolas" pitchFamily="49" charset="0"/>
                <a:ea typeface="楷体" pitchFamily="49" charset="-122"/>
                <a:cs typeface="Consolas" pitchFamily="49" charset="0"/>
              </a:rPr>
              <a:t>&gt;1</a:t>
            </a:r>
            <a:r>
              <a:rPr lang="zh-CN" altLang="en-US" sz="2200" dirty="0">
                <a:latin typeface="Consolas" pitchFamily="49" charset="0"/>
                <a:ea typeface="楷体" pitchFamily="49" charset="-122"/>
                <a:cs typeface="Consolas" pitchFamily="49" charset="0"/>
              </a:rPr>
              <a:t>）个元素的线性表的运算只有</a:t>
            </a:r>
            <a:r>
              <a:rPr lang="en-US" sz="2200" dirty="0">
                <a:latin typeface="Consolas" pitchFamily="49" charset="0"/>
                <a:ea typeface="楷体" pitchFamily="49" charset="-122"/>
                <a:cs typeface="Consolas" pitchFamily="49" charset="0"/>
              </a:rPr>
              <a:t>4</a:t>
            </a:r>
            <a:r>
              <a:rPr lang="zh-CN" altLang="en-US" sz="2200" dirty="0">
                <a:latin typeface="Consolas" pitchFamily="49" charset="0"/>
                <a:ea typeface="楷体" pitchFamily="49" charset="-122"/>
                <a:cs typeface="Consolas" pitchFamily="49" charset="0"/>
              </a:rPr>
              <a:t>种，即删除第一个元素、删除尾元素、在第一个元素前面插入新元素、在尾元素的后面插入新元素，则最好使用（   ）。</a:t>
            </a:r>
          </a:p>
          <a:p>
            <a:pPr algn="l">
              <a:lnSpc>
                <a:spcPts val="3600"/>
              </a:lnSpc>
            </a:pPr>
            <a:r>
              <a:rPr lang="en-US" sz="2200" dirty="0">
                <a:latin typeface="Consolas" pitchFamily="49" charset="0"/>
                <a:ea typeface="楷体" pitchFamily="49" charset="-122"/>
                <a:cs typeface="Consolas" pitchFamily="49" charset="0"/>
              </a:rPr>
              <a:t>   A.</a:t>
            </a:r>
            <a:r>
              <a:rPr lang="zh-CN" altLang="en-US" sz="2200" dirty="0">
                <a:latin typeface="Consolas" pitchFamily="49" charset="0"/>
                <a:ea typeface="楷体" pitchFamily="49" charset="-122"/>
                <a:cs typeface="Consolas" pitchFamily="49" charset="0"/>
              </a:rPr>
              <a:t>只有尾结点指针没有头结点的循环单链表</a:t>
            </a:r>
          </a:p>
          <a:p>
            <a:pPr algn="l">
              <a:lnSpc>
                <a:spcPts val="3600"/>
              </a:lnSpc>
            </a:pPr>
            <a:r>
              <a:rPr lang="en-US" sz="2200" dirty="0">
                <a:latin typeface="Consolas" pitchFamily="49" charset="0"/>
                <a:ea typeface="楷体" pitchFamily="49" charset="-122"/>
                <a:cs typeface="Consolas" pitchFamily="49" charset="0"/>
              </a:rPr>
              <a:t>   B.</a:t>
            </a:r>
            <a:r>
              <a:rPr lang="zh-CN" altLang="en-US" sz="2200" dirty="0">
                <a:latin typeface="Consolas" pitchFamily="49" charset="0"/>
                <a:ea typeface="楷体" pitchFamily="49" charset="-122"/>
                <a:cs typeface="Consolas" pitchFamily="49" charset="0"/>
              </a:rPr>
              <a:t>只有尾结点指针没有头结点的非循环双链表</a:t>
            </a:r>
          </a:p>
          <a:p>
            <a:pPr algn="l">
              <a:lnSpc>
                <a:spcPts val="3600"/>
              </a:lnSpc>
            </a:pPr>
            <a:r>
              <a:rPr lang="en-US" sz="2200" dirty="0">
                <a:latin typeface="Consolas" pitchFamily="49" charset="0"/>
                <a:ea typeface="楷体" pitchFamily="49" charset="-122"/>
                <a:cs typeface="Consolas" pitchFamily="49" charset="0"/>
              </a:rPr>
              <a:t>   </a:t>
            </a:r>
            <a:r>
              <a:rPr lang="en-US" sz="2200" dirty="0">
                <a:solidFill>
                  <a:srgbClr val="FF00FF"/>
                </a:solidFill>
                <a:latin typeface="Consolas" pitchFamily="49" charset="0"/>
                <a:ea typeface="楷体" pitchFamily="49" charset="-122"/>
                <a:cs typeface="Consolas" pitchFamily="49" charset="0"/>
              </a:rPr>
              <a:t>C.</a:t>
            </a:r>
            <a:r>
              <a:rPr lang="zh-CN" altLang="en-US" sz="2200" dirty="0">
                <a:solidFill>
                  <a:srgbClr val="FF00FF"/>
                </a:solidFill>
                <a:latin typeface="Consolas" pitchFamily="49" charset="0"/>
                <a:ea typeface="楷体" pitchFamily="49" charset="-122"/>
                <a:cs typeface="Consolas" pitchFamily="49" charset="0"/>
              </a:rPr>
              <a:t>只有首结点指针没有尾结点指针的循环双链表</a:t>
            </a:r>
          </a:p>
          <a:p>
            <a:pPr algn="l">
              <a:lnSpc>
                <a:spcPts val="3600"/>
              </a:lnSpc>
            </a:pPr>
            <a:r>
              <a:rPr lang="en-US" sz="2200" dirty="0">
                <a:latin typeface="Consolas" pitchFamily="49" charset="0"/>
                <a:ea typeface="楷体" pitchFamily="49" charset="-122"/>
                <a:cs typeface="Consolas" pitchFamily="49" charset="0"/>
              </a:rPr>
              <a:t>   D.</a:t>
            </a:r>
            <a:r>
              <a:rPr lang="zh-CN" altLang="en-US" sz="2200" dirty="0">
                <a:latin typeface="Consolas" pitchFamily="49" charset="0"/>
                <a:ea typeface="楷体" pitchFamily="49" charset="-122"/>
                <a:cs typeface="Consolas" pitchFamily="49" charset="0"/>
              </a:rPr>
              <a:t>既有头指针也有尾指针的循环单链表</a:t>
            </a:r>
          </a:p>
        </p:txBody>
      </p:sp>
      <p:sp>
        <p:nvSpPr>
          <p:cNvPr id="3" name="幻灯片编号占位符 2"/>
          <p:cNvSpPr>
            <a:spLocks noGrp="1"/>
          </p:cNvSpPr>
          <p:nvPr>
            <p:ph type="sldNum" sz="quarter" idx="12"/>
          </p:nvPr>
        </p:nvSpPr>
        <p:spPr/>
        <p:txBody>
          <a:bodyPr/>
          <a:lstStyle/>
          <a:p>
            <a:fld id="{BC067DFE-42A7-4CB5-93C4-F2F97DA7580C}" type="slidenum">
              <a:rPr lang="en-US" altLang="zh-CN" smtClean="0"/>
              <a:pPr/>
              <a:t>112</a:t>
            </a:fld>
            <a:endParaRPr lang="en-US" altLang="zh-CN" dirty="0"/>
          </a:p>
        </p:txBody>
      </p:sp>
    </p:spTree>
    <p:extLst>
      <p:ext uri="{BB962C8B-B14F-4D97-AF65-F5344CB8AC3E}">
        <p14:creationId xmlns:p14="http://schemas.microsoft.com/office/powerpoint/2010/main" val="3794098736"/>
      </p:ext>
    </p:extLst>
  </p:cSld>
  <p:clrMapOvr>
    <a:masterClrMapping/>
  </p:clrMapOvr>
  <mc:AlternateContent xmlns:mc="http://schemas.openxmlformats.org/markup-compatibility/2006" xmlns:p14="http://schemas.microsoft.com/office/powerpoint/2010/main">
    <mc:Choice Requires="p14">
      <p:transition spd="slow" p14:dur="2000" advTm="52795"/>
    </mc:Choice>
    <mc:Fallback xmlns="">
      <p:transition xmlns:p14="http://schemas.microsoft.com/office/powerpoint/2010/main" spd="slow" advTm="52795"/>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357158" y="895633"/>
            <a:ext cx="7702848" cy="1299338"/>
            <a:chOff x="357158" y="895633"/>
            <a:chExt cx="7702848" cy="1299338"/>
          </a:xfrm>
        </p:grpSpPr>
        <p:sp>
          <p:nvSpPr>
            <p:cNvPr id="2" name="Rectangle 10"/>
            <p:cNvSpPr>
              <a:spLocks noChangeArrowheads="1"/>
            </p:cNvSpPr>
            <p:nvPr/>
          </p:nvSpPr>
          <p:spPr bwMode="auto">
            <a:xfrm>
              <a:off x="1704998"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itchFamily="49" charset="0"/>
                  <a:cs typeface="Consolas" pitchFamily="49" charset="0"/>
                </a:rPr>
                <a:t>a</a:t>
              </a:r>
              <a:r>
                <a:rPr lang="en-US" altLang="zh-CN" sz="2000" baseline="-25000" dirty="0" err="1">
                  <a:solidFill>
                    <a:srgbClr val="3333FF"/>
                  </a:solidFill>
                  <a:latin typeface="Consolas" pitchFamily="49" charset="0"/>
                  <a:cs typeface="Consolas" pitchFamily="49" charset="0"/>
                </a:rPr>
                <a:t>1</a:t>
              </a:r>
              <a:endParaRPr lang="en-US" altLang="zh-CN" sz="2000" baseline="-25000" dirty="0">
                <a:solidFill>
                  <a:srgbClr val="3333FF"/>
                </a:solidFill>
                <a:latin typeface="Consolas" pitchFamily="49" charset="0"/>
                <a:cs typeface="Consolas" pitchFamily="49" charset="0"/>
              </a:endParaRPr>
            </a:p>
          </p:txBody>
        </p:sp>
        <p:sp>
          <p:nvSpPr>
            <p:cNvPr id="3" name="Rectangle 11"/>
            <p:cNvSpPr>
              <a:spLocks noChangeArrowheads="1"/>
            </p:cNvSpPr>
            <p:nvPr/>
          </p:nvSpPr>
          <p:spPr bwMode="auto">
            <a:xfrm>
              <a:off x="2246335"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4" name="Rectangle 12"/>
            <p:cNvSpPr>
              <a:spLocks noChangeArrowheads="1"/>
            </p:cNvSpPr>
            <p:nvPr/>
          </p:nvSpPr>
          <p:spPr bwMode="auto">
            <a:xfrm>
              <a:off x="3717948"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itchFamily="49" charset="0"/>
                  <a:cs typeface="Consolas" pitchFamily="49" charset="0"/>
                </a:rPr>
                <a:t>a</a:t>
              </a:r>
              <a:r>
                <a:rPr lang="en-US" altLang="zh-CN" sz="2000" baseline="-25000" dirty="0" err="1">
                  <a:solidFill>
                    <a:srgbClr val="3333FF"/>
                  </a:solidFill>
                  <a:latin typeface="Consolas" pitchFamily="49" charset="0"/>
                  <a:cs typeface="Consolas" pitchFamily="49" charset="0"/>
                </a:rPr>
                <a:t>2</a:t>
              </a:r>
              <a:endParaRPr lang="en-US" altLang="zh-CN" sz="2000" baseline="-25000" dirty="0">
                <a:solidFill>
                  <a:srgbClr val="3333FF"/>
                </a:solidFill>
                <a:latin typeface="Consolas" pitchFamily="49" charset="0"/>
                <a:cs typeface="Consolas" pitchFamily="49" charset="0"/>
              </a:endParaRPr>
            </a:p>
          </p:txBody>
        </p:sp>
        <p:sp>
          <p:nvSpPr>
            <p:cNvPr id="5" name="Rectangle 13"/>
            <p:cNvSpPr>
              <a:spLocks noChangeArrowheads="1"/>
            </p:cNvSpPr>
            <p:nvPr/>
          </p:nvSpPr>
          <p:spPr bwMode="auto">
            <a:xfrm>
              <a:off x="4259285"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6" name="Rectangle 14"/>
            <p:cNvSpPr>
              <a:spLocks noChangeArrowheads="1"/>
            </p:cNvSpPr>
            <p:nvPr/>
          </p:nvSpPr>
          <p:spPr bwMode="auto">
            <a:xfrm>
              <a:off x="6705623"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r>
                <a:rPr lang="en-US" altLang="zh-CN" sz="2000" i="1" baseline="-25000" dirty="0">
                  <a:solidFill>
                    <a:srgbClr val="3333FF"/>
                  </a:solidFill>
                  <a:latin typeface="Consolas" pitchFamily="49" charset="0"/>
                  <a:cs typeface="Consolas" pitchFamily="49" charset="0"/>
                </a:rPr>
                <a:t>n</a:t>
              </a:r>
            </a:p>
          </p:txBody>
        </p:sp>
        <p:sp>
          <p:nvSpPr>
            <p:cNvPr id="7" name="Rectangle 15"/>
            <p:cNvSpPr>
              <a:spLocks noChangeArrowheads="1"/>
            </p:cNvSpPr>
            <p:nvPr/>
          </p:nvSpPr>
          <p:spPr bwMode="auto">
            <a:xfrm>
              <a:off x="7246960"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itchFamily="49" charset="0"/>
                <a:cs typeface="Consolas" pitchFamily="49" charset="0"/>
              </a:endParaRPr>
            </a:p>
          </p:txBody>
        </p:sp>
        <p:sp>
          <p:nvSpPr>
            <p:cNvPr id="8" name="Text Box 16"/>
            <p:cNvSpPr txBox="1">
              <a:spLocks noChangeArrowheads="1"/>
            </p:cNvSpPr>
            <p:nvPr/>
          </p:nvSpPr>
          <p:spPr bwMode="auto">
            <a:xfrm>
              <a:off x="5094310" y="1400164"/>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Consolas" pitchFamily="49" charset="0"/>
                  <a:ea typeface="宋体" pitchFamily="2" charset="-122"/>
                  <a:cs typeface="Consolas" pitchFamily="49" charset="0"/>
                </a:rPr>
                <a:t>…</a:t>
              </a:r>
            </a:p>
          </p:txBody>
        </p:sp>
        <p:sp>
          <p:nvSpPr>
            <p:cNvPr id="9" name="Line 20"/>
            <p:cNvSpPr>
              <a:spLocks noChangeShapeType="1"/>
            </p:cNvSpPr>
            <p:nvPr/>
          </p:nvSpPr>
          <p:spPr bwMode="auto">
            <a:xfrm>
              <a:off x="2581298" y="1557326"/>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0" name="Line 21"/>
            <p:cNvSpPr>
              <a:spLocks noChangeShapeType="1"/>
            </p:cNvSpPr>
            <p:nvPr/>
          </p:nvSpPr>
          <p:spPr bwMode="auto">
            <a:xfrm>
              <a:off x="4511698" y="1557326"/>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1" name="Line 22"/>
            <p:cNvSpPr>
              <a:spLocks noChangeShapeType="1"/>
            </p:cNvSpPr>
            <p:nvPr/>
          </p:nvSpPr>
          <p:spPr bwMode="auto">
            <a:xfrm>
              <a:off x="5591198" y="1557326"/>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2" name="Rectangle 24"/>
            <p:cNvSpPr>
              <a:spLocks noChangeArrowheads="1"/>
            </p:cNvSpPr>
            <p:nvPr/>
          </p:nvSpPr>
          <p:spPr bwMode="auto">
            <a:xfrm>
              <a:off x="6167460"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13" name="Rectangle 25"/>
            <p:cNvSpPr>
              <a:spLocks noChangeArrowheads="1"/>
            </p:cNvSpPr>
            <p:nvPr/>
          </p:nvSpPr>
          <p:spPr bwMode="auto">
            <a:xfrm>
              <a:off x="3178198"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14" name="Rectangle 27"/>
            <p:cNvSpPr>
              <a:spLocks noChangeArrowheads="1"/>
            </p:cNvSpPr>
            <p:nvPr/>
          </p:nvSpPr>
          <p:spPr bwMode="auto">
            <a:xfrm>
              <a:off x="1200173"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15" name="Line 29"/>
            <p:cNvSpPr>
              <a:spLocks noChangeShapeType="1"/>
            </p:cNvSpPr>
            <p:nvPr/>
          </p:nvSpPr>
          <p:spPr bwMode="auto">
            <a:xfrm flipH="1">
              <a:off x="2782910" y="1689089"/>
              <a:ext cx="576263"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6" name="Line 30"/>
            <p:cNvSpPr>
              <a:spLocks noChangeShapeType="1"/>
            </p:cNvSpPr>
            <p:nvPr/>
          </p:nvSpPr>
          <p:spPr bwMode="auto">
            <a:xfrm flipH="1">
              <a:off x="4799035" y="1714489"/>
              <a:ext cx="360363"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7" name="Line 31"/>
            <p:cNvSpPr>
              <a:spLocks noChangeShapeType="1"/>
            </p:cNvSpPr>
            <p:nvPr/>
          </p:nvSpPr>
          <p:spPr bwMode="auto">
            <a:xfrm flipH="1">
              <a:off x="5807098" y="1697026"/>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8" name="弧形 17"/>
            <p:cNvSpPr/>
            <p:nvPr/>
          </p:nvSpPr>
          <p:spPr>
            <a:xfrm>
              <a:off x="357158" y="928670"/>
              <a:ext cx="1000132" cy="1000132"/>
            </a:xfrm>
            <a:prstGeom prst="arc">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0" name="TextBox 19"/>
            <p:cNvSpPr txBox="1"/>
            <p:nvPr/>
          </p:nvSpPr>
          <p:spPr>
            <a:xfrm>
              <a:off x="571472" y="895633"/>
              <a:ext cx="428628" cy="461665"/>
            </a:xfrm>
            <a:prstGeom prst="rect">
              <a:avLst/>
            </a:prstGeom>
            <a:noFill/>
          </p:spPr>
          <p:txBody>
            <a:bodyPr wrap="square" rtlCol="0">
              <a:spAutoFit/>
            </a:bodyPr>
            <a:lstStyle/>
            <a:p>
              <a:r>
                <a:rPr lang="en-US" altLang="zh-CN" i="1">
                  <a:latin typeface="Consolas" pitchFamily="49" charset="0"/>
                  <a:cs typeface="Consolas" pitchFamily="49" charset="0"/>
                </a:rPr>
                <a:t>L</a:t>
              </a:r>
              <a:endParaRPr lang="zh-CN" altLang="en-US" i="1">
                <a:latin typeface="Consolas" pitchFamily="49" charset="0"/>
                <a:cs typeface="Consolas" pitchFamily="49" charset="0"/>
              </a:endParaRPr>
            </a:p>
          </p:txBody>
        </p:sp>
        <p:sp>
          <p:nvSpPr>
            <p:cNvPr id="21" name="任意多边形 20"/>
            <p:cNvSpPr/>
            <p:nvPr/>
          </p:nvSpPr>
          <p:spPr>
            <a:xfrm>
              <a:off x="1506039" y="1049597"/>
              <a:ext cx="6227971" cy="522015"/>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 name="connsiteX0" fmla="*/ 40217 w 7228145"/>
                <a:gd name="connsiteY0" fmla="*/ 569644 h 710910"/>
                <a:gd name="connsiteX1" fmla="*/ 472017 w 7228145"/>
                <a:gd name="connsiteY1" fmla="*/ 163244 h 710910"/>
                <a:gd name="connsiteX2" fmla="*/ 2872317 w 7228145"/>
                <a:gd name="connsiteY2" fmla="*/ 112444 h 710910"/>
                <a:gd name="connsiteX3" fmla="*/ 6707717 w 7228145"/>
                <a:gd name="connsiteY3" fmla="*/ 99744 h 710910"/>
                <a:gd name="connsiteX4" fmla="*/ 5994887 w 7228145"/>
                <a:gd name="connsiteY4" fmla="*/ 710910 h 710910"/>
                <a:gd name="connsiteX0" fmla="*/ 40217 w 6227981"/>
                <a:gd name="connsiteY0" fmla="*/ 569644 h 710910"/>
                <a:gd name="connsiteX1" fmla="*/ 472017 w 6227981"/>
                <a:gd name="connsiteY1" fmla="*/ 163244 h 710910"/>
                <a:gd name="connsiteX2" fmla="*/ 2872317 w 6227981"/>
                <a:gd name="connsiteY2" fmla="*/ 112444 h 710910"/>
                <a:gd name="connsiteX3" fmla="*/ 5707553 w 6227981"/>
                <a:gd name="connsiteY3" fmla="*/ 99744 h 710910"/>
                <a:gd name="connsiteX4" fmla="*/ 5994887 w 6227981"/>
                <a:gd name="connsiteY4" fmla="*/ 710910 h 710910"/>
                <a:gd name="connsiteX0" fmla="*/ 40217 w 6168444"/>
                <a:gd name="connsiteY0" fmla="*/ 522015 h 522015"/>
                <a:gd name="connsiteX1" fmla="*/ 472017 w 6168444"/>
                <a:gd name="connsiteY1" fmla="*/ 115615 h 522015"/>
                <a:gd name="connsiteX2" fmla="*/ 2872317 w 6168444"/>
                <a:gd name="connsiteY2" fmla="*/ 64815 h 522015"/>
                <a:gd name="connsiteX3" fmla="*/ 5707553 w 6168444"/>
                <a:gd name="connsiteY3" fmla="*/ 52115 h 522015"/>
                <a:gd name="connsiteX4" fmla="*/ 5637665 w 6168444"/>
                <a:gd name="connsiteY4" fmla="*/ 377505 h 522015"/>
                <a:gd name="connsiteX0" fmla="*/ 40217 w 6227971"/>
                <a:gd name="connsiteY0" fmla="*/ 522015 h 522015"/>
                <a:gd name="connsiteX1" fmla="*/ 472017 w 6227971"/>
                <a:gd name="connsiteY1" fmla="*/ 115615 h 522015"/>
                <a:gd name="connsiteX2" fmla="*/ 2872317 w 6227971"/>
                <a:gd name="connsiteY2" fmla="*/ 64815 h 522015"/>
                <a:gd name="connsiteX3" fmla="*/ 5707553 w 6227971"/>
                <a:gd name="connsiteY3" fmla="*/ 52115 h 522015"/>
                <a:gd name="connsiteX4" fmla="*/ 5994823 w 6227971"/>
                <a:gd name="connsiteY4" fmla="*/ 377505 h 522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7971" h="522015">
                  <a:moveTo>
                    <a:pt x="40217" y="522015"/>
                  </a:moveTo>
                  <a:cubicBezTo>
                    <a:pt x="20108" y="356915"/>
                    <a:pt x="0" y="191815"/>
                    <a:pt x="472017" y="115615"/>
                  </a:cubicBezTo>
                  <a:cubicBezTo>
                    <a:pt x="944034" y="39415"/>
                    <a:pt x="2872317" y="64815"/>
                    <a:pt x="2872317" y="64815"/>
                  </a:cubicBezTo>
                  <a:cubicBezTo>
                    <a:pt x="3911600" y="54232"/>
                    <a:pt x="5187135" y="0"/>
                    <a:pt x="5707553" y="52115"/>
                  </a:cubicBezTo>
                  <a:cubicBezTo>
                    <a:pt x="6227971" y="104230"/>
                    <a:pt x="5986356" y="270613"/>
                    <a:pt x="5994823" y="377505"/>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2" name="任意多边形 21"/>
            <p:cNvSpPr/>
            <p:nvPr/>
          </p:nvSpPr>
          <p:spPr>
            <a:xfrm>
              <a:off x="1833538" y="1650988"/>
              <a:ext cx="6226468" cy="543983"/>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 name="connsiteX0" fmla="*/ 7550150 w 8053656"/>
                <a:gd name="connsiteY0" fmla="*/ 0 h 543983"/>
                <a:gd name="connsiteX1" fmla="*/ 7245350 w 8053656"/>
                <a:gd name="connsiteY1" fmla="*/ 406400 h 543983"/>
                <a:gd name="connsiteX2" fmla="*/ 2700316 w 8053656"/>
                <a:gd name="connsiteY2" fmla="*/ 508000 h 543983"/>
                <a:gd name="connsiteX3" fmla="*/ 6350 w 8053656"/>
                <a:gd name="connsiteY3" fmla="*/ 190500 h 543983"/>
                <a:gd name="connsiteX0" fmla="*/ 5722962 w 6226468"/>
                <a:gd name="connsiteY0" fmla="*/ 0 h 543983"/>
                <a:gd name="connsiteX1" fmla="*/ 5418162 w 6226468"/>
                <a:gd name="connsiteY1" fmla="*/ 406400 h 543983"/>
                <a:gd name="connsiteX2" fmla="*/ 873128 w 6226468"/>
                <a:gd name="connsiteY2" fmla="*/ 508000 h 543983"/>
                <a:gd name="connsiteX3" fmla="*/ 179394 w 6226468"/>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6226468" h="543983">
                  <a:moveTo>
                    <a:pt x="5722962" y="0"/>
                  </a:moveTo>
                  <a:cubicBezTo>
                    <a:pt x="6099728" y="160866"/>
                    <a:pt x="6226468" y="321733"/>
                    <a:pt x="5418162" y="406400"/>
                  </a:cubicBezTo>
                  <a:cubicBezTo>
                    <a:pt x="4609856" y="491067"/>
                    <a:pt x="1746256" y="543983"/>
                    <a:pt x="873128" y="508000"/>
                  </a:cubicBezTo>
                  <a:cubicBezTo>
                    <a:pt x="0" y="472017"/>
                    <a:pt x="173044" y="331258"/>
                    <a:pt x="179394"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grpSp>
      <p:sp>
        <p:nvSpPr>
          <p:cNvPr id="23" name="TextBox 22"/>
          <p:cNvSpPr txBox="1"/>
          <p:nvPr/>
        </p:nvSpPr>
        <p:spPr>
          <a:xfrm>
            <a:off x="1428728" y="214290"/>
            <a:ext cx="6357982" cy="430887"/>
          </a:xfrm>
          <a:prstGeom prst="rect">
            <a:avLst/>
          </a:prstGeom>
          <a:noFill/>
        </p:spPr>
        <p:txBody>
          <a:bodyPr wrap="square" rtlCol="0">
            <a:spAutoFit/>
          </a:bodyPr>
          <a:lstStyle/>
          <a:p>
            <a:r>
              <a:rPr lang="zh-CN" altLang="en-US" sz="2200">
                <a:latin typeface="Consolas" pitchFamily="49" charset="0"/>
                <a:ea typeface="楷体" pitchFamily="49" charset="-122"/>
                <a:cs typeface="Consolas" pitchFamily="49" charset="0"/>
              </a:rPr>
              <a:t>只有首结点指针没有尾结点指针的循环双链表</a:t>
            </a:r>
            <a:endParaRPr lang="zh-CN" altLang="en-US" sz="2200">
              <a:latin typeface="Consolas" pitchFamily="49" charset="0"/>
              <a:cs typeface="Consolas" pitchFamily="49" charset="0"/>
            </a:endParaRPr>
          </a:p>
        </p:txBody>
      </p:sp>
      <p:sp>
        <p:nvSpPr>
          <p:cNvPr id="24" name="TextBox 23"/>
          <p:cNvSpPr txBox="1"/>
          <p:nvPr/>
        </p:nvSpPr>
        <p:spPr>
          <a:xfrm>
            <a:off x="714348" y="2714620"/>
            <a:ext cx="4357718" cy="1885003"/>
          </a:xfrm>
          <a:prstGeom prst="rect">
            <a:avLst/>
          </a:prstGeom>
          <a:noFill/>
        </p:spPr>
        <p:txBody>
          <a:bodyPr wrap="square" rtlCol="0">
            <a:spAutoFit/>
          </a:bodyPr>
          <a:lstStyle/>
          <a:p>
            <a:pPr marL="457200" indent="-457200" algn="l">
              <a:lnSpc>
                <a:spcPct val="150000"/>
              </a:lnSpc>
              <a:buBlip>
                <a:blip r:embed="rId2"/>
              </a:buBlip>
            </a:pPr>
            <a:r>
              <a:rPr lang="zh-CN" altLang="en-US" sz="2000">
                <a:latin typeface="Consolas" pitchFamily="49" charset="0"/>
                <a:ea typeface="楷体" pitchFamily="49" charset="-122"/>
                <a:cs typeface="Consolas" pitchFamily="49" charset="0"/>
              </a:rPr>
              <a:t>删除第一个元素</a:t>
            </a:r>
            <a:endParaRPr lang="en-US" altLang="zh-CN" sz="2000">
              <a:latin typeface="Consolas" pitchFamily="49" charset="0"/>
              <a:ea typeface="楷体" pitchFamily="49" charset="-122"/>
              <a:cs typeface="Consolas" pitchFamily="49" charset="0"/>
            </a:endParaRPr>
          </a:p>
          <a:p>
            <a:pPr marL="457200" indent="-457200" algn="l">
              <a:lnSpc>
                <a:spcPct val="150000"/>
              </a:lnSpc>
              <a:buBlip>
                <a:blip r:embed="rId2"/>
              </a:buBlip>
            </a:pPr>
            <a:r>
              <a:rPr lang="zh-CN" altLang="en-US" sz="2000">
                <a:latin typeface="Consolas" pitchFamily="49" charset="0"/>
                <a:ea typeface="楷体" pitchFamily="49" charset="-122"/>
                <a:cs typeface="Consolas" pitchFamily="49" charset="0"/>
              </a:rPr>
              <a:t>删除尾元素</a:t>
            </a:r>
            <a:endParaRPr lang="en-US" altLang="zh-CN" sz="2000">
              <a:latin typeface="Consolas" pitchFamily="49" charset="0"/>
              <a:ea typeface="楷体" pitchFamily="49" charset="-122"/>
              <a:cs typeface="Consolas" pitchFamily="49" charset="0"/>
            </a:endParaRPr>
          </a:p>
          <a:p>
            <a:pPr marL="457200" indent="-457200" algn="l">
              <a:lnSpc>
                <a:spcPct val="150000"/>
              </a:lnSpc>
              <a:buBlip>
                <a:blip r:embed="rId2"/>
              </a:buBlip>
            </a:pPr>
            <a:r>
              <a:rPr lang="zh-CN" altLang="en-US" sz="2000">
                <a:latin typeface="Consolas" pitchFamily="49" charset="0"/>
                <a:ea typeface="楷体" pitchFamily="49" charset="-122"/>
                <a:cs typeface="Consolas" pitchFamily="49" charset="0"/>
              </a:rPr>
              <a:t>在第一个元素前面插入新元素</a:t>
            </a:r>
            <a:endParaRPr lang="en-US" altLang="zh-CN" sz="2000">
              <a:latin typeface="Consolas" pitchFamily="49" charset="0"/>
              <a:ea typeface="楷体" pitchFamily="49" charset="-122"/>
              <a:cs typeface="Consolas" pitchFamily="49" charset="0"/>
            </a:endParaRPr>
          </a:p>
          <a:p>
            <a:pPr marL="457200" indent="-457200" algn="l">
              <a:lnSpc>
                <a:spcPct val="150000"/>
              </a:lnSpc>
              <a:buBlip>
                <a:blip r:embed="rId2"/>
              </a:buBlip>
            </a:pPr>
            <a:r>
              <a:rPr lang="zh-CN" altLang="en-US" sz="2000">
                <a:latin typeface="Consolas" pitchFamily="49" charset="0"/>
                <a:ea typeface="楷体" pitchFamily="49" charset="-122"/>
                <a:cs typeface="Consolas" pitchFamily="49" charset="0"/>
              </a:rPr>
              <a:t>在尾元素的后面插入新元素</a:t>
            </a:r>
            <a:endParaRPr lang="zh-CN" altLang="en-US" sz="2000">
              <a:latin typeface="Consolas" pitchFamily="49" charset="0"/>
              <a:cs typeface="Consolas" pitchFamily="49" charset="0"/>
            </a:endParaRPr>
          </a:p>
        </p:txBody>
      </p:sp>
      <p:sp>
        <p:nvSpPr>
          <p:cNvPr id="25" name="右箭头 24"/>
          <p:cNvSpPr/>
          <p:nvPr/>
        </p:nvSpPr>
        <p:spPr>
          <a:xfrm>
            <a:off x="5357818" y="3643314"/>
            <a:ext cx="642942" cy="285752"/>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26" name="TextBox 25"/>
          <p:cNvSpPr txBox="1"/>
          <p:nvPr/>
        </p:nvSpPr>
        <p:spPr>
          <a:xfrm>
            <a:off x="6215074" y="3429000"/>
            <a:ext cx="2000264" cy="769441"/>
          </a:xfrm>
          <a:prstGeom prst="rect">
            <a:avLst/>
          </a:prstGeom>
          <a:noFill/>
        </p:spPr>
        <p:txBody>
          <a:bodyPr wrap="square" rtlCol="0">
            <a:spAutoFit/>
          </a:bodyPr>
          <a:lstStyle/>
          <a:p>
            <a:r>
              <a:rPr lang="zh-CN" altLang="en-US" sz="2200">
                <a:latin typeface="Consolas" pitchFamily="49" charset="0"/>
                <a:ea typeface="楷体" pitchFamily="49" charset="-122"/>
                <a:cs typeface="Consolas" pitchFamily="49" charset="0"/>
              </a:rPr>
              <a:t>时间复杂度均为</a:t>
            </a:r>
            <a:r>
              <a:rPr lang="en-US" altLang="zh-CN" sz="2200">
                <a:latin typeface="Consolas" pitchFamily="49" charset="0"/>
                <a:ea typeface="楷体" pitchFamily="49" charset="-122"/>
                <a:cs typeface="Consolas" pitchFamily="49" charset="0"/>
              </a:rPr>
              <a:t>O(1)</a:t>
            </a:r>
            <a:endParaRPr lang="zh-CN" altLang="en-US" sz="2200">
              <a:latin typeface="Consolas" pitchFamily="49" charset="0"/>
              <a:ea typeface="楷体" pitchFamily="49" charset="-122"/>
              <a:cs typeface="Consolas" pitchFamily="49" charset="0"/>
            </a:endParaRPr>
          </a:p>
        </p:txBody>
      </p:sp>
      <p:sp>
        <p:nvSpPr>
          <p:cNvPr id="27" name="TextBox 26"/>
          <p:cNvSpPr txBox="1"/>
          <p:nvPr/>
        </p:nvSpPr>
        <p:spPr>
          <a:xfrm>
            <a:off x="928662" y="5143512"/>
            <a:ext cx="1571636" cy="430887"/>
          </a:xfrm>
          <a:prstGeom prst="rect">
            <a:avLst/>
          </a:prstGeom>
          <a:noFill/>
        </p:spPr>
        <p:txBody>
          <a:bodyPr wrap="square" rtlCol="0">
            <a:spAutoFit/>
          </a:bodyPr>
          <a:lstStyle/>
          <a:p>
            <a:pPr algn="l"/>
            <a:r>
              <a:rPr lang="zh-CN" altLang="en-US" sz="2200">
                <a:latin typeface="Consolas" pitchFamily="49" charset="0"/>
                <a:ea typeface="楷体" pitchFamily="49" charset="-122"/>
                <a:cs typeface="Consolas" pitchFamily="49" charset="0"/>
              </a:rPr>
              <a:t>选择</a:t>
            </a:r>
            <a:r>
              <a:rPr lang="en-US" altLang="zh-CN" sz="2200">
                <a:latin typeface="Consolas" pitchFamily="49" charset="0"/>
                <a:ea typeface="楷体" pitchFamily="49" charset="-122"/>
                <a:cs typeface="Consolas" pitchFamily="49" charset="0"/>
              </a:rPr>
              <a:t>C</a:t>
            </a:r>
            <a:endParaRPr lang="zh-CN" altLang="en-US" sz="2200">
              <a:latin typeface="Consolas" pitchFamily="49" charset="0"/>
              <a:ea typeface="楷体" pitchFamily="49" charset="-122"/>
              <a:cs typeface="Consolas" pitchFamily="49" charset="0"/>
            </a:endParaRPr>
          </a:p>
        </p:txBody>
      </p:sp>
      <p:sp>
        <p:nvSpPr>
          <p:cNvPr id="19" name="幻灯片编号占位符 18"/>
          <p:cNvSpPr>
            <a:spLocks noGrp="1"/>
          </p:cNvSpPr>
          <p:nvPr>
            <p:ph type="sldNum" sz="quarter" idx="12"/>
          </p:nvPr>
        </p:nvSpPr>
        <p:spPr/>
        <p:txBody>
          <a:bodyPr/>
          <a:lstStyle/>
          <a:p>
            <a:fld id="{BC067DFE-42A7-4CB5-93C4-F2F97DA7580C}" type="slidenum">
              <a:rPr lang="en-US" altLang="zh-CN" smtClean="0"/>
              <a:pPr/>
              <a:t>113</a:t>
            </a:fld>
            <a:endParaRPr lang="en-US" altLang="zh-CN" dirty="0"/>
          </a:p>
        </p:txBody>
      </p:sp>
    </p:spTree>
    <p:extLst>
      <p:ext uri="{BB962C8B-B14F-4D97-AF65-F5344CB8AC3E}">
        <p14:creationId xmlns:p14="http://schemas.microsoft.com/office/powerpoint/2010/main" val="1993341758"/>
      </p:ext>
    </p:extLst>
  </p:cSld>
  <p:clrMapOvr>
    <a:masterClrMapping/>
  </p:clrMapOvr>
  <mc:AlternateContent xmlns:mc="http://schemas.openxmlformats.org/markup-compatibility/2006" xmlns:p14="http://schemas.microsoft.com/office/powerpoint/2010/main">
    <mc:Choice Requires="p14">
      <p:transition spd="slow" p14:dur="2000" advTm="70104"/>
    </mc:Choice>
    <mc:Fallback xmlns="">
      <p:transition xmlns:p14="http://schemas.microsoft.com/office/powerpoint/2010/main" spd="slow" advTm="70104"/>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357158" y="307131"/>
            <a:ext cx="8153400" cy="904863"/>
          </a:xfrm>
          <a:prstGeom prst="rect">
            <a:avLst/>
          </a:prstGeom>
          <a:noFill/>
          <a:ln w="9525">
            <a:noFill/>
            <a:miter lim="800000"/>
            <a:headEnd/>
            <a:tailEnd/>
          </a:ln>
          <a:effectLst/>
        </p:spPr>
        <p:txBody>
          <a:bodyPr>
            <a:spAutoFit/>
          </a:bodyPr>
          <a:lstStyle/>
          <a:p>
            <a:pPr algn="just">
              <a:lnSpc>
                <a:spcPct val="120000"/>
              </a:lnSpc>
              <a:spcBef>
                <a:spcPct val="50000"/>
              </a:spcBef>
            </a:pPr>
            <a:r>
              <a:rPr kumimoji="1" lang="en-US" altLang="zh-CN" sz="2200" dirty="0">
                <a:solidFill>
                  <a:srgbClr val="FF3300"/>
                </a:solidFill>
                <a:latin typeface="Consolas" pitchFamily="49" charset="0"/>
                <a:cs typeface="Consolas" pitchFamily="49" charset="0"/>
              </a:rPr>
              <a:t>    </a:t>
            </a:r>
            <a:r>
              <a:rPr kumimoji="1" lang="en-US" altLang="zh-CN" sz="2200" dirty="0">
                <a:solidFill>
                  <a:srgbClr val="FF3300"/>
                </a:solidFill>
                <a:latin typeface="Consolas" pitchFamily="49" charset="0"/>
                <a:ea typeface="楷体" pitchFamily="49" charset="-122"/>
                <a:cs typeface="Consolas" pitchFamily="49" charset="0"/>
              </a:rPr>
              <a:t>【</a:t>
            </a:r>
            <a:r>
              <a:rPr kumimoji="1" lang="zh-CN" altLang="en-US" sz="2200" dirty="0">
                <a:solidFill>
                  <a:srgbClr val="FF3300"/>
                </a:solidFill>
                <a:latin typeface="Consolas" pitchFamily="49" charset="0"/>
                <a:ea typeface="楷体" pitchFamily="49" charset="-122"/>
                <a:cs typeface="Consolas" pitchFamily="49" charset="0"/>
              </a:rPr>
              <a:t>例</a:t>
            </a:r>
            <a:r>
              <a:rPr kumimoji="1" lang="en-US" altLang="zh-CN" sz="2200" dirty="0">
                <a:solidFill>
                  <a:srgbClr val="FF3300"/>
                </a:solidFill>
                <a:latin typeface="Consolas" pitchFamily="49" charset="0"/>
                <a:ea typeface="楷体" pitchFamily="49" charset="-122"/>
                <a:cs typeface="Consolas" pitchFamily="49" charset="0"/>
              </a:rPr>
              <a:t>2-13</a:t>
            </a:r>
            <a:r>
              <a:rPr kumimoji="1" lang="zh-CN" altLang="en-US" sz="2200" dirty="0">
                <a:solidFill>
                  <a:srgbClr val="FF3300"/>
                </a:solidFill>
                <a:latin typeface="Consolas" pitchFamily="49" charset="0"/>
                <a:ea typeface="楷体" pitchFamily="49" charset="-122"/>
                <a:cs typeface="Consolas" pitchFamily="49" charset="0"/>
              </a:rPr>
              <a:t>：</a:t>
            </a:r>
            <a:r>
              <a:rPr kumimoji="1" lang="en-US" altLang="zh-CN" sz="2200" dirty="0">
                <a:solidFill>
                  <a:srgbClr val="FF3300"/>
                </a:solidFill>
                <a:latin typeface="Consolas" pitchFamily="49" charset="0"/>
                <a:ea typeface="楷体" pitchFamily="49" charset="-122"/>
                <a:cs typeface="Consolas" pitchFamily="49" charset="0"/>
              </a:rPr>
              <a:t>p60】</a:t>
            </a:r>
            <a:r>
              <a:rPr kumimoji="1" lang="zh-CN" altLang="en-US" sz="2200" dirty="0">
                <a:latin typeface="Consolas" pitchFamily="49" charset="0"/>
                <a:ea typeface="楷体" pitchFamily="49" charset="-122"/>
                <a:cs typeface="Consolas" pitchFamily="49" charset="0"/>
              </a:rPr>
              <a:t>设计判断带头结点的循环双链表</a:t>
            </a:r>
            <a:r>
              <a:rPr kumimoji="1" lang="en-US" altLang="zh-CN" sz="2200" dirty="0">
                <a:latin typeface="Consolas" pitchFamily="49" charset="0"/>
                <a:ea typeface="楷体" pitchFamily="49" charset="-122"/>
                <a:cs typeface="Consolas" pitchFamily="49" charset="0"/>
              </a:rPr>
              <a:t>L</a:t>
            </a:r>
            <a:r>
              <a:rPr kumimoji="1" lang="zh-CN" altLang="en-US" sz="2200" dirty="0">
                <a:latin typeface="Consolas" pitchFamily="49" charset="0"/>
                <a:ea typeface="楷体" pitchFamily="49" charset="-122"/>
                <a:cs typeface="Consolas" pitchFamily="49" charset="0"/>
              </a:rPr>
              <a:t>（含两个以上的结点）是否对称相等的算法。</a:t>
            </a:r>
            <a:r>
              <a:rPr kumimoji="1" lang="zh-CN" altLang="en-US" sz="2200" dirty="0">
                <a:solidFill>
                  <a:srgbClr val="FF3300"/>
                </a:solidFill>
                <a:latin typeface="Consolas" pitchFamily="49" charset="0"/>
                <a:ea typeface="楷体" pitchFamily="49" charset="-122"/>
                <a:cs typeface="Consolas" pitchFamily="49" charset="0"/>
              </a:rPr>
              <a:t>      </a:t>
            </a:r>
            <a:endParaRPr kumimoji="1" lang="zh-CN" altLang="en-US" sz="2200" dirty="0">
              <a:latin typeface="Consolas" pitchFamily="49" charset="0"/>
              <a:ea typeface="楷体" pitchFamily="49" charset="-122"/>
              <a:cs typeface="Consolas" pitchFamily="49" charset="0"/>
            </a:endParaRPr>
          </a:p>
        </p:txBody>
      </p:sp>
      <p:sp>
        <p:nvSpPr>
          <p:cNvPr id="3" name="TextBox 2"/>
          <p:cNvSpPr txBox="1"/>
          <p:nvPr/>
        </p:nvSpPr>
        <p:spPr>
          <a:xfrm>
            <a:off x="785786" y="1962685"/>
            <a:ext cx="8072494" cy="1323439"/>
          </a:xfrm>
          <a:prstGeom prst="rect">
            <a:avLst/>
          </a:prstGeom>
          <a:noFill/>
        </p:spPr>
        <p:txBody>
          <a:bodyPr wrap="square" rtlCol="0">
            <a:spAutoFit/>
          </a:bodyPr>
          <a:lstStyle/>
          <a:p>
            <a:pPr marL="457200" indent="-457200" algn="l">
              <a:lnSpc>
                <a:spcPts val="3200"/>
              </a:lnSpc>
              <a:buBlip>
                <a:blip r:embed="rId2"/>
              </a:buBlip>
            </a:pPr>
            <a:r>
              <a:rPr kumimoji="1" lang="en-US" altLang="zh-CN" sz="2000">
                <a:latin typeface="Consolas" pitchFamily="49" charset="0"/>
                <a:ea typeface="楷体" pitchFamily="49" charset="-122"/>
                <a:cs typeface="Consolas" pitchFamily="49" charset="0"/>
              </a:rPr>
              <a:t>p</a:t>
            </a:r>
            <a:r>
              <a:rPr kumimoji="1" lang="zh-CN" altLang="en-US" sz="2000" dirty="0">
                <a:latin typeface="Consolas" pitchFamily="49" charset="0"/>
                <a:ea typeface="楷体" pitchFamily="49" charset="-122"/>
                <a:cs typeface="Consolas" pitchFamily="49" charset="0"/>
              </a:rPr>
              <a:t>从左向右</a:t>
            </a:r>
            <a:r>
              <a:rPr kumimoji="1" lang="zh-CN" altLang="en-US" sz="2000">
                <a:latin typeface="Consolas" pitchFamily="49" charset="0"/>
                <a:ea typeface="楷体" pitchFamily="49" charset="-122"/>
                <a:cs typeface="Consolas" pitchFamily="49" charset="0"/>
              </a:rPr>
              <a:t>扫描</a:t>
            </a:r>
            <a:r>
              <a:rPr kumimoji="1" lang="en-US" altLang="zh-CN" sz="2000">
                <a:latin typeface="Consolas" pitchFamily="49" charset="0"/>
                <a:ea typeface="楷体" pitchFamily="49" charset="-122"/>
                <a:cs typeface="Consolas" pitchFamily="49" charset="0"/>
              </a:rPr>
              <a:t>L</a:t>
            </a:r>
            <a:r>
              <a:rPr kumimoji="1" lang="zh-CN" altLang="en-US" sz="2000">
                <a:latin typeface="Consolas" pitchFamily="49" charset="0"/>
                <a:ea typeface="楷体" pitchFamily="49" charset="-122"/>
                <a:cs typeface="Consolas" pitchFamily="49" charset="0"/>
              </a:rPr>
              <a:t>，</a:t>
            </a:r>
            <a:r>
              <a:rPr kumimoji="1" lang="en-US" altLang="zh-CN" sz="2000">
                <a:latin typeface="Consolas" pitchFamily="49" charset="0"/>
                <a:ea typeface="楷体" pitchFamily="49" charset="-122"/>
                <a:cs typeface="Consolas" pitchFamily="49" charset="0"/>
              </a:rPr>
              <a:t>q</a:t>
            </a:r>
            <a:r>
              <a:rPr kumimoji="1" lang="zh-CN" altLang="en-US" sz="2000" dirty="0">
                <a:latin typeface="Consolas" pitchFamily="49" charset="0"/>
                <a:ea typeface="楷体" pitchFamily="49" charset="-122"/>
                <a:cs typeface="Consolas" pitchFamily="49" charset="0"/>
              </a:rPr>
              <a:t>从右向左</a:t>
            </a:r>
            <a:r>
              <a:rPr kumimoji="1" lang="zh-CN" altLang="en-US" sz="2000">
                <a:latin typeface="Consolas" pitchFamily="49" charset="0"/>
                <a:ea typeface="楷体" pitchFamily="49" charset="-122"/>
                <a:cs typeface="Consolas" pitchFamily="49" charset="0"/>
              </a:rPr>
              <a:t>扫描</a:t>
            </a:r>
            <a:r>
              <a:rPr kumimoji="1" lang="en-US" altLang="zh-CN" sz="2000">
                <a:latin typeface="Consolas" pitchFamily="49" charset="0"/>
                <a:ea typeface="楷体" pitchFamily="49" charset="-122"/>
                <a:cs typeface="Consolas" pitchFamily="49" charset="0"/>
              </a:rPr>
              <a:t>L</a:t>
            </a:r>
          </a:p>
          <a:p>
            <a:pPr marL="457200" indent="-457200" algn="l">
              <a:lnSpc>
                <a:spcPts val="3200"/>
              </a:lnSpc>
              <a:buBlip>
                <a:blip r:embed="rId2"/>
              </a:buBlip>
            </a:pPr>
            <a:r>
              <a:rPr kumimoji="1" lang="zh-CN" altLang="en-US" sz="2000">
                <a:latin typeface="Consolas" pitchFamily="49" charset="0"/>
                <a:ea typeface="楷体" pitchFamily="49" charset="-122"/>
                <a:cs typeface="Consolas" pitchFamily="49" charset="0"/>
              </a:rPr>
              <a:t>若对应数据结点的</a:t>
            </a:r>
            <a:r>
              <a:rPr kumimoji="1" lang="en-US" altLang="zh-CN" sz="2000" dirty="0">
                <a:latin typeface="Consolas" pitchFamily="49" charset="0"/>
                <a:ea typeface="楷体" pitchFamily="49" charset="-122"/>
                <a:cs typeface="Consolas" pitchFamily="49" charset="0"/>
              </a:rPr>
              <a:t>data</a:t>
            </a:r>
            <a:r>
              <a:rPr kumimoji="1" lang="zh-CN" altLang="en-US" sz="2000" dirty="0">
                <a:latin typeface="Consolas" pitchFamily="49" charset="0"/>
                <a:ea typeface="楷体" pitchFamily="49" charset="-122"/>
                <a:cs typeface="Consolas" pitchFamily="49" charset="0"/>
              </a:rPr>
              <a:t>域</a:t>
            </a:r>
            <a:r>
              <a:rPr kumimoji="1" lang="zh-CN" altLang="en-US" sz="2000">
                <a:latin typeface="Consolas" pitchFamily="49" charset="0"/>
                <a:ea typeface="楷体" pitchFamily="49" charset="-122"/>
                <a:cs typeface="Consolas" pitchFamily="49" charset="0"/>
              </a:rPr>
              <a:t>不相等，则退出循环</a:t>
            </a:r>
            <a:endParaRPr kumimoji="1" lang="en-US" altLang="zh-CN" sz="2000">
              <a:latin typeface="Consolas" pitchFamily="49" charset="0"/>
              <a:ea typeface="楷体" pitchFamily="49" charset="-122"/>
              <a:cs typeface="Consolas" pitchFamily="49" charset="0"/>
            </a:endParaRPr>
          </a:p>
          <a:p>
            <a:pPr marL="457200" indent="-457200" algn="l">
              <a:lnSpc>
                <a:spcPts val="3200"/>
              </a:lnSpc>
              <a:buBlip>
                <a:blip r:embed="rId2"/>
              </a:buBlip>
            </a:pPr>
            <a:r>
              <a:rPr kumimoji="1" lang="zh-CN" altLang="en-US" sz="2000">
                <a:latin typeface="Consolas" pitchFamily="49" charset="0"/>
                <a:ea typeface="楷体" pitchFamily="49" charset="-122"/>
                <a:cs typeface="Consolas" pitchFamily="49" charset="0"/>
              </a:rPr>
              <a:t>否则继续比较，直到</a:t>
            </a:r>
            <a:r>
              <a:rPr kumimoji="1" lang="en-US" altLang="zh-CN" sz="2000" dirty="0">
                <a:solidFill>
                  <a:srgbClr val="FF00FF"/>
                </a:solidFill>
                <a:latin typeface="Consolas" pitchFamily="49" charset="0"/>
                <a:ea typeface="楷体" pitchFamily="49" charset="-122"/>
                <a:cs typeface="Consolas" pitchFamily="49" charset="0"/>
              </a:rPr>
              <a:t>p</a:t>
            </a:r>
            <a:r>
              <a:rPr kumimoji="1" lang="zh-CN" altLang="en-US" sz="2000" dirty="0">
                <a:solidFill>
                  <a:srgbClr val="FF00FF"/>
                </a:solidFill>
                <a:latin typeface="Consolas" pitchFamily="49" charset="0"/>
                <a:ea typeface="楷体" pitchFamily="49" charset="-122"/>
                <a:cs typeface="Consolas" pitchFamily="49" charset="0"/>
              </a:rPr>
              <a:t>与</a:t>
            </a:r>
            <a:r>
              <a:rPr kumimoji="1" lang="en-US" altLang="zh-CN" sz="2000" dirty="0">
                <a:solidFill>
                  <a:srgbClr val="FF00FF"/>
                </a:solidFill>
                <a:latin typeface="Consolas" pitchFamily="49" charset="0"/>
                <a:ea typeface="楷体" pitchFamily="49" charset="-122"/>
                <a:cs typeface="Consolas" pitchFamily="49" charset="0"/>
              </a:rPr>
              <a:t>q</a:t>
            </a:r>
            <a:r>
              <a:rPr kumimoji="1" lang="zh-CN" altLang="en-US" sz="2000" dirty="0">
                <a:solidFill>
                  <a:srgbClr val="FF00FF"/>
                </a:solidFill>
                <a:latin typeface="Consolas" pitchFamily="49" charset="0"/>
                <a:ea typeface="楷体" pitchFamily="49" charset="-122"/>
                <a:cs typeface="Consolas" pitchFamily="49" charset="0"/>
              </a:rPr>
              <a:t>相等</a:t>
            </a:r>
            <a:r>
              <a:rPr kumimoji="1" lang="zh-CN" altLang="en-US" sz="2000" dirty="0">
                <a:latin typeface="Consolas" pitchFamily="49" charset="0"/>
                <a:ea typeface="楷体" pitchFamily="49" charset="-122"/>
                <a:cs typeface="Consolas" pitchFamily="49" charset="0"/>
              </a:rPr>
              <a:t>或</a:t>
            </a:r>
            <a:r>
              <a:rPr kumimoji="1" lang="en-US" altLang="zh-CN" sz="2000" dirty="0">
                <a:solidFill>
                  <a:srgbClr val="FF00FF"/>
                </a:solidFill>
                <a:latin typeface="Consolas" pitchFamily="49" charset="0"/>
                <a:ea typeface="楷体" pitchFamily="49" charset="-122"/>
                <a:cs typeface="Consolas" pitchFamily="49" charset="0"/>
              </a:rPr>
              <a:t>p</a:t>
            </a:r>
            <a:r>
              <a:rPr kumimoji="1" lang="zh-CN" altLang="en-US" sz="2000" dirty="0">
                <a:solidFill>
                  <a:srgbClr val="FF00FF"/>
                </a:solidFill>
                <a:latin typeface="Consolas" pitchFamily="49" charset="0"/>
                <a:ea typeface="楷体" pitchFamily="49" charset="-122"/>
                <a:cs typeface="Consolas" pitchFamily="49" charset="0"/>
              </a:rPr>
              <a:t>的下</a:t>
            </a:r>
            <a:r>
              <a:rPr kumimoji="1" lang="zh-CN" altLang="en-US" sz="2000">
                <a:solidFill>
                  <a:srgbClr val="FF00FF"/>
                </a:solidFill>
                <a:latin typeface="Consolas" pitchFamily="49" charset="0"/>
                <a:ea typeface="楷体" pitchFamily="49" charset="-122"/>
                <a:cs typeface="Consolas" pitchFamily="49" charset="0"/>
              </a:rPr>
              <a:t>一个结点为</a:t>
            </a:r>
            <a:r>
              <a:rPr kumimoji="1" lang="zh-CN" altLang="en-US" sz="2000" dirty="0">
                <a:solidFill>
                  <a:srgbClr val="FF00FF"/>
                </a:solidFill>
                <a:latin typeface="Consolas" pitchFamily="49" charset="0"/>
                <a:ea typeface="楷体" pitchFamily="49" charset="-122"/>
                <a:cs typeface="Consolas" pitchFamily="49" charset="0"/>
              </a:rPr>
              <a:t>*</a:t>
            </a:r>
            <a:r>
              <a:rPr kumimoji="1" lang="en-US" altLang="zh-CN" sz="2000" dirty="0">
                <a:solidFill>
                  <a:srgbClr val="FF00FF"/>
                </a:solidFill>
                <a:latin typeface="Consolas" pitchFamily="49" charset="0"/>
                <a:ea typeface="楷体" pitchFamily="49" charset="-122"/>
                <a:cs typeface="Consolas" pitchFamily="49" charset="0"/>
              </a:rPr>
              <a:t>q</a:t>
            </a:r>
            <a:r>
              <a:rPr kumimoji="1" lang="zh-CN" altLang="en-US" sz="2000" dirty="0">
                <a:latin typeface="Consolas" pitchFamily="49" charset="0"/>
                <a:ea typeface="楷体" pitchFamily="49" charset="-122"/>
                <a:cs typeface="Consolas" pitchFamily="49" charset="0"/>
              </a:rPr>
              <a:t>为止。</a:t>
            </a:r>
            <a:endParaRPr lang="zh-CN" altLang="en-US" sz="2000" dirty="0">
              <a:latin typeface="Consolas" pitchFamily="49" charset="0"/>
              <a:ea typeface="楷体" pitchFamily="49" charset="-122"/>
              <a:cs typeface="Consolas" pitchFamily="49" charset="0"/>
            </a:endParaRPr>
          </a:p>
        </p:txBody>
      </p:sp>
      <p:sp>
        <p:nvSpPr>
          <p:cNvPr id="4" name="Rectangle 5"/>
          <p:cNvSpPr>
            <a:spLocks noChangeArrowheads="1"/>
          </p:cNvSpPr>
          <p:nvPr/>
        </p:nvSpPr>
        <p:spPr bwMode="auto">
          <a:xfrm>
            <a:off x="1012822" y="3971932"/>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5" name="Rectangle 6"/>
          <p:cNvSpPr>
            <a:spLocks noChangeArrowheads="1"/>
          </p:cNvSpPr>
          <p:nvPr/>
        </p:nvSpPr>
        <p:spPr bwMode="auto">
          <a:xfrm>
            <a:off x="1554159" y="3971932"/>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6" name="Rectangle 10"/>
          <p:cNvSpPr>
            <a:spLocks noChangeArrowheads="1"/>
          </p:cNvSpPr>
          <p:nvPr/>
        </p:nvSpPr>
        <p:spPr bwMode="auto">
          <a:xfrm>
            <a:off x="2886072"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err="1">
                <a:solidFill>
                  <a:srgbClr val="3333FF"/>
                </a:solidFill>
                <a:latin typeface="Consolas" pitchFamily="49" charset="0"/>
                <a:cs typeface="Consolas" pitchFamily="49" charset="0"/>
              </a:rPr>
              <a:t>a</a:t>
            </a:r>
            <a:r>
              <a:rPr lang="en-US" altLang="zh-CN" baseline="-25000" dirty="0" err="1">
                <a:solidFill>
                  <a:srgbClr val="3333FF"/>
                </a:solidFill>
                <a:latin typeface="Consolas" pitchFamily="49" charset="0"/>
                <a:cs typeface="Consolas" pitchFamily="49" charset="0"/>
              </a:rPr>
              <a:t>1</a:t>
            </a:r>
            <a:endParaRPr lang="en-US" altLang="zh-CN" baseline="-25000" dirty="0">
              <a:solidFill>
                <a:srgbClr val="3333FF"/>
              </a:solidFill>
              <a:latin typeface="Consolas" pitchFamily="49" charset="0"/>
              <a:cs typeface="Consolas" pitchFamily="49" charset="0"/>
            </a:endParaRPr>
          </a:p>
        </p:txBody>
      </p:sp>
      <p:sp>
        <p:nvSpPr>
          <p:cNvPr id="7" name="Rectangle 11"/>
          <p:cNvSpPr>
            <a:spLocks noChangeArrowheads="1"/>
          </p:cNvSpPr>
          <p:nvPr/>
        </p:nvSpPr>
        <p:spPr bwMode="auto">
          <a:xfrm>
            <a:off x="3427409"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8" name="Rectangle 12"/>
          <p:cNvSpPr>
            <a:spLocks noChangeArrowheads="1"/>
          </p:cNvSpPr>
          <p:nvPr/>
        </p:nvSpPr>
        <p:spPr bwMode="auto">
          <a:xfrm>
            <a:off x="4899022"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err="1">
                <a:solidFill>
                  <a:srgbClr val="3333FF"/>
                </a:solidFill>
                <a:latin typeface="Consolas" pitchFamily="49" charset="0"/>
                <a:cs typeface="Consolas" pitchFamily="49" charset="0"/>
              </a:rPr>
              <a:t>a</a:t>
            </a:r>
            <a:r>
              <a:rPr lang="en-US" altLang="zh-CN" baseline="-25000" dirty="0" err="1">
                <a:solidFill>
                  <a:srgbClr val="3333FF"/>
                </a:solidFill>
                <a:latin typeface="Consolas" pitchFamily="49" charset="0"/>
                <a:cs typeface="Consolas" pitchFamily="49" charset="0"/>
              </a:rPr>
              <a:t>2</a:t>
            </a:r>
            <a:endParaRPr lang="en-US" altLang="zh-CN" baseline="-25000" dirty="0">
              <a:solidFill>
                <a:srgbClr val="3333FF"/>
              </a:solidFill>
              <a:latin typeface="Consolas" pitchFamily="49" charset="0"/>
              <a:cs typeface="Consolas" pitchFamily="49" charset="0"/>
            </a:endParaRPr>
          </a:p>
        </p:txBody>
      </p:sp>
      <p:sp>
        <p:nvSpPr>
          <p:cNvPr id="9" name="Rectangle 13"/>
          <p:cNvSpPr>
            <a:spLocks noChangeArrowheads="1"/>
          </p:cNvSpPr>
          <p:nvPr/>
        </p:nvSpPr>
        <p:spPr bwMode="auto">
          <a:xfrm>
            <a:off x="5440359"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10" name="Rectangle 14"/>
          <p:cNvSpPr>
            <a:spLocks noChangeArrowheads="1"/>
          </p:cNvSpPr>
          <p:nvPr/>
        </p:nvSpPr>
        <p:spPr bwMode="auto">
          <a:xfrm>
            <a:off x="7886697"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a:solidFill>
                  <a:srgbClr val="3333FF"/>
                </a:solidFill>
                <a:latin typeface="Consolas" pitchFamily="49" charset="0"/>
                <a:cs typeface="Consolas" pitchFamily="49" charset="0"/>
              </a:rPr>
              <a:t>a</a:t>
            </a:r>
            <a:r>
              <a:rPr lang="en-US" altLang="zh-CN" i="1" baseline="-25000" dirty="0">
                <a:solidFill>
                  <a:srgbClr val="3333FF"/>
                </a:solidFill>
                <a:latin typeface="Consolas" pitchFamily="49" charset="0"/>
                <a:cs typeface="Consolas" pitchFamily="49" charset="0"/>
              </a:rPr>
              <a:t>n</a:t>
            </a:r>
          </a:p>
        </p:txBody>
      </p:sp>
      <p:sp>
        <p:nvSpPr>
          <p:cNvPr id="11" name="Rectangle 15"/>
          <p:cNvSpPr>
            <a:spLocks noChangeArrowheads="1"/>
          </p:cNvSpPr>
          <p:nvPr/>
        </p:nvSpPr>
        <p:spPr bwMode="auto">
          <a:xfrm>
            <a:off x="8428034"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itchFamily="49" charset="0"/>
              <a:cs typeface="Consolas" pitchFamily="49" charset="0"/>
            </a:endParaRPr>
          </a:p>
        </p:txBody>
      </p:sp>
      <p:sp>
        <p:nvSpPr>
          <p:cNvPr id="12" name="Text Box 16"/>
          <p:cNvSpPr txBox="1">
            <a:spLocks noChangeArrowheads="1"/>
          </p:cNvSpPr>
          <p:nvPr/>
        </p:nvSpPr>
        <p:spPr bwMode="auto">
          <a:xfrm>
            <a:off x="6275384" y="3971932"/>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Consolas" pitchFamily="49" charset="0"/>
                <a:ea typeface="宋体" pitchFamily="2" charset="-122"/>
                <a:cs typeface="Consolas" pitchFamily="49" charset="0"/>
              </a:rPr>
              <a:t>…</a:t>
            </a:r>
          </a:p>
        </p:txBody>
      </p:sp>
      <p:sp>
        <p:nvSpPr>
          <p:cNvPr id="13" name="Arc 17"/>
          <p:cNvSpPr>
            <a:spLocks/>
          </p:cNvSpPr>
          <p:nvPr/>
        </p:nvSpPr>
        <p:spPr bwMode="auto">
          <a:xfrm>
            <a:off x="146016" y="361315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14" name="Text Box 18"/>
          <p:cNvSpPr txBox="1">
            <a:spLocks noChangeArrowheads="1"/>
          </p:cNvSpPr>
          <p:nvPr/>
        </p:nvSpPr>
        <p:spPr bwMode="auto">
          <a:xfrm>
            <a:off x="-32" y="3182966"/>
            <a:ext cx="431800" cy="457200"/>
          </a:xfrm>
          <a:prstGeom prst="rect">
            <a:avLst/>
          </a:prstGeom>
          <a:noFill/>
          <a:ln w="9525">
            <a:noFill/>
            <a:miter lim="800000"/>
            <a:headEnd/>
            <a:tailEnd/>
          </a:ln>
          <a:effectLst/>
        </p:spPr>
        <p:txBody>
          <a:bodyPr>
            <a:spAutoFit/>
          </a:bodyPr>
          <a:lstStyle/>
          <a:p>
            <a:pPr algn="l">
              <a:spcBef>
                <a:spcPct val="50000"/>
              </a:spcBef>
            </a:pPr>
            <a:r>
              <a:rPr lang="en-US" altLang="zh-CN" dirty="0">
                <a:latin typeface="Consolas" pitchFamily="49" charset="0"/>
                <a:cs typeface="Consolas" pitchFamily="49" charset="0"/>
              </a:rPr>
              <a:t>L</a:t>
            </a:r>
          </a:p>
        </p:txBody>
      </p:sp>
      <p:sp>
        <p:nvSpPr>
          <p:cNvPr id="15" name="Line 19"/>
          <p:cNvSpPr>
            <a:spLocks noChangeShapeType="1"/>
          </p:cNvSpPr>
          <p:nvPr/>
        </p:nvSpPr>
        <p:spPr bwMode="auto">
          <a:xfrm>
            <a:off x="1804984" y="4103694"/>
            <a:ext cx="576263"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6" name="Line 20"/>
          <p:cNvSpPr>
            <a:spLocks noChangeShapeType="1"/>
          </p:cNvSpPr>
          <p:nvPr/>
        </p:nvSpPr>
        <p:spPr bwMode="auto">
          <a:xfrm>
            <a:off x="3762372" y="4129094"/>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7" name="Line 21"/>
          <p:cNvSpPr>
            <a:spLocks noChangeShapeType="1"/>
          </p:cNvSpPr>
          <p:nvPr/>
        </p:nvSpPr>
        <p:spPr bwMode="auto">
          <a:xfrm>
            <a:off x="5692772" y="4129094"/>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8" name="Line 22"/>
          <p:cNvSpPr>
            <a:spLocks noChangeShapeType="1"/>
          </p:cNvSpPr>
          <p:nvPr/>
        </p:nvSpPr>
        <p:spPr bwMode="auto">
          <a:xfrm>
            <a:off x="6772272" y="4129094"/>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9" name="Rectangle 24"/>
          <p:cNvSpPr>
            <a:spLocks noChangeArrowheads="1"/>
          </p:cNvSpPr>
          <p:nvPr/>
        </p:nvSpPr>
        <p:spPr bwMode="auto">
          <a:xfrm>
            <a:off x="7348534"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0" name="Rectangle 25"/>
          <p:cNvSpPr>
            <a:spLocks noChangeArrowheads="1"/>
          </p:cNvSpPr>
          <p:nvPr/>
        </p:nvSpPr>
        <p:spPr bwMode="auto">
          <a:xfrm>
            <a:off x="4359272"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1" name="Rectangle 26"/>
          <p:cNvSpPr>
            <a:spLocks noChangeArrowheads="1"/>
          </p:cNvSpPr>
          <p:nvPr/>
        </p:nvSpPr>
        <p:spPr bwMode="auto">
          <a:xfrm>
            <a:off x="473072" y="3971932"/>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2" name="Rectangle 27"/>
          <p:cNvSpPr>
            <a:spLocks noChangeArrowheads="1"/>
          </p:cNvSpPr>
          <p:nvPr/>
        </p:nvSpPr>
        <p:spPr bwMode="auto">
          <a:xfrm>
            <a:off x="2381247"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3" name="Line 28"/>
          <p:cNvSpPr>
            <a:spLocks noChangeShapeType="1"/>
          </p:cNvSpPr>
          <p:nvPr/>
        </p:nvSpPr>
        <p:spPr bwMode="auto">
          <a:xfrm flipH="1">
            <a:off x="2092322" y="4260857"/>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4" name="Line 29"/>
          <p:cNvSpPr>
            <a:spLocks noChangeShapeType="1"/>
          </p:cNvSpPr>
          <p:nvPr/>
        </p:nvSpPr>
        <p:spPr bwMode="auto">
          <a:xfrm flipH="1">
            <a:off x="3963984" y="4260857"/>
            <a:ext cx="576263"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5" name="Line 30"/>
          <p:cNvSpPr>
            <a:spLocks noChangeShapeType="1"/>
          </p:cNvSpPr>
          <p:nvPr/>
        </p:nvSpPr>
        <p:spPr bwMode="auto">
          <a:xfrm flipH="1">
            <a:off x="5980109" y="4286257"/>
            <a:ext cx="360363"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6" name="Line 31"/>
          <p:cNvSpPr>
            <a:spLocks noChangeShapeType="1"/>
          </p:cNvSpPr>
          <p:nvPr/>
        </p:nvSpPr>
        <p:spPr bwMode="auto">
          <a:xfrm flipH="1">
            <a:off x="6988172" y="4268794"/>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7" name="任意多边形 26"/>
          <p:cNvSpPr/>
          <p:nvPr/>
        </p:nvSpPr>
        <p:spPr>
          <a:xfrm>
            <a:off x="666217" y="3692029"/>
            <a:ext cx="7495117" cy="510117"/>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5117" h="510117">
                <a:moveTo>
                  <a:pt x="40217" y="510117"/>
                </a:moveTo>
                <a:cubicBezTo>
                  <a:pt x="20108" y="345017"/>
                  <a:pt x="0" y="179917"/>
                  <a:pt x="472017" y="103717"/>
                </a:cubicBezTo>
                <a:cubicBezTo>
                  <a:pt x="944034" y="27517"/>
                  <a:pt x="2872317" y="52917"/>
                  <a:pt x="2872317" y="52917"/>
                </a:cubicBezTo>
                <a:cubicBezTo>
                  <a:pt x="3911600" y="42334"/>
                  <a:pt x="5937250" y="0"/>
                  <a:pt x="6707717" y="40217"/>
                </a:cubicBezTo>
                <a:cubicBezTo>
                  <a:pt x="7478184" y="80434"/>
                  <a:pt x="7486650" y="187325"/>
                  <a:pt x="7495117" y="294217"/>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cxnSp>
        <p:nvCxnSpPr>
          <p:cNvPr id="30" name="直接箭头连接符 29"/>
          <p:cNvCxnSpPr/>
          <p:nvPr/>
        </p:nvCxnSpPr>
        <p:spPr>
          <a:xfrm rot="5400000" flipH="1" flipV="1">
            <a:off x="2516050" y="4699132"/>
            <a:ext cx="540000"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500298" y="4858554"/>
            <a:ext cx="500066" cy="400110"/>
          </a:xfrm>
          <a:prstGeom prst="rect">
            <a:avLst/>
          </a:prstGeom>
          <a:noFill/>
        </p:spPr>
        <p:txBody>
          <a:bodyPr wrap="square" rtlCol="0">
            <a:spAutoFit/>
          </a:bodyPr>
          <a:lstStyle/>
          <a:p>
            <a:r>
              <a:rPr lang="en-US" altLang="zh-CN" sz="2000" dirty="0">
                <a:latin typeface="Consolas" pitchFamily="49" charset="0"/>
                <a:cs typeface="Consolas" pitchFamily="49" charset="0"/>
              </a:rPr>
              <a:t>p</a:t>
            </a:r>
            <a:endParaRPr lang="zh-CN" altLang="en-US" sz="2000" dirty="0">
              <a:latin typeface="Consolas" pitchFamily="49" charset="0"/>
              <a:cs typeface="Consolas" pitchFamily="49" charset="0"/>
            </a:endParaRPr>
          </a:p>
        </p:txBody>
      </p:sp>
      <p:cxnSp>
        <p:nvCxnSpPr>
          <p:cNvPr id="32" name="直接箭头连接符 31"/>
          <p:cNvCxnSpPr/>
          <p:nvPr/>
        </p:nvCxnSpPr>
        <p:spPr>
          <a:xfrm rot="5400000" flipH="1" flipV="1">
            <a:off x="7873900" y="4698338"/>
            <a:ext cx="540000"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858148" y="4857760"/>
            <a:ext cx="500066" cy="400110"/>
          </a:xfrm>
          <a:prstGeom prst="rect">
            <a:avLst/>
          </a:prstGeom>
          <a:noFill/>
        </p:spPr>
        <p:txBody>
          <a:bodyPr wrap="square" rtlCol="0">
            <a:spAutoFit/>
          </a:bodyPr>
          <a:lstStyle/>
          <a:p>
            <a:r>
              <a:rPr lang="en-US" altLang="zh-CN" sz="2000" dirty="0">
                <a:latin typeface="Consolas" pitchFamily="49" charset="0"/>
                <a:cs typeface="Consolas" pitchFamily="49" charset="0"/>
              </a:rPr>
              <a:t>q</a:t>
            </a:r>
            <a:endParaRPr lang="zh-CN" altLang="en-US" sz="2000" dirty="0">
              <a:latin typeface="Consolas" pitchFamily="49" charset="0"/>
              <a:cs typeface="Consolas" pitchFamily="49" charset="0"/>
            </a:endParaRPr>
          </a:p>
        </p:txBody>
      </p:sp>
      <p:sp>
        <p:nvSpPr>
          <p:cNvPr id="35" name="任意多边形 34"/>
          <p:cNvSpPr/>
          <p:nvPr/>
        </p:nvSpPr>
        <p:spPr>
          <a:xfrm>
            <a:off x="1142976" y="4214818"/>
            <a:ext cx="8310033" cy="543983"/>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36" name="TextBox 35"/>
          <p:cNvSpPr txBox="1"/>
          <p:nvPr/>
        </p:nvSpPr>
        <p:spPr>
          <a:xfrm>
            <a:off x="785786" y="1395699"/>
            <a:ext cx="1857388" cy="430887"/>
          </a:xfrm>
          <a:prstGeom prst="rect">
            <a:avLst/>
          </a:prstGeom>
          <a:noFill/>
        </p:spPr>
        <p:txBody>
          <a:bodyPr wrap="square" rtlCol="0">
            <a:spAutoFit/>
          </a:bodyPr>
          <a:lstStyle/>
          <a:p>
            <a:pPr algn="l"/>
            <a:r>
              <a:rPr lang="zh-CN" altLang="en-US" sz="2200">
                <a:solidFill>
                  <a:srgbClr val="FF0000"/>
                </a:solidFill>
                <a:latin typeface="Consolas" pitchFamily="49" charset="0"/>
                <a:ea typeface="黑体" pitchFamily="49" charset="-122"/>
                <a:cs typeface="Consolas" pitchFamily="49" charset="0"/>
              </a:rPr>
              <a:t>算法思路</a:t>
            </a:r>
          </a:p>
        </p:txBody>
      </p:sp>
      <p:sp>
        <p:nvSpPr>
          <p:cNvPr id="2" name="幻灯片编号占位符 1"/>
          <p:cNvSpPr>
            <a:spLocks noGrp="1"/>
          </p:cNvSpPr>
          <p:nvPr>
            <p:ph type="sldNum" sz="quarter" idx="12"/>
          </p:nvPr>
        </p:nvSpPr>
        <p:spPr/>
        <p:txBody>
          <a:bodyPr/>
          <a:lstStyle/>
          <a:p>
            <a:fld id="{BC067DFE-42A7-4CB5-93C4-F2F97DA7580C}" type="slidenum">
              <a:rPr lang="en-US" altLang="zh-CN" smtClean="0"/>
              <a:pPr/>
              <a:t>114</a:t>
            </a:fld>
            <a:endParaRPr lang="en-US" altLang="zh-CN" dirty="0"/>
          </a:p>
        </p:txBody>
      </p:sp>
    </p:spTree>
    <p:extLst>
      <p:ext uri="{BB962C8B-B14F-4D97-AF65-F5344CB8AC3E}">
        <p14:creationId xmlns:p14="http://schemas.microsoft.com/office/powerpoint/2010/main" val="2148870621"/>
      </p:ext>
    </p:extLst>
  </p:cSld>
  <p:clrMapOvr>
    <a:masterClrMapping/>
  </p:clrMapOvr>
  <mc:AlternateContent xmlns:mc="http://schemas.openxmlformats.org/markup-compatibility/2006" xmlns:p14="http://schemas.microsoft.com/office/powerpoint/2010/main">
    <mc:Choice Requires="p14">
      <p:transition spd="slow" p14:dur="2000" advTm="28374"/>
    </mc:Choice>
    <mc:Fallback xmlns="">
      <p:transition xmlns:p14="http://schemas.microsoft.com/office/powerpoint/2010/main" spd="slow" advTm="28374"/>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500042"/>
            <a:ext cx="4000528" cy="430887"/>
          </a:xfrm>
          <a:prstGeom prst="rect">
            <a:avLst/>
          </a:prstGeom>
          <a:noFill/>
        </p:spPr>
        <p:txBody>
          <a:bodyPr wrap="square" rtlCol="0">
            <a:spAutoFit/>
          </a:bodyPr>
          <a:lstStyle/>
          <a:p>
            <a:pPr algn="l"/>
            <a:r>
              <a:rPr kumimoji="1" lang="zh-CN" altLang="en-US" sz="2200">
                <a:solidFill>
                  <a:srgbClr val="C00000"/>
                </a:solidFill>
                <a:latin typeface="Consolas" pitchFamily="49" charset="0"/>
                <a:ea typeface="微软雅黑" pitchFamily="34" charset="-122"/>
                <a:cs typeface="Consolas" pitchFamily="49" charset="0"/>
                <a:sym typeface="Wingdings"/>
              </a:rPr>
              <a:t> </a:t>
            </a:r>
            <a:r>
              <a:rPr kumimoji="1" lang="zh-CN" altLang="en-US" sz="2200">
                <a:solidFill>
                  <a:srgbClr val="C00000"/>
                </a:solidFill>
                <a:latin typeface="Consolas" pitchFamily="49" charset="0"/>
                <a:ea typeface="微软雅黑" pitchFamily="34" charset="-122"/>
                <a:cs typeface="Consolas" pitchFamily="49" charset="0"/>
              </a:rPr>
              <a:t>数据结点为</a:t>
            </a:r>
            <a:r>
              <a:rPr kumimoji="1" lang="zh-CN" altLang="en-US" sz="2200" dirty="0">
                <a:solidFill>
                  <a:srgbClr val="C00000"/>
                </a:solidFill>
                <a:latin typeface="Consolas" pitchFamily="49" charset="0"/>
                <a:ea typeface="微软雅黑" pitchFamily="34" charset="-122"/>
                <a:cs typeface="Consolas" pitchFamily="49" charset="0"/>
              </a:rPr>
              <a:t>奇数的情况：</a:t>
            </a:r>
            <a:endParaRPr lang="zh-CN" altLang="en-US" sz="2200" dirty="0">
              <a:solidFill>
                <a:srgbClr val="C00000"/>
              </a:solidFill>
              <a:latin typeface="Consolas" pitchFamily="49" charset="0"/>
              <a:ea typeface="微软雅黑" pitchFamily="34" charset="-122"/>
              <a:cs typeface="Consolas" pitchFamily="49" charset="0"/>
            </a:endParaRPr>
          </a:p>
        </p:txBody>
      </p:sp>
      <p:grpSp>
        <p:nvGrpSpPr>
          <p:cNvPr id="18" name="组合 17"/>
          <p:cNvGrpSpPr/>
          <p:nvPr/>
        </p:nvGrpSpPr>
        <p:grpSpPr>
          <a:xfrm>
            <a:off x="1643042" y="1071546"/>
            <a:ext cx="4572032" cy="1716771"/>
            <a:chOff x="1643042" y="1071546"/>
            <a:chExt cx="4572032" cy="1716771"/>
          </a:xfrm>
        </p:grpSpPr>
        <p:sp>
          <p:nvSpPr>
            <p:cNvPr id="5" name="TextBox 4"/>
            <p:cNvSpPr txBox="1"/>
            <p:nvPr/>
          </p:nvSpPr>
          <p:spPr>
            <a:xfrm>
              <a:off x="1643042" y="1071546"/>
              <a:ext cx="4572032" cy="461665"/>
            </a:xfrm>
            <a:prstGeom prst="rect">
              <a:avLst/>
            </a:prstGeom>
            <a:noFill/>
          </p:spPr>
          <p:txBody>
            <a:bodyPr wrap="square" rtlCol="0">
              <a:spAutoFit/>
            </a:bodyPr>
            <a:lstStyle/>
            <a:p>
              <a:r>
                <a:rPr lang="en-US" altLang="zh-CN" i="1">
                  <a:latin typeface="Consolas" pitchFamily="49" charset="0"/>
                  <a:cs typeface="Consolas" pitchFamily="49" charset="0"/>
                </a:rPr>
                <a:t>a    b    c    b    </a:t>
              </a:r>
              <a:r>
                <a:rPr lang="en-US" altLang="zh-CN" i="1" dirty="0">
                  <a:latin typeface="Consolas" pitchFamily="49" charset="0"/>
                  <a:cs typeface="Consolas" pitchFamily="49" charset="0"/>
                </a:rPr>
                <a:t>a</a:t>
              </a:r>
              <a:endParaRPr lang="zh-CN" altLang="en-US" i="1" dirty="0">
                <a:latin typeface="Consolas" pitchFamily="49" charset="0"/>
                <a:cs typeface="Consolas" pitchFamily="49" charset="0"/>
              </a:endParaRPr>
            </a:p>
          </p:txBody>
        </p:sp>
        <p:cxnSp>
          <p:nvCxnSpPr>
            <p:cNvPr id="7" name="直接箭头连接符 6"/>
            <p:cNvCxnSpPr/>
            <p:nvPr/>
          </p:nvCxnSpPr>
          <p:spPr>
            <a:xfrm rot="16200000" flipV="1">
              <a:off x="3597268" y="1785926"/>
              <a:ext cx="42862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597268" y="2000240"/>
              <a:ext cx="357190" cy="307777"/>
            </a:xfrm>
            <a:prstGeom prst="rect">
              <a:avLst/>
            </a:prstGeom>
            <a:noFill/>
          </p:spPr>
          <p:txBody>
            <a:bodyPr wrap="square" lIns="0" tIns="0" rIns="0" bIns="0" rtlCol="0">
              <a:spAutoFit/>
            </a:bodyPr>
            <a:lstStyle/>
            <a:p>
              <a:r>
                <a:rPr lang="en-US" altLang="zh-CN" sz="2000" dirty="0">
                  <a:latin typeface="Consolas" pitchFamily="49" charset="0"/>
                  <a:cs typeface="Consolas" pitchFamily="49" charset="0"/>
                </a:rPr>
                <a:t>p</a:t>
              </a:r>
              <a:endParaRPr lang="zh-CN" altLang="en-US" sz="2000" dirty="0">
                <a:latin typeface="Consolas" pitchFamily="49" charset="0"/>
                <a:cs typeface="Consolas" pitchFamily="49" charset="0"/>
              </a:endParaRPr>
            </a:p>
          </p:txBody>
        </p:sp>
        <p:cxnSp>
          <p:nvCxnSpPr>
            <p:cNvPr id="9" name="直接箭头连接符 8"/>
            <p:cNvCxnSpPr/>
            <p:nvPr/>
          </p:nvCxnSpPr>
          <p:spPr>
            <a:xfrm rot="16200000" flipV="1">
              <a:off x="3857620" y="1785927"/>
              <a:ext cx="42862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929058" y="2000241"/>
              <a:ext cx="357190" cy="307777"/>
            </a:xfrm>
            <a:prstGeom prst="rect">
              <a:avLst/>
            </a:prstGeom>
            <a:noFill/>
          </p:spPr>
          <p:txBody>
            <a:bodyPr wrap="square" lIns="0" tIns="0" rIns="0" bIns="0" rtlCol="0">
              <a:spAutoFit/>
            </a:bodyPr>
            <a:lstStyle/>
            <a:p>
              <a:r>
                <a:rPr lang="en-US" altLang="zh-CN" sz="2000" dirty="0">
                  <a:latin typeface="Consolas" pitchFamily="49" charset="0"/>
                  <a:cs typeface="Consolas" pitchFamily="49" charset="0"/>
                </a:rPr>
                <a:t>q</a:t>
              </a:r>
              <a:endParaRPr lang="zh-CN" altLang="en-US" sz="2000" dirty="0">
                <a:latin typeface="Consolas" pitchFamily="49" charset="0"/>
                <a:cs typeface="Consolas" pitchFamily="49" charset="0"/>
              </a:endParaRPr>
            </a:p>
          </p:txBody>
        </p:sp>
        <p:sp>
          <p:nvSpPr>
            <p:cNvPr id="11" name="TextBox 10"/>
            <p:cNvSpPr txBox="1"/>
            <p:nvPr/>
          </p:nvSpPr>
          <p:spPr>
            <a:xfrm>
              <a:off x="3071802" y="2357430"/>
              <a:ext cx="1928826" cy="430887"/>
            </a:xfrm>
            <a:prstGeom prst="rect">
              <a:avLst/>
            </a:prstGeom>
            <a:noFill/>
          </p:spPr>
          <p:txBody>
            <a:bodyPr wrap="square" rtlCol="0">
              <a:spAutoFit/>
            </a:bodyPr>
            <a:lstStyle/>
            <a:p>
              <a:r>
                <a:rPr lang="en-US" altLang="zh-CN" sz="2200" dirty="0">
                  <a:latin typeface="Consolas" pitchFamily="49" charset="0"/>
                  <a:ea typeface="楷体" pitchFamily="49" charset="-122"/>
                  <a:cs typeface="Consolas" pitchFamily="49" charset="0"/>
                </a:rPr>
                <a:t>p=q</a:t>
              </a:r>
              <a:r>
                <a:rPr lang="zh-CN" altLang="en-US" sz="2200" dirty="0">
                  <a:latin typeface="Consolas" pitchFamily="49" charset="0"/>
                  <a:ea typeface="楷体" pitchFamily="49" charset="-122"/>
                  <a:cs typeface="Consolas" pitchFamily="49" charset="0"/>
                </a:rPr>
                <a:t>：结束</a:t>
              </a:r>
            </a:p>
          </p:txBody>
        </p:sp>
      </p:grpSp>
      <p:grpSp>
        <p:nvGrpSpPr>
          <p:cNvPr id="19" name="组合 18"/>
          <p:cNvGrpSpPr/>
          <p:nvPr/>
        </p:nvGrpSpPr>
        <p:grpSpPr>
          <a:xfrm>
            <a:off x="2428860" y="3753153"/>
            <a:ext cx="3571900" cy="1678370"/>
            <a:chOff x="2428860" y="3753153"/>
            <a:chExt cx="3571900" cy="1678370"/>
          </a:xfrm>
        </p:grpSpPr>
        <p:sp>
          <p:nvSpPr>
            <p:cNvPr id="3" name="TextBox 2"/>
            <p:cNvSpPr txBox="1"/>
            <p:nvPr/>
          </p:nvSpPr>
          <p:spPr>
            <a:xfrm>
              <a:off x="2428860" y="3753153"/>
              <a:ext cx="3500462" cy="461665"/>
            </a:xfrm>
            <a:prstGeom prst="rect">
              <a:avLst/>
            </a:prstGeom>
            <a:noFill/>
          </p:spPr>
          <p:txBody>
            <a:bodyPr wrap="square" rtlCol="0">
              <a:spAutoFit/>
            </a:bodyPr>
            <a:lstStyle/>
            <a:p>
              <a:r>
                <a:rPr lang="en-US" altLang="zh-CN" i="1">
                  <a:latin typeface="Consolas" pitchFamily="49" charset="0"/>
                  <a:cs typeface="Consolas" pitchFamily="49" charset="0"/>
                </a:rPr>
                <a:t>a    b    b   </a:t>
              </a:r>
              <a:r>
                <a:rPr lang="en-US" altLang="zh-CN" i="1" dirty="0">
                  <a:latin typeface="Consolas" pitchFamily="49" charset="0"/>
                  <a:cs typeface="Consolas" pitchFamily="49" charset="0"/>
                </a:rPr>
                <a:t>a</a:t>
              </a:r>
              <a:endParaRPr lang="zh-CN" altLang="en-US" i="1" dirty="0">
                <a:latin typeface="Consolas" pitchFamily="49" charset="0"/>
                <a:cs typeface="Consolas" pitchFamily="49" charset="0"/>
              </a:endParaRPr>
            </a:p>
          </p:txBody>
        </p:sp>
        <p:cxnSp>
          <p:nvCxnSpPr>
            <p:cNvPr id="12" name="直接箭头连接符 11"/>
            <p:cNvCxnSpPr/>
            <p:nvPr/>
          </p:nvCxnSpPr>
          <p:spPr>
            <a:xfrm rot="16200000" flipV="1">
              <a:off x="3597268" y="4396095"/>
              <a:ext cx="42862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97268" y="4610409"/>
              <a:ext cx="357190" cy="307777"/>
            </a:xfrm>
            <a:prstGeom prst="rect">
              <a:avLst/>
            </a:prstGeom>
            <a:noFill/>
          </p:spPr>
          <p:txBody>
            <a:bodyPr wrap="square" lIns="0" tIns="0" rIns="0" bIns="0" rtlCol="0">
              <a:spAutoFit/>
            </a:bodyPr>
            <a:lstStyle/>
            <a:p>
              <a:r>
                <a:rPr lang="en-US" altLang="zh-CN" sz="2000" dirty="0">
                  <a:latin typeface="Consolas" pitchFamily="49" charset="0"/>
                  <a:cs typeface="Consolas" pitchFamily="49" charset="0"/>
                </a:rPr>
                <a:t>p</a:t>
              </a:r>
              <a:endParaRPr lang="zh-CN" altLang="en-US" sz="2000" dirty="0">
                <a:latin typeface="Consolas" pitchFamily="49" charset="0"/>
                <a:cs typeface="Consolas" pitchFamily="49" charset="0"/>
              </a:endParaRPr>
            </a:p>
          </p:txBody>
        </p:sp>
        <p:cxnSp>
          <p:nvCxnSpPr>
            <p:cNvPr id="14" name="直接箭头连接符 13"/>
            <p:cNvCxnSpPr/>
            <p:nvPr/>
          </p:nvCxnSpPr>
          <p:spPr>
            <a:xfrm rot="16200000" flipV="1">
              <a:off x="4500562" y="4396096"/>
              <a:ext cx="42862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572000" y="4610410"/>
              <a:ext cx="357190" cy="307777"/>
            </a:xfrm>
            <a:prstGeom prst="rect">
              <a:avLst/>
            </a:prstGeom>
            <a:noFill/>
          </p:spPr>
          <p:txBody>
            <a:bodyPr wrap="square" lIns="0" tIns="0" rIns="0" bIns="0" rtlCol="0">
              <a:spAutoFit/>
            </a:bodyPr>
            <a:lstStyle/>
            <a:p>
              <a:r>
                <a:rPr lang="en-US" altLang="zh-CN" sz="2000" dirty="0">
                  <a:latin typeface="Consolas" pitchFamily="49" charset="0"/>
                  <a:cs typeface="Consolas" pitchFamily="49" charset="0"/>
                </a:rPr>
                <a:t>q</a:t>
              </a:r>
              <a:endParaRPr lang="zh-CN" altLang="en-US" sz="2000" dirty="0">
                <a:latin typeface="Consolas" pitchFamily="49" charset="0"/>
                <a:cs typeface="Consolas" pitchFamily="49" charset="0"/>
              </a:endParaRPr>
            </a:p>
          </p:txBody>
        </p:sp>
        <p:sp>
          <p:nvSpPr>
            <p:cNvPr id="16" name="TextBox 15"/>
            <p:cNvSpPr txBox="1"/>
            <p:nvPr/>
          </p:nvSpPr>
          <p:spPr>
            <a:xfrm>
              <a:off x="2857488" y="5000636"/>
              <a:ext cx="3143272" cy="430887"/>
            </a:xfrm>
            <a:prstGeom prst="rect">
              <a:avLst/>
            </a:prstGeom>
            <a:noFill/>
          </p:spPr>
          <p:txBody>
            <a:bodyPr wrap="square" rtlCol="0">
              <a:spAutoFit/>
            </a:bodyPr>
            <a:lstStyle/>
            <a:p>
              <a:r>
                <a:rPr lang="en-US" altLang="zh-CN" sz="2200" dirty="0">
                  <a:latin typeface="Consolas" pitchFamily="49" charset="0"/>
                  <a:ea typeface="楷体" pitchFamily="49" charset="-122"/>
                  <a:cs typeface="Consolas" pitchFamily="49" charset="0"/>
                </a:rPr>
                <a:t>p=q</a:t>
              </a:r>
              <a:r>
                <a:rPr lang="en-US" altLang="zh-CN" sz="2200" dirty="0">
                  <a:latin typeface="Consolas" pitchFamily="49" charset="0"/>
                  <a:ea typeface="+mj-ea"/>
                  <a:cs typeface="Consolas" pitchFamily="49" charset="0"/>
                </a:rPr>
                <a:t>-</a:t>
              </a:r>
              <a:r>
                <a:rPr lang="en-US" altLang="zh-CN" sz="2200" dirty="0">
                  <a:latin typeface="Consolas" pitchFamily="49" charset="0"/>
                  <a:ea typeface="楷体" pitchFamily="49" charset="-122"/>
                  <a:cs typeface="Consolas" pitchFamily="49" charset="0"/>
                </a:rPr>
                <a:t>&gt;prior</a:t>
              </a:r>
              <a:r>
                <a:rPr lang="zh-CN" altLang="en-US" sz="2200" dirty="0">
                  <a:latin typeface="Consolas" pitchFamily="49" charset="0"/>
                  <a:ea typeface="楷体" pitchFamily="49" charset="-122"/>
                  <a:cs typeface="Consolas" pitchFamily="49" charset="0"/>
                </a:rPr>
                <a:t>：结束</a:t>
              </a:r>
            </a:p>
          </p:txBody>
        </p:sp>
      </p:grpSp>
      <p:sp>
        <p:nvSpPr>
          <p:cNvPr id="17" name="TextBox 16"/>
          <p:cNvSpPr txBox="1"/>
          <p:nvPr/>
        </p:nvSpPr>
        <p:spPr>
          <a:xfrm>
            <a:off x="500034" y="3110211"/>
            <a:ext cx="3857652" cy="430887"/>
          </a:xfrm>
          <a:prstGeom prst="rect">
            <a:avLst/>
          </a:prstGeom>
          <a:noFill/>
        </p:spPr>
        <p:txBody>
          <a:bodyPr wrap="square" rtlCol="0">
            <a:spAutoFit/>
          </a:bodyPr>
          <a:lstStyle/>
          <a:p>
            <a:pPr algn="l"/>
            <a:r>
              <a:rPr kumimoji="1" lang="zh-CN" altLang="en-US" sz="2200">
                <a:solidFill>
                  <a:srgbClr val="C00000"/>
                </a:solidFill>
                <a:latin typeface="Consolas" pitchFamily="49" charset="0"/>
                <a:ea typeface="微软雅黑" pitchFamily="34" charset="-122"/>
                <a:cs typeface="Consolas" pitchFamily="49" charset="0"/>
                <a:sym typeface="Wingdings"/>
              </a:rPr>
              <a:t> </a:t>
            </a:r>
            <a:r>
              <a:rPr kumimoji="1" lang="zh-CN" altLang="en-US" sz="2200">
                <a:solidFill>
                  <a:srgbClr val="C00000"/>
                </a:solidFill>
                <a:latin typeface="Consolas" pitchFamily="49" charset="0"/>
                <a:ea typeface="微软雅黑" pitchFamily="34" charset="-122"/>
                <a:cs typeface="Consolas" pitchFamily="49" charset="0"/>
              </a:rPr>
              <a:t>数据结点为</a:t>
            </a:r>
            <a:r>
              <a:rPr kumimoji="1" lang="zh-CN" altLang="en-US" sz="2200" dirty="0">
                <a:solidFill>
                  <a:srgbClr val="C00000"/>
                </a:solidFill>
                <a:latin typeface="Consolas" pitchFamily="49" charset="0"/>
                <a:ea typeface="微软雅黑" pitchFamily="34" charset="-122"/>
                <a:cs typeface="Consolas" pitchFamily="49" charset="0"/>
              </a:rPr>
              <a:t>偶数的情况：</a:t>
            </a:r>
            <a:endParaRPr lang="zh-CN" altLang="en-US" sz="2200" dirty="0">
              <a:solidFill>
                <a:srgbClr val="C00000"/>
              </a:solidFill>
              <a:latin typeface="Consolas" pitchFamily="49" charset="0"/>
              <a:ea typeface="微软雅黑" pitchFamily="34" charset="-122"/>
              <a:cs typeface="Consolas" pitchFamily="49" charset="0"/>
            </a:endParaRPr>
          </a:p>
        </p:txBody>
      </p:sp>
      <p:sp>
        <p:nvSpPr>
          <p:cNvPr id="2" name="幻灯片编号占位符 1"/>
          <p:cNvSpPr>
            <a:spLocks noGrp="1"/>
          </p:cNvSpPr>
          <p:nvPr>
            <p:ph type="sldNum" sz="quarter" idx="12"/>
          </p:nvPr>
        </p:nvSpPr>
        <p:spPr/>
        <p:txBody>
          <a:bodyPr/>
          <a:lstStyle/>
          <a:p>
            <a:fld id="{BC067DFE-42A7-4CB5-93C4-F2F97DA7580C}" type="slidenum">
              <a:rPr lang="en-US" altLang="zh-CN" smtClean="0"/>
              <a:pPr/>
              <a:t>115</a:t>
            </a:fld>
            <a:endParaRPr lang="en-US" altLang="zh-CN" dirty="0"/>
          </a:p>
        </p:txBody>
      </p:sp>
    </p:spTree>
    <p:custDataLst>
      <p:tags r:id="rId1"/>
    </p:custDataLst>
    <p:extLst>
      <p:ext uri="{BB962C8B-B14F-4D97-AF65-F5344CB8AC3E}">
        <p14:creationId xmlns:p14="http://schemas.microsoft.com/office/powerpoint/2010/main" val="858791803"/>
      </p:ext>
    </p:extLst>
  </p:cSld>
  <p:clrMapOvr>
    <a:masterClrMapping/>
  </p:clrMapOvr>
  <mc:AlternateContent xmlns:mc="http://schemas.openxmlformats.org/markup-compatibility/2006" xmlns:p14="http://schemas.microsoft.com/office/powerpoint/2010/main">
    <mc:Choice Requires="p14">
      <p:transition spd="slow" p14:dur="2000" advTm="17146"/>
    </mc:Choice>
    <mc:Fallback xmlns="">
      <p:transition xmlns:p14="http://schemas.microsoft.com/office/powerpoint/2010/main" spd="slow" advTm="171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681040" y="428604"/>
            <a:ext cx="7391422" cy="5259489"/>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a:scene3d>
            <a:camera prst="perspectiveFront"/>
            <a:lightRig rig="threePt" dir="t"/>
          </a:scene3d>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just">
              <a:lnSpc>
                <a:spcPct val="60000"/>
              </a:lnSpc>
              <a:spcBef>
                <a:spcPct val="50000"/>
              </a:spcBef>
            </a:pPr>
            <a:r>
              <a:rPr kumimoji="1" lang="en-US" altLang="zh-CN" sz="1800" dirty="0">
                <a:solidFill>
                  <a:srgbClr val="0000FF"/>
                </a:solidFill>
                <a:latin typeface="Consolas" pitchFamily="49" charset="0"/>
                <a:ea typeface="仿宋" pitchFamily="49" charset="-122"/>
                <a:cs typeface="Consolas" pitchFamily="49" charset="0"/>
              </a:rPr>
              <a:t>bool</a:t>
            </a:r>
            <a:r>
              <a:rPr kumimoji="1" lang="en-US" altLang="zh-CN" sz="1800" dirty="0">
                <a:solidFill>
                  <a:srgbClr val="FF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 </a:t>
            </a:r>
            <a:r>
              <a:rPr kumimoji="1" lang="en-US" altLang="zh-CN" sz="1800" dirty="0" err="1">
                <a:solidFill>
                  <a:srgbClr val="FF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Symm</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DLinkNode</a:t>
            </a:r>
            <a:r>
              <a:rPr kumimoji="1" lang="en-US" altLang="zh-CN" sz="1800" dirty="0">
                <a:solidFill>
                  <a:srgbClr val="0000FF"/>
                </a:solidFill>
                <a:latin typeface="Consolas" pitchFamily="49" charset="0"/>
                <a:ea typeface="仿宋" pitchFamily="49" charset="-122"/>
                <a:cs typeface="Consolas" pitchFamily="49" charset="0"/>
              </a:rPr>
              <a:t> *L)</a:t>
            </a:r>
          </a:p>
          <a:p>
            <a:pPr algn="just">
              <a:lnSpc>
                <a:spcPct val="60000"/>
              </a:lnSpc>
              <a:spcBef>
                <a:spcPct val="50000"/>
              </a:spcBef>
            </a:pPr>
            <a:r>
              <a:rPr kumimoji="1" lang="en-US" altLang="zh-CN" sz="1800" dirty="0">
                <a:solidFill>
                  <a:srgbClr val="0000FF"/>
                </a:solidFill>
                <a:latin typeface="Consolas" pitchFamily="49" charset="0"/>
                <a:ea typeface="仿宋" pitchFamily="49" charset="-122"/>
                <a:cs typeface="Consolas" pitchFamily="49" charset="0"/>
              </a:rPr>
              <a:t>{</a:t>
            </a:r>
          </a:p>
          <a:p>
            <a:pPr algn="just">
              <a:lnSpc>
                <a:spcPct val="60000"/>
              </a:lnSpc>
              <a:spcBef>
                <a:spcPct val="50000"/>
              </a:spcBef>
            </a:pPr>
            <a:r>
              <a:rPr kumimoji="1" lang="en-US" altLang="zh-CN" sz="1800" dirty="0">
                <a:solidFill>
                  <a:srgbClr val="0000FF"/>
                </a:solidFill>
                <a:latin typeface="Consolas" pitchFamily="49" charset="0"/>
                <a:ea typeface="仿宋" pitchFamily="49" charset="-122"/>
                <a:cs typeface="Consolas" pitchFamily="49" charset="0"/>
              </a:rPr>
              <a:t>   bool same=true;</a:t>
            </a:r>
          </a:p>
          <a:p>
            <a:pPr algn="just">
              <a:lnSpc>
                <a:spcPct val="60000"/>
              </a:lnSpc>
              <a:spcBef>
                <a:spcPct val="50000"/>
              </a:spcBef>
            </a:pP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err="1">
                <a:solidFill>
                  <a:srgbClr val="0000FF"/>
                </a:solidFill>
                <a:latin typeface="Consolas" pitchFamily="49" charset="0"/>
                <a:ea typeface="仿宋" pitchFamily="49" charset="-122"/>
                <a:cs typeface="Consolas" pitchFamily="49" charset="0"/>
              </a:rPr>
              <a:t>DLinkNode</a:t>
            </a:r>
            <a:r>
              <a:rPr kumimoji="1" lang="en-US" altLang="zh-CN" sz="1800" dirty="0">
                <a:solidFill>
                  <a:srgbClr val="0000FF"/>
                </a:solidFill>
                <a:latin typeface="Consolas" pitchFamily="49" charset="0"/>
                <a:ea typeface="仿宋" pitchFamily="49" charset="-122"/>
                <a:cs typeface="Consolas" pitchFamily="49" charset="0"/>
              </a:rPr>
              <a:t> *p=L-&gt;next;	</a:t>
            </a:r>
            <a:r>
              <a:rPr kumimoji="1" lang="en-US" altLang="zh-CN" sz="1800" dirty="0">
                <a:solidFill>
                  <a:srgbClr val="00B0F0"/>
                </a:solidFill>
                <a:latin typeface="Consolas" pitchFamily="49" charset="0"/>
                <a:ea typeface="仿宋" pitchFamily="49" charset="-122"/>
                <a:cs typeface="Consolas" pitchFamily="49" charset="0"/>
              </a:rPr>
              <a:t>//p</a:t>
            </a:r>
            <a:r>
              <a:rPr kumimoji="1" lang="zh-CN" altLang="en-US" sz="1800" dirty="0">
                <a:solidFill>
                  <a:srgbClr val="00B0F0"/>
                </a:solidFill>
                <a:latin typeface="Consolas" pitchFamily="49" charset="0"/>
                <a:ea typeface="仿宋" pitchFamily="49" charset="-122"/>
                <a:cs typeface="Consolas" pitchFamily="49" charset="0"/>
              </a:rPr>
              <a:t>指向第一个数据结点</a:t>
            </a:r>
          </a:p>
          <a:p>
            <a:pPr algn="just">
              <a:lnSpc>
                <a:spcPct val="60000"/>
              </a:lnSpc>
              <a:spcBef>
                <a:spcPct val="50000"/>
              </a:spcBef>
            </a:pPr>
            <a:r>
              <a:rPr kumimoji="1" lang="zh-CN" altLang="en-US" sz="1800" dirty="0">
                <a:solidFill>
                  <a:srgbClr val="0000FF"/>
                </a:solidFill>
                <a:latin typeface="Consolas" pitchFamily="49" charset="0"/>
                <a:ea typeface="仿宋" pitchFamily="49" charset="-122"/>
                <a:cs typeface="Consolas" pitchFamily="49" charset="0"/>
              </a:rPr>
              <a:t>   </a:t>
            </a:r>
            <a:r>
              <a:rPr kumimoji="1" lang="en-US" altLang="zh-CN" sz="1800" dirty="0" err="1">
                <a:solidFill>
                  <a:srgbClr val="0000FF"/>
                </a:solidFill>
                <a:latin typeface="Consolas" pitchFamily="49" charset="0"/>
                <a:ea typeface="仿宋" pitchFamily="49" charset="-122"/>
                <a:cs typeface="Consolas" pitchFamily="49" charset="0"/>
              </a:rPr>
              <a:t>DLinkNode</a:t>
            </a:r>
            <a:r>
              <a:rPr kumimoji="1" lang="en-US" altLang="zh-CN" sz="1800" dirty="0">
                <a:solidFill>
                  <a:srgbClr val="0000FF"/>
                </a:solidFill>
                <a:latin typeface="Consolas" pitchFamily="49" charset="0"/>
                <a:ea typeface="仿宋" pitchFamily="49" charset="-122"/>
                <a:cs typeface="Consolas" pitchFamily="49" charset="0"/>
              </a:rPr>
              <a:t> *q=L-&gt;prior;     </a:t>
            </a:r>
            <a:r>
              <a:rPr kumimoji="1" lang="en-US" altLang="zh-CN" sz="1800" dirty="0">
                <a:solidFill>
                  <a:srgbClr val="00B0F0"/>
                </a:solidFill>
                <a:latin typeface="Consolas" pitchFamily="49" charset="0"/>
                <a:ea typeface="仿宋" pitchFamily="49" charset="-122"/>
                <a:cs typeface="Consolas" pitchFamily="49" charset="0"/>
              </a:rPr>
              <a:t>//q</a:t>
            </a:r>
            <a:r>
              <a:rPr kumimoji="1" lang="zh-CN" altLang="en-US" sz="1800" dirty="0">
                <a:solidFill>
                  <a:srgbClr val="00B0F0"/>
                </a:solidFill>
                <a:latin typeface="Consolas" pitchFamily="49" charset="0"/>
                <a:ea typeface="仿宋" pitchFamily="49" charset="-122"/>
                <a:cs typeface="Consolas" pitchFamily="49" charset="0"/>
              </a:rPr>
              <a:t>指向最后数据结点</a:t>
            </a:r>
          </a:p>
          <a:p>
            <a:pPr algn="just">
              <a:lnSpc>
                <a:spcPct val="60000"/>
              </a:lnSpc>
              <a:spcBef>
                <a:spcPct val="50000"/>
              </a:spcBef>
            </a:pPr>
            <a:r>
              <a:rPr kumimoji="1" lang="zh-CN" altLang="en-US"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while (same)</a:t>
            </a:r>
          </a:p>
          <a:p>
            <a:pPr algn="just">
              <a:lnSpc>
                <a:spcPct val="60000"/>
              </a:lnSpc>
              <a:spcBef>
                <a:spcPct val="50000"/>
              </a:spcBef>
            </a:pPr>
            <a:r>
              <a:rPr kumimoji="1" lang="en-US" altLang="zh-CN" sz="1800" dirty="0">
                <a:solidFill>
                  <a:srgbClr val="0000FF"/>
                </a:solidFill>
                <a:latin typeface="Consolas" pitchFamily="49" charset="0"/>
                <a:ea typeface="仿宋" pitchFamily="49" charset="-122"/>
                <a:cs typeface="Consolas" pitchFamily="49" charset="0"/>
              </a:rPr>
              <a:t>   {</a:t>
            </a:r>
          </a:p>
          <a:p>
            <a:pPr algn="just">
              <a:lnSpc>
                <a:spcPct val="60000"/>
              </a:lnSpc>
              <a:spcBef>
                <a:spcPct val="50000"/>
              </a:spcBef>
            </a:pPr>
            <a:r>
              <a:rPr kumimoji="1" lang="en-US" altLang="zh-CN" sz="1800" dirty="0">
                <a:solidFill>
                  <a:srgbClr val="0000FF"/>
                </a:solidFill>
                <a:latin typeface="Consolas" pitchFamily="49" charset="0"/>
                <a:ea typeface="仿宋" pitchFamily="49" charset="-122"/>
                <a:cs typeface="Consolas" pitchFamily="49" charset="0"/>
              </a:rPr>
              <a:t>      if  (p-&gt;data!=q-&gt;data)</a:t>
            </a:r>
          </a:p>
          <a:p>
            <a:pPr algn="just">
              <a:lnSpc>
                <a:spcPct val="60000"/>
              </a:lnSpc>
              <a:spcBef>
                <a:spcPct val="50000"/>
              </a:spcBef>
            </a:pPr>
            <a:r>
              <a:rPr kumimoji="1" lang="en-US" altLang="zh-CN" sz="1800" dirty="0">
                <a:solidFill>
                  <a:srgbClr val="0000FF"/>
                </a:solidFill>
                <a:latin typeface="Consolas" pitchFamily="49" charset="0"/>
                <a:ea typeface="仿宋" pitchFamily="49" charset="-122"/>
                <a:cs typeface="Consolas" pitchFamily="49" charset="0"/>
              </a:rPr>
              <a:t>          same=false;</a:t>
            </a:r>
          </a:p>
          <a:p>
            <a:pPr algn="just">
              <a:lnSpc>
                <a:spcPct val="60000"/>
              </a:lnSpc>
              <a:spcBef>
                <a:spcPct val="50000"/>
              </a:spcBef>
            </a:pPr>
            <a:r>
              <a:rPr kumimoji="1" lang="en-US" altLang="zh-CN" sz="1800" dirty="0">
                <a:solidFill>
                  <a:srgbClr val="0000FF"/>
                </a:solidFill>
                <a:latin typeface="Consolas" pitchFamily="49" charset="0"/>
                <a:ea typeface="仿宋" pitchFamily="49" charset="-122"/>
                <a:cs typeface="Consolas" pitchFamily="49" charset="0"/>
              </a:rPr>
              <a:t>      else  </a:t>
            </a:r>
          </a:p>
          <a:p>
            <a:pPr algn="just">
              <a:lnSpc>
                <a:spcPct val="60000"/>
              </a:lnSpc>
              <a:spcBef>
                <a:spcPct val="50000"/>
              </a:spcBef>
            </a:pPr>
            <a:r>
              <a:rPr kumimoji="1" lang="en-US" altLang="zh-CN" sz="1800" dirty="0">
                <a:solidFill>
                  <a:srgbClr val="0000FF"/>
                </a:solidFill>
                <a:latin typeface="Consolas" pitchFamily="49" charset="0"/>
                <a:ea typeface="仿宋" pitchFamily="49" charset="-122"/>
                <a:cs typeface="Consolas" pitchFamily="49" charset="0"/>
              </a:rPr>
              <a:t>      {   if (</a:t>
            </a:r>
            <a:r>
              <a:rPr kumimoji="1" lang="en-US" altLang="zh-CN" sz="1800" dirty="0">
                <a:solidFill>
                  <a:srgbClr val="FF00FF"/>
                </a:solidFill>
                <a:latin typeface="Consolas" pitchFamily="49" charset="0"/>
                <a:ea typeface="仿宋" pitchFamily="49" charset="-122"/>
                <a:cs typeface="Consolas" pitchFamily="49" charset="0"/>
              </a:rPr>
              <a:t>p==q || p==q-&gt;prior</a:t>
            </a:r>
            <a:r>
              <a:rPr kumimoji="1" lang="en-US" altLang="zh-CN" sz="1800" dirty="0">
                <a:solidFill>
                  <a:srgbClr val="0000FF"/>
                </a:solidFill>
                <a:latin typeface="Consolas" pitchFamily="49" charset="0"/>
                <a:ea typeface="仿宋" pitchFamily="49" charset="-122"/>
                <a:cs typeface="Consolas" pitchFamily="49" charset="0"/>
              </a:rPr>
              <a:t>) break;</a:t>
            </a:r>
            <a:endParaRPr kumimoji="1" lang="zh-CN" altLang="en-US" sz="1800" dirty="0">
              <a:solidFill>
                <a:srgbClr val="0000FF"/>
              </a:solidFill>
              <a:latin typeface="Consolas" pitchFamily="49" charset="0"/>
              <a:ea typeface="仿宋" pitchFamily="49" charset="-122"/>
              <a:cs typeface="Consolas" pitchFamily="49" charset="0"/>
            </a:endParaRPr>
          </a:p>
          <a:p>
            <a:pPr algn="just">
              <a:lnSpc>
                <a:spcPct val="60000"/>
              </a:lnSpc>
              <a:spcBef>
                <a:spcPct val="50000"/>
              </a:spcBef>
            </a:pPr>
            <a:r>
              <a:rPr kumimoji="1" lang="zh-CN" altLang="en-US"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q=q-&gt;prior;	</a:t>
            </a:r>
            <a:r>
              <a:rPr kumimoji="1" lang="en-US" altLang="zh-CN" sz="1800" dirty="0">
                <a:solidFill>
                  <a:srgbClr val="00B0F0"/>
                </a:solidFill>
                <a:latin typeface="Consolas" pitchFamily="49" charset="0"/>
                <a:ea typeface="仿宋" pitchFamily="49" charset="-122"/>
                <a:cs typeface="Consolas" pitchFamily="49" charset="0"/>
              </a:rPr>
              <a:t>//q</a:t>
            </a:r>
            <a:r>
              <a:rPr kumimoji="1" lang="zh-CN" altLang="en-US" sz="1800" dirty="0">
                <a:solidFill>
                  <a:srgbClr val="00B0F0"/>
                </a:solidFill>
                <a:latin typeface="Consolas" pitchFamily="49" charset="0"/>
                <a:ea typeface="仿宋" pitchFamily="49" charset="-122"/>
                <a:cs typeface="Consolas" pitchFamily="49" charset="0"/>
              </a:rPr>
              <a:t>前移</a:t>
            </a:r>
            <a:endParaRPr kumimoji="1" lang="en-US" altLang="zh-CN" sz="1800" dirty="0">
              <a:solidFill>
                <a:srgbClr val="00B0F0"/>
              </a:solidFill>
              <a:latin typeface="Consolas" pitchFamily="49" charset="0"/>
              <a:ea typeface="仿宋" pitchFamily="49" charset="-122"/>
              <a:cs typeface="Consolas" pitchFamily="49" charset="0"/>
            </a:endParaRPr>
          </a:p>
          <a:p>
            <a:pPr algn="just">
              <a:lnSpc>
                <a:spcPct val="60000"/>
              </a:lnSpc>
              <a:spcBef>
                <a:spcPct val="50000"/>
              </a:spcBef>
            </a:pPr>
            <a:r>
              <a:rPr kumimoji="1" lang="en-US" altLang="zh-CN" sz="1800" dirty="0">
                <a:solidFill>
                  <a:srgbClr val="0000FF"/>
                </a:solidFill>
                <a:latin typeface="Consolas" pitchFamily="49" charset="0"/>
                <a:ea typeface="仿宋" pitchFamily="49" charset="-122"/>
                <a:cs typeface="Consolas" pitchFamily="49" charset="0"/>
              </a:rPr>
              <a:t>          p=p-&gt;next;		</a:t>
            </a:r>
            <a:r>
              <a:rPr kumimoji="1" lang="en-US" altLang="zh-CN" sz="1800" dirty="0">
                <a:solidFill>
                  <a:srgbClr val="00B0F0"/>
                </a:solidFill>
                <a:latin typeface="Consolas" pitchFamily="49" charset="0"/>
                <a:ea typeface="仿宋" pitchFamily="49" charset="-122"/>
                <a:cs typeface="Consolas" pitchFamily="49" charset="0"/>
              </a:rPr>
              <a:t>//p</a:t>
            </a:r>
            <a:r>
              <a:rPr kumimoji="1" lang="zh-CN" altLang="en-US" sz="1800" dirty="0">
                <a:solidFill>
                  <a:srgbClr val="00B0F0"/>
                </a:solidFill>
                <a:latin typeface="Consolas" pitchFamily="49" charset="0"/>
                <a:ea typeface="仿宋" pitchFamily="49" charset="-122"/>
                <a:cs typeface="Consolas" pitchFamily="49" charset="0"/>
              </a:rPr>
              <a:t>后移</a:t>
            </a:r>
            <a:endParaRPr kumimoji="1" lang="en-US" altLang="zh-CN" sz="1800" dirty="0">
              <a:solidFill>
                <a:srgbClr val="00B0F0"/>
              </a:solidFill>
              <a:latin typeface="Consolas" pitchFamily="49" charset="0"/>
              <a:ea typeface="仿宋" pitchFamily="49" charset="-122"/>
              <a:cs typeface="Consolas" pitchFamily="49" charset="0"/>
            </a:endParaRPr>
          </a:p>
          <a:p>
            <a:pPr algn="just">
              <a:lnSpc>
                <a:spcPct val="60000"/>
              </a:lnSpc>
              <a:spcBef>
                <a:spcPct val="50000"/>
              </a:spcBef>
            </a:pPr>
            <a:r>
              <a:rPr kumimoji="1" lang="en-US" altLang="zh-CN" sz="1800" dirty="0">
                <a:solidFill>
                  <a:srgbClr val="00B0F0"/>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a:t>
            </a:r>
          </a:p>
          <a:p>
            <a:pPr algn="just">
              <a:lnSpc>
                <a:spcPct val="60000"/>
              </a:lnSpc>
              <a:spcBef>
                <a:spcPct val="50000"/>
              </a:spcBef>
            </a:pPr>
            <a:r>
              <a:rPr kumimoji="1" lang="en-US" altLang="zh-CN" sz="1800" dirty="0">
                <a:solidFill>
                  <a:srgbClr val="0000FF"/>
                </a:solidFill>
                <a:latin typeface="Consolas" pitchFamily="49" charset="0"/>
                <a:ea typeface="仿宋" pitchFamily="49" charset="-122"/>
                <a:cs typeface="Consolas" pitchFamily="49" charset="0"/>
              </a:rPr>
              <a:t>   }</a:t>
            </a:r>
          </a:p>
          <a:p>
            <a:pPr algn="just">
              <a:lnSpc>
                <a:spcPct val="60000"/>
              </a:lnSpc>
              <a:spcBef>
                <a:spcPct val="50000"/>
              </a:spcBef>
            </a:pPr>
            <a:r>
              <a:rPr kumimoji="1" lang="en-US" altLang="zh-CN" sz="1800" dirty="0">
                <a:solidFill>
                  <a:srgbClr val="0000FF"/>
                </a:solidFill>
                <a:latin typeface="Consolas" pitchFamily="49" charset="0"/>
                <a:ea typeface="仿宋" pitchFamily="49" charset="-122"/>
                <a:cs typeface="Consolas" pitchFamily="49" charset="0"/>
              </a:rPr>
              <a:t>   return same;</a:t>
            </a:r>
          </a:p>
          <a:p>
            <a:pPr algn="just">
              <a:lnSpc>
                <a:spcPct val="60000"/>
              </a:lnSpc>
              <a:spcBef>
                <a:spcPct val="50000"/>
              </a:spcBef>
            </a:pPr>
            <a:r>
              <a:rPr kumimoji="1" lang="en-US" altLang="zh-CN" sz="1800" dirty="0">
                <a:solidFill>
                  <a:srgbClr val="0000FF"/>
                </a:solidFill>
                <a:latin typeface="Consolas" pitchFamily="49" charset="0"/>
                <a:ea typeface="仿宋" pitchFamily="49" charset="-122"/>
                <a:cs typeface="Consolas" pitchFamily="49" charset="0"/>
              </a:rPr>
              <a:t>}</a:t>
            </a:r>
          </a:p>
        </p:txBody>
      </p:sp>
      <p:sp>
        <p:nvSpPr>
          <p:cNvPr id="2" name="幻灯片编号占位符 1"/>
          <p:cNvSpPr>
            <a:spLocks noGrp="1"/>
          </p:cNvSpPr>
          <p:nvPr>
            <p:ph type="sldNum" sz="quarter" idx="12"/>
          </p:nvPr>
        </p:nvSpPr>
        <p:spPr/>
        <p:txBody>
          <a:bodyPr/>
          <a:lstStyle/>
          <a:p>
            <a:fld id="{BC067DFE-42A7-4CB5-93C4-F2F97DA7580C}" type="slidenum">
              <a:rPr lang="en-US" altLang="zh-CN" smtClean="0"/>
              <a:pPr/>
              <a:t>116</a:t>
            </a:fld>
            <a:endParaRPr lang="en-US" altLang="zh-CN" dirty="0"/>
          </a:p>
        </p:txBody>
      </p:sp>
    </p:spTree>
    <p:custDataLst>
      <p:tags r:id="rId1"/>
    </p:custDataLst>
    <p:extLst>
      <p:ext uri="{BB962C8B-B14F-4D97-AF65-F5344CB8AC3E}">
        <p14:creationId xmlns:p14="http://schemas.microsoft.com/office/powerpoint/2010/main" val="2456329966"/>
      </p:ext>
    </p:extLst>
  </p:cSld>
  <p:clrMapOvr>
    <a:masterClrMapping/>
  </p:clrMapOvr>
  <mc:AlternateContent xmlns:mc="http://schemas.openxmlformats.org/markup-compatibility/2006" xmlns:p14="http://schemas.microsoft.com/office/powerpoint/2010/main">
    <mc:Choice Requires="p14">
      <p:transition spd="slow" p14:dur="2000" advTm="34094"/>
    </mc:Choice>
    <mc:Fallback xmlns="">
      <p:transition xmlns:p14="http://schemas.microsoft.com/office/powerpoint/2010/main" spd="slow" advTm="3409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28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28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728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728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728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728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7282">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7282">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7282">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7282">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7282">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7282">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7282">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728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Text Box 3"/>
          <p:cNvSpPr txBox="1">
            <a:spLocks noChangeArrowheads="1"/>
          </p:cNvSpPr>
          <p:nvPr/>
        </p:nvSpPr>
        <p:spPr bwMode="auto">
          <a:xfrm>
            <a:off x="571472" y="2000240"/>
            <a:ext cx="8077200" cy="873188"/>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l">
              <a:lnSpc>
                <a:spcPts val="3200"/>
              </a:lnSpc>
              <a:spcBef>
                <a:spcPct val="50000"/>
              </a:spcBef>
            </a:pPr>
            <a:r>
              <a:rPr kumimoji="1" lang="zh-CN" altLang="en-US" sz="2200" dirty="0">
                <a:ea typeface="楷体" pitchFamily="49" charset="-122"/>
                <a:cs typeface="Times New Roman" pitchFamily="18" charset="0"/>
              </a:rPr>
              <a:t>　　所谓</a:t>
            </a:r>
            <a:r>
              <a:rPr kumimoji="1" lang="zh-CN" altLang="en-US" sz="2200">
                <a:solidFill>
                  <a:srgbClr val="FF0000"/>
                </a:solidFill>
                <a:latin typeface="黑体" pitchFamily="49" charset="-122"/>
                <a:ea typeface="黑体" pitchFamily="49" charset="-122"/>
                <a:cs typeface="Times New Roman" pitchFamily="18" charset="0"/>
              </a:rPr>
              <a:t>有序表</a:t>
            </a:r>
            <a:r>
              <a:rPr kumimoji="1" lang="zh-CN" altLang="en-US" sz="2200">
                <a:ea typeface="楷体" pitchFamily="49" charset="-122"/>
                <a:cs typeface="Times New Roman" pitchFamily="18" charset="0"/>
              </a:rPr>
              <a:t>，是</a:t>
            </a:r>
            <a:r>
              <a:rPr kumimoji="1" lang="zh-CN" altLang="en-US" sz="2200" dirty="0">
                <a:ea typeface="楷体" pitchFamily="49" charset="-122"/>
                <a:cs typeface="Times New Roman" pitchFamily="18" charset="0"/>
              </a:rPr>
              <a:t>指这样</a:t>
            </a:r>
            <a:r>
              <a:rPr kumimoji="1" lang="zh-CN" altLang="en-US" sz="2200">
                <a:ea typeface="楷体" pitchFamily="49" charset="-122"/>
                <a:cs typeface="Times New Roman" pitchFamily="18" charset="0"/>
              </a:rPr>
              <a:t>的线性表，其中</a:t>
            </a:r>
            <a:r>
              <a:rPr kumimoji="1" lang="zh-CN" altLang="en-US" sz="2200" dirty="0">
                <a:ea typeface="楷体" pitchFamily="49" charset="-122"/>
                <a:cs typeface="Times New Roman" pitchFamily="18" charset="0"/>
              </a:rPr>
              <a:t>所有元素以</a:t>
            </a:r>
            <a:r>
              <a:rPr kumimoji="1" lang="zh-CN" altLang="en-US" sz="2200" dirty="0">
                <a:solidFill>
                  <a:srgbClr val="FF00FF"/>
                </a:solidFill>
                <a:ea typeface="楷体" pitchFamily="49" charset="-122"/>
                <a:cs typeface="Times New Roman" pitchFamily="18" charset="0"/>
              </a:rPr>
              <a:t>递增</a:t>
            </a:r>
            <a:r>
              <a:rPr kumimoji="1" lang="zh-CN" altLang="en-US" sz="2200" dirty="0">
                <a:ea typeface="楷体" pitchFamily="49" charset="-122"/>
                <a:cs typeface="Times New Roman" pitchFamily="18" charset="0"/>
              </a:rPr>
              <a:t>或</a:t>
            </a:r>
            <a:r>
              <a:rPr kumimoji="1" lang="zh-CN" altLang="en-US" sz="2200" dirty="0">
                <a:solidFill>
                  <a:srgbClr val="FF00FF"/>
                </a:solidFill>
                <a:ea typeface="楷体" pitchFamily="49" charset="-122"/>
                <a:cs typeface="Times New Roman" pitchFamily="18" charset="0"/>
              </a:rPr>
              <a:t>递减</a:t>
            </a:r>
            <a:r>
              <a:rPr kumimoji="1" lang="zh-CN" altLang="en-US" sz="2200" dirty="0">
                <a:ea typeface="楷体" pitchFamily="49" charset="-122"/>
                <a:cs typeface="Times New Roman" pitchFamily="18" charset="0"/>
              </a:rPr>
              <a:t>方式有序排列。        </a:t>
            </a:r>
          </a:p>
        </p:txBody>
      </p:sp>
      <p:sp>
        <p:nvSpPr>
          <p:cNvPr id="124941" name="Text Box 13"/>
          <p:cNvSpPr txBox="1">
            <a:spLocks noChangeArrowheads="1"/>
          </p:cNvSpPr>
          <p:nvPr/>
        </p:nvSpPr>
        <p:spPr bwMode="auto">
          <a:xfrm>
            <a:off x="395288" y="1214422"/>
            <a:ext cx="3105142" cy="514738"/>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square" tIns="72000" bIns="72000">
            <a:spAutoFit/>
          </a:bodyPr>
          <a:lstStyle/>
          <a:p>
            <a:pPr algn="l">
              <a:spcBef>
                <a:spcPct val="50000"/>
              </a:spcBef>
            </a:pPr>
            <a:r>
              <a:rPr lang="zh-CN" altLang="en-US" dirty="0">
                <a:solidFill>
                  <a:schemeClr val="bg1"/>
                </a:solidFill>
                <a:latin typeface="黑体" pitchFamily="49" charset="-122"/>
                <a:ea typeface="黑体" pitchFamily="49" charset="-122"/>
                <a:cs typeface="Times New Roman" pitchFamily="18" charset="0"/>
              </a:rPr>
              <a:t>　</a:t>
            </a:r>
            <a:r>
              <a:rPr lang="en-US" altLang="zh-CN" dirty="0">
                <a:solidFill>
                  <a:schemeClr val="bg1"/>
                </a:solidFill>
                <a:latin typeface="Times New Roman" pitchFamily="18" charset="0"/>
                <a:ea typeface="黑体" pitchFamily="49" charset="-122"/>
                <a:cs typeface="Times New Roman" pitchFamily="18" charset="0"/>
              </a:rPr>
              <a:t>1</a:t>
            </a:r>
            <a:r>
              <a:rPr lang="zh-CN" altLang="en-US" dirty="0">
                <a:solidFill>
                  <a:schemeClr val="bg1"/>
                </a:solidFill>
                <a:latin typeface="Times New Roman" pitchFamily="18" charset="0"/>
                <a:ea typeface="黑体" pitchFamily="49" charset="-122"/>
                <a:cs typeface="Times New Roman" pitchFamily="18" charset="0"/>
              </a:rPr>
              <a:t>、什么是有序表</a:t>
            </a:r>
          </a:p>
        </p:txBody>
      </p:sp>
      <p:sp>
        <p:nvSpPr>
          <p:cNvPr id="12" name="Text Box 1028" descr="蓝色面巾纸"/>
          <p:cNvSpPr txBox="1">
            <a:spLocks noChangeArrowheads="1"/>
          </p:cNvSpPr>
          <p:nvPr/>
        </p:nvSpPr>
        <p:spPr bwMode="auto">
          <a:xfrm>
            <a:off x="2643174" y="277795"/>
            <a:ext cx="3505200" cy="57943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2.4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有序表</a:t>
            </a:r>
          </a:p>
        </p:txBody>
      </p:sp>
      <p:sp>
        <p:nvSpPr>
          <p:cNvPr id="13" name="TextBox 12"/>
          <p:cNvSpPr txBox="1"/>
          <p:nvPr/>
        </p:nvSpPr>
        <p:spPr>
          <a:xfrm>
            <a:off x="571472" y="4071942"/>
            <a:ext cx="8072494" cy="1323439"/>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lnSpc>
                <a:spcPts val="3200"/>
              </a:lnSpc>
            </a:pPr>
            <a:r>
              <a:rPr kumimoji="1" lang="zh-CN" altLang="en-US" sz="2200" dirty="0">
                <a:ea typeface="楷体" pitchFamily="49" charset="-122"/>
                <a:cs typeface="Times New Roman" pitchFamily="18" charset="0"/>
              </a:rPr>
              <a:t>      </a:t>
            </a:r>
            <a:r>
              <a:rPr kumimoji="1" lang="zh-CN" altLang="en-US" sz="2200">
                <a:ea typeface="楷体" pitchFamily="49" charset="-122"/>
                <a:cs typeface="Times New Roman" pitchFamily="18" charset="0"/>
              </a:rPr>
              <a:t>为了简单，假设</a:t>
            </a:r>
            <a:r>
              <a:rPr kumimoji="1" lang="zh-CN" altLang="en-US" sz="2200" dirty="0">
                <a:ea typeface="楷体" pitchFamily="49" charset="-122"/>
                <a:cs typeface="Times New Roman" pitchFamily="18" charset="0"/>
              </a:rPr>
              <a:t>有序表元素是</a:t>
            </a:r>
            <a:r>
              <a:rPr kumimoji="1" lang="zh-CN" altLang="en-US" sz="2200" dirty="0">
                <a:solidFill>
                  <a:srgbClr val="FF00FF"/>
                </a:solidFill>
                <a:ea typeface="楷体" pitchFamily="49" charset="-122"/>
                <a:cs typeface="Times New Roman" pitchFamily="18" charset="0"/>
              </a:rPr>
              <a:t>以递增方式排列</a:t>
            </a:r>
            <a:r>
              <a:rPr kumimoji="1" lang="zh-CN" altLang="en-US" sz="2200" dirty="0">
                <a:ea typeface="楷体" pitchFamily="49" charset="-122"/>
                <a:cs typeface="Times New Roman" pitchFamily="18" charset="0"/>
              </a:rPr>
              <a:t>。</a:t>
            </a:r>
            <a:endParaRPr kumimoji="1" lang="en-US" altLang="zh-CN" sz="2200" dirty="0">
              <a:ea typeface="楷体" pitchFamily="49" charset="-122"/>
              <a:cs typeface="Times New Roman" pitchFamily="18" charset="0"/>
            </a:endParaRPr>
          </a:p>
          <a:p>
            <a:pPr algn="l">
              <a:lnSpc>
                <a:spcPts val="3200"/>
              </a:lnSpc>
            </a:pPr>
            <a:r>
              <a:rPr kumimoji="1" lang="en-US" altLang="zh-CN" sz="2200" dirty="0">
                <a:ea typeface="楷体" pitchFamily="49" charset="-122"/>
                <a:cs typeface="Times New Roman" pitchFamily="18" charset="0"/>
              </a:rPr>
              <a:t>      </a:t>
            </a:r>
            <a:r>
              <a:rPr kumimoji="1" lang="zh-CN" altLang="en-US" sz="2200">
                <a:ea typeface="楷体" pitchFamily="49" charset="-122"/>
                <a:cs typeface="Times New Roman" pitchFamily="18" charset="0"/>
              </a:rPr>
              <a:t>从中看到，有序</a:t>
            </a:r>
            <a:r>
              <a:rPr kumimoji="1" lang="zh-CN" altLang="en-US" sz="2200" dirty="0">
                <a:ea typeface="楷体" pitchFamily="49" charset="-122"/>
                <a:cs typeface="Times New Roman" pitchFamily="18" charset="0"/>
              </a:rPr>
              <a:t>表和线性表中元素之间的逻辑</a:t>
            </a:r>
            <a:r>
              <a:rPr kumimoji="1" lang="zh-CN" altLang="en-US" sz="2200">
                <a:ea typeface="楷体" pitchFamily="49" charset="-122"/>
                <a:cs typeface="Times New Roman" pitchFamily="18" charset="0"/>
              </a:rPr>
              <a:t>关系相同，其</a:t>
            </a:r>
            <a:r>
              <a:rPr kumimoji="1" lang="zh-CN" altLang="en-US" sz="2200" dirty="0">
                <a:ea typeface="楷体" pitchFamily="49" charset="-122"/>
                <a:cs typeface="Times New Roman" pitchFamily="18" charset="0"/>
              </a:rPr>
              <a:t>区别是运算实现的不同。</a:t>
            </a:r>
            <a:endParaRPr lang="zh-CN" altLang="en-US" sz="2200" dirty="0"/>
          </a:p>
        </p:txBody>
      </p:sp>
      <p:sp>
        <p:nvSpPr>
          <p:cNvPr id="14" name="TextBox 13"/>
          <p:cNvSpPr txBox="1"/>
          <p:nvPr/>
        </p:nvSpPr>
        <p:spPr>
          <a:xfrm>
            <a:off x="1785918" y="3214686"/>
            <a:ext cx="3000396"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kumimoji="1" lang="zh-CN" altLang="en-US" dirty="0">
                <a:solidFill>
                  <a:srgbClr val="0000FF"/>
                </a:solidFill>
                <a:ea typeface="楷体" pitchFamily="49" charset="-122"/>
                <a:cs typeface="Times New Roman" pitchFamily="18" charset="0"/>
              </a:rPr>
              <a:t>有序表  </a:t>
            </a:r>
            <a:r>
              <a:rPr kumimoji="1" lang="zh-CN" altLang="en-US" dirty="0">
                <a:solidFill>
                  <a:srgbClr val="0000FF"/>
                </a:solidFill>
                <a:ea typeface="楷体" pitchFamily="49" charset="-122"/>
                <a:cs typeface="Times New Roman" pitchFamily="18" charset="0"/>
                <a:sym typeface="Symbol"/>
              </a:rPr>
              <a:t> </a:t>
            </a:r>
            <a:r>
              <a:rPr kumimoji="1" lang="zh-CN" altLang="en-US" dirty="0">
                <a:solidFill>
                  <a:srgbClr val="0000FF"/>
                </a:solidFill>
                <a:ea typeface="楷体" pitchFamily="49" charset="-122"/>
                <a:cs typeface="Times New Roman" pitchFamily="18" charset="0"/>
              </a:rPr>
              <a:t>线性表</a:t>
            </a:r>
            <a:endParaRPr lang="zh-CN" altLang="en-US" dirty="0">
              <a:solidFill>
                <a:srgbClr val="0000FF"/>
              </a:solidFill>
            </a:endParaRPr>
          </a:p>
        </p:txBody>
      </p:sp>
      <p:sp>
        <p:nvSpPr>
          <p:cNvPr id="2" name="幻灯片编号占位符 1"/>
          <p:cNvSpPr>
            <a:spLocks noGrp="1"/>
          </p:cNvSpPr>
          <p:nvPr>
            <p:ph type="sldNum" sz="quarter" idx="12"/>
          </p:nvPr>
        </p:nvSpPr>
        <p:spPr/>
        <p:txBody>
          <a:bodyPr/>
          <a:lstStyle/>
          <a:p>
            <a:fld id="{BC067DFE-42A7-4CB5-93C4-F2F97DA7580C}" type="slidenum">
              <a:rPr lang="en-US" altLang="zh-CN" smtClean="0"/>
              <a:pPr/>
              <a:t>117</a:t>
            </a:fld>
            <a:endParaRPr lang="en-US" altLang="zh-CN" dirty="0"/>
          </a:p>
        </p:txBody>
      </p:sp>
    </p:spTree>
    <p:custDataLst>
      <p:tags r:id="rId1"/>
    </p:custDataLst>
    <p:extLst>
      <p:ext uri="{BB962C8B-B14F-4D97-AF65-F5344CB8AC3E}">
        <p14:creationId xmlns:p14="http://schemas.microsoft.com/office/powerpoint/2010/main" val="1788475126"/>
      </p:ext>
    </p:extLst>
  </p:cSld>
  <p:clrMapOvr>
    <a:masterClrMapping/>
  </p:clrMapOvr>
  <mc:AlternateContent xmlns:mc="http://schemas.openxmlformats.org/markup-compatibility/2006" xmlns:p14="http://schemas.microsoft.com/office/powerpoint/2010/main">
    <mc:Choice Requires="p14">
      <p:transition spd="slow" p14:dur="2000" advTm="44874"/>
    </mc:Choice>
    <mc:Fallback xmlns="">
      <p:transition xmlns:p14="http://schemas.microsoft.com/office/powerpoint/2010/main" spd="slow" advTm="448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24931">
                                            <p:txEl>
                                              <p:pRg st="0" end="0"/>
                                            </p:txEl>
                                          </p:spTgt>
                                        </p:tgtEl>
                                        <p:attrNameLst>
                                          <p:attrName>style.visibility</p:attrName>
                                        </p:attrNameLst>
                                      </p:cBhvr>
                                      <p:to>
                                        <p:strVal val="visible"/>
                                      </p:to>
                                    </p:set>
                                    <p:anim calcmode="discrete" valueType="clr">
                                      <p:cBhvr override="childStyle">
                                        <p:cTn id="7" dur="80"/>
                                        <p:tgtEl>
                                          <p:spTgt spid="12493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24931">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24931">
                                            <p:txEl>
                                              <p:pRg st="0" end="0"/>
                                            </p:txEl>
                                          </p:spTgt>
                                        </p:tgtEl>
                                        <p:attrNameLst>
                                          <p:attrName>fill.type</p:attrName>
                                        </p:attrNameLst>
                                      </p:cBhvr>
                                      <p:to>
                                        <p:strVal val="solid"/>
                                      </p:to>
                                    </p:set>
                                  </p:childTnLst>
                                </p:cTn>
                              </p:par>
                            </p:childTnLst>
                          </p:cTn>
                        </p:par>
                        <p:par>
                          <p:cTn id="10" fill="hold">
                            <p:stCondLst>
                              <p:cond delay="1400"/>
                            </p:stCondLst>
                            <p:childTnLst>
                              <p:par>
                                <p:cTn id="11" presetID="1"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Text Box 3"/>
          <p:cNvSpPr txBox="1">
            <a:spLocks noChangeArrowheads="1"/>
          </p:cNvSpPr>
          <p:nvPr/>
        </p:nvSpPr>
        <p:spPr bwMode="auto">
          <a:xfrm>
            <a:off x="642910" y="571480"/>
            <a:ext cx="8077200" cy="1043747"/>
          </a:xfrm>
          <a:prstGeom prst="rect">
            <a:avLst/>
          </a:prstGeom>
          <a:noFill/>
          <a:ln w="9525">
            <a:noFill/>
            <a:miter lim="800000"/>
            <a:headEnd/>
            <a:tailEnd/>
          </a:ln>
          <a:effectLst/>
        </p:spPr>
        <p:txBody>
          <a:bodyPr>
            <a:spAutoFit/>
          </a:bodyPr>
          <a:lstStyle/>
          <a:p>
            <a:pPr algn="l">
              <a:lnSpc>
                <a:spcPct val="150000"/>
              </a:lnSpc>
              <a:spcBef>
                <a:spcPct val="50000"/>
              </a:spcBef>
            </a:pPr>
            <a:r>
              <a:rPr kumimoji="1" lang="zh-CN" altLang="en-US" sz="2200" dirty="0">
                <a:ea typeface="楷体" pitchFamily="49" charset="-122"/>
                <a:cs typeface="Times New Roman" pitchFamily="18" charset="0"/>
              </a:rPr>
              <a:t>　　既然有序表中元素逻辑关系与线性表</a:t>
            </a:r>
            <a:r>
              <a:rPr kumimoji="1" lang="zh-CN" altLang="en-US" sz="2200">
                <a:ea typeface="楷体" pitchFamily="49" charset="-122"/>
                <a:cs typeface="Times New Roman" pitchFamily="18" charset="0"/>
              </a:rPr>
              <a:t>的相同，有序</a:t>
            </a:r>
            <a:r>
              <a:rPr kumimoji="1" lang="zh-CN" altLang="en-US" sz="2200" dirty="0">
                <a:ea typeface="楷体" pitchFamily="49" charset="-122"/>
                <a:cs typeface="Times New Roman" pitchFamily="18" charset="0"/>
              </a:rPr>
              <a:t>表可以采用与线性表相同的存储结构。</a:t>
            </a:r>
          </a:p>
        </p:txBody>
      </p:sp>
      <p:sp>
        <p:nvSpPr>
          <p:cNvPr id="124933" name="Text Box 5"/>
          <p:cNvSpPr txBox="1">
            <a:spLocks noChangeArrowheads="1"/>
          </p:cNvSpPr>
          <p:nvPr/>
        </p:nvSpPr>
        <p:spPr bwMode="auto">
          <a:xfrm>
            <a:off x="2579667" y="2061490"/>
            <a:ext cx="1871662" cy="430887"/>
          </a:xfrm>
          <a:prstGeom prst="rect">
            <a:avLst/>
          </a:prstGeom>
          <a:noFill/>
          <a:ln w="9525">
            <a:noFill/>
            <a:miter lim="800000"/>
            <a:headEnd/>
            <a:tailEnd/>
          </a:ln>
          <a:effectLst/>
        </p:spPr>
        <p:txBody>
          <a:bodyPr>
            <a:spAutoFit/>
          </a:bodyPr>
          <a:lstStyle/>
          <a:p>
            <a:pPr algn="l">
              <a:spcBef>
                <a:spcPct val="50000"/>
              </a:spcBef>
            </a:pPr>
            <a:r>
              <a:rPr lang="zh-CN" altLang="en-US" sz="2200">
                <a:ea typeface="楷体" pitchFamily="49" charset="-122"/>
                <a:cs typeface="Times New Roman" pitchFamily="18" charset="0"/>
              </a:rPr>
              <a:t>有序表</a:t>
            </a:r>
          </a:p>
        </p:txBody>
      </p:sp>
      <p:sp>
        <p:nvSpPr>
          <p:cNvPr id="124934" name="Freeform 6"/>
          <p:cNvSpPr>
            <a:spLocks/>
          </p:cNvSpPr>
          <p:nvPr/>
        </p:nvSpPr>
        <p:spPr bwMode="auto">
          <a:xfrm>
            <a:off x="2444729" y="2564727"/>
            <a:ext cx="423863" cy="660400"/>
          </a:xfrm>
          <a:custGeom>
            <a:avLst/>
            <a:gdLst/>
            <a:ahLst/>
            <a:cxnLst>
              <a:cxn ang="0">
                <a:pos x="267" y="0"/>
              </a:cxn>
              <a:cxn ang="0">
                <a:pos x="0" y="416"/>
              </a:cxn>
            </a:cxnLst>
            <a:rect l="0" t="0" r="r" b="b"/>
            <a:pathLst>
              <a:path w="267" h="416">
                <a:moveTo>
                  <a:pt x="267" y="0"/>
                </a:moveTo>
                <a:lnTo>
                  <a:pt x="0" y="416"/>
                </a:lnTo>
              </a:path>
            </a:pathLst>
          </a:custGeom>
          <a:noFill/>
          <a:ln w="38100" cap="flat" cmpd="sng">
            <a:solidFill>
              <a:srgbClr val="FF00FF"/>
            </a:solidFill>
            <a:prstDash val="solid"/>
            <a:miter lim="800000"/>
            <a:headEnd type="none" w="med" len="med"/>
            <a:tailEnd type="triangle" w="med" len="med"/>
          </a:ln>
          <a:effectLst/>
        </p:spPr>
        <p:txBody>
          <a:bodyPr wrap="none"/>
          <a:lstStyle/>
          <a:p>
            <a:endParaRPr lang="zh-CN" altLang="en-US"/>
          </a:p>
        </p:txBody>
      </p:sp>
      <p:sp>
        <p:nvSpPr>
          <p:cNvPr id="124935" name="Freeform 7"/>
          <p:cNvSpPr>
            <a:spLocks/>
          </p:cNvSpPr>
          <p:nvPr/>
        </p:nvSpPr>
        <p:spPr bwMode="auto">
          <a:xfrm>
            <a:off x="3371829" y="2564727"/>
            <a:ext cx="406400" cy="584200"/>
          </a:xfrm>
          <a:custGeom>
            <a:avLst/>
            <a:gdLst/>
            <a:ahLst/>
            <a:cxnLst>
              <a:cxn ang="0">
                <a:pos x="0" y="0"/>
              </a:cxn>
              <a:cxn ang="0">
                <a:pos x="256" y="368"/>
              </a:cxn>
            </a:cxnLst>
            <a:rect l="0" t="0" r="r" b="b"/>
            <a:pathLst>
              <a:path w="256" h="368">
                <a:moveTo>
                  <a:pt x="0" y="0"/>
                </a:moveTo>
                <a:lnTo>
                  <a:pt x="256" y="368"/>
                </a:lnTo>
              </a:path>
            </a:pathLst>
          </a:custGeom>
          <a:noFill/>
          <a:ln w="38100" cap="flat" cmpd="sng">
            <a:solidFill>
              <a:srgbClr val="FF00FF"/>
            </a:solidFill>
            <a:prstDash val="solid"/>
            <a:miter lim="800000"/>
            <a:headEnd type="none" w="med" len="med"/>
            <a:tailEnd type="triangle" w="med" len="med"/>
          </a:ln>
          <a:effectLst/>
        </p:spPr>
        <p:txBody>
          <a:bodyPr wrap="none"/>
          <a:lstStyle/>
          <a:p>
            <a:endParaRPr lang="zh-CN" altLang="en-US"/>
          </a:p>
        </p:txBody>
      </p:sp>
      <p:sp>
        <p:nvSpPr>
          <p:cNvPr id="124936" name="Text Box 8"/>
          <p:cNvSpPr txBox="1">
            <a:spLocks noChangeArrowheads="1"/>
          </p:cNvSpPr>
          <p:nvPr/>
        </p:nvSpPr>
        <p:spPr bwMode="auto">
          <a:xfrm>
            <a:off x="1643043" y="3212427"/>
            <a:ext cx="1214446" cy="43088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a:spAutoFit/>
          </a:bodyPr>
          <a:lstStyle/>
          <a:p>
            <a:pPr>
              <a:spcBef>
                <a:spcPct val="50000"/>
              </a:spcBef>
            </a:pPr>
            <a:r>
              <a:rPr lang="zh-CN" altLang="en-US" sz="2200">
                <a:ea typeface="楷体" pitchFamily="49" charset="-122"/>
                <a:cs typeface="Times New Roman" pitchFamily="18" charset="0"/>
              </a:rPr>
              <a:t>顺序表</a:t>
            </a:r>
          </a:p>
        </p:txBody>
      </p:sp>
      <p:sp>
        <p:nvSpPr>
          <p:cNvPr id="124937" name="Text Box 9"/>
          <p:cNvSpPr txBox="1">
            <a:spLocks noChangeArrowheads="1"/>
          </p:cNvSpPr>
          <p:nvPr/>
        </p:nvSpPr>
        <p:spPr bwMode="auto">
          <a:xfrm>
            <a:off x="3514704" y="3212427"/>
            <a:ext cx="985858" cy="43088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a:spAutoFit/>
          </a:bodyPr>
          <a:lstStyle/>
          <a:p>
            <a:pPr>
              <a:spcBef>
                <a:spcPct val="50000"/>
              </a:spcBef>
            </a:pPr>
            <a:r>
              <a:rPr lang="zh-CN" altLang="en-US" sz="2200">
                <a:ea typeface="楷体" pitchFamily="49" charset="-122"/>
                <a:cs typeface="Times New Roman" pitchFamily="18" charset="0"/>
              </a:rPr>
              <a:t>链 表</a:t>
            </a:r>
          </a:p>
        </p:txBody>
      </p:sp>
      <p:sp>
        <p:nvSpPr>
          <p:cNvPr id="124938" name="Text Box 10"/>
          <p:cNvSpPr txBox="1">
            <a:spLocks noChangeArrowheads="1"/>
          </p:cNvSpPr>
          <p:nvPr/>
        </p:nvSpPr>
        <p:spPr bwMode="auto">
          <a:xfrm>
            <a:off x="5000628" y="2061490"/>
            <a:ext cx="1357322" cy="396875"/>
          </a:xfrm>
          <a:prstGeom prst="rect">
            <a:avLst/>
          </a:prstGeom>
          <a:noFill/>
          <a:ln w="9525">
            <a:noFill/>
            <a:miter lim="800000"/>
            <a:headEnd/>
            <a:tailEnd/>
          </a:ln>
          <a:effectLst/>
        </p:spPr>
        <p:txBody>
          <a:bodyPr wrap="square">
            <a:spAutoFit/>
          </a:bodyPr>
          <a:lstStyle/>
          <a:p>
            <a:pPr algn="l">
              <a:spcBef>
                <a:spcPct val="50000"/>
              </a:spcBef>
            </a:pPr>
            <a:r>
              <a:rPr lang="zh-CN" altLang="en-US" sz="2000" dirty="0">
                <a:solidFill>
                  <a:srgbClr val="339933"/>
                </a:solidFill>
                <a:ea typeface="楷体" pitchFamily="49" charset="-122"/>
                <a:cs typeface="Times New Roman" pitchFamily="18" charset="0"/>
              </a:rPr>
              <a:t>逻辑结构</a:t>
            </a:r>
          </a:p>
        </p:txBody>
      </p:sp>
      <p:sp>
        <p:nvSpPr>
          <p:cNvPr id="124939" name="Text Box 11"/>
          <p:cNvSpPr txBox="1">
            <a:spLocks noChangeArrowheads="1"/>
          </p:cNvSpPr>
          <p:nvPr/>
        </p:nvSpPr>
        <p:spPr bwMode="auto">
          <a:xfrm>
            <a:off x="5027592" y="3212427"/>
            <a:ext cx="1439862" cy="396875"/>
          </a:xfrm>
          <a:prstGeom prst="rect">
            <a:avLst/>
          </a:prstGeom>
          <a:noFill/>
          <a:ln w="9525">
            <a:noFill/>
            <a:miter lim="800000"/>
            <a:headEnd/>
            <a:tailEnd/>
          </a:ln>
          <a:effectLst/>
        </p:spPr>
        <p:txBody>
          <a:bodyPr>
            <a:spAutoFit/>
          </a:bodyPr>
          <a:lstStyle/>
          <a:p>
            <a:pPr algn="l">
              <a:spcBef>
                <a:spcPct val="50000"/>
              </a:spcBef>
            </a:pPr>
            <a:r>
              <a:rPr lang="zh-CN" altLang="en-US" sz="2000">
                <a:solidFill>
                  <a:srgbClr val="339933"/>
                </a:solidFill>
                <a:ea typeface="楷体" pitchFamily="49" charset="-122"/>
                <a:cs typeface="Times New Roman" pitchFamily="18" charset="0"/>
              </a:rPr>
              <a:t>存储结构</a:t>
            </a:r>
          </a:p>
        </p:txBody>
      </p:sp>
      <p:sp>
        <p:nvSpPr>
          <p:cNvPr id="124940" name="Line 12"/>
          <p:cNvSpPr>
            <a:spLocks noChangeShapeType="1"/>
          </p:cNvSpPr>
          <p:nvPr/>
        </p:nvSpPr>
        <p:spPr bwMode="auto">
          <a:xfrm>
            <a:off x="5603854" y="2493290"/>
            <a:ext cx="0" cy="719137"/>
          </a:xfrm>
          <a:prstGeom prst="line">
            <a:avLst/>
          </a:prstGeom>
          <a:noFill/>
          <a:ln w="38100">
            <a:solidFill>
              <a:srgbClr val="FF00FF"/>
            </a:solidFill>
            <a:miter lim="800000"/>
            <a:headEnd/>
            <a:tailEnd type="triangle" w="med" len="med"/>
          </a:ln>
          <a:effectLst/>
        </p:spPr>
        <p:txBody>
          <a:bodyPr wrap="none"/>
          <a:lstStyle/>
          <a:p>
            <a:endParaRPr lang="zh-CN" altLang="en-US"/>
          </a:p>
        </p:txBody>
      </p:sp>
      <p:sp>
        <p:nvSpPr>
          <p:cNvPr id="2" name="幻灯片编号占位符 1"/>
          <p:cNvSpPr>
            <a:spLocks noGrp="1"/>
          </p:cNvSpPr>
          <p:nvPr>
            <p:ph type="sldNum" sz="quarter" idx="12"/>
          </p:nvPr>
        </p:nvSpPr>
        <p:spPr/>
        <p:txBody>
          <a:bodyPr/>
          <a:lstStyle/>
          <a:p>
            <a:fld id="{BC067DFE-42A7-4CB5-93C4-F2F97DA7580C}" type="slidenum">
              <a:rPr lang="en-US" altLang="zh-CN" smtClean="0"/>
              <a:pPr/>
              <a:t>118</a:t>
            </a:fld>
            <a:endParaRPr lang="en-US" altLang="zh-CN" dirty="0"/>
          </a:p>
        </p:txBody>
      </p:sp>
    </p:spTree>
    <p:extLst>
      <p:ext uri="{BB962C8B-B14F-4D97-AF65-F5344CB8AC3E}">
        <p14:creationId xmlns:p14="http://schemas.microsoft.com/office/powerpoint/2010/main" val="2152862267"/>
      </p:ext>
    </p:extLst>
  </p:cSld>
  <p:clrMapOvr>
    <a:masterClrMapping/>
  </p:clrMapOvr>
  <mc:AlternateContent xmlns:mc="http://schemas.openxmlformats.org/markup-compatibility/2006" xmlns:p14="http://schemas.microsoft.com/office/powerpoint/2010/main">
    <mc:Choice Requires="p14">
      <p:transition spd="slow" p14:dur="2000" advTm="16127"/>
    </mc:Choice>
    <mc:Fallback xmlns="">
      <p:transition xmlns:p14="http://schemas.microsoft.com/office/powerpoint/2010/main" spd="slow" advTm="16127"/>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6" name="Text Box 4"/>
          <p:cNvSpPr txBox="1">
            <a:spLocks noChangeArrowheads="1"/>
          </p:cNvSpPr>
          <p:nvPr/>
        </p:nvSpPr>
        <p:spPr bwMode="auto">
          <a:xfrm>
            <a:off x="468313" y="188913"/>
            <a:ext cx="8135937" cy="1107996"/>
          </a:xfrm>
          <a:prstGeom prst="rect">
            <a:avLst/>
          </a:prstGeom>
          <a:noFill/>
          <a:ln w="9525">
            <a:noFill/>
            <a:miter lim="800000"/>
            <a:headEnd/>
            <a:tailEnd/>
          </a:ln>
          <a:effectLst/>
        </p:spPr>
        <p:txBody>
          <a:bodyPr>
            <a:spAutoFit/>
          </a:bodyPr>
          <a:lstStyle/>
          <a:p>
            <a:pPr algn="l"/>
            <a:r>
              <a:rPr lang="en-US" altLang="zh-CN" sz="2200" dirty="0">
                <a:latin typeface="Consolas" pitchFamily="49" charset="0"/>
                <a:ea typeface="楷体" pitchFamily="49" charset="-122"/>
                <a:cs typeface="Consolas" pitchFamily="49" charset="0"/>
              </a:rPr>
              <a:t>    </a:t>
            </a:r>
            <a:r>
              <a:rPr lang="zh-CN" altLang="en-US" sz="2200" dirty="0">
                <a:latin typeface="Consolas" pitchFamily="49" charset="0"/>
                <a:ea typeface="楷体" pitchFamily="49" charset="-122"/>
                <a:cs typeface="Consolas" pitchFamily="49" charset="0"/>
              </a:rPr>
              <a:t>若以</a:t>
            </a:r>
            <a:r>
              <a:rPr lang="zh-CN" altLang="en-US" sz="2200" dirty="0">
                <a:solidFill>
                  <a:srgbClr val="FF00FF"/>
                </a:solidFill>
                <a:latin typeface="Consolas" pitchFamily="49" charset="0"/>
                <a:ea typeface="楷体" pitchFamily="49" charset="-122"/>
                <a:cs typeface="Consolas" pitchFamily="49" charset="0"/>
              </a:rPr>
              <a:t>顺序表</a:t>
            </a:r>
            <a:r>
              <a:rPr lang="zh-CN" altLang="en-US" sz="2200" dirty="0">
                <a:latin typeface="Consolas" pitchFamily="49" charset="0"/>
                <a:ea typeface="楷体" pitchFamily="49" charset="-122"/>
                <a:cs typeface="Consolas" pitchFamily="49" charset="0"/>
              </a:rPr>
              <a:t>存储有序表，会发现基本运算算法中只有</a:t>
            </a:r>
            <a:r>
              <a:rPr lang="en-US" altLang="zh-CN" sz="2200" dirty="0" err="1">
                <a:latin typeface="Consolas" pitchFamily="49" charset="0"/>
                <a:ea typeface="楷体" pitchFamily="49" charset="-122"/>
                <a:cs typeface="Consolas" pitchFamily="49" charset="0"/>
              </a:rPr>
              <a:t>ListInsert</a:t>
            </a:r>
            <a:r>
              <a:rPr lang="en-US" altLang="zh-CN" sz="2200" dirty="0">
                <a:latin typeface="Consolas" pitchFamily="49" charset="0"/>
                <a:ea typeface="楷体" pitchFamily="49" charset="-122"/>
                <a:cs typeface="Consolas" pitchFamily="49" charset="0"/>
              </a:rPr>
              <a:t>()</a:t>
            </a:r>
            <a:r>
              <a:rPr lang="zh-CN" altLang="en-US" sz="2200" dirty="0">
                <a:latin typeface="Consolas" pitchFamily="49" charset="0"/>
                <a:ea typeface="楷体" pitchFamily="49" charset="-122"/>
                <a:cs typeface="Consolas" pitchFamily="49" charset="0"/>
              </a:rPr>
              <a:t>算法与前面的顺序表对应的运算有所差异，其余都是相同的。有序顺序表的</a:t>
            </a:r>
            <a:r>
              <a:rPr lang="en-US" altLang="zh-CN" sz="2200" dirty="0" err="1">
                <a:latin typeface="Consolas" pitchFamily="49" charset="0"/>
                <a:ea typeface="楷体" pitchFamily="49" charset="-122"/>
                <a:cs typeface="Consolas" pitchFamily="49" charset="0"/>
              </a:rPr>
              <a:t>ListInsert</a:t>
            </a:r>
            <a:r>
              <a:rPr lang="en-US" altLang="zh-CN" sz="2200" dirty="0">
                <a:latin typeface="Consolas" pitchFamily="49" charset="0"/>
                <a:ea typeface="楷体" pitchFamily="49" charset="-122"/>
                <a:cs typeface="Consolas" pitchFamily="49" charset="0"/>
              </a:rPr>
              <a:t>()</a:t>
            </a:r>
            <a:r>
              <a:rPr lang="zh-CN" altLang="en-US" sz="2200" dirty="0">
                <a:latin typeface="Consolas" pitchFamily="49" charset="0"/>
                <a:ea typeface="楷体" pitchFamily="49" charset="-122"/>
                <a:cs typeface="Consolas" pitchFamily="49" charset="0"/>
              </a:rPr>
              <a:t>算法如下：</a:t>
            </a:r>
          </a:p>
        </p:txBody>
      </p:sp>
      <p:sp>
        <p:nvSpPr>
          <p:cNvPr id="228357" name="Text Box 5"/>
          <p:cNvSpPr txBox="1">
            <a:spLocks noChangeArrowheads="1"/>
          </p:cNvSpPr>
          <p:nvPr/>
        </p:nvSpPr>
        <p:spPr bwMode="auto">
          <a:xfrm>
            <a:off x="785786" y="1457325"/>
            <a:ext cx="7929618" cy="302848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lIns="144000" tIns="144000" bIns="144000">
            <a:spAutoFit/>
          </a:bodyPr>
          <a:lstStyle/>
          <a:p>
            <a:pPr algn="l">
              <a:lnSpc>
                <a:spcPct val="110000"/>
              </a:lnSpc>
              <a:spcBef>
                <a:spcPts val="0"/>
              </a:spcBef>
            </a:pPr>
            <a:r>
              <a:rPr lang="en-US" altLang="zh-CN" sz="1800" dirty="0">
                <a:solidFill>
                  <a:srgbClr val="0000FF"/>
                </a:solidFill>
                <a:latin typeface="Consolas" pitchFamily="49" charset="0"/>
                <a:ea typeface="楷体" pitchFamily="49" charset="-122"/>
                <a:cs typeface="Consolas" pitchFamily="49" charset="0"/>
              </a:rPr>
              <a:t>void </a:t>
            </a:r>
            <a:r>
              <a:rPr lang="en-US" altLang="zh-CN" sz="1800" dirty="0" err="1">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ListInsert</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SqList</a:t>
            </a:r>
            <a:r>
              <a:rPr lang="en-US" altLang="zh-CN" sz="1800" dirty="0">
                <a:solidFill>
                  <a:srgbClr val="0000FF"/>
                </a:solidFill>
                <a:latin typeface="Consolas" pitchFamily="49" charset="0"/>
                <a:ea typeface="楷体" pitchFamily="49" charset="-122"/>
                <a:cs typeface="Consolas" pitchFamily="49" charset="0"/>
              </a:rPr>
              <a:t> *&amp;L</a:t>
            </a:r>
            <a:r>
              <a:rPr lang="zh-CN" altLang="en-US"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ElemType</a:t>
            </a:r>
            <a:r>
              <a:rPr lang="en-US" altLang="zh-CN" sz="1800" dirty="0">
                <a:solidFill>
                  <a:srgbClr val="0000FF"/>
                </a:solidFill>
                <a:latin typeface="Consolas" pitchFamily="49" charset="0"/>
                <a:ea typeface="楷体" pitchFamily="49" charset="-122"/>
                <a:cs typeface="Consolas" pitchFamily="49" charset="0"/>
              </a:rPr>
              <a:t> e)</a:t>
            </a:r>
          </a:p>
          <a:p>
            <a:pPr algn="l">
              <a:lnSpc>
                <a:spcPct val="110000"/>
              </a:lnSpc>
              <a:spcBef>
                <a:spcPts val="0"/>
              </a:spcBef>
            </a:pP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=0</a:t>
            </a:r>
            <a:r>
              <a:rPr lang="zh-CN" altLang="en-US" sz="1800" dirty="0">
                <a:solidFill>
                  <a:srgbClr val="0000FF"/>
                </a:solidFill>
                <a:latin typeface="Consolas" pitchFamily="49" charset="0"/>
                <a:ea typeface="楷体" pitchFamily="49" charset="-122"/>
                <a:cs typeface="Consolas" pitchFamily="49" charset="0"/>
              </a:rPr>
              <a:t>，</a:t>
            </a:r>
            <a:r>
              <a:rPr lang="en-US" altLang="zh-CN" sz="1800" dirty="0">
                <a:solidFill>
                  <a:srgbClr val="0000FF"/>
                </a:solidFill>
                <a:latin typeface="Consolas" pitchFamily="49" charset="0"/>
                <a:ea typeface="楷体" pitchFamily="49" charset="-122"/>
                <a:cs typeface="Consolas" pitchFamily="49" charset="0"/>
              </a:rPr>
              <a:t>j;</a:t>
            </a:r>
          </a:p>
          <a:p>
            <a:pPr algn="l">
              <a:lnSpc>
                <a:spcPct val="110000"/>
              </a:lnSpc>
              <a:spcBef>
                <a:spcPts val="0"/>
              </a:spcBef>
            </a:pPr>
            <a:r>
              <a:rPr lang="en-US" altLang="zh-CN" sz="1800" dirty="0">
                <a:solidFill>
                  <a:srgbClr val="0000FF"/>
                </a:solidFill>
                <a:latin typeface="Consolas" pitchFamily="49" charset="0"/>
                <a:ea typeface="楷体" pitchFamily="49" charset="-122"/>
                <a:cs typeface="Consolas" pitchFamily="49" charset="0"/>
              </a:rPr>
              <a:t>   while (</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&lt;L-&gt;length &amp;&amp; L-&gt;data[</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]&lt;e)</a:t>
            </a:r>
          </a:p>
          <a:p>
            <a:pPr algn="l">
              <a:lnSpc>
                <a:spcPct val="110000"/>
              </a:lnSpc>
              <a:spcBef>
                <a:spcPts val="0"/>
              </a:spcBef>
            </a:pP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查找值为</a:t>
            </a:r>
            <a:r>
              <a:rPr lang="en-US" altLang="zh-CN" sz="1800" i="1" dirty="0">
                <a:solidFill>
                  <a:srgbClr val="00B0F0"/>
                </a:solidFill>
                <a:latin typeface="Consolas" pitchFamily="49" charset="0"/>
                <a:ea typeface="楷体" pitchFamily="49" charset="-122"/>
                <a:cs typeface="Consolas" pitchFamily="49" charset="0"/>
              </a:rPr>
              <a:t>e</a:t>
            </a:r>
            <a:r>
              <a:rPr lang="zh-CN" altLang="en-US" sz="1800" dirty="0">
                <a:solidFill>
                  <a:srgbClr val="00B0F0"/>
                </a:solidFill>
                <a:latin typeface="Consolas" pitchFamily="49" charset="0"/>
                <a:ea typeface="楷体" pitchFamily="49" charset="-122"/>
                <a:cs typeface="Consolas" pitchFamily="49" charset="0"/>
              </a:rPr>
              <a:t>的元素</a:t>
            </a:r>
          </a:p>
          <a:p>
            <a:pPr algn="l">
              <a:lnSpc>
                <a:spcPct val="110000"/>
              </a:lnSpc>
              <a:spcBef>
                <a:spcPts val="0"/>
              </a:spcBef>
            </a:pPr>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for (j=</a:t>
            </a:r>
            <a:r>
              <a:rPr lang="en-US" altLang="zh-CN" sz="1800" dirty="0" err="1">
                <a:solidFill>
                  <a:srgbClr val="0000FF"/>
                </a:solidFill>
                <a:latin typeface="Consolas" pitchFamily="49" charset="0"/>
                <a:ea typeface="楷体" pitchFamily="49" charset="-122"/>
                <a:cs typeface="Consolas" pitchFamily="49" charset="0"/>
              </a:rPr>
              <a:t>ListLength</a:t>
            </a:r>
            <a:r>
              <a:rPr lang="en-US" altLang="zh-CN" sz="1800" dirty="0">
                <a:solidFill>
                  <a:srgbClr val="0000FF"/>
                </a:solidFill>
                <a:latin typeface="Consolas" pitchFamily="49" charset="0"/>
                <a:ea typeface="楷体" pitchFamily="49" charset="-122"/>
                <a:cs typeface="Consolas" pitchFamily="49" charset="0"/>
              </a:rPr>
              <a:t>(L);j&gt;</a:t>
            </a:r>
            <a:r>
              <a:rPr lang="en-US" altLang="zh-CN" sz="1800" dirty="0" err="1">
                <a:solidFill>
                  <a:srgbClr val="0000FF"/>
                </a:solidFill>
                <a:latin typeface="Consolas" pitchFamily="49" charset="0"/>
                <a:ea typeface="楷体" pitchFamily="49" charset="-122"/>
                <a:cs typeface="Consolas" pitchFamily="49" charset="0"/>
              </a:rPr>
              <a:t>i;j</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将</a:t>
            </a:r>
            <a:r>
              <a:rPr lang="en-US" altLang="zh-CN" sz="1800" dirty="0">
                <a:solidFill>
                  <a:srgbClr val="00B0F0"/>
                </a:solidFill>
                <a:latin typeface="Consolas" pitchFamily="49" charset="0"/>
                <a:ea typeface="楷体" pitchFamily="49" charset="-122"/>
                <a:cs typeface="Consolas" pitchFamily="49" charset="0"/>
              </a:rPr>
              <a:t>data[</a:t>
            </a:r>
            <a:r>
              <a:rPr lang="en-US" altLang="zh-CN" sz="1800" dirty="0" err="1">
                <a:solidFill>
                  <a:srgbClr val="00B0F0"/>
                </a:solidFill>
                <a:latin typeface="Consolas" pitchFamily="49" charset="0"/>
                <a:ea typeface="楷体" pitchFamily="49" charset="-122"/>
                <a:cs typeface="Consolas" pitchFamily="49" charset="0"/>
              </a:rPr>
              <a:t>i</a:t>
            </a:r>
            <a:r>
              <a:rPr lang="en-US" altLang="zh-CN" sz="1800" dirty="0">
                <a:solidFill>
                  <a:srgbClr val="00B0F0"/>
                </a:solidFill>
                <a:latin typeface="Consolas" pitchFamily="49" charset="0"/>
                <a:ea typeface="楷体" pitchFamily="49" charset="-122"/>
                <a:cs typeface="Consolas" pitchFamily="49" charset="0"/>
              </a:rPr>
              <a:t>..n]</a:t>
            </a:r>
            <a:r>
              <a:rPr lang="zh-CN" altLang="en-US" sz="1800" dirty="0">
                <a:solidFill>
                  <a:srgbClr val="00B0F0"/>
                </a:solidFill>
                <a:latin typeface="Consolas" pitchFamily="49" charset="0"/>
                <a:ea typeface="楷体" pitchFamily="49" charset="-122"/>
                <a:cs typeface="Consolas" pitchFamily="49" charset="0"/>
              </a:rPr>
              <a:t>后移一个位置</a:t>
            </a:r>
            <a:endParaRPr lang="en-US" altLang="zh-CN" sz="1800" dirty="0">
              <a:solidFill>
                <a:srgbClr val="0000FF"/>
              </a:solidFill>
              <a:latin typeface="Consolas" pitchFamily="49" charset="0"/>
              <a:ea typeface="楷体" pitchFamily="49" charset="-122"/>
              <a:cs typeface="Consolas" pitchFamily="49" charset="0"/>
            </a:endParaRPr>
          </a:p>
          <a:p>
            <a:pPr algn="l">
              <a:lnSpc>
                <a:spcPct val="110000"/>
              </a:lnSpc>
              <a:spcBef>
                <a:spcPts val="0"/>
              </a:spcBef>
            </a:pPr>
            <a:r>
              <a:rPr lang="en-US" altLang="zh-CN" sz="1800" dirty="0">
                <a:solidFill>
                  <a:srgbClr val="0000FF"/>
                </a:solidFill>
                <a:latin typeface="Consolas" pitchFamily="49" charset="0"/>
                <a:ea typeface="楷体" pitchFamily="49" charset="-122"/>
                <a:cs typeface="Consolas" pitchFamily="49" charset="0"/>
              </a:rPr>
              <a:t>      L-&gt;data[j]=L-&gt;data[j-1]; </a:t>
            </a:r>
            <a:endParaRPr lang="zh-CN" altLang="en-US" sz="1800" dirty="0">
              <a:solidFill>
                <a:srgbClr val="00B0F0"/>
              </a:solidFill>
              <a:latin typeface="Consolas" pitchFamily="49" charset="0"/>
              <a:ea typeface="楷体" pitchFamily="49" charset="-122"/>
              <a:cs typeface="Consolas" pitchFamily="49" charset="0"/>
            </a:endParaRPr>
          </a:p>
          <a:p>
            <a:pPr algn="l">
              <a:lnSpc>
                <a:spcPct val="110000"/>
              </a:lnSpc>
              <a:spcBef>
                <a:spcPts val="0"/>
              </a:spcBef>
            </a:pPr>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L-&gt;data[</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]=e;</a:t>
            </a:r>
          </a:p>
          <a:p>
            <a:pPr algn="l">
              <a:lnSpc>
                <a:spcPct val="110000"/>
              </a:lnSpc>
              <a:spcBef>
                <a:spcPts val="0"/>
              </a:spcBef>
            </a:pPr>
            <a:r>
              <a:rPr lang="en-US" altLang="zh-CN" sz="1800" dirty="0">
                <a:solidFill>
                  <a:srgbClr val="0000FF"/>
                </a:solidFill>
                <a:latin typeface="Consolas" pitchFamily="49" charset="0"/>
                <a:ea typeface="楷体" pitchFamily="49" charset="-122"/>
                <a:cs typeface="Consolas" pitchFamily="49" charset="0"/>
              </a:rPr>
              <a:t>   L-&gt;length++;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有序顺序表长度增</a:t>
            </a:r>
            <a:r>
              <a:rPr lang="en-US" altLang="zh-CN" sz="1800" dirty="0">
                <a:solidFill>
                  <a:srgbClr val="00B0F0"/>
                </a:solidFill>
                <a:latin typeface="Consolas" pitchFamily="49" charset="0"/>
                <a:ea typeface="楷体" pitchFamily="49" charset="-122"/>
                <a:cs typeface="Consolas" pitchFamily="49" charset="0"/>
              </a:rPr>
              <a:t>1</a:t>
            </a:r>
          </a:p>
          <a:p>
            <a:pPr algn="l">
              <a:lnSpc>
                <a:spcPct val="110000"/>
              </a:lnSpc>
              <a:spcBef>
                <a:spcPts val="0"/>
              </a:spcBef>
            </a:pPr>
            <a:r>
              <a:rPr lang="en-US" altLang="zh-CN" sz="1800" dirty="0">
                <a:solidFill>
                  <a:srgbClr val="0000FF"/>
                </a:solidFill>
                <a:latin typeface="Consolas" pitchFamily="49" charset="0"/>
                <a:ea typeface="楷体" pitchFamily="49" charset="-122"/>
                <a:cs typeface="Consolas" pitchFamily="49" charset="0"/>
              </a:rPr>
              <a:t>}</a:t>
            </a:r>
          </a:p>
        </p:txBody>
      </p:sp>
      <p:grpSp>
        <p:nvGrpSpPr>
          <p:cNvPr id="23" name="组合 22"/>
          <p:cNvGrpSpPr/>
          <p:nvPr/>
        </p:nvGrpSpPr>
        <p:grpSpPr>
          <a:xfrm>
            <a:off x="827088" y="4508500"/>
            <a:ext cx="2816218" cy="1816160"/>
            <a:chOff x="827088" y="4508500"/>
            <a:chExt cx="2816218" cy="1816160"/>
          </a:xfrm>
        </p:grpSpPr>
        <p:sp>
          <p:nvSpPr>
            <p:cNvPr id="228358" name="Rectangle 6"/>
            <p:cNvSpPr>
              <a:spLocks noChangeArrowheads="1"/>
            </p:cNvSpPr>
            <p:nvPr/>
          </p:nvSpPr>
          <p:spPr bwMode="auto">
            <a:xfrm>
              <a:off x="827088" y="5300663"/>
              <a:ext cx="431800" cy="36036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dirty="0" err="1">
                  <a:solidFill>
                    <a:srgbClr val="0000FF"/>
                  </a:solidFill>
                  <a:latin typeface="Consolas" pitchFamily="49" charset="0"/>
                  <a:cs typeface="Consolas" pitchFamily="49" charset="0"/>
                </a:rPr>
                <a:t>a</a:t>
              </a:r>
              <a:r>
                <a:rPr lang="en-US" altLang="zh-CN" sz="2000" baseline="-25000" dirty="0" err="1">
                  <a:solidFill>
                    <a:srgbClr val="0000FF"/>
                  </a:solidFill>
                  <a:latin typeface="Consolas" pitchFamily="49" charset="0"/>
                  <a:cs typeface="Consolas" pitchFamily="49" charset="0"/>
                </a:rPr>
                <a:t>1</a:t>
              </a:r>
              <a:endParaRPr lang="en-US" altLang="zh-CN" sz="2000" baseline="-25000" dirty="0">
                <a:solidFill>
                  <a:srgbClr val="0000FF"/>
                </a:solidFill>
                <a:latin typeface="Consolas" pitchFamily="49" charset="0"/>
                <a:cs typeface="Consolas" pitchFamily="49" charset="0"/>
              </a:endParaRPr>
            </a:p>
          </p:txBody>
        </p:sp>
        <p:sp>
          <p:nvSpPr>
            <p:cNvPr id="228359" name="Rectangle 7"/>
            <p:cNvSpPr>
              <a:spLocks noChangeArrowheads="1"/>
            </p:cNvSpPr>
            <p:nvPr/>
          </p:nvSpPr>
          <p:spPr bwMode="auto">
            <a:xfrm>
              <a:off x="1258888" y="5300663"/>
              <a:ext cx="431800" cy="36036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0000FF"/>
                  </a:solidFill>
                  <a:latin typeface="Consolas" pitchFamily="49" charset="0"/>
                  <a:cs typeface="Consolas" pitchFamily="49" charset="0"/>
                </a:rPr>
                <a:t>a</a:t>
              </a:r>
              <a:r>
                <a:rPr lang="en-US" altLang="zh-CN" sz="2000" baseline="-25000">
                  <a:solidFill>
                    <a:srgbClr val="0000FF"/>
                  </a:solidFill>
                  <a:latin typeface="Consolas" pitchFamily="49" charset="0"/>
                  <a:cs typeface="Consolas" pitchFamily="49" charset="0"/>
                </a:rPr>
                <a:t>2</a:t>
              </a:r>
            </a:p>
          </p:txBody>
        </p:sp>
        <p:sp>
          <p:nvSpPr>
            <p:cNvPr id="228360" name="Rectangle 8"/>
            <p:cNvSpPr>
              <a:spLocks noChangeArrowheads="1"/>
            </p:cNvSpPr>
            <p:nvPr/>
          </p:nvSpPr>
          <p:spPr bwMode="auto">
            <a:xfrm>
              <a:off x="1690688" y="5300663"/>
              <a:ext cx="431800" cy="36036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a:solidFill>
                    <a:srgbClr val="0000FF"/>
                  </a:solidFill>
                  <a:latin typeface="Consolas" pitchFamily="49" charset="0"/>
                  <a:cs typeface="Consolas" pitchFamily="49" charset="0"/>
                </a:rPr>
                <a:t>…</a:t>
              </a:r>
              <a:endParaRPr lang="en-US" altLang="zh-CN" sz="2000" baseline="-25000">
                <a:solidFill>
                  <a:srgbClr val="0000FF"/>
                </a:solidFill>
                <a:latin typeface="Consolas" pitchFamily="49" charset="0"/>
                <a:cs typeface="Consolas" pitchFamily="49" charset="0"/>
              </a:endParaRPr>
            </a:p>
          </p:txBody>
        </p:sp>
        <p:sp>
          <p:nvSpPr>
            <p:cNvPr id="228361" name="Rectangle 9"/>
            <p:cNvSpPr>
              <a:spLocks noChangeArrowheads="1"/>
            </p:cNvSpPr>
            <p:nvPr/>
          </p:nvSpPr>
          <p:spPr bwMode="auto">
            <a:xfrm>
              <a:off x="2122488" y="5300663"/>
              <a:ext cx="431800" cy="36036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0000FF"/>
                  </a:solidFill>
                  <a:latin typeface="Consolas" pitchFamily="49" charset="0"/>
                  <a:cs typeface="Consolas" pitchFamily="49" charset="0"/>
                </a:rPr>
                <a:t>a</a:t>
              </a:r>
              <a:r>
                <a:rPr lang="en-US" altLang="zh-CN" sz="2000" i="1" baseline="-25000">
                  <a:solidFill>
                    <a:srgbClr val="0000FF"/>
                  </a:solidFill>
                  <a:latin typeface="Consolas" pitchFamily="49" charset="0"/>
                  <a:cs typeface="Consolas" pitchFamily="49" charset="0"/>
                </a:rPr>
                <a:t>i</a:t>
              </a:r>
            </a:p>
          </p:txBody>
        </p:sp>
        <p:sp>
          <p:nvSpPr>
            <p:cNvPr id="228362" name="Rectangle 10"/>
            <p:cNvSpPr>
              <a:spLocks noChangeArrowheads="1"/>
            </p:cNvSpPr>
            <p:nvPr/>
          </p:nvSpPr>
          <p:spPr bwMode="auto">
            <a:xfrm>
              <a:off x="2555875" y="5300663"/>
              <a:ext cx="431800" cy="36036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a:solidFill>
                    <a:srgbClr val="0000FF"/>
                  </a:solidFill>
                  <a:latin typeface="Consolas" pitchFamily="49" charset="0"/>
                  <a:cs typeface="Consolas" pitchFamily="49" charset="0"/>
                </a:rPr>
                <a:t>…</a:t>
              </a:r>
              <a:endParaRPr lang="en-US" altLang="zh-CN" sz="2000" baseline="-25000">
                <a:solidFill>
                  <a:srgbClr val="0000FF"/>
                </a:solidFill>
                <a:latin typeface="Consolas" pitchFamily="49" charset="0"/>
                <a:cs typeface="Consolas" pitchFamily="49" charset="0"/>
              </a:endParaRPr>
            </a:p>
          </p:txBody>
        </p:sp>
        <p:sp>
          <p:nvSpPr>
            <p:cNvPr id="228363" name="Rectangle 11"/>
            <p:cNvSpPr>
              <a:spLocks noChangeArrowheads="1"/>
            </p:cNvSpPr>
            <p:nvPr/>
          </p:nvSpPr>
          <p:spPr bwMode="auto">
            <a:xfrm>
              <a:off x="2987675" y="5300663"/>
              <a:ext cx="431800" cy="36036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dirty="0">
                  <a:solidFill>
                    <a:srgbClr val="0000FF"/>
                  </a:solidFill>
                  <a:latin typeface="Consolas" pitchFamily="49" charset="0"/>
                  <a:cs typeface="Consolas" pitchFamily="49" charset="0"/>
                </a:rPr>
                <a:t>a</a:t>
              </a:r>
              <a:r>
                <a:rPr lang="en-US" altLang="zh-CN" sz="2000" i="1" baseline="-25000" dirty="0">
                  <a:solidFill>
                    <a:srgbClr val="0000FF"/>
                  </a:solidFill>
                  <a:latin typeface="Consolas" pitchFamily="49" charset="0"/>
                  <a:cs typeface="Consolas" pitchFamily="49" charset="0"/>
                </a:rPr>
                <a:t>n</a:t>
              </a:r>
            </a:p>
          </p:txBody>
        </p:sp>
        <p:sp>
          <p:nvSpPr>
            <p:cNvPr id="228364" name="Text Box 12"/>
            <p:cNvSpPr txBox="1">
              <a:spLocks noChangeArrowheads="1"/>
            </p:cNvSpPr>
            <p:nvPr/>
          </p:nvSpPr>
          <p:spPr bwMode="auto">
            <a:xfrm>
              <a:off x="971550" y="4508500"/>
              <a:ext cx="2671756" cy="400110"/>
            </a:xfrm>
            <a:prstGeom prst="rect">
              <a:avLst/>
            </a:prstGeom>
            <a:noFill/>
            <a:ln w="9525">
              <a:noFill/>
              <a:miter lim="800000"/>
              <a:headEnd/>
              <a:tailEnd/>
            </a:ln>
            <a:effectLst/>
          </p:spPr>
          <p:txBody>
            <a:bodyPr wrap="square">
              <a:spAutoFit/>
            </a:bodyPr>
            <a:lstStyle/>
            <a:p>
              <a:pPr algn="l">
                <a:spcBef>
                  <a:spcPct val="50000"/>
                </a:spcBef>
              </a:pPr>
              <a:r>
                <a:rPr lang="en-US" altLang="zh-CN" sz="2000">
                  <a:latin typeface="Consolas" pitchFamily="49" charset="0"/>
                  <a:cs typeface="Consolas" pitchFamily="49" charset="0"/>
                </a:rPr>
                <a:t>ListInsert(L</a:t>
              </a:r>
              <a:r>
                <a:rPr lang="zh-CN" altLang="en-US" sz="2000">
                  <a:latin typeface="Consolas" pitchFamily="49" charset="0"/>
                  <a:cs typeface="Consolas" pitchFamily="49" charset="0"/>
                </a:rPr>
                <a:t>，</a:t>
              </a:r>
              <a:r>
                <a:rPr lang="en-US" altLang="zh-CN" sz="2000" i="1">
                  <a:solidFill>
                    <a:srgbClr val="FF0000"/>
                  </a:solidFill>
                  <a:latin typeface="Consolas" pitchFamily="49" charset="0"/>
                  <a:cs typeface="Consolas" pitchFamily="49" charset="0"/>
                </a:rPr>
                <a:t>i</a:t>
              </a:r>
              <a:r>
                <a:rPr lang="zh-CN" altLang="en-US" sz="2000">
                  <a:latin typeface="Consolas" pitchFamily="49" charset="0"/>
                  <a:cs typeface="Consolas" pitchFamily="49" charset="0"/>
                </a:rPr>
                <a:t>，</a:t>
              </a:r>
              <a:r>
                <a:rPr lang="en-US" altLang="zh-CN" sz="2000" i="1">
                  <a:latin typeface="Consolas" pitchFamily="49" charset="0"/>
                  <a:cs typeface="Consolas" pitchFamily="49" charset="0"/>
                </a:rPr>
                <a:t>e</a:t>
              </a:r>
              <a:r>
                <a:rPr lang="en-US" altLang="zh-CN" sz="2000" dirty="0">
                  <a:latin typeface="Consolas" pitchFamily="49" charset="0"/>
                  <a:cs typeface="Consolas" pitchFamily="49" charset="0"/>
                </a:rPr>
                <a:t>)</a:t>
              </a:r>
            </a:p>
          </p:txBody>
        </p:sp>
        <p:sp>
          <p:nvSpPr>
            <p:cNvPr id="228365" name="Line 13"/>
            <p:cNvSpPr>
              <a:spLocks noChangeShapeType="1"/>
            </p:cNvSpPr>
            <p:nvPr/>
          </p:nvSpPr>
          <p:spPr bwMode="auto">
            <a:xfrm>
              <a:off x="1906588" y="5011738"/>
              <a:ext cx="0" cy="288925"/>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28366" name="Text Box 14"/>
            <p:cNvSpPr txBox="1">
              <a:spLocks noChangeArrowheads="1"/>
            </p:cNvSpPr>
            <p:nvPr/>
          </p:nvSpPr>
          <p:spPr bwMode="auto">
            <a:xfrm>
              <a:off x="1403350" y="5924550"/>
              <a:ext cx="1368425" cy="400110"/>
            </a:xfrm>
            <a:prstGeom prst="rect">
              <a:avLst/>
            </a:prstGeom>
            <a:noFill/>
            <a:ln w="9525">
              <a:noFill/>
              <a:miter lim="800000"/>
              <a:headEnd/>
              <a:tailEnd/>
            </a:ln>
            <a:effectLst/>
          </p:spPr>
          <p:txBody>
            <a:bodyPr>
              <a:spAutoFit/>
            </a:bodyPr>
            <a:lstStyle/>
            <a:p>
              <a:pPr algn="l">
                <a:spcBef>
                  <a:spcPct val="50000"/>
                </a:spcBef>
              </a:pPr>
              <a:r>
                <a:rPr lang="zh-CN" altLang="en-US" sz="2000" dirty="0">
                  <a:latin typeface="Consolas" pitchFamily="49" charset="0"/>
                  <a:ea typeface="楷体" pitchFamily="49" charset="-122"/>
                  <a:cs typeface="Consolas" pitchFamily="49" charset="0"/>
                </a:rPr>
                <a:t>线性表</a:t>
              </a:r>
            </a:p>
          </p:txBody>
        </p:sp>
      </p:grpSp>
      <p:grpSp>
        <p:nvGrpSpPr>
          <p:cNvPr id="24" name="组合 23"/>
          <p:cNvGrpSpPr/>
          <p:nvPr/>
        </p:nvGrpSpPr>
        <p:grpSpPr>
          <a:xfrm>
            <a:off x="4572000" y="4357694"/>
            <a:ext cx="2592388" cy="1966966"/>
            <a:chOff x="4572000" y="4357694"/>
            <a:chExt cx="2592388" cy="1966966"/>
          </a:xfrm>
        </p:grpSpPr>
        <p:sp>
          <p:nvSpPr>
            <p:cNvPr id="228367" name="Rectangle 15"/>
            <p:cNvSpPr>
              <a:spLocks noChangeArrowheads="1"/>
            </p:cNvSpPr>
            <p:nvPr/>
          </p:nvSpPr>
          <p:spPr bwMode="auto">
            <a:xfrm>
              <a:off x="4572000" y="5300663"/>
              <a:ext cx="431800"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dirty="0" err="1">
                  <a:solidFill>
                    <a:srgbClr val="0000FF"/>
                  </a:solidFill>
                  <a:latin typeface="Consolas" pitchFamily="49" charset="0"/>
                  <a:cs typeface="Consolas" pitchFamily="49" charset="0"/>
                </a:rPr>
                <a:t>a</a:t>
              </a:r>
              <a:r>
                <a:rPr lang="en-US" altLang="zh-CN" sz="2000" baseline="-25000" dirty="0" err="1">
                  <a:solidFill>
                    <a:srgbClr val="0000FF"/>
                  </a:solidFill>
                  <a:latin typeface="Consolas" pitchFamily="49" charset="0"/>
                  <a:cs typeface="Consolas" pitchFamily="49" charset="0"/>
                </a:rPr>
                <a:t>1</a:t>
              </a:r>
              <a:endParaRPr lang="en-US" altLang="zh-CN" sz="2000" baseline="-25000" dirty="0">
                <a:solidFill>
                  <a:srgbClr val="0000FF"/>
                </a:solidFill>
                <a:latin typeface="Consolas" pitchFamily="49" charset="0"/>
                <a:cs typeface="Consolas" pitchFamily="49" charset="0"/>
              </a:endParaRPr>
            </a:p>
          </p:txBody>
        </p:sp>
        <p:sp>
          <p:nvSpPr>
            <p:cNvPr id="228368" name="Rectangle 16"/>
            <p:cNvSpPr>
              <a:spLocks noChangeArrowheads="1"/>
            </p:cNvSpPr>
            <p:nvPr/>
          </p:nvSpPr>
          <p:spPr bwMode="auto">
            <a:xfrm>
              <a:off x="5003800" y="5300663"/>
              <a:ext cx="431800"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0000FF"/>
                  </a:solidFill>
                  <a:latin typeface="Consolas" pitchFamily="49" charset="0"/>
                  <a:cs typeface="Consolas" pitchFamily="49" charset="0"/>
                </a:rPr>
                <a:t>a</a:t>
              </a:r>
              <a:r>
                <a:rPr lang="en-US" altLang="zh-CN" sz="2000" baseline="-25000">
                  <a:solidFill>
                    <a:srgbClr val="0000FF"/>
                  </a:solidFill>
                  <a:latin typeface="Consolas" pitchFamily="49" charset="0"/>
                  <a:cs typeface="Consolas" pitchFamily="49" charset="0"/>
                </a:rPr>
                <a:t>2</a:t>
              </a:r>
            </a:p>
          </p:txBody>
        </p:sp>
        <p:sp>
          <p:nvSpPr>
            <p:cNvPr id="228369" name="Rectangle 17"/>
            <p:cNvSpPr>
              <a:spLocks noChangeArrowheads="1"/>
            </p:cNvSpPr>
            <p:nvPr/>
          </p:nvSpPr>
          <p:spPr bwMode="auto">
            <a:xfrm>
              <a:off x="5435600" y="5300663"/>
              <a:ext cx="431800"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FF"/>
                  </a:solidFill>
                  <a:latin typeface="Consolas" pitchFamily="49" charset="0"/>
                  <a:cs typeface="Consolas" pitchFamily="49" charset="0"/>
                </a:rPr>
                <a:t>…</a:t>
              </a:r>
              <a:endParaRPr lang="en-US" altLang="zh-CN" sz="2000" baseline="-25000">
                <a:solidFill>
                  <a:srgbClr val="0000FF"/>
                </a:solidFill>
                <a:latin typeface="Consolas" pitchFamily="49" charset="0"/>
                <a:cs typeface="Consolas" pitchFamily="49" charset="0"/>
              </a:endParaRPr>
            </a:p>
          </p:txBody>
        </p:sp>
        <p:sp>
          <p:nvSpPr>
            <p:cNvPr id="228370" name="Rectangle 18"/>
            <p:cNvSpPr>
              <a:spLocks noChangeArrowheads="1"/>
            </p:cNvSpPr>
            <p:nvPr/>
          </p:nvSpPr>
          <p:spPr bwMode="auto">
            <a:xfrm>
              <a:off x="5867400" y="5300663"/>
              <a:ext cx="431800"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0000FF"/>
                  </a:solidFill>
                  <a:latin typeface="Consolas" pitchFamily="49" charset="0"/>
                  <a:cs typeface="Consolas" pitchFamily="49" charset="0"/>
                </a:rPr>
                <a:t>a</a:t>
              </a:r>
              <a:r>
                <a:rPr lang="en-US" altLang="zh-CN" sz="2000" i="1" baseline="-25000">
                  <a:solidFill>
                    <a:srgbClr val="0000FF"/>
                  </a:solidFill>
                  <a:latin typeface="Consolas" pitchFamily="49" charset="0"/>
                  <a:cs typeface="Consolas" pitchFamily="49" charset="0"/>
                </a:rPr>
                <a:t>i</a:t>
              </a:r>
            </a:p>
          </p:txBody>
        </p:sp>
        <p:sp>
          <p:nvSpPr>
            <p:cNvPr id="228371" name="Rectangle 19"/>
            <p:cNvSpPr>
              <a:spLocks noChangeArrowheads="1"/>
            </p:cNvSpPr>
            <p:nvPr/>
          </p:nvSpPr>
          <p:spPr bwMode="auto">
            <a:xfrm>
              <a:off x="6300788" y="5300663"/>
              <a:ext cx="431800"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FF"/>
                  </a:solidFill>
                  <a:latin typeface="Consolas" pitchFamily="49" charset="0"/>
                  <a:cs typeface="Consolas" pitchFamily="49" charset="0"/>
                </a:rPr>
                <a:t>…</a:t>
              </a:r>
              <a:endParaRPr lang="en-US" altLang="zh-CN" sz="2000" baseline="-25000">
                <a:solidFill>
                  <a:srgbClr val="0000FF"/>
                </a:solidFill>
                <a:latin typeface="Consolas" pitchFamily="49" charset="0"/>
                <a:cs typeface="Consolas" pitchFamily="49" charset="0"/>
              </a:endParaRPr>
            </a:p>
          </p:txBody>
        </p:sp>
        <p:sp>
          <p:nvSpPr>
            <p:cNvPr id="228372" name="Rectangle 20"/>
            <p:cNvSpPr>
              <a:spLocks noChangeArrowheads="1"/>
            </p:cNvSpPr>
            <p:nvPr/>
          </p:nvSpPr>
          <p:spPr bwMode="auto">
            <a:xfrm>
              <a:off x="6732588" y="5300663"/>
              <a:ext cx="431800"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0000FF"/>
                  </a:solidFill>
                  <a:latin typeface="Consolas" pitchFamily="49" charset="0"/>
                  <a:cs typeface="Consolas" pitchFamily="49" charset="0"/>
                </a:rPr>
                <a:t>a</a:t>
              </a:r>
              <a:r>
                <a:rPr lang="en-US" altLang="zh-CN" sz="2000" i="1" baseline="-25000">
                  <a:solidFill>
                    <a:srgbClr val="0000FF"/>
                  </a:solidFill>
                  <a:latin typeface="Consolas" pitchFamily="49" charset="0"/>
                  <a:cs typeface="Consolas" pitchFamily="49" charset="0"/>
                </a:rPr>
                <a:t>n</a:t>
              </a:r>
            </a:p>
          </p:txBody>
        </p:sp>
        <p:sp>
          <p:nvSpPr>
            <p:cNvPr id="228373" name="Text Box 21"/>
            <p:cNvSpPr txBox="1">
              <a:spLocks noChangeArrowheads="1"/>
            </p:cNvSpPr>
            <p:nvPr/>
          </p:nvSpPr>
          <p:spPr bwMode="auto">
            <a:xfrm>
              <a:off x="4572000" y="4508500"/>
              <a:ext cx="2374900" cy="400110"/>
            </a:xfrm>
            <a:prstGeom prst="rect">
              <a:avLst/>
            </a:prstGeom>
            <a:noFill/>
            <a:ln w="9525">
              <a:noFill/>
              <a:miter lim="800000"/>
              <a:headEnd/>
              <a:tailEnd/>
            </a:ln>
            <a:effectLst/>
          </p:spPr>
          <p:txBody>
            <a:bodyPr>
              <a:spAutoFit/>
            </a:bodyPr>
            <a:lstStyle/>
            <a:p>
              <a:pPr algn="l">
                <a:spcBef>
                  <a:spcPct val="50000"/>
                </a:spcBef>
              </a:pPr>
              <a:r>
                <a:rPr lang="en-US" altLang="zh-CN" sz="2000">
                  <a:latin typeface="Consolas" pitchFamily="49" charset="0"/>
                  <a:cs typeface="Consolas" pitchFamily="49" charset="0"/>
                </a:rPr>
                <a:t>ListInsert(L</a:t>
              </a:r>
              <a:r>
                <a:rPr lang="zh-CN" altLang="en-US" sz="2000">
                  <a:latin typeface="Consolas" pitchFamily="49" charset="0"/>
                  <a:cs typeface="Consolas" pitchFamily="49" charset="0"/>
                </a:rPr>
                <a:t>，</a:t>
              </a:r>
              <a:r>
                <a:rPr lang="en-US" altLang="zh-CN" sz="2000" i="1">
                  <a:latin typeface="Consolas" pitchFamily="49" charset="0"/>
                  <a:cs typeface="Consolas" pitchFamily="49" charset="0"/>
                </a:rPr>
                <a:t>e</a:t>
              </a:r>
              <a:r>
                <a:rPr lang="en-US" altLang="zh-CN" sz="2000" dirty="0">
                  <a:latin typeface="Consolas" pitchFamily="49" charset="0"/>
                  <a:cs typeface="Consolas" pitchFamily="49" charset="0"/>
                </a:rPr>
                <a:t>)</a:t>
              </a:r>
            </a:p>
          </p:txBody>
        </p:sp>
        <p:sp>
          <p:nvSpPr>
            <p:cNvPr id="228374" name="Line 22"/>
            <p:cNvSpPr>
              <a:spLocks noChangeShapeType="1"/>
            </p:cNvSpPr>
            <p:nvPr/>
          </p:nvSpPr>
          <p:spPr bwMode="auto">
            <a:xfrm>
              <a:off x="5651500" y="5011738"/>
              <a:ext cx="0" cy="288925"/>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28375" name="Text Box 23"/>
            <p:cNvSpPr txBox="1">
              <a:spLocks noChangeArrowheads="1"/>
            </p:cNvSpPr>
            <p:nvPr/>
          </p:nvSpPr>
          <p:spPr bwMode="auto">
            <a:xfrm>
              <a:off x="5148263" y="5924550"/>
              <a:ext cx="1368425" cy="400110"/>
            </a:xfrm>
            <a:prstGeom prst="rect">
              <a:avLst/>
            </a:prstGeom>
            <a:noFill/>
            <a:ln w="9525">
              <a:noFill/>
              <a:miter lim="800000"/>
              <a:headEnd/>
              <a:tailEnd/>
            </a:ln>
            <a:effectLst/>
          </p:spPr>
          <p:txBody>
            <a:bodyPr>
              <a:spAutoFit/>
            </a:bodyPr>
            <a:lstStyle/>
            <a:p>
              <a:pPr algn="l">
                <a:spcBef>
                  <a:spcPct val="50000"/>
                </a:spcBef>
              </a:pPr>
              <a:r>
                <a:rPr lang="zh-CN" altLang="en-US" sz="2000">
                  <a:latin typeface="Consolas" pitchFamily="49" charset="0"/>
                  <a:ea typeface="楷体" pitchFamily="49" charset="-122"/>
                  <a:cs typeface="Consolas" pitchFamily="49" charset="0"/>
                </a:rPr>
                <a:t>有序表</a:t>
              </a:r>
            </a:p>
          </p:txBody>
        </p:sp>
        <p:sp>
          <p:nvSpPr>
            <p:cNvPr id="22" name="右弧形箭头 21"/>
            <p:cNvSpPr/>
            <p:nvPr/>
          </p:nvSpPr>
          <p:spPr>
            <a:xfrm>
              <a:off x="6858016" y="4357694"/>
              <a:ext cx="214314" cy="714380"/>
            </a:xfrm>
            <a:prstGeom prst="curved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grpSp>
      <p:sp>
        <p:nvSpPr>
          <p:cNvPr id="2" name="幻灯片编号占位符 1"/>
          <p:cNvSpPr>
            <a:spLocks noGrp="1"/>
          </p:cNvSpPr>
          <p:nvPr>
            <p:ph type="sldNum" sz="quarter" idx="12"/>
          </p:nvPr>
        </p:nvSpPr>
        <p:spPr/>
        <p:txBody>
          <a:bodyPr/>
          <a:lstStyle/>
          <a:p>
            <a:fld id="{BC067DFE-42A7-4CB5-93C4-F2F97DA7580C}" type="slidenum">
              <a:rPr lang="en-US" altLang="zh-CN" smtClean="0"/>
              <a:pPr/>
              <a:t>119</a:t>
            </a:fld>
            <a:endParaRPr lang="en-US" altLang="zh-CN" dirty="0"/>
          </a:p>
        </p:txBody>
      </p:sp>
    </p:spTree>
    <p:custDataLst>
      <p:tags r:id="rId1"/>
    </p:custDataLst>
    <p:extLst>
      <p:ext uri="{BB962C8B-B14F-4D97-AF65-F5344CB8AC3E}">
        <p14:creationId xmlns:p14="http://schemas.microsoft.com/office/powerpoint/2010/main" val="729014232"/>
      </p:ext>
    </p:extLst>
  </p:cSld>
  <p:clrMapOvr>
    <a:masterClrMapping/>
  </p:clrMapOvr>
  <mc:AlternateContent xmlns:mc="http://schemas.openxmlformats.org/markup-compatibility/2006" xmlns:p14="http://schemas.microsoft.com/office/powerpoint/2010/main">
    <mc:Choice Requires="p14">
      <p:transition spd="slow" p14:dur="2000" advTm="27550"/>
    </mc:Choice>
    <mc:Fallback xmlns="">
      <p:transition xmlns:p14="http://schemas.microsoft.com/office/powerpoint/2010/main" spd="slow" advTm="2755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835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835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835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835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835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835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71472" y="428604"/>
            <a:ext cx="3214710" cy="461665"/>
          </a:xfrm>
          <a:prstGeom prst="rect">
            <a:avLst/>
          </a:prstGeom>
          <a:noFill/>
        </p:spPr>
        <p:txBody>
          <a:bodyPr wrap="square" rtlCol="0">
            <a:spAutoFit/>
          </a:bodyPr>
          <a:lstStyle/>
          <a:p>
            <a:pPr algn="l"/>
            <a:r>
              <a:rPr lang="zh-CN" altLang="en-US" sz="2400">
                <a:latin typeface="Consolas" pitchFamily="49" charset="0"/>
                <a:ea typeface="楷体" pitchFamily="49" charset="-122"/>
                <a:cs typeface="Consolas" pitchFamily="49" charset="0"/>
                <a:sym typeface="Wingdings"/>
              </a:rPr>
              <a:t> </a:t>
            </a:r>
            <a:r>
              <a:rPr lang="zh-CN" altLang="en-US" sz="2400">
                <a:latin typeface="Consolas" pitchFamily="49" charset="0"/>
                <a:ea typeface="楷体" pitchFamily="49" charset="-122"/>
                <a:cs typeface="Consolas" pitchFamily="49" charset="0"/>
              </a:rPr>
              <a:t>顺序表指针引用</a:t>
            </a:r>
            <a:endParaRPr lang="zh-CN" altLang="en-US" sz="2400" dirty="0">
              <a:latin typeface="Consolas" pitchFamily="49" charset="0"/>
              <a:ea typeface="楷体" pitchFamily="49" charset="-122"/>
              <a:cs typeface="Consolas" pitchFamily="49" charset="0"/>
            </a:endParaRPr>
          </a:p>
        </p:txBody>
      </p:sp>
      <p:sp>
        <p:nvSpPr>
          <p:cNvPr id="7" name="TextBox 6"/>
          <p:cNvSpPr txBox="1"/>
          <p:nvPr/>
        </p:nvSpPr>
        <p:spPr>
          <a:xfrm>
            <a:off x="1000100" y="1142984"/>
            <a:ext cx="6715172"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l"/>
            <a:r>
              <a:rPr lang="en-US" altLang="zh-CN" sz="1800">
                <a:latin typeface="Consolas" pitchFamily="49" charset="0"/>
                <a:ea typeface="楷体" pitchFamily="49" charset="-122"/>
                <a:cs typeface="Consolas" pitchFamily="49" charset="0"/>
              </a:rPr>
              <a:t>void </a:t>
            </a:r>
            <a:r>
              <a:rPr lang="en-US" altLang="zh-CN" sz="1800">
                <a:solidFill>
                  <a:srgbClr val="FF0000"/>
                </a:solidFill>
                <a:latin typeface="Consolas" pitchFamily="49" charset="0"/>
                <a:ea typeface="楷体" pitchFamily="49" charset="-122"/>
                <a:cs typeface="Consolas" pitchFamily="49" charset="0"/>
              </a:rPr>
              <a:t>CreateList</a:t>
            </a:r>
            <a:r>
              <a:rPr lang="en-US" altLang="zh-CN" sz="1800">
                <a:latin typeface="Consolas" pitchFamily="49" charset="0"/>
                <a:ea typeface="楷体" pitchFamily="49" charset="-122"/>
                <a:cs typeface="Consolas" pitchFamily="49" charset="0"/>
              </a:rPr>
              <a:t>(</a:t>
            </a:r>
            <a:r>
              <a:rPr lang="en-US" altLang="zh-CN" sz="1800">
                <a:solidFill>
                  <a:srgbClr val="FF00FF"/>
                </a:solidFill>
                <a:latin typeface="Consolas" pitchFamily="49" charset="0"/>
                <a:ea typeface="楷体" pitchFamily="49" charset="-122"/>
                <a:cs typeface="Consolas" pitchFamily="49" charset="0"/>
              </a:rPr>
              <a:t>SqList *&amp;L</a:t>
            </a:r>
            <a:r>
              <a:rPr lang="zh-CN" altLang="en-US" sz="1800">
                <a:latin typeface="Consolas" pitchFamily="49" charset="0"/>
                <a:ea typeface="楷体" pitchFamily="49" charset="-122"/>
                <a:cs typeface="Consolas" pitchFamily="49" charset="0"/>
              </a:rPr>
              <a:t>，</a:t>
            </a:r>
            <a:r>
              <a:rPr lang="en-US" altLang="zh-CN" sz="1800">
                <a:latin typeface="Consolas" pitchFamily="49" charset="0"/>
                <a:ea typeface="楷体" pitchFamily="49" charset="-122"/>
                <a:cs typeface="Consolas" pitchFamily="49" charset="0"/>
              </a:rPr>
              <a:t>ElemType a[]</a:t>
            </a:r>
            <a:r>
              <a:rPr lang="zh-CN" altLang="en-US" sz="1800">
                <a:latin typeface="Consolas" pitchFamily="49" charset="0"/>
                <a:ea typeface="楷体" pitchFamily="49" charset="-122"/>
                <a:cs typeface="Consolas" pitchFamily="49" charset="0"/>
              </a:rPr>
              <a:t>，</a:t>
            </a:r>
            <a:r>
              <a:rPr lang="en-US" altLang="zh-CN" sz="1800">
                <a:latin typeface="Consolas" pitchFamily="49" charset="0"/>
                <a:ea typeface="楷体" pitchFamily="49" charset="-122"/>
                <a:cs typeface="Consolas" pitchFamily="49" charset="0"/>
              </a:rPr>
              <a:t>int n)  </a:t>
            </a:r>
            <a:endParaRPr lang="en-US" altLang="zh-CN" sz="1800" dirty="0">
              <a:latin typeface="Consolas" pitchFamily="49" charset="0"/>
              <a:ea typeface="楷体" pitchFamily="49" charset="-122"/>
              <a:cs typeface="Consolas" pitchFamily="49" charset="0"/>
            </a:endParaRPr>
          </a:p>
        </p:txBody>
      </p:sp>
      <p:cxnSp>
        <p:nvCxnSpPr>
          <p:cNvPr id="9" name="直接箭头连接符 8"/>
          <p:cNvCxnSpPr/>
          <p:nvPr/>
        </p:nvCxnSpPr>
        <p:spPr>
          <a:xfrm rot="5400000" flipH="1" flipV="1">
            <a:off x="4021162" y="1735154"/>
            <a:ext cx="242832"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189278" y="1857364"/>
            <a:ext cx="4311680" cy="400110"/>
          </a:xfrm>
          <a:prstGeom prst="rect">
            <a:avLst/>
          </a:prstGeom>
          <a:noFill/>
        </p:spPr>
        <p:txBody>
          <a:bodyPr wrap="square" rtlCol="0">
            <a:spAutoFit/>
          </a:bodyPr>
          <a:lstStyle/>
          <a:p>
            <a:pPr algn="l"/>
            <a:r>
              <a:rPr lang="zh-CN" altLang="en-US">
                <a:latin typeface="Consolas" pitchFamily="49" charset="0"/>
                <a:ea typeface="楷体" pitchFamily="49" charset="-122"/>
                <a:cs typeface="Consolas" pitchFamily="49" charset="0"/>
              </a:rPr>
              <a:t>引用参数：将执行结果回传给实参</a:t>
            </a:r>
          </a:p>
        </p:txBody>
      </p:sp>
      <p:sp>
        <p:nvSpPr>
          <p:cNvPr id="11" name="TextBox 10"/>
          <p:cNvSpPr txBox="1"/>
          <p:nvPr/>
        </p:nvSpPr>
        <p:spPr>
          <a:xfrm>
            <a:off x="928662" y="2857496"/>
            <a:ext cx="7572428" cy="938719"/>
          </a:xfrm>
          <a:prstGeom prst="rect">
            <a:avLst/>
          </a:prstGeom>
          <a:noFill/>
          <a:scene3d>
            <a:camera prst="perspectiveLeft"/>
            <a:lightRig rig="threePt" dir="t"/>
          </a:scene3d>
        </p:spPr>
        <p:txBody>
          <a:bodyPr wrap="square" rtlCol="0">
            <a:spAutoFit/>
          </a:bodyPr>
          <a:lstStyle/>
          <a:p>
            <a:pPr marL="457200" indent="-457200" algn="l">
              <a:buBlip>
                <a:blip r:embed="rId3"/>
              </a:buBlip>
            </a:pPr>
            <a:r>
              <a:rPr lang="zh-CN" altLang="en-US" sz="2200" dirty="0">
                <a:latin typeface="Consolas" pitchFamily="49" charset="0"/>
                <a:ea typeface="楷体" pitchFamily="49" charset="-122"/>
                <a:cs typeface="Consolas" pitchFamily="49" charset="0"/>
              </a:rPr>
              <a:t>引用符号“</a:t>
            </a:r>
            <a:r>
              <a:rPr lang="en-US" altLang="zh-CN" sz="2200" dirty="0">
                <a:solidFill>
                  <a:srgbClr val="FF00FF"/>
                </a:solidFill>
                <a:latin typeface="Consolas" pitchFamily="49" charset="0"/>
                <a:ea typeface="楷体" pitchFamily="49" charset="-122"/>
                <a:cs typeface="Consolas" pitchFamily="49" charset="0"/>
              </a:rPr>
              <a:t>&amp;</a:t>
            </a:r>
            <a:r>
              <a:rPr lang="zh-CN" altLang="en-US" sz="2200" dirty="0">
                <a:latin typeface="Consolas" pitchFamily="49" charset="0"/>
                <a:ea typeface="楷体" pitchFamily="49" charset="-122"/>
                <a:cs typeface="Consolas" pitchFamily="49" charset="0"/>
              </a:rPr>
              <a:t>”放在形参</a:t>
            </a:r>
            <a:r>
              <a:rPr lang="en-US" altLang="zh-CN" sz="2200" i="1" dirty="0">
                <a:latin typeface="Consolas" pitchFamily="49" charset="0"/>
                <a:ea typeface="楷体" pitchFamily="49" charset="-122"/>
                <a:cs typeface="Consolas" pitchFamily="49" charset="0"/>
              </a:rPr>
              <a:t>L</a:t>
            </a:r>
            <a:r>
              <a:rPr lang="zh-CN" altLang="en-US" sz="2200" dirty="0">
                <a:latin typeface="Consolas" pitchFamily="49" charset="0"/>
                <a:ea typeface="楷体" pitchFamily="49" charset="-122"/>
                <a:cs typeface="Consolas" pitchFamily="49" charset="0"/>
              </a:rPr>
              <a:t>的前面。</a:t>
            </a:r>
            <a:endParaRPr lang="en-US" altLang="zh-CN" sz="2200" dirty="0">
              <a:latin typeface="Consolas" pitchFamily="49" charset="0"/>
              <a:ea typeface="楷体" pitchFamily="49" charset="-122"/>
              <a:cs typeface="Consolas" pitchFamily="49" charset="0"/>
            </a:endParaRPr>
          </a:p>
          <a:p>
            <a:pPr marL="457200" indent="-457200" algn="l">
              <a:buBlip>
                <a:blip r:embed="rId3"/>
              </a:buBlip>
            </a:pPr>
            <a:r>
              <a:rPr lang="zh-CN" altLang="en-US" sz="2200" dirty="0">
                <a:latin typeface="Consolas" pitchFamily="49" charset="0"/>
                <a:ea typeface="楷体" pitchFamily="49" charset="-122"/>
                <a:cs typeface="Consolas" pitchFamily="49" charset="0"/>
              </a:rPr>
              <a:t>输出型参数均为使用“</a:t>
            </a:r>
            <a:r>
              <a:rPr lang="en-US" altLang="zh-CN" sz="2200" dirty="0">
                <a:solidFill>
                  <a:srgbClr val="FF00FF"/>
                </a:solidFill>
                <a:latin typeface="Consolas" pitchFamily="49" charset="0"/>
                <a:ea typeface="楷体" pitchFamily="49" charset="-122"/>
                <a:cs typeface="Consolas" pitchFamily="49" charset="0"/>
              </a:rPr>
              <a:t>&amp;</a:t>
            </a:r>
            <a:r>
              <a:rPr lang="zh-CN" altLang="en-US" sz="2200" dirty="0">
                <a:latin typeface="Consolas" pitchFamily="49" charset="0"/>
                <a:ea typeface="楷体" pitchFamily="49" charset="-122"/>
                <a:cs typeface="Consolas" pitchFamily="49" charset="0"/>
              </a:rPr>
              <a:t>”，不论参数值是否改变。</a:t>
            </a:r>
          </a:p>
        </p:txBody>
      </p:sp>
      <p:sp>
        <p:nvSpPr>
          <p:cNvPr id="3" name="幻灯片编号占位符 2"/>
          <p:cNvSpPr>
            <a:spLocks noGrp="1"/>
          </p:cNvSpPr>
          <p:nvPr>
            <p:ph type="sldNum" sz="quarter" idx="12"/>
          </p:nvPr>
        </p:nvSpPr>
        <p:spPr/>
        <p:txBody>
          <a:bodyPr/>
          <a:lstStyle/>
          <a:p>
            <a:fld id="{BC067DFE-42A7-4CB5-93C4-F2F97DA7580C}" type="slidenum">
              <a:rPr lang="en-US" altLang="zh-CN" smtClean="0"/>
              <a:pPr/>
              <a:t>12</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advTm="23872"/>
    </mc:Choice>
    <mc:Fallback xmlns="">
      <p:transition xmlns:p14="http://schemas.microsoft.com/office/powerpoint/2010/main" spd="slow" advTm="23872"/>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p:cNvSpPr txBox="1">
            <a:spLocks noChangeArrowheads="1"/>
          </p:cNvSpPr>
          <p:nvPr/>
        </p:nvSpPr>
        <p:spPr bwMode="auto">
          <a:xfrm>
            <a:off x="468313" y="214290"/>
            <a:ext cx="8280400" cy="1179169"/>
          </a:xfrm>
          <a:prstGeom prst="rect">
            <a:avLst/>
          </a:prstGeom>
          <a:noFill/>
          <a:ln w="9525">
            <a:noFill/>
            <a:miter lim="800000"/>
            <a:headEnd/>
            <a:tailEnd/>
          </a:ln>
          <a:effectLst/>
        </p:spPr>
        <p:txBody>
          <a:bodyPr>
            <a:spAutoFit/>
          </a:bodyPr>
          <a:lstStyle/>
          <a:p>
            <a:pPr algn="just">
              <a:lnSpc>
                <a:spcPct val="110000"/>
              </a:lnSpc>
              <a:spcBef>
                <a:spcPct val="50000"/>
              </a:spcBef>
            </a:pPr>
            <a:r>
              <a:rPr kumimoji="1" lang="zh-CN" altLang="en-US" sz="2200" dirty="0">
                <a:latin typeface="Consolas" pitchFamily="49" charset="0"/>
                <a:ea typeface="楷体" pitchFamily="49" charset="-122"/>
                <a:cs typeface="Consolas" pitchFamily="49" charset="0"/>
              </a:rPr>
              <a:t>　  若以</a:t>
            </a:r>
            <a:r>
              <a:rPr kumimoji="1" lang="zh-CN" altLang="en-US" sz="2200" dirty="0">
                <a:solidFill>
                  <a:srgbClr val="FF00FF"/>
                </a:solidFill>
                <a:latin typeface="Consolas" pitchFamily="49" charset="0"/>
                <a:ea typeface="楷体" pitchFamily="49" charset="-122"/>
                <a:cs typeface="Consolas" pitchFamily="49" charset="0"/>
              </a:rPr>
              <a:t>单链表</a:t>
            </a:r>
            <a:r>
              <a:rPr kumimoji="1" lang="zh-CN" altLang="en-US" sz="2200" dirty="0">
                <a:latin typeface="Consolas" pitchFamily="49" charset="0"/>
                <a:ea typeface="楷体" pitchFamily="49" charset="-122"/>
                <a:cs typeface="Consolas" pitchFamily="49" charset="0"/>
              </a:rPr>
              <a:t>存储</a:t>
            </a:r>
            <a:r>
              <a:rPr kumimoji="1" lang="zh-CN" altLang="en-US" sz="2200">
                <a:latin typeface="Consolas" pitchFamily="49" charset="0"/>
                <a:ea typeface="楷体" pitchFamily="49" charset="-122"/>
                <a:cs typeface="Consolas" pitchFamily="49" charset="0"/>
              </a:rPr>
              <a:t>有序表，同样</a:t>
            </a:r>
            <a:r>
              <a:rPr kumimoji="1" lang="zh-CN" altLang="en-US" sz="2200" dirty="0">
                <a:latin typeface="Consolas" pitchFamily="49" charset="0"/>
                <a:ea typeface="楷体" pitchFamily="49" charset="-122"/>
                <a:cs typeface="Consolas" pitchFamily="49" charset="0"/>
              </a:rPr>
              <a:t>发现基本运算算法中只有</a:t>
            </a:r>
            <a:r>
              <a:rPr kumimoji="1" lang="en-US" altLang="zh-CN" sz="2200" dirty="0" err="1">
                <a:latin typeface="Consolas" pitchFamily="49" charset="0"/>
                <a:ea typeface="楷体" pitchFamily="49" charset="-122"/>
                <a:cs typeface="Consolas" pitchFamily="49" charset="0"/>
              </a:rPr>
              <a:t>ListInsert</a:t>
            </a:r>
            <a:r>
              <a:rPr kumimoji="1" lang="en-US" altLang="zh-CN" sz="2200" dirty="0">
                <a:latin typeface="Consolas" pitchFamily="49" charset="0"/>
                <a:ea typeface="楷体" pitchFamily="49" charset="-122"/>
                <a:cs typeface="Consolas" pitchFamily="49" charset="0"/>
              </a:rPr>
              <a:t>()</a:t>
            </a:r>
            <a:r>
              <a:rPr kumimoji="1" lang="zh-CN" altLang="en-US" sz="2200" dirty="0">
                <a:latin typeface="Consolas" pitchFamily="49" charset="0"/>
                <a:ea typeface="楷体" pitchFamily="49" charset="-122"/>
                <a:cs typeface="Consolas" pitchFamily="49" charset="0"/>
              </a:rPr>
              <a:t>算法与前面的单链表对应的运算有</a:t>
            </a:r>
            <a:r>
              <a:rPr kumimoji="1" lang="zh-CN" altLang="en-US" sz="2200">
                <a:latin typeface="Consolas" pitchFamily="49" charset="0"/>
                <a:ea typeface="楷体" pitchFamily="49" charset="-122"/>
                <a:cs typeface="Consolas" pitchFamily="49" charset="0"/>
              </a:rPr>
              <a:t>所差异，其余</a:t>
            </a:r>
            <a:r>
              <a:rPr kumimoji="1" lang="zh-CN" altLang="en-US" sz="2200" dirty="0">
                <a:latin typeface="Consolas" pitchFamily="49" charset="0"/>
                <a:ea typeface="楷体" pitchFamily="49" charset="-122"/>
                <a:cs typeface="Consolas" pitchFamily="49" charset="0"/>
              </a:rPr>
              <a:t>都是相同的。有序单链表的</a:t>
            </a:r>
            <a:r>
              <a:rPr kumimoji="1" lang="en-US" altLang="zh-CN" sz="2200" dirty="0" err="1">
                <a:latin typeface="Consolas" pitchFamily="49" charset="0"/>
                <a:ea typeface="楷体" pitchFamily="49" charset="-122"/>
                <a:cs typeface="Consolas" pitchFamily="49" charset="0"/>
              </a:rPr>
              <a:t>ListInsert</a:t>
            </a:r>
            <a:r>
              <a:rPr kumimoji="1" lang="en-US" altLang="zh-CN" sz="2200" dirty="0">
                <a:latin typeface="Consolas" pitchFamily="49" charset="0"/>
                <a:ea typeface="楷体" pitchFamily="49" charset="-122"/>
                <a:cs typeface="Consolas" pitchFamily="49" charset="0"/>
              </a:rPr>
              <a:t>()</a:t>
            </a:r>
            <a:r>
              <a:rPr kumimoji="1" lang="zh-CN" altLang="en-US" sz="2200" dirty="0">
                <a:latin typeface="Consolas" pitchFamily="49" charset="0"/>
                <a:ea typeface="楷体" pitchFamily="49" charset="-122"/>
                <a:cs typeface="Consolas" pitchFamily="49" charset="0"/>
              </a:rPr>
              <a:t>的算法如下：</a:t>
            </a:r>
          </a:p>
        </p:txBody>
      </p:sp>
      <p:sp>
        <p:nvSpPr>
          <p:cNvPr id="189443" name="Text Box 3"/>
          <p:cNvSpPr txBox="1">
            <a:spLocks noChangeArrowheads="1"/>
          </p:cNvSpPr>
          <p:nvPr/>
        </p:nvSpPr>
        <p:spPr bwMode="auto">
          <a:xfrm>
            <a:off x="785786" y="1595404"/>
            <a:ext cx="7215238" cy="374410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l">
              <a:lnSpc>
                <a:spcPct val="110000"/>
              </a:lnSpc>
              <a:spcBef>
                <a:spcPts val="0"/>
              </a:spcBef>
            </a:pPr>
            <a:r>
              <a:rPr lang="en-US" altLang="zh-CN" sz="1800" dirty="0">
                <a:solidFill>
                  <a:srgbClr val="0000FF"/>
                </a:solidFill>
                <a:latin typeface="Consolas" pitchFamily="49" charset="0"/>
                <a:ea typeface="楷体" pitchFamily="49" charset="-122"/>
                <a:cs typeface="Consolas" pitchFamily="49" charset="0"/>
              </a:rPr>
              <a:t>void </a:t>
            </a:r>
            <a:r>
              <a:rPr lang="en-US" altLang="zh-CN" sz="1800" dirty="0" err="1">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ListInsert</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LinkNode</a:t>
            </a:r>
            <a:r>
              <a:rPr lang="en-US" altLang="zh-CN" sz="1800" dirty="0">
                <a:solidFill>
                  <a:srgbClr val="0000FF"/>
                </a:solidFill>
                <a:latin typeface="Consolas" pitchFamily="49" charset="0"/>
                <a:ea typeface="楷体" pitchFamily="49" charset="-122"/>
                <a:cs typeface="Consolas" pitchFamily="49" charset="0"/>
              </a:rPr>
              <a:t> *&amp;L</a:t>
            </a:r>
            <a:r>
              <a:rPr lang="zh-CN" altLang="en-US"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ElemType</a:t>
            </a:r>
            <a:r>
              <a:rPr lang="en-US" altLang="zh-CN" sz="1800" dirty="0">
                <a:solidFill>
                  <a:srgbClr val="0000FF"/>
                </a:solidFill>
                <a:latin typeface="Consolas" pitchFamily="49" charset="0"/>
                <a:ea typeface="楷体" pitchFamily="49" charset="-122"/>
                <a:cs typeface="Consolas" pitchFamily="49" charset="0"/>
              </a:rPr>
              <a:t> e)</a:t>
            </a:r>
          </a:p>
          <a:p>
            <a:pPr algn="l">
              <a:lnSpc>
                <a:spcPct val="110000"/>
              </a:lnSpc>
              <a:spcBef>
                <a:spcPts val="0"/>
              </a:spcBef>
            </a:pP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LinkNode</a:t>
            </a:r>
            <a:r>
              <a:rPr lang="en-US" altLang="zh-CN" sz="1800" dirty="0">
                <a:solidFill>
                  <a:srgbClr val="0000FF"/>
                </a:solidFill>
                <a:latin typeface="Consolas" pitchFamily="49" charset="0"/>
                <a:ea typeface="楷体" pitchFamily="49" charset="-122"/>
                <a:cs typeface="Consolas" pitchFamily="49" charset="0"/>
              </a:rPr>
              <a:t> *pre=L</a:t>
            </a:r>
            <a:r>
              <a:rPr lang="zh-CN" altLang="en-US" sz="1800" dirty="0">
                <a:solidFill>
                  <a:srgbClr val="0000FF"/>
                </a:solidFill>
                <a:latin typeface="Consolas" pitchFamily="49" charset="0"/>
                <a:ea typeface="楷体" pitchFamily="49" charset="-122"/>
                <a:cs typeface="Consolas" pitchFamily="49" charset="0"/>
              </a:rPr>
              <a:t>，</a:t>
            </a:r>
            <a:r>
              <a:rPr lang="en-US" altLang="zh-CN" sz="1800" dirty="0">
                <a:solidFill>
                  <a:srgbClr val="0000FF"/>
                </a:solidFill>
                <a:latin typeface="Consolas" pitchFamily="49" charset="0"/>
                <a:ea typeface="楷体" pitchFamily="49" charset="-122"/>
                <a:cs typeface="Consolas" pitchFamily="49" charset="0"/>
              </a:rPr>
              <a:t>*p;</a:t>
            </a:r>
          </a:p>
          <a:p>
            <a:pPr algn="l">
              <a:lnSpc>
                <a:spcPct val="110000"/>
              </a:lnSpc>
              <a:spcBef>
                <a:spcPts val="0"/>
              </a:spcBef>
            </a:pPr>
            <a:endParaRPr lang="en-US" altLang="zh-CN" sz="1800" dirty="0">
              <a:solidFill>
                <a:srgbClr val="0000FF"/>
              </a:solidFill>
              <a:latin typeface="Consolas" pitchFamily="49" charset="0"/>
              <a:ea typeface="楷体" pitchFamily="49" charset="-122"/>
              <a:cs typeface="Consolas" pitchFamily="49" charset="0"/>
            </a:endParaRPr>
          </a:p>
          <a:p>
            <a:pPr algn="l">
              <a:lnSpc>
                <a:spcPct val="110000"/>
              </a:lnSpc>
              <a:spcBef>
                <a:spcPts val="0"/>
              </a:spcBef>
            </a:pPr>
            <a:r>
              <a:rPr lang="en-US" altLang="zh-CN" sz="1800" dirty="0">
                <a:solidFill>
                  <a:srgbClr val="0000FF"/>
                </a:solidFill>
                <a:latin typeface="Consolas" pitchFamily="49" charset="0"/>
                <a:ea typeface="楷体" pitchFamily="49" charset="-122"/>
                <a:cs typeface="Consolas" pitchFamily="49" charset="0"/>
              </a:rPr>
              <a:t>   while (pre-&gt;next!=NULL &amp;&amp; pre-&gt;next-&gt;data&lt;e)</a:t>
            </a:r>
          </a:p>
          <a:p>
            <a:pPr algn="l">
              <a:lnSpc>
                <a:spcPct val="110000"/>
              </a:lnSpc>
              <a:spcBef>
                <a:spcPts val="0"/>
              </a:spcBef>
            </a:pPr>
            <a:r>
              <a:rPr lang="en-US" altLang="zh-CN" sz="1800" dirty="0">
                <a:solidFill>
                  <a:srgbClr val="0000FF"/>
                </a:solidFill>
                <a:latin typeface="Consolas" pitchFamily="49" charset="0"/>
                <a:ea typeface="楷体" pitchFamily="49" charset="-122"/>
                <a:cs typeface="Consolas" pitchFamily="49" charset="0"/>
              </a:rPr>
              <a:t>	pre=pre-&gt;next;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查找插入结点的前驱结点</a:t>
            </a:r>
            <a:r>
              <a:rPr lang="en-US" altLang="zh-CN" sz="1800" dirty="0">
                <a:solidFill>
                  <a:srgbClr val="00B0F0"/>
                </a:solidFill>
                <a:latin typeface="Consolas" pitchFamily="49" charset="0"/>
                <a:ea typeface="楷体" pitchFamily="49" charset="-122"/>
                <a:cs typeface="Consolas" pitchFamily="49" charset="0"/>
              </a:rPr>
              <a:t>pre</a:t>
            </a:r>
          </a:p>
          <a:p>
            <a:pPr algn="l">
              <a:lnSpc>
                <a:spcPct val="110000"/>
              </a:lnSpc>
              <a:spcBef>
                <a:spcPts val="0"/>
              </a:spcBef>
            </a:pPr>
            <a:endParaRPr lang="en-US" altLang="zh-CN" sz="1800" dirty="0">
              <a:solidFill>
                <a:srgbClr val="0000FF"/>
              </a:solidFill>
              <a:latin typeface="Consolas" pitchFamily="49" charset="0"/>
              <a:ea typeface="楷体" pitchFamily="49" charset="-122"/>
              <a:cs typeface="Consolas" pitchFamily="49" charset="0"/>
            </a:endParaRPr>
          </a:p>
          <a:p>
            <a:pPr algn="l">
              <a:lnSpc>
                <a:spcPct val="110000"/>
              </a:lnSpc>
              <a:spcBef>
                <a:spcPts val="0"/>
              </a:spcBef>
            </a:pPr>
            <a:r>
              <a:rPr lang="en-US" altLang="zh-CN" sz="1800" dirty="0">
                <a:solidFill>
                  <a:srgbClr val="0000FF"/>
                </a:solidFill>
                <a:latin typeface="Consolas" pitchFamily="49" charset="0"/>
                <a:ea typeface="楷体" pitchFamily="49" charset="-122"/>
                <a:cs typeface="Consolas" pitchFamily="49" charset="0"/>
              </a:rPr>
              <a:t>   p=(</a:t>
            </a:r>
            <a:r>
              <a:rPr lang="en-US" altLang="zh-CN" sz="1800" dirty="0" err="1">
                <a:solidFill>
                  <a:srgbClr val="0000FF"/>
                </a:solidFill>
                <a:latin typeface="Consolas" pitchFamily="49" charset="0"/>
                <a:ea typeface="楷体" pitchFamily="49" charset="-122"/>
                <a:cs typeface="Consolas" pitchFamily="49" charset="0"/>
              </a:rPr>
              <a:t>LinkNode</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malloc</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sizeof</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LinkNode</a:t>
            </a:r>
            <a:r>
              <a:rPr lang="en-US" altLang="zh-CN" sz="1800" dirty="0">
                <a:solidFill>
                  <a:srgbClr val="0000FF"/>
                </a:solidFill>
                <a:latin typeface="Consolas" pitchFamily="49" charset="0"/>
                <a:ea typeface="楷体" pitchFamily="49" charset="-122"/>
                <a:cs typeface="Consolas" pitchFamily="49" charset="0"/>
              </a:rPr>
              <a:t>));</a:t>
            </a:r>
          </a:p>
          <a:p>
            <a:pPr algn="l">
              <a:lnSpc>
                <a:spcPct val="110000"/>
              </a:lnSpc>
              <a:spcBef>
                <a:spcPts val="0"/>
              </a:spcBef>
            </a:pPr>
            <a:r>
              <a:rPr lang="en-US" altLang="zh-CN" sz="1800" dirty="0">
                <a:solidFill>
                  <a:srgbClr val="0000FF"/>
                </a:solidFill>
                <a:latin typeface="Consolas" pitchFamily="49" charset="0"/>
                <a:ea typeface="楷体" pitchFamily="49" charset="-122"/>
                <a:cs typeface="Consolas" pitchFamily="49" charset="0"/>
              </a:rPr>
              <a:t>   p-&gt;data=e;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创建存放</a:t>
            </a:r>
            <a:r>
              <a:rPr lang="en-US" altLang="zh-CN" sz="1800" dirty="0">
                <a:solidFill>
                  <a:srgbClr val="00B0F0"/>
                </a:solidFill>
                <a:latin typeface="Consolas" pitchFamily="49" charset="0"/>
                <a:ea typeface="楷体" pitchFamily="49" charset="-122"/>
                <a:cs typeface="Consolas" pitchFamily="49" charset="0"/>
              </a:rPr>
              <a:t>e</a:t>
            </a:r>
            <a:r>
              <a:rPr lang="zh-CN" altLang="en-US" sz="1800" dirty="0">
                <a:solidFill>
                  <a:srgbClr val="00B0F0"/>
                </a:solidFill>
                <a:latin typeface="Consolas" pitchFamily="49" charset="0"/>
                <a:ea typeface="楷体" pitchFamily="49" charset="-122"/>
                <a:cs typeface="Consolas" pitchFamily="49" charset="0"/>
              </a:rPr>
              <a:t>的数据结点</a:t>
            </a:r>
            <a:r>
              <a:rPr lang="en-US" altLang="zh-CN" sz="1800" dirty="0">
                <a:solidFill>
                  <a:srgbClr val="00B0F0"/>
                </a:solidFill>
                <a:latin typeface="Consolas" pitchFamily="49" charset="0"/>
                <a:ea typeface="楷体" pitchFamily="49" charset="-122"/>
                <a:cs typeface="Consolas" pitchFamily="49" charset="0"/>
              </a:rPr>
              <a:t>p</a:t>
            </a:r>
          </a:p>
          <a:p>
            <a:pPr algn="l">
              <a:lnSpc>
                <a:spcPct val="110000"/>
              </a:lnSpc>
              <a:spcBef>
                <a:spcPts val="0"/>
              </a:spcBef>
            </a:pPr>
            <a:r>
              <a:rPr lang="en-US" altLang="zh-CN" sz="1800" dirty="0">
                <a:solidFill>
                  <a:srgbClr val="0000FF"/>
                </a:solidFill>
                <a:latin typeface="Consolas" pitchFamily="49" charset="0"/>
                <a:ea typeface="楷体" pitchFamily="49" charset="-122"/>
                <a:cs typeface="Consolas" pitchFamily="49" charset="0"/>
              </a:rPr>
              <a:t>   p-&gt;next=pre-&gt;next;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在</a:t>
            </a:r>
            <a:r>
              <a:rPr lang="en-US" altLang="zh-CN" sz="1800" dirty="0">
                <a:solidFill>
                  <a:srgbClr val="00B0F0"/>
                </a:solidFill>
                <a:latin typeface="Consolas" pitchFamily="49" charset="0"/>
                <a:ea typeface="楷体" pitchFamily="49" charset="-122"/>
                <a:cs typeface="Consolas" pitchFamily="49" charset="0"/>
              </a:rPr>
              <a:t>pre</a:t>
            </a:r>
            <a:r>
              <a:rPr lang="zh-CN" altLang="en-US" sz="1800" dirty="0">
                <a:solidFill>
                  <a:srgbClr val="00B0F0"/>
                </a:solidFill>
                <a:latin typeface="Consolas" pitchFamily="49" charset="0"/>
                <a:ea typeface="楷体" pitchFamily="49" charset="-122"/>
                <a:cs typeface="Consolas" pitchFamily="49" charset="0"/>
              </a:rPr>
              <a:t>结点之后插入</a:t>
            </a:r>
            <a:r>
              <a:rPr lang="en-US" altLang="zh-CN" sz="1800" dirty="0">
                <a:solidFill>
                  <a:srgbClr val="00B0F0"/>
                </a:solidFill>
                <a:latin typeface="Consolas" pitchFamily="49" charset="0"/>
                <a:ea typeface="楷体" pitchFamily="49" charset="-122"/>
                <a:cs typeface="Consolas" pitchFamily="49" charset="0"/>
              </a:rPr>
              <a:t>p</a:t>
            </a:r>
            <a:r>
              <a:rPr lang="zh-CN" altLang="en-US" sz="1800" dirty="0">
                <a:solidFill>
                  <a:srgbClr val="00B0F0"/>
                </a:solidFill>
                <a:latin typeface="Consolas" pitchFamily="49" charset="0"/>
                <a:ea typeface="楷体" pitchFamily="49" charset="-122"/>
                <a:cs typeface="Consolas" pitchFamily="49" charset="0"/>
              </a:rPr>
              <a:t>结点</a:t>
            </a:r>
          </a:p>
          <a:p>
            <a:pPr algn="l">
              <a:lnSpc>
                <a:spcPct val="110000"/>
              </a:lnSpc>
              <a:spcBef>
                <a:spcPts val="0"/>
              </a:spcBef>
            </a:pPr>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pre-&gt;next=p;</a:t>
            </a:r>
          </a:p>
          <a:p>
            <a:pPr algn="l">
              <a:lnSpc>
                <a:spcPct val="110000"/>
              </a:lnSpc>
              <a:spcBef>
                <a:spcPts val="0"/>
              </a:spcBef>
            </a:pPr>
            <a:endParaRPr lang="en-US" altLang="zh-CN" sz="1800" dirty="0">
              <a:solidFill>
                <a:srgbClr val="0000FF"/>
              </a:solidFill>
              <a:latin typeface="Consolas" pitchFamily="49" charset="0"/>
              <a:ea typeface="楷体" pitchFamily="49" charset="-122"/>
              <a:cs typeface="Consolas" pitchFamily="49" charset="0"/>
            </a:endParaRPr>
          </a:p>
          <a:p>
            <a:pPr algn="l">
              <a:lnSpc>
                <a:spcPct val="110000"/>
              </a:lnSpc>
              <a:spcBef>
                <a:spcPts val="0"/>
              </a:spcBef>
            </a:pPr>
            <a:r>
              <a:rPr lang="en-US" altLang="zh-CN" sz="1800" dirty="0">
                <a:solidFill>
                  <a:srgbClr val="0000FF"/>
                </a:solidFill>
                <a:latin typeface="Consolas" pitchFamily="49" charset="0"/>
                <a:ea typeface="楷体" pitchFamily="49" charset="-122"/>
                <a:cs typeface="Consolas" pitchFamily="49" charset="0"/>
              </a:rPr>
              <a:t>}</a:t>
            </a:r>
          </a:p>
        </p:txBody>
      </p:sp>
      <p:grpSp>
        <p:nvGrpSpPr>
          <p:cNvPr id="12" name="组合 11"/>
          <p:cNvGrpSpPr/>
          <p:nvPr/>
        </p:nvGrpSpPr>
        <p:grpSpPr>
          <a:xfrm>
            <a:off x="1142976" y="2357430"/>
            <a:ext cx="6715172" cy="3298290"/>
            <a:chOff x="1142976" y="2500306"/>
            <a:chExt cx="6715172" cy="3298290"/>
          </a:xfrm>
        </p:grpSpPr>
        <p:sp>
          <p:nvSpPr>
            <p:cNvPr id="4" name="矩形 3"/>
            <p:cNvSpPr/>
            <p:nvPr/>
          </p:nvSpPr>
          <p:spPr>
            <a:xfrm>
              <a:off x="1142976" y="2500306"/>
              <a:ext cx="6715172" cy="785818"/>
            </a:xfrm>
            <a:prstGeom prst="rect">
              <a:avLst/>
            </a:prstGeom>
            <a:solidFill>
              <a:schemeClr val="accent1">
                <a:alpha val="0"/>
              </a:schemeClr>
            </a:solid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cxnSp>
          <p:nvCxnSpPr>
            <p:cNvPr id="6" name="直接箭头连接符 5"/>
            <p:cNvCxnSpPr>
              <a:stCxn id="4" idx="2"/>
              <a:endCxn id="7" idx="0"/>
            </p:cNvCxnSpPr>
            <p:nvPr/>
          </p:nvCxnSpPr>
          <p:spPr>
            <a:xfrm rot="16200000" flipH="1">
              <a:off x="3446851" y="4339834"/>
              <a:ext cx="2143140" cy="35719"/>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428992" y="5429264"/>
              <a:ext cx="2214578" cy="369332"/>
            </a:xfrm>
            <a:prstGeom prst="rect">
              <a:avLst/>
            </a:prstGeom>
            <a:noFill/>
          </p:spPr>
          <p:txBody>
            <a:bodyPr wrap="square" rtlCol="0">
              <a:spAutoFit/>
            </a:bodyPr>
            <a:lstStyle/>
            <a:p>
              <a:pPr algn="l"/>
              <a:r>
                <a:rPr lang="zh-CN" altLang="en-US" sz="1800" dirty="0">
                  <a:latin typeface="Consolas" pitchFamily="49" charset="0"/>
                  <a:ea typeface="微软雅黑" pitchFamily="34" charset="-122"/>
                  <a:cs typeface="Consolas" pitchFamily="49" charset="0"/>
                </a:rPr>
                <a:t>查找插入</a:t>
              </a:r>
              <a:r>
                <a:rPr lang="zh-CN" altLang="en-US" sz="1800">
                  <a:latin typeface="Consolas" pitchFamily="49" charset="0"/>
                  <a:ea typeface="微软雅黑" pitchFamily="34" charset="-122"/>
                  <a:cs typeface="Consolas" pitchFamily="49" charset="0"/>
                </a:rPr>
                <a:t>的位置</a:t>
              </a:r>
              <a:r>
                <a:rPr lang="en-US" altLang="zh-CN" sz="1800">
                  <a:latin typeface="Consolas" pitchFamily="49" charset="0"/>
                  <a:ea typeface="微软雅黑" pitchFamily="34" charset="-122"/>
                  <a:cs typeface="Consolas" pitchFamily="49" charset="0"/>
                </a:rPr>
                <a:t>pre</a:t>
              </a:r>
              <a:endParaRPr lang="zh-CN" altLang="en-US" sz="1800" dirty="0">
                <a:latin typeface="Consolas" pitchFamily="49" charset="0"/>
                <a:ea typeface="微软雅黑" pitchFamily="34" charset="-122"/>
                <a:cs typeface="Consolas" pitchFamily="49" charset="0"/>
              </a:endParaRPr>
            </a:p>
          </p:txBody>
        </p:sp>
      </p:grpSp>
      <p:grpSp>
        <p:nvGrpSpPr>
          <p:cNvPr id="13" name="组合 12"/>
          <p:cNvGrpSpPr/>
          <p:nvPr/>
        </p:nvGrpSpPr>
        <p:grpSpPr>
          <a:xfrm>
            <a:off x="857224" y="3214686"/>
            <a:ext cx="6786610" cy="2524614"/>
            <a:chOff x="857224" y="3429000"/>
            <a:chExt cx="6786610" cy="2524614"/>
          </a:xfrm>
        </p:grpSpPr>
        <p:sp>
          <p:nvSpPr>
            <p:cNvPr id="8" name="矩形 7"/>
            <p:cNvSpPr/>
            <p:nvPr/>
          </p:nvSpPr>
          <p:spPr>
            <a:xfrm>
              <a:off x="1142976" y="3429000"/>
              <a:ext cx="6500858" cy="1428760"/>
            </a:xfrm>
            <a:prstGeom prst="rect">
              <a:avLst/>
            </a:prstGeom>
            <a:solidFill>
              <a:schemeClr val="accent1">
                <a:alpha val="0"/>
              </a:schemeClr>
            </a:solid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cxnSp>
          <p:nvCxnSpPr>
            <p:cNvPr id="10" name="直接箭头连接符 9"/>
            <p:cNvCxnSpPr/>
            <p:nvPr/>
          </p:nvCxnSpPr>
          <p:spPr>
            <a:xfrm rot="5400000">
              <a:off x="1423451" y="5221021"/>
              <a:ext cx="725728"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57224" y="5584282"/>
              <a:ext cx="2000264" cy="369332"/>
            </a:xfrm>
            <a:prstGeom prst="rect">
              <a:avLst/>
            </a:prstGeom>
            <a:noFill/>
          </p:spPr>
          <p:txBody>
            <a:bodyPr wrap="square" rtlCol="0">
              <a:spAutoFit/>
            </a:bodyPr>
            <a:lstStyle/>
            <a:p>
              <a:pPr algn="l"/>
              <a:r>
                <a:rPr lang="zh-CN" altLang="en-US" sz="1800">
                  <a:latin typeface="Consolas" pitchFamily="49" charset="0"/>
                  <a:ea typeface="微软雅黑" pitchFamily="34" charset="-122"/>
                  <a:cs typeface="Consolas" pitchFamily="49" charset="0"/>
                </a:rPr>
                <a:t>在</a:t>
              </a:r>
              <a:r>
                <a:rPr lang="en-US" altLang="zh-CN" sz="1800">
                  <a:latin typeface="Consolas" pitchFamily="49" charset="0"/>
                  <a:ea typeface="微软雅黑" pitchFamily="34" charset="-122"/>
                  <a:cs typeface="Consolas" pitchFamily="49" charset="0"/>
                </a:rPr>
                <a:t>pre</a:t>
              </a:r>
              <a:r>
                <a:rPr lang="zh-CN" altLang="en-US" sz="1800">
                  <a:latin typeface="Consolas" pitchFamily="49" charset="0"/>
                  <a:ea typeface="微软雅黑" pitchFamily="34" charset="-122"/>
                  <a:cs typeface="Consolas" pitchFamily="49" charset="0"/>
                </a:rPr>
                <a:t>之后插入</a:t>
              </a:r>
              <a:r>
                <a:rPr lang="en-US" altLang="zh-CN" sz="1800">
                  <a:latin typeface="Consolas" pitchFamily="49" charset="0"/>
                  <a:ea typeface="微软雅黑" pitchFamily="34" charset="-122"/>
                  <a:cs typeface="Consolas" pitchFamily="49" charset="0"/>
                </a:rPr>
                <a:t>p</a:t>
              </a:r>
              <a:endParaRPr lang="zh-CN" altLang="en-US" sz="1800" dirty="0">
                <a:latin typeface="Consolas" pitchFamily="49" charset="0"/>
                <a:ea typeface="微软雅黑" pitchFamily="34" charset="-122"/>
                <a:cs typeface="Consolas" pitchFamily="49" charset="0"/>
              </a:endParaRPr>
            </a:p>
          </p:txBody>
        </p:sp>
      </p:grpSp>
      <p:sp>
        <p:nvSpPr>
          <p:cNvPr id="2" name="幻灯片编号占位符 1"/>
          <p:cNvSpPr>
            <a:spLocks noGrp="1"/>
          </p:cNvSpPr>
          <p:nvPr>
            <p:ph type="sldNum" sz="quarter" idx="12"/>
          </p:nvPr>
        </p:nvSpPr>
        <p:spPr/>
        <p:txBody>
          <a:bodyPr/>
          <a:lstStyle/>
          <a:p>
            <a:fld id="{BC067DFE-42A7-4CB5-93C4-F2F97DA7580C}" type="slidenum">
              <a:rPr lang="en-US" altLang="zh-CN" smtClean="0"/>
              <a:pPr/>
              <a:t>120</a:t>
            </a:fld>
            <a:endParaRPr lang="en-US" altLang="zh-CN" dirty="0"/>
          </a:p>
        </p:txBody>
      </p:sp>
    </p:spTree>
    <p:custDataLst>
      <p:tags r:id="rId1"/>
    </p:custDataLst>
    <p:extLst>
      <p:ext uri="{BB962C8B-B14F-4D97-AF65-F5344CB8AC3E}">
        <p14:creationId xmlns:p14="http://schemas.microsoft.com/office/powerpoint/2010/main" val="512494444"/>
      </p:ext>
    </p:extLst>
  </p:cSld>
  <p:clrMapOvr>
    <a:masterClrMapping/>
  </p:clrMapOvr>
  <mc:AlternateContent xmlns:mc="http://schemas.openxmlformats.org/markup-compatibility/2006" xmlns:p14="http://schemas.microsoft.com/office/powerpoint/2010/main">
    <mc:Choice Requires="p14">
      <p:transition spd="slow" p14:dur="2000" advTm="26140"/>
    </mc:Choice>
    <mc:Fallback xmlns="">
      <p:transition xmlns:p14="http://schemas.microsoft.com/office/powerpoint/2010/main" spd="slow" advTm="261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944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9443">
                                            <p:txEl>
                                              <p:pRg st="4" end="4"/>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nodeType="clickEffect">
                                  <p:stCondLst>
                                    <p:cond delay="0"/>
                                  </p:stCondLst>
                                  <p:childTnLst>
                                    <p:animEffect transition="out" filter="wipe(down)">
                                      <p:cBhvr>
                                        <p:cTn id="15" dur="500"/>
                                        <p:tgtEl>
                                          <p:spTgt spid="12"/>
                                        </p:tgtEl>
                                      </p:cBhvr>
                                    </p:animEffect>
                                    <p:set>
                                      <p:cBhvr>
                                        <p:cTn id="16" dur="1" fill="hold">
                                          <p:stCondLst>
                                            <p:cond delay="499"/>
                                          </p:stCondLst>
                                        </p:cTn>
                                        <p:tgtEl>
                                          <p:spTgt spid="1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944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944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944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9443">
                                            <p:txEl>
                                              <p:pRg st="9" end="9"/>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0" descr="纸莎草纸">
            <a:hlinkClick r:id="rId3" action="ppaction://hlinksldjump"/>
          </p:cNvPr>
          <p:cNvSpPr>
            <a:spLocks noChangeArrowheads="1"/>
          </p:cNvSpPr>
          <p:nvPr/>
        </p:nvSpPr>
        <p:spPr bwMode="auto">
          <a:xfrm>
            <a:off x="2357422" y="285728"/>
            <a:ext cx="3500462" cy="70788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ct val="0"/>
              </a:spcBef>
            </a:pP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第</a:t>
            </a:r>
            <a:r>
              <a:rPr lang="en-US" altLang="zh-CN"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2</a:t>
            </a: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章小结（</a:t>
            </a:r>
            <a:r>
              <a:rPr lang="en-US" altLang="zh-CN"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2</a:t>
            </a: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a:t>
            </a:r>
            <a:r>
              <a:rPr lang="zh-CN" altLang="en-US" sz="4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 </a:t>
            </a:r>
            <a:endParaRPr lang="zh-CN" altLang="en-US" sz="4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endParaRPr>
          </a:p>
        </p:txBody>
      </p:sp>
      <p:pic>
        <p:nvPicPr>
          <p:cNvPr id="22" name="Picture 2"/>
          <p:cNvPicPr>
            <a:picLocks noChangeAspect="1" noChangeArrowheads="1"/>
          </p:cNvPicPr>
          <p:nvPr/>
        </p:nvPicPr>
        <p:blipFill>
          <a:blip r:embed="rId4"/>
          <a:srcRect/>
          <a:stretch>
            <a:fillRect/>
          </a:stretch>
        </p:blipFill>
        <p:spPr bwMode="auto">
          <a:xfrm>
            <a:off x="142844" y="190477"/>
            <a:ext cx="1799630" cy="1524011"/>
          </a:xfrm>
          <a:prstGeom prst="rect">
            <a:avLst/>
          </a:prstGeom>
          <a:noFill/>
          <a:ln w="9525">
            <a:noFill/>
            <a:miter lim="800000"/>
            <a:headEnd/>
            <a:tailEnd/>
          </a:ln>
          <a:effectLst/>
        </p:spPr>
      </p:pic>
      <p:sp>
        <p:nvSpPr>
          <p:cNvPr id="14" name="TextBox 13"/>
          <p:cNvSpPr txBox="1"/>
          <p:nvPr/>
        </p:nvSpPr>
        <p:spPr>
          <a:xfrm>
            <a:off x="1428728" y="2476494"/>
            <a:ext cx="1571636" cy="498598"/>
          </a:xfrm>
          <a:prstGeom prst="rect">
            <a:avLst/>
          </a:prstGeom>
          <a:noFill/>
        </p:spPr>
        <p:txBody>
          <a:bodyPr wrap="square" rtlCol="0">
            <a:spAutoFit/>
          </a:bodyPr>
          <a:lstStyle/>
          <a:p>
            <a:pPr algn="l"/>
            <a:r>
              <a:rPr lang="zh-CN" altLang="en-US">
                <a:solidFill>
                  <a:srgbClr val="C00000"/>
                </a:solidFill>
                <a:latin typeface="微软雅黑" pitchFamily="34" charset="-122"/>
                <a:ea typeface="微软雅黑" pitchFamily="34" charset="-122"/>
              </a:rPr>
              <a:t>知识点：</a:t>
            </a:r>
          </a:p>
        </p:txBody>
      </p:sp>
      <p:sp>
        <p:nvSpPr>
          <p:cNvPr id="15" name="TextBox 14"/>
          <p:cNvSpPr txBox="1"/>
          <p:nvPr/>
        </p:nvSpPr>
        <p:spPr>
          <a:xfrm>
            <a:off x="3000364" y="2666995"/>
            <a:ext cx="2214578" cy="1667764"/>
          </a:xfrm>
          <a:prstGeom prst="rect">
            <a:avLst/>
          </a:prstGeom>
          <a:noFill/>
        </p:spPr>
        <p:txBody>
          <a:bodyPr wrap="square" rtlCol="0">
            <a:spAutoFit/>
          </a:bodyPr>
          <a:lstStyle/>
          <a:p>
            <a:pPr marL="457200" indent="-457200" algn="l">
              <a:lnSpc>
                <a:spcPct val="150000"/>
              </a:lnSpc>
              <a:spcBef>
                <a:spcPts val="0"/>
              </a:spcBef>
              <a:buBlip>
                <a:blip r:embed="rId5"/>
              </a:buBlip>
            </a:pPr>
            <a:r>
              <a:rPr lang="zh-CN" altLang="en-US">
                <a:solidFill>
                  <a:srgbClr val="0000FF"/>
                </a:solidFill>
                <a:latin typeface="楷体" pitchFamily="49" charset="-122"/>
                <a:ea typeface="楷体" pitchFamily="49" charset="-122"/>
              </a:rPr>
              <a:t>双链表</a:t>
            </a:r>
            <a:endParaRPr lang="en-US" altLang="zh-CN">
              <a:solidFill>
                <a:srgbClr val="0000FF"/>
              </a:solidFill>
              <a:latin typeface="楷体" pitchFamily="49" charset="-122"/>
              <a:ea typeface="楷体" pitchFamily="49" charset="-122"/>
            </a:endParaRPr>
          </a:p>
          <a:p>
            <a:pPr marL="457200" indent="-457200" algn="l">
              <a:lnSpc>
                <a:spcPct val="150000"/>
              </a:lnSpc>
              <a:spcBef>
                <a:spcPts val="0"/>
              </a:spcBef>
              <a:buBlip>
                <a:blip r:embed="rId5"/>
              </a:buBlip>
            </a:pPr>
            <a:r>
              <a:rPr lang="zh-CN" altLang="en-US">
                <a:solidFill>
                  <a:srgbClr val="0000FF"/>
                </a:solidFill>
                <a:latin typeface="楷体" pitchFamily="49" charset="-122"/>
                <a:ea typeface="楷体" pitchFamily="49" charset="-122"/>
              </a:rPr>
              <a:t>循环链表</a:t>
            </a:r>
            <a:endParaRPr lang="en-US" altLang="zh-CN">
              <a:solidFill>
                <a:srgbClr val="0000FF"/>
              </a:solidFill>
              <a:latin typeface="楷体" pitchFamily="49" charset="-122"/>
              <a:ea typeface="楷体" pitchFamily="49" charset="-122"/>
            </a:endParaRPr>
          </a:p>
          <a:p>
            <a:pPr marL="457200" indent="-457200" algn="l">
              <a:lnSpc>
                <a:spcPct val="150000"/>
              </a:lnSpc>
              <a:spcBef>
                <a:spcPts val="0"/>
              </a:spcBef>
              <a:buBlip>
                <a:blip r:embed="rId5"/>
              </a:buBlip>
            </a:pPr>
            <a:r>
              <a:rPr lang="zh-CN" altLang="en-US">
                <a:solidFill>
                  <a:srgbClr val="0000FF"/>
                </a:solidFill>
                <a:latin typeface="楷体" pitchFamily="49" charset="-122"/>
                <a:ea typeface="楷体" pitchFamily="49" charset="-122"/>
              </a:rPr>
              <a:t>有序表</a:t>
            </a:r>
          </a:p>
        </p:txBody>
      </p:sp>
      <p:sp>
        <p:nvSpPr>
          <p:cNvPr id="2" name="幻灯片编号占位符 1"/>
          <p:cNvSpPr>
            <a:spLocks noGrp="1"/>
          </p:cNvSpPr>
          <p:nvPr>
            <p:ph type="sldNum" sz="quarter" idx="12"/>
          </p:nvPr>
        </p:nvSpPr>
        <p:spPr/>
        <p:txBody>
          <a:bodyPr/>
          <a:lstStyle/>
          <a:p>
            <a:fld id="{BC067DFE-42A7-4CB5-93C4-F2F97DA7580C}" type="slidenum">
              <a:rPr lang="en-US" altLang="zh-CN" smtClean="0"/>
              <a:pPr/>
              <a:t>121</a:t>
            </a:fld>
            <a:endParaRPr lang="en-US" altLang="zh-CN" dirty="0"/>
          </a:p>
        </p:txBody>
      </p:sp>
    </p:spTree>
    <p:extLst>
      <p:ext uri="{BB962C8B-B14F-4D97-AF65-F5344CB8AC3E}">
        <p14:creationId xmlns:p14="http://schemas.microsoft.com/office/powerpoint/2010/main" val="3537054043"/>
      </p:ext>
    </p:extLst>
  </p:cSld>
  <p:clrMapOvr>
    <a:masterClrMapping/>
  </p:clrMapOvr>
  <mc:AlternateContent xmlns:mc="http://schemas.openxmlformats.org/markup-compatibility/2006" xmlns:p14="http://schemas.microsoft.com/office/powerpoint/2010/main">
    <mc:Choice Requires="p14">
      <p:transition spd="slow" p14:dur="2000" advTm="8774"/>
    </mc:Choice>
    <mc:Fallback xmlns="">
      <p:transition xmlns:p14="http://schemas.microsoft.com/office/powerpoint/2010/main" spd="slow" advTm="8774"/>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8"/>
          <p:cNvSpPr>
            <a:spLocks noChangeAspect="1" noChangeArrowheads="1"/>
          </p:cNvSpPr>
          <p:nvPr/>
        </p:nvSpPr>
        <p:spPr bwMode="auto">
          <a:xfrm>
            <a:off x="785786" y="952483"/>
            <a:ext cx="857256" cy="852413"/>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9" name="Oval 9"/>
          <p:cNvSpPr>
            <a:spLocks noChangeAspect="1" noChangeArrowheads="1"/>
          </p:cNvSpPr>
          <p:nvPr/>
        </p:nvSpPr>
        <p:spPr bwMode="auto">
          <a:xfrm>
            <a:off x="836617" y="1003027"/>
            <a:ext cx="755594" cy="751325"/>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dirty="0">
                <a:solidFill>
                  <a:srgbClr val="FF0000"/>
                </a:solidFill>
                <a:effectLst>
                  <a:outerShdw blurRad="38100" dist="38100" dir="2700000" algn="tl">
                    <a:srgbClr val="000000"/>
                  </a:outerShdw>
                </a:effectLst>
                <a:ea typeface="宋体" pitchFamily="2" charset="-122"/>
              </a:rPr>
              <a:t>1</a:t>
            </a:r>
          </a:p>
        </p:txBody>
      </p:sp>
      <p:sp>
        <p:nvSpPr>
          <p:cNvPr id="12" name="TextBox 11"/>
          <p:cNvSpPr txBox="1"/>
          <p:nvPr/>
        </p:nvSpPr>
        <p:spPr>
          <a:xfrm>
            <a:off x="1857356" y="1042892"/>
            <a:ext cx="1857388" cy="533288"/>
          </a:xfrm>
          <a:prstGeom prst="rect">
            <a:avLst/>
          </a:prstGeom>
          <a:noFill/>
        </p:spPr>
        <p:txBody>
          <a:bodyPr wrap="square" rtlCol="0">
            <a:spAutoFit/>
          </a:bodyPr>
          <a:lstStyle/>
          <a:p>
            <a:pPr algn="l"/>
            <a:r>
              <a:rPr lang="zh-CN" altLang="en-US" sz="2800">
                <a:solidFill>
                  <a:srgbClr val="FF0000"/>
                </a:solidFill>
                <a:latin typeface="微软雅黑" pitchFamily="34" charset="-122"/>
                <a:ea typeface="微软雅黑" pitchFamily="34" charset="-122"/>
              </a:rPr>
              <a:t>双 链 表</a:t>
            </a:r>
          </a:p>
        </p:txBody>
      </p:sp>
      <p:sp>
        <p:nvSpPr>
          <p:cNvPr id="24" name="TextBox 23"/>
          <p:cNvSpPr txBox="1"/>
          <p:nvPr/>
        </p:nvSpPr>
        <p:spPr>
          <a:xfrm>
            <a:off x="1928794" y="2185899"/>
            <a:ext cx="5857916" cy="464743"/>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sym typeface="Wingdings"/>
              </a:rPr>
              <a:t> </a:t>
            </a:r>
            <a:r>
              <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rPr>
              <a:t>每个结点有指向前、后相邻结点的指针域。</a:t>
            </a:r>
          </a:p>
        </p:txBody>
      </p:sp>
      <p:grpSp>
        <p:nvGrpSpPr>
          <p:cNvPr id="2" name="组合 10"/>
          <p:cNvGrpSpPr/>
          <p:nvPr/>
        </p:nvGrpSpPr>
        <p:grpSpPr>
          <a:xfrm>
            <a:off x="2714612" y="2947904"/>
            <a:ext cx="3714776" cy="1131498"/>
            <a:chOff x="2714612" y="3000378"/>
            <a:chExt cx="3714776" cy="848624"/>
          </a:xfrm>
        </p:grpSpPr>
        <p:sp>
          <p:nvSpPr>
            <p:cNvPr id="25" name="下箭头 24"/>
            <p:cNvSpPr/>
            <p:nvPr/>
          </p:nvSpPr>
          <p:spPr>
            <a:xfrm>
              <a:off x="4214810" y="3000378"/>
              <a:ext cx="214314" cy="357190"/>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6" name="TextBox 25"/>
            <p:cNvSpPr txBox="1"/>
            <p:nvPr/>
          </p:nvSpPr>
          <p:spPr>
            <a:xfrm>
              <a:off x="2714612" y="3500445"/>
              <a:ext cx="3714776" cy="348557"/>
            </a:xfrm>
            <a:prstGeom prst="rect">
              <a:avLst/>
            </a:prstGeom>
            <a:noFill/>
          </p:spPr>
          <p:txBody>
            <a:bodyPr wrap="square" rtlCol="0">
              <a:spAutoFit/>
            </a:bodyPr>
            <a:lstStyle/>
            <a:p>
              <a:r>
                <a:rPr lang="zh-CN" altLang="en-US" sz="2200">
                  <a:solidFill>
                    <a:srgbClr val="0000FF"/>
                  </a:solidFill>
                  <a:latin typeface="微软雅黑" pitchFamily="34" charset="-122"/>
                  <a:ea typeface="微软雅黑" pitchFamily="34" charset="-122"/>
                </a:rPr>
                <a:t>通常，存储密度低于单链表</a:t>
              </a:r>
            </a:p>
          </p:txBody>
        </p:sp>
      </p:grpSp>
      <p:sp>
        <p:nvSpPr>
          <p:cNvPr id="3" name="幻灯片编号占位符 2"/>
          <p:cNvSpPr>
            <a:spLocks noGrp="1"/>
          </p:cNvSpPr>
          <p:nvPr>
            <p:ph type="sldNum" sz="quarter" idx="12"/>
          </p:nvPr>
        </p:nvSpPr>
        <p:spPr/>
        <p:txBody>
          <a:bodyPr/>
          <a:lstStyle/>
          <a:p>
            <a:fld id="{BC067DFE-42A7-4CB5-93C4-F2F97DA7580C}" type="slidenum">
              <a:rPr lang="en-US" altLang="zh-CN" smtClean="0"/>
              <a:pPr/>
              <a:t>122</a:t>
            </a:fld>
            <a:endParaRPr lang="en-US" altLang="zh-CN" dirty="0"/>
          </a:p>
        </p:txBody>
      </p:sp>
    </p:spTree>
    <p:custDataLst>
      <p:tags r:id="rId1"/>
    </p:custDataLst>
    <p:extLst>
      <p:ext uri="{BB962C8B-B14F-4D97-AF65-F5344CB8AC3E}">
        <p14:creationId xmlns:p14="http://schemas.microsoft.com/office/powerpoint/2010/main" val="2698504957"/>
      </p:ext>
    </p:extLst>
  </p:cSld>
  <p:clrMapOvr>
    <a:masterClrMapping/>
  </p:clrMapOvr>
  <mc:AlternateContent xmlns:mc="http://schemas.openxmlformats.org/markup-compatibility/2006" xmlns:p14="http://schemas.microsoft.com/office/powerpoint/2010/main">
    <mc:Choice Requires="p14">
      <p:transition spd="slow" p14:dur="2000" advTm="17664"/>
    </mc:Choice>
    <mc:Fallback xmlns="">
      <p:transition xmlns:p14="http://schemas.microsoft.com/office/powerpoint/2010/main" spd="slow" advTm="1766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1" name="Rectangle 7"/>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200714" name="Rectangle 10"/>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200716" name="Rectangle 12"/>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39" name="TextBox 38"/>
          <p:cNvSpPr txBox="1"/>
          <p:nvPr/>
        </p:nvSpPr>
        <p:spPr>
          <a:xfrm>
            <a:off x="928662" y="410113"/>
            <a:ext cx="6429420" cy="464743"/>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 </a:t>
            </a:r>
            <a:r>
              <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特点：方便查找一个结点的前、后相邻结点。</a:t>
            </a:r>
          </a:p>
        </p:txBody>
      </p:sp>
      <p:sp>
        <p:nvSpPr>
          <p:cNvPr id="40" name="TextBox 39"/>
          <p:cNvSpPr txBox="1"/>
          <p:nvPr/>
        </p:nvSpPr>
        <p:spPr>
          <a:xfrm>
            <a:off x="1071538" y="1142985"/>
            <a:ext cx="5715040" cy="430887"/>
          </a:xfrm>
          <a:prstGeom prst="rect">
            <a:avLst/>
          </a:prstGeom>
          <a:noFill/>
        </p:spPr>
        <p:txBody>
          <a:bodyPr wrap="square" rtlCol="0">
            <a:spAutoFit/>
          </a:bodyPr>
          <a:lstStyle/>
          <a:p>
            <a:pPr marL="342900" indent="-342900" algn="l">
              <a:buBlip>
                <a:blip r:embed="rId4"/>
              </a:buBlip>
            </a:pPr>
            <a:r>
              <a:rPr lang="zh-CN" altLang="en-US" sz="2000">
                <a:solidFill>
                  <a:srgbClr val="0000FF"/>
                </a:solidFill>
                <a:latin typeface="Consolas" pitchFamily="49" charset="0"/>
                <a:ea typeface="微软雅黑" pitchFamily="34" charset="-122"/>
                <a:cs typeface="Consolas" pitchFamily="49" charset="0"/>
              </a:rPr>
              <a:t>已知某个结点的地址，删除它的时间为</a:t>
            </a:r>
            <a:r>
              <a:rPr lang="en-US" altLang="zh-CN" sz="2000">
                <a:solidFill>
                  <a:srgbClr val="0000FF"/>
                </a:solidFill>
                <a:latin typeface="Consolas" pitchFamily="49" charset="0"/>
                <a:ea typeface="微软雅黑" pitchFamily="34" charset="-122"/>
                <a:cs typeface="Consolas" pitchFamily="49" charset="0"/>
              </a:rPr>
              <a:t>O(1)</a:t>
            </a:r>
            <a:r>
              <a:rPr lang="zh-CN" altLang="en-US" sz="2000">
                <a:solidFill>
                  <a:srgbClr val="0000FF"/>
                </a:solidFill>
                <a:latin typeface="Consolas" pitchFamily="49" charset="0"/>
                <a:ea typeface="微软雅黑" pitchFamily="34" charset="-122"/>
                <a:cs typeface="Consolas" pitchFamily="49" charset="0"/>
              </a:rPr>
              <a:t>。</a:t>
            </a:r>
          </a:p>
        </p:txBody>
      </p:sp>
      <p:sp>
        <p:nvSpPr>
          <p:cNvPr id="41" name="TextBox 40"/>
          <p:cNvSpPr txBox="1"/>
          <p:nvPr/>
        </p:nvSpPr>
        <p:spPr>
          <a:xfrm>
            <a:off x="1428728" y="1809739"/>
            <a:ext cx="1714512" cy="464743"/>
          </a:xfrm>
          <a:prstGeom prst="rect">
            <a:avLst/>
          </a:prstGeom>
          <a:noFill/>
        </p:spPr>
        <p:txBody>
          <a:bodyPr wrap="square" rtlCol="0">
            <a:spAutoFit/>
          </a:bodyPr>
          <a:lstStyle/>
          <a:p>
            <a:pPr algn="l"/>
            <a:r>
              <a:rPr lang="zh-CN" altLang="en-US" sz="2200">
                <a:solidFill>
                  <a:srgbClr val="0000FF"/>
                </a:solidFill>
                <a:latin typeface="Consolas" pitchFamily="49" charset="0"/>
                <a:ea typeface="楷体" pitchFamily="49" charset="-122"/>
                <a:cs typeface="Consolas" pitchFamily="49" charset="0"/>
              </a:rPr>
              <a:t>删除过程：</a:t>
            </a:r>
          </a:p>
        </p:txBody>
      </p:sp>
      <p:sp>
        <p:nvSpPr>
          <p:cNvPr id="42" name="矩形 41"/>
          <p:cNvSpPr/>
          <p:nvPr/>
        </p:nvSpPr>
        <p:spPr>
          <a:xfrm>
            <a:off x="2428860" y="3238499"/>
            <a:ext cx="500066" cy="47625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a:solidFill>
                  <a:srgbClr val="0000FF"/>
                </a:solidFill>
                <a:latin typeface="Consolas" pitchFamily="49" charset="0"/>
                <a:ea typeface="楷体" pitchFamily="49" charset="-122"/>
                <a:cs typeface="Consolas" pitchFamily="49" charset="0"/>
              </a:rPr>
              <a:t>x</a:t>
            </a:r>
            <a:endParaRPr lang="zh-CN" altLang="en-US" sz="1800" i="1">
              <a:solidFill>
                <a:srgbClr val="0000FF"/>
              </a:solidFill>
              <a:latin typeface="Consolas" pitchFamily="49" charset="0"/>
              <a:ea typeface="楷体" pitchFamily="49" charset="-122"/>
              <a:cs typeface="Consolas" pitchFamily="49" charset="0"/>
            </a:endParaRPr>
          </a:p>
        </p:txBody>
      </p:sp>
      <p:sp>
        <p:nvSpPr>
          <p:cNvPr id="43" name="矩形 42"/>
          <p:cNvSpPr/>
          <p:nvPr/>
        </p:nvSpPr>
        <p:spPr>
          <a:xfrm>
            <a:off x="2928926" y="3238499"/>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itchFamily="49" charset="0"/>
              <a:ea typeface="楷体" pitchFamily="49" charset="-122"/>
              <a:cs typeface="Consolas" pitchFamily="49" charset="0"/>
            </a:endParaRPr>
          </a:p>
        </p:txBody>
      </p:sp>
      <p:sp>
        <p:nvSpPr>
          <p:cNvPr id="44" name="矩形 43"/>
          <p:cNvSpPr/>
          <p:nvPr/>
        </p:nvSpPr>
        <p:spPr>
          <a:xfrm>
            <a:off x="2071670" y="3238499"/>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itchFamily="49" charset="0"/>
              <a:ea typeface="楷体" pitchFamily="49" charset="-122"/>
              <a:cs typeface="Consolas" pitchFamily="49" charset="0"/>
            </a:endParaRPr>
          </a:p>
        </p:txBody>
      </p:sp>
      <p:sp>
        <p:nvSpPr>
          <p:cNvPr id="45" name="矩形 44"/>
          <p:cNvSpPr/>
          <p:nvPr/>
        </p:nvSpPr>
        <p:spPr>
          <a:xfrm>
            <a:off x="4000496" y="3238499"/>
            <a:ext cx="500066" cy="47625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a:solidFill>
                  <a:srgbClr val="0000FF"/>
                </a:solidFill>
                <a:latin typeface="Consolas" pitchFamily="49" charset="0"/>
                <a:ea typeface="楷体" pitchFamily="49" charset="-122"/>
                <a:cs typeface="Consolas" pitchFamily="49" charset="0"/>
              </a:rPr>
              <a:t>y</a:t>
            </a:r>
            <a:endParaRPr lang="zh-CN" altLang="en-US" sz="1800" i="1">
              <a:solidFill>
                <a:srgbClr val="0000FF"/>
              </a:solidFill>
              <a:latin typeface="Consolas" pitchFamily="49" charset="0"/>
              <a:ea typeface="楷体" pitchFamily="49" charset="-122"/>
              <a:cs typeface="Consolas" pitchFamily="49" charset="0"/>
            </a:endParaRPr>
          </a:p>
        </p:txBody>
      </p:sp>
      <p:sp>
        <p:nvSpPr>
          <p:cNvPr id="46" name="矩形 45"/>
          <p:cNvSpPr/>
          <p:nvPr/>
        </p:nvSpPr>
        <p:spPr>
          <a:xfrm>
            <a:off x="4500562" y="3238499"/>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itchFamily="49" charset="0"/>
              <a:ea typeface="楷体" pitchFamily="49" charset="-122"/>
              <a:cs typeface="Consolas" pitchFamily="49" charset="0"/>
            </a:endParaRPr>
          </a:p>
        </p:txBody>
      </p:sp>
      <p:sp>
        <p:nvSpPr>
          <p:cNvPr id="48" name="矩形 47"/>
          <p:cNvSpPr/>
          <p:nvPr/>
        </p:nvSpPr>
        <p:spPr>
          <a:xfrm>
            <a:off x="3643306" y="3238499"/>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itchFamily="49" charset="0"/>
              <a:ea typeface="楷体" pitchFamily="49" charset="-122"/>
              <a:cs typeface="Consolas" pitchFamily="49" charset="0"/>
            </a:endParaRPr>
          </a:p>
        </p:txBody>
      </p:sp>
      <p:sp>
        <p:nvSpPr>
          <p:cNvPr id="49" name="矩形 48"/>
          <p:cNvSpPr/>
          <p:nvPr/>
        </p:nvSpPr>
        <p:spPr>
          <a:xfrm>
            <a:off x="5572132" y="3238499"/>
            <a:ext cx="500066" cy="47625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a:solidFill>
                  <a:srgbClr val="0000FF"/>
                </a:solidFill>
                <a:latin typeface="Consolas" pitchFamily="49" charset="0"/>
                <a:ea typeface="楷体" pitchFamily="49" charset="-122"/>
                <a:cs typeface="Consolas" pitchFamily="49" charset="0"/>
              </a:rPr>
              <a:t>z</a:t>
            </a:r>
            <a:endParaRPr lang="zh-CN" altLang="en-US" sz="1800" i="1">
              <a:solidFill>
                <a:srgbClr val="0000FF"/>
              </a:solidFill>
              <a:latin typeface="Consolas" pitchFamily="49" charset="0"/>
              <a:ea typeface="楷体" pitchFamily="49" charset="-122"/>
              <a:cs typeface="Consolas" pitchFamily="49" charset="0"/>
            </a:endParaRPr>
          </a:p>
        </p:txBody>
      </p:sp>
      <p:sp>
        <p:nvSpPr>
          <p:cNvPr id="51" name="矩形 50"/>
          <p:cNvSpPr/>
          <p:nvPr/>
        </p:nvSpPr>
        <p:spPr>
          <a:xfrm>
            <a:off x="6072198" y="3238499"/>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itchFamily="49" charset="0"/>
              <a:ea typeface="楷体" pitchFamily="49" charset="-122"/>
              <a:cs typeface="Consolas" pitchFamily="49" charset="0"/>
            </a:endParaRPr>
          </a:p>
        </p:txBody>
      </p:sp>
      <p:sp>
        <p:nvSpPr>
          <p:cNvPr id="55" name="矩形 54"/>
          <p:cNvSpPr/>
          <p:nvPr/>
        </p:nvSpPr>
        <p:spPr>
          <a:xfrm>
            <a:off x="5214942" y="3238499"/>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itchFamily="49" charset="0"/>
              <a:ea typeface="楷体" pitchFamily="49" charset="-122"/>
              <a:cs typeface="Consolas" pitchFamily="49" charset="0"/>
            </a:endParaRPr>
          </a:p>
        </p:txBody>
      </p:sp>
      <p:cxnSp>
        <p:nvCxnSpPr>
          <p:cNvPr id="57" name="直接箭头连接符 56"/>
          <p:cNvCxnSpPr/>
          <p:nvPr/>
        </p:nvCxnSpPr>
        <p:spPr>
          <a:xfrm>
            <a:off x="3139306" y="3587751"/>
            <a:ext cx="504000"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59" name="直接箭头连接符 58"/>
          <p:cNvCxnSpPr/>
          <p:nvPr/>
        </p:nvCxnSpPr>
        <p:spPr>
          <a:xfrm rot="10800000">
            <a:off x="3286117" y="3401482"/>
            <a:ext cx="504000" cy="211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0" name="直接箭头连接符 59"/>
          <p:cNvCxnSpPr/>
          <p:nvPr/>
        </p:nvCxnSpPr>
        <p:spPr>
          <a:xfrm>
            <a:off x="1571604" y="3589869"/>
            <a:ext cx="504000"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1" name="直接箭头连接符 60"/>
          <p:cNvCxnSpPr/>
          <p:nvPr/>
        </p:nvCxnSpPr>
        <p:spPr>
          <a:xfrm rot="10800000">
            <a:off x="1718415" y="3403600"/>
            <a:ext cx="504000" cy="211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2" name="直接箭头连接符 61"/>
          <p:cNvCxnSpPr/>
          <p:nvPr/>
        </p:nvCxnSpPr>
        <p:spPr>
          <a:xfrm>
            <a:off x="4707007" y="3594101"/>
            <a:ext cx="504000"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3" name="直接箭头连接符 62"/>
          <p:cNvCxnSpPr/>
          <p:nvPr/>
        </p:nvCxnSpPr>
        <p:spPr>
          <a:xfrm rot="10800000">
            <a:off x="4853818" y="3407832"/>
            <a:ext cx="504000" cy="211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4" name="直接箭头连接符 63"/>
          <p:cNvCxnSpPr/>
          <p:nvPr/>
        </p:nvCxnSpPr>
        <p:spPr>
          <a:xfrm>
            <a:off x="6278643" y="3594101"/>
            <a:ext cx="504000"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5" name="直接箭头连接符 64"/>
          <p:cNvCxnSpPr/>
          <p:nvPr/>
        </p:nvCxnSpPr>
        <p:spPr>
          <a:xfrm rot="10800000">
            <a:off x="6425454" y="3407832"/>
            <a:ext cx="504000" cy="211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sp>
        <p:nvSpPr>
          <p:cNvPr id="66" name="TextBox 65"/>
          <p:cNvSpPr txBox="1"/>
          <p:nvPr/>
        </p:nvSpPr>
        <p:spPr>
          <a:xfrm>
            <a:off x="6858016" y="3143249"/>
            <a:ext cx="642942" cy="498598"/>
          </a:xfrm>
          <a:prstGeom prst="rect">
            <a:avLst/>
          </a:prstGeom>
          <a:noFill/>
        </p:spPr>
        <p:txBody>
          <a:bodyPr wrap="square" rtlCol="0">
            <a:spAutoFit/>
          </a:bodyPr>
          <a:lstStyle/>
          <a:p>
            <a:r>
              <a:rPr lang="en-US" altLang="zh-CN">
                <a:latin typeface="Consolas" pitchFamily="49" charset="0"/>
                <a:ea typeface="宋体"/>
                <a:cs typeface="Consolas" pitchFamily="49" charset="0"/>
              </a:rPr>
              <a:t>…</a:t>
            </a:r>
            <a:endParaRPr lang="zh-CN" altLang="en-US">
              <a:latin typeface="Consolas" pitchFamily="49" charset="0"/>
              <a:cs typeface="Consolas" pitchFamily="49" charset="0"/>
            </a:endParaRPr>
          </a:p>
        </p:txBody>
      </p:sp>
      <p:sp>
        <p:nvSpPr>
          <p:cNvPr id="67" name="TextBox 66"/>
          <p:cNvSpPr txBox="1"/>
          <p:nvPr/>
        </p:nvSpPr>
        <p:spPr>
          <a:xfrm>
            <a:off x="928662" y="3143249"/>
            <a:ext cx="642942" cy="498598"/>
          </a:xfrm>
          <a:prstGeom prst="rect">
            <a:avLst/>
          </a:prstGeom>
          <a:noFill/>
        </p:spPr>
        <p:txBody>
          <a:bodyPr wrap="square" rtlCol="0">
            <a:spAutoFit/>
          </a:bodyPr>
          <a:lstStyle/>
          <a:p>
            <a:r>
              <a:rPr lang="en-US" altLang="zh-CN">
                <a:latin typeface="Consolas" pitchFamily="49" charset="0"/>
                <a:ea typeface="宋体"/>
                <a:cs typeface="Consolas" pitchFamily="49" charset="0"/>
              </a:rPr>
              <a:t>…</a:t>
            </a:r>
            <a:endParaRPr lang="zh-CN" altLang="en-US">
              <a:latin typeface="Consolas" pitchFamily="49" charset="0"/>
              <a:cs typeface="Consolas" pitchFamily="49" charset="0"/>
            </a:endParaRPr>
          </a:p>
        </p:txBody>
      </p:sp>
      <p:sp>
        <p:nvSpPr>
          <p:cNvPr id="69" name="弧形 68"/>
          <p:cNvSpPr/>
          <p:nvPr/>
        </p:nvSpPr>
        <p:spPr>
          <a:xfrm>
            <a:off x="3633781" y="2857496"/>
            <a:ext cx="642942" cy="762005"/>
          </a:xfrm>
          <a:prstGeom prst="arc">
            <a:avLst/>
          </a:prstGeom>
          <a:ln w="28575">
            <a:solidFill>
              <a:srgbClr val="0000FF"/>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70" name="TextBox 69"/>
          <p:cNvSpPr txBox="1"/>
          <p:nvPr/>
        </p:nvSpPr>
        <p:spPr>
          <a:xfrm>
            <a:off x="3714744" y="2666995"/>
            <a:ext cx="285752" cy="338554"/>
          </a:xfrm>
          <a:prstGeom prst="rect">
            <a:avLst/>
          </a:prstGeom>
          <a:noFill/>
        </p:spPr>
        <p:txBody>
          <a:bodyPr wrap="square" lIns="0" tIns="0" rIns="0" bIns="0" rtlCol="0">
            <a:spAutoFit/>
          </a:bodyPr>
          <a:lstStyle/>
          <a:p>
            <a:r>
              <a:rPr lang="en-US" altLang="zh-CN" sz="2000" i="1">
                <a:latin typeface="Consolas" pitchFamily="49" charset="0"/>
                <a:cs typeface="Consolas" pitchFamily="49" charset="0"/>
              </a:rPr>
              <a:t>p</a:t>
            </a:r>
            <a:endParaRPr lang="zh-CN" altLang="en-US" sz="2000" i="1">
              <a:latin typeface="Consolas" pitchFamily="49" charset="0"/>
              <a:cs typeface="Consolas" pitchFamily="49" charset="0"/>
            </a:endParaRPr>
          </a:p>
        </p:txBody>
      </p:sp>
      <p:sp>
        <p:nvSpPr>
          <p:cNvPr id="73" name="任意多边形 72"/>
          <p:cNvSpPr/>
          <p:nvPr/>
        </p:nvSpPr>
        <p:spPr>
          <a:xfrm>
            <a:off x="3086101" y="2599267"/>
            <a:ext cx="2390775" cy="855133"/>
          </a:xfrm>
          <a:custGeom>
            <a:avLst/>
            <a:gdLst>
              <a:gd name="connsiteX0" fmla="*/ 0 w 2390775"/>
              <a:gd name="connsiteY0" fmla="*/ 641350 h 641350"/>
              <a:gd name="connsiteX1" fmla="*/ 228600 w 2390775"/>
              <a:gd name="connsiteY1" fmla="*/ 269875 h 641350"/>
              <a:gd name="connsiteX2" fmla="*/ 942975 w 2390775"/>
              <a:gd name="connsiteY2" fmla="*/ 60325 h 641350"/>
              <a:gd name="connsiteX3" fmla="*/ 1771650 w 2390775"/>
              <a:gd name="connsiteY3" fmla="*/ 69850 h 641350"/>
              <a:gd name="connsiteX4" fmla="*/ 2390775 w 2390775"/>
              <a:gd name="connsiteY4" fmla="*/ 479425 h 641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775" h="641350">
                <a:moveTo>
                  <a:pt x="0" y="641350"/>
                </a:moveTo>
                <a:cubicBezTo>
                  <a:pt x="35719" y="504031"/>
                  <a:pt x="71438" y="366713"/>
                  <a:pt x="228600" y="269875"/>
                </a:cubicBezTo>
                <a:cubicBezTo>
                  <a:pt x="385763" y="173038"/>
                  <a:pt x="685800" y="93663"/>
                  <a:pt x="942975" y="60325"/>
                </a:cubicBezTo>
                <a:cubicBezTo>
                  <a:pt x="1200150" y="26988"/>
                  <a:pt x="1530350" y="0"/>
                  <a:pt x="1771650" y="69850"/>
                </a:cubicBezTo>
                <a:cubicBezTo>
                  <a:pt x="2012950" y="139700"/>
                  <a:pt x="2201862" y="309562"/>
                  <a:pt x="2390775" y="479425"/>
                </a:cubicBezTo>
              </a:path>
            </a:pathLst>
          </a:custGeom>
          <a:ln w="19050">
            <a:solidFill>
              <a:srgbClr val="FF00FF"/>
            </a:solidFill>
            <a:tailEnd type="stealth" w="med"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74" name="任意多边形 73"/>
          <p:cNvSpPr/>
          <p:nvPr/>
        </p:nvSpPr>
        <p:spPr>
          <a:xfrm>
            <a:off x="2990850" y="3543301"/>
            <a:ext cx="2438400" cy="842433"/>
          </a:xfrm>
          <a:custGeom>
            <a:avLst/>
            <a:gdLst>
              <a:gd name="connsiteX0" fmla="*/ 2438400 w 2438400"/>
              <a:gd name="connsiteY0" fmla="*/ 0 h 631825"/>
              <a:gd name="connsiteX1" fmla="*/ 2171700 w 2438400"/>
              <a:gd name="connsiteY1" fmla="*/ 400050 h 631825"/>
              <a:gd name="connsiteX2" fmla="*/ 1447800 w 2438400"/>
              <a:gd name="connsiteY2" fmla="*/ 581025 h 631825"/>
              <a:gd name="connsiteX3" fmla="*/ 581025 w 2438400"/>
              <a:gd name="connsiteY3" fmla="*/ 561975 h 631825"/>
              <a:gd name="connsiteX4" fmla="*/ 0 w 2438400"/>
              <a:gd name="connsiteY4" fmla="*/ 161925 h 631825"/>
              <a:gd name="connsiteX0" fmla="*/ 2438400 w 2438400"/>
              <a:gd name="connsiteY0" fmla="*/ 0 h 631825"/>
              <a:gd name="connsiteX1" fmla="*/ 2171700 w 2438400"/>
              <a:gd name="connsiteY1" fmla="*/ 400050 h 631825"/>
              <a:gd name="connsiteX2" fmla="*/ 1447800 w 2438400"/>
              <a:gd name="connsiteY2" fmla="*/ 581025 h 631825"/>
              <a:gd name="connsiteX3" fmla="*/ 581025 w 2438400"/>
              <a:gd name="connsiteY3" fmla="*/ 561975 h 631825"/>
              <a:gd name="connsiteX4" fmla="*/ 0 w 2438400"/>
              <a:gd name="connsiteY4" fmla="*/ 161925 h 631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 h="631825">
                <a:moveTo>
                  <a:pt x="2438400" y="0"/>
                </a:moveTo>
                <a:cubicBezTo>
                  <a:pt x="2387600" y="151606"/>
                  <a:pt x="2336800" y="303213"/>
                  <a:pt x="2171700" y="400050"/>
                </a:cubicBezTo>
                <a:cubicBezTo>
                  <a:pt x="2006600" y="496888"/>
                  <a:pt x="1712912" y="554038"/>
                  <a:pt x="1447800" y="581025"/>
                </a:cubicBezTo>
                <a:cubicBezTo>
                  <a:pt x="1182688" y="608012"/>
                  <a:pt x="822325" y="631825"/>
                  <a:pt x="581025" y="561975"/>
                </a:cubicBezTo>
                <a:cubicBezTo>
                  <a:pt x="339725" y="492125"/>
                  <a:pt x="169862" y="327025"/>
                  <a:pt x="0" y="161925"/>
                </a:cubicBezTo>
              </a:path>
            </a:pathLst>
          </a:custGeom>
          <a:ln w="19050">
            <a:solidFill>
              <a:srgbClr val="FF00FF"/>
            </a:solidFill>
            <a:tailEnd type="stealth" w="med"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32" name="TextBox 31"/>
          <p:cNvSpPr txBox="1"/>
          <p:nvPr/>
        </p:nvSpPr>
        <p:spPr>
          <a:xfrm>
            <a:off x="3428992" y="2095491"/>
            <a:ext cx="3286148" cy="3970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p</a:t>
            </a:r>
            <a:r>
              <a:rPr lang="en-US" altLang="zh-CN" sz="1800">
                <a:solidFill>
                  <a:srgbClr val="0000FF"/>
                </a:solidFill>
                <a:latin typeface="Consolas" pitchFamily="49" charset="0"/>
                <a:ea typeface="+mn-ea"/>
                <a:cs typeface="Consolas" pitchFamily="49" charset="0"/>
              </a:rPr>
              <a:t>-</a:t>
            </a:r>
            <a:r>
              <a:rPr lang="en-US" altLang="zh-CN" sz="1800">
                <a:solidFill>
                  <a:srgbClr val="0000FF"/>
                </a:solidFill>
                <a:latin typeface="Consolas" pitchFamily="49" charset="0"/>
                <a:cs typeface="Consolas" pitchFamily="49" charset="0"/>
              </a:rPr>
              <a:t>&gt;prior</a:t>
            </a:r>
            <a:r>
              <a:rPr lang="en-US" altLang="zh-CN" sz="1800">
                <a:solidFill>
                  <a:srgbClr val="0000FF"/>
                </a:solidFill>
                <a:latin typeface="Consolas" pitchFamily="49" charset="0"/>
                <a:ea typeface="+mj-ea"/>
                <a:cs typeface="Consolas" pitchFamily="49" charset="0"/>
              </a:rPr>
              <a:t>-</a:t>
            </a:r>
            <a:r>
              <a:rPr lang="en-US" altLang="zh-CN" sz="1800">
                <a:solidFill>
                  <a:srgbClr val="0000FF"/>
                </a:solidFill>
                <a:latin typeface="Consolas" pitchFamily="49" charset="0"/>
                <a:cs typeface="Consolas" pitchFamily="49" charset="0"/>
              </a:rPr>
              <a:t>&gt;next=p</a:t>
            </a:r>
            <a:r>
              <a:rPr lang="en-US" altLang="zh-CN" sz="1800">
                <a:solidFill>
                  <a:srgbClr val="0000FF"/>
                </a:solidFill>
                <a:latin typeface="Consolas" pitchFamily="49" charset="0"/>
                <a:ea typeface="+mj-ea"/>
                <a:cs typeface="Consolas" pitchFamily="49" charset="0"/>
              </a:rPr>
              <a:t>-</a:t>
            </a:r>
            <a:r>
              <a:rPr lang="en-US" altLang="zh-CN" sz="1800">
                <a:solidFill>
                  <a:srgbClr val="0000FF"/>
                </a:solidFill>
                <a:latin typeface="Consolas" pitchFamily="49" charset="0"/>
                <a:cs typeface="Consolas" pitchFamily="49" charset="0"/>
              </a:rPr>
              <a:t>&gt;next</a:t>
            </a:r>
            <a:endParaRPr lang="zh-CN" altLang="en-US" sz="1800">
              <a:solidFill>
                <a:srgbClr val="0000FF"/>
              </a:solidFill>
              <a:latin typeface="Consolas" pitchFamily="49" charset="0"/>
              <a:cs typeface="Consolas" pitchFamily="49" charset="0"/>
            </a:endParaRPr>
          </a:p>
        </p:txBody>
      </p:sp>
      <p:sp>
        <p:nvSpPr>
          <p:cNvPr id="33" name="TextBox 32"/>
          <p:cNvSpPr txBox="1"/>
          <p:nvPr/>
        </p:nvSpPr>
        <p:spPr>
          <a:xfrm>
            <a:off x="3143240" y="4328385"/>
            <a:ext cx="3500462" cy="3970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p</a:t>
            </a:r>
            <a:r>
              <a:rPr lang="en-US" altLang="zh-CN" sz="1800">
                <a:solidFill>
                  <a:srgbClr val="0000FF"/>
                </a:solidFill>
                <a:latin typeface="Consolas" pitchFamily="49" charset="0"/>
                <a:ea typeface="+mn-ea"/>
                <a:cs typeface="Consolas" pitchFamily="49" charset="0"/>
              </a:rPr>
              <a:t>-</a:t>
            </a:r>
            <a:r>
              <a:rPr lang="en-US" altLang="zh-CN" sz="1800">
                <a:solidFill>
                  <a:srgbClr val="0000FF"/>
                </a:solidFill>
                <a:latin typeface="Consolas" pitchFamily="49" charset="0"/>
                <a:cs typeface="Consolas" pitchFamily="49" charset="0"/>
              </a:rPr>
              <a:t>&gt;next</a:t>
            </a:r>
            <a:r>
              <a:rPr lang="en-US" altLang="zh-CN" sz="1800">
                <a:solidFill>
                  <a:srgbClr val="0000FF"/>
                </a:solidFill>
                <a:latin typeface="Consolas" pitchFamily="49" charset="0"/>
                <a:ea typeface="+mj-ea"/>
                <a:cs typeface="Consolas" pitchFamily="49" charset="0"/>
              </a:rPr>
              <a:t>-</a:t>
            </a:r>
            <a:r>
              <a:rPr lang="en-US" altLang="zh-CN" sz="1800">
                <a:solidFill>
                  <a:srgbClr val="0000FF"/>
                </a:solidFill>
                <a:latin typeface="Consolas" pitchFamily="49" charset="0"/>
                <a:cs typeface="Consolas" pitchFamily="49" charset="0"/>
              </a:rPr>
              <a:t>&gt;prior=p</a:t>
            </a:r>
            <a:r>
              <a:rPr lang="en-US" altLang="zh-CN" sz="1800">
                <a:solidFill>
                  <a:srgbClr val="0000FF"/>
                </a:solidFill>
                <a:latin typeface="Consolas" pitchFamily="49" charset="0"/>
                <a:ea typeface="+mj-ea"/>
                <a:cs typeface="Consolas" pitchFamily="49" charset="0"/>
              </a:rPr>
              <a:t>-</a:t>
            </a:r>
            <a:r>
              <a:rPr lang="en-US" altLang="zh-CN" sz="1800">
                <a:solidFill>
                  <a:srgbClr val="0000FF"/>
                </a:solidFill>
                <a:latin typeface="Consolas" pitchFamily="49" charset="0"/>
                <a:cs typeface="Consolas" pitchFamily="49" charset="0"/>
              </a:rPr>
              <a:t>&gt;prior</a:t>
            </a:r>
            <a:endParaRPr lang="zh-CN" altLang="en-US" sz="1800">
              <a:solidFill>
                <a:srgbClr val="0000FF"/>
              </a:solidFill>
              <a:latin typeface="Consolas" pitchFamily="49" charset="0"/>
              <a:cs typeface="Consolas" pitchFamily="49" charset="0"/>
            </a:endParaRPr>
          </a:p>
        </p:txBody>
      </p:sp>
      <p:grpSp>
        <p:nvGrpSpPr>
          <p:cNvPr id="47" name="组合 46"/>
          <p:cNvGrpSpPr/>
          <p:nvPr/>
        </p:nvGrpSpPr>
        <p:grpSpPr>
          <a:xfrm>
            <a:off x="500034" y="4667259"/>
            <a:ext cx="8001056" cy="1437392"/>
            <a:chOff x="500034" y="3500444"/>
            <a:chExt cx="8001056" cy="1078044"/>
          </a:xfrm>
        </p:grpSpPr>
        <p:sp>
          <p:nvSpPr>
            <p:cNvPr id="34" name="TextBox 33"/>
            <p:cNvSpPr txBox="1"/>
            <p:nvPr/>
          </p:nvSpPr>
          <p:spPr>
            <a:xfrm>
              <a:off x="1357290" y="3839208"/>
              <a:ext cx="7143800" cy="323165"/>
            </a:xfrm>
            <a:prstGeom prst="rect">
              <a:avLst/>
            </a:prstGeom>
            <a:noFill/>
          </p:spPr>
          <p:txBody>
            <a:bodyPr wrap="square" rtlCol="0">
              <a:spAutoFit/>
            </a:bodyPr>
            <a:lstStyle/>
            <a:p>
              <a:pPr algn="l"/>
              <a:r>
                <a:rPr lang="zh-CN" altLang="en-US" sz="2000">
                  <a:solidFill>
                    <a:srgbClr val="0000FF"/>
                  </a:solidFill>
                  <a:latin typeface="Consolas" pitchFamily="49" charset="0"/>
                  <a:ea typeface="微软雅黑" pitchFamily="34" charset="-122"/>
                  <a:cs typeface="Consolas" pitchFamily="49" charset="0"/>
                </a:rPr>
                <a:t>修改</a:t>
              </a:r>
              <a:r>
                <a:rPr lang="en-US" altLang="zh-CN" sz="2000">
                  <a:solidFill>
                    <a:srgbClr val="0000FF"/>
                  </a:solidFill>
                  <a:latin typeface="Consolas" pitchFamily="49" charset="0"/>
                  <a:ea typeface="微软雅黑" pitchFamily="34" charset="-122"/>
                  <a:cs typeface="Consolas" pitchFamily="49" charset="0"/>
                </a:rPr>
                <a:t>p</a:t>
              </a:r>
              <a:r>
                <a:rPr lang="zh-CN" altLang="en-US" sz="2000">
                  <a:solidFill>
                    <a:srgbClr val="0000FF"/>
                  </a:solidFill>
                  <a:latin typeface="Consolas" pitchFamily="49" charset="0"/>
                  <a:ea typeface="微软雅黑" pitchFamily="34" charset="-122"/>
                  <a:cs typeface="Consolas" pitchFamily="49" charset="0"/>
                </a:rPr>
                <a:t>结点前驱结点的</a:t>
              </a:r>
              <a:r>
                <a:rPr lang="en-US" altLang="zh-CN" sz="2000">
                  <a:solidFill>
                    <a:srgbClr val="0000FF"/>
                  </a:solidFill>
                  <a:latin typeface="Consolas" pitchFamily="49" charset="0"/>
                  <a:ea typeface="微软雅黑" pitchFamily="34" charset="-122"/>
                  <a:cs typeface="Consolas" pitchFamily="49" charset="0"/>
                </a:rPr>
                <a:t>next</a:t>
              </a:r>
              <a:r>
                <a:rPr lang="zh-CN" altLang="en-US" sz="2000">
                  <a:solidFill>
                    <a:srgbClr val="0000FF"/>
                  </a:solidFill>
                  <a:latin typeface="Consolas" pitchFamily="49" charset="0"/>
                  <a:ea typeface="微软雅黑" pitchFamily="34" charset="-122"/>
                  <a:cs typeface="Consolas" pitchFamily="49" charset="0"/>
                </a:rPr>
                <a:t>指针和</a:t>
              </a:r>
              <a:r>
                <a:rPr lang="en-US" altLang="zh-CN" sz="2000">
                  <a:solidFill>
                    <a:srgbClr val="0000FF"/>
                  </a:solidFill>
                  <a:latin typeface="Consolas" pitchFamily="49" charset="0"/>
                  <a:ea typeface="微软雅黑" pitchFamily="34" charset="-122"/>
                  <a:cs typeface="Consolas" pitchFamily="49" charset="0"/>
                </a:rPr>
                <a:t>p</a:t>
              </a:r>
              <a:r>
                <a:rPr lang="zh-CN" altLang="en-US" sz="2000">
                  <a:solidFill>
                    <a:srgbClr val="0000FF"/>
                  </a:solidFill>
                  <a:latin typeface="Consolas" pitchFamily="49" charset="0"/>
                  <a:ea typeface="微软雅黑" pitchFamily="34" charset="-122"/>
                  <a:cs typeface="Consolas" pitchFamily="49" charset="0"/>
                </a:rPr>
                <a:t>结点后继结点的</a:t>
              </a:r>
              <a:r>
                <a:rPr lang="en-US" altLang="zh-CN" sz="2000">
                  <a:solidFill>
                    <a:srgbClr val="0000FF"/>
                  </a:solidFill>
                  <a:latin typeface="Consolas" pitchFamily="49" charset="0"/>
                  <a:ea typeface="微软雅黑" pitchFamily="34" charset="-122"/>
                  <a:cs typeface="Consolas" pitchFamily="49" charset="0"/>
                </a:rPr>
                <a:t>prior</a:t>
              </a:r>
              <a:r>
                <a:rPr lang="zh-CN" altLang="en-US" sz="2000">
                  <a:solidFill>
                    <a:srgbClr val="0000FF"/>
                  </a:solidFill>
                  <a:latin typeface="Consolas" pitchFamily="49" charset="0"/>
                  <a:ea typeface="微软雅黑" pitchFamily="34" charset="-122"/>
                  <a:cs typeface="Consolas" pitchFamily="49" charset="0"/>
                </a:rPr>
                <a:t>指针。</a:t>
              </a:r>
            </a:p>
          </p:txBody>
        </p:sp>
        <p:pic>
          <p:nvPicPr>
            <p:cNvPr id="38" name="Picture 2"/>
            <p:cNvPicPr>
              <a:picLocks noChangeAspect="1" noChangeArrowheads="1"/>
            </p:cNvPicPr>
            <p:nvPr/>
          </p:nvPicPr>
          <p:blipFill>
            <a:blip r:embed="rId5" cstate="print"/>
            <a:srcRect/>
            <a:stretch>
              <a:fillRect/>
            </a:stretch>
          </p:blipFill>
          <p:spPr bwMode="auto">
            <a:xfrm>
              <a:off x="500034" y="3500444"/>
              <a:ext cx="785818" cy="1078044"/>
            </a:xfrm>
            <a:prstGeom prst="rect">
              <a:avLst/>
            </a:prstGeom>
            <a:noFill/>
            <a:ln w="9525">
              <a:noFill/>
              <a:miter lim="800000"/>
              <a:headEnd/>
              <a:tailEnd/>
            </a:ln>
            <a:effectLst/>
          </p:spPr>
        </p:pic>
      </p:grpSp>
      <p:sp>
        <p:nvSpPr>
          <p:cNvPr id="2" name="幻灯片编号占位符 1"/>
          <p:cNvSpPr>
            <a:spLocks noGrp="1"/>
          </p:cNvSpPr>
          <p:nvPr>
            <p:ph type="sldNum" sz="quarter" idx="12"/>
          </p:nvPr>
        </p:nvSpPr>
        <p:spPr/>
        <p:txBody>
          <a:bodyPr/>
          <a:lstStyle/>
          <a:p>
            <a:fld id="{BC067DFE-42A7-4CB5-93C4-F2F97DA7580C}" type="slidenum">
              <a:rPr lang="en-US" altLang="zh-CN" smtClean="0"/>
              <a:pPr/>
              <a:t>123</a:t>
            </a:fld>
            <a:endParaRPr lang="en-US" altLang="zh-CN" dirty="0"/>
          </a:p>
        </p:txBody>
      </p:sp>
    </p:spTree>
    <p:custDataLst>
      <p:tags r:id="rId1"/>
    </p:custDataLst>
    <p:extLst>
      <p:ext uri="{BB962C8B-B14F-4D97-AF65-F5344CB8AC3E}">
        <p14:creationId xmlns:p14="http://schemas.microsoft.com/office/powerpoint/2010/main" val="2847627551"/>
      </p:ext>
    </p:extLst>
  </p:cSld>
  <p:clrMapOvr>
    <a:masterClrMapping/>
  </p:clrMapOvr>
  <mc:AlternateContent xmlns:mc="http://schemas.openxmlformats.org/markup-compatibility/2006" xmlns:p14="http://schemas.microsoft.com/office/powerpoint/2010/main">
    <mc:Choice Requires="p14">
      <p:transition spd="slow" p14:dur="2000" advTm="25292"/>
    </mc:Choice>
    <mc:Fallback xmlns="">
      <p:transition xmlns:p14="http://schemas.microsoft.com/office/powerpoint/2010/main" spd="slow" advTm="2529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6" presetClass="emph" presetSubtype="0" fill="hold" nodeType="clickEffect">
                                  <p:stCondLst>
                                    <p:cond delay="0"/>
                                  </p:stCondLst>
                                  <p:childTnLst>
                                    <p:animEffect transition="out" filter="fade">
                                      <p:cBhvr>
                                        <p:cTn id="52" dur="500" tmFilter="0, 0; .2, .5; .8, .5; 1, 0"/>
                                        <p:tgtEl>
                                          <p:spTgt spid="59"/>
                                        </p:tgtEl>
                                      </p:cBhvr>
                                    </p:animEffect>
                                    <p:animScale>
                                      <p:cBhvr>
                                        <p:cTn id="53" dur="250" autoRev="1" fill="hold"/>
                                        <p:tgtEl>
                                          <p:spTgt spid="59"/>
                                        </p:tgtEl>
                                      </p:cBhvr>
                                      <p:by x="105000" y="105000"/>
                                    </p:animScale>
                                  </p:childTnLst>
                                </p:cTn>
                              </p:par>
                            </p:childTnLst>
                          </p:cTn>
                        </p:par>
                      </p:childTnLst>
                    </p:cTn>
                  </p:par>
                  <p:par>
                    <p:cTn id="54" fill="hold">
                      <p:stCondLst>
                        <p:cond delay="indefinite"/>
                      </p:stCondLst>
                      <p:childTnLst>
                        <p:par>
                          <p:cTn id="55" fill="hold">
                            <p:stCondLst>
                              <p:cond delay="0"/>
                            </p:stCondLst>
                            <p:childTnLst>
                              <p:par>
                                <p:cTn id="56" presetID="22" presetClass="exit" presetSubtype="4" fill="hold" nodeType="clickEffect">
                                  <p:stCondLst>
                                    <p:cond delay="0"/>
                                  </p:stCondLst>
                                  <p:childTnLst>
                                    <p:animEffect transition="out" filter="wipe(down)">
                                      <p:cBhvr>
                                        <p:cTn id="57" dur="500"/>
                                        <p:tgtEl>
                                          <p:spTgt spid="57"/>
                                        </p:tgtEl>
                                      </p:cBhvr>
                                    </p:animEffect>
                                    <p:set>
                                      <p:cBhvr>
                                        <p:cTn id="58" dur="1" fill="hold">
                                          <p:stCondLst>
                                            <p:cond delay="499"/>
                                          </p:stCondLst>
                                        </p:cTn>
                                        <p:tgtEl>
                                          <p:spTgt spid="57"/>
                                        </p:tgtEl>
                                        <p:attrNameLst>
                                          <p:attrName>style.visibility</p:attrName>
                                        </p:attrNameLst>
                                      </p:cBhvr>
                                      <p:to>
                                        <p:strVal val="hidden"/>
                                      </p:to>
                                    </p:set>
                                  </p:childTnLst>
                                </p:cTn>
                              </p:par>
                            </p:childTnLst>
                          </p:cTn>
                        </p:par>
                        <p:par>
                          <p:cTn id="59" fill="hold">
                            <p:stCondLst>
                              <p:cond delay="500"/>
                            </p:stCondLst>
                            <p:childTnLst>
                              <p:par>
                                <p:cTn id="60" presetID="18" presetClass="entr" presetSubtype="6" fill="hold" grpId="0" nodeType="afterEffect">
                                  <p:stCondLst>
                                    <p:cond delay="0"/>
                                  </p:stCondLst>
                                  <p:childTnLst>
                                    <p:set>
                                      <p:cBhvr>
                                        <p:cTn id="61" dur="1" fill="hold">
                                          <p:stCondLst>
                                            <p:cond delay="0"/>
                                          </p:stCondLst>
                                        </p:cTn>
                                        <p:tgtEl>
                                          <p:spTgt spid="73"/>
                                        </p:tgtEl>
                                        <p:attrNameLst>
                                          <p:attrName>style.visibility</p:attrName>
                                        </p:attrNameLst>
                                      </p:cBhvr>
                                      <p:to>
                                        <p:strVal val="visible"/>
                                      </p:to>
                                    </p:set>
                                    <p:animEffect transition="in" filter="strips(downRight)">
                                      <p:cBhvr>
                                        <p:cTn id="62" dur="1000"/>
                                        <p:tgtEl>
                                          <p:spTgt spid="73"/>
                                        </p:tgtEl>
                                      </p:cBhvr>
                                    </p:animEffect>
                                  </p:childTnLst>
                                </p:cTn>
                              </p:par>
                            </p:childTnLst>
                          </p:cTn>
                        </p:par>
                        <p:par>
                          <p:cTn id="63" fill="hold">
                            <p:stCondLst>
                              <p:cond delay="1500"/>
                            </p:stCondLst>
                            <p:childTnLst>
                              <p:par>
                                <p:cTn id="64" presetID="1" presetClass="entr" presetSubtype="0" fill="hold" grpId="0" nodeType="afterEffect">
                                  <p:stCondLst>
                                    <p:cond delay="0"/>
                                  </p:stCondLst>
                                  <p:childTnLst>
                                    <p:set>
                                      <p:cBhvr>
                                        <p:cTn id="65" dur="1" fill="hold">
                                          <p:stCondLst>
                                            <p:cond delay="0"/>
                                          </p:stCondLst>
                                        </p:cTn>
                                        <p:tgtEl>
                                          <p:spTgt spid="3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6" presetClass="emph" presetSubtype="0" fill="hold" nodeType="clickEffect">
                                  <p:stCondLst>
                                    <p:cond delay="0"/>
                                  </p:stCondLst>
                                  <p:childTnLst>
                                    <p:animEffect transition="out" filter="fade">
                                      <p:cBhvr>
                                        <p:cTn id="69" dur="500" tmFilter="0, 0; .2, .5; .8, .5; 1, 0"/>
                                        <p:tgtEl>
                                          <p:spTgt spid="62"/>
                                        </p:tgtEl>
                                      </p:cBhvr>
                                    </p:animEffect>
                                    <p:animScale>
                                      <p:cBhvr>
                                        <p:cTn id="70" dur="250" autoRev="1" fill="hold"/>
                                        <p:tgtEl>
                                          <p:spTgt spid="62"/>
                                        </p:tgtEl>
                                      </p:cBhvr>
                                      <p:by x="105000" y="105000"/>
                                    </p:animScale>
                                  </p:childTnLst>
                                </p:cTn>
                              </p:par>
                            </p:childTnLst>
                          </p:cTn>
                        </p:par>
                      </p:childTnLst>
                    </p:cTn>
                  </p:par>
                  <p:par>
                    <p:cTn id="71" fill="hold">
                      <p:stCondLst>
                        <p:cond delay="indefinite"/>
                      </p:stCondLst>
                      <p:childTnLst>
                        <p:par>
                          <p:cTn id="72" fill="hold">
                            <p:stCondLst>
                              <p:cond delay="0"/>
                            </p:stCondLst>
                            <p:childTnLst>
                              <p:par>
                                <p:cTn id="73" presetID="22" presetClass="exit" presetSubtype="4" fill="hold" nodeType="clickEffect">
                                  <p:stCondLst>
                                    <p:cond delay="0"/>
                                  </p:stCondLst>
                                  <p:childTnLst>
                                    <p:animEffect transition="out" filter="wipe(down)">
                                      <p:cBhvr>
                                        <p:cTn id="74" dur="500"/>
                                        <p:tgtEl>
                                          <p:spTgt spid="63"/>
                                        </p:tgtEl>
                                      </p:cBhvr>
                                    </p:animEffect>
                                    <p:set>
                                      <p:cBhvr>
                                        <p:cTn id="75" dur="1" fill="hold">
                                          <p:stCondLst>
                                            <p:cond delay="499"/>
                                          </p:stCondLst>
                                        </p:cTn>
                                        <p:tgtEl>
                                          <p:spTgt spid="63"/>
                                        </p:tgtEl>
                                        <p:attrNameLst>
                                          <p:attrName>style.visibility</p:attrName>
                                        </p:attrNameLst>
                                      </p:cBhvr>
                                      <p:to>
                                        <p:strVal val="hidden"/>
                                      </p:to>
                                    </p:set>
                                  </p:childTnLst>
                                </p:cTn>
                              </p:par>
                            </p:childTnLst>
                          </p:cTn>
                        </p:par>
                        <p:par>
                          <p:cTn id="76" fill="hold">
                            <p:stCondLst>
                              <p:cond delay="500"/>
                            </p:stCondLst>
                            <p:childTnLst>
                              <p:par>
                                <p:cTn id="77" presetID="18" presetClass="entr" presetSubtype="12" fill="hold" grpId="0" nodeType="afterEffect">
                                  <p:stCondLst>
                                    <p:cond delay="0"/>
                                  </p:stCondLst>
                                  <p:childTnLst>
                                    <p:set>
                                      <p:cBhvr>
                                        <p:cTn id="78" dur="1" fill="hold">
                                          <p:stCondLst>
                                            <p:cond delay="0"/>
                                          </p:stCondLst>
                                        </p:cTn>
                                        <p:tgtEl>
                                          <p:spTgt spid="74"/>
                                        </p:tgtEl>
                                        <p:attrNameLst>
                                          <p:attrName>style.visibility</p:attrName>
                                        </p:attrNameLst>
                                      </p:cBhvr>
                                      <p:to>
                                        <p:strVal val="visible"/>
                                      </p:to>
                                    </p:set>
                                    <p:animEffect transition="in" filter="strips(downLeft)">
                                      <p:cBhvr>
                                        <p:cTn id="79" dur="1000"/>
                                        <p:tgtEl>
                                          <p:spTgt spid="74"/>
                                        </p:tgtEl>
                                      </p:cBhvr>
                                    </p:animEffect>
                                  </p:childTnLst>
                                </p:cTn>
                              </p:par>
                            </p:childTnLst>
                          </p:cTn>
                        </p:par>
                        <p:par>
                          <p:cTn id="80" fill="hold">
                            <p:stCondLst>
                              <p:cond delay="1500"/>
                            </p:stCondLst>
                            <p:childTnLst>
                              <p:par>
                                <p:cTn id="81" presetID="1" presetClass="entr" presetSubtype="0" fill="hold" grpId="0" nodeType="after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animBg="1"/>
      <p:bldP spid="43" grpId="0" animBg="1"/>
      <p:bldP spid="44" grpId="0" animBg="1"/>
      <p:bldP spid="45" grpId="0" animBg="1"/>
      <p:bldP spid="46" grpId="0" animBg="1"/>
      <p:bldP spid="48" grpId="0" animBg="1"/>
      <p:bldP spid="49" grpId="0" animBg="1"/>
      <p:bldP spid="51" grpId="0" animBg="1"/>
      <p:bldP spid="55" grpId="0" animBg="1"/>
      <p:bldP spid="66" grpId="0"/>
      <p:bldP spid="67" grpId="0"/>
      <p:bldP spid="69" grpId="0" animBg="1"/>
      <p:bldP spid="70" grpId="0"/>
      <p:bldP spid="73" grpId="0" animBg="1"/>
      <p:bldP spid="74" grpId="0" animBg="1"/>
      <p:bldP spid="32" grpId="0"/>
      <p:bldP spid="33"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1" name="Rectangle 7"/>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200714" name="Rectangle 10"/>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200716" name="Rectangle 12"/>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40" name="TextBox 39"/>
          <p:cNvSpPr txBox="1"/>
          <p:nvPr/>
        </p:nvSpPr>
        <p:spPr>
          <a:xfrm>
            <a:off x="714348" y="613608"/>
            <a:ext cx="6715172" cy="464743"/>
          </a:xfrm>
          <a:prstGeom prst="rect">
            <a:avLst/>
          </a:prstGeom>
          <a:noFill/>
        </p:spPr>
        <p:txBody>
          <a:bodyPr wrap="square" rtlCol="0">
            <a:spAutoFit/>
          </a:bodyPr>
          <a:lstStyle/>
          <a:p>
            <a:pPr marL="342900" indent="-342900" algn="l">
              <a:buBlip>
                <a:blip r:embed="rId4"/>
              </a:buBlip>
            </a:pPr>
            <a:r>
              <a:rPr lang="zh-CN" altLang="en-US" sz="2200">
                <a:solidFill>
                  <a:srgbClr val="0000FF"/>
                </a:solidFill>
                <a:latin typeface="Consolas" pitchFamily="49" charset="0"/>
                <a:ea typeface="微软雅黑" pitchFamily="34" charset="-122"/>
                <a:cs typeface="Consolas" pitchFamily="49" charset="0"/>
              </a:rPr>
              <a:t>在某个结点的前、后插入一个结点的时间为</a:t>
            </a:r>
            <a:r>
              <a:rPr lang="en-US" altLang="zh-CN" sz="2200">
                <a:solidFill>
                  <a:srgbClr val="0000FF"/>
                </a:solidFill>
                <a:latin typeface="Consolas" pitchFamily="49" charset="0"/>
                <a:ea typeface="微软雅黑" pitchFamily="34" charset="-122"/>
                <a:cs typeface="Consolas" pitchFamily="49" charset="0"/>
              </a:rPr>
              <a:t>O(1)</a:t>
            </a:r>
            <a:r>
              <a:rPr lang="zh-CN" altLang="en-US" sz="2200">
                <a:solidFill>
                  <a:srgbClr val="0000FF"/>
                </a:solidFill>
                <a:latin typeface="Consolas" pitchFamily="49" charset="0"/>
                <a:ea typeface="微软雅黑" pitchFamily="34" charset="-122"/>
                <a:cs typeface="Consolas" pitchFamily="49" charset="0"/>
              </a:rPr>
              <a:t>。</a:t>
            </a:r>
          </a:p>
        </p:txBody>
      </p:sp>
      <p:sp>
        <p:nvSpPr>
          <p:cNvPr id="32" name="TextBox 31"/>
          <p:cNvSpPr txBox="1"/>
          <p:nvPr/>
        </p:nvSpPr>
        <p:spPr>
          <a:xfrm>
            <a:off x="1714480" y="3143249"/>
            <a:ext cx="2428892" cy="363176"/>
          </a:xfrm>
          <a:prstGeom prst="rect">
            <a:avLst/>
          </a:prstGeom>
          <a:noFill/>
        </p:spPr>
        <p:txBody>
          <a:bodyPr wrap="square" rtlCol="0">
            <a:spAutoFit/>
          </a:bodyPr>
          <a:lstStyle/>
          <a:p>
            <a:pPr algn="l"/>
            <a:r>
              <a:rPr lang="en-US" altLang="zh-CN" sz="1600">
                <a:solidFill>
                  <a:srgbClr val="0000FF"/>
                </a:solidFill>
                <a:latin typeface="Consolas" pitchFamily="49" charset="0"/>
                <a:cs typeface="Consolas" pitchFamily="49" charset="0"/>
              </a:rPr>
              <a:t>p</a:t>
            </a:r>
            <a:r>
              <a:rPr lang="en-US" altLang="zh-CN" sz="1600">
                <a:solidFill>
                  <a:srgbClr val="0000FF"/>
                </a:solidFill>
                <a:latin typeface="Consolas" pitchFamily="49" charset="0"/>
                <a:ea typeface="+mn-ea"/>
                <a:cs typeface="Consolas" pitchFamily="49" charset="0"/>
              </a:rPr>
              <a:t>-</a:t>
            </a:r>
            <a:r>
              <a:rPr lang="en-US" altLang="zh-CN" sz="1600">
                <a:solidFill>
                  <a:srgbClr val="0000FF"/>
                </a:solidFill>
                <a:latin typeface="Consolas" pitchFamily="49" charset="0"/>
                <a:cs typeface="Consolas" pitchFamily="49" charset="0"/>
              </a:rPr>
              <a:t>&gt;prior</a:t>
            </a:r>
            <a:r>
              <a:rPr lang="en-US" altLang="zh-CN" sz="1600">
                <a:solidFill>
                  <a:srgbClr val="0000FF"/>
                </a:solidFill>
                <a:latin typeface="Consolas" pitchFamily="49" charset="0"/>
                <a:ea typeface="+mj-ea"/>
                <a:cs typeface="Consolas" pitchFamily="49" charset="0"/>
              </a:rPr>
              <a:t>-</a:t>
            </a:r>
            <a:r>
              <a:rPr lang="en-US" altLang="zh-CN" sz="1600">
                <a:solidFill>
                  <a:srgbClr val="0000FF"/>
                </a:solidFill>
                <a:latin typeface="Consolas" pitchFamily="49" charset="0"/>
                <a:cs typeface="Consolas" pitchFamily="49" charset="0"/>
              </a:rPr>
              <a:t>&gt;next=q </a:t>
            </a:r>
            <a:r>
              <a:rPr lang="en-US" altLang="zh-CN" sz="1600">
                <a:solidFill>
                  <a:srgbClr val="0000FF"/>
                </a:solidFill>
                <a:latin typeface="Consolas" pitchFamily="49" charset="0"/>
                <a:cs typeface="Consolas" pitchFamily="49" charset="0"/>
                <a:sym typeface="Wingdings"/>
              </a:rPr>
              <a:t></a:t>
            </a:r>
            <a:endParaRPr lang="zh-CN" altLang="en-US" sz="1600">
              <a:solidFill>
                <a:srgbClr val="0000FF"/>
              </a:solidFill>
              <a:latin typeface="Consolas" pitchFamily="49" charset="0"/>
              <a:cs typeface="Consolas" pitchFamily="49" charset="0"/>
            </a:endParaRPr>
          </a:p>
        </p:txBody>
      </p:sp>
      <p:sp>
        <p:nvSpPr>
          <p:cNvPr id="41" name="TextBox 40"/>
          <p:cNvSpPr txBox="1"/>
          <p:nvPr/>
        </p:nvSpPr>
        <p:spPr>
          <a:xfrm>
            <a:off x="1428728" y="1428736"/>
            <a:ext cx="1928826" cy="464743"/>
          </a:xfrm>
          <a:prstGeom prst="rect">
            <a:avLst/>
          </a:prstGeom>
          <a:noFill/>
        </p:spPr>
        <p:txBody>
          <a:bodyPr wrap="square" rtlCol="0">
            <a:spAutoFit/>
          </a:bodyPr>
          <a:lstStyle/>
          <a:p>
            <a:pPr algn="l"/>
            <a:r>
              <a:rPr lang="zh-CN" altLang="en-US" sz="2200">
                <a:solidFill>
                  <a:srgbClr val="0000FF"/>
                </a:solidFill>
                <a:latin typeface="Consolas" pitchFamily="49" charset="0"/>
                <a:ea typeface="楷体" pitchFamily="49" charset="-122"/>
                <a:cs typeface="Consolas" pitchFamily="49" charset="0"/>
              </a:rPr>
              <a:t>前面插入过程：</a:t>
            </a:r>
          </a:p>
        </p:txBody>
      </p:sp>
      <p:sp>
        <p:nvSpPr>
          <p:cNvPr id="42" name="矩形 41"/>
          <p:cNvSpPr/>
          <p:nvPr/>
        </p:nvSpPr>
        <p:spPr>
          <a:xfrm>
            <a:off x="3143240" y="2476494"/>
            <a:ext cx="500066" cy="47625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a:solidFill>
                  <a:srgbClr val="0000FF"/>
                </a:solidFill>
                <a:latin typeface="Consolas" pitchFamily="49" charset="0"/>
                <a:ea typeface="楷体" pitchFamily="49" charset="-122"/>
                <a:cs typeface="Consolas" pitchFamily="49" charset="0"/>
              </a:rPr>
              <a:t>x</a:t>
            </a:r>
            <a:endParaRPr lang="zh-CN" altLang="en-US" sz="1800" i="1">
              <a:solidFill>
                <a:srgbClr val="0000FF"/>
              </a:solidFill>
              <a:latin typeface="Consolas" pitchFamily="49" charset="0"/>
              <a:ea typeface="楷体" pitchFamily="49" charset="-122"/>
              <a:cs typeface="Consolas" pitchFamily="49" charset="0"/>
            </a:endParaRPr>
          </a:p>
        </p:txBody>
      </p:sp>
      <p:sp>
        <p:nvSpPr>
          <p:cNvPr id="43" name="矩形 42"/>
          <p:cNvSpPr/>
          <p:nvPr/>
        </p:nvSpPr>
        <p:spPr>
          <a:xfrm>
            <a:off x="3643306" y="2476494"/>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itchFamily="49" charset="0"/>
              <a:ea typeface="楷体" pitchFamily="49" charset="-122"/>
              <a:cs typeface="Consolas" pitchFamily="49" charset="0"/>
            </a:endParaRPr>
          </a:p>
        </p:txBody>
      </p:sp>
      <p:sp>
        <p:nvSpPr>
          <p:cNvPr id="44" name="矩形 43"/>
          <p:cNvSpPr/>
          <p:nvPr/>
        </p:nvSpPr>
        <p:spPr>
          <a:xfrm>
            <a:off x="2786050" y="2476494"/>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itchFamily="49" charset="0"/>
              <a:ea typeface="楷体" pitchFamily="49" charset="-122"/>
              <a:cs typeface="Consolas" pitchFamily="49" charset="0"/>
            </a:endParaRPr>
          </a:p>
        </p:txBody>
      </p:sp>
      <p:sp>
        <p:nvSpPr>
          <p:cNvPr id="45" name="矩形 44"/>
          <p:cNvSpPr/>
          <p:nvPr/>
        </p:nvSpPr>
        <p:spPr>
          <a:xfrm>
            <a:off x="4714876" y="2476494"/>
            <a:ext cx="500066" cy="47625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a:solidFill>
                  <a:srgbClr val="0000FF"/>
                </a:solidFill>
                <a:latin typeface="Consolas" pitchFamily="49" charset="0"/>
                <a:ea typeface="楷体" pitchFamily="49" charset="-122"/>
                <a:cs typeface="Consolas" pitchFamily="49" charset="0"/>
              </a:rPr>
              <a:t>y</a:t>
            </a:r>
            <a:endParaRPr lang="zh-CN" altLang="en-US" sz="1800" i="1">
              <a:solidFill>
                <a:srgbClr val="0000FF"/>
              </a:solidFill>
              <a:latin typeface="Consolas" pitchFamily="49" charset="0"/>
              <a:ea typeface="楷体" pitchFamily="49" charset="-122"/>
              <a:cs typeface="Consolas" pitchFamily="49" charset="0"/>
            </a:endParaRPr>
          </a:p>
        </p:txBody>
      </p:sp>
      <p:sp>
        <p:nvSpPr>
          <p:cNvPr id="46" name="矩形 45"/>
          <p:cNvSpPr/>
          <p:nvPr/>
        </p:nvSpPr>
        <p:spPr>
          <a:xfrm>
            <a:off x="5214942" y="2476494"/>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itchFamily="49" charset="0"/>
              <a:ea typeface="楷体" pitchFamily="49" charset="-122"/>
              <a:cs typeface="Consolas" pitchFamily="49" charset="0"/>
            </a:endParaRPr>
          </a:p>
        </p:txBody>
      </p:sp>
      <p:sp>
        <p:nvSpPr>
          <p:cNvPr id="48" name="矩形 47"/>
          <p:cNvSpPr/>
          <p:nvPr/>
        </p:nvSpPr>
        <p:spPr>
          <a:xfrm>
            <a:off x="4357686" y="2476494"/>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itchFamily="49" charset="0"/>
              <a:ea typeface="楷体" pitchFamily="49" charset="-122"/>
              <a:cs typeface="Consolas" pitchFamily="49" charset="0"/>
            </a:endParaRPr>
          </a:p>
        </p:txBody>
      </p:sp>
      <p:sp>
        <p:nvSpPr>
          <p:cNvPr id="49" name="矩形 48"/>
          <p:cNvSpPr/>
          <p:nvPr/>
        </p:nvSpPr>
        <p:spPr>
          <a:xfrm>
            <a:off x="4071934" y="4191006"/>
            <a:ext cx="500066" cy="47625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a:solidFill>
                  <a:srgbClr val="0000FF"/>
                </a:solidFill>
                <a:latin typeface="Consolas" pitchFamily="49" charset="0"/>
                <a:ea typeface="楷体" pitchFamily="49" charset="-122"/>
                <a:cs typeface="Consolas" pitchFamily="49" charset="0"/>
              </a:rPr>
              <a:t>z</a:t>
            </a:r>
            <a:endParaRPr lang="zh-CN" altLang="en-US" sz="1800" i="1">
              <a:solidFill>
                <a:srgbClr val="0000FF"/>
              </a:solidFill>
              <a:latin typeface="Consolas" pitchFamily="49" charset="0"/>
              <a:ea typeface="楷体" pitchFamily="49" charset="-122"/>
              <a:cs typeface="Consolas" pitchFamily="49" charset="0"/>
            </a:endParaRPr>
          </a:p>
        </p:txBody>
      </p:sp>
      <p:sp>
        <p:nvSpPr>
          <p:cNvPr id="51" name="矩形 50"/>
          <p:cNvSpPr/>
          <p:nvPr/>
        </p:nvSpPr>
        <p:spPr>
          <a:xfrm>
            <a:off x="4572000" y="4191006"/>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itchFamily="49" charset="0"/>
              <a:ea typeface="楷体" pitchFamily="49" charset="-122"/>
              <a:cs typeface="Consolas" pitchFamily="49" charset="0"/>
            </a:endParaRPr>
          </a:p>
        </p:txBody>
      </p:sp>
      <p:sp>
        <p:nvSpPr>
          <p:cNvPr id="55" name="矩形 54"/>
          <p:cNvSpPr/>
          <p:nvPr/>
        </p:nvSpPr>
        <p:spPr>
          <a:xfrm>
            <a:off x="3714744" y="4191006"/>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itchFamily="49" charset="0"/>
              <a:ea typeface="楷体" pitchFamily="49" charset="-122"/>
              <a:cs typeface="Consolas" pitchFamily="49" charset="0"/>
            </a:endParaRPr>
          </a:p>
        </p:txBody>
      </p:sp>
      <p:cxnSp>
        <p:nvCxnSpPr>
          <p:cNvPr id="57" name="直接箭头连接符 56"/>
          <p:cNvCxnSpPr/>
          <p:nvPr/>
        </p:nvCxnSpPr>
        <p:spPr>
          <a:xfrm>
            <a:off x="3853686" y="2825745"/>
            <a:ext cx="504000"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59" name="直接箭头连接符 58"/>
          <p:cNvCxnSpPr/>
          <p:nvPr/>
        </p:nvCxnSpPr>
        <p:spPr>
          <a:xfrm rot="10800000">
            <a:off x="4000497" y="2639476"/>
            <a:ext cx="504000" cy="211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0" name="直接箭头连接符 59"/>
          <p:cNvCxnSpPr/>
          <p:nvPr/>
        </p:nvCxnSpPr>
        <p:spPr>
          <a:xfrm>
            <a:off x="2285984" y="2827864"/>
            <a:ext cx="504000"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1" name="直接箭头连接符 60"/>
          <p:cNvCxnSpPr/>
          <p:nvPr/>
        </p:nvCxnSpPr>
        <p:spPr>
          <a:xfrm rot="10800000">
            <a:off x="2432795" y="2641595"/>
            <a:ext cx="504000" cy="211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2" name="直接箭头连接符 61"/>
          <p:cNvCxnSpPr/>
          <p:nvPr/>
        </p:nvCxnSpPr>
        <p:spPr>
          <a:xfrm>
            <a:off x="5421387" y="2832096"/>
            <a:ext cx="504000"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3" name="直接箭头连接符 62"/>
          <p:cNvCxnSpPr/>
          <p:nvPr/>
        </p:nvCxnSpPr>
        <p:spPr>
          <a:xfrm rot="10800000">
            <a:off x="5568198" y="2645827"/>
            <a:ext cx="504000" cy="211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sp>
        <p:nvSpPr>
          <p:cNvPr id="66" name="TextBox 65"/>
          <p:cNvSpPr txBox="1"/>
          <p:nvPr/>
        </p:nvSpPr>
        <p:spPr>
          <a:xfrm>
            <a:off x="6143636" y="2381243"/>
            <a:ext cx="642942" cy="498598"/>
          </a:xfrm>
          <a:prstGeom prst="rect">
            <a:avLst/>
          </a:prstGeom>
          <a:noFill/>
        </p:spPr>
        <p:txBody>
          <a:bodyPr wrap="square" rtlCol="0">
            <a:spAutoFit/>
          </a:bodyPr>
          <a:lstStyle/>
          <a:p>
            <a:r>
              <a:rPr lang="en-US" altLang="zh-CN">
                <a:latin typeface="Consolas" pitchFamily="49" charset="0"/>
                <a:ea typeface="宋体"/>
                <a:cs typeface="Consolas" pitchFamily="49" charset="0"/>
              </a:rPr>
              <a:t>…</a:t>
            </a:r>
            <a:endParaRPr lang="zh-CN" altLang="en-US">
              <a:latin typeface="Consolas" pitchFamily="49" charset="0"/>
              <a:cs typeface="Consolas" pitchFamily="49" charset="0"/>
            </a:endParaRPr>
          </a:p>
        </p:txBody>
      </p:sp>
      <p:sp>
        <p:nvSpPr>
          <p:cNvPr id="67" name="TextBox 66"/>
          <p:cNvSpPr txBox="1"/>
          <p:nvPr/>
        </p:nvSpPr>
        <p:spPr>
          <a:xfrm>
            <a:off x="1714480" y="2381243"/>
            <a:ext cx="642942" cy="498598"/>
          </a:xfrm>
          <a:prstGeom prst="rect">
            <a:avLst/>
          </a:prstGeom>
          <a:noFill/>
        </p:spPr>
        <p:txBody>
          <a:bodyPr wrap="square" rtlCol="0">
            <a:spAutoFit/>
          </a:bodyPr>
          <a:lstStyle/>
          <a:p>
            <a:r>
              <a:rPr lang="en-US" altLang="zh-CN">
                <a:latin typeface="Consolas" pitchFamily="49" charset="0"/>
                <a:ea typeface="宋体"/>
                <a:cs typeface="Consolas" pitchFamily="49" charset="0"/>
              </a:rPr>
              <a:t>…</a:t>
            </a:r>
            <a:endParaRPr lang="zh-CN" altLang="en-US">
              <a:latin typeface="Consolas" pitchFamily="49" charset="0"/>
              <a:cs typeface="Consolas" pitchFamily="49" charset="0"/>
            </a:endParaRPr>
          </a:p>
        </p:txBody>
      </p:sp>
      <p:sp>
        <p:nvSpPr>
          <p:cNvPr id="69" name="弧形 68"/>
          <p:cNvSpPr/>
          <p:nvPr/>
        </p:nvSpPr>
        <p:spPr>
          <a:xfrm>
            <a:off x="4348161" y="2095491"/>
            <a:ext cx="642942" cy="762005"/>
          </a:xfrm>
          <a:prstGeom prst="arc">
            <a:avLst/>
          </a:prstGeom>
          <a:ln w="28575">
            <a:solidFill>
              <a:srgbClr val="0000FF"/>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70" name="TextBox 69"/>
          <p:cNvSpPr txBox="1"/>
          <p:nvPr/>
        </p:nvSpPr>
        <p:spPr>
          <a:xfrm>
            <a:off x="4429124" y="1904990"/>
            <a:ext cx="285752" cy="338554"/>
          </a:xfrm>
          <a:prstGeom prst="rect">
            <a:avLst/>
          </a:prstGeom>
          <a:noFill/>
        </p:spPr>
        <p:txBody>
          <a:bodyPr wrap="square" lIns="0" tIns="0" rIns="0" bIns="0" rtlCol="0">
            <a:spAutoFit/>
          </a:bodyPr>
          <a:lstStyle/>
          <a:p>
            <a:r>
              <a:rPr lang="en-US" altLang="zh-CN" sz="2000" i="1">
                <a:latin typeface="Consolas" pitchFamily="49" charset="0"/>
                <a:cs typeface="Consolas" pitchFamily="49" charset="0"/>
              </a:rPr>
              <a:t>p</a:t>
            </a:r>
            <a:endParaRPr lang="zh-CN" altLang="en-US" sz="2000" i="1">
              <a:latin typeface="Consolas" pitchFamily="49" charset="0"/>
              <a:cs typeface="Consolas" pitchFamily="49" charset="0"/>
            </a:endParaRPr>
          </a:p>
        </p:txBody>
      </p:sp>
      <p:cxnSp>
        <p:nvCxnSpPr>
          <p:cNvPr id="35" name="直接箭头连接符 34"/>
          <p:cNvCxnSpPr>
            <a:endCxn id="55" idx="1"/>
          </p:cNvCxnSpPr>
          <p:nvPr/>
        </p:nvCxnSpPr>
        <p:spPr>
          <a:xfrm>
            <a:off x="3286116" y="4381508"/>
            <a:ext cx="428628" cy="47625"/>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sp>
        <p:nvSpPr>
          <p:cNvPr id="36" name="TextBox 35"/>
          <p:cNvSpPr txBox="1"/>
          <p:nvPr/>
        </p:nvSpPr>
        <p:spPr>
          <a:xfrm>
            <a:off x="3000364" y="4058095"/>
            <a:ext cx="285752" cy="338554"/>
          </a:xfrm>
          <a:prstGeom prst="rect">
            <a:avLst/>
          </a:prstGeom>
          <a:noFill/>
        </p:spPr>
        <p:txBody>
          <a:bodyPr wrap="square" lIns="0" tIns="0" rIns="0" bIns="0" rtlCol="0">
            <a:spAutoFit/>
          </a:bodyPr>
          <a:lstStyle/>
          <a:p>
            <a:r>
              <a:rPr lang="en-US" altLang="zh-CN" sz="2000" i="1">
                <a:latin typeface="Consolas" pitchFamily="49" charset="0"/>
                <a:cs typeface="Consolas" pitchFamily="49" charset="0"/>
              </a:rPr>
              <a:t>q</a:t>
            </a:r>
            <a:endParaRPr lang="zh-CN" altLang="en-US" sz="2000" i="1">
              <a:latin typeface="Consolas" pitchFamily="49" charset="0"/>
              <a:cs typeface="Consolas" pitchFamily="49" charset="0"/>
            </a:endParaRPr>
          </a:p>
        </p:txBody>
      </p:sp>
      <p:sp>
        <p:nvSpPr>
          <p:cNvPr id="50" name="任意多边形 49"/>
          <p:cNvSpPr/>
          <p:nvPr/>
        </p:nvSpPr>
        <p:spPr>
          <a:xfrm>
            <a:off x="3886201" y="2851145"/>
            <a:ext cx="219075" cy="1327128"/>
          </a:xfrm>
          <a:custGeom>
            <a:avLst/>
            <a:gdLst>
              <a:gd name="connsiteX0" fmla="*/ 0 w 219075"/>
              <a:gd name="connsiteY0" fmla="*/ 0 h 781050"/>
              <a:gd name="connsiteX1" fmla="*/ 95250 w 219075"/>
              <a:gd name="connsiteY1" fmla="*/ 581025 h 781050"/>
              <a:gd name="connsiteX2" fmla="*/ 219075 w 219075"/>
              <a:gd name="connsiteY2" fmla="*/ 781050 h 781050"/>
              <a:gd name="connsiteX0" fmla="*/ 0 w 219075"/>
              <a:gd name="connsiteY0" fmla="*/ 0 h 995346"/>
              <a:gd name="connsiteX1" fmla="*/ 95250 w 219075"/>
              <a:gd name="connsiteY1" fmla="*/ 581025 h 995346"/>
              <a:gd name="connsiteX2" fmla="*/ 219075 w 219075"/>
              <a:gd name="connsiteY2" fmla="*/ 995346 h 995346"/>
            </a:gdLst>
            <a:ahLst/>
            <a:cxnLst>
              <a:cxn ang="0">
                <a:pos x="connsiteX0" y="connsiteY0"/>
              </a:cxn>
              <a:cxn ang="0">
                <a:pos x="connsiteX1" y="connsiteY1"/>
              </a:cxn>
              <a:cxn ang="0">
                <a:pos x="connsiteX2" y="connsiteY2"/>
              </a:cxn>
            </a:cxnLst>
            <a:rect l="l" t="t" r="r" b="b"/>
            <a:pathLst>
              <a:path w="219075" h="995346">
                <a:moveTo>
                  <a:pt x="0" y="0"/>
                </a:moveTo>
                <a:cubicBezTo>
                  <a:pt x="29369" y="225425"/>
                  <a:pt x="58738" y="415134"/>
                  <a:pt x="95250" y="581025"/>
                </a:cubicBezTo>
                <a:cubicBezTo>
                  <a:pt x="131762" y="746916"/>
                  <a:pt x="175418" y="960421"/>
                  <a:pt x="219075" y="995346"/>
                </a:cubicBezTo>
              </a:path>
            </a:pathLst>
          </a:custGeom>
          <a:ln w="28575">
            <a:solidFill>
              <a:srgbClr val="FF00FF"/>
            </a:solid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54" name="任意多边形 53"/>
          <p:cNvSpPr/>
          <p:nvPr/>
        </p:nvSpPr>
        <p:spPr>
          <a:xfrm>
            <a:off x="3533775" y="2978145"/>
            <a:ext cx="381000" cy="1422400"/>
          </a:xfrm>
          <a:custGeom>
            <a:avLst/>
            <a:gdLst>
              <a:gd name="connsiteX0" fmla="*/ 381000 w 381000"/>
              <a:gd name="connsiteY0" fmla="*/ 1066800 h 1066800"/>
              <a:gd name="connsiteX1" fmla="*/ 142875 w 381000"/>
              <a:gd name="connsiteY1" fmla="*/ 657225 h 1066800"/>
              <a:gd name="connsiteX2" fmla="*/ 0 w 381000"/>
              <a:gd name="connsiteY2" fmla="*/ 0 h 1066800"/>
            </a:gdLst>
            <a:ahLst/>
            <a:cxnLst>
              <a:cxn ang="0">
                <a:pos x="connsiteX0" y="connsiteY0"/>
              </a:cxn>
              <a:cxn ang="0">
                <a:pos x="connsiteX1" y="connsiteY1"/>
              </a:cxn>
              <a:cxn ang="0">
                <a:pos x="connsiteX2" y="connsiteY2"/>
              </a:cxn>
            </a:cxnLst>
            <a:rect l="l" t="t" r="r" b="b"/>
            <a:pathLst>
              <a:path w="381000" h="1066800">
                <a:moveTo>
                  <a:pt x="381000" y="1066800"/>
                </a:moveTo>
                <a:cubicBezTo>
                  <a:pt x="293687" y="950912"/>
                  <a:pt x="206375" y="835025"/>
                  <a:pt x="142875" y="657225"/>
                </a:cubicBezTo>
                <a:cubicBezTo>
                  <a:pt x="79375" y="479425"/>
                  <a:pt x="39687" y="239712"/>
                  <a:pt x="0" y="0"/>
                </a:cubicBezTo>
              </a:path>
            </a:pathLst>
          </a:custGeom>
          <a:ln w="28575">
            <a:solidFill>
              <a:srgbClr val="FF00FF"/>
            </a:solid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56" name="TextBox 55"/>
          <p:cNvSpPr txBox="1"/>
          <p:nvPr/>
        </p:nvSpPr>
        <p:spPr>
          <a:xfrm>
            <a:off x="1357290" y="3611521"/>
            <a:ext cx="2500330" cy="363176"/>
          </a:xfrm>
          <a:prstGeom prst="rect">
            <a:avLst/>
          </a:prstGeom>
          <a:noFill/>
        </p:spPr>
        <p:txBody>
          <a:bodyPr wrap="square" rtlCol="0">
            <a:spAutoFit/>
          </a:bodyPr>
          <a:lstStyle/>
          <a:p>
            <a:pPr algn="l"/>
            <a:r>
              <a:rPr lang="en-US" altLang="zh-CN" sz="1600">
                <a:solidFill>
                  <a:srgbClr val="0000FF"/>
                </a:solidFill>
                <a:latin typeface="Consolas" pitchFamily="49" charset="0"/>
                <a:cs typeface="Consolas" pitchFamily="49" charset="0"/>
                <a:sym typeface="Wingdings"/>
              </a:rPr>
              <a:t>q</a:t>
            </a:r>
            <a:r>
              <a:rPr lang="en-US" altLang="zh-CN" sz="1600">
                <a:solidFill>
                  <a:srgbClr val="0000FF"/>
                </a:solidFill>
                <a:latin typeface="Consolas" pitchFamily="49" charset="0"/>
                <a:ea typeface="+mn-ea"/>
                <a:cs typeface="Consolas" pitchFamily="49" charset="0"/>
              </a:rPr>
              <a:t>-</a:t>
            </a:r>
            <a:r>
              <a:rPr lang="en-US" altLang="zh-CN" sz="1600">
                <a:solidFill>
                  <a:srgbClr val="0000FF"/>
                </a:solidFill>
                <a:latin typeface="Consolas" pitchFamily="49" charset="0"/>
                <a:cs typeface="Consolas" pitchFamily="49" charset="0"/>
              </a:rPr>
              <a:t>&gt;prior=p-&gt;prior </a:t>
            </a:r>
            <a:r>
              <a:rPr lang="en-US" altLang="zh-CN" sz="1600">
                <a:solidFill>
                  <a:srgbClr val="0000FF"/>
                </a:solidFill>
                <a:latin typeface="Consolas" pitchFamily="49" charset="0"/>
                <a:cs typeface="Consolas" pitchFamily="49" charset="0"/>
                <a:sym typeface="Wingdings"/>
              </a:rPr>
              <a:t></a:t>
            </a:r>
            <a:endParaRPr lang="zh-CN" altLang="en-US" sz="1600">
              <a:solidFill>
                <a:srgbClr val="0000FF"/>
              </a:solidFill>
              <a:latin typeface="Consolas" pitchFamily="49" charset="0"/>
              <a:cs typeface="Consolas" pitchFamily="49" charset="0"/>
            </a:endParaRPr>
          </a:p>
        </p:txBody>
      </p:sp>
      <p:sp>
        <p:nvSpPr>
          <p:cNvPr id="58" name="TextBox 57"/>
          <p:cNvSpPr txBox="1"/>
          <p:nvPr/>
        </p:nvSpPr>
        <p:spPr>
          <a:xfrm>
            <a:off x="5072066" y="3143249"/>
            <a:ext cx="1428760" cy="363176"/>
          </a:xfrm>
          <a:prstGeom prst="rect">
            <a:avLst/>
          </a:prstGeom>
          <a:noFill/>
        </p:spPr>
        <p:txBody>
          <a:bodyPr wrap="square" rtlCol="0">
            <a:spAutoFit/>
          </a:bodyPr>
          <a:lstStyle/>
          <a:p>
            <a:pPr algn="l"/>
            <a:r>
              <a:rPr lang="en-US" altLang="zh-CN" sz="1600">
                <a:solidFill>
                  <a:srgbClr val="0000FF"/>
                </a:solidFill>
                <a:latin typeface="Consolas" pitchFamily="49" charset="0"/>
                <a:cs typeface="Consolas" pitchFamily="49" charset="0"/>
                <a:sym typeface="Wingdings"/>
              </a:rPr>
              <a:t>q</a:t>
            </a:r>
            <a:r>
              <a:rPr lang="en-US" altLang="zh-CN" sz="1600">
                <a:solidFill>
                  <a:srgbClr val="0000FF"/>
                </a:solidFill>
                <a:latin typeface="Consolas" pitchFamily="49" charset="0"/>
                <a:ea typeface="+mn-ea"/>
                <a:cs typeface="Consolas" pitchFamily="49" charset="0"/>
              </a:rPr>
              <a:t>-</a:t>
            </a:r>
            <a:r>
              <a:rPr lang="en-US" altLang="zh-CN" sz="1600">
                <a:solidFill>
                  <a:srgbClr val="0000FF"/>
                </a:solidFill>
                <a:latin typeface="Consolas" pitchFamily="49" charset="0"/>
                <a:cs typeface="Consolas" pitchFamily="49" charset="0"/>
              </a:rPr>
              <a:t>&gt;next=p</a:t>
            </a:r>
            <a:endParaRPr lang="zh-CN" altLang="en-US" sz="1600">
              <a:solidFill>
                <a:srgbClr val="0000FF"/>
              </a:solidFill>
              <a:latin typeface="Consolas" pitchFamily="49" charset="0"/>
              <a:cs typeface="Consolas" pitchFamily="49" charset="0"/>
            </a:endParaRPr>
          </a:p>
        </p:txBody>
      </p:sp>
      <p:sp>
        <p:nvSpPr>
          <p:cNvPr id="68" name="TextBox 67"/>
          <p:cNvSpPr txBox="1"/>
          <p:nvPr/>
        </p:nvSpPr>
        <p:spPr>
          <a:xfrm>
            <a:off x="4519612" y="3524251"/>
            <a:ext cx="1766900" cy="363176"/>
          </a:xfrm>
          <a:prstGeom prst="rect">
            <a:avLst/>
          </a:prstGeom>
          <a:noFill/>
        </p:spPr>
        <p:txBody>
          <a:bodyPr wrap="square" rtlCol="0">
            <a:spAutoFit/>
          </a:bodyPr>
          <a:lstStyle/>
          <a:p>
            <a:pPr algn="l"/>
            <a:r>
              <a:rPr lang="en-US" altLang="zh-CN" sz="1600">
                <a:solidFill>
                  <a:srgbClr val="0000FF"/>
                </a:solidFill>
                <a:latin typeface="Consolas" pitchFamily="49" charset="0"/>
                <a:cs typeface="Consolas" pitchFamily="49" charset="0"/>
                <a:sym typeface="Wingdings"/>
              </a:rPr>
              <a:t>p</a:t>
            </a:r>
            <a:r>
              <a:rPr lang="en-US" altLang="zh-CN" sz="1600">
                <a:solidFill>
                  <a:srgbClr val="0000FF"/>
                </a:solidFill>
                <a:latin typeface="Consolas" pitchFamily="49" charset="0"/>
                <a:ea typeface="+mn-ea"/>
                <a:cs typeface="Consolas" pitchFamily="49" charset="0"/>
              </a:rPr>
              <a:t>-</a:t>
            </a:r>
            <a:r>
              <a:rPr lang="en-US" altLang="zh-CN" sz="1600">
                <a:solidFill>
                  <a:srgbClr val="0000FF"/>
                </a:solidFill>
                <a:latin typeface="Consolas" pitchFamily="49" charset="0"/>
                <a:cs typeface="Consolas" pitchFamily="49" charset="0"/>
              </a:rPr>
              <a:t>&gt;prior=q</a:t>
            </a:r>
            <a:endParaRPr lang="zh-CN" altLang="en-US" sz="1600">
              <a:solidFill>
                <a:srgbClr val="0000FF"/>
              </a:solidFill>
              <a:latin typeface="Consolas" pitchFamily="49" charset="0"/>
              <a:cs typeface="Consolas" pitchFamily="49" charset="0"/>
            </a:endParaRPr>
          </a:p>
        </p:txBody>
      </p:sp>
      <p:sp>
        <p:nvSpPr>
          <p:cNvPr id="71" name="任意多边形 70"/>
          <p:cNvSpPr/>
          <p:nvPr/>
        </p:nvSpPr>
        <p:spPr>
          <a:xfrm>
            <a:off x="4752976" y="2978146"/>
            <a:ext cx="390525" cy="1485900"/>
          </a:xfrm>
          <a:custGeom>
            <a:avLst/>
            <a:gdLst>
              <a:gd name="connsiteX0" fmla="*/ 0 w 390525"/>
              <a:gd name="connsiteY0" fmla="*/ 1114425 h 1114425"/>
              <a:gd name="connsiteX1" fmla="*/ 285750 w 390525"/>
              <a:gd name="connsiteY1" fmla="*/ 552450 h 1114425"/>
              <a:gd name="connsiteX2" fmla="*/ 390525 w 390525"/>
              <a:gd name="connsiteY2" fmla="*/ 0 h 1114425"/>
            </a:gdLst>
            <a:ahLst/>
            <a:cxnLst>
              <a:cxn ang="0">
                <a:pos x="connsiteX0" y="connsiteY0"/>
              </a:cxn>
              <a:cxn ang="0">
                <a:pos x="connsiteX1" y="connsiteY1"/>
              </a:cxn>
              <a:cxn ang="0">
                <a:pos x="connsiteX2" y="connsiteY2"/>
              </a:cxn>
            </a:cxnLst>
            <a:rect l="l" t="t" r="r" b="b"/>
            <a:pathLst>
              <a:path w="390525" h="1114425">
                <a:moveTo>
                  <a:pt x="0" y="1114425"/>
                </a:moveTo>
                <a:cubicBezTo>
                  <a:pt x="110331" y="926306"/>
                  <a:pt x="220663" y="738187"/>
                  <a:pt x="285750" y="552450"/>
                </a:cubicBezTo>
                <a:cubicBezTo>
                  <a:pt x="350837" y="366713"/>
                  <a:pt x="370681" y="183356"/>
                  <a:pt x="390525" y="0"/>
                </a:cubicBezTo>
              </a:path>
            </a:pathLst>
          </a:custGeom>
          <a:ln w="28575">
            <a:solidFill>
              <a:srgbClr val="FF00FF"/>
            </a:solid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72" name="任意多边形 71"/>
          <p:cNvSpPr/>
          <p:nvPr/>
        </p:nvSpPr>
        <p:spPr>
          <a:xfrm>
            <a:off x="4495800" y="2787646"/>
            <a:ext cx="139700" cy="1409700"/>
          </a:xfrm>
          <a:custGeom>
            <a:avLst/>
            <a:gdLst>
              <a:gd name="connsiteX0" fmla="*/ 95250 w 139700"/>
              <a:gd name="connsiteY0" fmla="*/ 0 h 1057275"/>
              <a:gd name="connsiteX1" fmla="*/ 123825 w 139700"/>
              <a:gd name="connsiteY1" fmla="*/ 504825 h 1057275"/>
              <a:gd name="connsiteX2" fmla="*/ 0 w 139700"/>
              <a:gd name="connsiteY2" fmla="*/ 1057275 h 1057275"/>
            </a:gdLst>
            <a:ahLst/>
            <a:cxnLst>
              <a:cxn ang="0">
                <a:pos x="connsiteX0" y="connsiteY0"/>
              </a:cxn>
              <a:cxn ang="0">
                <a:pos x="connsiteX1" y="connsiteY1"/>
              </a:cxn>
              <a:cxn ang="0">
                <a:pos x="connsiteX2" y="connsiteY2"/>
              </a:cxn>
            </a:cxnLst>
            <a:rect l="l" t="t" r="r" b="b"/>
            <a:pathLst>
              <a:path w="139700" h="1057275">
                <a:moveTo>
                  <a:pt x="95250" y="0"/>
                </a:moveTo>
                <a:cubicBezTo>
                  <a:pt x="117475" y="164306"/>
                  <a:pt x="139700" y="328613"/>
                  <a:pt x="123825" y="504825"/>
                </a:cubicBezTo>
                <a:cubicBezTo>
                  <a:pt x="107950" y="681037"/>
                  <a:pt x="53975" y="869156"/>
                  <a:pt x="0" y="1057275"/>
                </a:cubicBezTo>
              </a:path>
            </a:pathLst>
          </a:custGeom>
          <a:ln w="28575">
            <a:solidFill>
              <a:srgbClr val="FF00FF"/>
            </a:solid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grpSp>
        <p:nvGrpSpPr>
          <p:cNvPr id="39" name="组合 38"/>
          <p:cNvGrpSpPr/>
          <p:nvPr/>
        </p:nvGrpSpPr>
        <p:grpSpPr>
          <a:xfrm>
            <a:off x="1214414" y="4762509"/>
            <a:ext cx="5214974" cy="1437392"/>
            <a:chOff x="1214414" y="3571882"/>
            <a:chExt cx="5214974" cy="1078044"/>
          </a:xfrm>
        </p:grpSpPr>
        <p:sp>
          <p:nvSpPr>
            <p:cNvPr id="75" name="TextBox 74"/>
            <p:cNvSpPr txBox="1"/>
            <p:nvPr/>
          </p:nvSpPr>
          <p:spPr>
            <a:xfrm>
              <a:off x="2143108" y="3950922"/>
              <a:ext cx="4286280" cy="323165"/>
            </a:xfrm>
            <a:prstGeom prst="rect">
              <a:avLst/>
            </a:prstGeom>
            <a:noFill/>
          </p:spPr>
          <p:txBody>
            <a:bodyPr wrap="square" rtlCol="0">
              <a:spAutoFit/>
            </a:bodyPr>
            <a:lstStyle/>
            <a:p>
              <a:pPr algn="l"/>
              <a:r>
                <a:rPr lang="zh-CN" altLang="en-US" sz="2000">
                  <a:solidFill>
                    <a:srgbClr val="0000FF"/>
                  </a:solidFill>
                  <a:latin typeface="Consolas" pitchFamily="49" charset="0"/>
                  <a:ea typeface="微软雅黑" pitchFamily="34" charset="-122"/>
                  <a:cs typeface="Consolas" pitchFamily="49" charset="0"/>
                  <a:sym typeface="Wingdings"/>
                </a:rPr>
                <a:t>通常修改</a:t>
              </a:r>
              <a:r>
                <a:rPr lang="en-US" altLang="zh-CN" sz="2000">
                  <a:solidFill>
                    <a:srgbClr val="0000FF"/>
                  </a:solidFill>
                  <a:latin typeface="Consolas" pitchFamily="49" charset="0"/>
                  <a:ea typeface="微软雅黑" pitchFamily="34" charset="-122"/>
                  <a:cs typeface="Consolas" pitchFamily="49" charset="0"/>
                  <a:sym typeface="Wingdings"/>
                </a:rPr>
                <a:t>p-&gt;prior</a:t>
              </a:r>
              <a:r>
                <a:rPr lang="zh-CN" altLang="en-US" sz="2000">
                  <a:solidFill>
                    <a:srgbClr val="0000FF"/>
                  </a:solidFill>
                  <a:latin typeface="Consolas" pitchFamily="49" charset="0"/>
                  <a:ea typeface="微软雅黑" pitchFamily="34" charset="-122"/>
                  <a:cs typeface="Consolas" pitchFamily="49" charset="0"/>
                  <a:sym typeface="Wingdings"/>
                </a:rPr>
                <a:t>在最后进行！</a:t>
              </a:r>
              <a:endParaRPr lang="zh-CN" altLang="en-US" sz="2000">
                <a:solidFill>
                  <a:srgbClr val="0000FF"/>
                </a:solidFill>
                <a:latin typeface="Consolas" pitchFamily="49" charset="0"/>
                <a:ea typeface="微软雅黑" pitchFamily="34" charset="-122"/>
                <a:cs typeface="Consolas" pitchFamily="49" charset="0"/>
              </a:endParaRPr>
            </a:p>
          </p:txBody>
        </p:sp>
        <p:pic>
          <p:nvPicPr>
            <p:cNvPr id="38" name="Picture 2"/>
            <p:cNvPicPr>
              <a:picLocks noChangeAspect="1" noChangeArrowheads="1"/>
            </p:cNvPicPr>
            <p:nvPr/>
          </p:nvPicPr>
          <p:blipFill>
            <a:blip r:embed="rId5" cstate="print"/>
            <a:srcRect/>
            <a:stretch>
              <a:fillRect/>
            </a:stretch>
          </p:blipFill>
          <p:spPr bwMode="auto">
            <a:xfrm>
              <a:off x="1214414" y="3571882"/>
              <a:ext cx="785818" cy="1078044"/>
            </a:xfrm>
            <a:prstGeom prst="rect">
              <a:avLst/>
            </a:prstGeom>
            <a:noFill/>
            <a:ln w="9525">
              <a:noFill/>
              <a:miter lim="800000"/>
              <a:headEnd/>
              <a:tailEnd/>
            </a:ln>
            <a:effectLst/>
          </p:spPr>
        </p:pic>
      </p:grpSp>
      <p:sp>
        <p:nvSpPr>
          <p:cNvPr id="2" name="幻灯片编号占位符 1"/>
          <p:cNvSpPr>
            <a:spLocks noGrp="1"/>
          </p:cNvSpPr>
          <p:nvPr>
            <p:ph type="sldNum" sz="quarter" idx="12"/>
          </p:nvPr>
        </p:nvSpPr>
        <p:spPr/>
        <p:txBody>
          <a:bodyPr/>
          <a:lstStyle/>
          <a:p>
            <a:fld id="{BC067DFE-42A7-4CB5-93C4-F2F97DA7580C}" type="slidenum">
              <a:rPr lang="en-US" altLang="zh-CN" smtClean="0"/>
              <a:pPr/>
              <a:t>124</a:t>
            </a:fld>
            <a:endParaRPr lang="en-US" altLang="zh-CN" dirty="0"/>
          </a:p>
        </p:txBody>
      </p:sp>
    </p:spTree>
    <p:custDataLst>
      <p:tags r:id="rId1"/>
    </p:custDataLst>
    <p:extLst>
      <p:ext uri="{BB962C8B-B14F-4D97-AF65-F5344CB8AC3E}">
        <p14:creationId xmlns:p14="http://schemas.microsoft.com/office/powerpoint/2010/main" val="1257617384"/>
      </p:ext>
    </p:extLst>
  </p:cSld>
  <p:clrMapOvr>
    <a:masterClrMapping/>
  </p:clrMapOvr>
  <mc:AlternateContent xmlns:mc="http://schemas.openxmlformats.org/markup-compatibility/2006" xmlns:p14="http://schemas.microsoft.com/office/powerpoint/2010/main">
    <mc:Choice Requires="p14">
      <p:transition spd="slow" p14:dur="2000" advTm="17285"/>
    </mc:Choice>
    <mc:Fallback xmlns="">
      <p:transition xmlns:p14="http://schemas.microsoft.com/office/powerpoint/2010/main" spd="slow" advTm="1728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6" presetClass="emph" presetSubtype="0" fill="hold" nodeType="clickEffect">
                                  <p:stCondLst>
                                    <p:cond delay="0"/>
                                  </p:stCondLst>
                                  <p:childTnLst>
                                    <p:animEffect transition="out" filter="fade">
                                      <p:cBhvr>
                                        <p:cTn id="52" dur="500" tmFilter="0, 0; .2, .5; .8, .5; 1, 0"/>
                                        <p:tgtEl>
                                          <p:spTgt spid="59"/>
                                        </p:tgtEl>
                                      </p:cBhvr>
                                    </p:animEffect>
                                    <p:animScale>
                                      <p:cBhvr>
                                        <p:cTn id="53" dur="250" autoRev="1" fill="hold"/>
                                        <p:tgtEl>
                                          <p:spTgt spid="59"/>
                                        </p:tgtEl>
                                      </p:cBhvr>
                                      <p:by x="105000" y="105000"/>
                                    </p:animScale>
                                  </p:childTnLst>
                                </p:cTn>
                              </p:par>
                            </p:childTnLst>
                          </p:cTn>
                        </p:par>
                      </p:childTnLst>
                    </p:cTn>
                  </p:par>
                  <p:par>
                    <p:cTn id="54" fill="hold">
                      <p:stCondLst>
                        <p:cond delay="indefinite"/>
                      </p:stCondLst>
                      <p:childTnLst>
                        <p:par>
                          <p:cTn id="55" fill="hold">
                            <p:stCondLst>
                              <p:cond delay="0"/>
                            </p:stCondLst>
                            <p:childTnLst>
                              <p:par>
                                <p:cTn id="56" presetID="22" presetClass="exit" presetSubtype="4" fill="hold" nodeType="clickEffect">
                                  <p:stCondLst>
                                    <p:cond delay="0"/>
                                  </p:stCondLst>
                                  <p:childTnLst>
                                    <p:animEffect transition="out" filter="wipe(down)">
                                      <p:cBhvr>
                                        <p:cTn id="57" dur="500"/>
                                        <p:tgtEl>
                                          <p:spTgt spid="57"/>
                                        </p:tgtEl>
                                      </p:cBhvr>
                                    </p:animEffect>
                                    <p:set>
                                      <p:cBhvr>
                                        <p:cTn id="58" dur="1" fill="hold">
                                          <p:stCondLst>
                                            <p:cond delay="499"/>
                                          </p:stCondLst>
                                        </p:cTn>
                                        <p:tgtEl>
                                          <p:spTgt spid="57"/>
                                        </p:tgtEl>
                                        <p:attrNameLst>
                                          <p:attrName>style.visibility</p:attrName>
                                        </p:attrNameLst>
                                      </p:cBhvr>
                                      <p:to>
                                        <p:strVal val="hidden"/>
                                      </p:to>
                                    </p:set>
                                  </p:childTnLst>
                                </p:cTn>
                              </p:par>
                            </p:childTnLst>
                          </p:cTn>
                        </p:par>
                        <p:par>
                          <p:cTn id="59" fill="hold">
                            <p:stCondLst>
                              <p:cond delay="500"/>
                            </p:stCondLst>
                            <p:childTnLst>
                              <p:par>
                                <p:cTn id="60" presetID="18" presetClass="entr" presetSubtype="12" fill="hold" grpId="0" nodeType="after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strips(downLeft)">
                                      <p:cBhvr>
                                        <p:cTn id="62" dur="1000"/>
                                        <p:tgtEl>
                                          <p:spTgt spid="50"/>
                                        </p:tgtEl>
                                      </p:cBhvr>
                                    </p:animEffect>
                                  </p:childTnLst>
                                </p:cTn>
                              </p:par>
                            </p:childTnLst>
                          </p:cTn>
                        </p:par>
                        <p:par>
                          <p:cTn id="63" fill="hold">
                            <p:stCondLst>
                              <p:cond delay="1500"/>
                            </p:stCondLst>
                            <p:childTnLst>
                              <p:par>
                                <p:cTn id="64" presetID="1" presetClass="entr" presetSubtype="0" fill="hold" grpId="0" nodeType="afterEffect">
                                  <p:stCondLst>
                                    <p:cond delay="0"/>
                                  </p:stCondLst>
                                  <p:childTnLst>
                                    <p:set>
                                      <p:cBhvr>
                                        <p:cTn id="65" dur="1" fill="hold">
                                          <p:stCondLst>
                                            <p:cond delay="0"/>
                                          </p:stCondLst>
                                        </p:cTn>
                                        <p:tgtEl>
                                          <p:spTgt spid="3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8" presetClass="entr" presetSubtype="3" fill="hold" grpId="0" nodeType="click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strips(upRight)">
                                      <p:cBhvr>
                                        <p:cTn id="70" dur="1000"/>
                                        <p:tgtEl>
                                          <p:spTgt spid="54"/>
                                        </p:tgtEl>
                                      </p:cBhvr>
                                    </p:animEffect>
                                  </p:childTnLst>
                                </p:cTn>
                              </p:par>
                            </p:childTnLst>
                          </p:cTn>
                        </p:par>
                        <p:par>
                          <p:cTn id="71" fill="hold">
                            <p:stCondLst>
                              <p:cond delay="1000"/>
                            </p:stCondLst>
                            <p:childTnLst>
                              <p:par>
                                <p:cTn id="72" presetID="1" presetClass="entr" presetSubtype="0" fill="hold" grpId="0" nodeType="afterEffect">
                                  <p:stCondLst>
                                    <p:cond delay="0"/>
                                  </p:stCondLst>
                                  <p:childTnLst>
                                    <p:set>
                                      <p:cBhvr>
                                        <p:cTn id="73" dur="1" fill="hold">
                                          <p:stCondLst>
                                            <p:cond delay="0"/>
                                          </p:stCondLst>
                                        </p:cTn>
                                        <p:tgtEl>
                                          <p:spTgt spid="56"/>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8" presetClass="entr" presetSubtype="3" fill="hold" grpId="0" nodeType="clickEffect">
                                  <p:stCondLst>
                                    <p:cond delay="0"/>
                                  </p:stCondLst>
                                  <p:childTnLst>
                                    <p:set>
                                      <p:cBhvr>
                                        <p:cTn id="77" dur="1" fill="hold">
                                          <p:stCondLst>
                                            <p:cond delay="0"/>
                                          </p:stCondLst>
                                        </p:cTn>
                                        <p:tgtEl>
                                          <p:spTgt spid="71"/>
                                        </p:tgtEl>
                                        <p:attrNameLst>
                                          <p:attrName>style.visibility</p:attrName>
                                        </p:attrNameLst>
                                      </p:cBhvr>
                                      <p:to>
                                        <p:strVal val="visible"/>
                                      </p:to>
                                    </p:set>
                                    <p:animEffect transition="in" filter="strips(upRight)">
                                      <p:cBhvr>
                                        <p:cTn id="78" dur="500"/>
                                        <p:tgtEl>
                                          <p:spTgt spid="71"/>
                                        </p:tgtEl>
                                      </p:cBhvr>
                                    </p:animEffect>
                                  </p:childTnLst>
                                </p:cTn>
                              </p:par>
                            </p:childTnLst>
                          </p:cTn>
                        </p:par>
                        <p:par>
                          <p:cTn id="79" fill="hold">
                            <p:stCondLst>
                              <p:cond delay="500"/>
                            </p:stCondLst>
                            <p:childTnLst>
                              <p:par>
                                <p:cTn id="80" presetID="1" presetClass="entr" presetSubtype="0" fill="hold" grpId="0" nodeType="afterEffect">
                                  <p:stCondLst>
                                    <p:cond delay="0"/>
                                  </p:stCondLst>
                                  <p:childTnLst>
                                    <p:set>
                                      <p:cBhvr>
                                        <p:cTn id="81" dur="1" fill="hold">
                                          <p:stCondLst>
                                            <p:cond delay="0"/>
                                          </p:stCondLst>
                                        </p:cTn>
                                        <p:tgtEl>
                                          <p:spTgt spid="58"/>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2" presetClass="exit" presetSubtype="4" fill="hold" nodeType="clickEffect">
                                  <p:stCondLst>
                                    <p:cond delay="0"/>
                                  </p:stCondLst>
                                  <p:childTnLst>
                                    <p:animEffect transition="out" filter="wipe(down)">
                                      <p:cBhvr>
                                        <p:cTn id="85" dur="500"/>
                                        <p:tgtEl>
                                          <p:spTgt spid="59"/>
                                        </p:tgtEl>
                                      </p:cBhvr>
                                    </p:animEffect>
                                    <p:set>
                                      <p:cBhvr>
                                        <p:cTn id="86" dur="1" fill="hold">
                                          <p:stCondLst>
                                            <p:cond delay="499"/>
                                          </p:stCondLst>
                                        </p:cTn>
                                        <p:tgtEl>
                                          <p:spTgt spid="59"/>
                                        </p:tgtEl>
                                        <p:attrNameLst>
                                          <p:attrName>style.visibility</p:attrName>
                                        </p:attrNameLst>
                                      </p:cBhvr>
                                      <p:to>
                                        <p:strVal val="hidden"/>
                                      </p:to>
                                    </p:set>
                                  </p:childTnLst>
                                </p:cTn>
                              </p:par>
                            </p:childTnLst>
                          </p:cTn>
                        </p:par>
                        <p:par>
                          <p:cTn id="87" fill="hold">
                            <p:stCondLst>
                              <p:cond delay="500"/>
                            </p:stCondLst>
                            <p:childTnLst>
                              <p:par>
                                <p:cTn id="88" presetID="18" presetClass="entr" presetSubtype="12" fill="hold" grpId="0" nodeType="afterEffect">
                                  <p:stCondLst>
                                    <p:cond delay="0"/>
                                  </p:stCondLst>
                                  <p:childTnLst>
                                    <p:set>
                                      <p:cBhvr>
                                        <p:cTn id="89" dur="1" fill="hold">
                                          <p:stCondLst>
                                            <p:cond delay="0"/>
                                          </p:stCondLst>
                                        </p:cTn>
                                        <p:tgtEl>
                                          <p:spTgt spid="72"/>
                                        </p:tgtEl>
                                        <p:attrNameLst>
                                          <p:attrName>style.visibility</p:attrName>
                                        </p:attrNameLst>
                                      </p:cBhvr>
                                      <p:to>
                                        <p:strVal val="visible"/>
                                      </p:to>
                                    </p:set>
                                    <p:animEffect transition="in" filter="strips(downLeft)">
                                      <p:cBhvr>
                                        <p:cTn id="90" dur="1000"/>
                                        <p:tgtEl>
                                          <p:spTgt spid="72"/>
                                        </p:tgtEl>
                                      </p:cBhvr>
                                    </p:animEffect>
                                  </p:childTnLst>
                                </p:cTn>
                              </p:par>
                            </p:childTnLst>
                          </p:cTn>
                        </p:par>
                        <p:par>
                          <p:cTn id="91" fill="hold">
                            <p:stCondLst>
                              <p:cond delay="1500"/>
                            </p:stCondLst>
                            <p:childTnLst>
                              <p:par>
                                <p:cTn id="92" presetID="1" presetClass="entr" presetSubtype="0" fill="hold" grpId="0" nodeType="afterEffect">
                                  <p:stCondLst>
                                    <p:cond delay="0"/>
                                  </p:stCondLst>
                                  <p:childTnLst>
                                    <p:set>
                                      <p:cBhvr>
                                        <p:cTn id="93" dur="1" fill="hold">
                                          <p:stCondLst>
                                            <p:cond delay="0"/>
                                          </p:stCondLst>
                                        </p:cTn>
                                        <p:tgtEl>
                                          <p:spTgt spid="68"/>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1" grpId="0"/>
      <p:bldP spid="42" grpId="0" animBg="1"/>
      <p:bldP spid="43" grpId="0" animBg="1"/>
      <p:bldP spid="44" grpId="0" animBg="1"/>
      <p:bldP spid="45" grpId="0" animBg="1"/>
      <p:bldP spid="46" grpId="0" animBg="1"/>
      <p:bldP spid="48" grpId="0" animBg="1"/>
      <p:bldP spid="49" grpId="0" animBg="1"/>
      <p:bldP spid="51" grpId="0" animBg="1"/>
      <p:bldP spid="55" grpId="0" animBg="1"/>
      <p:bldP spid="66" grpId="0"/>
      <p:bldP spid="67" grpId="0"/>
      <p:bldP spid="69" grpId="0" animBg="1"/>
      <p:bldP spid="70" grpId="0"/>
      <p:bldP spid="36" grpId="0"/>
      <p:bldP spid="50" grpId="0" animBg="1"/>
      <p:bldP spid="54" grpId="0" animBg="1"/>
      <p:bldP spid="56" grpId="0"/>
      <p:bldP spid="58" grpId="0"/>
      <p:bldP spid="68" grpId="0"/>
      <p:bldP spid="71" grpId="0" animBg="1"/>
      <p:bldP spid="72"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8"/>
          <p:cNvSpPr>
            <a:spLocks noChangeAspect="1" noChangeArrowheads="1"/>
          </p:cNvSpPr>
          <p:nvPr/>
        </p:nvSpPr>
        <p:spPr bwMode="auto">
          <a:xfrm>
            <a:off x="785786" y="857232"/>
            <a:ext cx="857256" cy="852413"/>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9" name="Oval 9"/>
          <p:cNvSpPr>
            <a:spLocks noChangeAspect="1" noChangeArrowheads="1"/>
          </p:cNvSpPr>
          <p:nvPr/>
        </p:nvSpPr>
        <p:spPr bwMode="auto">
          <a:xfrm>
            <a:off x="836617" y="907776"/>
            <a:ext cx="755594" cy="751325"/>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a:solidFill>
                  <a:srgbClr val="FF0000"/>
                </a:solidFill>
                <a:effectLst>
                  <a:outerShdw blurRad="38100" dist="38100" dir="2700000" algn="tl">
                    <a:srgbClr val="000000"/>
                  </a:outerShdw>
                </a:effectLst>
                <a:ea typeface="宋体" pitchFamily="2" charset="-122"/>
              </a:rPr>
              <a:t>2</a:t>
            </a:r>
            <a:endParaRPr lang="en-AU" sz="2800" b="0" dirty="0">
              <a:solidFill>
                <a:srgbClr val="FF0000"/>
              </a:solidFill>
              <a:effectLst>
                <a:outerShdw blurRad="38100" dist="38100" dir="2700000" algn="tl">
                  <a:srgbClr val="000000"/>
                </a:outerShdw>
              </a:effectLst>
              <a:ea typeface="宋体" pitchFamily="2" charset="-122"/>
            </a:endParaRPr>
          </a:p>
        </p:txBody>
      </p:sp>
      <p:sp>
        <p:nvSpPr>
          <p:cNvPr id="12" name="TextBox 11"/>
          <p:cNvSpPr txBox="1"/>
          <p:nvPr/>
        </p:nvSpPr>
        <p:spPr>
          <a:xfrm>
            <a:off x="1928794" y="1000108"/>
            <a:ext cx="2214578" cy="533288"/>
          </a:xfrm>
          <a:prstGeom prst="rect">
            <a:avLst/>
          </a:prstGeom>
          <a:noFill/>
        </p:spPr>
        <p:txBody>
          <a:bodyPr wrap="square" rtlCol="0">
            <a:spAutoFit/>
          </a:bodyPr>
          <a:lstStyle/>
          <a:p>
            <a:pPr algn="l"/>
            <a:r>
              <a:rPr lang="zh-CN" altLang="en-US" sz="2800">
                <a:solidFill>
                  <a:srgbClr val="FF0000"/>
                </a:solidFill>
                <a:latin typeface="微软雅黑" pitchFamily="34" charset="-122"/>
                <a:ea typeface="微软雅黑" pitchFamily="34" charset="-122"/>
              </a:rPr>
              <a:t>循  环 链 表</a:t>
            </a:r>
          </a:p>
        </p:txBody>
      </p:sp>
      <p:sp>
        <p:nvSpPr>
          <p:cNvPr id="24" name="TextBox 23"/>
          <p:cNvSpPr txBox="1"/>
          <p:nvPr/>
        </p:nvSpPr>
        <p:spPr>
          <a:xfrm>
            <a:off x="1928794" y="2137619"/>
            <a:ext cx="3929090" cy="438197"/>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sym typeface="Wingdings"/>
              </a:rPr>
              <a:t>  </a:t>
            </a:r>
            <a:r>
              <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rPr>
              <a:t>循环单链表：构成一个环。</a:t>
            </a:r>
          </a:p>
        </p:txBody>
      </p:sp>
      <p:grpSp>
        <p:nvGrpSpPr>
          <p:cNvPr id="2" name="组合 10"/>
          <p:cNvGrpSpPr/>
          <p:nvPr/>
        </p:nvGrpSpPr>
        <p:grpSpPr>
          <a:xfrm>
            <a:off x="2714612" y="2899624"/>
            <a:ext cx="2071702" cy="1074046"/>
            <a:chOff x="2714612" y="3000378"/>
            <a:chExt cx="2071702" cy="805535"/>
          </a:xfrm>
        </p:grpSpPr>
        <p:sp>
          <p:nvSpPr>
            <p:cNvPr id="25" name="下箭头 24"/>
            <p:cNvSpPr/>
            <p:nvPr/>
          </p:nvSpPr>
          <p:spPr>
            <a:xfrm>
              <a:off x="3643306" y="3000378"/>
              <a:ext cx="214314" cy="357190"/>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6" name="TextBox 25"/>
            <p:cNvSpPr txBox="1"/>
            <p:nvPr/>
          </p:nvSpPr>
          <p:spPr>
            <a:xfrm>
              <a:off x="2714612" y="3500445"/>
              <a:ext cx="2071702" cy="305468"/>
            </a:xfrm>
            <a:prstGeom prst="rect">
              <a:avLst/>
            </a:prstGeom>
            <a:noFill/>
          </p:spPr>
          <p:txBody>
            <a:bodyPr wrap="square" rtlCol="0">
              <a:spAutoFit/>
            </a:bodyPr>
            <a:lstStyle/>
            <a:p>
              <a:r>
                <a:rPr lang="zh-CN" altLang="en-US" sz="2000">
                  <a:solidFill>
                    <a:srgbClr val="0000FF"/>
                  </a:solidFill>
                  <a:latin typeface="微软雅黑" pitchFamily="34" charset="-122"/>
                  <a:ea typeface="微软雅黑" pitchFamily="34" charset="-122"/>
                </a:rPr>
                <a:t>可以循环查找</a:t>
              </a:r>
            </a:p>
          </p:txBody>
        </p:sp>
      </p:grpSp>
      <p:sp>
        <p:nvSpPr>
          <p:cNvPr id="3" name="幻灯片编号占位符 2"/>
          <p:cNvSpPr>
            <a:spLocks noGrp="1"/>
          </p:cNvSpPr>
          <p:nvPr>
            <p:ph type="sldNum" sz="quarter" idx="12"/>
          </p:nvPr>
        </p:nvSpPr>
        <p:spPr/>
        <p:txBody>
          <a:bodyPr/>
          <a:lstStyle/>
          <a:p>
            <a:fld id="{BC067DFE-42A7-4CB5-93C4-F2F97DA7580C}" type="slidenum">
              <a:rPr lang="en-US" altLang="zh-CN" smtClean="0"/>
              <a:pPr/>
              <a:t>125</a:t>
            </a:fld>
            <a:endParaRPr lang="en-US" altLang="zh-CN" dirty="0"/>
          </a:p>
        </p:txBody>
      </p:sp>
    </p:spTree>
    <p:custDataLst>
      <p:tags r:id="rId1"/>
    </p:custDataLst>
    <p:extLst>
      <p:ext uri="{BB962C8B-B14F-4D97-AF65-F5344CB8AC3E}">
        <p14:creationId xmlns:p14="http://schemas.microsoft.com/office/powerpoint/2010/main" val="257489610"/>
      </p:ext>
    </p:extLst>
  </p:cSld>
  <p:clrMapOvr>
    <a:masterClrMapping/>
  </p:clrMapOvr>
  <mc:AlternateContent xmlns:mc="http://schemas.openxmlformats.org/markup-compatibility/2006" xmlns:p14="http://schemas.microsoft.com/office/powerpoint/2010/main">
    <mc:Choice Requires="p14">
      <p:transition spd="slow" p14:dur="2000" advTm="12044"/>
    </mc:Choice>
    <mc:Fallback xmlns="">
      <p:transition xmlns:p14="http://schemas.microsoft.com/office/powerpoint/2010/main" spd="slow" advTm="120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785786" y="571481"/>
            <a:ext cx="5286412" cy="438197"/>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  </a:t>
            </a:r>
            <a:r>
              <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循环双链表：构成两个环。</a:t>
            </a:r>
          </a:p>
        </p:txBody>
      </p:sp>
      <p:grpSp>
        <p:nvGrpSpPr>
          <p:cNvPr id="14" name="组合 13"/>
          <p:cNvGrpSpPr/>
          <p:nvPr/>
        </p:nvGrpSpPr>
        <p:grpSpPr>
          <a:xfrm>
            <a:off x="1571604" y="1333486"/>
            <a:ext cx="4214842" cy="1566488"/>
            <a:chOff x="1571604" y="1000114"/>
            <a:chExt cx="4214842" cy="1174866"/>
          </a:xfrm>
        </p:grpSpPr>
        <p:sp>
          <p:nvSpPr>
            <p:cNvPr id="25" name="下箭头 24"/>
            <p:cNvSpPr/>
            <p:nvPr/>
          </p:nvSpPr>
          <p:spPr>
            <a:xfrm>
              <a:off x="2500298" y="1000114"/>
              <a:ext cx="214314" cy="357190"/>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solidFill>
                  <a:srgbClr val="0000FF"/>
                </a:solidFill>
                <a:latin typeface="Consolas" pitchFamily="49" charset="0"/>
                <a:cs typeface="Consolas" pitchFamily="49" charset="0"/>
              </a:endParaRPr>
            </a:p>
          </p:txBody>
        </p:sp>
        <p:sp>
          <p:nvSpPr>
            <p:cNvPr id="26" name="TextBox 25"/>
            <p:cNvSpPr txBox="1"/>
            <p:nvPr/>
          </p:nvSpPr>
          <p:spPr>
            <a:xfrm>
              <a:off x="1571604" y="1500180"/>
              <a:ext cx="4214842" cy="674800"/>
            </a:xfrm>
            <a:prstGeom prst="rect">
              <a:avLst/>
            </a:prstGeom>
            <a:noFill/>
          </p:spPr>
          <p:txBody>
            <a:bodyPr wrap="square" rtlCol="0">
              <a:spAutoFit/>
            </a:bodyPr>
            <a:lstStyle/>
            <a:p>
              <a:pPr marL="342900" indent="-342900" algn="l">
                <a:buBlip>
                  <a:blip r:embed="rId4"/>
                </a:buBlip>
              </a:pPr>
              <a:r>
                <a:rPr lang="zh-CN" altLang="en-US" sz="2000">
                  <a:solidFill>
                    <a:srgbClr val="0000FF"/>
                  </a:solidFill>
                  <a:latin typeface="Consolas" pitchFamily="49" charset="0"/>
                  <a:ea typeface="微软雅黑" pitchFamily="34" charset="-122"/>
                  <a:cs typeface="Consolas" pitchFamily="49" charset="0"/>
                </a:rPr>
                <a:t>可以循环查找</a:t>
              </a:r>
              <a:endParaRPr lang="en-US" altLang="zh-CN" sz="2000">
                <a:solidFill>
                  <a:srgbClr val="0000FF"/>
                </a:solidFill>
                <a:latin typeface="Consolas" pitchFamily="49" charset="0"/>
                <a:ea typeface="微软雅黑" pitchFamily="34" charset="-122"/>
                <a:cs typeface="Consolas" pitchFamily="49" charset="0"/>
              </a:endParaRPr>
            </a:p>
            <a:p>
              <a:pPr marL="342900" indent="-342900" algn="l">
                <a:buBlip>
                  <a:blip r:embed="rId4"/>
                </a:buBlip>
              </a:pPr>
              <a:r>
                <a:rPr lang="zh-CN" altLang="en-US" sz="2000">
                  <a:solidFill>
                    <a:srgbClr val="0000FF"/>
                  </a:solidFill>
                  <a:latin typeface="Consolas" pitchFamily="49" charset="0"/>
                  <a:ea typeface="微软雅黑" pitchFamily="34" charset="-122"/>
                  <a:cs typeface="Consolas" pitchFamily="49" charset="0"/>
                </a:rPr>
                <a:t>可以通过头结点快速找到尾结点</a:t>
              </a:r>
            </a:p>
          </p:txBody>
        </p:sp>
      </p:grpSp>
      <p:grpSp>
        <p:nvGrpSpPr>
          <p:cNvPr id="15" name="组合 14"/>
          <p:cNvGrpSpPr/>
          <p:nvPr/>
        </p:nvGrpSpPr>
        <p:grpSpPr>
          <a:xfrm>
            <a:off x="2500298" y="2952745"/>
            <a:ext cx="3929090" cy="1428301"/>
            <a:chOff x="2500298" y="2214560"/>
            <a:chExt cx="3929090" cy="1071226"/>
          </a:xfrm>
        </p:grpSpPr>
        <p:sp>
          <p:nvSpPr>
            <p:cNvPr id="10" name="TextBox 9"/>
            <p:cNvSpPr txBox="1"/>
            <p:nvPr/>
          </p:nvSpPr>
          <p:spPr>
            <a:xfrm>
              <a:off x="2500298" y="2680717"/>
              <a:ext cx="3929090" cy="605069"/>
            </a:xfrm>
            <a:prstGeom prst="rect">
              <a:avLst/>
            </a:prstGeom>
            <a:noFill/>
          </p:spPr>
          <p:txBody>
            <a:bodyPr wrap="square" rtlCol="0">
              <a:spAutoFit/>
            </a:bodyPr>
            <a:lstStyle/>
            <a:p>
              <a:pPr algn="l"/>
              <a:r>
                <a:rPr lang="zh-CN" altLang="en-US" sz="2200">
                  <a:solidFill>
                    <a:srgbClr val="0000FF"/>
                  </a:solidFill>
                  <a:latin typeface="Consolas" pitchFamily="49" charset="0"/>
                  <a:ea typeface="楷体" pitchFamily="49" charset="-122"/>
                  <a:cs typeface="Consolas" pitchFamily="49" charset="0"/>
                </a:rPr>
                <a:t>删除尾结点、在尾结点前后插入一个结点的时间均为</a:t>
              </a:r>
              <a:r>
                <a:rPr lang="en-US" altLang="zh-CN" sz="2200">
                  <a:solidFill>
                    <a:srgbClr val="0000FF"/>
                  </a:solidFill>
                  <a:latin typeface="Consolas" pitchFamily="49" charset="0"/>
                  <a:ea typeface="楷体" pitchFamily="49" charset="-122"/>
                  <a:cs typeface="Consolas" pitchFamily="49" charset="0"/>
                </a:rPr>
                <a:t>O(1)</a:t>
              </a:r>
              <a:r>
                <a:rPr lang="zh-CN" altLang="en-US" sz="2200">
                  <a:solidFill>
                    <a:srgbClr val="0000FF"/>
                  </a:solidFill>
                  <a:latin typeface="Consolas" pitchFamily="49" charset="0"/>
                  <a:ea typeface="楷体" pitchFamily="49" charset="-122"/>
                  <a:cs typeface="Consolas" pitchFamily="49" charset="0"/>
                </a:rPr>
                <a:t>。</a:t>
              </a:r>
            </a:p>
          </p:txBody>
        </p:sp>
        <p:sp>
          <p:nvSpPr>
            <p:cNvPr id="13" name="右弧形箭头 12"/>
            <p:cNvSpPr/>
            <p:nvPr/>
          </p:nvSpPr>
          <p:spPr>
            <a:xfrm>
              <a:off x="5357818" y="2214560"/>
              <a:ext cx="285752" cy="428628"/>
            </a:xfrm>
            <a:prstGeom prst="curvedLeftArrow">
              <a:avLst/>
            </a:prstGeom>
            <a:ln>
              <a:tailEnd type="none" w="med" len="lg"/>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solidFill>
                  <a:srgbClr val="0000FF"/>
                </a:solidFill>
                <a:latin typeface="Consolas" pitchFamily="49" charset="0"/>
                <a:cs typeface="Consolas" pitchFamily="49" charset="0"/>
              </a:endParaRPr>
            </a:p>
          </p:txBody>
        </p:sp>
      </p:grpSp>
      <p:sp>
        <p:nvSpPr>
          <p:cNvPr id="2" name="幻灯片编号占位符 1"/>
          <p:cNvSpPr>
            <a:spLocks noGrp="1"/>
          </p:cNvSpPr>
          <p:nvPr>
            <p:ph type="sldNum" sz="quarter" idx="12"/>
          </p:nvPr>
        </p:nvSpPr>
        <p:spPr/>
        <p:txBody>
          <a:bodyPr/>
          <a:lstStyle/>
          <a:p>
            <a:fld id="{BC067DFE-42A7-4CB5-93C4-F2F97DA7580C}" type="slidenum">
              <a:rPr lang="en-US" altLang="zh-CN" smtClean="0"/>
              <a:pPr/>
              <a:t>126</a:t>
            </a:fld>
            <a:endParaRPr lang="en-US" altLang="zh-CN" dirty="0"/>
          </a:p>
        </p:txBody>
      </p:sp>
    </p:spTree>
    <p:custDataLst>
      <p:tags r:id="rId1"/>
    </p:custDataLst>
    <p:extLst>
      <p:ext uri="{BB962C8B-B14F-4D97-AF65-F5344CB8AC3E}">
        <p14:creationId xmlns:p14="http://schemas.microsoft.com/office/powerpoint/2010/main" val="654549726"/>
      </p:ext>
    </p:extLst>
  </p:cSld>
  <p:clrMapOvr>
    <a:masterClrMapping/>
  </p:clrMapOvr>
  <mc:AlternateContent xmlns:mc="http://schemas.openxmlformats.org/markup-compatibility/2006" xmlns:p14="http://schemas.microsoft.com/office/powerpoint/2010/main">
    <mc:Choice Requires="p14">
      <p:transition spd="slow" p14:dur="2000" advTm="16478"/>
    </mc:Choice>
    <mc:Fallback xmlns="">
      <p:transition xmlns:p14="http://schemas.microsoft.com/office/powerpoint/2010/main" spd="slow" advTm="1647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Text Box 2"/>
          <p:cNvSpPr txBox="1">
            <a:spLocks noChangeArrowheads="1"/>
          </p:cNvSpPr>
          <p:nvPr/>
        </p:nvSpPr>
        <p:spPr bwMode="auto">
          <a:xfrm>
            <a:off x="1763688" y="2662064"/>
            <a:ext cx="4897438" cy="762000"/>
          </a:xfrm>
          <a:prstGeom prst="rect">
            <a:avLst/>
          </a:prstGeom>
          <a:solidFill>
            <a:schemeClr val="hlink"/>
          </a:solidFill>
          <a:ln w="9525">
            <a:noFill/>
            <a:miter lim="800000"/>
            <a:headEnd/>
            <a:tailEnd/>
          </a:ln>
          <a:effectLst/>
        </p:spPr>
        <p:txBody>
          <a:bodyPr>
            <a:spAutoFit/>
          </a:bodyPr>
          <a:lstStyle/>
          <a:p>
            <a:pPr>
              <a:spcBef>
                <a:spcPct val="50000"/>
              </a:spcBef>
            </a:pPr>
            <a:r>
              <a:rPr lang="en-US" altLang="zh-CN" dirty="0">
                <a:solidFill>
                  <a:srgbClr val="FF00FF"/>
                </a:solidFill>
              </a:rPr>
              <a:t> </a:t>
            </a:r>
            <a:r>
              <a:rPr lang="en-US" altLang="zh-CN" sz="4000" dirty="0">
                <a:solidFill>
                  <a:srgbClr val="FF3300"/>
                </a:solidFill>
                <a:effectLst>
                  <a:outerShdw blurRad="38100" dist="38100" dir="2700000" algn="tl">
                    <a:srgbClr val="000000"/>
                  </a:outerShdw>
                </a:effectLst>
              </a:rPr>
              <a:t>━━</a:t>
            </a:r>
            <a:r>
              <a:rPr lang="zh-CN" altLang="en-US" sz="4400" dirty="0">
                <a:solidFill>
                  <a:srgbClr val="FF3300"/>
                </a:solidFill>
                <a:effectLst>
                  <a:outerShdw blurRad="38100" dist="38100" dir="2700000" algn="tl">
                    <a:srgbClr val="000000"/>
                  </a:outerShdw>
                </a:effectLst>
                <a:ea typeface="Arial Unicode MS" pitchFamily="34" charset="-122"/>
                <a:cs typeface="Arial Unicode MS" pitchFamily="34" charset="-122"/>
              </a:rPr>
              <a:t>本讲完</a:t>
            </a:r>
            <a:r>
              <a:rPr lang="zh-CN" altLang="en-US" sz="4000" dirty="0">
                <a:solidFill>
                  <a:srgbClr val="FF3300"/>
                </a:solidFill>
                <a:effectLst>
                  <a:outerShdw blurRad="38100" dist="38100" dir="2700000" algn="tl">
                    <a:srgbClr val="000000"/>
                  </a:outerShdw>
                </a:effectLst>
              </a:rPr>
              <a:t>━━</a:t>
            </a:r>
          </a:p>
        </p:txBody>
      </p:sp>
      <p:sp>
        <p:nvSpPr>
          <p:cNvPr id="3" name="幻灯片编号占位符 2"/>
          <p:cNvSpPr>
            <a:spLocks noGrp="1"/>
          </p:cNvSpPr>
          <p:nvPr>
            <p:ph type="sldNum" sz="quarter" idx="12"/>
          </p:nvPr>
        </p:nvSpPr>
        <p:spPr/>
        <p:txBody>
          <a:bodyPr/>
          <a:lstStyle/>
          <a:p>
            <a:fld id="{BC067DFE-42A7-4CB5-93C4-F2F97DA7580C}" type="slidenum">
              <a:rPr lang="en-US" altLang="zh-CN" smtClean="0"/>
              <a:pPr/>
              <a:t>127</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advTm="5390"/>
    </mc:Choice>
    <mc:Fallback xmlns="">
      <p:transition xmlns:p14="http://schemas.microsoft.com/office/powerpoint/2010/main" spd="slow" advTm="539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52400" y="976313"/>
            <a:ext cx="8686800" cy="1608004"/>
          </a:xfrm>
          <a:prstGeom prst="rect">
            <a:avLst/>
          </a:prstGeom>
          <a:noFill/>
          <a:ln w="9525">
            <a:noFill/>
            <a:miter lim="800000"/>
            <a:headEnd/>
            <a:tailEnd/>
          </a:ln>
          <a:effectLst/>
        </p:spPr>
        <p:txBody>
          <a:bodyPr>
            <a:spAutoFit/>
          </a:bodyPr>
          <a:lstStyle/>
          <a:p>
            <a:pPr algn="l">
              <a:lnSpc>
                <a:spcPct val="150000"/>
              </a:lnSpc>
              <a:spcBef>
                <a:spcPts val="0"/>
              </a:spcBef>
            </a:pPr>
            <a:r>
              <a:rPr kumimoji="1" lang="zh-CN" altLang="en-US" sz="2400" dirty="0">
                <a:solidFill>
                  <a:srgbClr val="FF3300"/>
                </a:solidFill>
                <a:latin typeface="Consolas" pitchFamily="49" charset="0"/>
                <a:ea typeface="微软雅黑" pitchFamily="34" charset="-122"/>
                <a:cs typeface="Consolas" pitchFamily="49" charset="0"/>
              </a:rPr>
              <a:t>（</a:t>
            </a:r>
            <a:r>
              <a:rPr kumimoji="1" lang="en-US" altLang="zh-CN" sz="2400" dirty="0">
                <a:solidFill>
                  <a:srgbClr val="FF3300"/>
                </a:solidFill>
                <a:latin typeface="Consolas" pitchFamily="49" charset="0"/>
                <a:ea typeface="微软雅黑" pitchFamily="34" charset="-122"/>
                <a:cs typeface="Consolas" pitchFamily="49" charset="0"/>
              </a:rPr>
              <a:t>1</a:t>
            </a:r>
            <a:r>
              <a:rPr kumimoji="1" lang="zh-CN" altLang="en-US" sz="2400" dirty="0">
                <a:solidFill>
                  <a:srgbClr val="FF3300"/>
                </a:solidFill>
                <a:latin typeface="Consolas" pitchFamily="49" charset="0"/>
                <a:ea typeface="微软雅黑" pitchFamily="34" charset="-122"/>
                <a:cs typeface="Consolas" pitchFamily="49" charset="0"/>
              </a:rPr>
              <a:t>）初始化线性表</a:t>
            </a:r>
            <a:r>
              <a:rPr kumimoji="1" lang="en-US" altLang="zh-CN" sz="2400" dirty="0" err="1">
                <a:solidFill>
                  <a:srgbClr val="FF3300"/>
                </a:solidFill>
                <a:latin typeface="Consolas" pitchFamily="49" charset="0"/>
                <a:ea typeface="微软雅黑" pitchFamily="34" charset="-122"/>
                <a:cs typeface="Consolas" pitchFamily="49" charset="0"/>
              </a:rPr>
              <a:t>InitList</a:t>
            </a:r>
            <a:r>
              <a:rPr kumimoji="1" lang="en-US" altLang="zh-CN" sz="2400" dirty="0">
                <a:solidFill>
                  <a:srgbClr val="FF3300"/>
                </a:solidFill>
                <a:latin typeface="Consolas" pitchFamily="49" charset="0"/>
                <a:ea typeface="微软雅黑" pitchFamily="34" charset="-122"/>
                <a:cs typeface="Consolas" pitchFamily="49" charset="0"/>
              </a:rPr>
              <a:t>(L)</a:t>
            </a:r>
          </a:p>
          <a:p>
            <a:pPr algn="just">
              <a:lnSpc>
                <a:spcPct val="150000"/>
              </a:lnSpc>
              <a:spcBef>
                <a:spcPts val="0"/>
              </a:spcBef>
            </a:pPr>
            <a:r>
              <a:rPr kumimoji="1" lang="en-US" altLang="zh-CN" sz="2400" dirty="0">
                <a:solidFill>
                  <a:srgbClr val="FF3300"/>
                </a:solidFill>
                <a:latin typeface="Consolas" pitchFamily="49" charset="0"/>
                <a:ea typeface="楷体" pitchFamily="49" charset="-122"/>
                <a:cs typeface="Consolas" pitchFamily="49" charset="0"/>
              </a:rPr>
              <a:t>   </a:t>
            </a:r>
            <a:r>
              <a:rPr kumimoji="1" lang="zh-CN" altLang="en-US" dirty="0">
                <a:latin typeface="Consolas" pitchFamily="49" charset="0"/>
                <a:ea typeface="楷体" pitchFamily="49" charset="-122"/>
                <a:cs typeface="Consolas" pitchFamily="49" charset="0"/>
              </a:rPr>
              <a:t>该运算的结果是构造一个空的线性表</a:t>
            </a:r>
            <a:r>
              <a:rPr kumimoji="1" lang="en-US" altLang="zh-CN" dirty="0">
                <a:latin typeface="Consolas" pitchFamily="49" charset="0"/>
                <a:ea typeface="楷体" pitchFamily="49" charset="-122"/>
                <a:cs typeface="Consolas" pitchFamily="49" charset="0"/>
              </a:rPr>
              <a:t>L</a:t>
            </a:r>
            <a:r>
              <a:rPr kumimoji="1" lang="zh-CN" altLang="en-US" dirty="0">
                <a:latin typeface="Consolas" pitchFamily="49" charset="0"/>
                <a:ea typeface="楷体" pitchFamily="49" charset="-122"/>
                <a:cs typeface="Consolas" pitchFamily="49" charset="0"/>
              </a:rPr>
              <a:t>。实际上只需将</a:t>
            </a:r>
            <a:r>
              <a:rPr kumimoji="1" lang="en-US" altLang="zh-CN" dirty="0">
                <a:latin typeface="Consolas" pitchFamily="49" charset="0"/>
                <a:ea typeface="楷体" pitchFamily="49" charset="-122"/>
                <a:cs typeface="Consolas" pitchFamily="49" charset="0"/>
              </a:rPr>
              <a:t>length</a:t>
            </a:r>
            <a:r>
              <a:rPr kumimoji="1" lang="zh-CN" altLang="en-US" dirty="0">
                <a:latin typeface="Consolas" pitchFamily="49" charset="0"/>
                <a:ea typeface="楷体" pitchFamily="49" charset="-122"/>
                <a:cs typeface="Consolas" pitchFamily="49" charset="0"/>
              </a:rPr>
              <a:t>成员设置为</a:t>
            </a:r>
            <a:r>
              <a:rPr kumimoji="1" lang="en-US" altLang="zh-CN" dirty="0">
                <a:latin typeface="Consolas" pitchFamily="49" charset="0"/>
                <a:ea typeface="楷体" pitchFamily="49" charset="-122"/>
                <a:cs typeface="Consolas" pitchFamily="49" charset="0"/>
              </a:rPr>
              <a:t>0</a:t>
            </a:r>
            <a:r>
              <a:rPr kumimoji="1" lang="zh-CN" altLang="en-US" dirty="0">
                <a:latin typeface="Consolas" pitchFamily="49" charset="0"/>
                <a:ea typeface="楷体" pitchFamily="49" charset="-122"/>
                <a:cs typeface="Consolas" pitchFamily="49" charset="0"/>
              </a:rPr>
              <a:t>即可。</a:t>
            </a:r>
            <a:r>
              <a:rPr kumimoji="1" lang="zh-CN" altLang="en-US" dirty="0">
                <a:solidFill>
                  <a:srgbClr val="FF3300"/>
                </a:solidFill>
                <a:latin typeface="Consolas" pitchFamily="49" charset="0"/>
                <a:ea typeface="楷体" pitchFamily="49" charset="-122"/>
                <a:cs typeface="Consolas" pitchFamily="49" charset="0"/>
              </a:rPr>
              <a:t>       </a:t>
            </a:r>
            <a:endParaRPr kumimoji="1" lang="zh-CN" altLang="en-US" dirty="0">
              <a:latin typeface="Consolas" pitchFamily="49" charset="0"/>
              <a:ea typeface="楷体" pitchFamily="49" charset="-122"/>
              <a:cs typeface="Consolas" pitchFamily="49" charset="0"/>
            </a:endParaRPr>
          </a:p>
        </p:txBody>
      </p:sp>
      <p:sp>
        <p:nvSpPr>
          <p:cNvPr id="14340" name="Text Box 4"/>
          <p:cNvSpPr txBox="1">
            <a:spLocks noChangeArrowheads="1"/>
          </p:cNvSpPr>
          <p:nvPr/>
        </p:nvSpPr>
        <p:spPr bwMode="auto">
          <a:xfrm>
            <a:off x="250825" y="260350"/>
            <a:ext cx="4464051" cy="538674"/>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square">
            <a:spAutoFit/>
          </a:bodyPr>
          <a:lstStyle/>
          <a:p>
            <a:pPr algn="l">
              <a:lnSpc>
                <a:spcPct val="110000"/>
              </a:lnSpc>
            </a:pPr>
            <a:r>
              <a:rPr lang="en-US" altLang="zh-CN" sz="2800">
                <a:solidFill>
                  <a:schemeClr val="bg1"/>
                </a:solidFill>
                <a:latin typeface="Consolas" pitchFamily="49" charset="0"/>
                <a:ea typeface="微软雅黑" pitchFamily="34" charset="-122"/>
                <a:cs typeface="Consolas" pitchFamily="49" charset="0"/>
              </a:rPr>
              <a:t>  2</a:t>
            </a:r>
            <a:r>
              <a:rPr lang="zh-CN" altLang="en-US" sz="2800">
                <a:solidFill>
                  <a:schemeClr val="bg1"/>
                </a:solidFill>
                <a:latin typeface="Consolas" pitchFamily="49" charset="0"/>
                <a:ea typeface="微软雅黑" pitchFamily="34" charset="-122"/>
                <a:cs typeface="Consolas" pitchFamily="49" charset="0"/>
              </a:rPr>
              <a:t>、顺序</a:t>
            </a:r>
            <a:r>
              <a:rPr lang="zh-CN" altLang="en-US" sz="2800" dirty="0">
                <a:solidFill>
                  <a:schemeClr val="bg1"/>
                </a:solidFill>
                <a:latin typeface="Consolas" pitchFamily="49" charset="0"/>
                <a:ea typeface="微软雅黑" pitchFamily="34" charset="-122"/>
                <a:cs typeface="Consolas" pitchFamily="49" charset="0"/>
              </a:rPr>
              <a:t>表基本运算算法</a:t>
            </a:r>
          </a:p>
        </p:txBody>
      </p:sp>
      <p:sp>
        <p:nvSpPr>
          <p:cNvPr id="14342" name="Text Box 6"/>
          <p:cNvSpPr txBox="1">
            <a:spLocks noChangeArrowheads="1"/>
          </p:cNvSpPr>
          <p:nvPr/>
        </p:nvSpPr>
        <p:spPr bwMode="auto">
          <a:xfrm>
            <a:off x="1357290" y="3071810"/>
            <a:ext cx="6480175" cy="2157102"/>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l"/>
            <a:r>
              <a:rPr kumimoji="1" lang="en-US" altLang="zh-CN" sz="1800" dirty="0">
                <a:solidFill>
                  <a:srgbClr val="0000FF"/>
                </a:solidFill>
                <a:latin typeface="Consolas" pitchFamily="49" charset="0"/>
                <a:ea typeface="仿宋" pitchFamily="49" charset="-122"/>
                <a:cs typeface="Consolas" pitchFamily="49" charset="0"/>
              </a:rPr>
              <a:t>void </a:t>
            </a:r>
            <a:r>
              <a:rPr kumimoji="1" lang="en-US" altLang="zh-CN" sz="1800" dirty="0" err="1">
                <a:solidFill>
                  <a:srgbClr val="FF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InitList</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SqList</a:t>
            </a:r>
            <a:r>
              <a:rPr kumimoji="1" lang="en-US" altLang="zh-CN" sz="1800" dirty="0">
                <a:solidFill>
                  <a:srgbClr val="0000FF"/>
                </a:solidFill>
                <a:latin typeface="Consolas" pitchFamily="49" charset="0"/>
                <a:ea typeface="仿宋" pitchFamily="49" charset="-122"/>
                <a:cs typeface="Consolas" pitchFamily="49" charset="0"/>
              </a:rPr>
              <a:t> *&amp;</a:t>
            </a:r>
            <a:r>
              <a:rPr kumimoji="1" lang="en-US" altLang="zh-CN" sz="1800">
                <a:solidFill>
                  <a:srgbClr val="0000FF"/>
                </a:solidFill>
                <a:latin typeface="Consolas" pitchFamily="49" charset="0"/>
                <a:ea typeface="仿宋" pitchFamily="49" charset="-122"/>
                <a:cs typeface="Consolas" pitchFamily="49" charset="0"/>
              </a:rPr>
              <a:t>L)</a:t>
            </a:r>
            <a:endParaRPr kumimoji="1" lang="zh-CN" altLang="en-US" sz="1800" dirty="0">
              <a:solidFill>
                <a:srgbClr val="0000FF"/>
              </a:solidFill>
              <a:latin typeface="Consolas" pitchFamily="49" charset="0"/>
              <a:ea typeface="仿宋" pitchFamily="49" charset="-122"/>
              <a:cs typeface="Consolas" pitchFamily="49" charset="0"/>
            </a:endParaRPr>
          </a:p>
          <a:p>
            <a:pPr algn="l"/>
            <a:r>
              <a:rPr kumimoji="1" lang="en-US" altLang="zh-CN" sz="1800">
                <a:solidFill>
                  <a:srgbClr val="0000FF"/>
                </a:solidFill>
                <a:latin typeface="Consolas" pitchFamily="49" charset="0"/>
                <a:ea typeface="仿宋" pitchFamily="49" charset="-122"/>
                <a:cs typeface="Consolas" pitchFamily="49" charset="0"/>
              </a:rPr>
              <a:t>{  L</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SqList</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err="1">
                <a:solidFill>
                  <a:srgbClr val="0000FF"/>
                </a:solidFill>
                <a:latin typeface="Consolas" pitchFamily="49" charset="0"/>
                <a:ea typeface="仿宋" pitchFamily="49" charset="-122"/>
                <a:cs typeface="Consolas" pitchFamily="49" charset="0"/>
              </a:rPr>
              <a:t>malloc</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sizeof</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SqList</a:t>
            </a:r>
            <a:r>
              <a:rPr kumimoji="1" lang="en-US" altLang="zh-CN" sz="1800" dirty="0">
                <a:solidFill>
                  <a:srgbClr val="0000FF"/>
                </a:solidFill>
                <a:latin typeface="Consolas" pitchFamily="49" charset="0"/>
                <a:ea typeface="仿宋" pitchFamily="49" charset="-122"/>
                <a:cs typeface="Consolas" pitchFamily="49" charset="0"/>
              </a:rPr>
              <a:t>));</a:t>
            </a:r>
          </a:p>
          <a:p>
            <a:pPr algn="l"/>
            <a:r>
              <a:rPr kumimoji="1" lang="zh-CN" altLang="en-US" sz="1800" dirty="0">
                <a:solidFill>
                  <a:srgbClr val="0000FF"/>
                </a:solidFill>
                <a:latin typeface="Consolas" pitchFamily="49" charset="0"/>
                <a:ea typeface="仿宋" pitchFamily="49" charset="-122"/>
                <a:cs typeface="Consolas" pitchFamily="49" charset="0"/>
              </a:rPr>
              <a:t>　</a:t>
            </a:r>
            <a:r>
              <a:rPr kumimoji="1" lang="zh-CN" altLang="en-US" sz="1800">
                <a:solidFill>
                  <a:srgbClr val="0000FF"/>
                </a:solidFill>
                <a:latin typeface="Consolas" pitchFamily="49" charset="0"/>
                <a:ea typeface="仿宋" pitchFamily="49" charset="-122"/>
                <a:cs typeface="Consolas" pitchFamily="49" charset="0"/>
              </a:rPr>
              <a:t>　</a:t>
            </a:r>
            <a:r>
              <a:rPr kumimoji="1" lang="zh-CN" altLang="en-US"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a:t>
            </a:r>
            <a:r>
              <a:rPr kumimoji="1" lang="zh-CN" altLang="en-US" sz="1800" dirty="0">
                <a:solidFill>
                  <a:srgbClr val="0000FF"/>
                </a:solidFill>
                <a:latin typeface="Consolas" pitchFamily="49" charset="0"/>
                <a:ea typeface="仿宋" pitchFamily="49" charset="-122"/>
                <a:cs typeface="Consolas" pitchFamily="49" charset="0"/>
              </a:rPr>
              <a:t>分配存放线性表的顺序表空间</a:t>
            </a:r>
          </a:p>
          <a:p>
            <a:pPr algn="l"/>
            <a:r>
              <a:rPr kumimoji="1" lang="zh-CN" altLang="en-US" sz="1800">
                <a:solidFill>
                  <a:srgbClr val="0000FF"/>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rPr>
              <a:t>L-</a:t>
            </a:r>
            <a:r>
              <a:rPr kumimoji="1" lang="en-US" altLang="zh-CN" sz="1800" dirty="0">
                <a:solidFill>
                  <a:srgbClr val="0000FF"/>
                </a:solidFill>
                <a:latin typeface="Consolas" pitchFamily="49" charset="0"/>
                <a:ea typeface="仿宋" pitchFamily="49" charset="-122"/>
                <a:cs typeface="Consolas" pitchFamily="49" charset="0"/>
              </a:rPr>
              <a:t>&gt;length=0;</a:t>
            </a:r>
          </a:p>
          <a:p>
            <a:pPr algn="l"/>
            <a:r>
              <a:rPr kumimoji="1" lang="en-US" altLang="zh-CN" sz="1800" dirty="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p:txBody>
      </p:sp>
      <p:sp>
        <p:nvSpPr>
          <p:cNvPr id="3" name="幻灯片编号占位符 2"/>
          <p:cNvSpPr>
            <a:spLocks noGrp="1"/>
          </p:cNvSpPr>
          <p:nvPr>
            <p:ph type="sldNum" sz="quarter" idx="12"/>
          </p:nvPr>
        </p:nvSpPr>
        <p:spPr/>
        <p:txBody>
          <a:bodyPr/>
          <a:lstStyle/>
          <a:p>
            <a:fld id="{BC067DFE-42A7-4CB5-93C4-F2F97DA7580C}" type="slidenum">
              <a:rPr lang="en-US" altLang="zh-CN" smtClean="0"/>
              <a:pPr/>
              <a:t>13</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8600"/>
    </mc:Choice>
    <mc:Fallback xmlns="">
      <p:transition xmlns:p14="http://schemas.microsoft.com/office/powerpoint/2010/main" spd="slow" advTm="186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4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34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89092" y="1928802"/>
            <a:ext cx="4535487" cy="1575404"/>
          </a:xfrm>
          <a:prstGeom prst="rect">
            <a:avLst/>
          </a:prstGeom>
          <a:ln>
            <a:headEnd/>
            <a:tailEnd/>
          </a:ln>
          <a:scene3d>
            <a:camera prst="perspectiveRight"/>
            <a:lightRig rig="threePt" dir="t"/>
          </a:scene3d>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just">
              <a:spcBef>
                <a:spcPct val="50000"/>
              </a:spcBef>
            </a:pPr>
            <a:r>
              <a:rPr kumimoji="1" lang="en-US" altLang="zh-CN" sz="1800" dirty="0">
                <a:solidFill>
                  <a:srgbClr val="0000FF"/>
                </a:solidFill>
                <a:latin typeface="Consolas" pitchFamily="49" charset="0"/>
                <a:ea typeface="宋体" pitchFamily="2" charset="-122"/>
                <a:cs typeface="Consolas" pitchFamily="49" charset="0"/>
              </a:rPr>
              <a:t>void </a:t>
            </a:r>
            <a:r>
              <a:rPr kumimoji="1" lang="en-US" altLang="zh-CN" sz="1800" dirty="0" err="1">
                <a:solidFill>
                  <a:srgbClr val="FF0000"/>
                </a:solidFill>
                <a:effectLst>
                  <a:outerShdw blurRad="38100" dist="38100" dir="2700000" algn="tl">
                    <a:srgbClr val="000000">
                      <a:alpha val="43137"/>
                    </a:srgbClr>
                  </a:outerShdw>
                </a:effectLst>
                <a:latin typeface="Consolas" pitchFamily="49" charset="0"/>
                <a:ea typeface="宋体" pitchFamily="2" charset="-122"/>
                <a:cs typeface="Consolas" pitchFamily="49" charset="0"/>
              </a:rPr>
              <a:t>DestroyList</a:t>
            </a:r>
            <a:r>
              <a:rPr kumimoji="1" lang="en-US" altLang="zh-CN" sz="1800" dirty="0">
                <a:solidFill>
                  <a:srgbClr val="0000FF"/>
                </a:solidFill>
                <a:latin typeface="Consolas" pitchFamily="49" charset="0"/>
                <a:ea typeface="宋体" pitchFamily="2" charset="-122"/>
                <a:cs typeface="Consolas" pitchFamily="49" charset="0"/>
              </a:rPr>
              <a:t>(</a:t>
            </a:r>
            <a:r>
              <a:rPr kumimoji="1" lang="en-US" altLang="zh-CN" sz="1800" dirty="0" err="1">
                <a:solidFill>
                  <a:srgbClr val="0000FF"/>
                </a:solidFill>
                <a:latin typeface="Consolas" pitchFamily="49" charset="0"/>
                <a:ea typeface="宋体" pitchFamily="2" charset="-122"/>
                <a:cs typeface="Consolas" pitchFamily="49" charset="0"/>
              </a:rPr>
              <a:t>SqList</a:t>
            </a:r>
            <a:r>
              <a:rPr kumimoji="1" lang="en-US" altLang="zh-CN" sz="1800" dirty="0">
                <a:solidFill>
                  <a:srgbClr val="0000FF"/>
                </a:solidFill>
                <a:latin typeface="Consolas" pitchFamily="49" charset="0"/>
                <a:ea typeface="宋体" pitchFamily="2" charset="-122"/>
                <a:cs typeface="Consolas" pitchFamily="49" charset="0"/>
              </a:rPr>
              <a:t> *&amp;L)</a:t>
            </a:r>
          </a:p>
          <a:p>
            <a:pPr algn="just">
              <a:lnSpc>
                <a:spcPct val="80000"/>
              </a:lnSpc>
              <a:spcBef>
                <a:spcPct val="50000"/>
              </a:spcBef>
            </a:pPr>
            <a:r>
              <a:rPr kumimoji="1" lang="en-US" altLang="zh-CN" sz="1800" dirty="0">
                <a:solidFill>
                  <a:srgbClr val="0000FF"/>
                </a:solidFill>
                <a:latin typeface="Consolas" pitchFamily="49" charset="0"/>
                <a:ea typeface="宋体" pitchFamily="2" charset="-122"/>
                <a:cs typeface="Consolas" pitchFamily="49" charset="0"/>
              </a:rPr>
              <a:t>{</a:t>
            </a:r>
          </a:p>
          <a:p>
            <a:pPr algn="just">
              <a:lnSpc>
                <a:spcPct val="80000"/>
              </a:lnSpc>
              <a:spcBef>
                <a:spcPct val="50000"/>
              </a:spcBef>
            </a:pPr>
            <a:r>
              <a:rPr kumimoji="1" lang="en-US" altLang="zh-CN" sz="1800">
                <a:solidFill>
                  <a:srgbClr val="0000FF"/>
                </a:solidFill>
                <a:latin typeface="Consolas" pitchFamily="49" charset="0"/>
                <a:ea typeface="宋体" pitchFamily="2" charset="-122"/>
                <a:cs typeface="Consolas" pitchFamily="49" charset="0"/>
              </a:rPr>
              <a:t>    free(L</a:t>
            </a:r>
            <a:r>
              <a:rPr kumimoji="1" lang="en-US" altLang="zh-CN" sz="1800" dirty="0">
                <a:solidFill>
                  <a:srgbClr val="0000FF"/>
                </a:solidFill>
                <a:latin typeface="Consolas" pitchFamily="49" charset="0"/>
                <a:ea typeface="宋体" pitchFamily="2" charset="-122"/>
                <a:cs typeface="Consolas" pitchFamily="49" charset="0"/>
              </a:rPr>
              <a:t>);</a:t>
            </a:r>
          </a:p>
          <a:p>
            <a:pPr algn="just">
              <a:lnSpc>
                <a:spcPct val="80000"/>
              </a:lnSpc>
              <a:spcBef>
                <a:spcPct val="50000"/>
              </a:spcBef>
            </a:pPr>
            <a:r>
              <a:rPr kumimoji="1" lang="en-US" altLang="zh-CN" sz="1800" dirty="0">
                <a:solidFill>
                  <a:srgbClr val="0000FF"/>
                </a:solidFill>
                <a:latin typeface="Consolas" pitchFamily="49" charset="0"/>
                <a:ea typeface="宋体" pitchFamily="2" charset="-122"/>
                <a:cs typeface="Consolas" pitchFamily="49" charset="0"/>
              </a:rPr>
              <a:t>}</a:t>
            </a:r>
            <a:r>
              <a:rPr kumimoji="1" lang="en-US" altLang="zh-CN" sz="1800" dirty="0">
                <a:solidFill>
                  <a:srgbClr val="0000FF"/>
                </a:solidFill>
                <a:latin typeface="Consolas" pitchFamily="49" charset="0"/>
                <a:cs typeface="Consolas" pitchFamily="49" charset="0"/>
              </a:rPr>
              <a:t>   </a:t>
            </a:r>
          </a:p>
        </p:txBody>
      </p:sp>
      <p:sp>
        <p:nvSpPr>
          <p:cNvPr id="15367" name="Text Box 1031"/>
          <p:cNvSpPr txBox="1">
            <a:spLocks noChangeArrowheads="1"/>
          </p:cNvSpPr>
          <p:nvPr/>
        </p:nvSpPr>
        <p:spPr bwMode="auto">
          <a:xfrm>
            <a:off x="395288" y="333375"/>
            <a:ext cx="8064500" cy="1130246"/>
          </a:xfrm>
          <a:prstGeom prst="rect">
            <a:avLst/>
          </a:prstGeom>
          <a:noFill/>
          <a:ln w="9525">
            <a:noFill/>
            <a:miter lim="800000"/>
            <a:headEnd/>
            <a:tailEnd/>
          </a:ln>
          <a:effectLst/>
        </p:spPr>
        <p:txBody>
          <a:bodyPr>
            <a:spAutoFit/>
          </a:bodyPr>
          <a:lstStyle/>
          <a:p>
            <a:pPr algn="l">
              <a:lnSpc>
                <a:spcPct val="150000"/>
              </a:lnSpc>
              <a:spcBef>
                <a:spcPts val="0"/>
              </a:spcBef>
            </a:pPr>
            <a:r>
              <a:rPr kumimoji="1" lang="zh-CN" altLang="en-US" sz="2400" dirty="0">
                <a:solidFill>
                  <a:srgbClr val="FF3300"/>
                </a:solidFill>
                <a:latin typeface="Consolas" pitchFamily="49" charset="0"/>
                <a:ea typeface="微软雅黑" pitchFamily="34" charset="-122"/>
                <a:cs typeface="Consolas" pitchFamily="49" charset="0"/>
              </a:rPr>
              <a:t>（</a:t>
            </a:r>
            <a:r>
              <a:rPr kumimoji="1" lang="en-US" altLang="zh-CN" sz="2400" dirty="0">
                <a:solidFill>
                  <a:srgbClr val="FF3300"/>
                </a:solidFill>
                <a:latin typeface="Consolas" pitchFamily="49" charset="0"/>
                <a:ea typeface="微软雅黑" pitchFamily="34" charset="-122"/>
                <a:cs typeface="Consolas" pitchFamily="49" charset="0"/>
              </a:rPr>
              <a:t>2</a:t>
            </a:r>
            <a:r>
              <a:rPr kumimoji="1" lang="zh-CN" altLang="en-US" sz="2400" dirty="0">
                <a:solidFill>
                  <a:srgbClr val="FF3300"/>
                </a:solidFill>
                <a:latin typeface="Consolas" pitchFamily="49" charset="0"/>
                <a:ea typeface="微软雅黑" pitchFamily="34" charset="-122"/>
                <a:cs typeface="Consolas" pitchFamily="49" charset="0"/>
              </a:rPr>
              <a:t>）销毁线性表</a:t>
            </a:r>
            <a:r>
              <a:rPr kumimoji="1" lang="en-US" altLang="zh-CN" sz="2400" dirty="0" err="1">
                <a:solidFill>
                  <a:srgbClr val="FF3300"/>
                </a:solidFill>
                <a:latin typeface="Consolas" pitchFamily="49" charset="0"/>
                <a:ea typeface="微软雅黑" pitchFamily="34" charset="-122"/>
                <a:cs typeface="Consolas" pitchFamily="49" charset="0"/>
              </a:rPr>
              <a:t>DestroyList</a:t>
            </a:r>
            <a:r>
              <a:rPr kumimoji="1" lang="en-US" altLang="zh-CN" sz="2400" dirty="0">
                <a:solidFill>
                  <a:srgbClr val="FF3300"/>
                </a:solidFill>
                <a:latin typeface="Consolas" pitchFamily="49" charset="0"/>
                <a:ea typeface="微软雅黑" pitchFamily="34" charset="-122"/>
                <a:cs typeface="Consolas" pitchFamily="49" charset="0"/>
              </a:rPr>
              <a:t>(L)</a:t>
            </a:r>
          </a:p>
          <a:p>
            <a:pPr algn="l">
              <a:lnSpc>
                <a:spcPct val="150000"/>
              </a:lnSpc>
              <a:spcBef>
                <a:spcPts val="0"/>
              </a:spcBef>
            </a:pPr>
            <a:r>
              <a:rPr kumimoji="1" lang="en-US" altLang="zh-CN" sz="2400">
                <a:solidFill>
                  <a:srgbClr val="FF3300"/>
                </a:solidFill>
                <a:latin typeface="Consolas" pitchFamily="49" charset="0"/>
                <a:ea typeface="楷体" pitchFamily="49" charset="-122"/>
                <a:cs typeface="Consolas" pitchFamily="49" charset="0"/>
              </a:rPr>
              <a:t>   </a:t>
            </a:r>
            <a:r>
              <a:rPr kumimoji="1" lang="zh-CN" altLang="en-US">
                <a:latin typeface="Consolas" pitchFamily="49" charset="0"/>
                <a:ea typeface="楷体" pitchFamily="49" charset="-122"/>
                <a:cs typeface="Consolas" pitchFamily="49" charset="0"/>
              </a:rPr>
              <a:t>该</a:t>
            </a:r>
            <a:r>
              <a:rPr kumimoji="1" lang="zh-CN" altLang="en-US" dirty="0">
                <a:latin typeface="Consolas" pitchFamily="49" charset="0"/>
                <a:ea typeface="楷体" pitchFamily="49" charset="-122"/>
                <a:cs typeface="Consolas" pitchFamily="49" charset="0"/>
              </a:rPr>
              <a:t>运算的结果是释放线性表</a:t>
            </a:r>
            <a:r>
              <a:rPr kumimoji="1" lang="en-US" altLang="zh-CN" dirty="0">
                <a:latin typeface="Consolas" pitchFamily="49" charset="0"/>
                <a:ea typeface="楷体" pitchFamily="49" charset="-122"/>
                <a:cs typeface="Consolas" pitchFamily="49" charset="0"/>
              </a:rPr>
              <a:t>L</a:t>
            </a:r>
            <a:r>
              <a:rPr kumimoji="1" lang="zh-CN" altLang="en-US" dirty="0">
                <a:latin typeface="Consolas" pitchFamily="49" charset="0"/>
                <a:ea typeface="楷体" pitchFamily="49" charset="-122"/>
                <a:cs typeface="Consolas" pitchFamily="49" charset="0"/>
              </a:rPr>
              <a:t>占用的内存空间。</a:t>
            </a:r>
            <a:endParaRPr lang="zh-CN" altLang="en-US" dirty="0">
              <a:latin typeface="Consolas" pitchFamily="49" charset="0"/>
              <a:ea typeface="楷体" pitchFamily="49" charset="-122"/>
              <a:cs typeface="Consolas" pitchFamily="49" charset="0"/>
            </a:endParaRPr>
          </a:p>
        </p:txBody>
      </p:sp>
      <p:grpSp>
        <p:nvGrpSpPr>
          <p:cNvPr id="15" name="组合 14"/>
          <p:cNvGrpSpPr/>
          <p:nvPr/>
        </p:nvGrpSpPr>
        <p:grpSpPr>
          <a:xfrm>
            <a:off x="-71470" y="3254592"/>
            <a:ext cx="4503966" cy="2860534"/>
            <a:chOff x="710976" y="3254592"/>
            <a:chExt cx="4503966" cy="2860534"/>
          </a:xfrm>
        </p:grpSpPr>
        <p:sp>
          <p:nvSpPr>
            <p:cNvPr id="10" name="TextBox 9"/>
            <p:cNvSpPr txBox="1"/>
            <p:nvPr/>
          </p:nvSpPr>
          <p:spPr>
            <a:xfrm>
              <a:off x="710976" y="4100460"/>
              <a:ext cx="571504" cy="400110"/>
            </a:xfrm>
            <a:prstGeom prst="rect">
              <a:avLst/>
            </a:prstGeom>
            <a:noFill/>
          </p:spPr>
          <p:txBody>
            <a:bodyPr wrap="square" rtlCol="0">
              <a:spAutoFit/>
            </a:bodyPr>
            <a:lstStyle/>
            <a:p>
              <a:r>
                <a:rPr lang="en-US" altLang="zh-CN" i="1" dirty="0"/>
                <a:t>L</a:t>
              </a:r>
              <a:endParaRPr lang="zh-CN" altLang="en-US" i="1" dirty="0"/>
            </a:p>
          </p:txBody>
        </p:sp>
        <p:sp>
          <p:nvSpPr>
            <p:cNvPr id="15366" name="Text Box 1030"/>
            <p:cNvSpPr txBox="1">
              <a:spLocks noChangeArrowheads="1"/>
            </p:cNvSpPr>
            <p:nvPr/>
          </p:nvSpPr>
          <p:spPr bwMode="auto">
            <a:xfrm>
              <a:off x="1571604" y="5715016"/>
              <a:ext cx="3357586" cy="400110"/>
            </a:xfrm>
            <a:prstGeom prst="rect">
              <a:avLst/>
            </a:prstGeom>
            <a:noFill/>
            <a:ln w="9525">
              <a:noFill/>
              <a:miter lim="800000"/>
              <a:headEnd/>
              <a:tailEnd/>
            </a:ln>
            <a:effectLst/>
          </p:spPr>
          <p:txBody>
            <a:bodyPr wrap="square">
              <a:spAutoFit/>
            </a:bodyPr>
            <a:lstStyle/>
            <a:p>
              <a:pPr algn="l">
                <a:spcBef>
                  <a:spcPct val="50000"/>
                </a:spcBef>
              </a:pPr>
              <a:r>
                <a:rPr lang="en-US" altLang="zh-CN" sz="2000" dirty="0">
                  <a:latin typeface="Consolas" pitchFamily="49" charset="0"/>
                  <a:ea typeface="楷体" pitchFamily="49" charset="-122"/>
                  <a:cs typeface="Consolas" pitchFamily="49" charset="0"/>
                </a:rPr>
                <a:t>free(</a:t>
              </a:r>
              <a:r>
                <a:rPr lang="en-US" altLang="zh-CN" sz="2000" i="1" dirty="0">
                  <a:latin typeface="Consolas" pitchFamily="49" charset="0"/>
                  <a:ea typeface="楷体" pitchFamily="49" charset="-122"/>
                  <a:cs typeface="Consolas" pitchFamily="49" charset="0"/>
                </a:rPr>
                <a:t>L</a:t>
              </a:r>
              <a:r>
                <a:rPr lang="en-US" altLang="zh-CN" sz="2000" dirty="0">
                  <a:latin typeface="Consolas" pitchFamily="49" charset="0"/>
                  <a:ea typeface="楷体" pitchFamily="49" charset="-122"/>
                  <a:cs typeface="Consolas" pitchFamily="49" charset="0"/>
                </a:rPr>
                <a:t>)</a:t>
              </a:r>
              <a:r>
                <a:rPr lang="zh-CN" altLang="en-US" sz="2000" dirty="0">
                  <a:latin typeface="Consolas" pitchFamily="49" charset="0"/>
                  <a:ea typeface="楷体" pitchFamily="49" charset="-122"/>
                  <a:cs typeface="Consolas" pitchFamily="49" charset="0"/>
                </a:rPr>
                <a:t>释放</a:t>
              </a:r>
              <a:r>
                <a:rPr lang="en-US" altLang="zh-CN" sz="2000" i="1" dirty="0">
                  <a:latin typeface="Consolas" pitchFamily="49" charset="0"/>
                  <a:ea typeface="楷体" pitchFamily="49" charset="-122"/>
                  <a:cs typeface="Consolas" pitchFamily="49" charset="0"/>
                </a:rPr>
                <a:t>L</a:t>
              </a:r>
              <a:r>
                <a:rPr lang="zh-CN" altLang="en-US" sz="2000" dirty="0">
                  <a:latin typeface="Consolas" pitchFamily="49" charset="0"/>
                  <a:ea typeface="楷体" pitchFamily="49" charset="-122"/>
                  <a:cs typeface="Consolas" pitchFamily="49" charset="0"/>
                </a:rPr>
                <a:t>所指向的空间</a:t>
              </a:r>
            </a:p>
          </p:txBody>
        </p:sp>
        <p:sp>
          <p:nvSpPr>
            <p:cNvPr id="9" name="矩形 8"/>
            <p:cNvSpPr/>
            <p:nvPr/>
          </p:nvSpPr>
          <p:spPr>
            <a:xfrm>
              <a:off x="1571604" y="4143380"/>
              <a:ext cx="3643338" cy="142876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solidFill>
                    <a:srgbClr val="FF00FF"/>
                  </a:solidFill>
                  <a:latin typeface="楷体" pitchFamily="49" charset="-122"/>
                  <a:ea typeface="楷体" pitchFamily="49" charset="-122"/>
                </a:rPr>
                <a:t>顺序表</a:t>
              </a:r>
            </a:p>
          </p:txBody>
        </p:sp>
        <p:cxnSp>
          <p:nvCxnSpPr>
            <p:cNvPr id="11" name="直接箭头连接符 10"/>
            <p:cNvCxnSpPr/>
            <p:nvPr/>
          </p:nvCxnSpPr>
          <p:spPr>
            <a:xfrm>
              <a:off x="1139604" y="4286256"/>
              <a:ext cx="43200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13" name="下箭头 12"/>
            <p:cNvSpPr/>
            <p:nvPr/>
          </p:nvSpPr>
          <p:spPr>
            <a:xfrm>
              <a:off x="2000232" y="3254592"/>
              <a:ext cx="142876" cy="785818"/>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grpSp>
      <p:grpSp>
        <p:nvGrpSpPr>
          <p:cNvPr id="17" name="组合 16"/>
          <p:cNvGrpSpPr/>
          <p:nvPr/>
        </p:nvGrpSpPr>
        <p:grpSpPr>
          <a:xfrm>
            <a:off x="4786314" y="2171634"/>
            <a:ext cx="4286280" cy="2978204"/>
            <a:chOff x="4786314" y="2171634"/>
            <a:chExt cx="4286280" cy="2978204"/>
          </a:xfrm>
        </p:grpSpPr>
        <p:sp>
          <p:nvSpPr>
            <p:cNvPr id="12" name="TextBox 11"/>
            <p:cNvSpPr txBox="1"/>
            <p:nvPr/>
          </p:nvSpPr>
          <p:spPr>
            <a:xfrm>
              <a:off x="4786314" y="2171634"/>
              <a:ext cx="4286280" cy="400110"/>
            </a:xfrm>
            <a:prstGeom prst="rect">
              <a:avLst/>
            </a:prstGeom>
            <a:noFill/>
          </p:spPr>
          <p:txBody>
            <a:bodyPr wrap="square" rtlCol="0">
              <a:spAutoFit/>
            </a:bodyPr>
            <a:lstStyle/>
            <a:p>
              <a:pPr algn="l"/>
              <a:r>
                <a:rPr lang="zh-CN" altLang="en-US">
                  <a:latin typeface="微软雅黑" pitchFamily="34" charset="-122"/>
                  <a:ea typeface="微软雅黑" pitchFamily="34" charset="-122"/>
                </a:rPr>
                <a:t>顺序表采用指针传递，有两个</a:t>
              </a:r>
              <a:r>
                <a:rPr lang="zh-CN" altLang="en-US">
                  <a:solidFill>
                    <a:srgbClr val="FF0000"/>
                  </a:solidFill>
                  <a:latin typeface="微软雅黑" pitchFamily="34" charset="-122"/>
                  <a:ea typeface="微软雅黑" pitchFamily="34" charset="-122"/>
                </a:rPr>
                <a:t>优点</a:t>
              </a:r>
              <a:r>
                <a:rPr lang="zh-CN" altLang="en-US">
                  <a:latin typeface="微软雅黑" pitchFamily="34" charset="-122"/>
                  <a:ea typeface="微软雅黑" pitchFamily="34" charset="-122"/>
                </a:rPr>
                <a:t>：</a:t>
              </a:r>
            </a:p>
          </p:txBody>
        </p:sp>
        <p:sp>
          <p:nvSpPr>
            <p:cNvPr id="16" name="Text Box 7"/>
            <p:cNvSpPr txBox="1">
              <a:spLocks noChangeArrowheads="1"/>
            </p:cNvSpPr>
            <p:nvPr/>
          </p:nvSpPr>
          <p:spPr bwMode="auto">
            <a:xfrm>
              <a:off x="4857752" y="2714620"/>
              <a:ext cx="4071966" cy="24352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marL="457200" indent="-457200" algn="l">
                <a:lnSpc>
                  <a:spcPts val="3500"/>
                </a:lnSpc>
                <a:buFontTx/>
                <a:buBlip>
                  <a:blip r:embed="rId3"/>
                </a:buBlip>
              </a:pPr>
              <a:r>
                <a:rPr kumimoji="1" lang="zh-CN" altLang="en-US">
                  <a:solidFill>
                    <a:srgbClr val="0000FF"/>
                  </a:solidFill>
                  <a:latin typeface="Consolas" pitchFamily="49" charset="0"/>
                  <a:ea typeface="仿宋" pitchFamily="49" charset="-122"/>
                  <a:cs typeface="Consolas" pitchFamily="49" charset="0"/>
                </a:rPr>
                <a:t>更清楚看到顺序表创建和销毁过程（</a:t>
              </a:r>
              <a:r>
                <a:rPr kumimoji="1" lang="en-US" altLang="zh-CN">
                  <a:solidFill>
                    <a:srgbClr val="0000FF"/>
                  </a:solidFill>
                  <a:latin typeface="Consolas" pitchFamily="49" charset="0"/>
                  <a:ea typeface="仿宋" pitchFamily="49" charset="-122"/>
                  <a:cs typeface="Consolas" pitchFamily="49" charset="0"/>
                </a:rPr>
                <a:t>malloc/free</a:t>
              </a:r>
              <a:r>
                <a:rPr kumimoji="1" lang="zh-CN" altLang="en-US">
                  <a:solidFill>
                    <a:srgbClr val="0000FF"/>
                  </a:solidFill>
                  <a:latin typeface="Consolas" pitchFamily="49" charset="0"/>
                  <a:ea typeface="仿宋" pitchFamily="49" charset="-122"/>
                  <a:cs typeface="Consolas" pitchFamily="49" charset="0"/>
                </a:rPr>
                <a:t>）；</a:t>
              </a:r>
              <a:endParaRPr kumimoji="1" lang="zh-CN" altLang="en-US" dirty="0">
                <a:solidFill>
                  <a:srgbClr val="0000FF"/>
                </a:solidFill>
                <a:latin typeface="Consolas" pitchFamily="49" charset="0"/>
                <a:ea typeface="仿宋" pitchFamily="49" charset="-122"/>
                <a:cs typeface="Consolas" pitchFamily="49" charset="0"/>
              </a:endParaRPr>
            </a:p>
            <a:p>
              <a:pPr marL="457200" indent="-457200" algn="l">
                <a:lnSpc>
                  <a:spcPts val="3500"/>
                </a:lnSpc>
                <a:buFontTx/>
                <a:buBlip>
                  <a:blip r:embed="rId3"/>
                </a:buBlip>
              </a:pPr>
              <a:r>
                <a:rPr kumimoji="1" lang="zh-CN" altLang="en-US">
                  <a:solidFill>
                    <a:srgbClr val="0000FF"/>
                  </a:solidFill>
                  <a:latin typeface="Consolas" pitchFamily="49" charset="0"/>
                  <a:ea typeface="仿宋" pitchFamily="49" charset="-122"/>
                  <a:cs typeface="Consolas" pitchFamily="49" charset="0"/>
                </a:rPr>
                <a:t>在算法的函数之间传递更加节省空间（在函数体内不必创建值形参即整个顺序表的副本）。</a:t>
              </a:r>
              <a:endParaRPr kumimoji="1" lang="zh-CN" altLang="en-US" dirty="0">
                <a:solidFill>
                  <a:srgbClr val="0000FF"/>
                </a:solidFill>
                <a:latin typeface="Consolas" pitchFamily="49" charset="0"/>
                <a:ea typeface="仿宋" pitchFamily="49" charset="-122"/>
                <a:cs typeface="Consolas" pitchFamily="49" charset="0"/>
              </a:endParaRPr>
            </a:p>
          </p:txBody>
        </p:sp>
      </p:grpSp>
      <p:sp>
        <p:nvSpPr>
          <p:cNvPr id="3" name="幻灯片编号占位符 2"/>
          <p:cNvSpPr>
            <a:spLocks noGrp="1"/>
          </p:cNvSpPr>
          <p:nvPr>
            <p:ph type="sldNum" sz="quarter" idx="12"/>
          </p:nvPr>
        </p:nvSpPr>
        <p:spPr/>
        <p:txBody>
          <a:bodyPr/>
          <a:lstStyle/>
          <a:p>
            <a:fld id="{BC067DFE-42A7-4CB5-93C4-F2F97DA7580C}" type="slidenum">
              <a:rPr lang="en-US" altLang="zh-CN" smtClean="0"/>
              <a:pPr/>
              <a:t>14</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5305"/>
    </mc:Choice>
    <mc:Fallback xmlns="">
      <p:transition xmlns:p14="http://schemas.microsoft.com/office/powerpoint/2010/main" spd="slow" advTm="3530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763688" y="2806308"/>
            <a:ext cx="4752975" cy="1630804"/>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600000" scaled="0"/>
            <a:tileRect/>
          </a:gradFill>
          <a:ln>
            <a:headEnd/>
            <a:tailEnd/>
          </a:ln>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just">
              <a:lnSpc>
                <a:spcPct val="90000"/>
              </a:lnSpc>
              <a:spcBef>
                <a:spcPct val="50000"/>
              </a:spcBef>
            </a:pPr>
            <a:r>
              <a:rPr kumimoji="1" lang="en-US" altLang="zh-CN" sz="1800" dirty="0">
                <a:solidFill>
                  <a:srgbClr val="0000FF"/>
                </a:solidFill>
                <a:latin typeface="Consolas" pitchFamily="49" charset="0"/>
                <a:cs typeface="Consolas" pitchFamily="49" charset="0"/>
              </a:rPr>
              <a:t>bool  </a:t>
            </a:r>
            <a:r>
              <a:rPr kumimoji="1" lang="en-US" altLang="zh-CN" sz="1800" dirty="0" err="1">
                <a:solidFill>
                  <a:srgbClr val="FF0000"/>
                </a:solidFill>
                <a:effectLst>
                  <a:outerShdw blurRad="38100" dist="38100" dir="2700000" algn="tl">
                    <a:srgbClr val="000000">
                      <a:alpha val="43137"/>
                    </a:srgbClr>
                  </a:outerShdw>
                </a:effectLst>
                <a:latin typeface="Consolas" pitchFamily="49" charset="0"/>
                <a:cs typeface="Consolas" pitchFamily="49" charset="0"/>
              </a:rPr>
              <a:t>ListEmpty</a:t>
            </a:r>
            <a:r>
              <a:rPr kumimoji="1" lang="en-US" altLang="zh-CN" sz="1800" dirty="0">
                <a:solidFill>
                  <a:srgbClr val="0000FF"/>
                </a:solidFill>
                <a:latin typeface="Consolas" pitchFamily="49" charset="0"/>
                <a:cs typeface="Consolas" pitchFamily="49" charset="0"/>
              </a:rPr>
              <a:t>(</a:t>
            </a:r>
            <a:r>
              <a:rPr kumimoji="1" lang="en-US" altLang="zh-CN" sz="1800" dirty="0" err="1">
                <a:solidFill>
                  <a:srgbClr val="0000FF"/>
                </a:solidFill>
                <a:latin typeface="Consolas" pitchFamily="49" charset="0"/>
                <a:cs typeface="Consolas" pitchFamily="49" charset="0"/>
              </a:rPr>
              <a:t>SqList</a:t>
            </a:r>
            <a:r>
              <a:rPr kumimoji="1" lang="en-US" altLang="zh-CN" sz="1800" dirty="0">
                <a:solidFill>
                  <a:srgbClr val="0000FF"/>
                </a:solidFill>
                <a:latin typeface="Consolas" pitchFamily="49" charset="0"/>
                <a:cs typeface="Consolas" pitchFamily="49" charset="0"/>
              </a:rPr>
              <a:t> *L)</a:t>
            </a:r>
          </a:p>
          <a:p>
            <a:pPr algn="just">
              <a:lnSpc>
                <a:spcPct val="90000"/>
              </a:lnSpc>
              <a:spcBef>
                <a:spcPct val="50000"/>
              </a:spcBef>
            </a:pPr>
            <a:r>
              <a:rPr kumimoji="1" lang="en-US" altLang="zh-CN" sz="1800" dirty="0">
                <a:solidFill>
                  <a:srgbClr val="0000FF"/>
                </a:solidFill>
                <a:latin typeface="Consolas" pitchFamily="49" charset="0"/>
                <a:cs typeface="Consolas" pitchFamily="49" charset="0"/>
              </a:rPr>
              <a:t>{</a:t>
            </a:r>
          </a:p>
          <a:p>
            <a:pPr algn="l">
              <a:lnSpc>
                <a:spcPct val="90000"/>
              </a:lnSpc>
            </a:pPr>
            <a:r>
              <a:rPr kumimoji="1" lang="en-US" altLang="zh-CN" sz="1800" dirty="0">
                <a:solidFill>
                  <a:srgbClr val="0000FF"/>
                </a:solidFill>
                <a:latin typeface="Consolas" pitchFamily="49" charset="0"/>
                <a:cs typeface="Consolas" pitchFamily="49" charset="0"/>
              </a:rPr>
              <a:t>   return(L-&gt;length==0);</a:t>
            </a:r>
          </a:p>
          <a:p>
            <a:pPr algn="l">
              <a:lnSpc>
                <a:spcPct val="90000"/>
              </a:lnSpc>
            </a:pPr>
            <a:r>
              <a:rPr kumimoji="1" lang="en-US" altLang="zh-CN" sz="1800" dirty="0">
                <a:solidFill>
                  <a:srgbClr val="0000FF"/>
                </a:solidFill>
                <a:latin typeface="Consolas" pitchFamily="49" charset="0"/>
                <a:cs typeface="Consolas" pitchFamily="49" charset="0"/>
              </a:rPr>
              <a:t>}</a:t>
            </a:r>
          </a:p>
        </p:txBody>
      </p:sp>
      <p:sp>
        <p:nvSpPr>
          <p:cNvPr id="151554" name="Text Box 2"/>
          <p:cNvSpPr txBox="1">
            <a:spLocks noChangeArrowheads="1"/>
          </p:cNvSpPr>
          <p:nvPr/>
        </p:nvSpPr>
        <p:spPr bwMode="auto">
          <a:xfrm>
            <a:off x="395288" y="404813"/>
            <a:ext cx="7848600" cy="1625060"/>
          </a:xfrm>
          <a:prstGeom prst="rect">
            <a:avLst/>
          </a:prstGeom>
          <a:noFill/>
          <a:ln w="9525">
            <a:noFill/>
            <a:miter lim="800000"/>
            <a:headEnd/>
            <a:tailEnd/>
          </a:ln>
          <a:effectLst/>
        </p:spPr>
        <p:txBody>
          <a:bodyPr>
            <a:spAutoFit/>
          </a:bodyPr>
          <a:lstStyle/>
          <a:p>
            <a:pPr algn="l">
              <a:lnSpc>
                <a:spcPct val="140000"/>
              </a:lnSpc>
            </a:pPr>
            <a:r>
              <a:rPr kumimoji="1" lang="zh-CN" altLang="en-US" sz="2400" dirty="0">
                <a:solidFill>
                  <a:srgbClr val="FF3300"/>
                </a:solidFill>
                <a:latin typeface="Consolas" pitchFamily="49" charset="0"/>
                <a:ea typeface="微软雅黑" pitchFamily="34" charset="-122"/>
                <a:cs typeface="Consolas" pitchFamily="49" charset="0"/>
              </a:rPr>
              <a:t>（</a:t>
            </a:r>
            <a:r>
              <a:rPr kumimoji="1" lang="en-US" altLang="zh-CN" sz="2400" dirty="0">
                <a:solidFill>
                  <a:srgbClr val="FF3300"/>
                </a:solidFill>
                <a:latin typeface="Consolas" pitchFamily="49" charset="0"/>
                <a:ea typeface="微软雅黑" pitchFamily="34" charset="-122"/>
                <a:cs typeface="Consolas" pitchFamily="49" charset="0"/>
              </a:rPr>
              <a:t>3</a:t>
            </a:r>
            <a:r>
              <a:rPr kumimoji="1" lang="zh-CN" altLang="en-US" sz="2400" dirty="0">
                <a:solidFill>
                  <a:srgbClr val="FF3300"/>
                </a:solidFill>
                <a:latin typeface="Consolas" pitchFamily="49" charset="0"/>
                <a:ea typeface="微软雅黑" pitchFamily="34" charset="-122"/>
                <a:cs typeface="Consolas" pitchFamily="49" charset="0"/>
              </a:rPr>
              <a:t>）判定是否为空表</a:t>
            </a:r>
            <a:r>
              <a:rPr kumimoji="1" lang="en-US" altLang="zh-CN" sz="2400" dirty="0" err="1">
                <a:solidFill>
                  <a:srgbClr val="FF3300"/>
                </a:solidFill>
                <a:latin typeface="Consolas" pitchFamily="49" charset="0"/>
                <a:ea typeface="微软雅黑" pitchFamily="34" charset="-122"/>
                <a:cs typeface="Consolas" pitchFamily="49" charset="0"/>
              </a:rPr>
              <a:t>ListEmpty</a:t>
            </a:r>
            <a:r>
              <a:rPr kumimoji="1" lang="en-US" altLang="zh-CN" sz="2400" dirty="0">
                <a:solidFill>
                  <a:srgbClr val="FF3300"/>
                </a:solidFill>
                <a:latin typeface="Consolas" pitchFamily="49" charset="0"/>
                <a:ea typeface="微软雅黑" pitchFamily="34" charset="-122"/>
                <a:cs typeface="Consolas" pitchFamily="49" charset="0"/>
              </a:rPr>
              <a:t>(L)</a:t>
            </a:r>
          </a:p>
          <a:p>
            <a:pPr algn="l">
              <a:lnSpc>
                <a:spcPct val="140000"/>
              </a:lnSpc>
            </a:pPr>
            <a:r>
              <a:rPr kumimoji="1" lang="en-US" altLang="zh-CN" dirty="0">
                <a:solidFill>
                  <a:srgbClr val="FF3300"/>
                </a:solidFill>
                <a:latin typeface="Consolas" pitchFamily="49" charset="0"/>
                <a:ea typeface="楷体" pitchFamily="49" charset="-122"/>
                <a:cs typeface="Consolas" pitchFamily="49" charset="0"/>
              </a:rPr>
              <a:t>    </a:t>
            </a:r>
            <a:r>
              <a:rPr kumimoji="1" lang="zh-CN" altLang="en-US" dirty="0">
                <a:latin typeface="Consolas" pitchFamily="49" charset="0"/>
                <a:ea typeface="楷体" pitchFamily="49" charset="-122"/>
                <a:cs typeface="Consolas" pitchFamily="49" charset="0"/>
              </a:rPr>
              <a:t>该运算返回一个值表示</a:t>
            </a:r>
            <a:r>
              <a:rPr kumimoji="1" lang="en-US" altLang="zh-CN" dirty="0">
                <a:latin typeface="Consolas" pitchFamily="49" charset="0"/>
                <a:ea typeface="楷体" pitchFamily="49" charset="-122"/>
                <a:cs typeface="Consolas" pitchFamily="49" charset="0"/>
              </a:rPr>
              <a:t>L</a:t>
            </a:r>
            <a:r>
              <a:rPr kumimoji="1" lang="zh-CN" altLang="en-US" dirty="0">
                <a:latin typeface="Consolas" pitchFamily="49" charset="0"/>
                <a:ea typeface="楷体" pitchFamily="49" charset="-122"/>
                <a:cs typeface="Consolas" pitchFamily="49" charset="0"/>
              </a:rPr>
              <a:t>是否为空表。若</a:t>
            </a:r>
            <a:r>
              <a:rPr kumimoji="1" lang="en-US" altLang="zh-CN" dirty="0">
                <a:latin typeface="Consolas" pitchFamily="49" charset="0"/>
                <a:ea typeface="楷体" pitchFamily="49" charset="-122"/>
                <a:cs typeface="Consolas" pitchFamily="49" charset="0"/>
              </a:rPr>
              <a:t>L</a:t>
            </a:r>
            <a:r>
              <a:rPr kumimoji="1" lang="zh-CN" altLang="en-US" dirty="0">
                <a:latin typeface="Consolas" pitchFamily="49" charset="0"/>
                <a:ea typeface="楷体" pitchFamily="49" charset="-122"/>
                <a:cs typeface="Consolas" pitchFamily="49" charset="0"/>
              </a:rPr>
              <a:t>为空表，则返回</a:t>
            </a:r>
            <a:r>
              <a:rPr kumimoji="1" lang="en-US" altLang="zh-CN" dirty="0">
                <a:latin typeface="Consolas" pitchFamily="49" charset="0"/>
                <a:ea typeface="楷体" pitchFamily="49" charset="-122"/>
                <a:cs typeface="Consolas" pitchFamily="49" charset="0"/>
              </a:rPr>
              <a:t>true</a:t>
            </a:r>
            <a:r>
              <a:rPr kumimoji="1" lang="zh-CN" altLang="en-US" dirty="0">
                <a:latin typeface="Consolas" pitchFamily="49" charset="0"/>
                <a:ea typeface="楷体" pitchFamily="49" charset="-122"/>
                <a:cs typeface="Consolas" pitchFamily="49" charset="0"/>
              </a:rPr>
              <a:t>，否则返回</a:t>
            </a:r>
            <a:r>
              <a:rPr kumimoji="1" lang="en-US" altLang="zh-CN" dirty="0">
                <a:latin typeface="Consolas" pitchFamily="49" charset="0"/>
                <a:ea typeface="楷体" pitchFamily="49" charset="-122"/>
                <a:cs typeface="Consolas" pitchFamily="49" charset="0"/>
              </a:rPr>
              <a:t>false</a:t>
            </a:r>
            <a:r>
              <a:rPr kumimoji="1" lang="zh-CN" altLang="en-US" dirty="0">
                <a:latin typeface="Consolas" pitchFamily="49" charset="0"/>
                <a:ea typeface="楷体" pitchFamily="49" charset="-122"/>
                <a:cs typeface="Consolas" pitchFamily="49" charset="0"/>
              </a:rPr>
              <a:t>。</a:t>
            </a:r>
            <a:endParaRPr lang="zh-CN" altLang="en-US" dirty="0">
              <a:latin typeface="Consolas" pitchFamily="49" charset="0"/>
              <a:ea typeface="楷体" pitchFamily="49" charset="-122"/>
              <a:cs typeface="Consolas" pitchFamily="49" charset="0"/>
            </a:endParaRPr>
          </a:p>
        </p:txBody>
      </p:sp>
      <p:sp>
        <p:nvSpPr>
          <p:cNvPr id="3" name="幻灯片编号占位符 2"/>
          <p:cNvSpPr>
            <a:spLocks noGrp="1"/>
          </p:cNvSpPr>
          <p:nvPr>
            <p:ph type="sldNum" sz="quarter" idx="12"/>
          </p:nvPr>
        </p:nvSpPr>
        <p:spPr/>
        <p:txBody>
          <a:bodyPr/>
          <a:lstStyle/>
          <a:p>
            <a:fld id="{BC067DFE-42A7-4CB5-93C4-F2F97DA7580C}" type="slidenum">
              <a:rPr lang="en-US" altLang="zh-CN" smtClean="0"/>
              <a:pPr/>
              <a:t>15</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8673"/>
    </mc:Choice>
    <mc:Fallback xmlns="">
      <p:transition xmlns:p14="http://schemas.microsoft.com/office/powerpoint/2010/main" spd="slow" advTm="86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714480" y="2428868"/>
            <a:ext cx="4535487" cy="1575404"/>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just">
              <a:spcBef>
                <a:spcPct val="50000"/>
              </a:spcBef>
            </a:pPr>
            <a:r>
              <a:rPr kumimoji="1" lang="en-US" altLang="zh-CN" sz="1800" dirty="0" err="1">
                <a:solidFill>
                  <a:srgbClr val="0000FF"/>
                </a:solidFill>
                <a:latin typeface="Consolas" pitchFamily="49" charset="0"/>
                <a:ea typeface="宋体" pitchFamily="2" charset="-122"/>
                <a:cs typeface="Consolas" pitchFamily="49" charset="0"/>
              </a:rPr>
              <a:t>int</a:t>
            </a:r>
            <a:r>
              <a:rPr kumimoji="1" lang="en-US" altLang="zh-CN" sz="1800" dirty="0">
                <a:solidFill>
                  <a:srgbClr val="0000FF"/>
                </a:solidFill>
                <a:latin typeface="Consolas" pitchFamily="49" charset="0"/>
                <a:ea typeface="宋体" pitchFamily="2" charset="-122"/>
                <a:cs typeface="Consolas" pitchFamily="49" charset="0"/>
              </a:rPr>
              <a:t> </a:t>
            </a:r>
            <a:r>
              <a:rPr kumimoji="1" lang="en-US" altLang="zh-CN" sz="1800" dirty="0" err="1">
                <a:solidFill>
                  <a:srgbClr val="FF0000"/>
                </a:solidFill>
                <a:effectLst>
                  <a:outerShdw blurRad="38100" dist="38100" dir="2700000" algn="tl">
                    <a:srgbClr val="000000">
                      <a:alpha val="43137"/>
                    </a:srgbClr>
                  </a:outerShdw>
                </a:effectLst>
                <a:latin typeface="Consolas" pitchFamily="49" charset="0"/>
                <a:ea typeface="宋体" pitchFamily="2" charset="-122"/>
                <a:cs typeface="Consolas" pitchFamily="49" charset="0"/>
              </a:rPr>
              <a:t>ListLength</a:t>
            </a:r>
            <a:r>
              <a:rPr kumimoji="1" lang="en-US" altLang="zh-CN" sz="1800" dirty="0">
                <a:solidFill>
                  <a:srgbClr val="0000FF"/>
                </a:solidFill>
                <a:latin typeface="Consolas" pitchFamily="49" charset="0"/>
                <a:ea typeface="宋体" pitchFamily="2" charset="-122"/>
                <a:cs typeface="Consolas" pitchFamily="49" charset="0"/>
              </a:rPr>
              <a:t>(</a:t>
            </a:r>
            <a:r>
              <a:rPr kumimoji="1" lang="en-US" altLang="zh-CN" sz="1800" dirty="0" err="1">
                <a:solidFill>
                  <a:srgbClr val="0000FF"/>
                </a:solidFill>
                <a:latin typeface="Consolas" pitchFamily="49" charset="0"/>
                <a:ea typeface="宋体" pitchFamily="2" charset="-122"/>
                <a:cs typeface="Consolas" pitchFamily="49" charset="0"/>
              </a:rPr>
              <a:t>SqList</a:t>
            </a:r>
            <a:r>
              <a:rPr kumimoji="1" lang="en-US" altLang="zh-CN" sz="1800" dirty="0">
                <a:solidFill>
                  <a:srgbClr val="0000FF"/>
                </a:solidFill>
                <a:latin typeface="Consolas" pitchFamily="49" charset="0"/>
                <a:ea typeface="宋体" pitchFamily="2" charset="-122"/>
                <a:cs typeface="Consolas" pitchFamily="49" charset="0"/>
              </a:rPr>
              <a:t> *L)</a:t>
            </a:r>
          </a:p>
          <a:p>
            <a:pPr algn="just">
              <a:lnSpc>
                <a:spcPct val="80000"/>
              </a:lnSpc>
              <a:spcBef>
                <a:spcPct val="50000"/>
              </a:spcBef>
            </a:pPr>
            <a:r>
              <a:rPr kumimoji="1" lang="en-US" altLang="zh-CN" sz="1800" dirty="0">
                <a:solidFill>
                  <a:srgbClr val="0000FF"/>
                </a:solidFill>
                <a:latin typeface="Consolas" pitchFamily="49" charset="0"/>
                <a:ea typeface="宋体" pitchFamily="2" charset="-122"/>
                <a:cs typeface="Consolas" pitchFamily="49" charset="0"/>
              </a:rPr>
              <a:t>{</a:t>
            </a:r>
          </a:p>
          <a:p>
            <a:pPr algn="just">
              <a:lnSpc>
                <a:spcPct val="80000"/>
              </a:lnSpc>
              <a:spcBef>
                <a:spcPct val="50000"/>
              </a:spcBef>
            </a:pPr>
            <a:r>
              <a:rPr kumimoji="1" lang="en-US" altLang="zh-CN" sz="1800" dirty="0">
                <a:solidFill>
                  <a:srgbClr val="0000FF"/>
                </a:solidFill>
                <a:latin typeface="Consolas" pitchFamily="49" charset="0"/>
                <a:ea typeface="宋体" pitchFamily="2" charset="-122"/>
                <a:cs typeface="Consolas" pitchFamily="49" charset="0"/>
              </a:rPr>
              <a:t>      return(L-&gt;length);</a:t>
            </a:r>
          </a:p>
          <a:p>
            <a:pPr algn="just">
              <a:lnSpc>
                <a:spcPct val="80000"/>
              </a:lnSpc>
              <a:spcBef>
                <a:spcPct val="50000"/>
              </a:spcBef>
            </a:pPr>
            <a:r>
              <a:rPr kumimoji="1" lang="en-US" altLang="zh-CN" sz="1800" dirty="0">
                <a:solidFill>
                  <a:srgbClr val="0000FF"/>
                </a:solidFill>
                <a:latin typeface="Consolas" pitchFamily="49" charset="0"/>
                <a:ea typeface="宋体" pitchFamily="2" charset="-122"/>
                <a:cs typeface="Consolas" pitchFamily="49" charset="0"/>
              </a:rPr>
              <a:t>}</a:t>
            </a:r>
            <a:endParaRPr kumimoji="1" lang="en-US" altLang="zh-CN" sz="1800" b="0" dirty="0">
              <a:solidFill>
                <a:srgbClr val="0000FF"/>
              </a:solidFill>
              <a:latin typeface="Consolas" pitchFamily="49" charset="0"/>
              <a:cs typeface="Consolas" pitchFamily="49" charset="0"/>
            </a:endParaRPr>
          </a:p>
        </p:txBody>
      </p:sp>
      <p:sp>
        <p:nvSpPr>
          <p:cNvPr id="68612" name="Text Box 1028"/>
          <p:cNvSpPr txBox="1">
            <a:spLocks noChangeArrowheads="1"/>
          </p:cNvSpPr>
          <p:nvPr/>
        </p:nvSpPr>
        <p:spPr bwMode="auto">
          <a:xfrm>
            <a:off x="468312" y="476250"/>
            <a:ext cx="8318529" cy="1237262"/>
          </a:xfrm>
          <a:prstGeom prst="rect">
            <a:avLst/>
          </a:prstGeom>
          <a:noFill/>
          <a:ln w="9525">
            <a:noFill/>
            <a:miter lim="800000"/>
            <a:headEnd/>
            <a:tailEnd/>
          </a:ln>
          <a:effectLst/>
        </p:spPr>
        <p:txBody>
          <a:bodyPr wrap="square">
            <a:spAutoFit/>
          </a:bodyPr>
          <a:lstStyle/>
          <a:p>
            <a:pPr algn="l">
              <a:lnSpc>
                <a:spcPct val="130000"/>
              </a:lnSpc>
            </a:pPr>
            <a:r>
              <a:rPr kumimoji="1" lang="zh-CN" altLang="en-US" sz="2400" dirty="0">
                <a:solidFill>
                  <a:srgbClr val="FF3300"/>
                </a:solidFill>
                <a:latin typeface="Consolas" pitchFamily="49" charset="0"/>
                <a:ea typeface="微软雅黑" pitchFamily="34" charset="-122"/>
                <a:cs typeface="Consolas" pitchFamily="49" charset="0"/>
              </a:rPr>
              <a:t>（</a:t>
            </a:r>
            <a:r>
              <a:rPr kumimoji="1" lang="en-US" altLang="zh-CN" sz="2400" dirty="0">
                <a:solidFill>
                  <a:srgbClr val="FF3300"/>
                </a:solidFill>
                <a:latin typeface="Consolas" pitchFamily="49" charset="0"/>
                <a:ea typeface="微软雅黑" pitchFamily="34" charset="-122"/>
                <a:cs typeface="Consolas" pitchFamily="49" charset="0"/>
              </a:rPr>
              <a:t>4</a:t>
            </a:r>
            <a:r>
              <a:rPr kumimoji="1" lang="zh-CN" altLang="en-US" sz="2400" dirty="0">
                <a:solidFill>
                  <a:srgbClr val="FF3300"/>
                </a:solidFill>
                <a:latin typeface="Consolas" pitchFamily="49" charset="0"/>
                <a:ea typeface="微软雅黑" pitchFamily="34" charset="-122"/>
                <a:cs typeface="Consolas" pitchFamily="49" charset="0"/>
              </a:rPr>
              <a:t>）求线性表的长度</a:t>
            </a:r>
            <a:r>
              <a:rPr kumimoji="1" lang="en-US" altLang="zh-CN" sz="2400" dirty="0" err="1">
                <a:solidFill>
                  <a:srgbClr val="FF3300"/>
                </a:solidFill>
                <a:latin typeface="Consolas" pitchFamily="49" charset="0"/>
                <a:ea typeface="微软雅黑" pitchFamily="34" charset="-122"/>
                <a:cs typeface="Consolas" pitchFamily="49" charset="0"/>
              </a:rPr>
              <a:t>ListLength</a:t>
            </a:r>
            <a:r>
              <a:rPr kumimoji="1" lang="en-US" altLang="zh-CN" sz="2400" dirty="0">
                <a:solidFill>
                  <a:srgbClr val="FF3300"/>
                </a:solidFill>
                <a:latin typeface="Consolas" pitchFamily="49" charset="0"/>
                <a:ea typeface="微软雅黑" pitchFamily="34" charset="-122"/>
                <a:cs typeface="Consolas" pitchFamily="49" charset="0"/>
              </a:rPr>
              <a:t>(L)</a:t>
            </a:r>
          </a:p>
          <a:p>
            <a:pPr algn="l">
              <a:lnSpc>
                <a:spcPct val="130000"/>
              </a:lnSpc>
            </a:pPr>
            <a:r>
              <a:rPr kumimoji="1" lang="en-US" altLang="zh-CN" sz="2400">
                <a:solidFill>
                  <a:srgbClr val="FF3300"/>
                </a:solidFill>
                <a:latin typeface="Consolas" pitchFamily="49" charset="0"/>
                <a:ea typeface="楷体" pitchFamily="49" charset="-122"/>
                <a:cs typeface="Consolas" pitchFamily="49" charset="0"/>
              </a:rPr>
              <a:t>  </a:t>
            </a:r>
            <a:r>
              <a:rPr kumimoji="1" lang="zh-CN" altLang="en-US">
                <a:latin typeface="Consolas" pitchFamily="49" charset="0"/>
                <a:ea typeface="楷体" pitchFamily="49" charset="-122"/>
                <a:cs typeface="Consolas" pitchFamily="49" charset="0"/>
              </a:rPr>
              <a:t>该</a:t>
            </a:r>
            <a:r>
              <a:rPr kumimoji="1" lang="zh-CN" altLang="en-US" dirty="0">
                <a:latin typeface="Consolas" pitchFamily="49" charset="0"/>
                <a:ea typeface="楷体" pitchFamily="49" charset="-122"/>
                <a:cs typeface="Consolas" pitchFamily="49" charset="0"/>
              </a:rPr>
              <a:t>运算返回顺序表</a:t>
            </a:r>
            <a:r>
              <a:rPr kumimoji="1" lang="en-US" altLang="zh-CN" dirty="0">
                <a:latin typeface="Consolas" pitchFamily="49" charset="0"/>
                <a:ea typeface="楷体" pitchFamily="49" charset="-122"/>
                <a:cs typeface="Consolas" pitchFamily="49" charset="0"/>
              </a:rPr>
              <a:t>L</a:t>
            </a:r>
            <a:r>
              <a:rPr kumimoji="1" lang="zh-CN" altLang="en-US" dirty="0">
                <a:latin typeface="Consolas" pitchFamily="49" charset="0"/>
                <a:ea typeface="楷体" pitchFamily="49" charset="-122"/>
                <a:cs typeface="Consolas" pitchFamily="49" charset="0"/>
              </a:rPr>
              <a:t>的长度。实际上只需返回</a:t>
            </a:r>
            <a:r>
              <a:rPr kumimoji="1" lang="en-US" altLang="zh-CN" dirty="0">
                <a:latin typeface="Consolas" pitchFamily="49" charset="0"/>
                <a:ea typeface="楷体" pitchFamily="49" charset="-122"/>
                <a:cs typeface="Consolas" pitchFamily="49" charset="0"/>
              </a:rPr>
              <a:t>length</a:t>
            </a:r>
            <a:r>
              <a:rPr kumimoji="1" lang="zh-CN" altLang="en-US" dirty="0">
                <a:latin typeface="Consolas" pitchFamily="49" charset="0"/>
                <a:ea typeface="楷体" pitchFamily="49" charset="-122"/>
                <a:cs typeface="Consolas" pitchFamily="49" charset="0"/>
              </a:rPr>
              <a:t>成员的值即可。</a:t>
            </a:r>
            <a:endParaRPr lang="zh-CN" altLang="en-US" dirty="0">
              <a:latin typeface="Consolas" pitchFamily="49" charset="0"/>
              <a:ea typeface="楷体" pitchFamily="49" charset="-122"/>
              <a:cs typeface="Consolas" pitchFamily="49" charset="0"/>
            </a:endParaRPr>
          </a:p>
        </p:txBody>
      </p:sp>
      <p:sp>
        <p:nvSpPr>
          <p:cNvPr id="3" name="幻灯片编号占位符 2"/>
          <p:cNvSpPr>
            <a:spLocks noGrp="1"/>
          </p:cNvSpPr>
          <p:nvPr>
            <p:ph type="sldNum" sz="quarter" idx="12"/>
          </p:nvPr>
        </p:nvSpPr>
        <p:spPr/>
        <p:txBody>
          <a:bodyPr/>
          <a:lstStyle/>
          <a:p>
            <a:fld id="{BC067DFE-42A7-4CB5-93C4-F2F97DA7580C}" type="slidenum">
              <a:rPr lang="en-US" altLang="zh-CN" smtClean="0"/>
              <a:pPr/>
              <a:t>16</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8406"/>
    </mc:Choice>
    <mc:Fallback xmlns="">
      <p:transition xmlns:p14="http://schemas.microsoft.com/office/powerpoint/2010/main" spd="slow" advTm="84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14313" y="627063"/>
            <a:ext cx="8534400" cy="1015663"/>
          </a:xfrm>
          <a:prstGeom prst="rect">
            <a:avLst/>
          </a:prstGeom>
          <a:noFill/>
          <a:ln w="9525">
            <a:noFill/>
            <a:miter lim="800000"/>
            <a:headEnd/>
            <a:tailEnd/>
          </a:ln>
          <a:effectLst/>
        </p:spPr>
        <p:txBody>
          <a:bodyPr>
            <a:spAutoFit/>
          </a:bodyPr>
          <a:lstStyle/>
          <a:p>
            <a:pPr algn="just">
              <a:spcBef>
                <a:spcPct val="50000"/>
              </a:spcBef>
            </a:pPr>
            <a:r>
              <a:rPr kumimoji="1" lang="en-US" altLang="zh-CN" sz="2400">
                <a:solidFill>
                  <a:srgbClr val="FF3300"/>
                </a:solidFill>
                <a:latin typeface="Consolas" pitchFamily="49" charset="0"/>
                <a:ea typeface="微软雅黑" pitchFamily="34" charset="-122"/>
                <a:cs typeface="Consolas" pitchFamily="49" charset="0"/>
              </a:rPr>
              <a:t> </a:t>
            </a:r>
            <a:r>
              <a:rPr kumimoji="1" lang="zh-CN" altLang="en-US" sz="2400">
                <a:solidFill>
                  <a:srgbClr val="FF3300"/>
                </a:solidFill>
                <a:latin typeface="Consolas" pitchFamily="49" charset="0"/>
                <a:ea typeface="微软雅黑" pitchFamily="34" charset="-122"/>
                <a:cs typeface="Consolas" pitchFamily="49" charset="0"/>
              </a:rPr>
              <a:t>（</a:t>
            </a:r>
            <a:r>
              <a:rPr kumimoji="1" lang="en-US" altLang="zh-CN" sz="2400" dirty="0">
                <a:solidFill>
                  <a:srgbClr val="FF3300"/>
                </a:solidFill>
                <a:latin typeface="Consolas" pitchFamily="49" charset="0"/>
                <a:ea typeface="微软雅黑" pitchFamily="34" charset="-122"/>
                <a:cs typeface="Consolas" pitchFamily="49" charset="0"/>
              </a:rPr>
              <a:t>5</a:t>
            </a:r>
            <a:r>
              <a:rPr kumimoji="1" lang="zh-CN" altLang="en-US" sz="2400" dirty="0">
                <a:solidFill>
                  <a:srgbClr val="FF3300"/>
                </a:solidFill>
                <a:latin typeface="Consolas" pitchFamily="49" charset="0"/>
                <a:ea typeface="微软雅黑" pitchFamily="34" charset="-122"/>
                <a:cs typeface="Consolas" pitchFamily="49" charset="0"/>
              </a:rPr>
              <a:t>）输出线性表</a:t>
            </a:r>
            <a:r>
              <a:rPr kumimoji="1" lang="en-US" altLang="zh-CN" sz="2400" dirty="0" err="1">
                <a:solidFill>
                  <a:srgbClr val="FF3300"/>
                </a:solidFill>
                <a:latin typeface="Consolas" pitchFamily="49" charset="0"/>
                <a:ea typeface="微软雅黑" pitchFamily="34" charset="-122"/>
                <a:cs typeface="Consolas" pitchFamily="49" charset="0"/>
              </a:rPr>
              <a:t>DispList</a:t>
            </a:r>
            <a:r>
              <a:rPr kumimoji="1" lang="en-US" altLang="zh-CN" sz="2400" dirty="0">
                <a:solidFill>
                  <a:srgbClr val="FF3300"/>
                </a:solidFill>
                <a:latin typeface="Consolas" pitchFamily="49" charset="0"/>
                <a:ea typeface="微软雅黑" pitchFamily="34" charset="-122"/>
                <a:cs typeface="Consolas" pitchFamily="49" charset="0"/>
              </a:rPr>
              <a:t>(L)</a:t>
            </a:r>
          </a:p>
          <a:p>
            <a:pPr algn="just">
              <a:spcBef>
                <a:spcPct val="50000"/>
              </a:spcBef>
            </a:pPr>
            <a:r>
              <a:rPr kumimoji="1" lang="en-US" altLang="zh-CN" sz="2400" dirty="0">
                <a:solidFill>
                  <a:srgbClr val="FF3300"/>
                </a:solidFill>
                <a:latin typeface="Consolas" pitchFamily="49" charset="0"/>
                <a:ea typeface="楷体" pitchFamily="49" charset="-122"/>
                <a:cs typeface="Consolas" pitchFamily="49" charset="0"/>
              </a:rPr>
              <a:t>     </a:t>
            </a:r>
            <a:r>
              <a:rPr kumimoji="1" lang="zh-CN" altLang="en-US" dirty="0">
                <a:latin typeface="Consolas" pitchFamily="49" charset="0"/>
                <a:ea typeface="楷体" pitchFamily="49" charset="-122"/>
                <a:cs typeface="Consolas" pitchFamily="49" charset="0"/>
              </a:rPr>
              <a:t>该运算当线性表</a:t>
            </a:r>
            <a:r>
              <a:rPr kumimoji="1" lang="en-US" altLang="zh-CN" dirty="0">
                <a:latin typeface="Consolas" pitchFamily="49" charset="0"/>
                <a:ea typeface="楷体" pitchFamily="49" charset="-122"/>
                <a:cs typeface="Consolas" pitchFamily="49" charset="0"/>
              </a:rPr>
              <a:t>L</a:t>
            </a:r>
            <a:r>
              <a:rPr kumimoji="1" lang="zh-CN" altLang="en-US" dirty="0">
                <a:latin typeface="Consolas" pitchFamily="49" charset="0"/>
                <a:ea typeface="楷体" pitchFamily="49" charset="-122"/>
                <a:cs typeface="Consolas" pitchFamily="49" charset="0"/>
              </a:rPr>
              <a:t>不为</a:t>
            </a:r>
            <a:r>
              <a:rPr kumimoji="1" lang="zh-CN" altLang="en-US">
                <a:latin typeface="Consolas" pitchFamily="49" charset="0"/>
                <a:ea typeface="楷体" pitchFamily="49" charset="-122"/>
                <a:cs typeface="Consolas" pitchFamily="49" charset="0"/>
              </a:rPr>
              <a:t>空时，顺序</a:t>
            </a:r>
            <a:r>
              <a:rPr kumimoji="1" lang="zh-CN" altLang="en-US" dirty="0">
                <a:latin typeface="Consolas" pitchFamily="49" charset="0"/>
                <a:ea typeface="楷体" pitchFamily="49" charset="-122"/>
                <a:cs typeface="Consolas" pitchFamily="49" charset="0"/>
              </a:rPr>
              <a:t>显示</a:t>
            </a:r>
            <a:r>
              <a:rPr kumimoji="1" lang="en-US" altLang="zh-CN" dirty="0">
                <a:latin typeface="Consolas" pitchFamily="49" charset="0"/>
                <a:ea typeface="楷体" pitchFamily="49" charset="-122"/>
                <a:cs typeface="Consolas" pitchFamily="49" charset="0"/>
              </a:rPr>
              <a:t>L</a:t>
            </a:r>
            <a:r>
              <a:rPr kumimoji="1" lang="zh-CN" altLang="en-US" dirty="0">
                <a:latin typeface="Consolas" pitchFamily="49" charset="0"/>
                <a:ea typeface="楷体" pitchFamily="49" charset="-122"/>
                <a:cs typeface="Consolas" pitchFamily="49" charset="0"/>
              </a:rPr>
              <a:t>中各元素的值。</a:t>
            </a:r>
            <a:r>
              <a:rPr kumimoji="1" lang="zh-CN" altLang="en-US" dirty="0">
                <a:solidFill>
                  <a:srgbClr val="FF3300"/>
                </a:solidFill>
                <a:latin typeface="Consolas" pitchFamily="49" charset="0"/>
                <a:ea typeface="楷体" pitchFamily="49" charset="-122"/>
                <a:cs typeface="Consolas" pitchFamily="49" charset="0"/>
              </a:rPr>
              <a:t> </a:t>
            </a:r>
            <a:r>
              <a:rPr kumimoji="1" lang="zh-CN" altLang="en-US" sz="2400" dirty="0">
                <a:solidFill>
                  <a:srgbClr val="FF3300"/>
                </a:solidFill>
                <a:latin typeface="Consolas" pitchFamily="49" charset="0"/>
                <a:ea typeface="楷体" pitchFamily="49" charset="-122"/>
                <a:cs typeface="Consolas" pitchFamily="49" charset="0"/>
              </a:rPr>
              <a:t>    </a:t>
            </a:r>
            <a:endParaRPr kumimoji="1" lang="zh-CN" altLang="en-US" sz="2400" dirty="0">
              <a:solidFill>
                <a:schemeClr val="tx2"/>
              </a:solidFill>
              <a:latin typeface="Consolas" pitchFamily="49" charset="0"/>
              <a:ea typeface="楷体" pitchFamily="49" charset="-122"/>
              <a:cs typeface="Consolas" pitchFamily="49" charset="0"/>
            </a:endParaRPr>
          </a:p>
        </p:txBody>
      </p:sp>
      <p:sp>
        <p:nvSpPr>
          <p:cNvPr id="150530" name="Text Box 2"/>
          <p:cNvSpPr txBox="1">
            <a:spLocks noChangeArrowheads="1"/>
          </p:cNvSpPr>
          <p:nvPr/>
        </p:nvSpPr>
        <p:spPr bwMode="auto">
          <a:xfrm>
            <a:off x="1620986" y="2025078"/>
            <a:ext cx="5975350" cy="2988098"/>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l"/>
            <a:r>
              <a:rPr kumimoji="1" lang="en-US" altLang="zh-CN" sz="1800" dirty="0">
                <a:solidFill>
                  <a:srgbClr val="0000FF"/>
                </a:solidFill>
                <a:latin typeface="Consolas" pitchFamily="49" charset="0"/>
                <a:cs typeface="Consolas" pitchFamily="49" charset="0"/>
              </a:rPr>
              <a:t>void </a:t>
            </a:r>
            <a:r>
              <a:rPr kumimoji="1" lang="en-US" altLang="zh-CN" sz="1800" dirty="0" err="1">
                <a:solidFill>
                  <a:srgbClr val="FF0000"/>
                </a:solidFill>
                <a:effectLst>
                  <a:outerShdw blurRad="38100" dist="38100" dir="2700000" algn="tl">
                    <a:srgbClr val="000000">
                      <a:alpha val="43137"/>
                    </a:srgbClr>
                  </a:outerShdw>
                </a:effectLst>
                <a:latin typeface="Consolas" pitchFamily="49" charset="0"/>
                <a:cs typeface="Consolas" pitchFamily="49" charset="0"/>
              </a:rPr>
              <a:t>DispList</a:t>
            </a:r>
            <a:r>
              <a:rPr kumimoji="1" lang="en-US" altLang="zh-CN" sz="1800" dirty="0">
                <a:solidFill>
                  <a:srgbClr val="0000FF"/>
                </a:solidFill>
                <a:latin typeface="Consolas" pitchFamily="49" charset="0"/>
                <a:cs typeface="Consolas" pitchFamily="49" charset="0"/>
              </a:rPr>
              <a:t>(</a:t>
            </a:r>
            <a:r>
              <a:rPr kumimoji="1" lang="en-US" altLang="zh-CN" sz="1800" dirty="0" err="1">
                <a:solidFill>
                  <a:srgbClr val="0000FF"/>
                </a:solidFill>
                <a:latin typeface="Consolas" pitchFamily="49" charset="0"/>
                <a:cs typeface="Consolas" pitchFamily="49" charset="0"/>
              </a:rPr>
              <a:t>SqList</a:t>
            </a:r>
            <a:r>
              <a:rPr kumimoji="1" lang="en-US" altLang="zh-CN" sz="1800" dirty="0">
                <a:solidFill>
                  <a:srgbClr val="0000FF"/>
                </a:solidFill>
                <a:latin typeface="Consolas" pitchFamily="49" charset="0"/>
                <a:cs typeface="Consolas" pitchFamily="49" charset="0"/>
              </a:rPr>
              <a:t> *L)</a:t>
            </a:r>
          </a:p>
          <a:p>
            <a:pPr algn="l"/>
            <a:r>
              <a:rPr kumimoji="1" lang="en-US" altLang="zh-CN" sz="1800" dirty="0">
                <a:solidFill>
                  <a:srgbClr val="0000FF"/>
                </a:solidFill>
                <a:latin typeface="Consolas" pitchFamily="49" charset="0"/>
                <a:cs typeface="Consolas" pitchFamily="49" charset="0"/>
              </a:rPr>
              <a:t>{  int </a:t>
            </a:r>
            <a:r>
              <a:rPr kumimoji="1" lang="en-US" altLang="zh-CN" sz="1800" dirty="0" err="1">
                <a:solidFill>
                  <a:srgbClr val="0000FF"/>
                </a:solidFill>
                <a:latin typeface="Consolas" pitchFamily="49" charset="0"/>
                <a:cs typeface="Consolas" pitchFamily="49" charset="0"/>
              </a:rPr>
              <a:t>i</a:t>
            </a:r>
            <a:r>
              <a:rPr kumimoji="1" lang="en-US" altLang="zh-CN" sz="1800" dirty="0">
                <a:solidFill>
                  <a:srgbClr val="0000FF"/>
                </a:solidFill>
                <a:latin typeface="Consolas" pitchFamily="49" charset="0"/>
                <a:cs typeface="Consolas" pitchFamily="49" charset="0"/>
              </a:rPr>
              <a:t>;</a:t>
            </a:r>
          </a:p>
          <a:p>
            <a:pPr algn="l"/>
            <a:r>
              <a:rPr kumimoji="1" lang="en-US" altLang="zh-CN" sz="1800" dirty="0">
                <a:solidFill>
                  <a:srgbClr val="0000FF"/>
                </a:solidFill>
                <a:latin typeface="Consolas" pitchFamily="49" charset="0"/>
                <a:cs typeface="Consolas" pitchFamily="49" charset="0"/>
              </a:rPr>
              <a:t>   if (</a:t>
            </a:r>
            <a:r>
              <a:rPr kumimoji="1" lang="en-US" altLang="zh-CN" sz="1800" dirty="0" err="1">
                <a:solidFill>
                  <a:srgbClr val="0000FF"/>
                </a:solidFill>
                <a:latin typeface="Consolas" pitchFamily="49" charset="0"/>
                <a:cs typeface="Consolas" pitchFamily="49" charset="0"/>
              </a:rPr>
              <a:t>ListEmpty</a:t>
            </a:r>
            <a:r>
              <a:rPr kumimoji="1" lang="en-US" altLang="zh-CN" sz="1800" dirty="0">
                <a:solidFill>
                  <a:srgbClr val="0000FF"/>
                </a:solidFill>
                <a:latin typeface="Consolas" pitchFamily="49" charset="0"/>
                <a:cs typeface="Consolas" pitchFamily="49" charset="0"/>
              </a:rPr>
              <a:t>(L)) return;</a:t>
            </a:r>
          </a:p>
          <a:p>
            <a:pPr algn="l"/>
            <a:r>
              <a:rPr kumimoji="1" lang="en-US" altLang="zh-CN" sz="1800" dirty="0">
                <a:solidFill>
                  <a:srgbClr val="0000FF"/>
                </a:solidFill>
                <a:latin typeface="Consolas" pitchFamily="49" charset="0"/>
                <a:cs typeface="Consolas" pitchFamily="49" charset="0"/>
              </a:rPr>
              <a:t>   for (</a:t>
            </a:r>
            <a:r>
              <a:rPr kumimoji="1" lang="en-US" altLang="zh-CN" sz="1800" dirty="0" err="1">
                <a:solidFill>
                  <a:srgbClr val="0000FF"/>
                </a:solidFill>
                <a:latin typeface="Consolas" pitchFamily="49" charset="0"/>
                <a:cs typeface="Consolas" pitchFamily="49" charset="0"/>
              </a:rPr>
              <a:t>i</a:t>
            </a:r>
            <a:r>
              <a:rPr kumimoji="1" lang="en-US" altLang="zh-CN" sz="1800" dirty="0">
                <a:solidFill>
                  <a:srgbClr val="0000FF"/>
                </a:solidFill>
                <a:latin typeface="Consolas" pitchFamily="49" charset="0"/>
                <a:cs typeface="Consolas" pitchFamily="49" charset="0"/>
              </a:rPr>
              <a:t>=0;i&lt;L-&gt;</a:t>
            </a:r>
            <a:r>
              <a:rPr kumimoji="1" lang="en-US" altLang="zh-CN" sz="1800" dirty="0" err="1">
                <a:solidFill>
                  <a:srgbClr val="0000FF"/>
                </a:solidFill>
                <a:latin typeface="Consolas" pitchFamily="49" charset="0"/>
                <a:cs typeface="Consolas" pitchFamily="49" charset="0"/>
              </a:rPr>
              <a:t>length;i</a:t>
            </a:r>
            <a:r>
              <a:rPr kumimoji="1" lang="en-US" altLang="zh-CN" sz="1800" dirty="0">
                <a:solidFill>
                  <a:srgbClr val="0000FF"/>
                </a:solidFill>
                <a:latin typeface="Consolas" pitchFamily="49" charset="0"/>
                <a:cs typeface="Consolas" pitchFamily="49" charset="0"/>
              </a:rPr>
              <a:t>++)</a:t>
            </a:r>
          </a:p>
          <a:p>
            <a:pPr algn="l"/>
            <a:r>
              <a:rPr kumimoji="1" lang="en-US" altLang="zh-CN" sz="1800" dirty="0">
                <a:solidFill>
                  <a:srgbClr val="0000FF"/>
                </a:solidFill>
                <a:latin typeface="Consolas" pitchFamily="49" charset="0"/>
                <a:cs typeface="Consolas" pitchFamily="49" charset="0"/>
              </a:rPr>
              <a:t>      </a:t>
            </a:r>
            <a:r>
              <a:rPr kumimoji="1" lang="en-US" altLang="zh-CN" sz="1800" dirty="0" err="1">
                <a:solidFill>
                  <a:srgbClr val="0000FF"/>
                </a:solidFill>
                <a:latin typeface="Consolas" pitchFamily="49" charset="0"/>
                <a:cs typeface="Consolas" pitchFamily="49" charset="0"/>
              </a:rPr>
              <a:t>printf</a:t>
            </a:r>
            <a:r>
              <a:rPr kumimoji="1" lang="en-US" altLang="zh-CN" sz="1800" dirty="0">
                <a:solidFill>
                  <a:srgbClr val="0000FF"/>
                </a:solidFill>
                <a:latin typeface="Consolas" pitchFamily="49" charset="0"/>
                <a:cs typeface="Consolas" pitchFamily="49" charset="0"/>
              </a:rPr>
              <a:t>("%c"</a:t>
            </a:r>
            <a:r>
              <a:rPr kumimoji="1" lang="zh-CN" altLang="en-US" sz="1800" dirty="0">
                <a:solidFill>
                  <a:srgbClr val="0000FF"/>
                </a:solidFill>
                <a:latin typeface="Consolas" pitchFamily="49" charset="0"/>
                <a:cs typeface="Consolas" pitchFamily="49" charset="0"/>
              </a:rPr>
              <a:t>，</a:t>
            </a:r>
            <a:r>
              <a:rPr kumimoji="1" lang="en-US" altLang="zh-CN" sz="1800" dirty="0">
                <a:solidFill>
                  <a:srgbClr val="0000FF"/>
                </a:solidFill>
                <a:latin typeface="Consolas" pitchFamily="49" charset="0"/>
                <a:cs typeface="Consolas" pitchFamily="49" charset="0"/>
              </a:rPr>
              <a:t>L-&gt;data[</a:t>
            </a:r>
            <a:r>
              <a:rPr kumimoji="1" lang="en-US" altLang="zh-CN" sz="1800" dirty="0" err="1">
                <a:solidFill>
                  <a:srgbClr val="0000FF"/>
                </a:solidFill>
                <a:latin typeface="Consolas" pitchFamily="49" charset="0"/>
                <a:cs typeface="Consolas" pitchFamily="49" charset="0"/>
              </a:rPr>
              <a:t>i</a:t>
            </a:r>
            <a:r>
              <a:rPr kumimoji="1" lang="en-US" altLang="zh-CN" sz="1800" dirty="0">
                <a:solidFill>
                  <a:srgbClr val="0000FF"/>
                </a:solidFill>
                <a:latin typeface="Consolas" pitchFamily="49" charset="0"/>
                <a:cs typeface="Consolas" pitchFamily="49" charset="0"/>
              </a:rPr>
              <a:t>]);</a:t>
            </a:r>
          </a:p>
          <a:p>
            <a:pPr algn="l"/>
            <a:r>
              <a:rPr kumimoji="1" lang="en-US" altLang="zh-CN" sz="1800" dirty="0">
                <a:solidFill>
                  <a:srgbClr val="0000FF"/>
                </a:solidFill>
                <a:latin typeface="Consolas" pitchFamily="49" charset="0"/>
                <a:cs typeface="Consolas" pitchFamily="49" charset="0"/>
              </a:rPr>
              <a:t>   </a:t>
            </a:r>
            <a:r>
              <a:rPr kumimoji="1" lang="en-US" altLang="zh-CN" sz="1800" dirty="0" err="1">
                <a:solidFill>
                  <a:srgbClr val="0000FF"/>
                </a:solidFill>
                <a:latin typeface="Consolas" pitchFamily="49" charset="0"/>
                <a:cs typeface="Consolas" pitchFamily="49" charset="0"/>
              </a:rPr>
              <a:t>printf</a:t>
            </a:r>
            <a:r>
              <a:rPr kumimoji="1" lang="en-US" altLang="zh-CN" sz="1800" dirty="0">
                <a:solidFill>
                  <a:srgbClr val="0000FF"/>
                </a:solidFill>
                <a:latin typeface="Consolas" pitchFamily="49" charset="0"/>
                <a:cs typeface="Consolas" pitchFamily="49" charset="0"/>
              </a:rPr>
              <a:t>("\n");</a:t>
            </a:r>
          </a:p>
          <a:p>
            <a:pPr algn="l"/>
            <a:r>
              <a:rPr kumimoji="1" lang="en-US" altLang="zh-CN" sz="1800" dirty="0">
                <a:solidFill>
                  <a:srgbClr val="0000FF"/>
                </a:solidFill>
                <a:latin typeface="Consolas" pitchFamily="49" charset="0"/>
                <a:cs typeface="Consolas" pitchFamily="49" charset="0"/>
              </a:rPr>
              <a:t>} </a:t>
            </a:r>
            <a:endParaRPr lang="en-US" altLang="zh-CN" sz="1800" dirty="0">
              <a:solidFill>
                <a:srgbClr val="0000FF"/>
              </a:solidFill>
              <a:latin typeface="Consolas" pitchFamily="49" charset="0"/>
              <a:cs typeface="Consolas" pitchFamily="49" charset="0"/>
            </a:endParaRPr>
          </a:p>
        </p:txBody>
      </p:sp>
      <p:sp>
        <p:nvSpPr>
          <p:cNvPr id="3" name="幻灯片编号占位符 2"/>
          <p:cNvSpPr>
            <a:spLocks noGrp="1"/>
          </p:cNvSpPr>
          <p:nvPr>
            <p:ph type="sldNum" sz="quarter" idx="12"/>
          </p:nvPr>
        </p:nvSpPr>
        <p:spPr/>
        <p:txBody>
          <a:bodyPr/>
          <a:lstStyle/>
          <a:p>
            <a:fld id="{BC067DFE-42A7-4CB5-93C4-F2F97DA7580C}" type="slidenum">
              <a:rPr lang="en-US" altLang="zh-CN" smtClean="0"/>
              <a:pPr/>
              <a:t>17</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8962"/>
    </mc:Choice>
    <mc:Fallback xmlns="">
      <p:transition xmlns:p14="http://schemas.microsoft.com/office/powerpoint/2010/main" spd="slow" advTm="189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53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53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053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053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928662" y="1428736"/>
            <a:ext cx="5805480" cy="2434101"/>
          </a:xfrm>
          <a:prstGeom prst="rect">
            <a:avLst/>
          </a:prstGeom>
          <a:ln>
            <a:headEnd/>
            <a:tailEnd/>
          </a:ln>
          <a:scene3d>
            <a:camera prst="perspectiveFront"/>
            <a:lightRig rig="threePt" dir="t"/>
          </a:scene3d>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just">
              <a:spcBef>
                <a:spcPct val="50000"/>
              </a:spcBef>
            </a:pPr>
            <a:r>
              <a:rPr kumimoji="1" lang="en-US" altLang="zh-CN" sz="1800" dirty="0">
                <a:solidFill>
                  <a:srgbClr val="0000FF"/>
                </a:solidFill>
                <a:latin typeface="Consolas" pitchFamily="49" charset="0"/>
                <a:ea typeface="宋体" pitchFamily="2" charset="-122"/>
                <a:cs typeface="Consolas" pitchFamily="49" charset="0"/>
              </a:rPr>
              <a:t>bool </a:t>
            </a:r>
            <a:r>
              <a:rPr kumimoji="1" lang="en-US" altLang="zh-CN" sz="1800" dirty="0" err="1">
                <a:solidFill>
                  <a:srgbClr val="FF0000"/>
                </a:solidFill>
                <a:effectLst>
                  <a:outerShdw blurRad="38100" dist="38100" dir="2700000" algn="tl">
                    <a:srgbClr val="000000">
                      <a:alpha val="43137"/>
                    </a:srgbClr>
                  </a:outerShdw>
                </a:effectLst>
                <a:latin typeface="Consolas" pitchFamily="49" charset="0"/>
                <a:ea typeface="宋体" pitchFamily="2" charset="-122"/>
                <a:cs typeface="Consolas" pitchFamily="49" charset="0"/>
              </a:rPr>
              <a:t>GetElem</a:t>
            </a:r>
            <a:r>
              <a:rPr kumimoji="1" lang="en-US" altLang="zh-CN" sz="1800" dirty="0">
                <a:solidFill>
                  <a:srgbClr val="0000FF"/>
                </a:solidFill>
                <a:latin typeface="Consolas" pitchFamily="49" charset="0"/>
                <a:ea typeface="宋体" pitchFamily="2" charset="-122"/>
                <a:cs typeface="Consolas" pitchFamily="49" charset="0"/>
              </a:rPr>
              <a:t>(</a:t>
            </a:r>
            <a:r>
              <a:rPr kumimoji="1" lang="en-US" altLang="zh-CN" sz="1800" dirty="0" err="1">
                <a:solidFill>
                  <a:srgbClr val="0000FF"/>
                </a:solidFill>
                <a:latin typeface="Consolas" pitchFamily="49" charset="0"/>
                <a:ea typeface="宋体" pitchFamily="2" charset="-122"/>
                <a:cs typeface="Consolas" pitchFamily="49" charset="0"/>
              </a:rPr>
              <a:t>SqList</a:t>
            </a:r>
            <a:r>
              <a:rPr kumimoji="1" lang="en-US" altLang="zh-CN" sz="1800" dirty="0">
                <a:solidFill>
                  <a:srgbClr val="0000FF"/>
                </a:solidFill>
                <a:latin typeface="Consolas" pitchFamily="49" charset="0"/>
                <a:ea typeface="宋体" pitchFamily="2" charset="-122"/>
                <a:cs typeface="Consolas" pitchFamily="49" charset="0"/>
              </a:rPr>
              <a:t> *L</a:t>
            </a:r>
            <a:r>
              <a:rPr kumimoji="1" lang="zh-CN" altLang="en-US" sz="1800" dirty="0">
                <a:solidFill>
                  <a:srgbClr val="0000FF"/>
                </a:solidFill>
                <a:latin typeface="Consolas" pitchFamily="49" charset="0"/>
                <a:ea typeface="宋体" pitchFamily="2" charset="-122"/>
                <a:cs typeface="Consolas" pitchFamily="49" charset="0"/>
              </a:rPr>
              <a:t>，</a:t>
            </a:r>
            <a:r>
              <a:rPr kumimoji="1" lang="en-US" altLang="zh-CN" sz="1800" dirty="0" err="1">
                <a:solidFill>
                  <a:srgbClr val="0000FF"/>
                </a:solidFill>
                <a:latin typeface="Consolas" pitchFamily="49" charset="0"/>
                <a:ea typeface="宋体" pitchFamily="2" charset="-122"/>
                <a:cs typeface="Consolas" pitchFamily="49" charset="0"/>
              </a:rPr>
              <a:t>int</a:t>
            </a:r>
            <a:r>
              <a:rPr kumimoji="1" lang="en-US" altLang="zh-CN" sz="1800" dirty="0">
                <a:solidFill>
                  <a:srgbClr val="0000FF"/>
                </a:solidFill>
                <a:latin typeface="Consolas" pitchFamily="49" charset="0"/>
                <a:ea typeface="宋体" pitchFamily="2" charset="-122"/>
                <a:cs typeface="Consolas" pitchFamily="49" charset="0"/>
              </a:rPr>
              <a:t> </a:t>
            </a:r>
            <a:r>
              <a:rPr kumimoji="1" lang="en-US" altLang="zh-CN" sz="1800" dirty="0" err="1">
                <a:solidFill>
                  <a:srgbClr val="0000FF"/>
                </a:solidFill>
                <a:latin typeface="Consolas" pitchFamily="49" charset="0"/>
                <a:ea typeface="宋体" pitchFamily="2" charset="-122"/>
                <a:cs typeface="Consolas" pitchFamily="49" charset="0"/>
              </a:rPr>
              <a:t>i</a:t>
            </a:r>
            <a:r>
              <a:rPr kumimoji="1" lang="zh-CN" altLang="en-US" sz="1800" dirty="0">
                <a:solidFill>
                  <a:srgbClr val="0000FF"/>
                </a:solidFill>
                <a:latin typeface="Consolas" pitchFamily="49" charset="0"/>
                <a:ea typeface="宋体" pitchFamily="2" charset="-122"/>
                <a:cs typeface="Consolas" pitchFamily="49" charset="0"/>
              </a:rPr>
              <a:t>，</a:t>
            </a:r>
            <a:r>
              <a:rPr kumimoji="1" lang="en-US" altLang="zh-CN" sz="1800" dirty="0" err="1">
                <a:solidFill>
                  <a:srgbClr val="0000FF"/>
                </a:solidFill>
                <a:latin typeface="Consolas" pitchFamily="49" charset="0"/>
                <a:ea typeface="宋体" pitchFamily="2" charset="-122"/>
                <a:cs typeface="Consolas" pitchFamily="49" charset="0"/>
              </a:rPr>
              <a:t>ElemType</a:t>
            </a:r>
            <a:r>
              <a:rPr kumimoji="1" lang="en-US" altLang="zh-CN" sz="1800" dirty="0">
                <a:solidFill>
                  <a:srgbClr val="0000FF"/>
                </a:solidFill>
                <a:latin typeface="Consolas" pitchFamily="49" charset="0"/>
                <a:ea typeface="宋体" pitchFamily="2" charset="-122"/>
                <a:cs typeface="Consolas" pitchFamily="49" charset="0"/>
              </a:rPr>
              <a:t> &amp;e)</a:t>
            </a:r>
          </a:p>
          <a:p>
            <a:pPr algn="just">
              <a:lnSpc>
                <a:spcPct val="90000"/>
              </a:lnSpc>
              <a:spcBef>
                <a:spcPct val="50000"/>
              </a:spcBef>
            </a:pPr>
            <a:r>
              <a:rPr kumimoji="1" lang="en-US" altLang="zh-CN" sz="1800" dirty="0">
                <a:solidFill>
                  <a:srgbClr val="0000FF"/>
                </a:solidFill>
                <a:latin typeface="Consolas" pitchFamily="49" charset="0"/>
                <a:ea typeface="宋体" pitchFamily="2" charset="-122"/>
                <a:cs typeface="Consolas" pitchFamily="49" charset="0"/>
              </a:rPr>
              <a:t>{     </a:t>
            </a:r>
          </a:p>
          <a:p>
            <a:pPr algn="just">
              <a:lnSpc>
                <a:spcPct val="90000"/>
              </a:lnSpc>
              <a:spcBef>
                <a:spcPct val="50000"/>
              </a:spcBef>
            </a:pPr>
            <a:r>
              <a:rPr kumimoji="1" lang="en-US" altLang="zh-CN" sz="1800" dirty="0">
                <a:solidFill>
                  <a:srgbClr val="0000FF"/>
                </a:solidFill>
                <a:latin typeface="Consolas" pitchFamily="49" charset="0"/>
                <a:ea typeface="宋体" pitchFamily="2" charset="-122"/>
                <a:cs typeface="Consolas" pitchFamily="49" charset="0"/>
              </a:rPr>
              <a:t>   if (</a:t>
            </a:r>
            <a:r>
              <a:rPr kumimoji="1" lang="en-US" altLang="zh-CN" sz="1800" dirty="0" err="1">
                <a:solidFill>
                  <a:srgbClr val="0000FF"/>
                </a:solidFill>
                <a:latin typeface="Consolas" pitchFamily="49" charset="0"/>
                <a:ea typeface="宋体" pitchFamily="2" charset="-122"/>
                <a:cs typeface="Consolas" pitchFamily="49" charset="0"/>
              </a:rPr>
              <a:t>i</a:t>
            </a:r>
            <a:r>
              <a:rPr kumimoji="1" lang="en-US" altLang="zh-CN" sz="1800" dirty="0">
                <a:solidFill>
                  <a:srgbClr val="0000FF"/>
                </a:solidFill>
                <a:latin typeface="Consolas" pitchFamily="49" charset="0"/>
                <a:ea typeface="宋体" pitchFamily="2" charset="-122"/>
                <a:cs typeface="Consolas" pitchFamily="49" charset="0"/>
              </a:rPr>
              <a:t>&lt;1 || </a:t>
            </a:r>
            <a:r>
              <a:rPr kumimoji="1" lang="en-US" altLang="zh-CN" sz="1800" dirty="0" err="1">
                <a:solidFill>
                  <a:srgbClr val="0000FF"/>
                </a:solidFill>
                <a:latin typeface="Consolas" pitchFamily="49" charset="0"/>
                <a:ea typeface="宋体" pitchFamily="2" charset="-122"/>
                <a:cs typeface="Consolas" pitchFamily="49" charset="0"/>
              </a:rPr>
              <a:t>i</a:t>
            </a:r>
            <a:r>
              <a:rPr kumimoji="1" lang="en-US" altLang="zh-CN" sz="1800" dirty="0">
                <a:solidFill>
                  <a:srgbClr val="0000FF"/>
                </a:solidFill>
                <a:latin typeface="Consolas" pitchFamily="49" charset="0"/>
                <a:ea typeface="宋体" pitchFamily="2" charset="-122"/>
                <a:cs typeface="Consolas" pitchFamily="49" charset="0"/>
              </a:rPr>
              <a:t>&gt;L-&gt;length)  return false;</a:t>
            </a:r>
          </a:p>
          <a:p>
            <a:pPr algn="just">
              <a:lnSpc>
                <a:spcPct val="90000"/>
              </a:lnSpc>
              <a:spcBef>
                <a:spcPct val="50000"/>
              </a:spcBef>
            </a:pPr>
            <a:r>
              <a:rPr kumimoji="1" lang="en-US" altLang="zh-CN" sz="1800" dirty="0">
                <a:solidFill>
                  <a:srgbClr val="0000FF"/>
                </a:solidFill>
                <a:latin typeface="Consolas" pitchFamily="49" charset="0"/>
                <a:ea typeface="宋体" pitchFamily="2" charset="-122"/>
                <a:cs typeface="Consolas" pitchFamily="49" charset="0"/>
              </a:rPr>
              <a:t>   e=L-&gt;</a:t>
            </a:r>
            <a:r>
              <a:rPr kumimoji="1" lang="en-US" altLang="zh-CN" sz="1800" dirty="0">
                <a:solidFill>
                  <a:srgbClr val="7030A0"/>
                </a:solidFill>
                <a:latin typeface="Consolas" pitchFamily="49" charset="0"/>
                <a:ea typeface="宋体" pitchFamily="2" charset="-122"/>
                <a:cs typeface="Consolas" pitchFamily="49" charset="0"/>
              </a:rPr>
              <a:t>data[i-1]</a:t>
            </a:r>
            <a:r>
              <a:rPr kumimoji="1" lang="en-US" altLang="zh-CN" sz="1800" dirty="0">
                <a:solidFill>
                  <a:srgbClr val="0000FF"/>
                </a:solidFill>
                <a:latin typeface="Consolas" pitchFamily="49" charset="0"/>
                <a:ea typeface="宋体" pitchFamily="2" charset="-122"/>
                <a:cs typeface="Consolas" pitchFamily="49" charset="0"/>
              </a:rPr>
              <a:t>;</a:t>
            </a:r>
          </a:p>
          <a:p>
            <a:pPr algn="just">
              <a:lnSpc>
                <a:spcPct val="90000"/>
              </a:lnSpc>
              <a:spcBef>
                <a:spcPct val="50000"/>
              </a:spcBef>
            </a:pPr>
            <a:r>
              <a:rPr kumimoji="1" lang="en-US" altLang="zh-CN" sz="1800" dirty="0">
                <a:solidFill>
                  <a:srgbClr val="0000FF"/>
                </a:solidFill>
                <a:latin typeface="Consolas" pitchFamily="49" charset="0"/>
                <a:ea typeface="宋体" pitchFamily="2" charset="-122"/>
                <a:cs typeface="Consolas" pitchFamily="49" charset="0"/>
              </a:rPr>
              <a:t>   return true;</a:t>
            </a:r>
          </a:p>
          <a:p>
            <a:pPr algn="just">
              <a:lnSpc>
                <a:spcPct val="90000"/>
              </a:lnSpc>
              <a:spcBef>
                <a:spcPct val="50000"/>
              </a:spcBef>
            </a:pPr>
            <a:r>
              <a:rPr kumimoji="1" lang="en-US" altLang="zh-CN" sz="1800" dirty="0">
                <a:solidFill>
                  <a:srgbClr val="0000FF"/>
                </a:solidFill>
                <a:latin typeface="Consolas" pitchFamily="49" charset="0"/>
                <a:ea typeface="宋体" pitchFamily="2" charset="-122"/>
                <a:cs typeface="Consolas" pitchFamily="49" charset="0"/>
              </a:rPr>
              <a:t>}</a:t>
            </a:r>
            <a:r>
              <a:rPr kumimoji="1" lang="en-US" altLang="zh-CN" sz="1800" dirty="0">
                <a:solidFill>
                  <a:srgbClr val="0000FF"/>
                </a:solidFill>
                <a:latin typeface="Consolas" pitchFamily="49" charset="0"/>
                <a:cs typeface="Consolas" pitchFamily="49" charset="0"/>
              </a:rPr>
              <a:t>  </a:t>
            </a:r>
          </a:p>
        </p:txBody>
      </p:sp>
      <p:sp>
        <p:nvSpPr>
          <p:cNvPr id="69637" name="Text Box 1029"/>
          <p:cNvSpPr txBox="1">
            <a:spLocks noChangeArrowheads="1"/>
          </p:cNvSpPr>
          <p:nvPr/>
        </p:nvSpPr>
        <p:spPr bwMode="auto">
          <a:xfrm>
            <a:off x="323850" y="188913"/>
            <a:ext cx="8462992" cy="923330"/>
          </a:xfrm>
          <a:prstGeom prst="rect">
            <a:avLst/>
          </a:prstGeom>
          <a:noFill/>
          <a:ln w="9525">
            <a:noFill/>
            <a:miter lim="800000"/>
            <a:headEnd/>
            <a:tailEnd/>
          </a:ln>
          <a:effectLst/>
        </p:spPr>
        <p:txBody>
          <a:bodyPr wrap="square">
            <a:spAutoFit/>
          </a:bodyPr>
          <a:lstStyle/>
          <a:p>
            <a:pPr algn="l"/>
            <a:r>
              <a:rPr kumimoji="1" lang="zh-CN" altLang="en-US" sz="2400" dirty="0">
                <a:solidFill>
                  <a:srgbClr val="FF3300"/>
                </a:solidFill>
                <a:latin typeface="Consolas" pitchFamily="49" charset="0"/>
                <a:ea typeface="微软雅黑" pitchFamily="34" charset="-122"/>
                <a:cs typeface="Consolas" pitchFamily="49" charset="0"/>
              </a:rPr>
              <a:t>（</a:t>
            </a:r>
            <a:r>
              <a:rPr kumimoji="1" lang="en-US" altLang="zh-CN" sz="2400" dirty="0">
                <a:solidFill>
                  <a:srgbClr val="FF3300"/>
                </a:solidFill>
                <a:latin typeface="Consolas" pitchFamily="49" charset="0"/>
                <a:ea typeface="微软雅黑" pitchFamily="34" charset="-122"/>
                <a:cs typeface="Consolas" pitchFamily="49" charset="0"/>
              </a:rPr>
              <a:t>6</a:t>
            </a:r>
            <a:r>
              <a:rPr kumimoji="1" lang="zh-CN" altLang="en-US" sz="2400" dirty="0">
                <a:solidFill>
                  <a:srgbClr val="FF3300"/>
                </a:solidFill>
                <a:latin typeface="Consolas" pitchFamily="49" charset="0"/>
                <a:ea typeface="微软雅黑" pitchFamily="34" charset="-122"/>
                <a:cs typeface="Consolas" pitchFamily="49" charset="0"/>
              </a:rPr>
              <a:t>）求某个数据元素值</a:t>
            </a:r>
            <a:r>
              <a:rPr kumimoji="1" lang="en-US" altLang="zh-CN" sz="2400" dirty="0" err="1">
                <a:solidFill>
                  <a:srgbClr val="FF3300"/>
                </a:solidFill>
                <a:latin typeface="Consolas" pitchFamily="49" charset="0"/>
                <a:ea typeface="微软雅黑" pitchFamily="34" charset="-122"/>
                <a:cs typeface="Consolas" pitchFamily="49" charset="0"/>
              </a:rPr>
              <a:t>GetElem</a:t>
            </a:r>
            <a:r>
              <a:rPr kumimoji="1" lang="en-US" altLang="zh-CN" sz="2400" dirty="0">
                <a:solidFill>
                  <a:srgbClr val="FF3300"/>
                </a:solidFill>
                <a:latin typeface="Consolas" pitchFamily="49" charset="0"/>
                <a:ea typeface="微软雅黑" pitchFamily="34" charset="-122"/>
                <a:cs typeface="Consolas" pitchFamily="49" charset="0"/>
              </a:rPr>
              <a:t>(L</a:t>
            </a:r>
            <a:r>
              <a:rPr kumimoji="1" lang="zh-CN" altLang="en-US" sz="2400" dirty="0">
                <a:solidFill>
                  <a:srgbClr val="FF3300"/>
                </a:solidFill>
                <a:latin typeface="Consolas" pitchFamily="49" charset="0"/>
                <a:ea typeface="微软雅黑" pitchFamily="34" charset="-122"/>
                <a:cs typeface="Consolas" pitchFamily="49" charset="0"/>
              </a:rPr>
              <a:t>，</a:t>
            </a:r>
            <a:r>
              <a:rPr kumimoji="1" lang="en-US" altLang="zh-CN" sz="2400" dirty="0" err="1">
                <a:solidFill>
                  <a:srgbClr val="FF3300"/>
                </a:solidFill>
                <a:latin typeface="Consolas" pitchFamily="49" charset="0"/>
                <a:ea typeface="微软雅黑" pitchFamily="34" charset="-122"/>
                <a:cs typeface="Consolas" pitchFamily="49" charset="0"/>
              </a:rPr>
              <a:t>i</a:t>
            </a:r>
            <a:r>
              <a:rPr kumimoji="1" lang="zh-CN" altLang="en-US" sz="2400" dirty="0">
                <a:solidFill>
                  <a:srgbClr val="FF3300"/>
                </a:solidFill>
                <a:latin typeface="Consolas" pitchFamily="49" charset="0"/>
                <a:ea typeface="微软雅黑" pitchFamily="34" charset="-122"/>
                <a:cs typeface="Consolas" pitchFamily="49" charset="0"/>
              </a:rPr>
              <a:t>，</a:t>
            </a:r>
            <a:r>
              <a:rPr kumimoji="1" lang="en-US" altLang="zh-CN" sz="2400" dirty="0">
                <a:solidFill>
                  <a:srgbClr val="FF3300"/>
                </a:solidFill>
                <a:latin typeface="Consolas" pitchFamily="49" charset="0"/>
                <a:ea typeface="微软雅黑" pitchFamily="34" charset="-122"/>
                <a:cs typeface="Consolas" pitchFamily="49" charset="0"/>
              </a:rPr>
              <a:t>e)</a:t>
            </a:r>
          </a:p>
          <a:p>
            <a:pPr algn="l"/>
            <a:r>
              <a:rPr kumimoji="1" lang="en-US" altLang="zh-CN" dirty="0">
                <a:solidFill>
                  <a:srgbClr val="FF3300"/>
                </a:solidFill>
                <a:latin typeface="Consolas" pitchFamily="49" charset="0"/>
                <a:ea typeface="楷体" pitchFamily="49" charset="-122"/>
                <a:cs typeface="Consolas" pitchFamily="49" charset="0"/>
              </a:rPr>
              <a:t>   </a:t>
            </a:r>
            <a:r>
              <a:rPr kumimoji="1" lang="zh-CN" altLang="en-US" dirty="0">
                <a:latin typeface="Consolas" pitchFamily="49" charset="0"/>
                <a:ea typeface="楷体" pitchFamily="49" charset="-122"/>
                <a:cs typeface="Consolas" pitchFamily="49" charset="0"/>
              </a:rPr>
              <a:t>该运算返回</a:t>
            </a:r>
            <a:r>
              <a:rPr kumimoji="1" lang="en-US" altLang="zh-CN" dirty="0">
                <a:latin typeface="Consolas" pitchFamily="49" charset="0"/>
                <a:ea typeface="楷体" pitchFamily="49" charset="-122"/>
                <a:cs typeface="Consolas" pitchFamily="49" charset="0"/>
              </a:rPr>
              <a:t>L</a:t>
            </a:r>
            <a:r>
              <a:rPr kumimoji="1" lang="zh-CN" altLang="en-US" dirty="0">
                <a:latin typeface="Consolas" pitchFamily="49" charset="0"/>
                <a:ea typeface="楷体" pitchFamily="49" charset="-122"/>
                <a:cs typeface="Consolas" pitchFamily="49" charset="0"/>
              </a:rPr>
              <a:t>中第 </a:t>
            </a:r>
            <a:r>
              <a:rPr kumimoji="1" lang="en-US" altLang="zh-CN" i="1" dirty="0" err="1">
                <a:latin typeface="Consolas" pitchFamily="49" charset="0"/>
                <a:ea typeface="楷体" pitchFamily="49" charset="-122"/>
                <a:cs typeface="Consolas" pitchFamily="49" charset="0"/>
              </a:rPr>
              <a:t>i</a:t>
            </a:r>
            <a:r>
              <a:rPr kumimoji="1" lang="zh-CN" altLang="en-US" dirty="0">
                <a:latin typeface="Consolas" pitchFamily="49" charset="0"/>
                <a:ea typeface="楷体" pitchFamily="49" charset="-122"/>
                <a:cs typeface="Consolas" pitchFamily="49" charset="0"/>
              </a:rPr>
              <a:t>（</a:t>
            </a:r>
            <a:r>
              <a:rPr kumimoji="1" lang="en-US" altLang="zh-CN" dirty="0" err="1">
                <a:latin typeface="Consolas" pitchFamily="49" charset="0"/>
                <a:ea typeface="楷体" pitchFamily="49" charset="-122"/>
                <a:cs typeface="Consolas" pitchFamily="49" charset="0"/>
              </a:rPr>
              <a:t>1</a:t>
            </a:r>
            <a:r>
              <a:rPr kumimoji="1" lang="en-US" altLang="zh-CN" dirty="0" err="1">
                <a:latin typeface="Consolas" pitchFamily="49" charset="0"/>
                <a:ea typeface="+mj-ea"/>
                <a:cs typeface="Consolas" pitchFamily="49" charset="0"/>
              </a:rPr>
              <a:t>≤</a:t>
            </a:r>
            <a:r>
              <a:rPr kumimoji="1" lang="en-US" altLang="zh-CN" i="1" dirty="0" err="1">
                <a:latin typeface="Consolas" pitchFamily="49" charset="0"/>
                <a:ea typeface="楷体" pitchFamily="49" charset="-122"/>
                <a:cs typeface="Consolas" pitchFamily="49" charset="0"/>
              </a:rPr>
              <a:t>i</a:t>
            </a:r>
            <a:r>
              <a:rPr kumimoji="1" lang="en-US" altLang="zh-CN" dirty="0" err="1">
                <a:latin typeface="Consolas" pitchFamily="49" charset="0"/>
                <a:ea typeface="+mn-ea"/>
                <a:cs typeface="Consolas" pitchFamily="49" charset="0"/>
              </a:rPr>
              <a:t>≤</a:t>
            </a:r>
            <a:r>
              <a:rPr kumimoji="1" lang="en-US" altLang="zh-CN" dirty="0" err="1">
                <a:latin typeface="Consolas" pitchFamily="49" charset="0"/>
                <a:ea typeface="楷体" pitchFamily="49" charset="-122"/>
                <a:cs typeface="Consolas" pitchFamily="49" charset="0"/>
              </a:rPr>
              <a:t>ListLength</a:t>
            </a:r>
            <a:r>
              <a:rPr kumimoji="1" lang="en-US" altLang="zh-CN" dirty="0">
                <a:latin typeface="Consolas" pitchFamily="49" charset="0"/>
                <a:ea typeface="楷体" pitchFamily="49" charset="-122"/>
                <a:cs typeface="Consolas" pitchFamily="49" charset="0"/>
              </a:rPr>
              <a:t>(L)</a:t>
            </a:r>
            <a:r>
              <a:rPr kumimoji="1" lang="zh-CN" altLang="en-US" dirty="0">
                <a:latin typeface="Consolas" pitchFamily="49" charset="0"/>
                <a:ea typeface="楷体" pitchFamily="49" charset="-122"/>
                <a:cs typeface="Consolas" pitchFamily="49" charset="0"/>
              </a:rPr>
              <a:t>）个元素的值，存放在</a:t>
            </a:r>
            <a:r>
              <a:rPr kumimoji="1" lang="en-US" altLang="zh-CN" i="1" dirty="0">
                <a:latin typeface="Consolas" pitchFamily="49" charset="0"/>
                <a:ea typeface="楷体" pitchFamily="49" charset="-122"/>
                <a:cs typeface="Consolas" pitchFamily="49" charset="0"/>
              </a:rPr>
              <a:t>e</a:t>
            </a:r>
            <a:r>
              <a:rPr kumimoji="1" lang="zh-CN" altLang="en-US" dirty="0">
                <a:latin typeface="Consolas" pitchFamily="49" charset="0"/>
                <a:ea typeface="楷体" pitchFamily="49" charset="-122"/>
                <a:cs typeface="Consolas" pitchFamily="49" charset="0"/>
              </a:rPr>
              <a:t>中。</a:t>
            </a:r>
            <a:endParaRPr lang="zh-CN" altLang="en-US" dirty="0">
              <a:latin typeface="Consolas" pitchFamily="49" charset="0"/>
              <a:ea typeface="楷体" pitchFamily="49" charset="-122"/>
              <a:cs typeface="Consolas" pitchFamily="49" charset="0"/>
            </a:endParaRPr>
          </a:p>
        </p:txBody>
      </p:sp>
      <p:grpSp>
        <p:nvGrpSpPr>
          <p:cNvPr id="8" name="组合 7"/>
          <p:cNvGrpSpPr/>
          <p:nvPr/>
        </p:nvGrpSpPr>
        <p:grpSpPr>
          <a:xfrm>
            <a:off x="1285852" y="4357694"/>
            <a:ext cx="4968875" cy="1431019"/>
            <a:chOff x="1285852" y="4286256"/>
            <a:chExt cx="4968875" cy="1431019"/>
          </a:xfrm>
        </p:grpSpPr>
        <p:sp>
          <p:nvSpPr>
            <p:cNvPr id="69635" name="Text Box 1027"/>
            <p:cNvSpPr txBox="1">
              <a:spLocks noChangeArrowheads="1"/>
            </p:cNvSpPr>
            <p:nvPr/>
          </p:nvSpPr>
          <p:spPr bwMode="auto">
            <a:xfrm>
              <a:off x="1357290" y="5286388"/>
              <a:ext cx="4176713" cy="430887"/>
            </a:xfrm>
            <a:prstGeom prst="rect">
              <a:avLst/>
            </a:prstGeom>
            <a:noFill/>
            <a:ln w="9525">
              <a:noFill/>
              <a:miter lim="800000"/>
              <a:headEnd/>
              <a:tailEnd/>
            </a:ln>
            <a:effectLst/>
          </p:spPr>
          <p:txBody>
            <a:bodyPr>
              <a:spAutoFit/>
            </a:bodyPr>
            <a:lstStyle/>
            <a:p>
              <a:pPr algn="l">
                <a:spcBef>
                  <a:spcPct val="50000"/>
                </a:spcBef>
              </a:pPr>
              <a:r>
                <a:rPr lang="zh-CN" altLang="en-US" sz="2200" dirty="0">
                  <a:latin typeface="Consolas" pitchFamily="49" charset="0"/>
                  <a:ea typeface="楷体" pitchFamily="49" charset="-122"/>
                  <a:cs typeface="Consolas" pitchFamily="49" charset="0"/>
                </a:rPr>
                <a:t>体现顺序表的</a:t>
              </a:r>
              <a:r>
                <a:rPr lang="zh-CN" altLang="en-US" sz="2200" dirty="0">
                  <a:solidFill>
                    <a:srgbClr val="FF00FF"/>
                  </a:solidFill>
                  <a:latin typeface="Consolas" pitchFamily="49" charset="0"/>
                  <a:ea typeface="楷体" pitchFamily="49" charset="-122"/>
                  <a:cs typeface="Consolas" pitchFamily="49" charset="0"/>
                </a:rPr>
                <a:t>随机存取特性</a:t>
              </a:r>
            </a:p>
          </p:txBody>
        </p:sp>
        <p:sp>
          <p:nvSpPr>
            <p:cNvPr id="69638" name="Text Box 1030"/>
            <p:cNvSpPr txBox="1">
              <a:spLocks noChangeArrowheads="1"/>
            </p:cNvSpPr>
            <p:nvPr/>
          </p:nvSpPr>
          <p:spPr bwMode="auto">
            <a:xfrm>
              <a:off x="1285852" y="4286256"/>
              <a:ext cx="4968875" cy="430887"/>
            </a:xfrm>
            <a:prstGeom prst="rect">
              <a:avLst/>
            </a:prstGeom>
            <a:noFill/>
            <a:ln w="9525">
              <a:noFill/>
              <a:miter lim="800000"/>
              <a:headEnd/>
              <a:tailEnd/>
            </a:ln>
            <a:effectLst/>
          </p:spPr>
          <p:txBody>
            <a:bodyPr>
              <a:spAutoFit/>
            </a:bodyPr>
            <a:lstStyle/>
            <a:p>
              <a:pPr algn="just">
                <a:spcBef>
                  <a:spcPct val="50000"/>
                </a:spcBef>
              </a:pPr>
              <a:r>
                <a:rPr kumimoji="1" lang="zh-CN" altLang="en-US" sz="2200" dirty="0">
                  <a:latin typeface="Consolas" pitchFamily="49" charset="0"/>
                  <a:ea typeface="楷体" pitchFamily="49" charset="-122"/>
                  <a:cs typeface="Consolas" pitchFamily="49" charset="0"/>
                </a:rPr>
                <a:t>本算法的时间复杂度为</a:t>
              </a:r>
              <a:r>
                <a:rPr kumimoji="1" lang="en-US" altLang="zh-CN" sz="2200" dirty="0">
                  <a:latin typeface="Consolas" pitchFamily="49" charset="0"/>
                  <a:ea typeface="楷体" pitchFamily="49" charset="-122"/>
                  <a:cs typeface="Consolas" pitchFamily="49" charset="0"/>
                </a:rPr>
                <a:t>O(1)</a:t>
              </a:r>
              <a:r>
                <a:rPr kumimoji="1" lang="zh-CN" altLang="en-US" sz="2200" dirty="0">
                  <a:latin typeface="Consolas" pitchFamily="49" charset="0"/>
                  <a:ea typeface="楷体" pitchFamily="49" charset="-122"/>
                  <a:cs typeface="Consolas" pitchFamily="49" charset="0"/>
                </a:rPr>
                <a:t>。</a:t>
              </a:r>
              <a:r>
                <a:rPr kumimoji="1" lang="zh-CN" altLang="en-US" sz="2200" dirty="0">
                  <a:solidFill>
                    <a:srgbClr val="FF3300"/>
                  </a:solidFill>
                  <a:latin typeface="Consolas" pitchFamily="49" charset="0"/>
                  <a:ea typeface="楷体" pitchFamily="49" charset="-122"/>
                  <a:cs typeface="Consolas" pitchFamily="49" charset="0"/>
                </a:rPr>
                <a:t> </a:t>
              </a:r>
              <a:endParaRPr lang="zh-CN" altLang="en-US" sz="2200" dirty="0">
                <a:latin typeface="Consolas" pitchFamily="49" charset="0"/>
                <a:ea typeface="楷体" pitchFamily="49" charset="-122"/>
                <a:cs typeface="Consolas" pitchFamily="49" charset="0"/>
              </a:endParaRPr>
            </a:p>
          </p:txBody>
        </p:sp>
        <p:sp>
          <p:nvSpPr>
            <p:cNvPr id="7" name="下箭头 6"/>
            <p:cNvSpPr/>
            <p:nvPr/>
          </p:nvSpPr>
          <p:spPr>
            <a:xfrm>
              <a:off x="3214678" y="4786322"/>
              <a:ext cx="214314" cy="500066"/>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latin typeface="Consolas" pitchFamily="49" charset="0"/>
                <a:cs typeface="Consolas" pitchFamily="49" charset="0"/>
              </a:endParaRPr>
            </a:p>
          </p:txBody>
        </p:sp>
      </p:grpSp>
      <p:sp>
        <p:nvSpPr>
          <p:cNvPr id="3" name="幻灯片编号占位符 2"/>
          <p:cNvSpPr>
            <a:spLocks noGrp="1"/>
          </p:cNvSpPr>
          <p:nvPr>
            <p:ph type="sldNum" sz="quarter" idx="12"/>
          </p:nvPr>
        </p:nvSpPr>
        <p:spPr/>
        <p:txBody>
          <a:bodyPr/>
          <a:lstStyle/>
          <a:p>
            <a:fld id="{BC067DFE-42A7-4CB5-93C4-F2F97DA7580C}" type="slidenum">
              <a:rPr lang="en-US" altLang="zh-CN" smtClean="0"/>
              <a:pPr/>
              <a:t>18</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45643"/>
    </mc:Choice>
    <mc:Fallback xmlns="">
      <p:transition xmlns:p14="http://schemas.microsoft.com/office/powerpoint/2010/main" spd="slow" advTm="4564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521826" y="2069444"/>
            <a:ext cx="5786478" cy="2655700"/>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just">
              <a:spcBef>
                <a:spcPct val="50000"/>
              </a:spcBef>
            </a:pPr>
            <a:r>
              <a:rPr kumimoji="1" lang="en-US" altLang="zh-CN" sz="1800" dirty="0" err="1">
                <a:solidFill>
                  <a:srgbClr val="0000FF"/>
                </a:solidFill>
                <a:latin typeface="Consolas" pitchFamily="49" charset="0"/>
                <a:ea typeface="宋体" pitchFamily="2" charset="-122"/>
                <a:cs typeface="Consolas" pitchFamily="49" charset="0"/>
              </a:rPr>
              <a:t>int</a:t>
            </a:r>
            <a:r>
              <a:rPr kumimoji="1" lang="en-US" altLang="zh-CN" sz="1800" dirty="0">
                <a:solidFill>
                  <a:srgbClr val="0000FF"/>
                </a:solidFill>
                <a:latin typeface="Consolas" pitchFamily="49" charset="0"/>
                <a:ea typeface="宋体" pitchFamily="2" charset="-122"/>
                <a:cs typeface="Consolas" pitchFamily="49" charset="0"/>
              </a:rPr>
              <a:t> </a:t>
            </a:r>
            <a:r>
              <a:rPr kumimoji="1" lang="en-US" altLang="zh-CN" sz="1800" dirty="0" err="1">
                <a:solidFill>
                  <a:srgbClr val="FF0000"/>
                </a:solidFill>
                <a:effectLst>
                  <a:outerShdw blurRad="38100" dist="38100" dir="2700000" algn="tl">
                    <a:srgbClr val="000000">
                      <a:alpha val="43137"/>
                    </a:srgbClr>
                  </a:outerShdw>
                </a:effectLst>
                <a:latin typeface="Consolas" pitchFamily="49" charset="0"/>
                <a:ea typeface="宋体" pitchFamily="2" charset="-122"/>
                <a:cs typeface="Consolas" pitchFamily="49" charset="0"/>
              </a:rPr>
              <a:t>LocateElem</a:t>
            </a:r>
            <a:r>
              <a:rPr kumimoji="1" lang="en-US" altLang="zh-CN" sz="1800" dirty="0">
                <a:solidFill>
                  <a:srgbClr val="0000FF"/>
                </a:solidFill>
                <a:latin typeface="Consolas" pitchFamily="49" charset="0"/>
                <a:ea typeface="宋体" pitchFamily="2" charset="-122"/>
                <a:cs typeface="Consolas" pitchFamily="49" charset="0"/>
              </a:rPr>
              <a:t>(</a:t>
            </a:r>
            <a:r>
              <a:rPr kumimoji="1" lang="en-US" altLang="zh-CN" sz="1800" dirty="0" err="1">
                <a:solidFill>
                  <a:srgbClr val="0000FF"/>
                </a:solidFill>
                <a:latin typeface="Consolas" pitchFamily="49" charset="0"/>
                <a:ea typeface="宋体" pitchFamily="2" charset="-122"/>
                <a:cs typeface="Consolas" pitchFamily="49" charset="0"/>
              </a:rPr>
              <a:t>SqList</a:t>
            </a:r>
            <a:r>
              <a:rPr kumimoji="1" lang="en-US" altLang="zh-CN" sz="1800" dirty="0">
                <a:solidFill>
                  <a:srgbClr val="0000FF"/>
                </a:solidFill>
                <a:latin typeface="Consolas" pitchFamily="49" charset="0"/>
                <a:ea typeface="宋体" pitchFamily="2" charset="-122"/>
                <a:cs typeface="Consolas" pitchFamily="49" charset="0"/>
              </a:rPr>
              <a:t> *L</a:t>
            </a:r>
            <a:r>
              <a:rPr kumimoji="1" lang="zh-CN" altLang="en-US" sz="1800" dirty="0">
                <a:solidFill>
                  <a:srgbClr val="0000FF"/>
                </a:solidFill>
                <a:latin typeface="Consolas" pitchFamily="49" charset="0"/>
                <a:ea typeface="宋体" pitchFamily="2" charset="-122"/>
                <a:cs typeface="Consolas" pitchFamily="49" charset="0"/>
              </a:rPr>
              <a:t>，</a:t>
            </a:r>
            <a:r>
              <a:rPr kumimoji="1" lang="en-US" altLang="zh-CN" sz="1800" dirty="0" err="1">
                <a:solidFill>
                  <a:srgbClr val="0000FF"/>
                </a:solidFill>
                <a:latin typeface="Consolas" pitchFamily="49" charset="0"/>
                <a:ea typeface="宋体" pitchFamily="2" charset="-122"/>
                <a:cs typeface="Consolas" pitchFamily="49" charset="0"/>
              </a:rPr>
              <a:t>ElemType</a:t>
            </a:r>
            <a:r>
              <a:rPr kumimoji="1" lang="en-US" altLang="zh-CN" sz="1800" dirty="0">
                <a:solidFill>
                  <a:srgbClr val="0000FF"/>
                </a:solidFill>
                <a:latin typeface="Consolas" pitchFamily="49" charset="0"/>
                <a:ea typeface="宋体" pitchFamily="2" charset="-122"/>
                <a:cs typeface="Consolas" pitchFamily="49" charset="0"/>
              </a:rPr>
              <a:t> e)</a:t>
            </a:r>
          </a:p>
          <a:p>
            <a:pPr algn="just">
              <a:lnSpc>
                <a:spcPct val="80000"/>
              </a:lnSpc>
              <a:spcBef>
                <a:spcPct val="50000"/>
              </a:spcBef>
            </a:pPr>
            <a:r>
              <a:rPr kumimoji="1" lang="en-US" altLang="zh-CN" sz="1800" dirty="0">
                <a:solidFill>
                  <a:srgbClr val="0000FF"/>
                </a:solidFill>
                <a:latin typeface="Consolas" pitchFamily="49" charset="0"/>
                <a:ea typeface="宋体" pitchFamily="2" charset="-122"/>
                <a:cs typeface="Consolas" pitchFamily="49" charset="0"/>
              </a:rPr>
              <a:t>{  </a:t>
            </a:r>
            <a:r>
              <a:rPr kumimoji="1" lang="en-US" altLang="zh-CN" sz="1800" dirty="0" err="1">
                <a:solidFill>
                  <a:srgbClr val="0000FF"/>
                </a:solidFill>
                <a:latin typeface="Consolas" pitchFamily="49" charset="0"/>
                <a:ea typeface="宋体" pitchFamily="2" charset="-122"/>
                <a:cs typeface="Consolas" pitchFamily="49" charset="0"/>
              </a:rPr>
              <a:t>int</a:t>
            </a:r>
            <a:r>
              <a:rPr kumimoji="1" lang="en-US" altLang="zh-CN" sz="1800" dirty="0">
                <a:solidFill>
                  <a:srgbClr val="0000FF"/>
                </a:solidFill>
                <a:latin typeface="Consolas" pitchFamily="49" charset="0"/>
                <a:ea typeface="宋体" pitchFamily="2" charset="-122"/>
                <a:cs typeface="Consolas" pitchFamily="49" charset="0"/>
              </a:rPr>
              <a:t> </a:t>
            </a:r>
            <a:r>
              <a:rPr kumimoji="1" lang="en-US" altLang="zh-CN" sz="1800" dirty="0" err="1">
                <a:solidFill>
                  <a:srgbClr val="0000FF"/>
                </a:solidFill>
                <a:latin typeface="Consolas" pitchFamily="49" charset="0"/>
                <a:ea typeface="宋体" pitchFamily="2" charset="-122"/>
                <a:cs typeface="Consolas" pitchFamily="49" charset="0"/>
              </a:rPr>
              <a:t>i</a:t>
            </a:r>
            <a:r>
              <a:rPr kumimoji="1" lang="en-US" altLang="zh-CN" sz="1800" dirty="0">
                <a:solidFill>
                  <a:srgbClr val="0000FF"/>
                </a:solidFill>
                <a:latin typeface="Consolas" pitchFamily="49" charset="0"/>
                <a:ea typeface="宋体" pitchFamily="2" charset="-122"/>
                <a:cs typeface="Consolas" pitchFamily="49" charset="0"/>
              </a:rPr>
              <a:t>=0;</a:t>
            </a:r>
          </a:p>
          <a:p>
            <a:pPr algn="just">
              <a:lnSpc>
                <a:spcPct val="80000"/>
              </a:lnSpc>
              <a:spcBef>
                <a:spcPct val="50000"/>
              </a:spcBef>
            </a:pPr>
            <a:r>
              <a:rPr kumimoji="1" lang="en-US" altLang="zh-CN" sz="1800" dirty="0">
                <a:solidFill>
                  <a:srgbClr val="0000FF"/>
                </a:solidFill>
                <a:latin typeface="Consolas" pitchFamily="49" charset="0"/>
                <a:ea typeface="宋体" pitchFamily="2" charset="-122"/>
                <a:cs typeface="Consolas" pitchFamily="49" charset="0"/>
              </a:rPr>
              <a:t>   while (</a:t>
            </a:r>
            <a:r>
              <a:rPr kumimoji="1" lang="en-US" altLang="zh-CN" sz="1800" dirty="0" err="1">
                <a:solidFill>
                  <a:srgbClr val="FF00FF"/>
                </a:solidFill>
                <a:latin typeface="Consolas" pitchFamily="49" charset="0"/>
                <a:ea typeface="宋体" pitchFamily="2" charset="-122"/>
                <a:cs typeface="Consolas" pitchFamily="49" charset="0"/>
              </a:rPr>
              <a:t>i</a:t>
            </a:r>
            <a:r>
              <a:rPr kumimoji="1" lang="en-US" altLang="zh-CN" sz="1800" dirty="0">
                <a:solidFill>
                  <a:srgbClr val="FF00FF"/>
                </a:solidFill>
                <a:latin typeface="Consolas" pitchFamily="49" charset="0"/>
                <a:ea typeface="宋体" pitchFamily="2" charset="-122"/>
                <a:cs typeface="Consolas" pitchFamily="49" charset="0"/>
              </a:rPr>
              <a:t>&lt;L-&gt;length</a:t>
            </a:r>
            <a:r>
              <a:rPr kumimoji="1" lang="en-US" altLang="zh-CN" sz="1800" dirty="0">
                <a:solidFill>
                  <a:srgbClr val="0000FF"/>
                </a:solidFill>
                <a:latin typeface="Consolas" pitchFamily="49" charset="0"/>
                <a:ea typeface="宋体" pitchFamily="2" charset="-122"/>
                <a:cs typeface="Consolas" pitchFamily="49" charset="0"/>
              </a:rPr>
              <a:t> &amp;&amp; </a:t>
            </a:r>
            <a:r>
              <a:rPr kumimoji="1" lang="en-US" altLang="zh-CN" sz="1800" dirty="0">
                <a:solidFill>
                  <a:srgbClr val="FF00FF"/>
                </a:solidFill>
                <a:latin typeface="Consolas" pitchFamily="49" charset="0"/>
                <a:ea typeface="宋体" pitchFamily="2" charset="-122"/>
                <a:cs typeface="Consolas" pitchFamily="49" charset="0"/>
              </a:rPr>
              <a:t>L-&gt;data[</a:t>
            </a:r>
            <a:r>
              <a:rPr kumimoji="1" lang="en-US" altLang="zh-CN" sz="1800" dirty="0" err="1">
                <a:solidFill>
                  <a:srgbClr val="FF00FF"/>
                </a:solidFill>
                <a:latin typeface="Consolas" pitchFamily="49" charset="0"/>
                <a:ea typeface="宋体" pitchFamily="2" charset="-122"/>
                <a:cs typeface="Consolas" pitchFamily="49" charset="0"/>
              </a:rPr>
              <a:t>i</a:t>
            </a:r>
            <a:r>
              <a:rPr kumimoji="1" lang="en-US" altLang="zh-CN" sz="1800" dirty="0">
                <a:solidFill>
                  <a:srgbClr val="FF00FF"/>
                </a:solidFill>
                <a:latin typeface="Consolas" pitchFamily="49" charset="0"/>
                <a:ea typeface="宋体" pitchFamily="2" charset="-122"/>
                <a:cs typeface="Consolas" pitchFamily="49" charset="0"/>
              </a:rPr>
              <a:t>]!=e</a:t>
            </a:r>
            <a:r>
              <a:rPr kumimoji="1" lang="en-US" altLang="zh-CN" sz="1800" dirty="0">
                <a:solidFill>
                  <a:srgbClr val="0000FF"/>
                </a:solidFill>
                <a:latin typeface="Consolas" pitchFamily="49" charset="0"/>
                <a:ea typeface="宋体" pitchFamily="2" charset="-122"/>
                <a:cs typeface="Consolas" pitchFamily="49" charset="0"/>
              </a:rPr>
              <a:t>)  </a:t>
            </a:r>
          </a:p>
          <a:p>
            <a:pPr algn="just">
              <a:lnSpc>
                <a:spcPct val="80000"/>
              </a:lnSpc>
              <a:spcBef>
                <a:spcPct val="50000"/>
              </a:spcBef>
            </a:pPr>
            <a:r>
              <a:rPr kumimoji="1" lang="en-US" altLang="zh-CN" sz="1800" dirty="0">
                <a:solidFill>
                  <a:srgbClr val="0000FF"/>
                </a:solidFill>
                <a:latin typeface="Consolas" pitchFamily="49" charset="0"/>
                <a:ea typeface="宋体" pitchFamily="2" charset="-122"/>
                <a:cs typeface="Consolas" pitchFamily="49" charset="0"/>
              </a:rPr>
              <a:t>      </a:t>
            </a:r>
            <a:r>
              <a:rPr kumimoji="1" lang="en-US" altLang="zh-CN" sz="1800" dirty="0" err="1">
                <a:solidFill>
                  <a:srgbClr val="0000FF"/>
                </a:solidFill>
                <a:latin typeface="Consolas" pitchFamily="49" charset="0"/>
                <a:ea typeface="宋体" pitchFamily="2" charset="-122"/>
                <a:cs typeface="Consolas" pitchFamily="49" charset="0"/>
              </a:rPr>
              <a:t>i</a:t>
            </a:r>
            <a:r>
              <a:rPr kumimoji="1" lang="en-US" altLang="zh-CN" sz="1800" dirty="0">
                <a:solidFill>
                  <a:srgbClr val="0000FF"/>
                </a:solidFill>
                <a:latin typeface="Consolas" pitchFamily="49" charset="0"/>
                <a:ea typeface="宋体" pitchFamily="2" charset="-122"/>
                <a:cs typeface="Consolas" pitchFamily="49" charset="0"/>
              </a:rPr>
              <a:t>++;</a:t>
            </a:r>
          </a:p>
          <a:p>
            <a:pPr algn="just">
              <a:lnSpc>
                <a:spcPct val="80000"/>
              </a:lnSpc>
              <a:spcBef>
                <a:spcPct val="50000"/>
              </a:spcBef>
            </a:pPr>
            <a:r>
              <a:rPr kumimoji="1" lang="en-US" altLang="zh-CN" sz="1800" dirty="0">
                <a:solidFill>
                  <a:srgbClr val="0000FF"/>
                </a:solidFill>
                <a:latin typeface="Consolas" pitchFamily="49" charset="0"/>
                <a:ea typeface="宋体" pitchFamily="2" charset="-122"/>
                <a:cs typeface="Consolas" pitchFamily="49" charset="0"/>
              </a:rPr>
              <a:t>   if (</a:t>
            </a:r>
            <a:r>
              <a:rPr kumimoji="1" lang="en-US" altLang="zh-CN" sz="1800" dirty="0" err="1">
                <a:solidFill>
                  <a:srgbClr val="0000FF"/>
                </a:solidFill>
                <a:latin typeface="Consolas" pitchFamily="49" charset="0"/>
                <a:ea typeface="宋体" pitchFamily="2" charset="-122"/>
                <a:cs typeface="Consolas" pitchFamily="49" charset="0"/>
              </a:rPr>
              <a:t>i</a:t>
            </a:r>
            <a:r>
              <a:rPr kumimoji="1" lang="en-US" altLang="zh-CN" sz="1800" dirty="0">
                <a:solidFill>
                  <a:srgbClr val="0000FF"/>
                </a:solidFill>
                <a:latin typeface="Consolas" pitchFamily="49" charset="0"/>
                <a:ea typeface="宋体" pitchFamily="2" charset="-122"/>
                <a:cs typeface="Consolas" pitchFamily="49" charset="0"/>
              </a:rPr>
              <a:t>&gt;=L-&gt;length)  return 0;</a:t>
            </a:r>
          </a:p>
          <a:p>
            <a:pPr algn="just">
              <a:lnSpc>
                <a:spcPct val="80000"/>
              </a:lnSpc>
              <a:spcBef>
                <a:spcPct val="50000"/>
              </a:spcBef>
            </a:pPr>
            <a:r>
              <a:rPr kumimoji="1" lang="en-US" altLang="zh-CN" sz="1800" dirty="0">
                <a:solidFill>
                  <a:srgbClr val="0000FF"/>
                </a:solidFill>
                <a:latin typeface="Consolas" pitchFamily="49" charset="0"/>
                <a:ea typeface="宋体" pitchFamily="2" charset="-122"/>
                <a:cs typeface="Consolas" pitchFamily="49" charset="0"/>
              </a:rPr>
              <a:t>   else  return i+1;</a:t>
            </a:r>
          </a:p>
          <a:p>
            <a:pPr algn="just">
              <a:lnSpc>
                <a:spcPct val="80000"/>
              </a:lnSpc>
              <a:spcBef>
                <a:spcPct val="50000"/>
              </a:spcBef>
            </a:pPr>
            <a:r>
              <a:rPr kumimoji="1" lang="en-US" altLang="zh-CN" sz="1800" dirty="0">
                <a:solidFill>
                  <a:srgbClr val="0000FF"/>
                </a:solidFill>
                <a:latin typeface="Consolas" pitchFamily="49" charset="0"/>
                <a:ea typeface="宋体" pitchFamily="2" charset="-122"/>
                <a:cs typeface="Consolas" pitchFamily="49" charset="0"/>
              </a:rPr>
              <a:t>}</a:t>
            </a:r>
          </a:p>
        </p:txBody>
      </p:sp>
      <p:sp>
        <p:nvSpPr>
          <p:cNvPr id="19459" name="Text Box 3"/>
          <p:cNvSpPr txBox="1">
            <a:spLocks noChangeArrowheads="1"/>
          </p:cNvSpPr>
          <p:nvPr/>
        </p:nvSpPr>
        <p:spPr bwMode="auto">
          <a:xfrm>
            <a:off x="323850" y="260350"/>
            <a:ext cx="8135938" cy="1231106"/>
          </a:xfrm>
          <a:prstGeom prst="rect">
            <a:avLst/>
          </a:prstGeom>
          <a:noFill/>
          <a:ln w="9525">
            <a:noFill/>
            <a:miter lim="800000"/>
            <a:headEnd/>
            <a:tailEnd/>
          </a:ln>
          <a:effectLst/>
        </p:spPr>
        <p:txBody>
          <a:bodyPr>
            <a:spAutoFit/>
          </a:bodyPr>
          <a:lstStyle/>
          <a:p>
            <a:pPr algn="l"/>
            <a:r>
              <a:rPr kumimoji="1" lang="zh-CN" altLang="en-US" sz="2400" dirty="0">
                <a:solidFill>
                  <a:srgbClr val="FF3300"/>
                </a:solidFill>
                <a:latin typeface="Consolas" pitchFamily="49" charset="0"/>
                <a:ea typeface="微软雅黑" pitchFamily="34" charset="-122"/>
                <a:cs typeface="Consolas" pitchFamily="49" charset="0"/>
              </a:rPr>
              <a:t>（</a:t>
            </a:r>
            <a:r>
              <a:rPr kumimoji="1" lang="en-US" altLang="zh-CN" sz="2400" dirty="0">
                <a:solidFill>
                  <a:srgbClr val="FF3300"/>
                </a:solidFill>
                <a:latin typeface="Consolas" pitchFamily="49" charset="0"/>
                <a:ea typeface="微软雅黑" pitchFamily="34" charset="-122"/>
                <a:cs typeface="Consolas" pitchFamily="49" charset="0"/>
              </a:rPr>
              <a:t>7</a:t>
            </a:r>
            <a:r>
              <a:rPr kumimoji="1" lang="zh-CN" altLang="en-US" sz="2400" dirty="0">
                <a:solidFill>
                  <a:srgbClr val="FF3300"/>
                </a:solidFill>
                <a:latin typeface="Consolas" pitchFamily="49" charset="0"/>
                <a:ea typeface="微软雅黑" pitchFamily="34" charset="-122"/>
                <a:cs typeface="Consolas" pitchFamily="49" charset="0"/>
              </a:rPr>
              <a:t>）按元素值查找</a:t>
            </a:r>
            <a:r>
              <a:rPr kumimoji="1" lang="en-US" altLang="zh-CN" sz="2400" dirty="0" err="1">
                <a:solidFill>
                  <a:srgbClr val="FF3300"/>
                </a:solidFill>
                <a:latin typeface="Consolas" pitchFamily="49" charset="0"/>
                <a:ea typeface="微软雅黑" pitchFamily="34" charset="-122"/>
                <a:cs typeface="Consolas" pitchFamily="49" charset="0"/>
              </a:rPr>
              <a:t>LocateElem</a:t>
            </a:r>
            <a:r>
              <a:rPr kumimoji="1" lang="en-US" altLang="zh-CN" sz="2400" dirty="0">
                <a:solidFill>
                  <a:srgbClr val="FF3300"/>
                </a:solidFill>
                <a:latin typeface="Consolas" pitchFamily="49" charset="0"/>
                <a:ea typeface="微软雅黑" pitchFamily="34" charset="-122"/>
                <a:cs typeface="Consolas" pitchFamily="49" charset="0"/>
              </a:rPr>
              <a:t>(L</a:t>
            </a:r>
            <a:r>
              <a:rPr kumimoji="1" lang="zh-CN" altLang="en-US" sz="2400" dirty="0">
                <a:solidFill>
                  <a:srgbClr val="FF3300"/>
                </a:solidFill>
                <a:latin typeface="Consolas" pitchFamily="49" charset="0"/>
                <a:ea typeface="微软雅黑" pitchFamily="34" charset="-122"/>
                <a:cs typeface="Consolas" pitchFamily="49" charset="0"/>
              </a:rPr>
              <a:t>，</a:t>
            </a:r>
            <a:r>
              <a:rPr kumimoji="1" lang="en-US" altLang="zh-CN" sz="2400" dirty="0">
                <a:solidFill>
                  <a:srgbClr val="FF3300"/>
                </a:solidFill>
                <a:latin typeface="Consolas" pitchFamily="49" charset="0"/>
                <a:ea typeface="微软雅黑" pitchFamily="34" charset="-122"/>
                <a:cs typeface="Consolas" pitchFamily="49" charset="0"/>
              </a:rPr>
              <a:t>e)</a:t>
            </a:r>
          </a:p>
          <a:p>
            <a:pPr algn="l"/>
            <a:r>
              <a:rPr kumimoji="1" lang="en-US" altLang="zh-CN" dirty="0">
                <a:solidFill>
                  <a:srgbClr val="FF3300"/>
                </a:solidFill>
                <a:latin typeface="Consolas" pitchFamily="49" charset="0"/>
                <a:ea typeface="楷体" pitchFamily="49" charset="-122"/>
                <a:cs typeface="Consolas" pitchFamily="49" charset="0"/>
              </a:rPr>
              <a:t>    </a:t>
            </a:r>
            <a:r>
              <a:rPr kumimoji="1" lang="zh-CN" altLang="en-US" dirty="0">
                <a:latin typeface="Consolas" pitchFamily="49" charset="0"/>
                <a:ea typeface="楷体" pitchFamily="49" charset="-122"/>
                <a:cs typeface="Consolas" pitchFamily="49" charset="0"/>
              </a:rPr>
              <a:t>该运算顺序查找第</a:t>
            </a:r>
            <a:r>
              <a:rPr kumimoji="1" lang="en-US" altLang="zh-CN" dirty="0">
                <a:latin typeface="Consolas" pitchFamily="49" charset="0"/>
                <a:ea typeface="楷体" pitchFamily="49" charset="-122"/>
                <a:cs typeface="Consolas" pitchFamily="49" charset="0"/>
              </a:rPr>
              <a:t>1</a:t>
            </a:r>
            <a:r>
              <a:rPr kumimoji="1" lang="zh-CN" altLang="en-US" dirty="0">
                <a:latin typeface="Consolas" pitchFamily="49" charset="0"/>
                <a:ea typeface="楷体" pitchFamily="49" charset="-122"/>
                <a:cs typeface="Consolas" pitchFamily="49" charset="0"/>
              </a:rPr>
              <a:t>个值域与</a:t>
            </a:r>
            <a:r>
              <a:rPr kumimoji="1" lang="en-US" altLang="zh-CN" i="1" dirty="0">
                <a:latin typeface="Consolas" pitchFamily="49" charset="0"/>
                <a:ea typeface="楷体" pitchFamily="49" charset="-122"/>
                <a:cs typeface="Consolas" pitchFamily="49" charset="0"/>
              </a:rPr>
              <a:t>e</a:t>
            </a:r>
            <a:r>
              <a:rPr kumimoji="1" lang="zh-CN" altLang="en-US" dirty="0">
                <a:latin typeface="Consolas" pitchFamily="49" charset="0"/>
                <a:ea typeface="楷体" pitchFamily="49" charset="-122"/>
                <a:cs typeface="Consolas" pitchFamily="49" charset="0"/>
              </a:rPr>
              <a:t>相等的元素的逻辑位序。若这样的元素不存在，则返回值为</a:t>
            </a:r>
            <a:r>
              <a:rPr kumimoji="1" lang="en-US" altLang="zh-CN" dirty="0">
                <a:latin typeface="Consolas" pitchFamily="49" charset="0"/>
                <a:ea typeface="楷体" pitchFamily="49" charset="-122"/>
                <a:cs typeface="Consolas" pitchFamily="49" charset="0"/>
              </a:rPr>
              <a:t>0</a:t>
            </a:r>
            <a:r>
              <a:rPr kumimoji="1" lang="zh-CN" altLang="en-US" dirty="0">
                <a:latin typeface="Consolas" pitchFamily="49" charset="0"/>
                <a:ea typeface="楷体" pitchFamily="49" charset="-122"/>
                <a:cs typeface="Consolas" pitchFamily="49" charset="0"/>
              </a:rPr>
              <a:t>。</a:t>
            </a:r>
            <a:endParaRPr lang="zh-CN" altLang="en-US" dirty="0">
              <a:latin typeface="Consolas" pitchFamily="49" charset="0"/>
              <a:ea typeface="楷体" pitchFamily="49" charset="-122"/>
              <a:cs typeface="Consolas" pitchFamily="49" charset="0"/>
            </a:endParaRPr>
          </a:p>
        </p:txBody>
      </p:sp>
      <p:sp>
        <p:nvSpPr>
          <p:cNvPr id="3" name="幻灯片编号占位符 2"/>
          <p:cNvSpPr>
            <a:spLocks noGrp="1"/>
          </p:cNvSpPr>
          <p:nvPr>
            <p:ph type="sldNum" sz="quarter" idx="12"/>
          </p:nvPr>
        </p:nvSpPr>
        <p:spPr/>
        <p:txBody>
          <a:bodyPr/>
          <a:lstStyle/>
          <a:p>
            <a:fld id="{BC067DFE-42A7-4CB5-93C4-F2F97DA7580C}" type="slidenum">
              <a:rPr lang="en-US" altLang="zh-CN" smtClean="0"/>
              <a:pPr/>
              <a:t>19</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7665"/>
    </mc:Choice>
    <mc:Fallback xmlns="">
      <p:transition xmlns:p14="http://schemas.microsoft.com/office/powerpoint/2010/main" spd="slow" advTm="76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458">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45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785786" y="2000240"/>
            <a:ext cx="7177108" cy="430887"/>
          </a:xfrm>
          <a:prstGeom prst="rect">
            <a:avLst/>
          </a:prstGeom>
          <a:noFill/>
          <a:ln w="9525">
            <a:noFill/>
            <a:miter lim="800000"/>
            <a:headEnd/>
            <a:tailEnd/>
          </a:ln>
          <a:effectLst/>
        </p:spPr>
        <p:txBody>
          <a:bodyPr wrap="square">
            <a:spAutoFit/>
          </a:bodyPr>
          <a:lstStyle/>
          <a:p>
            <a:pPr algn="l"/>
            <a:r>
              <a:rPr kumimoji="1" lang="zh-CN" altLang="en-US" sz="2200" dirty="0">
                <a:ea typeface="楷体" pitchFamily="49" charset="-122"/>
                <a:cs typeface="Times New Roman" pitchFamily="18" charset="0"/>
              </a:rPr>
              <a:t>线性表是一个具有相同特性的数据元素的</a:t>
            </a:r>
            <a:r>
              <a:rPr kumimoji="1" lang="zh-CN" altLang="en-US" sz="2200" dirty="0">
                <a:solidFill>
                  <a:srgbClr val="FF3300"/>
                </a:solidFill>
                <a:ea typeface="楷体" pitchFamily="49" charset="-122"/>
                <a:cs typeface="Times New Roman" pitchFamily="18" charset="0"/>
              </a:rPr>
              <a:t>有限序列</a:t>
            </a:r>
            <a:r>
              <a:rPr kumimoji="1" lang="zh-CN" altLang="en-US" sz="2200" dirty="0">
                <a:ea typeface="楷体" pitchFamily="49" charset="-122"/>
                <a:cs typeface="Times New Roman" pitchFamily="18" charset="0"/>
              </a:rPr>
              <a:t>。</a:t>
            </a:r>
          </a:p>
        </p:txBody>
      </p:sp>
      <p:sp>
        <p:nvSpPr>
          <p:cNvPr id="155652" name="Text Box 4" descr="粉色面巾纸"/>
          <p:cNvSpPr txBox="1">
            <a:spLocks noChangeArrowheads="1"/>
          </p:cNvSpPr>
          <p:nvPr/>
        </p:nvSpPr>
        <p:spPr bwMode="auto">
          <a:xfrm>
            <a:off x="323850" y="1214422"/>
            <a:ext cx="4391025" cy="584775"/>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 2.1.1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线性表的定义</a:t>
            </a:r>
            <a:endPar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endParaRPr>
          </a:p>
        </p:txBody>
      </p:sp>
      <p:sp>
        <p:nvSpPr>
          <p:cNvPr id="7" name="Text Box 1028" descr="纸莎草纸"/>
          <p:cNvSpPr txBox="1">
            <a:spLocks noChangeArrowheads="1"/>
          </p:cNvSpPr>
          <p:nvPr/>
        </p:nvSpPr>
        <p:spPr bwMode="auto">
          <a:xfrm>
            <a:off x="1928794" y="285728"/>
            <a:ext cx="5019675" cy="57943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2.1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线性表的基本概念</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宋体" pitchFamily="2" charset="-122"/>
                <a:cs typeface="Times New Roman" pitchFamily="18" charset="0"/>
              </a:rPr>
              <a:t> </a:t>
            </a:r>
          </a:p>
        </p:txBody>
      </p:sp>
      <p:sp>
        <p:nvSpPr>
          <p:cNvPr id="6" name="TextBox 5"/>
          <p:cNvSpPr txBox="1"/>
          <p:nvPr/>
        </p:nvSpPr>
        <p:spPr>
          <a:xfrm>
            <a:off x="285720" y="4908257"/>
            <a:ext cx="8643998" cy="806759"/>
          </a:xfrm>
          <a:prstGeom prst="rect">
            <a:avLst/>
          </a:prstGeom>
          <a:noFill/>
        </p:spPr>
        <p:txBody>
          <a:bodyPr wrap="square" rtlCol="0">
            <a:spAutoFit/>
          </a:bodyPr>
          <a:lstStyle/>
          <a:p>
            <a:pPr algn="l">
              <a:lnSpc>
                <a:spcPct val="110000"/>
              </a:lnSpc>
            </a:pPr>
            <a:r>
              <a:rPr kumimoji="1" lang="zh-CN" altLang="en-US" sz="2200">
                <a:latin typeface="Consolas" pitchFamily="49" charset="0"/>
                <a:ea typeface="楷体" pitchFamily="49" charset="-122"/>
                <a:cs typeface="Consolas" pitchFamily="49" charset="0"/>
              </a:rPr>
              <a:t>   线性表中</a:t>
            </a:r>
            <a:r>
              <a:rPr kumimoji="1" lang="zh-CN" altLang="en-US" sz="2200" dirty="0">
                <a:latin typeface="Consolas" pitchFamily="49" charset="0"/>
                <a:ea typeface="楷体" pitchFamily="49" charset="-122"/>
                <a:cs typeface="Consolas" pitchFamily="49" charset="0"/>
              </a:rPr>
              <a:t>所含元素的个数叫做</a:t>
            </a:r>
            <a:r>
              <a:rPr kumimoji="1" lang="zh-CN" altLang="en-US" sz="2200" dirty="0">
                <a:solidFill>
                  <a:srgbClr val="FF3300"/>
                </a:solidFill>
                <a:latin typeface="Consolas" pitchFamily="49" charset="0"/>
                <a:ea typeface="楷体" pitchFamily="49" charset="-122"/>
                <a:cs typeface="Consolas" pitchFamily="49" charset="0"/>
              </a:rPr>
              <a:t>线性表</a:t>
            </a:r>
            <a:r>
              <a:rPr kumimoji="1" lang="zh-CN" altLang="en-US" sz="2200">
                <a:solidFill>
                  <a:srgbClr val="FF3300"/>
                </a:solidFill>
                <a:latin typeface="Consolas" pitchFamily="49" charset="0"/>
                <a:ea typeface="楷体" pitchFamily="49" charset="-122"/>
                <a:cs typeface="Consolas" pitchFamily="49" charset="0"/>
              </a:rPr>
              <a:t>的长度</a:t>
            </a:r>
            <a:r>
              <a:rPr kumimoji="1" lang="zh-CN" altLang="en-US" sz="2200">
                <a:latin typeface="Consolas" pitchFamily="49" charset="0"/>
                <a:ea typeface="楷体" pitchFamily="49" charset="-122"/>
                <a:cs typeface="Consolas" pitchFamily="49" charset="0"/>
              </a:rPr>
              <a:t>，用</a:t>
            </a:r>
            <a:r>
              <a:rPr kumimoji="1" lang="en-US" altLang="zh-CN" sz="2200" i="1">
                <a:latin typeface="Consolas" pitchFamily="49" charset="0"/>
                <a:ea typeface="楷体" pitchFamily="49" charset="-122"/>
                <a:cs typeface="Consolas" pitchFamily="49" charset="0"/>
              </a:rPr>
              <a:t>n</a:t>
            </a:r>
            <a:r>
              <a:rPr kumimoji="1" lang="zh-CN" altLang="en-US" sz="2200">
                <a:latin typeface="Consolas" pitchFamily="49" charset="0"/>
                <a:ea typeface="楷体" pitchFamily="49" charset="-122"/>
                <a:cs typeface="Consolas" pitchFamily="49" charset="0"/>
              </a:rPr>
              <a:t>表示，</a:t>
            </a:r>
            <a:r>
              <a:rPr kumimoji="1" lang="en-US" altLang="zh-CN" sz="2200" i="1">
                <a:latin typeface="Consolas" pitchFamily="49" charset="0"/>
                <a:ea typeface="楷体" pitchFamily="49" charset="-122"/>
                <a:cs typeface="Consolas" pitchFamily="49" charset="0"/>
              </a:rPr>
              <a:t>n</a:t>
            </a:r>
            <a:r>
              <a:rPr kumimoji="1" lang="en-US" altLang="zh-CN" sz="2200" dirty="0" err="1">
                <a:latin typeface="Consolas" pitchFamily="49" charset="0"/>
                <a:cs typeface="Consolas" pitchFamily="49" charset="0"/>
              </a:rPr>
              <a:t>≥</a:t>
            </a:r>
            <a:r>
              <a:rPr kumimoji="1" lang="en-US" altLang="zh-CN" sz="2200" err="1">
                <a:latin typeface="Consolas" pitchFamily="49" charset="0"/>
                <a:ea typeface="楷体" pitchFamily="49" charset="-122"/>
                <a:cs typeface="Consolas" pitchFamily="49" charset="0"/>
              </a:rPr>
              <a:t>0</a:t>
            </a:r>
            <a:r>
              <a:rPr kumimoji="1" lang="zh-CN" altLang="en-US" sz="2200">
                <a:latin typeface="Consolas" pitchFamily="49" charset="0"/>
                <a:ea typeface="楷体" pitchFamily="49" charset="-122"/>
                <a:cs typeface="Consolas" pitchFamily="49" charset="0"/>
              </a:rPr>
              <a:t>。</a:t>
            </a:r>
            <a:r>
              <a:rPr kumimoji="1" lang="en-US" altLang="zh-CN" sz="2200" i="1">
                <a:latin typeface="Consolas" pitchFamily="49" charset="0"/>
                <a:ea typeface="楷体" pitchFamily="49" charset="-122"/>
                <a:cs typeface="Consolas" pitchFamily="49" charset="0"/>
              </a:rPr>
              <a:t>n</a:t>
            </a:r>
            <a:r>
              <a:rPr kumimoji="1" lang="en-US" altLang="zh-CN" sz="2200">
                <a:latin typeface="Consolas" pitchFamily="49" charset="0"/>
                <a:ea typeface="楷体" pitchFamily="49" charset="-122"/>
                <a:cs typeface="Consolas" pitchFamily="49" charset="0"/>
              </a:rPr>
              <a:t>=0</a:t>
            </a:r>
            <a:r>
              <a:rPr kumimoji="1" lang="zh-CN" altLang="en-US" sz="2200">
                <a:latin typeface="Consolas" pitchFamily="49" charset="0"/>
                <a:ea typeface="楷体" pitchFamily="49" charset="-122"/>
                <a:cs typeface="Consolas" pitchFamily="49" charset="0"/>
              </a:rPr>
              <a:t>时，表示</a:t>
            </a:r>
            <a:r>
              <a:rPr kumimoji="1" lang="zh-CN" altLang="en-US" sz="2200" dirty="0">
                <a:latin typeface="Consolas" pitchFamily="49" charset="0"/>
                <a:ea typeface="楷体" pitchFamily="49" charset="-122"/>
                <a:cs typeface="Consolas" pitchFamily="49" charset="0"/>
              </a:rPr>
              <a:t>线性表是一个</a:t>
            </a:r>
            <a:r>
              <a:rPr kumimoji="1" lang="zh-CN" altLang="en-US" sz="2200">
                <a:latin typeface="Consolas" pitchFamily="49" charset="0"/>
                <a:ea typeface="楷体" pitchFamily="49" charset="-122"/>
                <a:cs typeface="Consolas" pitchFamily="49" charset="0"/>
              </a:rPr>
              <a:t>空表，即</a:t>
            </a:r>
            <a:r>
              <a:rPr kumimoji="1" lang="zh-CN" altLang="en-US" sz="2200" dirty="0">
                <a:latin typeface="Consolas" pitchFamily="49" charset="0"/>
                <a:ea typeface="楷体" pitchFamily="49" charset="-122"/>
                <a:cs typeface="Consolas" pitchFamily="49" charset="0"/>
              </a:rPr>
              <a:t>表中不包含任何元素。</a:t>
            </a:r>
            <a:endParaRPr kumimoji="1" lang="en-US" altLang="zh-CN" sz="2200" dirty="0">
              <a:latin typeface="Consolas" pitchFamily="49" charset="0"/>
              <a:ea typeface="楷体" pitchFamily="49" charset="-122"/>
              <a:cs typeface="Consolas" pitchFamily="49" charset="0"/>
            </a:endParaRPr>
          </a:p>
        </p:txBody>
      </p:sp>
      <p:grpSp>
        <p:nvGrpSpPr>
          <p:cNvPr id="12" name="组合 11"/>
          <p:cNvGrpSpPr/>
          <p:nvPr/>
        </p:nvGrpSpPr>
        <p:grpSpPr>
          <a:xfrm>
            <a:off x="785754" y="2550803"/>
            <a:ext cx="7643898" cy="2143140"/>
            <a:chOff x="785754" y="2428868"/>
            <a:chExt cx="7643898" cy="2143140"/>
          </a:xfrm>
        </p:grpSpPr>
        <p:sp>
          <p:nvSpPr>
            <p:cNvPr id="8" name="TextBox 7"/>
            <p:cNvSpPr txBox="1"/>
            <p:nvPr/>
          </p:nvSpPr>
          <p:spPr>
            <a:xfrm>
              <a:off x="785754" y="2839611"/>
              <a:ext cx="7643898" cy="173239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457200" indent="-457200" algn="l">
                <a:lnSpc>
                  <a:spcPct val="110000"/>
                </a:lnSpc>
                <a:buBlip>
                  <a:blip r:embed="rId4"/>
                </a:buBlip>
              </a:pPr>
              <a:r>
                <a:rPr kumimoji="1" lang="zh-CN" altLang="en-US" dirty="0">
                  <a:solidFill>
                    <a:srgbClr val="FF00FF"/>
                  </a:solidFill>
                  <a:ea typeface="楷体" pitchFamily="49" charset="-122"/>
                  <a:cs typeface="Times New Roman" pitchFamily="18" charset="0"/>
                </a:rPr>
                <a:t>同一性</a:t>
              </a:r>
              <a:r>
                <a:rPr kumimoji="1" lang="zh-CN" altLang="en-US" dirty="0">
                  <a:ea typeface="楷体" pitchFamily="49" charset="-122"/>
                  <a:cs typeface="Times New Roman" pitchFamily="18" charset="0"/>
                </a:rPr>
                <a:t>：所有元素属于同一数据类型。</a:t>
              </a:r>
              <a:endParaRPr kumimoji="1" lang="en-US" altLang="zh-CN" dirty="0">
                <a:ea typeface="楷体" pitchFamily="49" charset="-122"/>
                <a:cs typeface="Times New Roman" pitchFamily="18" charset="0"/>
              </a:endParaRPr>
            </a:p>
            <a:p>
              <a:pPr marL="457200" indent="-457200" algn="l">
                <a:lnSpc>
                  <a:spcPct val="110000"/>
                </a:lnSpc>
                <a:buBlip>
                  <a:blip r:embed="rId4"/>
                </a:buBlip>
              </a:pPr>
              <a:r>
                <a:rPr kumimoji="1" lang="zh-CN" altLang="en-US" dirty="0">
                  <a:solidFill>
                    <a:srgbClr val="FF00FF"/>
                  </a:solidFill>
                  <a:ea typeface="楷体" pitchFamily="49" charset="-122"/>
                  <a:cs typeface="Times New Roman" pitchFamily="18" charset="0"/>
                </a:rPr>
                <a:t>有限性</a:t>
              </a:r>
              <a:r>
                <a:rPr kumimoji="1" lang="zh-CN" altLang="en-US" dirty="0">
                  <a:ea typeface="楷体" pitchFamily="49" charset="-122"/>
                  <a:cs typeface="Times New Roman" pitchFamily="18" charset="0"/>
                </a:rPr>
                <a:t>：数据元素个数是有限的。</a:t>
              </a:r>
              <a:endParaRPr kumimoji="1" lang="en-US" altLang="zh-CN" dirty="0">
                <a:ea typeface="楷体" pitchFamily="49" charset="-122"/>
                <a:cs typeface="Times New Roman" pitchFamily="18" charset="0"/>
              </a:endParaRPr>
            </a:p>
            <a:p>
              <a:pPr marL="457200" indent="-457200" algn="l">
                <a:lnSpc>
                  <a:spcPct val="110000"/>
                </a:lnSpc>
                <a:buBlip>
                  <a:blip r:embed="rId4"/>
                </a:buBlip>
              </a:pPr>
              <a:r>
                <a:rPr kumimoji="1" lang="zh-CN" altLang="en-US" dirty="0">
                  <a:solidFill>
                    <a:srgbClr val="FF00FF"/>
                  </a:solidFill>
                  <a:ea typeface="楷体" pitchFamily="49" charset="-122"/>
                  <a:cs typeface="Times New Roman" pitchFamily="18" charset="0"/>
                </a:rPr>
                <a:t>有序性</a:t>
              </a:r>
              <a:r>
                <a:rPr kumimoji="1" lang="zh-CN" altLang="en-US" dirty="0">
                  <a:ea typeface="楷体" pitchFamily="49" charset="-122"/>
                  <a:cs typeface="Times New Roman" pitchFamily="18" charset="0"/>
                </a:rPr>
                <a:t>：数据元素由逻辑序号唯一确定。一个线性表中可以有相同值的元素。</a:t>
              </a:r>
              <a:endParaRPr lang="zh-CN" altLang="en-US" dirty="0"/>
            </a:p>
          </p:txBody>
        </p:sp>
        <p:sp>
          <p:nvSpPr>
            <p:cNvPr id="10" name="下箭头 9"/>
            <p:cNvSpPr/>
            <p:nvPr/>
          </p:nvSpPr>
          <p:spPr>
            <a:xfrm>
              <a:off x="3857620" y="2428868"/>
              <a:ext cx="214314" cy="285752"/>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
        <p:nvSpPr>
          <p:cNvPr id="3" name="幻灯片编号占位符 2"/>
          <p:cNvSpPr>
            <a:spLocks noGrp="1"/>
          </p:cNvSpPr>
          <p:nvPr>
            <p:ph type="sldNum" sz="quarter" idx="12"/>
          </p:nvPr>
        </p:nvSpPr>
        <p:spPr/>
        <p:txBody>
          <a:bodyPr/>
          <a:lstStyle/>
          <a:p>
            <a:fld id="{BC067DFE-42A7-4CB5-93C4-F2F97DA7580C}" type="slidenum">
              <a:rPr lang="en-US" altLang="zh-CN" smtClean="0"/>
              <a:pPr/>
              <a:t>2</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50816"/>
    </mc:Choice>
    <mc:Fallback xmlns="">
      <p:transition xmlns:p14="http://schemas.microsoft.com/office/powerpoint/2010/main" spd="slow" advTm="508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468313" y="333375"/>
            <a:ext cx="7620000" cy="461665"/>
          </a:xfrm>
          <a:prstGeom prst="rect">
            <a:avLst/>
          </a:prstGeom>
          <a:noFill/>
          <a:ln w="9525">
            <a:noFill/>
            <a:miter lim="800000"/>
            <a:headEnd/>
            <a:tailEnd/>
          </a:ln>
          <a:effectLst/>
        </p:spPr>
        <p:txBody>
          <a:bodyPr>
            <a:spAutoFit/>
          </a:bodyPr>
          <a:lstStyle/>
          <a:p>
            <a:pPr algn="just">
              <a:spcBef>
                <a:spcPct val="50000"/>
              </a:spcBef>
            </a:pPr>
            <a:r>
              <a:rPr kumimoji="1" lang="en-US" altLang="zh-CN" sz="2400" dirty="0">
                <a:solidFill>
                  <a:srgbClr val="FF3300"/>
                </a:solidFill>
                <a:latin typeface="Consolas" pitchFamily="49" charset="0"/>
                <a:ea typeface="楷体" pitchFamily="49" charset="-122"/>
                <a:cs typeface="Consolas" pitchFamily="49" charset="0"/>
              </a:rPr>
              <a:t> </a:t>
            </a:r>
            <a:r>
              <a:rPr kumimoji="1" lang="zh-CN" altLang="en-US" sz="2400" dirty="0">
                <a:solidFill>
                  <a:srgbClr val="FF3300"/>
                </a:solidFill>
                <a:latin typeface="Consolas" pitchFamily="49" charset="0"/>
                <a:ea typeface="微软雅黑" pitchFamily="34" charset="-122"/>
                <a:cs typeface="Consolas" pitchFamily="49" charset="0"/>
              </a:rPr>
              <a:t>（</a:t>
            </a:r>
            <a:r>
              <a:rPr kumimoji="1" lang="en-US" altLang="zh-CN" sz="2400" dirty="0">
                <a:solidFill>
                  <a:srgbClr val="FF3300"/>
                </a:solidFill>
                <a:latin typeface="Consolas" pitchFamily="49" charset="0"/>
                <a:ea typeface="微软雅黑" pitchFamily="34" charset="-122"/>
                <a:cs typeface="Consolas" pitchFamily="49" charset="0"/>
              </a:rPr>
              <a:t>8</a:t>
            </a:r>
            <a:r>
              <a:rPr kumimoji="1" lang="zh-CN" altLang="en-US" sz="2400" dirty="0">
                <a:solidFill>
                  <a:srgbClr val="FF3300"/>
                </a:solidFill>
                <a:latin typeface="Consolas" pitchFamily="49" charset="0"/>
                <a:ea typeface="微软雅黑" pitchFamily="34" charset="-122"/>
                <a:cs typeface="Consolas" pitchFamily="49" charset="0"/>
              </a:rPr>
              <a:t>）插入数据</a:t>
            </a:r>
            <a:r>
              <a:rPr kumimoji="1" lang="zh-CN" altLang="en-US" sz="2400">
                <a:solidFill>
                  <a:srgbClr val="FF3300"/>
                </a:solidFill>
                <a:latin typeface="Consolas" pitchFamily="49" charset="0"/>
                <a:ea typeface="微软雅黑" pitchFamily="34" charset="-122"/>
                <a:cs typeface="Consolas" pitchFamily="49" charset="0"/>
              </a:rPr>
              <a:t>元素</a:t>
            </a:r>
            <a:r>
              <a:rPr kumimoji="1" lang="en-US" altLang="zh-CN" sz="2400">
                <a:solidFill>
                  <a:srgbClr val="FF3300"/>
                </a:solidFill>
                <a:latin typeface="Consolas" pitchFamily="49" charset="0"/>
                <a:ea typeface="微软雅黑" pitchFamily="34" charset="-122"/>
                <a:cs typeface="Consolas" pitchFamily="49" charset="0"/>
              </a:rPr>
              <a:t>ListInsert(L</a:t>
            </a:r>
            <a:r>
              <a:rPr kumimoji="1" lang="zh-CN" altLang="en-US" sz="2400">
                <a:solidFill>
                  <a:srgbClr val="FF3300"/>
                </a:solidFill>
                <a:latin typeface="Consolas" pitchFamily="49" charset="0"/>
                <a:ea typeface="微软雅黑" pitchFamily="34" charset="-122"/>
                <a:cs typeface="Consolas" pitchFamily="49" charset="0"/>
              </a:rPr>
              <a:t>，</a:t>
            </a:r>
            <a:r>
              <a:rPr kumimoji="1" lang="en-US" altLang="zh-CN" sz="2400">
                <a:solidFill>
                  <a:srgbClr val="FF3300"/>
                </a:solidFill>
                <a:latin typeface="Consolas" pitchFamily="49" charset="0"/>
                <a:ea typeface="微软雅黑" pitchFamily="34" charset="-122"/>
                <a:cs typeface="Consolas" pitchFamily="49" charset="0"/>
              </a:rPr>
              <a:t>i</a:t>
            </a:r>
            <a:r>
              <a:rPr kumimoji="1" lang="zh-CN" altLang="en-US" sz="2400">
                <a:solidFill>
                  <a:srgbClr val="FF3300"/>
                </a:solidFill>
                <a:latin typeface="Consolas" pitchFamily="49" charset="0"/>
                <a:ea typeface="微软雅黑" pitchFamily="34" charset="-122"/>
                <a:cs typeface="Consolas" pitchFamily="49" charset="0"/>
              </a:rPr>
              <a:t>，</a:t>
            </a:r>
            <a:r>
              <a:rPr kumimoji="1" lang="en-US" altLang="zh-CN" sz="2400">
                <a:solidFill>
                  <a:srgbClr val="FF3300"/>
                </a:solidFill>
                <a:latin typeface="Consolas" pitchFamily="49" charset="0"/>
                <a:ea typeface="微软雅黑" pitchFamily="34" charset="-122"/>
                <a:cs typeface="Consolas" pitchFamily="49" charset="0"/>
              </a:rPr>
              <a:t>e</a:t>
            </a:r>
            <a:r>
              <a:rPr kumimoji="1" lang="en-US" altLang="zh-CN" sz="2400" dirty="0">
                <a:solidFill>
                  <a:srgbClr val="FF3300"/>
                </a:solidFill>
                <a:latin typeface="Consolas" pitchFamily="49" charset="0"/>
                <a:ea typeface="微软雅黑" pitchFamily="34" charset="-122"/>
                <a:cs typeface="Consolas" pitchFamily="49" charset="0"/>
              </a:rPr>
              <a:t>)      </a:t>
            </a:r>
          </a:p>
        </p:txBody>
      </p:sp>
      <p:sp>
        <p:nvSpPr>
          <p:cNvPr id="54275" name="Text Box 1027"/>
          <p:cNvSpPr txBox="1">
            <a:spLocks noChangeArrowheads="1"/>
          </p:cNvSpPr>
          <p:nvPr/>
        </p:nvSpPr>
        <p:spPr bwMode="auto">
          <a:xfrm>
            <a:off x="468313" y="1052513"/>
            <a:ext cx="7991475" cy="972574"/>
          </a:xfrm>
          <a:prstGeom prst="rect">
            <a:avLst/>
          </a:prstGeom>
          <a:noFill/>
          <a:ln w="9525">
            <a:noFill/>
            <a:miter lim="800000"/>
            <a:headEnd/>
            <a:tailEnd/>
          </a:ln>
          <a:effectLst/>
        </p:spPr>
        <p:txBody>
          <a:bodyPr>
            <a:spAutoFit/>
          </a:bodyPr>
          <a:lstStyle/>
          <a:p>
            <a:pPr algn="l">
              <a:lnSpc>
                <a:spcPct val="130000"/>
              </a:lnSpc>
              <a:spcBef>
                <a:spcPct val="50000"/>
              </a:spcBef>
            </a:pPr>
            <a:r>
              <a:rPr lang="zh-CN" altLang="en-US" sz="2400" dirty="0">
                <a:latin typeface="Consolas" pitchFamily="49" charset="0"/>
                <a:ea typeface="楷体" pitchFamily="49" charset="-122"/>
                <a:cs typeface="Consolas" pitchFamily="49" charset="0"/>
              </a:rPr>
              <a:t>　　</a:t>
            </a:r>
            <a:r>
              <a:rPr lang="zh-CN" altLang="en-US" dirty="0">
                <a:latin typeface="Consolas" pitchFamily="49" charset="0"/>
                <a:ea typeface="楷体" pitchFamily="49" charset="-122"/>
                <a:cs typeface="Consolas" pitchFamily="49" charset="0"/>
              </a:rPr>
              <a:t>该运算在顺序表</a:t>
            </a:r>
            <a:r>
              <a:rPr lang="en-US" altLang="zh-CN" dirty="0">
                <a:latin typeface="Consolas" pitchFamily="49" charset="0"/>
                <a:ea typeface="楷体" pitchFamily="49" charset="-122"/>
                <a:cs typeface="Consolas" pitchFamily="49" charset="0"/>
              </a:rPr>
              <a:t>L</a:t>
            </a:r>
            <a:r>
              <a:rPr lang="zh-CN" altLang="en-US" dirty="0">
                <a:latin typeface="Consolas" pitchFamily="49" charset="0"/>
                <a:ea typeface="楷体" pitchFamily="49" charset="-122"/>
                <a:cs typeface="Consolas" pitchFamily="49" charset="0"/>
              </a:rPr>
              <a:t>的第</a:t>
            </a:r>
            <a:r>
              <a:rPr lang="en-US" altLang="zh-CN" i="1" dirty="0" err="1">
                <a:latin typeface="Consolas" pitchFamily="49" charset="0"/>
                <a:ea typeface="楷体" pitchFamily="49" charset="-122"/>
                <a:cs typeface="Consolas" pitchFamily="49" charset="0"/>
              </a:rPr>
              <a:t>i</a:t>
            </a:r>
            <a:r>
              <a:rPr lang="zh-CN" altLang="en-US" dirty="0">
                <a:latin typeface="Consolas" pitchFamily="49" charset="0"/>
                <a:ea typeface="楷体" pitchFamily="49" charset="-122"/>
                <a:cs typeface="Consolas" pitchFamily="49" charset="0"/>
              </a:rPr>
              <a:t>（</a:t>
            </a:r>
            <a:r>
              <a:rPr lang="en-US" altLang="zh-CN" dirty="0" err="1">
                <a:latin typeface="Consolas" pitchFamily="49" charset="0"/>
                <a:ea typeface="楷体" pitchFamily="49" charset="-122"/>
                <a:cs typeface="Consolas" pitchFamily="49" charset="0"/>
              </a:rPr>
              <a:t>1</a:t>
            </a:r>
            <a:r>
              <a:rPr lang="en-US" altLang="zh-CN" dirty="0" err="1">
                <a:latin typeface="Consolas" pitchFamily="49" charset="0"/>
                <a:ea typeface="+mj-ea"/>
                <a:cs typeface="Consolas" pitchFamily="49" charset="0"/>
              </a:rPr>
              <a:t>≤</a:t>
            </a:r>
            <a:r>
              <a:rPr lang="en-US" altLang="zh-CN" i="1" dirty="0" err="1">
                <a:latin typeface="Consolas" pitchFamily="49" charset="0"/>
                <a:ea typeface="楷体" pitchFamily="49" charset="-122"/>
                <a:cs typeface="Consolas" pitchFamily="49" charset="0"/>
              </a:rPr>
              <a:t>i</a:t>
            </a:r>
            <a:r>
              <a:rPr lang="en-US" altLang="zh-CN" dirty="0" err="1">
                <a:latin typeface="Consolas" pitchFamily="49" charset="0"/>
                <a:ea typeface="+mj-ea"/>
                <a:cs typeface="Consolas" pitchFamily="49" charset="0"/>
              </a:rPr>
              <a:t>≤</a:t>
            </a:r>
            <a:r>
              <a:rPr lang="en-US" altLang="zh-CN" dirty="0" err="1">
                <a:latin typeface="Consolas" pitchFamily="49" charset="0"/>
                <a:ea typeface="楷体" pitchFamily="49" charset="-122"/>
                <a:cs typeface="Consolas" pitchFamily="49" charset="0"/>
              </a:rPr>
              <a:t>ListLength</a:t>
            </a:r>
            <a:r>
              <a:rPr lang="en-US" altLang="zh-CN" dirty="0">
                <a:latin typeface="Consolas" pitchFamily="49" charset="0"/>
                <a:ea typeface="楷体" pitchFamily="49" charset="-122"/>
                <a:cs typeface="Consolas" pitchFamily="49" charset="0"/>
              </a:rPr>
              <a:t>(L)+1</a:t>
            </a:r>
            <a:r>
              <a:rPr lang="zh-CN" altLang="en-US" dirty="0">
                <a:latin typeface="Consolas" pitchFamily="49" charset="0"/>
                <a:ea typeface="楷体" pitchFamily="49" charset="-122"/>
                <a:cs typeface="Consolas" pitchFamily="49" charset="0"/>
              </a:rPr>
              <a:t>）个位置上插入新的元素</a:t>
            </a:r>
            <a:r>
              <a:rPr lang="en-US" altLang="zh-CN" i="1">
                <a:latin typeface="Consolas" pitchFamily="49" charset="0"/>
                <a:ea typeface="楷体" pitchFamily="49" charset="-122"/>
                <a:cs typeface="Consolas" pitchFamily="49" charset="0"/>
              </a:rPr>
              <a:t>e</a:t>
            </a:r>
            <a:r>
              <a:rPr lang="zh-CN" altLang="en-US">
                <a:latin typeface="Consolas" pitchFamily="49" charset="0"/>
                <a:ea typeface="楷体" pitchFamily="49" charset="-122"/>
                <a:cs typeface="Consolas" pitchFamily="49" charset="0"/>
              </a:rPr>
              <a:t>。</a:t>
            </a:r>
            <a:r>
              <a:rPr lang="en-US" altLang="zh-CN">
                <a:latin typeface="Consolas" pitchFamily="49" charset="0"/>
                <a:ea typeface="楷体" pitchFamily="49" charset="-122"/>
                <a:cs typeface="Consolas" pitchFamily="49" charset="0"/>
              </a:rPr>
              <a:t>    </a:t>
            </a:r>
            <a:endParaRPr lang="zh-CN" altLang="en-US" dirty="0">
              <a:latin typeface="Consolas" pitchFamily="49" charset="0"/>
              <a:ea typeface="楷体" pitchFamily="49" charset="-122"/>
              <a:cs typeface="Consolas" pitchFamily="49" charset="0"/>
            </a:endParaRPr>
          </a:p>
        </p:txBody>
      </p:sp>
      <p:sp>
        <p:nvSpPr>
          <p:cNvPr id="4" name="Rectangle 54"/>
          <p:cNvSpPr>
            <a:spLocks noChangeArrowheads="1"/>
          </p:cNvSpPr>
          <p:nvPr/>
        </p:nvSpPr>
        <p:spPr bwMode="auto">
          <a:xfrm>
            <a:off x="2565374" y="4268781"/>
            <a:ext cx="576263" cy="504825"/>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5" name="Text Box 16"/>
          <p:cNvSpPr txBox="1">
            <a:spLocks noChangeArrowheads="1"/>
          </p:cNvSpPr>
          <p:nvPr/>
        </p:nvSpPr>
        <p:spPr bwMode="auto">
          <a:xfrm>
            <a:off x="1001687" y="2466968"/>
            <a:ext cx="503237" cy="369332"/>
          </a:xfrm>
          <a:prstGeom prst="rect">
            <a:avLst/>
          </a:prstGeom>
          <a:noFill/>
          <a:ln w="38100" algn="ctr">
            <a:noFill/>
            <a:miter lim="800000"/>
            <a:headEnd/>
            <a:tailEnd/>
          </a:ln>
          <a:effectLst/>
        </p:spPr>
        <p:txBody>
          <a:bodyPr>
            <a:spAutoFit/>
          </a:bodyPr>
          <a:lstStyle/>
          <a:p>
            <a:pPr>
              <a:spcBef>
                <a:spcPct val="50000"/>
              </a:spcBef>
            </a:pPr>
            <a:r>
              <a:rPr lang="en-US" altLang="zh-CN" sz="1800" dirty="0">
                <a:solidFill>
                  <a:srgbClr val="3333FF"/>
                </a:solidFill>
                <a:latin typeface="Consolas" pitchFamily="49" charset="0"/>
                <a:cs typeface="Consolas" pitchFamily="49" charset="0"/>
              </a:rPr>
              <a:t>0</a:t>
            </a:r>
          </a:p>
        </p:txBody>
      </p:sp>
      <p:sp>
        <p:nvSpPr>
          <p:cNvPr id="6" name="Text Box 17"/>
          <p:cNvSpPr txBox="1">
            <a:spLocks noChangeArrowheads="1"/>
          </p:cNvSpPr>
          <p:nvPr/>
        </p:nvSpPr>
        <p:spPr bwMode="auto">
          <a:xfrm>
            <a:off x="1412849" y="2466968"/>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1</a:t>
            </a:r>
          </a:p>
        </p:txBody>
      </p:sp>
      <p:sp>
        <p:nvSpPr>
          <p:cNvPr id="7" name="Text Box 18"/>
          <p:cNvSpPr txBox="1">
            <a:spLocks noChangeArrowheads="1"/>
          </p:cNvSpPr>
          <p:nvPr/>
        </p:nvSpPr>
        <p:spPr bwMode="auto">
          <a:xfrm>
            <a:off x="2598712" y="2466968"/>
            <a:ext cx="622300"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i="1">
                <a:solidFill>
                  <a:srgbClr val="3333FF"/>
                </a:solidFill>
                <a:latin typeface="Consolas" pitchFamily="49" charset="0"/>
                <a:cs typeface="Consolas" pitchFamily="49" charset="0"/>
              </a:rPr>
              <a:t>i</a:t>
            </a:r>
            <a:r>
              <a:rPr lang="en-US" altLang="zh-CN" sz="1800">
                <a:solidFill>
                  <a:srgbClr val="3333FF"/>
                </a:solidFill>
                <a:latin typeface="Consolas" pitchFamily="49" charset="0"/>
                <a:ea typeface="宋体" pitchFamily="2" charset="-122"/>
                <a:cs typeface="Consolas" pitchFamily="49" charset="0"/>
              </a:rPr>
              <a:t>-</a:t>
            </a:r>
            <a:r>
              <a:rPr lang="en-US" altLang="zh-CN" sz="1800">
                <a:solidFill>
                  <a:srgbClr val="3333FF"/>
                </a:solidFill>
                <a:latin typeface="Consolas" pitchFamily="49" charset="0"/>
                <a:cs typeface="Consolas" pitchFamily="49" charset="0"/>
              </a:rPr>
              <a:t>1</a:t>
            </a:r>
          </a:p>
        </p:txBody>
      </p:sp>
      <p:sp>
        <p:nvSpPr>
          <p:cNvPr id="8" name="Text Box 19"/>
          <p:cNvSpPr txBox="1">
            <a:spLocks noChangeArrowheads="1"/>
          </p:cNvSpPr>
          <p:nvPr/>
        </p:nvSpPr>
        <p:spPr bwMode="auto">
          <a:xfrm>
            <a:off x="5178399" y="2428868"/>
            <a:ext cx="647700" cy="369332"/>
          </a:xfrm>
          <a:prstGeom prst="rect">
            <a:avLst/>
          </a:prstGeom>
          <a:noFill/>
          <a:ln w="38100" algn="ctr">
            <a:noFill/>
            <a:miter lim="800000"/>
            <a:headEnd/>
            <a:tailEnd/>
          </a:ln>
          <a:effectLst/>
        </p:spPr>
        <p:txBody>
          <a:bodyPr>
            <a:spAutoFit/>
          </a:bodyPr>
          <a:lstStyle/>
          <a:p>
            <a:pPr>
              <a:spcBef>
                <a:spcPct val="50000"/>
              </a:spcBef>
            </a:pPr>
            <a:r>
              <a:rPr lang="en-US" altLang="zh-CN" sz="1800" i="1">
                <a:solidFill>
                  <a:srgbClr val="3333FF"/>
                </a:solidFill>
                <a:latin typeface="Consolas" pitchFamily="49" charset="0"/>
                <a:cs typeface="Consolas" pitchFamily="49" charset="0"/>
              </a:rPr>
              <a:t>n</a:t>
            </a:r>
            <a:r>
              <a:rPr lang="en-US" altLang="zh-CN" sz="1800">
                <a:solidFill>
                  <a:srgbClr val="3333FF"/>
                </a:solidFill>
                <a:latin typeface="Consolas" pitchFamily="49" charset="0"/>
                <a:ea typeface="宋体" pitchFamily="2" charset="-122"/>
                <a:cs typeface="Consolas" pitchFamily="49" charset="0"/>
              </a:rPr>
              <a:t>-</a:t>
            </a:r>
            <a:r>
              <a:rPr lang="en-US" altLang="zh-CN" sz="1800">
                <a:solidFill>
                  <a:srgbClr val="3333FF"/>
                </a:solidFill>
                <a:latin typeface="Consolas" pitchFamily="49" charset="0"/>
                <a:cs typeface="Consolas" pitchFamily="49" charset="0"/>
              </a:rPr>
              <a:t>1</a:t>
            </a:r>
          </a:p>
        </p:txBody>
      </p:sp>
      <p:sp>
        <p:nvSpPr>
          <p:cNvPr id="9" name="Text Box 29"/>
          <p:cNvSpPr txBox="1">
            <a:spLocks noChangeArrowheads="1"/>
          </p:cNvSpPr>
          <p:nvPr/>
        </p:nvSpPr>
        <p:spPr bwMode="auto">
          <a:xfrm>
            <a:off x="5970562" y="2428868"/>
            <a:ext cx="647700" cy="369332"/>
          </a:xfrm>
          <a:prstGeom prst="rect">
            <a:avLst/>
          </a:prstGeom>
          <a:noFill/>
          <a:ln w="38100" algn="ctr">
            <a:noFill/>
            <a:miter lim="800000"/>
            <a:headEnd/>
            <a:tailEnd/>
          </a:ln>
          <a:effectLst/>
        </p:spPr>
        <p:txBody>
          <a:bodyPr>
            <a:spAutoFit/>
          </a:bodyPr>
          <a:lstStyle/>
          <a:p>
            <a:pPr>
              <a:spcBef>
                <a:spcPct val="50000"/>
              </a:spcBef>
            </a:pPr>
            <a:r>
              <a:rPr lang="en-US" altLang="zh-CN" sz="1800" i="1">
                <a:solidFill>
                  <a:srgbClr val="3333FF"/>
                </a:solidFill>
                <a:latin typeface="Consolas" pitchFamily="49" charset="0"/>
                <a:cs typeface="Consolas" pitchFamily="49" charset="0"/>
              </a:rPr>
              <a:t>n</a:t>
            </a:r>
            <a:endParaRPr lang="en-US" altLang="zh-CN" sz="1800">
              <a:solidFill>
                <a:srgbClr val="3333FF"/>
              </a:solidFill>
              <a:latin typeface="Consolas" pitchFamily="49" charset="0"/>
              <a:cs typeface="Consolas" pitchFamily="49" charset="0"/>
            </a:endParaRPr>
          </a:p>
        </p:txBody>
      </p:sp>
      <p:sp>
        <p:nvSpPr>
          <p:cNvPr id="10" name="Text Box 31"/>
          <p:cNvSpPr txBox="1">
            <a:spLocks noChangeArrowheads="1"/>
          </p:cNvSpPr>
          <p:nvPr/>
        </p:nvSpPr>
        <p:spPr bwMode="auto">
          <a:xfrm>
            <a:off x="3149574" y="2428868"/>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i="1" dirty="0" err="1">
                <a:solidFill>
                  <a:srgbClr val="3333FF"/>
                </a:solidFill>
                <a:latin typeface="Consolas" pitchFamily="49" charset="0"/>
                <a:cs typeface="Consolas" pitchFamily="49" charset="0"/>
              </a:rPr>
              <a:t>i</a:t>
            </a:r>
            <a:endParaRPr lang="en-US" altLang="zh-CN" sz="1800" dirty="0">
              <a:solidFill>
                <a:srgbClr val="3333FF"/>
              </a:solidFill>
              <a:latin typeface="Consolas" pitchFamily="49" charset="0"/>
              <a:cs typeface="Consolas" pitchFamily="49" charset="0"/>
            </a:endParaRPr>
          </a:p>
        </p:txBody>
      </p:sp>
      <p:sp>
        <p:nvSpPr>
          <p:cNvPr id="11" name="Rectangle 36"/>
          <p:cNvSpPr>
            <a:spLocks noChangeArrowheads="1"/>
          </p:cNvSpPr>
          <p:nvPr/>
        </p:nvSpPr>
        <p:spPr bwMode="auto">
          <a:xfrm>
            <a:off x="928662" y="2900356"/>
            <a:ext cx="6049962" cy="72072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12" name="Text Box 37"/>
          <p:cNvSpPr txBox="1">
            <a:spLocks noChangeArrowheads="1"/>
          </p:cNvSpPr>
          <p:nvPr/>
        </p:nvSpPr>
        <p:spPr bwMode="auto">
          <a:xfrm>
            <a:off x="1073124" y="3021006"/>
            <a:ext cx="504825" cy="400110"/>
          </a:xfrm>
          <a:prstGeom prst="rect">
            <a:avLst/>
          </a:prstGeom>
          <a:noFill/>
          <a:ln w="9525">
            <a:noFill/>
            <a:miter lim="800000"/>
            <a:headEnd/>
            <a:tailEnd/>
          </a:ln>
          <a:effectLst/>
        </p:spPr>
        <p:txBody>
          <a:bodyPr>
            <a:spAutoFit/>
          </a:bodyPr>
          <a:lstStyle/>
          <a:p>
            <a:pPr algn="l">
              <a:spcBef>
                <a:spcPct val="50000"/>
              </a:spcBef>
            </a:pPr>
            <a:r>
              <a:rPr lang="en-US" altLang="zh-CN" i="1">
                <a:solidFill>
                  <a:srgbClr val="FF00FF"/>
                </a:solidFill>
                <a:latin typeface="Consolas" pitchFamily="49" charset="0"/>
                <a:cs typeface="Consolas" pitchFamily="49" charset="0"/>
              </a:rPr>
              <a:t>a</a:t>
            </a:r>
            <a:r>
              <a:rPr lang="en-US" altLang="zh-CN" baseline="-25000">
                <a:solidFill>
                  <a:srgbClr val="FF00FF"/>
                </a:solidFill>
                <a:latin typeface="Consolas" pitchFamily="49" charset="0"/>
                <a:cs typeface="Consolas" pitchFamily="49" charset="0"/>
              </a:rPr>
              <a:t>1</a:t>
            </a:r>
          </a:p>
        </p:txBody>
      </p:sp>
      <p:sp>
        <p:nvSpPr>
          <p:cNvPr id="13" name="Text Box 38"/>
          <p:cNvSpPr txBox="1">
            <a:spLocks noChangeArrowheads="1"/>
          </p:cNvSpPr>
          <p:nvPr/>
        </p:nvSpPr>
        <p:spPr bwMode="auto">
          <a:xfrm>
            <a:off x="1504924" y="3021006"/>
            <a:ext cx="504825" cy="400110"/>
          </a:xfrm>
          <a:prstGeom prst="rect">
            <a:avLst/>
          </a:prstGeom>
          <a:noFill/>
          <a:ln w="9525">
            <a:noFill/>
            <a:miter lim="800000"/>
            <a:headEnd/>
            <a:tailEnd/>
          </a:ln>
          <a:effectLst/>
        </p:spPr>
        <p:txBody>
          <a:bodyPr>
            <a:spAutoFit/>
          </a:bodyPr>
          <a:lstStyle/>
          <a:p>
            <a:pPr algn="l">
              <a:spcBef>
                <a:spcPct val="50000"/>
              </a:spcBef>
            </a:pPr>
            <a:r>
              <a:rPr lang="en-US" altLang="zh-CN" i="1">
                <a:solidFill>
                  <a:srgbClr val="FF00FF"/>
                </a:solidFill>
                <a:latin typeface="Consolas" pitchFamily="49" charset="0"/>
                <a:cs typeface="Consolas" pitchFamily="49" charset="0"/>
              </a:rPr>
              <a:t>a</a:t>
            </a:r>
            <a:r>
              <a:rPr lang="en-US" altLang="zh-CN" baseline="-25000">
                <a:solidFill>
                  <a:srgbClr val="FF00FF"/>
                </a:solidFill>
                <a:latin typeface="Consolas" pitchFamily="49" charset="0"/>
                <a:cs typeface="Consolas" pitchFamily="49" charset="0"/>
              </a:rPr>
              <a:t>2</a:t>
            </a:r>
          </a:p>
        </p:txBody>
      </p:sp>
      <p:sp>
        <p:nvSpPr>
          <p:cNvPr id="14" name="Text Box 39"/>
          <p:cNvSpPr txBox="1">
            <a:spLocks noChangeArrowheads="1"/>
          </p:cNvSpPr>
          <p:nvPr/>
        </p:nvSpPr>
        <p:spPr bwMode="auto">
          <a:xfrm>
            <a:off x="2008162" y="3021006"/>
            <a:ext cx="504825" cy="400110"/>
          </a:xfrm>
          <a:prstGeom prst="rect">
            <a:avLst/>
          </a:prstGeom>
          <a:noFill/>
          <a:ln w="9525">
            <a:noFill/>
            <a:miter lim="800000"/>
            <a:headEnd/>
            <a:tailEnd/>
          </a:ln>
          <a:effectLst/>
        </p:spPr>
        <p:txBody>
          <a:bodyPr>
            <a:spAutoFit/>
          </a:bodyPr>
          <a:lstStyle/>
          <a:p>
            <a:pPr algn="l">
              <a:spcBef>
                <a:spcPct val="50000"/>
              </a:spcBef>
            </a:pPr>
            <a:r>
              <a:rPr lang="en-US" altLang="zh-CN">
                <a:latin typeface="Consolas" pitchFamily="49" charset="0"/>
                <a:ea typeface="宋体" pitchFamily="2" charset="-122"/>
                <a:cs typeface="Consolas" pitchFamily="49" charset="0"/>
              </a:rPr>
              <a:t>…</a:t>
            </a:r>
            <a:endParaRPr lang="en-US" altLang="zh-CN" baseline="-25000">
              <a:latin typeface="Consolas" pitchFamily="49" charset="0"/>
              <a:ea typeface="宋体" pitchFamily="2" charset="-122"/>
              <a:cs typeface="Consolas" pitchFamily="49" charset="0"/>
            </a:endParaRPr>
          </a:p>
        </p:txBody>
      </p:sp>
      <p:sp>
        <p:nvSpPr>
          <p:cNvPr id="15" name="Text Box 40"/>
          <p:cNvSpPr txBox="1">
            <a:spLocks noChangeArrowheads="1"/>
          </p:cNvSpPr>
          <p:nvPr/>
        </p:nvSpPr>
        <p:spPr bwMode="auto">
          <a:xfrm>
            <a:off x="2655862" y="3021006"/>
            <a:ext cx="504825" cy="400110"/>
          </a:xfrm>
          <a:prstGeom prst="rect">
            <a:avLst/>
          </a:prstGeom>
          <a:noFill/>
          <a:ln w="9525">
            <a:noFill/>
            <a:miter lim="800000"/>
            <a:headEnd/>
            <a:tailEnd/>
          </a:ln>
          <a:effectLst/>
        </p:spPr>
        <p:txBody>
          <a:bodyPr>
            <a:spAutoFit/>
          </a:bodyPr>
          <a:lstStyle/>
          <a:p>
            <a:pPr algn="l">
              <a:spcBef>
                <a:spcPct val="50000"/>
              </a:spcBef>
            </a:pPr>
            <a:r>
              <a:rPr lang="en-US" altLang="zh-CN" i="1">
                <a:solidFill>
                  <a:srgbClr val="FF00FF"/>
                </a:solidFill>
                <a:latin typeface="Consolas" pitchFamily="49" charset="0"/>
                <a:cs typeface="Consolas" pitchFamily="49" charset="0"/>
              </a:rPr>
              <a:t>a</a:t>
            </a:r>
            <a:r>
              <a:rPr lang="en-US" altLang="zh-CN" i="1" baseline="-25000">
                <a:solidFill>
                  <a:srgbClr val="FF00FF"/>
                </a:solidFill>
                <a:latin typeface="Consolas" pitchFamily="49" charset="0"/>
                <a:cs typeface="Consolas" pitchFamily="49" charset="0"/>
              </a:rPr>
              <a:t>i</a:t>
            </a:r>
          </a:p>
        </p:txBody>
      </p:sp>
      <p:sp>
        <p:nvSpPr>
          <p:cNvPr id="16" name="Text Box 41"/>
          <p:cNvSpPr txBox="1">
            <a:spLocks noChangeArrowheads="1"/>
          </p:cNvSpPr>
          <p:nvPr/>
        </p:nvSpPr>
        <p:spPr bwMode="auto">
          <a:xfrm>
            <a:off x="3233712" y="3021006"/>
            <a:ext cx="647700" cy="400110"/>
          </a:xfrm>
          <a:prstGeom prst="rect">
            <a:avLst/>
          </a:prstGeom>
          <a:noFill/>
          <a:ln w="9525">
            <a:noFill/>
            <a:miter lim="800000"/>
            <a:headEnd/>
            <a:tailEnd/>
          </a:ln>
          <a:effectLst/>
        </p:spPr>
        <p:txBody>
          <a:bodyPr>
            <a:spAutoFit/>
          </a:bodyPr>
          <a:lstStyle/>
          <a:p>
            <a:pPr algn="l">
              <a:spcBef>
                <a:spcPct val="50000"/>
              </a:spcBef>
            </a:pPr>
            <a:r>
              <a:rPr lang="en-US" altLang="zh-CN" i="1">
                <a:solidFill>
                  <a:srgbClr val="FF00FF"/>
                </a:solidFill>
                <a:latin typeface="Consolas" pitchFamily="49" charset="0"/>
                <a:cs typeface="Consolas" pitchFamily="49" charset="0"/>
              </a:rPr>
              <a:t>a</a:t>
            </a:r>
            <a:r>
              <a:rPr lang="en-US" altLang="zh-CN" i="1" baseline="-25000">
                <a:solidFill>
                  <a:srgbClr val="FF00FF"/>
                </a:solidFill>
                <a:latin typeface="Consolas" pitchFamily="49" charset="0"/>
                <a:cs typeface="Consolas" pitchFamily="49" charset="0"/>
              </a:rPr>
              <a:t>i</a:t>
            </a:r>
            <a:r>
              <a:rPr lang="en-US" altLang="zh-CN" baseline="-25000">
                <a:solidFill>
                  <a:srgbClr val="FF00FF"/>
                </a:solidFill>
                <a:latin typeface="Consolas" pitchFamily="49" charset="0"/>
                <a:cs typeface="Consolas" pitchFamily="49" charset="0"/>
              </a:rPr>
              <a:t>+1</a:t>
            </a:r>
          </a:p>
        </p:txBody>
      </p:sp>
      <p:sp>
        <p:nvSpPr>
          <p:cNvPr id="17" name="Text Box 42"/>
          <p:cNvSpPr txBox="1">
            <a:spLocks noChangeArrowheads="1"/>
          </p:cNvSpPr>
          <p:nvPr/>
        </p:nvSpPr>
        <p:spPr bwMode="auto">
          <a:xfrm>
            <a:off x="4457674" y="3021006"/>
            <a:ext cx="504825" cy="400110"/>
          </a:xfrm>
          <a:prstGeom prst="rect">
            <a:avLst/>
          </a:prstGeom>
          <a:noFill/>
          <a:ln w="9525">
            <a:noFill/>
            <a:miter lim="800000"/>
            <a:headEnd/>
            <a:tailEnd/>
          </a:ln>
          <a:effectLst/>
        </p:spPr>
        <p:txBody>
          <a:bodyPr>
            <a:spAutoFit/>
          </a:bodyPr>
          <a:lstStyle/>
          <a:p>
            <a:pPr algn="l">
              <a:spcBef>
                <a:spcPct val="50000"/>
              </a:spcBef>
            </a:pPr>
            <a:r>
              <a:rPr lang="en-US" altLang="zh-CN">
                <a:latin typeface="Consolas" pitchFamily="49" charset="0"/>
                <a:ea typeface="宋体" pitchFamily="2" charset="-122"/>
                <a:cs typeface="Consolas" pitchFamily="49" charset="0"/>
              </a:rPr>
              <a:t>…</a:t>
            </a:r>
            <a:endParaRPr lang="en-US" altLang="zh-CN" baseline="-25000">
              <a:latin typeface="Consolas" pitchFamily="49" charset="0"/>
              <a:ea typeface="宋体" pitchFamily="2" charset="-122"/>
              <a:cs typeface="Consolas" pitchFamily="49" charset="0"/>
            </a:endParaRPr>
          </a:p>
        </p:txBody>
      </p:sp>
      <p:sp>
        <p:nvSpPr>
          <p:cNvPr id="18" name="Text Box 43"/>
          <p:cNvSpPr txBox="1">
            <a:spLocks noChangeArrowheads="1"/>
          </p:cNvSpPr>
          <p:nvPr/>
        </p:nvSpPr>
        <p:spPr bwMode="auto">
          <a:xfrm>
            <a:off x="5249837" y="3021006"/>
            <a:ext cx="720725" cy="400110"/>
          </a:xfrm>
          <a:prstGeom prst="rect">
            <a:avLst/>
          </a:prstGeom>
          <a:noFill/>
          <a:ln w="9525">
            <a:noFill/>
            <a:miter lim="800000"/>
            <a:headEnd/>
            <a:tailEnd/>
          </a:ln>
          <a:effectLst/>
        </p:spPr>
        <p:txBody>
          <a:bodyPr>
            <a:spAutoFit/>
          </a:bodyPr>
          <a:lstStyle/>
          <a:p>
            <a:pPr algn="l">
              <a:spcBef>
                <a:spcPct val="50000"/>
              </a:spcBef>
            </a:pPr>
            <a:r>
              <a:rPr lang="en-US" altLang="zh-CN" i="1">
                <a:solidFill>
                  <a:srgbClr val="FF00FF"/>
                </a:solidFill>
                <a:latin typeface="Consolas" pitchFamily="49" charset="0"/>
                <a:ea typeface="宋体" pitchFamily="2" charset="-122"/>
                <a:cs typeface="Consolas" pitchFamily="49" charset="0"/>
              </a:rPr>
              <a:t>a</a:t>
            </a:r>
            <a:r>
              <a:rPr lang="en-US" altLang="zh-CN" i="1" baseline="-25000">
                <a:solidFill>
                  <a:srgbClr val="FF00FF"/>
                </a:solidFill>
                <a:latin typeface="Consolas" pitchFamily="49" charset="0"/>
                <a:ea typeface="宋体" pitchFamily="2" charset="-122"/>
                <a:cs typeface="Consolas" pitchFamily="49" charset="0"/>
              </a:rPr>
              <a:t>n</a:t>
            </a:r>
            <a:endParaRPr lang="en-US" altLang="zh-CN" baseline="-25000">
              <a:solidFill>
                <a:srgbClr val="FF00FF"/>
              </a:solidFill>
              <a:latin typeface="Consolas" pitchFamily="49" charset="0"/>
              <a:ea typeface="宋体" pitchFamily="2" charset="-122"/>
              <a:cs typeface="Consolas" pitchFamily="49" charset="0"/>
            </a:endParaRPr>
          </a:p>
        </p:txBody>
      </p:sp>
      <p:sp>
        <p:nvSpPr>
          <p:cNvPr id="19" name="Text Box 45"/>
          <p:cNvSpPr txBox="1">
            <a:spLocks noChangeArrowheads="1"/>
          </p:cNvSpPr>
          <p:nvPr/>
        </p:nvSpPr>
        <p:spPr bwMode="auto">
          <a:xfrm>
            <a:off x="2690787" y="4244968"/>
            <a:ext cx="504825" cy="400110"/>
          </a:xfrm>
          <a:prstGeom prst="rect">
            <a:avLst/>
          </a:prstGeom>
          <a:noFill/>
          <a:ln w="9525">
            <a:noFill/>
            <a:miter lim="800000"/>
            <a:headEnd/>
            <a:tailEnd/>
          </a:ln>
          <a:effectLst/>
        </p:spPr>
        <p:txBody>
          <a:bodyPr>
            <a:spAutoFit/>
          </a:bodyPr>
          <a:lstStyle/>
          <a:p>
            <a:pPr algn="l">
              <a:spcBef>
                <a:spcPct val="50000"/>
              </a:spcBef>
            </a:pPr>
            <a:r>
              <a:rPr lang="en-US" altLang="zh-CN" i="1">
                <a:latin typeface="Consolas" pitchFamily="49" charset="0"/>
                <a:cs typeface="Consolas" pitchFamily="49" charset="0"/>
              </a:rPr>
              <a:t>e</a:t>
            </a:r>
            <a:endParaRPr lang="en-US" altLang="zh-CN" baseline="-25000">
              <a:latin typeface="Consolas" pitchFamily="49" charset="0"/>
              <a:cs typeface="Consolas" pitchFamily="49" charset="0"/>
            </a:endParaRPr>
          </a:p>
        </p:txBody>
      </p:sp>
      <p:sp>
        <p:nvSpPr>
          <p:cNvPr id="20" name="Text Box 46"/>
          <p:cNvSpPr txBox="1">
            <a:spLocks noChangeArrowheads="1"/>
          </p:cNvSpPr>
          <p:nvPr/>
        </p:nvSpPr>
        <p:spPr bwMode="auto">
          <a:xfrm>
            <a:off x="3755774" y="2428868"/>
            <a:ext cx="792162" cy="369332"/>
          </a:xfrm>
          <a:prstGeom prst="rect">
            <a:avLst/>
          </a:prstGeom>
          <a:noFill/>
          <a:ln w="38100" algn="ctr">
            <a:noFill/>
            <a:miter lim="800000"/>
            <a:headEnd/>
            <a:tailEnd/>
          </a:ln>
          <a:effectLst/>
        </p:spPr>
        <p:txBody>
          <a:bodyPr>
            <a:spAutoFit/>
          </a:bodyPr>
          <a:lstStyle/>
          <a:p>
            <a:pPr>
              <a:spcBef>
                <a:spcPct val="50000"/>
              </a:spcBef>
            </a:pPr>
            <a:r>
              <a:rPr lang="en-US" altLang="zh-CN" sz="1800" i="1">
                <a:solidFill>
                  <a:srgbClr val="3333FF"/>
                </a:solidFill>
                <a:latin typeface="Consolas" pitchFamily="49" charset="0"/>
                <a:cs typeface="Consolas" pitchFamily="49" charset="0"/>
              </a:rPr>
              <a:t>i</a:t>
            </a:r>
            <a:r>
              <a:rPr lang="en-US" altLang="zh-CN" sz="1800">
                <a:solidFill>
                  <a:srgbClr val="3333FF"/>
                </a:solidFill>
                <a:latin typeface="Consolas" pitchFamily="49" charset="0"/>
                <a:cs typeface="Consolas" pitchFamily="49" charset="0"/>
              </a:rPr>
              <a:t>+1</a:t>
            </a:r>
          </a:p>
        </p:txBody>
      </p:sp>
      <p:sp>
        <p:nvSpPr>
          <p:cNvPr id="21" name="Text Box 49"/>
          <p:cNvSpPr txBox="1">
            <a:spLocks noChangeArrowheads="1"/>
          </p:cNvSpPr>
          <p:nvPr/>
        </p:nvSpPr>
        <p:spPr bwMode="auto">
          <a:xfrm>
            <a:off x="3954437" y="4629143"/>
            <a:ext cx="1944687" cy="400110"/>
          </a:xfrm>
          <a:prstGeom prst="rect">
            <a:avLst/>
          </a:prstGeom>
          <a:noFill/>
          <a:ln w="9525">
            <a:noFill/>
            <a:miter lim="800000"/>
            <a:headEnd/>
            <a:tailEnd/>
          </a:ln>
          <a:effectLst/>
        </p:spPr>
        <p:txBody>
          <a:bodyPr>
            <a:spAutoFit/>
          </a:bodyPr>
          <a:lstStyle/>
          <a:p>
            <a:pPr algn="l">
              <a:spcBef>
                <a:spcPct val="50000"/>
              </a:spcBef>
            </a:pPr>
            <a:r>
              <a:rPr lang="zh-CN" altLang="en-US" dirty="0">
                <a:solidFill>
                  <a:srgbClr val="FF00FF"/>
                </a:solidFill>
                <a:latin typeface="Consolas" pitchFamily="49" charset="0"/>
                <a:ea typeface="黑体" pitchFamily="49" charset="-122"/>
                <a:cs typeface="Consolas" pitchFamily="49" charset="0"/>
              </a:rPr>
              <a:t>插入完成</a:t>
            </a:r>
          </a:p>
        </p:txBody>
      </p:sp>
      <p:sp>
        <p:nvSpPr>
          <p:cNvPr id="22" name="Rectangle 50"/>
          <p:cNvSpPr>
            <a:spLocks noChangeArrowheads="1"/>
          </p:cNvSpPr>
          <p:nvPr/>
        </p:nvSpPr>
        <p:spPr bwMode="auto">
          <a:xfrm>
            <a:off x="7265962" y="2900356"/>
            <a:ext cx="1441450" cy="720725"/>
          </a:xfrm>
          <a:prstGeom prst="rect">
            <a:avLst/>
          </a:prstGeom>
          <a:solidFill>
            <a:srgbClr val="92D050"/>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3" name="Text Box 51"/>
          <p:cNvSpPr txBox="1">
            <a:spLocks noChangeArrowheads="1"/>
          </p:cNvSpPr>
          <p:nvPr/>
        </p:nvSpPr>
        <p:spPr bwMode="auto">
          <a:xfrm>
            <a:off x="7554887" y="2466968"/>
            <a:ext cx="874765" cy="276999"/>
          </a:xfrm>
          <a:prstGeom prst="rect">
            <a:avLst/>
          </a:prstGeom>
          <a:noFill/>
          <a:ln w="9525">
            <a:noFill/>
            <a:miter lim="800000"/>
            <a:headEnd/>
            <a:tailEnd/>
          </a:ln>
          <a:effectLst/>
        </p:spPr>
        <p:txBody>
          <a:bodyPr wrap="square" lIns="0" tIns="0" rIns="0" bIns="0">
            <a:spAutoFit/>
          </a:bodyPr>
          <a:lstStyle/>
          <a:p>
            <a:pPr algn="l">
              <a:spcBef>
                <a:spcPct val="50000"/>
              </a:spcBef>
            </a:pPr>
            <a:r>
              <a:rPr lang="en-US" altLang="zh-CN" sz="1800">
                <a:latin typeface="Consolas" pitchFamily="49" charset="0"/>
                <a:cs typeface="Consolas" pitchFamily="49" charset="0"/>
              </a:rPr>
              <a:t>length</a:t>
            </a:r>
          </a:p>
        </p:txBody>
      </p:sp>
      <p:sp>
        <p:nvSpPr>
          <p:cNvPr id="24" name="Text Box 52"/>
          <p:cNvSpPr txBox="1">
            <a:spLocks noChangeArrowheads="1"/>
          </p:cNvSpPr>
          <p:nvPr/>
        </p:nvSpPr>
        <p:spPr bwMode="auto">
          <a:xfrm>
            <a:off x="7626324" y="3044818"/>
            <a:ext cx="719138" cy="304800"/>
          </a:xfrm>
          <a:prstGeom prst="rect">
            <a:avLst/>
          </a:prstGeom>
          <a:noFill/>
          <a:ln w="9525">
            <a:noFill/>
            <a:miter lim="800000"/>
            <a:headEnd/>
            <a:tailEnd/>
          </a:ln>
          <a:effectLst/>
        </p:spPr>
        <p:txBody>
          <a:bodyPr lIns="0" tIns="0" rIns="0" bIns="0">
            <a:spAutoFit/>
          </a:bodyPr>
          <a:lstStyle/>
          <a:p>
            <a:pPr>
              <a:spcBef>
                <a:spcPct val="50000"/>
              </a:spcBef>
            </a:pPr>
            <a:r>
              <a:rPr lang="en-US" altLang="zh-CN" sz="2000" i="1">
                <a:latin typeface="Consolas" pitchFamily="49" charset="0"/>
                <a:cs typeface="Consolas" pitchFamily="49" charset="0"/>
              </a:rPr>
              <a:t>n</a:t>
            </a:r>
          </a:p>
        </p:txBody>
      </p:sp>
      <p:sp>
        <p:nvSpPr>
          <p:cNvPr id="25" name="Text Box 53"/>
          <p:cNvSpPr txBox="1">
            <a:spLocks noChangeArrowheads="1"/>
          </p:cNvSpPr>
          <p:nvPr/>
        </p:nvSpPr>
        <p:spPr bwMode="auto">
          <a:xfrm>
            <a:off x="7626324" y="3100381"/>
            <a:ext cx="719138" cy="304800"/>
          </a:xfrm>
          <a:prstGeom prst="rect">
            <a:avLst/>
          </a:prstGeom>
          <a:solidFill>
            <a:srgbClr val="92D050"/>
          </a:solidFill>
          <a:ln w="9525">
            <a:noFill/>
            <a:miter lim="800000"/>
            <a:headEnd/>
            <a:tailEnd/>
          </a:ln>
          <a:effectLst/>
        </p:spPr>
        <p:txBody>
          <a:bodyPr lIns="0" tIns="0" rIns="0" bIns="0">
            <a:spAutoFit/>
          </a:bodyPr>
          <a:lstStyle/>
          <a:p>
            <a:pPr>
              <a:spcBef>
                <a:spcPct val="50000"/>
              </a:spcBef>
            </a:pPr>
            <a:r>
              <a:rPr lang="en-US" altLang="zh-CN" sz="2000" i="1" dirty="0" err="1">
                <a:latin typeface="Consolas" pitchFamily="49" charset="0"/>
                <a:cs typeface="Consolas" pitchFamily="49" charset="0"/>
              </a:rPr>
              <a:t>n</a:t>
            </a:r>
            <a:r>
              <a:rPr lang="en-US" altLang="zh-CN" sz="2000" dirty="0" err="1">
                <a:latin typeface="Consolas" pitchFamily="49" charset="0"/>
                <a:cs typeface="Consolas" pitchFamily="49" charset="0"/>
              </a:rPr>
              <a:t>+1</a:t>
            </a:r>
            <a:endParaRPr lang="en-US" altLang="zh-CN" sz="2000" dirty="0">
              <a:latin typeface="Consolas" pitchFamily="49" charset="0"/>
              <a:cs typeface="Consolas" pitchFamily="49" charset="0"/>
            </a:endParaRPr>
          </a:p>
        </p:txBody>
      </p:sp>
      <p:sp>
        <p:nvSpPr>
          <p:cNvPr id="3" name="幻灯片编号占位符 2"/>
          <p:cNvSpPr>
            <a:spLocks noGrp="1"/>
          </p:cNvSpPr>
          <p:nvPr>
            <p:ph type="sldNum" sz="quarter" idx="12"/>
          </p:nvPr>
        </p:nvSpPr>
        <p:spPr/>
        <p:txBody>
          <a:bodyPr/>
          <a:lstStyle/>
          <a:p>
            <a:fld id="{BC067DFE-42A7-4CB5-93C4-F2F97DA7580C}" type="slidenum">
              <a:rPr lang="en-US" altLang="zh-CN" smtClean="0"/>
              <a:pPr/>
              <a:t>20</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8904"/>
    </mc:Choice>
    <mc:Fallback xmlns="">
      <p:transition xmlns:p14="http://schemas.microsoft.com/office/powerpoint/2010/main" spd="slow" advTm="189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4479 0.00625 C 0.05868 0.00601 0.07274 0.00601 0.07813 0.00625 " pathEditMode="relative" ptsTypes="aA">
                                      <p:cBhvr>
                                        <p:cTn id="6" dur="2000" fill="hold"/>
                                        <p:tgtEl>
                                          <p:spTgt spid="18"/>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4.44444E-6 -1.85185E-6 L 0.07864 -1.85185E-6 " pathEditMode="relative" ptsTypes="AA">
                                      <p:cBhvr>
                                        <p:cTn id="10" dur="2000" fill="hold"/>
                                        <p:tgtEl>
                                          <p:spTgt spid="17"/>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1.38889E-6 0.00185 L 0.06302 0.00185 " pathEditMode="relative" rAng="0" ptsTypes="AA">
                                      <p:cBhvr>
                                        <p:cTn id="14" dur="2000" fill="hold"/>
                                        <p:tgtEl>
                                          <p:spTgt spid="16"/>
                                        </p:tgtEl>
                                        <p:attrNameLst>
                                          <p:attrName>ppt_x</p:attrName>
                                          <p:attrName>ppt_y</p:attrName>
                                        </p:attrNameLst>
                                      </p:cBhvr>
                                      <p:rCtr x="31" y="0"/>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8.33333E-7 -4.81481E-6 L 0.05504 -4.81481E-6 " pathEditMode="relative" ptsTypes="AA">
                                      <p:cBhvr>
                                        <p:cTn id="18" dur="2000" fill="hold"/>
                                        <p:tgtEl>
                                          <p:spTgt spid="15"/>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0" nodeType="clickEffect">
                                  <p:stCondLst>
                                    <p:cond delay="0"/>
                                  </p:stCondLst>
                                  <p:childTnLst>
                                    <p:animMotion origin="layout" path="M -0.004 -0.00185 L -0.00382 -0.17847 " pathEditMode="relative" rAng="0" ptsTypes="AA">
                                      <p:cBhvr>
                                        <p:cTn id="22" dur="2000" fill="hold"/>
                                        <p:tgtEl>
                                          <p:spTgt spid="19"/>
                                        </p:tgtEl>
                                        <p:attrNameLst>
                                          <p:attrName>ppt_x</p:attrName>
                                          <p:attrName>ppt_y</p:attrName>
                                        </p:attrNameLst>
                                      </p:cBhvr>
                                      <p:rCtr x="0" y="-88"/>
                                    </p:animMotion>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P spid="21" grpId="0"/>
      <p:bldP spid="2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428596" y="631001"/>
            <a:ext cx="8215338" cy="4042132"/>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a:spAutoFit/>
          </a:bodyPr>
          <a:lstStyle/>
          <a:p>
            <a:pPr algn="l">
              <a:lnSpc>
                <a:spcPts val="2800"/>
              </a:lnSpc>
              <a:spcBef>
                <a:spcPts val="0"/>
              </a:spcBef>
            </a:pPr>
            <a:r>
              <a:rPr kumimoji="1" lang="en-US" altLang="zh-CN" sz="1800" dirty="0">
                <a:solidFill>
                  <a:srgbClr val="0000FF"/>
                </a:solidFill>
                <a:latin typeface="Consolas" pitchFamily="49" charset="0"/>
                <a:ea typeface="仿宋" pitchFamily="49" charset="-122"/>
                <a:cs typeface="Consolas" pitchFamily="49" charset="0"/>
              </a:rPr>
              <a:t>bool  </a:t>
            </a:r>
            <a:r>
              <a:rPr kumimoji="1" lang="en-US" altLang="zh-CN" sz="1800" dirty="0" err="1">
                <a:solidFill>
                  <a:srgbClr val="FF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ListInsert</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SqList</a:t>
            </a:r>
            <a:r>
              <a:rPr kumimoji="1" lang="en-US" altLang="zh-CN" sz="1800" dirty="0">
                <a:solidFill>
                  <a:srgbClr val="0000FF"/>
                </a:solidFill>
                <a:latin typeface="Consolas" pitchFamily="49" charset="0"/>
                <a:ea typeface="仿宋" pitchFamily="49" charset="-122"/>
                <a:cs typeface="Consolas" pitchFamily="49" charset="0"/>
              </a:rPr>
              <a:t> *&amp;L</a:t>
            </a:r>
            <a:r>
              <a:rPr kumimoji="1" lang="zh-CN" altLang="en-US"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int</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err="1">
                <a:solidFill>
                  <a:srgbClr val="0000FF"/>
                </a:solidFill>
                <a:latin typeface="Consolas" pitchFamily="49" charset="0"/>
                <a:ea typeface="仿宋" pitchFamily="49" charset="-122"/>
                <a:cs typeface="Consolas" pitchFamily="49" charset="0"/>
              </a:rPr>
              <a:t>i</a:t>
            </a:r>
            <a:r>
              <a:rPr kumimoji="1" lang="zh-CN" altLang="en-US"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ElemType</a:t>
            </a:r>
            <a:r>
              <a:rPr kumimoji="1" lang="en-US" altLang="zh-CN" sz="1800" dirty="0">
                <a:solidFill>
                  <a:srgbClr val="0000FF"/>
                </a:solidFill>
                <a:latin typeface="Consolas" pitchFamily="49" charset="0"/>
                <a:ea typeface="仿宋" pitchFamily="49" charset="-122"/>
                <a:cs typeface="Consolas" pitchFamily="49" charset="0"/>
              </a:rPr>
              <a:t> e)</a:t>
            </a:r>
          </a:p>
          <a:p>
            <a:pPr algn="l">
              <a:lnSpc>
                <a:spcPts val="2800"/>
              </a:lnSpc>
              <a:spcBef>
                <a:spcPts val="0"/>
              </a:spcBef>
            </a:pP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err="1">
                <a:solidFill>
                  <a:srgbClr val="0000FF"/>
                </a:solidFill>
                <a:latin typeface="Consolas" pitchFamily="49" charset="0"/>
                <a:ea typeface="仿宋" pitchFamily="49" charset="-122"/>
                <a:cs typeface="Consolas" pitchFamily="49" charset="0"/>
              </a:rPr>
              <a:t>int</a:t>
            </a:r>
            <a:r>
              <a:rPr kumimoji="1" lang="en-US" altLang="zh-CN" sz="1800" dirty="0">
                <a:solidFill>
                  <a:srgbClr val="0000FF"/>
                </a:solidFill>
                <a:latin typeface="Consolas" pitchFamily="49" charset="0"/>
                <a:ea typeface="仿宋" pitchFamily="49" charset="-122"/>
                <a:cs typeface="Consolas" pitchFamily="49" charset="0"/>
              </a:rPr>
              <a:t> j;</a:t>
            </a:r>
          </a:p>
          <a:p>
            <a:pPr algn="l">
              <a:lnSpc>
                <a:spcPts val="2800"/>
              </a:lnSpc>
              <a:spcBef>
                <a:spcPts val="0"/>
              </a:spcBef>
            </a:pPr>
            <a:r>
              <a:rPr kumimoji="1" lang="en-US" altLang="zh-CN" sz="1800" dirty="0">
                <a:solidFill>
                  <a:srgbClr val="0000FF"/>
                </a:solidFill>
                <a:latin typeface="Consolas" pitchFamily="49" charset="0"/>
                <a:ea typeface="仿宋" pitchFamily="49" charset="-122"/>
                <a:cs typeface="Consolas" pitchFamily="49" charset="0"/>
              </a:rPr>
              <a:t>   if (</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&lt;1 || </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&gt;L-&gt;length+1)</a:t>
            </a:r>
          </a:p>
          <a:p>
            <a:pPr algn="l">
              <a:lnSpc>
                <a:spcPts val="2800"/>
              </a:lnSpc>
              <a:spcBef>
                <a:spcPts val="0"/>
              </a:spcBef>
            </a:pPr>
            <a:r>
              <a:rPr kumimoji="1" lang="en-US" altLang="zh-CN" sz="1800" dirty="0">
                <a:solidFill>
                  <a:srgbClr val="0000FF"/>
                </a:solidFill>
                <a:latin typeface="Consolas" pitchFamily="49" charset="0"/>
                <a:ea typeface="仿宋" pitchFamily="49" charset="-122"/>
                <a:cs typeface="Consolas" pitchFamily="49" charset="0"/>
              </a:rPr>
              <a:t>      return false;		</a:t>
            </a:r>
            <a:r>
              <a:rPr kumimoji="1" lang="en-US" altLang="zh-CN" sz="1800" dirty="0">
                <a:solidFill>
                  <a:srgbClr val="0070C0"/>
                </a:solidFill>
                <a:latin typeface="Consolas" pitchFamily="49" charset="0"/>
                <a:ea typeface="仿宋" pitchFamily="49" charset="-122"/>
                <a:cs typeface="Consolas" pitchFamily="49" charset="0"/>
              </a:rPr>
              <a:t>//</a:t>
            </a:r>
            <a:r>
              <a:rPr kumimoji="1" lang="zh-CN" altLang="en-US" sz="1800" dirty="0">
                <a:solidFill>
                  <a:srgbClr val="0070C0"/>
                </a:solidFill>
                <a:latin typeface="Consolas" pitchFamily="49" charset="0"/>
                <a:ea typeface="仿宋" pitchFamily="49" charset="-122"/>
                <a:cs typeface="Consolas" pitchFamily="49" charset="0"/>
              </a:rPr>
              <a:t>参数错误时返回</a:t>
            </a:r>
            <a:r>
              <a:rPr kumimoji="1" lang="en-US" altLang="zh-CN" sz="1800" dirty="0">
                <a:solidFill>
                  <a:srgbClr val="0070C0"/>
                </a:solidFill>
                <a:latin typeface="Consolas" pitchFamily="49" charset="0"/>
                <a:ea typeface="仿宋" pitchFamily="49" charset="-122"/>
                <a:cs typeface="Consolas" pitchFamily="49" charset="0"/>
              </a:rPr>
              <a:t>false</a:t>
            </a:r>
          </a:p>
          <a:p>
            <a:pPr algn="l">
              <a:lnSpc>
                <a:spcPts val="2800"/>
              </a:lnSpc>
              <a:spcBef>
                <a:spcPts val="0"/>
              </a:spcBef>
            </a:pP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70C0"/>
                </a:solidFill>
                <a:latin typeface="Consolas" pitchFamily="49" charset="0"/>
                <a:ea typeface="仿宋" pitchFamily="49" charset="-122"/>
                <a:cs typeface="Consolas" pitchFamily="49" charset="0"/>
              </a:rPr>
              <a:t>//</a:t>
            </a:r>
            <a:r>
              <a:rPr kumimoji="1" lang="zh-CN" altLang="en-US" sz="1800" dirty="0">
                <a:solidFill>
                  <a:srgbClr val="0070C0"/>
                </a:solidFill>
                <a:latin typeface="Consolas" pitchFamily="49" charset="0"/>
                <a:ea typeface="仿宋" pitchFamily="49" charset="-122"/>
                <a:cs typeface="Consolas" pitchFamily="49" charset="0"/>
              </a:rPr>
              <a:t>将顺序表逻辑序号转化为物理序号</a:t>
            </a:r>
          </a:p>
          <a:p>
            <a:pPr algn="l">
              <a:lnSpc>
                <a:spcPts val="2800"/>
              </a:lnSpc>
              <a:spcBef>
                <a:spcPts val="0"/>
              </a:spcBef>
            </a:pPr>
            <a:r>
              <a:rPr kumimoji="1" lang="zh-CN" altLang="en-US" sz="1800" dirty="0">
                <a:solidFill>
                  <a:srgbClr val="FF00FF"/>
                </a:solidFill>
                <a:latin typeface="Consolas" pitchFamily="49" charset="0"/>
                <a:ea typeface="仿宋" pitchFamily="49" charset="-122"/>
                <a:cs typeface="Consolas" pitchFamily="49" charset="0"/>
              </a:rPr>
              <a:t>   </a:t>
            </a:r>
            <a:r>
              <a:rPr kumimoji="1" lang="en-US" altLang="zh-CN" sz="1800" dirty="0">
                <a:solidFill>
                  <a:srgbClr val="FF00FF"/>
                </a:solidFill>
                <a:latin typeface="Consolas" pitchFamily="49" charset="0"/>
                <a:ea typeface="仿宋" pitchFamily="49" charset="-122"/>
                <a:cs typeface="Consolas" pitchFamily="49" charset="0"/>
              </a:rPr>
              <a:t>for (j=L-&gt;</a:t>
            </a:r>
            <a:r>
              <a:rPr kumimoji="1" lang="en-US" altLang="zh-CN" sz="1800" dirty="0" err="1">
                <a:solidFill>
                  <a:srgbClr val="FF00FF"/>
                </a:solidFill>
                <a:latin typeface="Consolas" pitchFamily="49" charset="0"/>
                <a:ea typeface="仿宋" pitchFamily="49" charset="-122"/>
                <a:cs typeface="Consolas" pitchFamily="49" charset="0"/>
              </a:rPr>
              <a:t>length;j</a:t>
            </a:r>
            <a:r>
              <a:rPr kumimoji="1" lang="en-US" altLang="zh-CN" sz="1800" dirty="0">
                <a:solidFill>
                  <a:srgbClr val="FF00FF"/>
                </a:solidFill>
                <a:latin typeface="Consolas" pitchFamily="49" charset="0"/>
                <a:ea typeface="仿宋" pitchFamily="49" charset="-122"/>
                <a:cs typeface="Consolas" pitchFamily="49" charset="0"/>
              </a:rPr>
              <a:t>&gt;</a:t>
            </a:r>
            <a:r>
              <a:rPr kumimoji="1" lang="en-US" altLang="zh-CN" sz="1800" dirty="0" err="1">
                <a:solidFill>
                  <a:srgbClr val="FF00FF"/>
                </a:solidFill>
                <a:latin typeface="Consolas" pitchFamily="49" charset="0"/>
                <a:ea typeface="仿宋" pitchFamily="49" charset="-122"/>
                <a:cs typeface="Consolas" pitchFamily="49" charset="0"/>
              </a:rPr>
              <a:t>i;j</a:t>
            </a:r>
            <a:r>
              <a:rPr kumimoji="1" lang="en-US" altLang="zh-CN" sz="1800" dirty="0">
                <a:solidFill>
                  <a:srgbClr val="FF00FF"/>
                </a:solidFill>
                <a:latin typeface="Consolas" pitchFamily="49" charset="0"/>
                <a:ea typeface="仿宋" pitchFamily="49" charset="-122"/>
                <a:cs typeface="Consolas" pitchFamily="49" charset="0"/>
              </a:rPr>
              <a:t>--)	</a:t>
            </a:r>
            <a:r>
              <a:rPr kumimoji="1" lang="en-US" altLang="zh-CN" sz="1800" dirty="0">
                <a:solidFill>
                  <a:srgbClr val="0070C0"/>
                </a:solidFill>
                <a:latin typeface="Consolas" pitchFamily="49" charset="0"/>
                <a:ea typeface="仿宋" pitchFamily="49" charset="-122"/>
                <a:cs typeface="Consolas" pitchFamily="49" charset="0"/>
              </a:rPr>
              <a:t>//</a:t>
            </a:r>
            <a:r>
              <a:rPr kumimoji="1" lang="zh-CN" altLang="en-US" sz="1800" dirty="0">
                <a:solidFill>
                  <a:srgbClr val="0070C0"/>
                </a:solidFill>
                <a:latin typeface="Consolas" pitchFamily="49" charset="0"/>
                <a:ea typeface="仿宋" pitchFamily="49" charset="-122"/>
                <a:cs typeface="Consolas" pitchFamily="49" charset="0"/>
              </a:rPr>
              <a:t>将</a:t>
            </a:r>
            <a:r>
              <a:rPr kumimoji="1" lang="en-US" altLang="zh-CN" sz="1800" dirty="0">
                <a:solidFill>
                  <a:srgbClr val="0070C0"/>
                </a:solidFill>
                <a:latin typeface="Consolas" pitchFamily="49" charset="0"/>
                <a:ea typeface="仿宋" pitchFamily="49" charset="-122"/>
                <a:cs typeface="Consolas" pitchFamily="49" charset="0"/>
              </a:rPr>
              <a:t>data[</a:t>
            </a:r>
            <a:r>
              <a:rPr kumimoji="1" lang="en-US" altLang="zh-CN" sz="1800" dirty="0" err="1">
                <a:solidFill>
                  <a:srgbClr val="0070C0"/>
                </a:solidFill>
                <a:latin typeface="Consolas" pitchFamily="49" charset="0"/>
                <a:ea typeface="仿宋" pitchFamily="49" charset="-122"/>
                <a:cs typeface="Consolas" pitchFamily="49" charset="0"/>
              </a:rPr>
              <a:t>i</a:t>
            </a:r>
            <a:r>
              <a:rPr kumimoji="1" lang="en-US" altLang="zh-CN" sz="1800" dirty="0">
                <a:solidFill>
                  <a:srgbClr val="0070C0"/>
                </a:solidFill>
                <a:latin typeface="Consolas" pitchFamily="49" charset="0"/>
                <a:ea typeface="仿宋" pitchFamily="49" charset="-122"/>
                <a:cs typeface="Consolas" pitchFamily="49" charset="0"/>
              </a:rPr>
              <a:t>..n]</a:t>
            </a:r>
            <a:r>
              <a:rPr kumimoji="1" lang="zh-CN" altLang="en-US" sz="1800" dirty="0">
                <a:solidFill>
                  <a:srgbClr val="0070C0"/>
                </a:solidFill>
                <a:latin typeface="Consolas" pitchFamily="49" charset="0"/>
                <a:ea typeface="仿宋" pitchFamily="49" charset="-122"/>
                <a:cs typeface="Consolas" pitchFamily="49" charset="0"/>
              </a:rPr>
              <a:t>元素后移一个位置</a:t>
            </a:r>
          </a:p>
          <a:p>
            <a:pPr algn="l">
              <a:lnSpc>
                <a:spcPts val="2800"/>
              </a:lnSpc>
              <a:spcBef>
                <a:spcPts val="0"/>
              </a:spcBef>
            </a:pPr>
            <a:r>
              <a:rPr kumimoji="1" lang="zh-CN" altLang="en-US" sz="1800" dirty="0">
                <a:solidFill>
                  <a:srgbClr val="FF00FF"/>
                </a:solidFill>
                <a:latin typeface="Consolas" pitchFamily="49" charset="0"/>
                <a:ea typeface="仿宋" pitchFamily="49" charset="-122"/>
                <a:cs typeface="Consolas" pitchFamily="49" charset="0"/>
              </a:rPr>
              <a:t>	</a:t>
            </a:r>
            <a:r>
              <a:rPr kumimoji="1" lang="en-US" altLang="zh-CN" sz="1800" dirty="0">
                <a:solidFill>
                  <a:srgbClr val="FF00FF"/>
                </a:solidFill>
                <a:latin typeface="Consolas" pitchFamily="49" charset="0"/>
                <a:ea typeface="仿宋" pitchFamily="49" charset="-122"/>
                <a:cs typeface="Consolas" pitchFamily="49" charset="0"/>
              </a:rPr>
              <a:t>L-&gt;data[j]=L-&gt;data[j-1];</a:t>
            </a:r>
          </a:p>
          <a:p>
            <a:pPr algn="l">
              <a:lnSpc>
                <a:spcPts val="2800"/>
              </a:lnSpc>
              <a:spcBef>
                <a:spcPts val="0"/>
              </a:spcBef>
            </a:pPr>
            <a:r>
              <a:rPr kumimoji="1" lang="en-US" altLang="zh-CN" sz="1800" dirty="0">
                <a:solidFill>
                  <a:srgbClr val="0000FF"/>
                </a:solidFill>
                <a:latin typeface="Consolas" pitchFamily="49" charset="0"/>
                <a:ea typeface="仿宋" pitchFamily="49" charset="-122"/>
                <a:cs typeface="Consolas" pitchFamily="49" charset="0"/>
              </a:rPr>
              <a:t>   L-&gt;data[</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]=e;		</a:t>
            </a:r>
            <a:r>
              <a:rPr kumimoji="1" lang="en-US" altLang="zh-CN" sz="1800" dirty="0">
                <a:solidFill>
                  <a:srgbClr val="0070C0"/>
                </a:solidFill>
                <a:latin typeface="Consolas" pitchFamily="49" charset="0"/>
                <a:ea typeface="仿宋" pitchFamily="49" charset="-122"/>
                <a:cs typeface="Consolas" pitchFamily="49" charset="0"/>
              </a:rPr>
              <a:t>//</a:t>
            </a:r>
            <a:r>
              <a:rPr kumimoji="1" lang="zh-CN" altLang="en-US" sz="1800" dirty="0">
                <a:solidFill>
                  <a:srgbClr val="0070C0"/>
                </a:solidFill>
                <a:latin typeface="Consolas" pitchFamily="49" charset="0"/>
                <a:ea typeface="仿宋" pitchFamily="49" charset="-122"/>
                <a:cs typeface="Consolas" pitchFamily="49" charset="0"/>
              </a:rPr>
              <a:t>插入元素</a:t>
            </a:r>
            <a:r>
              <a:rPr kumimoji="1" lang="en-US" altLang="zh-CN" sz="1800" i="1" dirty="0">
                <a:solidFill>
                  <a:srgbClr val="0070C0"/>
                </a:solidFill>
                <a:latin typeface="Consolas" pitchFamily="49" charset="0"/>
                <a:ea typeface="仿宋" pitchFamily="49" charset="-122"/>
                <a:cs typeface="Consolas" pitchFamily="49" charset="0"/>
              </a:rPr>
              <a:t>e</a:t>
            </a:r>
          </a:p>
          <a:p>
            <a:pPr algn="l">
              <a:lnSpc>
                <a:spcPts val="2800"/>
              </a:lnSpc>
              <a:spcBef>
                <a:spcPts val="0"/>
              </a:spcBef>
            </a:pPr>
            <a:r>
              <a:rPr kumimoji="1" lang="en-US" altLang="zh-CN" sz="1800" dirty="0">
                <a:solidFill>
                  <a:srgbClr val="0000FF"/>
                </a:solidFill>
                <a:latin typeface="Consolas" pitchFamily="49" charset="0"/>
                <a:ea typeface="仿宋" pitchFamily="49" charset="-122"/>
                <a:cs typeface="Consolas" pitchFamily="49" charset="0"/>
              </a:rPr>
              <a:t>   L-&gt;length++;		</a:t>
            </a:r>
            <a:r>
              <a:rPr kumimoji="1" lang="en-US" altLang="zh-CN" sz="1800" dirty="0">
                <a:solidFill>
                  <a:srgbClr val="0070C0"/>
                </a:solidFill>
                <a:latin typeface="Consolas" pitchFamily="49" charset="0"/>
                <a:ea typeface="仿宋" pitchFamily="49" charset="-122"/>
                <a:cs typeface="Consolas" pitchFamily="49" charset="0"/>
              </a:rPr>
              <a:t>//</a:t>
            </a:r>
            <a:r>
              <a:rPr kumimoji="1" lang="zh-CN" altLang="en-US" sz="1800" dirty="0">
                <a:solidFill>
                  <a:srgbClr val="0070C0"/>
                </a:solidFill>
                <a:latin typeface="Consolas" pitchFamily="49" charset="0"/>
                <a:ea typeface="仿宋" pitchFamily="49" charset="-122"/>
                <a:cs typeface="Consolas" pitchFamily="49" charset="0"/>
              </a:rPr>
              <a:t>顺序表长度增</a:t>
            </a:r>
            <a:r>
              <a:rPr kumimoji="1" lang="en-US" altLang="zh-CN" sz="1800" dirty="0">
                <a:solidFill>
                  <a:srgbClr val="0070C0"/>
                </a:solidFill>
                <a:latin typeface="Consolas" pitchFamily="49" charset="0"/>
                <a:ea typeface="仿宋" pitchFamily="49" charset="-122"/>
                <a:cs typeface="Consolas" pitchFamily="49" charset="0"/>
              </a:rPr>
              <a:t>1</a:t>
            </a:r>
          </a:p>
          <a:p>
            <a:pPr algn="l">
              <a:lnSpc>
                <a:spcPts val="2800"/>
              </a:lnSpc>
              <a:spcBef>
                <a:spcPts val="0"/>
              </a:spcBef>
            </a:pPr>
            <a:r>
              <a:rPr kumimoji="1" lang="en-US" altLang="zh-CN" sz="1800" dirty="0">
                <a:solidFill>
                  <a:srgbClr val="0000FF"/>
                </a:solidFill>
                <a:latin typeface="Consolas" pitchFamily="49" charset="0"/>
                <a:ea typeface="仿宋" pitchFamily="49" charset="-122"/>
                <a:cs typeface="Consolas" pitchFamily="49" charset="0"/>
              </a:rPr>
              <a:t>   return true;		</a:t>
            </a:r>
            <a:r>
              <a:rPr kumimoji="1" lang="en-US" altLang="zh-CN" sz="1800" dirty="0">
                <a:solidFill>
                  <a:srgbClr val="0070C0"/>
                </a:solidFill>
                <a:latin typeface="Consolas" pitchFamily="49" charset="0"/>
                <a:ea typeface="仿宋" pitchFamily="49" charset="-122"/>
                <a:cs typeface="Consolas" pitchFamily="49" charset="0"/>
              </a:rPr>
              <a:t>//</a:t>
            </a:r>
            <a:r>
              <a:rPr kumimoji="1" lang="zh-CN" altLang="en-US" sz="1800" dirty="0">
                <a:solidFill>
                  <a:srgbClr val="0070C0"/>
                </a:solidFill>
                <a:latin typeface="Consolas" pitchFamily="49" charset="0"/>
                <a:ea typeface="仿宋" pitchFamily="49" charset="-122"/>
                <a:cs typeface="Consolas" pitchFamily="49" charset="0"/>
              </a:rPr>
              <a:t>成功插入返回</a:t>
            </a:r>
            <a:r>
              <a:rPr kumimoji="1" lang="en-US" altLang="zh-CN" sz="1800" dirty="0">
                <a:solidFill>
                  <a:srgbClr val="0070C0"/>
                </a:solidFill>
                <a:latin typeface="Consolas" pitchFamily="49" charset="0"/>
                <a:ea typeface="仿宋" pitchFamily="49" charset="-122"/>
                <a:cs typeface="Consolas" pitchFamily="49" charset="0"/>
              </a:rPr>
              <a:t>true</a:t>
            </a:r>
          </a:p>
          <a:p>
            <a:pPr algn="l">
              <a:lnSpc>
                <a:spcPts val="2800"/>
              </a:lnSpc>
              <a:spcBef>
                <a:spcPts val="0"/>
              </a:spcBef>
            </a:pPr>
            <a:r>
              <a:rPr kumimoji="1" lang="en-US" altLang="zh-CN" sz="1800" dirty="0">
                <a:solidFill>
                  <a:srgbClr val="0000FF"/>
                </a:solidFill>
                <a:latin typeface="Consolas" pitchFamily="49" charset="0"/>
                <a:ea typeface="仿宋" pitchFamily="49" charset="-122"/>
                <a:cs typeface="Consolas" pitchFamily="49" charset="0"/>
              </a:rPr>
              <a:t>}</a:t>
            </a:r>
          </a:p>
        </p:txBody>
      </p:sp>
      <p:sp>
        <p:nvSpPr>
          <p:cNvPr id="3" name="TextBox 2"/>
          <p:cNvSpPr txBox="1"/>
          <p:nvPr/>
        </p:nvSpPr>
        <p:spPr>
          <a:xfrm>
            <a:off x="571472" y="130935"/>
            <a:ext cx="2714644" cy="430887"/>
          </a:xfrm>
          <a:prstGeom prst="rect">
            <a:avLst/>
          </a:prstGeom>
          <a:noFill/>
        </p:spPr>
        <p:txBody>
          <a:bodyPr wrap="square" rtlCol="0">
            <a:spAutoFit/>
          </a:bodyPr>
          <a:lstStyle/>
          <a:p>
            <a:pPr algn="l"/>
            <a:r>
              <a:rPr lang="zh-CN" altLang="en-US" sz="2200">
                <a:latin typeface="Consolas" pitchFamily="49" charset="0"/>
                <a:ea typeface="楷体" pitchFamily="49" charset="-122"/>
                <a:cs typeface="Consolas" pitchFamily="49" charset="0"/>
              </a:rPr>
              <a:t>插入算法如下：</a:t>
            </a:r>
          </a:p>
        </p:txBody>
      </p:sp>
      <p:grpSp>
        <p:nvGrpSpPr>
          <p:cNvPr id="29" name="组合 28"/>
          <p:cNvGrpSpPr/>
          <p:nvPr/>
        </p:nvGrpSpPr>
        <p:grpSpPr>
          <a:xfrm>
            <a:off x="1357290" y="4786322"/>
            <a:ext cx="5857916" cy="857256"/>
            <a:chOff x="1357290" y="5143512"/>
            <a:chExt cx="5857916" cy="857256"/>
          </a:xfrm>
        </p:grpSpPr>
        <p:sp>
          <p:nvSpPr>
            <p:cNvPr id="6" name="Rectangle 6"/>
            <p:cNvSpPr>
              <a:spLocks noChangeArrowheads="1"/>
            </p:cNvSpPr>
            <p:nvPr/>
          </p:nvSpPr>
          <p:spPr bwMode="auto">
            <a:xfrm>
              <a:off x="1357290" y="556896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err="1">
                  <a:solidFill>
                    <a:srgbClr val="3333FF"/>
                  </a:solidFill>
                  <a:latin typeface="Consolas" pitchFamily="49" charset="0"/>
                  <a:cs typeface="Consolas" pitchFamily="49" charset="0"/>
                </a:rPr>
                <a:t>a</a:t>
              </a:r>
              <a:r>
                <a:rPr lang="en-US" altLang="zh-CN" baseline="-25000" dirty="0" err="1">
                  <a:solidFill>
                    <a:srgbClr val="3333FF"/>
                  </a:solidFill>
                  <a:latin typeface="Consolas" pitchFamily="49" charset="0"/>
                  <a:cs typeface="Consolas" pitchFamily="49" charset="0"/>
                </a:rPr>
                <a:t>1</a:t>
              </a:r>
              <a:endParaRPr lang="en-US" altLang="zh-CN" baseline="-25000" dirty="0">
                <a:solidFill>
                  <a:srgbClr val="3333FF"/>
                </a:solidFill>
                <a:latin typeface="Consolas" pitchFamily="49" charset="0"/>
                <a:cs typeface="Consolas" pitchFamily="49" charset="0"/>
              </a:endParaRPr>
            </a:p>
          </p:txBody>
        </p:sp>
        <p:sp>
          <p:nvSpPr>
            <p:cNvPr id="7" name="Rectangle 7"/>
            <p:cNvSpPr>
              <a:spLocks noChangeArrowheads="1"/>
            </p:cNvSpPr>
            <p:nvPr/>
          </p:nvSpPr>
          <p:spPr bwMode="auto">
            <a:xfrm>
              <a:off x="1898627" y="556896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itchFamily="49" charset="0"/>
                  <a:cs typeface="Consolas" pitchFamily="49" charset="0"/>
                </a:rPr>
                <a:t>a</a:t>
              </a:r>
              <a:r>
                <a:rPr lang="en-US" altLang="zh-CN" baseline="-25000">
                  <a:solidFill>
                    <a:srgbClr val="3333FF"/>
                  </a:solidFill>
                  <a:latin typeface="Consolas" pitchFamily="49" charset="0"/>
                  <a:cs typeface="Consolas" pitchFamily="49" charset="0"/>
                </a:rPr>
                <a:t>2</a:t>
              </a:r>
            </a:p>
          </p:txBody>
        </p:sp>
        <p:sp>
          <p:nvSpPr>
            <p:cNvPr id="8" name="Rectangle 8"/>
            <p:cNvSpPr>
              <a:spLocks noChangeArrowheads="1"/>
            </p:cNvSpPr>
            <p:nvPr/>
          </p:nvSpPr>
          <p:spPr bwMode="auto">
            <a:xfrm>
              <a:off x="2438377" y="556896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baseline="-25000">
                  <a:solidFill>
                    <a:srgbClr val="660066"/>
                  </a:solidFill>
                  <a:latin typeface="Consolas" pitchFamily="49" charset="0"/>
                  <a:ea typeface="宋体" pitchFamily="2" charset="-122"/>
                  <a:cs typeface="Consolas" pitchFamily="49" charset="0"/>
                </a:rPr>
                <a:t>…</a:t>
              </a:r>
            </a:p>
          </p:txBody>
        </p:sp>
        <p:sp>
          <p:nvSpPr>
            <p:cNvPr id="9" name="Rectangle 9"/>
            <p:cNvSpPr>
              <a:spLocks noChangeArrowheads="1"/>
            </p:cNvSpPr>
            <p:nvPr/>
          </p:nvSpPr>
          <p:spPr bwMode="auto">
            <a:xfrm>
              <a:off x="2979715" y="556896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itchFamily="49" charset="0"/>
                  <a:cs typeface="Consolas" pitchFamily="49" charset="0"/>
                </a:rPr>
                <a:t>a</a:t>
              </a:r>
              <a:r>
                <a:rPr lang="en-US" altLang="zh-CN" i="1" baseline="-25000">
                  <a:solidFill>
                    <a:srgbClr val="3333FF"/>
                  </a:solidFill>
                  <a:latin typeface="Consolas" pitchFamily="49" charset="0"/>
                  <a:cs typeface="Consolas" pitchFamily="49" charset="0"/>
                </a:rPr>
                <a:t>i</a:t>
              </a:r>
            </a:p>
          </p:txBody>
        </p:sp>
        <p:sp>
          <p:nvSpPr>
            <p:cNvPr id="10" name="Rectangle 10"/>
            <p:cNvSpPr>
              <a:spLocks noChangeArrowheads="1"/>
            </p:cNvSpPr>
            <p:nvPr/>
          </p:nvSpPr>
          <p:spPr bwMode="auto">
            <a:xfrm>
              <a:off x="4040402" y="5568968"/>
              <a:ext cx="1245978"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baseline="-25000">
                  <a:solidFill>
                    <a:srgbClr val="660066"/>
                  </a:solidFill>
                  <a:latin typeface="Consolas" pitchFamily="49" charset="0"/>
                  <a:ea typeface="宋体" pitchFamily="2" charset="-122"/>
                  <a:cs typeface="Consolas" pitchFamily="49" charset="0"/>
                </a:rPr>
                <a:t>…</a:t>
              </a:r>
            </a:p>
          </p:txBody>
        </p:sp>
        <p:sp>
          <p:nvSpPr>
            <p:cNvPr id="11" name="Rectangle 11"/>
            <p:cNvSpPr>
              <a:spLocks noChangeArrowheads="1"/>
            </p:cNvSpPr>
            <p:nvPr/>
          </p:nvSpPr>
          <p:spPr bwMode="auto">
            <a:xfrm>
              <a:off x="5285017" y="556896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itchFamily="49" charset="0"/>
                  <a:cs typeface="Consolas" pitchFamily="49" charset="0"/>
                </a:rPr>
                <a:t>a</a:t>
              </a:r>
              <a:r>
                <a:rPr lang="en-US" altLang="zh-CN" i="1" baseline="-25000">
                  <a:solidFill>
                    <a:srgbClr val="3333FF"/>
                  </a:solidFill>
                  <a:latin typeface="Consolas" pitchFamily="49" charset="0"/>
                  <a:cs typeface="Consolas" pitchFamily="49" charset="0"/>
                </a:rPr>
                <a:t>n</a:t>
              </a:r>
            </a:p>
          </p:txBody>
        </p:sp>
        <p:sp>
          <p:nvSpPr>
            <p:cNvPr id="12" name="Rectangle 12"/>
            <p:cNvSpPr>
              <a:spLocks noChangeArrowheads="1"/>
            </p:cNvSpPr>
            <p:nvPr/>
          </p:nvSpPr>
          <p:spPr bwMode="auto">
            <a:xfrm>
              <a:off x="5846781" y="5568968"/>
              <a:ext cx="1368425"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baseline="-25000">
                  <a:solidFill>
                    <a:srgbClr val="660066"/>
                  </a:solidFill>
                  <a:latin typeface="Consolas" pitchFamily="49" charset="0"/>
                  <a:ea typeface="宋体" pitchFamily="2" charset="-122"/>
                  <a:cs typeface="Consolas" pitchFamily="49" charset="0"/>
                </a:rPr>
                <a:t>…</a:t>
              </a:r>
            </a:p>
          </p:txBody>
        </p:sp>
        <p:sp>
          <p:nvSpPr>
            <p:cNvPr id="15" name="Rectangle 9"/>
            <p:cNvSpPr>
              <a:spLocks noChangeArrowheads="1"/>
            </p:cNvSpPr>
            <p:nvPr/>
          </p:nvSpPr>
          <p:spPr bwMode="auto">
            <a:xfrm>
              <a:off x="3500430" y="556896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itchFamily="49" charset="0"/>
                  <a:cs typeface="Consolas" pitchFamily="49" charset="0"/>
                </a:rPr>
                <a:t>a</a:t>
              </a:r>
              <a:r>
                <a:rPr lang="en-US" altLang="zh-CN" i="1" baseline="-25000">
                  <a:solidFill>
                    <a:srgbClr val="3333FF"/>
                  </a:solidFill>
                  <a:latin typeface="Consolas" pitchFamily="49" charset="0"/>
                  <a:cs typeface="Consolas" pitchFamily="49" charset="0"/>
                </a:rPr>
                <a:t>i</a:t>
              </a:r>
              <a:r>
                <a:rPr lang="en-US" altLang="zh-CN" baseline="-25000">
                  <a:solidFill>
                    <a:srgbClr val="3333FF"/>
                  </a:solidFill>
                  <a:latin typeface="Consolas" pitchFamily="49" charset="0"/>
                  <a:cs typeface="Consolas" pitchFamily="49" charset="0"/>
                </a:rPr>
                <a:t>+1</a:t>
              </a:r>
            </a:p>
          </p:txBody>
        </p:sp>
        <p:sp>
          <p:nvSpPr>
            <p:cNvPr id="16" name="TextBox 15"/>
            <p:cNvSpPr txBox="1"/>
            <p:nvPr/>
          </p:nvSpPr>
          <p:spPr>
            <a:xfrm>
              <a:off x="3071802" y="5143512"/>
              <a:ext cx="357190" cy="400110"/>
            </a:xfrm>
            <a:prstGeom prst="rect">
              <a:avLst/>
            </a:prstGeom>
            <a:noFill/>
          </p:spPr>
          <p:txBody>
            <a:bodyPr wrap="square" rtlCol="0">
              <a:spAutoFit/>
            </a:bodyPr>
            <a:lstStyle/>
            <a:p>
              <a:r>
                <a:rPr lang="en-US" altLang="zh-CN" i="1">
                  <a:latin typeface="Consolas" pitchFamily="49" charset="0"/>
                  <a:cs typeface="Consolas" pitchFamily="49" charset="0"/>
                </a:rPr>
                <a:t>i</a:t>
              </a:r>
              <a:endParaRPr lang="zh-CN" altLang="en-US" i="1">
                <a:latin typeface="Consolas" pitchFamily="49" charset="0"/>
                <a:cs typeface="Consolas" pitchFamily="49" charset="0"/>
              </a:endParaRPr>
            </a:p>
          </p:txBody>
        </p:sp>
      </p:grpSp>
      <p:sp>
        <p:nvSpPr>
          <p:cNvPr id="18" name="下弧形箭头 17"/>
          <p:cNvSpPr/>
          <p:nvPr/>
        </p:nvSpPr>
        <p:spPr>
          <a:xfrm>
            <a:off x="5715008" y="5786454"/>
            <a:ext cx="357190" cy="285752"/>
          </a:xfrm>
          <a:prstGeom prst="curvedUp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
        <p:nvSpPr>
          <p:cNvPr id="19" name="下弧形箭头 18"/>
          <p:cNvSpPr/>
          <p:nvPr/>
        </p:nvSpPr>
        <p:spPr>
          <a:xfrm>
            <a:off x="3857620" y="5786454"/>
            <a:ext cx="357190" cy="285752"/>
          </a:xfrm>
          <a:prstGeom prst="curvedUp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
        <p:nvSpPr>
          <p:cNvPr id="20" name="下弧形箭头 19"/>
          <p:cNvSpPr/>
          <p:nvPr/>
        </p:nvSpPr>
        <p:spPr>
          <a:xfrm>
            <a:off x="3286116" y="5786454"/>
            <a:ext cx="357190" cy="285752"/>
          </a:xfrm>
          <a:prstGeom prst="curvedUp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
        <p:nvSpPr>
          <p:cNvPr id="21" name="Rectangle 11"/>
          <p:cNvSpPr>
            <a:spLocks noChangeArrowheads="1"/>
          </p:cNvSpPr>
          <p:nvPr/>
        </p:nvSpPr>
        <p:spPr bwMode="auto">
          <a:xfrm>
            <a:off x="5286380" y="521495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itchFamily="49" charset="0"/>
                <a:cs typeface="Consolas" pitchFamily="49" charset="0"/>
              </a:rPr>
              <a:t>a</a:t>
            </a:r>
            <a:r>
              <a:rPr lang="en-US" altLang="zh-CN" i="1" baseline="-25000">
                <a:solidFill>
                  <a:srgbClr val="3333FF"/>
                </a:solidFill>
                <a:latin typeface="Consolas" pitchFamily="49" charset="0"/>
                <a:cs typeface="Consolas" pitchFamily="49" charset="0"/>
              </a:rPr>
              <a:t>n</a:t>
            </a:r>
            <a:r>
              <a:rPr lang="en-US" altLang="zh-CN" baseline="-25000">
                <a:solidFill>
                  <a:srgbClr val="3333FF"/>
                </a:solidFill>
                <a:latin typeface="Consolas" pitchFamily="49" charset="0"/>
                <a:cs typeface="Consolas" pitchFamily="49" charset="0"/>
              </a:rPr>
              <a:t>-1</a:t>
            </a:r>
          </a:p>
        </p:txBody>
      </p:sp>
      <p:sp>
        <p:nvSpPr>
          <p:cNvPr id="22" name="Rectangle 11"/>
          <p:cNvSpPr>
            <a:spLocks noChangeArrowheads="1"/>
          </p:cNvSpPr>
          <p:nvPr/>
        </p:nvSpPr>
        <p:spPr bwMode="auto">
          <a:xfrm>
            <a:off x="5818200" y="521495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itchFamily="49" charset="0"/>
                <a:cs typeface="Consolas" pitchFamily="49" charset="0"/>
              </a:rPr>
              <a:t>a</a:t>
            </a:r>
            <a:r>
              <a:rPr lang="en-US" altLang="zh-CN" i="1" baseline="-25000">
                <a:solidFill>
                  <a:srgbClr val="3333FF"/>
                </a:solidFill>
                <a:latin typeface="Consolas" pitchFamily="49" charset="0"/>
                <a:cs typeface="Consolas" pitchFamily="49" charset="0"/>
              </a:rPr>
              <a:t>n</a:t>
            </a:r>
          </a:p>
        </p:txBody>
      </p:sp>
      <p:sp>
        <p:nvSpPr>
          <p:cNvPr id="24" name="Rectangle 9"/>
          <p:cNvSpPr>
            <a:spLocks noChangeArrowheads="1"/>
          </p:cNvSpPr>
          <p:nvPr/>
        </p:nvSpPr>
        <p:spPr bwMode="auto">
          <a:xfrm>
            <a:off x="4024636" y="521495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itchFamily="49" charset="0"/>
                <a:cs typeface="Consolas" pitchFamily="49" charset="0"/>
              </a:rPr>
              <a:t>a</a:t>
            </a:r>
            <a:r>
              <a:rPr lang="en-US" altLang="zh-CN" i="1" baseline="-25000">
                <a:solidFill>
                  <a:srgbClr val="3333FF"/>
                </a:solidFill>
                <a:latin typeface="Consolas" pitchFamily="49" charset="0"/>
                <a:cs typeface="Consolas" pitchFamily="49" charset="0"/>
              </a:rPr>
              <a:t>i</a:t>
            </a:r>
            <a:r>
              <a:rPr lang="en-US" altLang="zh-CN" baseline="-25000">
                <a:solidFill>
                  <a:srgbClr val="3333FF"/>
                </a:solidFill>
                <a:latin typeface="Consolas" pitchFamily="49" charset="0"/>
                <a:cs typeface="Consolas" pitchFamily="49" charset="0"/>
              </a:rPr>
              <a:t>+1</a:t>
            </a:r>
          </a:p>
        </p:txBody>
      </p:sp>
      <p:sp>
        <p:nvSpPr>
          <p:cNvPr id="25" name="Rectangle 9"/>
          <p:cNvSpPr>
            <a:spLocks noChangeArrowheads="1"/>
          </p:cNvSpPr>
          <p:nvPr/>
        </p:nvSpPr>
        <p:spPr bwMode="auto">
          <a:xfrm>
            <a:off x="2944692" y="521495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FF0000"/>
                </a:solidFill>
                <a:latin typeface="Consolas" pitchFamily="49" charset="0"/>
                <a:cs typeface="Consolas" pitchFamily="49" charset="0"/>
              </a:rPr>
              <a:t>e</a:t>
            </a:r>
            <a:endParaRPr lang="en-US" altLang="zh-CN" i="1" baseline="-25000">
              <a:solidFill>
                <a:srgbClr val="FF0000"/>
              </a:solidFill>
              <a:latin typeface="Consolas" pitchFamily="49" charset="0"/>
              <a:cs typeface="Consolas" pitchFamily="49" charset="0"/>
            </a:endParaRPr>
          </a:p>
        </p:txBody>
      </p:sp>
      <p:sp>
        <p:nvSpPr>
          <p:cNvPr id="26" name="Rectangle 9"/>
          <p:cNvSpPr>
            <a:spLocks noChangeArrowheads="1"/>
          </p:cNvSpPr>
          <p:nvPr/>
        </p:nvSpPr>
        <p:spPr bwMode="auto">
          <a:xfrm>
            <a:off x="3500430" y="521495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itchFamily="49" charset="0"/>
                <a:cs typeface="Consolas" pitchFamily="49" charset="0"/>
              </a:rPr>
              <a:t>a</a:t>
            </a:r>
            <a:r>
              <a:rPr lang="en-US" altLang="zh-CN" i="1" baseline="-25000">
                <a:solidFill>
                  <a:srgbClr val="3333FF"/>
                </a:solidFill>
                <a:latin typeface="Consolas" pitchFamily="49" charset="0"/>
                <a:cs typeface="Consolas" pitchFamily="49" charset="0"/>
              </a:rPr>
              <a:t>i</a:t>
            </a:r>
          </a:p>
        </p:txBody>
      </p:sp>
      <p:sp>
        <p:nvSpPr>
          <p:cNvPr id="4" name="幻灯片编号占位符 3"/>
          <p:cNvSpPr>
            <a:spLocks noGrp="1"/>
          </p:cNvSpPr>
          <p:nvPr>
            <p:ph type="sldNum" sz="quarter" idx="12"/>
          </p:nvPr>
        </p:nvSpPr>
        <p:spPr/>
        <p:txBody>
          <a:bodyPr/>
          <a:lstStyle/>
          <a:p>
            <a:fld id="{BC067DFE-42A7-4CB5-93C4-F2F97DA7580C}" type="slidenum">
              <a:rPr lang="en-US" altLang="zh-CN" smtClean="0"/>
              <a:pPr/>
              <a:t>21</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7102"/>
    </mc:Choice>
    <mc:Fallback xmlns="">
      <p:transition xmlns:p14="http://schemas.microsoft.com/office/powerpoint/2010/main" spd="slow" advTm="271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5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65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065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658">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0658">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par>
                          <p:cTn id="29" fill="hold">
                            <p:stCondLst>
                              <p:cond delay="0"/>
                            </p:stCondLst>
                            <p:childTnLst>
                              <p:par>
                                <p:cTn id="30" presetID="22" presetClass="exit" presetSubtype="4" fill="hold" grpId="1" nodeType="afterEffect">
                                  <p:stCondLst>
                                    <p:cond delay="0"/>
                                  </p:stCondLst>
                                  <p:childTnLst>
                                    <p:animEffect transition="out" filter="wipe(down)">
                                      <p:cBhvr>
                                        <p:cTn id="31" dur="500"/>
                                        <p:tgtEl>
                                          <p:spTgt spid="18"/>
                                        </p:tgtEl>
                                      </p:cBhvr>
                                    </p:animEffect>
                                    <p:set>
                                      <p:cBhvr>
                                        <p:cTn id="32" dur="1" fill="hold">
                                          <p:stCondLst>
                                            <p:cond delay="499"/>
                                          </p:stCondLst>
                                        </p:cTn>
                                        <p:tgtEl>
                                          <p:spTgt spid="1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xit" presetSubtype="4" fill="hold" grpId="1" nodeType="clickEffect">
                                  <p:stCondLst>
                                    <p:cond delay="0"/>
                                  </p:stCondLst>
                                  <p:childTnLst>
                                    <p:animEffect transition="out" filter="wipe(down)">
                                      <p:cBhvr>
                                        <p:cTn id="48" dur="500"/>
                                        <p:tgtEl>
                                          <p:spTgt spid="19"/>
                                        </p:tgtEl>
                                      </p:cBhvr>
                                    </p:animEffect>
                                    <p:set>
                                      <p:cBhvr>
                                        <p:cTn id="49" dur="1" fill="hold">
                                          <p:stCondLst>
                                            <p:cond delay="499"/>
                                          </p:stCondLst>
                                        </p:cTn>
                                        <p:tgtEl>
                                          <p:spTgt spid="19"/>
                                        </p:tgtEl>
                                        <p:attrNameLst>
                                          <p:attrName>style.visibility</p:attrName>
                                        </p:attrNameLst>
                                      </p:cBhvr>
                                      <p:to>
                                        <p:strVal val="hidden"/>
                                      </p:to>
                                    </p:se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xit" presetSubtype="4" fill="hold" grpId="1" nodeType="clickEffect">
                                  <p:stCondLst>
                                    <p:cond delay="0"/>
                                  </p:stCondLst>
                                  <p:childTnLst>
                                    <p:animEffect transition="out" filter="wipe(down)">
                                      <p:cBhvr>
                                        <p:cTn id="60" dur="500"/>
                                        <p:tgtEl>
                                          <p:spTgt spid="20"/>
                                        </p:tgtEl>
                                      </p:cBhvr>
                                    </p:animEffect>
                                    <p:set>
                                      <p:cBhvr>
                                        <p:cTn id="61" dur="1" fill="hold">
                                          <p:stCondLst>
                                            <p:cond delay="499"/>
                                          </p:stCondLst>
                                        </p:cTn>
                                        <p:tgtEl>
                                          <p:spTgt spid="20"/>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70658">
                                            <p:txEl>
                                              <p:pRg st="7" end="7"/>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70658">
                                            <p:txEl>
                                              <p:pRg st="8" end="8"/>
                                            </p:txEl>
                                          </p:spTgt>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7065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0" grpId="0" animBg="1"/>
      <p:bldP spid="20" grpId="1" animBg="1"/>
      <p:bldP spid="21" grpId="0" animBg="1"/>
      <p:bldP spid="22" grpId="0" animBg="1"/>
      <p:bldP spid="24" grpId="0" animBg="1"/>
      <p:bldP spid="25" grpId="0" animBg="1"/>
      <p:bldP spid="2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50825" y="333375"/>
            <a:ext cx="8675688" cy="925253"/>
          </a:xfrm>
          <a:prstGeom prst="rect">
            <a:avLst/>
          </a:prstGeom>
          <a:noFill/>
          <a:ln w="9525">
            <a:noFill/>
            <a:miter lim="800000"/>
            <a:headEnd/>
            <a:tailEnd/>
          </a:ln>
          <a:effectLst/>
        </p:spPr>
        <p:txBody>
          <a:bodyPr>
            <a:spAutoFit/>
          </a:bodyPr>
          <a:lstStyle/>
          <a:p>
            <a:pPr algn="l">
              <a:lnSpc>
                <a:spcPct val="130000"/>
              </a:lnSpc>
              <a:spcBef>
                <a:spcPct val="50000"/>
              </a:spcBef>
            </a:pPr>
            <a:r>
              <a:rPr kumimoji="1" lang="en-US" altLang="zh-CN" sz="2200">
                <a:latin typeface="Consolas" pitchFamily="49" charset="0"/>
                <a:ea typeface="楷体" pitchFamily="49" charset="-122"/>
                <a:cs typeface="Consolas" pitchFamily="49" charset="0"/>
              </a:rPr>
              <a:t>    </a:t>
            </a:r>
            <a:r>
              <a:rPr kumimoji="1" lang="zh-CN" altLang="en-US" sz="2200">
                <a:latin typeface="Consolas" pitchFamily="49" charset="0"/>
                <a:ea typeface="楷体" pitchFamily="49" charset="-122"/>
                <a:cs typeface="Consolas" pitchFamily="49" charset="0"/>
              </a:rPr>
              <a:t>对于</a:t>
            </a:r>
            <a:r>
              <a:rPr kumimoji="1" lang="zh-CN" altLang="en-US" sz="2200" dirty="0">
                <a:latin typeface="Consolas" pitchFamily="49" charset="0"/>
                <a:ea typeface="楷体" pitchFamily="49" charset="-122"/>
                <a:cs typeface="Consolas" pitchFamily="49" charset="0"/>
              </a:rPr>
              <a:t>本</a:t>
            </a:r>
            <a:r>
              <a:rPr kumimoji="1" lang="zh-CN" altLang="en-US" sz="2200">
                <a:latin typeface="Consolas" pitchFamily="49" charset="0"/>
                <a:ea typeface="楷体" pitchFamily="49" charset="-122"/>
                <a:cs typeface="Consolas" pitchFamily="49" charset="0"/>
              </a:rPr>
              <a:t>算法来说，元素</a:t>
            </a:r>
            <a:r>
              <a:rPr kumimoji="1" lang="zh-CN" altLang="en-US" sz="2200" dirty="0">
                <a:latin typeface="Consolas" pitchFamily="49" charset="0"/>
                <a:ea typeface="楷体" pitchFamily="49" charset="-122"/>
                <a:cs typeface="Consolas" pitchFamily="49" charset="0"/>
              </a:rPr>
              <a:t>移动的次数不仅与表长</a:t>
            </a:r>
            <a:r>
              <a:rPr kumimoji="1" lang="en-US" altLang="zh-CN" sz="2200" dirty="0">
                <a:latin typeface="Consolas" pitchFamily="49" charset="0"/>
                <a:ea typeface="楷体" pitchFamily="49" charset="-122"/>
                <a:cs typeface="Consolas" pitchFamily="49" charset="0"/>
              </a:rPr>
              <a:t>L</a:t>
            </a:r>
            <a:r>
              <a:rPr kumimoji="1" lang="en-US" altLang="zh-CN" sz="2200" dirty="0">
                <a:latin typeface="Consolas" pitchFamily="49" charset="0"/>
                <a:ea typeface="+mn-ea"/>
                <a:cs typeface="Consolas" pitchFamily="49" charset="0"/>
              </a:rPr>
              <a:t>-</a:t>
            </a:r>
            <a:r>
              <a:rPr kumimoji="1" lang="en-US" altLang="zh-CN" sz="2200" dirty="0">
                <a:latin typeface="Consolas" pitchFamily="49" charset="0"/>
                <a:ea typeface="楷体" pitchFamily="49" charset="-122"/>
                <a:cs typeface="Consolas" pitchFamily="49" charset="0"/>
              </a:rPr>
              <a:t>&gt;</a:t>
            </a:r>
            <a:r>
              <a:rPr kumimoji="1" lang="en-US" altLang="zh-CN" sz="2200">
                <a:latin typeface="Consolas" pitchFamily="49" charset="0"/>
                <a:ea typeface="楷体" pitchFamily="49" charset="-122"/>
                <a:cs typeface="Consolas" pitchFamily="49" charset="0"/>
              </a:rPr>
              <a:t>length=</a:t>
            </a:r>
            <a:r>
              <a:rPr kumimoji="1" lang="en-US" altLang="zh-CN" sz="2200" i="1">
                <a:latin typeface="Consolas" pitchFamily="49" charset="0"/>
                <a:ea typeface="楷体" pitchFamily="49" charset="-122"/>
                <a:cs typeface="Consolas" pitchFamily="49" charset="0"/>
              </a:rPr>
              <a:t>n</a:t>
            </a:r>
            <a:r>
              <a:rPr kumimoji="1" lang="zh-CN" altLang="en-US" sz="2200">
                <a:latin typeface="Consolas" pitchFamily="49" charset="0"/>
                <a:ea typeface="楷体" pitchFamily="49" charset="-122"/>
                <a:cs typeface="Consolas" pitchFamily="49" charset="0"/>
              </a:rPr>
              <a:t>有关，而且</a:t>
            </a:r>
            <a:r>
              <a:rPr kumimoji="1" lang="zh-CN" altLang="en-US" sz="2200" dirty="0">
                <a:latin typeface="Consolas" pitchFamily="49" charset="0"/>
                <a:ea typeface="楷体" pitchFamily="49" charset="-122"/>
                <a:cs typeface="Consolas" pitchFamily="49" charset="0"/>
              </a:rPr>
              <a:t>与插入位置</a:t>
            </a:r>
            <a:r>
              <a:rPr kumimoji="1" lang="en-US" altLang="zh-CN" sz="2200" i="1" dirty="0" err="1">
                <a:latin typeface="Consolas" pitchFamily="49" charset="0"/>
                <a:ea typeface="楷体" pitchFamily="49" charset="-122"/>
                <a:cs typeface="Consolas" pitchFamily="49" charset="0"/>
              </a:rPr>
              <a:t>i</a:t>
            </a:r>
            <a:r>
              <a:rPr kumimoji="1" lang="zh-CN" altLang="en-US" sz="2200" dirty="0">
                <a:latin typeface="Consolas" pitchFamily="49" charset="0"/>
                <a:ea typeface="楷体" pitchFamily="49" charset="-122"/>
                <a:cs typeface="Consolas" pitchFamily="49" charset="0"/>
              </a:rPr>
              <a:t>有关：</a:t>
            </a:r>
            <a:r>
              <a:rPr kumimoji="1" lang="en-US" altLang="zh-CN" sz="2200" dirty="0">
                <a:latin typeface="Consolas" pitchFamily="49" charset="0"/>
                <a:ea typeface="楷体" pitchFamily="49" charset="-122"/>
                <a:cs typeface="Consolas" pitchFamily="49" charset="0"/>
              </a:rPr>
              <a:t>      </a:t>
            </a:r>
            <a:endParaRPr kumimoji="1" lang="zh-CN" altLang="en-US" sz="2200" dirty="0">
              <a:latin typeface="Consolas" pitchFamily="49" charset="0"/>
              <a:ea typeface="楷体" pitchFamily="49" charset="-122"/>
              <a:cs typeface="Consolas" pitchFamily="49" charset="0"/>
            </a:endParaRPr>
          </a:p>
        </p:txBody>
      </p:sp>
      <p:grpSp>
        <p:nvGrpSpPr>
          <p:cNvPr id="15" name="组合 14"/>
          <p:cNvGrpSpPr/>
          <p:nvPr/>
        </p:nvGrpSpPr>
        <p:grpSpPr>
          <a:xfrm>
            <a:off x="285720" y="1857364"/>
            <a:ext cx="4319587" cy="1610527"/>
            <a:chOff x="285720" y="2001034"/>
            <a:chExt cx="4319587" cy="1610527"/>
          </a:xfrm>
        </p:grpSpPr>
        <p:sp>
          <p:nvSpPr>
            <p:cNvPr id="23586" name="Text Box 1058"/>
            <p:cNvSpPr txBox="1">
              <a:spLocks noChangeArrowheads="1"/>
            </p:cNvSpPr>
            <p:nvPr/>
          </p:nvSpPr>
          <p:spPr bwMode="auto">
            <a:xfrm>
              <a:off x="285720" y="3214686"/>
              <a:ext cx="4319587" cy="396875"/>
            </a:xfrm>
            <a:prstGeom prst="rect">
              <a:avLst/>
            </a:prstGeom>
            <a:noFill/>
            <a:ln w="38100" algn="ctr">
              <a:noFill/>
              <a:miter lim="800000"/>
              <a:headEnd/>
              <a:tailEnd type="none" w="med" len="lg"/>
            </a:ln>
            <a:effectLst/>
          </p:spPr>
          <p:txBody>
            <a:bodyPr>
              <a:spAutoFit/>
            </a:bodyPr>
            <a:lstStyle/>
            <a:p>
              <a:pPr algn="l">
                <a:spcBef>
                  <a:spcPct val="50000"/>
                </a:spcBef>
              </a:pPr>
              <a:r>
                <a:rPr lang="zh-CN" altLang="en-US" sz="2000" dirty="0">
                  <a:latin typeface="Consolas" pitchFamily="49" charset="0"/>
                  <a:ea typeface="微软雅黑" pitchFamily="34" charset="-122"/>
                  <a:cs typeface="Consolas" pitchFamily="49" charset="0"/>
                </a:rPr>
                <a:t>算法最好时间复杂度为</a:t>
              </a:r>
              <a:r>
                <a:rPr lang="en-US" altLang="zh-CN" sz="2000" dirty="0">
                  <a:latin typeface="Consolas" pitchFamily="49" charset="0"/>
                  <a:ea typeface="微软雅黑" pitchFamily="34" charset="-122"/>
                  <a:cs typeface="Consolas" pitchFamily="49" charset="0"/>
                </a:rPr>
                <a:t>O(1)</a:t>
              </a:r>
            </a:p>
          </p:txBody>
        </p:sp>
        <p:cxnSp>
          <p:nvCxnSpPr>
            <p:cNvPr id="10" name="直接箭头连接符 9"/>
            <p:cNvCxnSpPr/>
            <p:nvPr/>
          </p:nvCxnSpPr>
          <p:spPr>
            <a:xfrm rot="5400000" flipH="1" flipV="1">
              <a:off x="1570810" y="2643182"/>
              <a:ext cx="1285884"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3857620" y="2428868"/>
            <a:ext cx="4319588" cy="1039023"/>
            <a:chOff x="4356100" y="2572538"/>
            <a:chExt cx="4319588" cy="1039023"/>
          </a:xfrm>
        </p:grpSpPr>
        <p:sp>
          <p:nvSpPr>
            <p:cNvPr id="23587" name="Text Box 1059"/>
            <p:cNvSpPr txBox="1">
              <a:spLocks noChangeArrowheads="1"/>
            </p:cNvSpPr>
            <p:nvPr/>
          </p:nvSpPr>
          <p:spPr bwMode="auto">
            <a:xfrm>
              <a:off x="4356100" y="3214686"/>
              <a:ext cx="4319588" cy="396875"/>
            </a:xfrm>
            <a:prstGeom prst="rect">
              <a:avLst/>
            </a:prstGeom>
            <a:noFill/>
            <a:ln w="38100" algn="ctr">
              <a:noFill/>
              <a:miter lim="800000"/>
              <a:headEnd/>
              <a:tailEnd type="none" w="med" len="lg"/>
            </a:ln>
            <a:effectLst/>
          </p:spPr>
          <p:txBody>
            <a:bodyPr>
              <a:spAutoFit/>
            </a:bodyPr>
            <a:lstStyle/>
            <a:p>
              <a:pPr algn="l">
                <a:spcBef>
                  <a:spcPct val="50000"/>
                </a:spcBef>
              </a:pPr>
              <a:r>
                <a:rPr lang="zh-CN" altLang="en-US" sz="2000" dirty="0">
                  <a:latin typeface="Consolas" pitchFamily="49" charset="0"/>
                  <a:ea typeface="微软雅黑" pitchFamily="34" charset="-122"/>
                  <a:cs typeface="Consolas" pitchFamily="49" charset="0"/>
                </a:rPr>
                <a:t>算法最坏时间复杂度为</a:t>
              </a:r>
              <a:r>
                <a:rPr lang="en-US" altLang="zh-CN" sz="2000" dirty="0">
                  <a:latin typeface="Consolas" pitchFamily="49" charset="0"/>
                  <a:ea typeface="微软雅黑" pitchFamily="34" charset="-122"/>
                  <a:cs typeface="Consolas" pitchFamily="49" charset="0"/>
                </a:rPr>
                <a:t>O(</a:t>
              </a:r>
              <a:r>
                <a:rPr lang="en-US" altLang="zh-CN" sz="2000" i="1" dirty="0">
                  <a:latin typeface="Consolas" pitchFamily="49" charset="0"/>
                  <a:ea typeface="微软雅黑" pitchFamily="34" charset="-122"/>
                  <a:cs typeface="Consolas" pitchFamily="49" charset="0"/>
                </a:rPr>
                <a:t>n</a:t>
              </a:r>
              <a:r>
                <a:rPr lang="en-US" altLang="zh-CN" sz="2000" dirty="0">
                  <a:latin typeface="Consolas" pitchFamily="49" charset="0"/>
                  <a:ea typeface="微软雅黑" pitchFamily="34" charset="-122"/>
                  <a:cs typeface="Consolas" pitchFamily="49" charset="0"/>
                </a:rPr>
                <a:t>)</a:t>
              </a:r>
            </a:p>
          </p:txBody>
        </p:sp>
        <p:cxnSp>
          <p:nvCxnSpPr>
            <p:cNvPr id="12" name="直接箭头连接符 11"/>
            <p:cNvCxnSpPr/>
            <p:nvPr/>
          </p:nvCxnSpPr>
          <p:spPr>
            <a:xfrm rot="5400000" flipH="1" flipV="1">
              <a:off x="5250661" y="2893215"/>
              <a:ext cx="642942"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857224" y="2038641"/>
            <a:ext cx="6143668" cy="400110"/>
          </a:xfrm>
          <a:prstGeom prst="rect">
            <a:avLst/>
          </a:prstGeom>
          <a:noFill/>
        </p:spPr>
        <p:txBody>
          <a:bodyPr wrap="square" rtlCol="0">
            <a:spAutoFit/>
          </a:bodyPr>
          <a:lstStyle/>
          <a:p>
            <a:pPr marL="457200" indent="-457200" algn="l">
              <a:buBlip>
                <a:blip r:embed="rId3"/>
              </a:buBlip>
            </a:pPr>
            <a:r>
              <a:rPr kumimoji="1" lang="zh-CN" altLang="en-US" dirty="0">
                <a:latin typeface="Consolas" pitchFamily="49" charset="0"/>
                <a:ea typeface="楷体" pitchFamily="49" charset="-122"/>
                <a:cs typeface="Consolas" pitchFamily="49" charset="0"/>
              </a:rPr>
              <a:t>当</a:t>
            </a:r>
            <a:r>
              <a:rPr kumimoji="1" lang="en-US" altLang="zh-CN" i="1" err="1">
                <a:latin typeface="Consolas" pitchFamily="49" charset="0"/>
                <a:ea typeface="楷体" pitchFamily="49" charset="-122"/>
                <a:cs typeface="Consolas" pitchFamily="49" charset="0"/>
              </a:rPr>
              <a:t>i</a:t>
            </a:r>
            <a:r>
              <a:rPr kumimoji="1" lang="en-US" altLang="zh-CN">
                <a:latin typeface="Consolas" pitchFamily="49" charset="0"/>
                <a:ea typeface="楷体" pitchFamily="49" charset="-122"/>
                <a:cs typeface="Consolas" pitchFamily="49" charset="0"/>
              </a:rPr>
              <a:t>=1</a:t>
            </a:r>
            <a:r>
              <a:rPr kumimoji="1" lang="zh-CN" altLang="en-US">
                <a:latin typeface="Consolas" pitchFamily="49" charset="0"/>
                <a:ea typeface="楷体" pitchFamily="49" charset="-122"/>
                <a:cs typeface="Consolas" pitchFamily="49" charset="0"/>
              </a:rPr>
              <a:t>时，移动</a:t>
            </a:r>
            <a:r>
              <a:rPr kumimoji="1" lang="zh-CN" altLang="en-US" dirty="0">
                <a:latin typeface="Consolas" pitchFamily="49" charset="0"/>
                <a:ea typeface="楷体" pitchFamily="49" charset="-122"/>
                <a:cs typeface="Consolas" pitchFamily="49" charset="0"/>
              </a:rPr>
              <a:t>次数</a:t>
            </a:r>
            <a:r>
              <a:rPr kumimoji="1" lang="zh-CN" altLang="en-US">
                <a:latin typeface="Consolas" pitchFamily="49" charset="0"/>
                <a:ea typeface="楷体" pitchFamily="49" charset="-122"/>
                <a:cs typeface="Consolas" pitchFamily="49" charset="0"/>
              </a:rPr>
              <a:t>为</a:t>
            </a:r>
            <a:r>
              <a:rPr kumimoji="1" lang="en-US" altLang="zh-CN" i="1">
                <a:latin typeface="Consolas" pitchFamily="49" charset="0"/>
                <a:ea typeface="楷体" pitchFamily="49" charset="-122"/>
                <a:cs typeface="Consolas" pitchFamily="49" charset="0"/>
              </a:rPr>
              <a:t>n</a:t>
            </a:r>
            <a:r>
              <a:rPr kumimoji="1" lang="zh-CN" altLang="en-US">
                <a:latin typeface="Consolas" pitchFamily="49" charset="0"/>
                <a:ea typeface="楷体" pitchFamily="49" charset="-122"/>
                <a:cs typeface="Consolas" pitchFamily="49" charset="0"/>
              </a:rPr>
              <a:t>，达到</a:t>
            </a:r>
            <a:r>
              <a:rPr kumimoji="1" lang="zh-CN" altLang="en-US" dirty="0">
                <a:latin typeface="Consolas" pitchFamily="49" charset="0"/>
                <a:ea typeface="楷体" pitchFamily="49" charset="-122"/>
                <a:cs typeface="Consolas" pitchFamily="49" charset="0"/>
              </a:rPr>
              <a:t>最大值。　</a:t>
            </a:r>
            <a:endParaRPr lang="zh-CN" altLang="en-US" dirty="0">
              <a:latin typeface="Consolas" pitchFamily="49" charset="0"/>
              <a:cs typeface="Consolas" pitchFamily="49" charset="0"/>
            </a:endParaRPr>
          </a:p>
        </p:txBody>
      </p:sp>
      <p:sp>
        <p:nvSpPr>
          <p:cNvPr id="14" name="TextBox 13"/>
          <p:cNvSpPr txBox="1"/>
          <p:nvPr/>
        </p:nvSpPr>
        <p:spPr>
          <a:xfrm>
            <a:off x="857224" y="1500174"/>
            <a:ext cx="5357850" cy="400110"/>
          </a:xfrm>
          <a:prstGeom prst="rect">
            <a:avLst/>
          </a:prstGeom>
          <a:noFill/>
        </p:spPr>
        <p:txBody>
          <a:bodyPr wrap="square" rtlCol="0">
            <a:spAutoFit/>
          </a:bodyPr>
          <a:lstStyle/>
          <a:p>
            <a:pPr marL="457200" indent="-457200" algn="l">
              <a:buBlip>
                <a:blip r:embed="rId3"/>
              </a:buBlip>
            </a:pPr>
            <a:r>
              <a:rPr kumimoji="1" lang="zh-CN" altLang="en-US" dirty="0">
                <a:latin typeface="Consolas" pitchFamily="49" charset="0"/>
                <a:ea typeface="楷体" pitchFamily="49" charset="-122"/>
                <a:cs typeface="Consolas" pitchFamily="49" charset="0"/>
              </a:rPr>
              <a:t>当</a:t>
            </a:r>
            <a:r>
              <a:rPr kumimoji="1" lang="en-US" altLang="zh-CN" i="1" err="1">
                <a:latin typeface="Consolas" pitchFamily="49" charset="0"/>
                <a:ea typeface="楷体" pitchFamily="49" charset="-122"/>
                <a:cs typeface="Consolas" pitchFamily="49" charset="0"/>
              </a:rPr>
              <a:t>i</a:t>
            </a:r>
            <a:r>
              <a:rPr kumimoji="1" lang="en-US" altLang="zh-CN">
                <a:latin typeface="Consolas" pitchFamily="49" charset="0"/>
                <a:ea typeface="楷体" pitchFamily="49" charset="-122"/>
                <a:cs typeface="Consolas" pitchFamily="49" charset="0"/>
              </a:rPr>
              <a:t>=</a:t>
            </a:r>
            <a:r>
              <a:rPr kumimoji="1" lang="en-US" altLang="zh-CN" i="1" err="1">
                <a:latin typeface="Consolas" pitchFamily="49" charset="0"/>
                <a:ea typeface="楷体" pitchFamily="49" charset="-122"/>
                <a:cs typeface="Consolas" pitchFamily="49" charset="0"/>
              </a:rPr>
              <a:t>n</a:t>
            </a:r>
            <a:r>
              <a:rPr kumimoji="1" lang="en-US" altLang="zh-CN" err="1">
                <a:latin typeface="Consolas" pitchFamily="49" charset="0"/>
                <a:ea typeface="楷体" pitchFamily="49" charset="-122"/>
                <a:cs typeface="Consolas" pitchFamily="49" charset="0"/>
              </a:rPr>
              <a:t>+1</a:t>
            </a:r>
            <a:r>
              <a:rPr kumimoji="1" lang="zh-CN" altLang="en-US">
                <a:latin typeface="Consolas" pitchFamily="49" charset="0"/>
                <a:ea typeface="楷体" pitchFamily="49" charset="-122"/>
                <a:cs typeface="Consolas" pitchFamily="49" charset="0"/>
              </a:rPr>
              <a:t>时，移动</a:t>
            </a:r>
            <a:r>
              <a:rPr kumimoji="1" lang="zh-CN" altLang="en-US" dirty="0">
                <a:latin typeface="Consolas" pitchFamily="49" charset="0"/>
                <a:ea typeface="楷体" pitchFamily="49" charset="-122"/>
                <a:cs typeface="Consolas" pitchFamily="49" charset="0"/>
              </a:rPr>
              <a:t>次数为</a:t>
            </a:r>
            <a:r>
              <a:rPr kumimoji="1" lang="en-US" altLang="zh-CN" dirty="0">
                <a:latin typeface="Consolas" pitchFamily="49" charset="0"/>
                <a:ea typeface="楷体" pitchFamily="49" charset="-122"/>
                <a:cs typeface="Consolas" pitchFamily="49" charset="0"/>
              </a:rPr>
              <a:t>0</a:t>
            </a:r>
            <a:r>
              <a:rPr kumimoji="1" lang="zh-CN" altLang="en-US" dirty="0">
                <a:latin typeface="Consolas" pitchFamily="49" charset="0"/>
                <a:ea typeface="楷体" pitchFamily="49" charset="-122"/>
                <a:cs typeface="Consolas" pitchFamily="49" charset="0"/>
              </a:rPr>
              <a:t>；</a:t>
            </a:r>
            <a:endParaRPr lang="zh-CN" altLang="en-US" dirty="0">
              <a:latin typeface="Consolas" pitchFamily="49" charset="0"/>
              <a:cs typeface="Consolas" pitchFamily="49" charset="0"/>
            </a:endParaRPr>
          </a:p>
        </p:txBody>
      </p:sp>
      <p:sp>
        <p:nvSpPr>
          <p:cNvPr id="3" name="幻灯片编号占位符 2"/>
          <p:cNvSpPr>
            <a:spLocks noGrp="1"/>
          </p:cNvSpPr>
          <p:nvPr>
            <p:ph type="sldNum" sz="quarter" idx="12"/>
          </p:nvPr>
        </p:nvSpPr>
        <p:spPr/>
        <p:txBody>
          <a:bodyPr/>
          <a:lstStyle/>
          <a:p>
            <a:fld id="{BC067DFE-42A7-4CB5-93C4-F2F97DA7580C}" type="slidenum">
              <a:rPr lang="en-US" altLang="zh-CN" smtClean="0"/>
              <a:pPr/>
              <a:t>22</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2485"/>
    </mc:Choice>
    <mc:Fallback xmlns="">
      <p:transition xmlns:p14="http://schemas.microsoft.com/office/powerpoint/2010/main" spd="slow" advTm="3248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xit" presetSubtype="4" fill="hold" nodeType="clickEffect">
                                  <p:stCondLst>
                                    <p:cond delay="0"/>
                                  </p:stCondLst>
                                  <p:childTnLst>
                                    <p:animEffect transition="out" filter="wipe(down)">
                                      <p:cBhvr>
                                        <p:cTn id="13" dur="500"/>
                                        <p:tgtEl>
                                          <p:spTgt spid="15"/>
                                        </p:tgtEl>
                                      </p:cBhvr>
                                    </p:animEffect>
                                    <p:set>
                                      <p:cBhvr>
                                        <p:cTn id="14" dur="1" fill="hold">
                                          <p:stCondLst>
                                            <p:cond delay="499"/>
                                          </p:stCondLst>
                                        </p:cTn>
                                        <p:tgtEl>
                                          <p:spTgt spid="1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Text Box 2"/>
          <p:cNvSpPr txBox="1">
            <a:spLocks noChangeArrowheads="1"/>
          </p:cNvSpPr>
          <p:nvPr/>
        </p:nvSpPr>
        <p:spPr bwMode="auto">
          <a:xfrm>
            <a:off x="250825" y="115888"/>
            <a:ext cx="8675688" cy="1141851"/>
          </a:xfrm>
          <a:prstGeom prst="rect">
            <a:avLst/>
          </a:prstGeom>
          <a:noFill/>
          <a:ln w="9525">
            <a:noFill/>
            <a:miter lim="800000"/>
            <a:headEnd/>
            <a:tailEnd/>
          </a:ln>
          <a:effectLst/>
        </p:spPr>
        <p:txBody>
          <a:bodyPr>
            <a:spAutoFit/>
          </a:bodyPr>
          <a:lstStyle/>
          <a:p>
            <a:pPr algn="l">
              <a:lnSpc>
                <a:spcPct val="130000"/>
              </a:lnSpc>
              <a:spcBef>
                <a:spcPct val="50000"/>
              </a:spcBef>
            </a:pPr>
            <a:r>
              <a:rPr kumimoji="1" lang="zh-CN" altLang="en-US" sz="2200" dirty="0">
                <a:latin typeface="Consolas" pitchFamily="49" charset="0"/>
                <a:ea typeface="楷体" pitchFamily="49" charset="-122"/>
                <a:cs typeface="Consolas" pitchFamily="49" charset="0"/>
              </a:rPr>
              <a:t>平均情况分析：</a:t>
            </a:r>
          </a:p>
          <a:p>
            <a:pPr algn="l">
              <a:lnSpc>
                <a:spcPct val="130000"/>
              </a:lnSpc>
              <a:spcBef>
                <a:spcPct val="50000"/>
              </a:spcBef>
            </a:pPr>
            <a:r>
              <a:rPr kumimoji="1" lang="zh-CN" altLang="en-US" sz="2200" dirty="0">
                <a:latin typeface="Consolas" pitchFamily="49" charset="0"/>
                <a:ea typeface="楷体" pitchFamily="49" charset="-122"/>
                <a:cs typeface="Consolas" pitchFamily="49" charset="0"/>
              </a:rPr>
              <a:t>　</a:t>
            </a:r>
            <a:r>
              <a:rPr kumimoji="1" lang="zh-CN" altLang="en-US" sz="2200">
                <a:latin typeface="Consolas" pitchFamily="49" charset="0"/>
                <a:ea typeface="楷体" pitchFamily="49" charset="-122"/>
                <a:cs typeface="Consolas" pitchFamily="49" charset="0"/>
              </a:rPr>
              <a:t>　   </a:t>
            </a:r>
            <a:r>
              <a:rPr kumimoji="1" lang="en-US" altLang="zh-CN" sz="2200" i="1">
                <a:latin typeface="Consolas" pitchFamily="49" charset="0"/>
                <a:ea typeface="楷体" pitchFamily="49" charset="-122"/>
                <a:cs typeface="Consolas" pitchFamily="49" charset="0"/>
              </a:rPr>
              <a:t>a</a:t>
            </a:r>
            <a:r>
              <a:rPr kumimoji="1" lang="en-US" altLang="zh-CN" sz="2200" baseline="-25000">
                <a:latin typeface="Consolas" pitchFamily="49" charset="0"/>
                <a:ea typeface="楷体" pitchFamily="49" charset="-122"/>
                <a:cs typeface="Consolas" pitchFamily="49" charset="0"/>
              </a:rPr>
              <a:t>1</a:t>
            </a:r>
            <a:r>
              <a:rPr kumimoji="1" lang="zh-CN" altLang="en-US" sz="2200">
                <a:latin typeface="Consolas" pitchFamily="49" charset="0"/>
                <a:ea typeface="楷体" pitchFamily="49" charset="-122"/>
                <a:cs typeface="Consolas" pitchFamily="49" charset="0"/>
              </a:rPr>
              <a:t>　 </a:t>
            </a:r>
            <a:r>
              <a:rPr kumimoji="1" lang="en-US" altLang="zh-CN" sz="2200" i="1">
                <a:latin typeface="Consolas" pitchFamily="49" charset="0"/>
                <a:ea typeface="楷体" pitchFamily="49" charset="-122"/>
                <a:cs typeface="Consolas" pitchFamily="49" charset="0"/>
              </a:rPr>
              <a:t>a</a:t>
            </a:r>
            <a:r>
              <a:rPr kumimoji="1" lang="en-US" altLang="zh-CN" sz="2200" baseline="-25000">
                <a:latin typeface="Consolas" pitchFamily="49" charset="0"/>
                <a:ea typeface="楷体" pitchFamily="49" charset="-122"/>
                <a:cs typeface="Consolas" pitchFamily="49" charset="0"/>
              </a:rPr>
              <a:t>2</a:t>
            </a:r>
            <a:r>
              <a:rPr kumimoji="1" lang="zh-CN" altLang="en-US" sz="2200" dirty="0">
                <a:latin typeface="Consolas" pitchFamily="49" charset="0"/>
                <a:ea typeface="楷体" pitchFamily="49" charset="-122"/>
                <a:cs typeface="Consolas" pitchFamily="49" charset="0"/>
              </a:rPr>
              <a:t>　</a:t>
            </a:r>
            <a:r>
              <a:rPr kumimoji="1" lang="zh-CN" altLang="en-US" sz="2200">
                <a:latin typeface="Consolas" pitchFamily="49" charset="0"/>
                <a:ea typeface="楷体" pitchFamily="49" charset="-122"/>
                <a:cs typeface="Consolas" pitchFamily="49" charset="0"/>
              </a:rPr>
              <a:t>　</a:t>
            </a:r>
            <a:r>
              <a:rPr kumimoji="1" lang="en-US" altLang="zh-CN" sz="2200">
                <a:latin typeface="Consolas" pitchFamily="49" charset="0"/>
                <a:ea typeface="楷体" pitchFamily="49" charset="-122"/>
                <a:cs typeface="Consolas" pitchFamily="49" charset="0"/>
              </a:rPr>
              <a:t>…   </a:t>
            </a:r>
            <a:r>
              <a:rPr kumimoji="1" lang="zh-CN" altLang="en-US" sz="2200" dirty="0">
                <a:latin typeface="Consolas" pitchFamily="49" charset="0"/>
                <a:ea typeface="楷体" pitchFamily="49" charset="-122"/>
                <a:cs typeface="Consolas" pitchFamily="49" charset="0"/>
              </a:rPr>
              <a:t>　　</a:t>
            </a:r>
            <a:r>
              <a:rPr kumimoji="1" lang="en-US" altLang="zh-CN" sz="2200" i="1" dirty="0" err="1">
                <a:latin typeface="Consolas" pitchFamily="49" charset="0"/>
                <a:ea typeface="楷体" pitchFamily="49" charset="-122"/>
                <a:cs typeface="Consolas" pitchFamily="49" charset="0"/>
              </a:rPr>
              <a:t>a</a:t>
            </a:r>
            <a:r>
              <a:rPr kumimoji="1" lang="en-US" altLang="zh-CN" sz="2200" i="1" baseline="-25000" dirty="0" err="1">
                <a:latin typeface="Consolas" pitchFamily="49" charset="0"/>
                <a:ea typeface="楷体" pitchFamily="49" charset="-122"/>
                <a:cs typeface="Consolas" pitchFamily="49" charset="0"/>
              </a:rPr>
              <a:t>i</a:t>
            </a:r>
            <a:r>
              <a:rPr kumimoji="1" lang="en-US" altLang="zh-CN" sz="2200">
                <a:latin typeface="Consolas" pitchFamily="49" charset="0"/>
                <a:ea typeface="楷体" pitchFamily="49" charset="-122"/>
                <a:cs typeface="Consolas" pitchFamily="49" charset="0"/>
              </a:rPr>
              <a:t>	</a:t>
            </a:r>
            <a:r>
              <a:rPr kumimoji="1" lang="en-US" altLang="zh-CN" sz="2200" i="1">
                <a:latin typeface="Consolas" pitchFamily="49" charset="0"/>
                <a:ea typeface="楷体" pitchFamily="49" charset="-122"/>
                <a:cs typeface="Consolas" pitchFamily="49" charset="0"/>
              </a:rPr>
              <a:t>a</a:t>
            </a:r>
            <a:r>
              <a:rPr kumimoji="1" lang="en-US" altLang="zh-CN" sz="2200" i="1" baseline="-25000">
                <a:latin typeface="Consolas" pitchFamily="49" charset="0"/>
                <a:ea typeface="楷体" pitchFamily="49" charset="-122"/>
                <a:cs typeface="Consolas" pitchFamily="49" charset="0"/>
              </a:rPr>
              <a:t>i</a:t>
            </a:r>
            <a:r>
              <a:rPr kumimoji="1" lang="en-US" altLang="zh-CN" sz="2200" baseline="-25000">
                <a:latin typeface="Consolas" pitchFamily="49" charset="0"/>
                <a:ea typeface="楷体" pitchFamily="49" charset="-122"/>
                <a:cs typeface="Consolas" pitchFamily="49" charset="0"/>
              </a:rPr>
              <a:t>+1</a:t>
            </a:r>
            <a:r>
              <a:rPr kumimoji="1" lang="en-US" altLang="zh-CN" sz="2200">
                <a:latin typeface="Consolas" pitchFamily="49" charset="0"/>
                <a:ea typeface="楷体" pitchFamily="49" charset="-122"/>
                <a:cs typeface="Consolas" pitchFamily="49" charset="0"/>
              </a:rPr>
              <a:t>   </a:t>
            </a:r>
            <a:r>
              <a:rPr kumimoji="1" lang="en-US" altLang="zh-CN" sz="2200" dirty="0">
                <a:latin typeface="Consolas" pitchFamily="49" charset="0"/>
                <a:ea typeface="楷体" pitchFamily="49" charset="-122"/>
                <a:cs typeface="Consolas" pitchFamily="49" charset="0"/>
              </a:rPr>
              <a:t>…</a:t>
            </a:r>
            <a:r>
              <a:rPr kumimoji="1" lang="zh-CN" altLang="en-US" sz="2200" dirty="0">
                <a:latin typeface="Consolas" pitchFamily="49" charset="0"/>
                <a:ea typeface="楷体" pitchFamily="49" charset="-122"/>
                <a:cs typeface="Consolas" pitchFamily="49" charset="0"/>
              </a:rPr>
              <a:t>　 </a:t>
            </a:r>
            <a:r>
              <a:rPr kumimoji="1" lang="en-US" altLang="zh-CN" sz="2200" i="1" dirty="0">
                <a:latin typeface="Consolas" pitchFamily="49" charset="0"/>
                <a:ea typeface="楷体" pitchFamily="49" charset="-122"/>
                <a:cs typeface="Consolas" pitchFamily="49" charset="0"/>
              </a:rPr>
              <a:t>a</a:t>
            </a:r>
            <a:r>
              <a:rPr kumimoji="1" lang="en-US" altLang="zh-CN" sz="2200" i="1" baseline="-25000" dirty="0">
                <a:latin typeface="Consolas" pitchFamily="49" charset="0"/>
                <a:ea typeface="楷体" pitchFamily="49" charset="-122"/>
                <a:cs typeface="Consolas" pitchFamily="49" charset="0"/>
              </a:rPr>
              <a:t>n</a:t>
            </a:r>
            <a:r>
              <a:rPr kumimoji="1" lang="zh-CN" altLang="en-US" sz="2200" dirty="0">
                <a:latin typeface="Consolas" pitchFamily="49" charset="0"/>
                <a:ea typeface="楷体" pitchFamily="49" charset="-122"/>
                <a:cs typeface="Consolas" pitchFamily="49" charset="0"/>
              </a:rPr>
              <a:t>　　</a:t>
            </a:r>
          </a:p>
        </p:txBody>
      </p:sp>
      <p:grpSp>
        <p:nvGrpSpPr>
          <p:cNvPr id="3" name="Group 17"/>
          <p:cNvGrpSpPr>
            <a:grpSpLocks/>
          </p:cNvGrpSpPr>
          <p:nvPr/>
        </p:nvGrpSpPr>
        <p:grpSpPr bwMode="auto">
          <a:xfrm>
            <a:off x="1116013" y="1195388"/>
            <a:ext cx="6048375" cy="1189037"/>
            <a:chOff x="703" y="890"/>
            <a:chExt cx="3810" cy="749"/>
          </a:xfrm>
        </p:grpSpPr>
        <p:sp>
          <p:nvSpPr>
            <p:cNvPr id="300039" name="Line 7"/>
            <p:cNvSpPr>
              <a:spLocks noChangeShapeType="1"/>
            </p:cNvSpPr>
            <p:nvPr/>
          </p:nvSpPr>
          <p:spPr bwMode="auto">
            <a:xfrm flipV="1">
              <a:off x="708" y="890"/>
              <a:ext cx="0" cy="181"/>
            </a:xfrm>
            <a:prstGeom prst="line">
              <a:avLst/>
            </a:prstGeom>
            <a:noFill/>
            <a:ln w="38100">
              <a:solidFill>
                <a:srgbClr val="339933"/>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300040" name="Line 8"/>
            <p:cNvSpPr>
              <a:spLocks noChangeShapeType="1"/>
            </p:cNvSpPr>
            <p:nvPr/>
          </p:nvSpPr>
          <p:spPr bwMode="auto">
            <a:xfrm flipV="1">
              <a:off x="1156" y="890"/>
              <a:ext cx="0" cy="181"/>
            </a:xfrm>
            <a:prstGeom prst="line">
              <a:avLst/>
            </a:prstGeom>
            <a:noFill/>
            <a:ln w="38100">
              <a:solidFill>
                <a:srgbClr val="339933"/>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300041" name="Line 9"/>
            <p:cNvSpPr>
              <a:spLocks noChangeShapeType="1"/>
            </p:cNvSpPr>
            <p:nvPr/>
          </p:nvSpPr>
          <p:spPr bwMode="auto">
            <a:xfrm flipV="1">
              <a:off x="1655" y="890"/>
              <a:ext cx="0" cy="181"/>
            </a:xfrm>
            <a:prstGeom prst="line">
              <a:avLst/>
            </a:prstGeom>
            <a:noFill/>
            <a:ln w="38100">
              <a:solidFill>
                <a:srgbClr val="339933"/>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300042" name="Line 10"/>
            <p:cNvSpPr>
              <a:spLocks noChangeShapeType="1"/>
            </p:cNvSpPr>
            <p:nvPr/>
          </p:nvSpPr>
          <p:spPr bwMode="auto">
            <a:xfrm flipV="1">
              <a:off x="2381" y="890"/>
              <a:ext cx="0" cy="181"/>
            </a:xfrm>
            <a:prstGeom prst="line">
              <a:avLst/>
            </a:prstGeom>
            <a:noFill/>
            <a:ln w="38100">
              <a:solidFill>
                <a:srgbClr val="339933"/>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300043" name="Line 11"/>
            <p:cNvSpPr>
              <a:spLocks noChangeShapeType="1"/>
            </p:cNvSpPr>
            <p:nvPr/>
          </p:nvSpPr>
          <p:spPr bwMode="auto">
            <a:xfrm flipV="1">
              <a:off x="2880" y="890"/>
              <a:ext cx="0" cy="181"/>
            </a:xfrm>
            <a:prstGeom prst="line">
              <a:avLst/>
            </a:prstGeom>
            <a:noFill/>
            <a:ln w="38100">
              <a:solidFill>
                <a:srgbClr val="339933"/>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300044" name="Line 12"/>
            <p:cNvSpPr>
              <a:spLocks noChangeShapeType="1"/>
            </p:cNvSpPr>
            <p:nvPr/>
          </p:nvSpPr>
          <p:spPr bwMode="auto">
            <a:xfrm flipV="1">
              <a:off x="3470" y="890"/>
              <a:ext cx="0" cy="181"/>
            </a:xfrm>
            <a:prstGeom prst="line">
              <a:avLst/>
            </a:prstGeom>
            <a:noFill/>
            <a:ln w="38100">
              <a:solidFill>
                <a:srgbClr val="339933"/>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300045" name="Line 13"/>
            <p:cNvSpPr>
              <a:spLocks noChangeShapeType="1"/>
            </p:cNvSpPr>
            <p:nvPr/>
          </p:nvSpPr>
          <p:spPr bwMode="auto">
            <a:xfrm flipV="1">
              <a:off x="3969" y="890"/>
              <a:ext cx="0" cy="181"/>
            </a:xfrm>
            <a:prstGeom prst="line">
              <a:avLst/>
            </a:prstGeom>
            <a:noFill/>
            <a:ln w="38100">
              <a:solidFill>
                <a:srgbClr val="339933"/>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300046" name="Line 14"/>
            <p:cNvSpPr>
              <a:spLocks noChangeShapeType="1"/>
            </p:cNvSpPr>
            <p:nvPr/>
          </p:nvSpPr>
          <p:spPr bwMode="auto">
            <a:xfrm flipV="1">
              <a:off x="4356" y="890"/>
              <a:ext cx="0" cy="181"/>
            </a:xfrm>
            <a:prstGeom prst="line">
              <a:avLst/>
            </a:prstGeom>
            <a:noFill/>
            <a:ln w="38100">
              <a:solidFill>
                <a:srgbClr val="339933"/>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300047" name="Text Box 15"/>
            <p:cNvSpPr txBox="1">
              <a:spLocks noChangeArrowheads="1"/>
            </p:cNvSpPr>
            <p:nvPr/>
          </p:nvSpPr>
          <p:spPr bwMode="auto">
            <a:xfrm>
              <a:off x="1156" y="1389"/>
              <a:ext cx="3357" cy="250"/>
            </a:xfrm>
            <a:prstGeom prst="rect">
              <a:avLst/>
            </a:prstGeom>
            <a:noFill/>
            <a:ln w="38100" algn="ctr">
              <a:noFill/>
              <a:miter lim="800000"/>
              <a:headEnd/>
              <a:tailEnd type="none" w="med" len="lg"/>
            </a:ln>
            <a:effectLst/>
          </p:spPr>
          <p:txBody>
            <a:bodyPr>
              <a:spAutoFit/>
            </a:bodyPr>
            <a:lstStyle/>
            <a:p>
              <a:pPr algn="l">
                <a:spcBef>
                  <a:spcPct val="50000"/>
                </a:spcBef>
              </a:pPr>
              <a:r>
                <a:rPr kumimoji="1" lang="zh-CN" altLang="en-US" sz="2000" dirty="0">
                  <a:latin typeface="Consolas" pitchFamily="49" charset="0"/>
                  <a:ea typeface="楷体" pitchFamily="49" charset="-122"/>
                  <a:cs typeface="Consolas" pitchFamily="49" charset="0"/>
                </a:rPr>
                <a:t>在线性表</a:t>
              </a:r>
              <a:r>
                <a:rPr kumimoji="1" lang="en-US" altLang="zh-CN" sz="2000" dirty="0">
                  <a:latin typeface="Consolas" pitchFamily="49" charset="0"/>
                  <a:ea typeface="楷体" pitchFamily="49" charset="-122"/>
                  <a:cs typeface="Consolas" pitchFamily="49" charset="0"/>
                </a:rPr>
                <a:t>L</a:t>
              </a:r>
              <a:r>
                <a:rPr kumimoji="1" lang="zh-CN" altLang="en-US" sz="2000" dirty="0">
                  <a:latin typeface="Consolas" pitchFamily="49" charset="0"/>
                  <a:ea typeface="楷体" pitchFamily="49" charset="-122"/>
                  <a:cs typeface="Consolas" pitchFamily="49" charset="0"/>
                </a:rPr>
                <a:t>中共有</a:t>
              </a:r>
              <a:r>
                <a:rPr kumimoji="1" lang="en-US" altLang="zh-CN" sz="2000" i="1" dirty="0" err="1">
                  <a:solidFill>
                    <a:srgbClr val="FF00FF"/>
                  </a:solidFill>
                  <a:latin typeface="Consolas" pitchFamily="49" charset="0"/>
                  <a:ea typeface="楷体" pitchFamily="49" charset="-122"/>
                  <a:cs typeface="Consolas" pitchFamily="49" charset="0"/>
                </a:rPr>
                <a:t>n</a:t>
              </a:r>
              <a:r>
                <a:rPr kumimoji="1" lang="en-US" altLang="zh-CN" sz="2000" dirty="0" err="1">
                  <a:solidFill>
                    <a:srgbClr val="FF00FF"/>
                  </a:solidFill>
                  <a:latin typeface="Consolas" pitchFamily="49" charset="0"/>
                  <a:ea typeface="楷体" pitchFamily="49" charset="-122"/>
                  <a:cs typeface="Consolas" pitchFamily="49" charset="0"/>
                </a:rPr>
                <a:t>+1</a:t>
              </a:r>
              <a:r>
                <a:rPr kumimoji="1" lang="zh-CN" altLang="en-US" sz="2000" dirty="0">
                  <a:latin typeface="Consolas" pitchFamily="49" charset="0"/>
                  <a:ea typeface="楷体" pitchFamily="49" charset="-122"/>
                  <a:cs typeface="Consolas" pitchFamily="49" charset="0"/>
                </a:rPr>
                <a:t>个可以插入元素的地方</a:t>
              </a:r>
            </a:p>
          </p:txBody>
        </p:sp>
        <p:sp>
          <p:nvSpPr>
            <p:cNvPr id="300048" name="AutoShape 16"/>
            <p:cNvSpPr>
              <a:spLocks/>
            </p:cNvSpPr>
            <p:nvPr/>
          </p:nvSpPr>
          <p:spPr bwMode="auto">
            <a:xfrm rot="16200000">
              <a:off x="2426" y="-606"/>
              <a:ext cx="227" cy="3674"/>
            </a:xfrm>
            <a:prstGeom prst="leftBrace">
              <a:avLst>
                <a:gd name="adj1" fmla="val 134875"/>
                <a:gd name="adj2" fmla="val 50000"/>
              </a:avLst>
            </a:prstGeom>
            <a:noFill/>
            <a:ln w="38100">
              <a:solidFill>
                <a:srgbClr val="339933"/>
              </a:solidFill>
              <a:round/>
              <a:headEnd/>
              <a:tailEnd type="none" w="med" len="lg"/>
            </a:ln>
            <a:effectLst/>
          </p:spPr>
          <p:txBody>
            <a:bodyPr wrap="none" anchor="ctr"/>
            <a:lstStyle/>
            <a:p>
              <a:endParaRPr lang="zh-CN" altLang="en-US">
                <a:latin typeface="Consolas" pitchFamily="49" charset="0"/>
                <a:cs typeface="Consolas" pitchFamily="49" charset="0"/>
              </a:endParaRPr>
            </a:p>
          </p:txBody>
        </p:sp>
      </p:grpSp>
      <p:sp>
        <p:nvSpPr>
          <p:cNvPr id="300050" name="Text Box 18"/>
          <p:cNvSpPr txBox="1">
            <a:spLocks noChangeArrowheads="1"/>
          </p:cNvSpPr>
          <p:nvPr/>
        </p:nvSpPr>
        <p:spPr bwMode="auto">
          <a:xfrm>
            <a:off x="250825" y="3355303"/>
            <a:ext cx="8497888" cy="430887"/>
          </a:xfrm>
          <a:prstGeom prst="rect">
            <a:avLst/>
          </a:prstGeom>
          <a:noFill/>
          <a:ln w="38100" algn="ctr">
            <a:noFill/>
            <a:miter lim="800000"/>
            <a:headEnd/>
            <a:tailEnd type="none" w="med" len="lg"/>
          </a:ln>
          <a:effectLst/>
        </p:spPr>
        <p:txBody>
          <a:bodyPr>
            <a:spAutoFit/>
          </a:bodyPr>
          <a:lstStyle/>
          <a:p>
            <a:pPr algn="l"/>
            <a:r>
              <a:rPr kumimoji="1" lang="zh-CN" altLang="en-US" sz="2200" dirty="0">
                <a:latin typeface="Consolas" pitchFamily="49" charset="0"/>
                <a:ea typeface="楷体" pitchFamily="49" charset="-122"/>
                <a:cs typeface="Consolas" pitchFamily="49" charset="0"/>
              </a:rPr>
              <a:t>　　此时需要将</a:t>
            </a:r>
            <a:r>
              <a:rPr kumimoji="1" lang="en-US" altLang="zh-CN" sz="2200" i="1" dirty="0" err="1">
                <a:latin typeface="Consolas" pitchFamily="49" charset="0"/>
                <a:ea typeface="楷体" pitchFamily="49" charset="-122"/>
                <a:cs typeface="Consolas" pitchFamily="49" charset="0"/>
              </a:rPr>
              <a:t>a</a:t>
            </a:r>
            <a:r>
              <a:rPr kumimoji="1" lang="en-US" altLang="zh-CN" sz="2200" i="1" baseline="-25000" dirty="0" err="1">
                <a:latin typeface="Consolas" pitchFamily="49" charset="0"/>
                <a:ea typeface="楷体" pitchFamily="49" charset="-122"/>
                <a:cs typeface="Consolas" pitchFamily="49" charset="0"/>
              </a:rPr>
              <a:t>i</a:t>
            </a:r>
            <a:r>
              <a:rPr kumimoji="1" lang="zh-CN" altLang="en-US" sz="2200" dirty="0">
                <a:latin typeface="Consolas" pitchFamily="49" charset="0"/>
                <a:ea typeface="楷体" pitchFamily="49" charset="-122"/>
                <a:cs typeface="Consolas" pitchFamily="49" charset="0"/>
              </a:rPr>
              <a:t>～</a:t>
            </a:r>
            <a:r>
              <a:rPr kumimoji="1" lang="en-US" altLang="zh-CN" sz="2200" i="1" dirty="0">
                <a:latin typeface="Consolas" pitchFamily="49" charset="0"/>
                <a:ea typeface="楷体" pitchFamily="49" charset="-122"/>
                <a:cs typeface="Consolas" pitchFamily="49" charset="0"/>
              </a:rPr>
              <a:t>a</a:t>
            </a:r>
            <a:r>
              <a:rPr kumimoji="1" lang="en-US" altLang="zh-CN" sz="2200" i="1" baseline="-25000" dirty="0">
                <a:latin typeface="Consolas" pitchFamily="49" charset="0"/>
                <a:ea typeface="楷体" pitchFamily="49" charset="-122"/>
                <a:cs typeface="Consolas" pitchFamily="49" charset="0"/>
              </a:rPr>
              <a:t>n</a:t>
            </a:r>
            <a:r>
              <a:rPr kumimoji="1" lang="zh-CN" altLang="en-US" sz="2200" dirty="0">
                <a:latin typeface="Consolas" pitchFamily="49" charset="0"/>
                <a:ea typeface="楷体" pitchFamily="49" charset="-122"/>
                <a:cs typeface="Consolas" pitchFamily="49" charset="0"/>
              </a:rPr>
              <a:t>的元素均后移一</a:t>
            </a:r>
            <a:r>
              <a:rPr kumimoji="1" lang="zh-CN" altLang="en-US" sz="2200">
                <a:latin typeface="Consolas" pitchFamily="49" charset="0"/>
                <a:ea typeface="楷体" pitchFamily="49" charset="-122"/>
                <a:cs typeface="Consolas" pitchFamily="49" charset="0"/>
              </a:rPr>
              <a:t>个位置，共</a:t>
            </a:r>
            <a:r>
              <a:rPr kumimoji="1" lang="zh-CN" altLang="en-US" sz="2200" dirty="0">
                <a:latin typeface="Consolas" pitchFamily="49" charset="0"/>
                <a:ea typeface="楷体" pitchFamily="49" charset="-122"/>
                <a:cs typeface="Consolas" pitchFamily="49" charset="0"/>
              </a:rPr>
              <a:t>移动</a:t>
            </a:r>
            <a:r>
              <a:rPr kumimoji="1" lang="en-US" altLang="zh-CN" sz="2200" i="1" dirty="0">
                <a:solidFill>
                  <a:srgbClr val="FF00FF"/>
                </a:solidFill>
                <a:latin typeface="Consolas" pitchFamily="49" charset="0"/>
                <a:ea typeface="楷体" pitchFamily="49" charset="-122"/>
                <a:cs typeface="Consolas" pitchFamily="49" charset="0"/>
              </a:rPr>
              <a:t>n</a:t>
            </a:r>
            <a:r>
              <a:rPr kumimoji="1" lang="en-US" altLang="zh-CN" sz="2200" dirty="0">
                <a:solidFill>
                  <a:srgbClr val="FF00FF"/>
                </a:solidFill>
                <a:latin typeface="Consolas" pitchFamily="49" charset="0"/>
                <a:ea typeface="+mn-ea"/>
                <a:cs typeface="Consolas" pitchFamily="49" charset="0"/>
              </a:rPr>
              <a:t>-</a:t>
            </a:r>
            <a:r>
              <a:rPr kumimoji="1" lang="en-US" altLang="zh-CN" sz="2200" i="1" dirty="0" err="1">
                <a:solidFill>
                  <a:srgbClr val="FF00FF"/>
                </a:solidFill>
                <a:latin typeface="Consolas" pitchFamily="49" charset="0"/>
                <a:ea typeface="楷体" pitchFamily="49" charset="-122"/>
                <a:cs typeface="Consolas" pitchFamily="49" charset="0"/>
              </a:rPr>
              <a:t>i</a:t>
            </a:r>
            <a:r>
              <a:rPr kumimoji="1" lang="en-US" altLang="zh-CN" sz="2200" dirty="0" err="1">
                <a:solidFill>
                  <a:srgbClr val="FF00FF"/>
                </a:solidFill>
                <a:latin typeface="Consolas" pitchFamily="49" charset="0"/>
                <a:ea typeface="楷体" pitchFamily="49" charset="-122"/>
                <a:cs typeface="Consolas" pitchFamily="49" charset="0"/>
              </a:rPr>
              <a:t>+1</a:t>
            </a:r>
            <a:r>
              <a:rPr kumimoji="1" lang="zh-CN" altLang="en-US" sz="2200" dirty="0">
                <a:latin typeface="Consolas" pitchFamily="49" charset="0"/>
                <a:ea typeface="楷体" pitchFamily="49" charset="-122"/>
                <a:cs typeface="Consolas" pitchFamily="49" charset="0"/>
              </a:rPr>
              <a:t>个元素。　</a:t>
            </a:r>
            <a:endParaRPr lang="zh-CN" altLang="en-US" sz="2200" dirty="0">
              <a:latin typeface="Consolas" pitchFamily="49" charset="0"/>
              <a:ea typeface="楷体" pitchFamily="49" charset="-122"/>
              <a:cs typeface="Consolas" pitchFamily="49" charset="0"/>
            </a:endParaRPr>
          </a:p>
        </p:txBody>
      </p:sp>
      <p:sp>
        <p:nvSpPr>
          <p:cNvPr id="300051" name="Text Box 19"/>
          <p:cNvSpPr txBox="1">
            <a:spLocks noChangeArrowheads="1"/>
          </p:cNvSpPr>
          <p:nvPr/>
        </p:nvSpPr>
        <p:spPr bwMode="auto">
          <a:xfrm>
            <a:off x="684213" y="5949950"/>
            <a:ext cx="5959489" cy="430887"/>
          </a:xfrm>
          <a:prstGeom prst="rect">
            <a:avLst/>
          </a:prstGeom>
          <a:noFill/>
          <a:ln w="38100" algn="ctr">
            <a:noFill/>
            <a:miter lim="800000"/>
            <a:headEnd/>
            <a:tailEnd type="none" w="med" len="lg"/>
          </a:ln>
          <a:effectLst/>
        </p:spPr>
        <p:txBody>
          <a:bodyPr wrap="square">
            <a:spAutoFit/>
          </a:bodyPr>
          <a:lstStyle/>
          <a:p>
            <a:pPr algn="l"/>
            <a:r>
              <a:rPr kumimoji="1" lang="zh-CN" altLang="en-US" sz="2200">
                <a:latin typeface="Consolas" pitchFamily="49" charset="0"/>
                <a:ea typeface="微软雅黑" pitchFamily="34" charset="-122"/>
                <a:cs typeface="Consolas" pitchFamily="49" charset="0"/>
              </a:rPr>
              <a:t>因此插入算法的平均时间复杂度为</a:t>
            </a:r>
            <a:r>
              <a:rPr kumimoji="1" lang="en-US" altLang="zh-CN" sz="2200">
                <a:latin typeface="Consolas" pitchFamily="49" charset="0"/>
                <a:ea typeface="微软雅黑" pitchFamily="34" charset="-122"/>
                <a:cs typeface="Consolas" pitchFamily="49" charset="0"/>
              </a:rPr>
              <a:t>O(</a:t>
            </a:r>
            <a:r>
              <a:rPr kumimoji="1" lang="en-US" altLang="zh-CN" sz="2200" i="1">
                <a:latin typeface="Consolas" pitchFamily="49" charset="0"/>
                <a:ea typeface="微软雅黑" pitchFamily="34" charset="-122"/>
                <a:cs typeface="Consolas" pitchFamily="49" charset="0"/>
              </a:rPr>
              <a:t>n</a:t>
            </a:r>
            <a:r>
              <a:rPr kumimoji="1" lang="en-US" altLang="zh-CN" sz="2200">
                <a:latin typeface="Consolas" pitchFamily="49" charset="0"/>
                <a:ea typeface="微软雅黑" pitchFamily="34" charset="-122"/>
                <a:cs typeface="Consolas" pitchFamily="49" charset="0"/>
              </a:rPr>
              <a:t>)</a:t>
            </a:r>
            <a:r>
              <a:rPr kumimoji="1" lang="zh-CN" altLang="en-US" sz="2200">
                <a:latin typeface="Consolas" pitchFamily="49" charset="0"/>
                <a:ea typeface="微软雅黑" pitchFamily="34" charset="-122"/>
                <a:cs typeface="Consolas" pitchFamily="49" charset="0"/>
              </a:rPr>
              <a:t>。</a:t>
            </a:r>
            <a:endParaRPr lang="zh-CN" altLang="en-US" sz="2200">
              <a:latin typeface="Consolas" pitchFamily="49" charset="0"/>
              <a:ea typeface="微软雅黑" pitchFamily="34" charset="-122"/>
              <a:cs typeface="Consolas" pitchFamily="49" charset="0"/>
            </a:endParaRPr>
          </a:p>
        </p:txBody>
      </p:sp>
      <p:grpSp>
        <p:nvGrpSpPr>
          <p:cNvPr id="23" name="组合 22"/>
          <p:cNvGrpSpPr/>
          <p:nvPr/>
        </p:nvGrpSpPr>
        <p:grpSpPr>
          <a:xfrm>
            <a:off x="850900" y="2500306"/>
            <a:ext cx="6048375" cy="714375"/>
            <a:chOff x="850900" y="2500306"/>
            <a:chExt cx="6048375" cy="714375"/>
          </a:xfrm>
        </p:grpSpPr>
        <p:sp>
          <p:nvSpPr>
            <p:cNvPr id="300038" name="Text Box 6"/>
            <p:cNvSpPr txBox="1">
              <a:spLocks noChangeArrowheads="1"/>
            </p:cNvSpPr>
            <p:nvPr/>
          </p:nvSpPr>
          <p:spPr bwMode="auto">
            <a:xfrm>
              <a:off x="850900" y="2676525"/>
              <a:ext cx="6048375" cy="430887"/>
            </a:xfrm>
            <a:prstGeom prst="rect">
              <a:avLst/>
            </a:prstGeom>
            <a:noFill/>
            <a:ln w="38100" algn="ctr">
              <a:noFill/>
              <a:miter lim="800000"/>
              <a:headEnd/>
              <a:tailEnd type="none" w="med" len="lg"/>
            </a:ln>
            <a:effectLst/>
          </p:spPr>
          <p:txBody>
            <a:bodyPr>
              <a:spAutoFit/>
            </a:bodyPr>
            <a:lstStyle/>
            <a:p>
              <a:pPr algn="l"/>
              <a:r>
                <a:rPr kumimoji="1" lang="zh-CN" altLang="en-US" sz="2200" dirty="0">
                  <a:latin typeface="Consolas" pitchFamily="49" charset="0"/>
                  <a:ea typeface="楷体" pitchFamily="49" charset="-122"/>
                  <a:cs typeface="Consolas" pitchFamily="49" charset="0"/>
                </a:rPr>
                <a:t>在插入元素</a:t>
              </a:r>
              <a:r>
                <a:rPr kumimoji="1" lang="en-US" altLang="zh-CN" sz="2200" i="1" err="1">
                  <a:latin typeface="Consolas" pitchFamily="49" charset="0"/>
                  <a:ea typeface="楷体" pitchFamily="49" charset="-122"/>
                  <a:cs typeface="Consolas" pitchFamily="49" charset="0"/>
                </a:rPr>
                <a:t>a</a:t>
              </a:r>
              <a:r>
                <a:rPr kumimoji="1" lang="en-US" altLang="zh-CN" sz="2200" i="1" baseline="-25000" err="1">
                  <a:latin typeface="Consolas" pitchFamily="49" charset="0"/>
                  <a:ea typeface="楷体" pitchFamily="49" charset="-122"/>
                  <a:cs typeface="Consolas" pitchFamily="49" charset="0"/>
                </a:rPr>
                <a:t>i</a:t>
              </a:r>
              <a:r>
                <a:rPr kumimoji="1" lang="zh-CN" altLang="en-US" sz="2200">
                  <a:latin typeface="Consolas" pitchFamily="49" charset="0"/>
                  <a:ea typeface="楷体" pitchFamily="49" charset="-122"/>
                  <a:cs typeface="Consolas" pitchFamily="49" charset="0"/>
                </a:rPr>
                <a:t>时，若</a:t>
              </a:r>
              <a:r>
                <a:rPr kumimoji="1" lang="zh-CN" altLang="en-US" sz="2200" dirty="0">
                  <a:latin typeface="Consolas" pitchFamily="49" charset="0"/>
                  <a:ea typeface="楷体" pitchFamily="49" charset="-122"/>
                  <a:cs typeface="Consolas" pitchFamily="49" charset="0"/>
                </a:rPr>
                <a:t>为等</a:t>
              </a:r>
              <a:r>
                <a:rPr kumimoji="1" lang="zh-CN" altLang="en-US" sz="2200">
                  <a:latin typeface="Consolas" pitchFamily="49" charset="0"/>
                  <a:ea typeface="楷体" pitchFamily="49" charset="-122"/>
                  <a:cs typeface="Consolas" pitchFamily="49" charset="0"/>
                </a:rPr>
                <a:t>概率情况，则</a:t>
              </a:r>
              <a:r>
                <a:rPr kumimoji="1" lang="en-US" altLang="zh-CN" sz="2200" i="1" dirty="0">
                  <a:latin typeface="Consolas" pitchFamily="49" charset="0"/>
                  <a:ea typeface="楷体" pitchFamily="49" charset="-122"/>
                  <a:cs typeface="Consolas" pitchFamily="49" charset="0"/>
                </a:rPr>
                <a:t>p</a:t>
              </a:r>
              <a:r>
                <a:rPr kumimoji="1" lang="en-US" altLang="zh-CN" sz="2200" i="1" baseline="-25000" dirty="0">
                  <a:latin typeface="Consolas" pitchFamily="49" charset="0"/>
                  <a:ea typeface="楷体" pitchFamily="49" charset="-122"/>
                  <a:cs typeface="Consolas" pitchFamily="49" charset="0"/>
                </a:rPr>
                <a:t>i </a:t>
              </a:r>
              <a:r>
                <a:rPr kumimoji="1" lang="en-US" altLang="zh-CN" sz="2200" dirty="0">
                  <a:latin typeface="Consolas" pitchFamily="49" charset="0"/>
                  <a:ea typeface="楷体" pitchFamily="49" charset="-122"/>
                  <a:cs typeface="Consolas" pitchFamily="49" charset="0"/>
                </a:rPr>
                <a:t>=</a:t>
              </a:r>
              <a:endParaRPr lang="en-US" altLang="zh-CN" sz="2200" dirty="0">
                <a:latin typeface="Consolas" pitchFamily="49" charset="0"/>
                <a:ea typeface="楷体" pitchFamily="49" charset="-122"/>
                <a:cs typeface="Consolas" pitchFamily="49" charset="0"/>
              </a:endParaRPr>
            </a:p>
          </p:txBody>
        </p:sp>
        <p:graphicFrame>
          <p:nvGraphicFramePr>
            <p:cNvPr id="22" name="对象 21"/>
            <p:cNvGraphicFramePr>
              <a:graphicFrameLocks noChangeAspect="1"/>
            </p:cNvGraphicFramePr>
            <p:nvPr/>
          </p:nvGraphicFramePr>
          <p:xfrm>
            <a:off x="6286512" y="2500306"/>
            <a:ext cx="587375" cy="714375"/>
          </p:xfrm>
          <a:graphic>
            <a:graphicData uri="http://schemas.openxmlformats.org/presentationml/2006/ole">
              <mc:AlternateContent xmlns:mc="http://schemas.openxmlformats.org/markup-compatibility/2006">
                <mc:Choice xmlns:v="urn:schemas-microsoft-com:vml" Requires="v">
                  <p:oleObj spid="_x0000_s1209" name="Equation" r:id="rId4" imgW="291960" imgH="355320" progId="Equation.3">
                    <p:embed/>
                  </p:oleObj>
                </mc:Choice>
                <mc:Fallback>
                  <p:oleObj name="Equation" r:id="rId4" imgW="291960" imgH="355320" progId="Equation.3">
                    <p:embed/>
                    <p:pic>
                      <p:nvPicPr>
                        <p:cNvPr id="22" name="对象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6512" y="2500306"/>
                          <a:ext cx="587375" cy="7143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25" name="组合 24"/>
          <p:cNvGrpSpPr/>
          <p:nvPr/>
        </p:nvGrpSpPr>
        <p:grpSpPr>
          <a:xfrm>
            <a:off x="323850" y="4046538"/>
            <a:ext cx="8135938" cy="1790700"/>
            <a:chOff x="323850" y="4046538"/>
            <a:chExt cx="8135938" cy="1790700"/>
          </a:xfrm>
        </p:grpSpPr>
        <p:sp>
          <p:nvSpPr>
            <p:cNvPr id="300053" name="Text Box 21"/>
            <p:cNvSpPr txBox="1">
              <a:spLocks noChangeArrowheads="1"/>
            </p:cNvSpPr>
            <p:nvPr/>
          </p:nvSpPr>
          <p:spPr bwMode="auto">
            <a:xfrm>
              <a:off x="323850" y="4046538"/>
              <a:ext cx="8135938" cy="769441"/>
            </a:xfrm>
            <a:prstGeom prst="rect">
              <a:avLst/>
            </a:prstGeom>
            <a:noFill/>
            <a:ln w="38100" algn="ctr">
              <a:noFill/>
              <a:miter lim="800000"/>
              <a:headEnd/>
              <a:tailEnd type="none" w="med" len="lg"/>
            </a:ln>
            <a:effectLst/>
          </p:spPr>
          <p:txBody>
            <a:bodyPr>
              <a:spAutoFit/>
            </a:bodyPr>
            <a:lstStyle/>
            <a:p>
              <a:pPr algn="l"/>
              <a:r>
                <a:rPr kumimoji="1" lang="zh-CN" altLang="en-US" sz="2200" dirty="0">
                  <a:latin typeface="Consolas" pitchFamily="49" charset="0"/>
                  <a:ea typeface="楷体" pitchFamily="49" charset="-122"/>
                  <a:cs typeface="Consolas" pitchFamily="49" charset="0"/>
                </a:rPr>
                <a:t>　　所以在长度为</a:t>
              </a:r>
              <a:r>
                <a:rPr kumimoji="1" lang="en-US" altLang="zh-CN" sz="2200" i="1" dirty="0">
                  <a:latin typeface="Consolas" pitchFamily="49" charset="0"/>
                  <a:ea typeface="楷体" pitchFamily="49" charset="-122"/>
                  <a:cs typeface="Consolas" pitchFamily="49" charset="0"/>
                </a:rPr>
                <a:t>n</a:t>
              </a:r>
              <a:r>
                <a:rPr kumimoji="1" lang="zh-CN" altLang="en-US" sz="2200" dirty="0">
                  <a:latin typeface="Consolas" pitchFamily="49" charset="0"/>
                  <a:ea typeface="楷体" pitchFamily="49" charset="-122"/>
                  <a:cs typeface="Consolas" pitchFamily="49" charset="0"/>
                </a:rPr>
                <a:t>的线性表中插入一个元素时所需移动元素的平均次数为：  </a:t>
              </a:r>
              <a:endParaRPr lang="zh-CN" altLang="en-US" sz="2200" dirty="0">
                <a:latin typeface="Consolas" pitchFamily="49" charset="0"/>
                <a:ea typeface="楷体" pitchFamily="49" charset="-122"/>
                <a:cs typeface="Consolas" pitchFamily="49" charset="0"/>
              </a:endParaRPr>
            </a:p>
          </p:txBody>
        </p:sp>
        <p:graphicFrame>
          <p:nvGraphicFramePr>
            <p:cNvPr id="24" name="对象 23"/>
            <p:cNvGraphicFramePr>
              <a:graphicFrameLocks noChangeAspect="1"/>
            </p:cNvGraphicFramePr>
            <p:nvPr/>
          </p:nvGraphicFramePr>
          <p:xfrm>
            <a:off x="1981200" y="4846638"/>
            <a:ext cx="4318000" cy="990600"/>
          </p:xfrm>
          <a:graphic>
            <a:graphicData uri="http://schemas.openxmlformats.org/presentationml/2006/ole">
              <mc:AlternateContent xmlns:mc="http://schemas.openxmlformats.org/markup-compatibility/2006">
                <mc:Choice xmlns:v="urn:schemas-microsoft-com:vml" Requires="v">
                  <p:oleObj spid="_x0000_s1210" name="Equation" r:id="rId6" imgW="2158920" imgH="495000" progId="Equation.3">
                    <p:embed/>
                  </p:oleObj>
                </mc:Choice>
                <mc:Fallback>
                  <p:oleObj name="Equation" r:id="rId6" imgW="2158920" imgH="495000" progId="Equation.3">
                    <p:embed/>
                    <p:pic>
                      <p:nvPicPr>
                        <p:cNvPr id="24" name="对象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4846638"/>
                          <a:ext cx="4318000" cy="990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sp>
        <p:nvSpPr>
          <p:cNvPr id="5" name="幻灯片编号占位符 4"/>
          <p:cNvSpPr>
            <a:spLocks noGrp="1"/>
          </p:cNvSpPr>
          <p:nvPr>
            <p:ph type="sldNum" sz="quarter" idx="12"/>
          </p:nvPr>
        </p:nvSpPr>
        <p:spPr/>
        <p:txBody>
          <a:bodyPr/>
          <a:lstStyle/>
          <a:p>
            <a:fld id="{BC067DFE-42A7-4CB5-93C4-F2F97DA7580C}" type="slidenum">
              <a:rPr lang="en-US" altLang="zh-CN" smtClean="0"/>
              <a:pPr/>
              <a:t>23</a:t>
            </a:fld>
            <a:endParaRPr lang="en-US" altLang="zh-CN" dirty="0"/>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slow" p14:dur="2000" advTm="47115"/>
    </mc:Choice>
    <mc:Fallback xmlns="">
      <p:transition xmlns:p14="http://schemas.microsoft.com/office/powerpoint/2010/main" spd="slow" advTm="471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00050"/>
                                        </p:tgtEl>
                                        <p:attrNameLst>
                                          <p:attrName>style.visibility</p:attrName>
                                        </p:attrNameLst>
                                      </p:cBhvr>
                                      <p:to>
                                        <p:strVal val="visible"/>
                                      </p:to>
                                    </p:set>
                                    <p:animEffect transition="in" filter="wipe(left)">
                                      <p:cBhvr>
                                        <p:cTn id="16" dur="500"/>
                                        <p:tgtEl>
                                          <p:spTgt spid="30005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00051"/>
                                        </p:tgtEl>
                                        <p:attrNameLst>
                                          <p:attrName>style.visibility</p:attrName>
                                        </p:attrNameLst>
                                      </p:cBhvr>
                                      <p:to>
                                        <p:strVal val="visible"/>
                                      </p:to>
                                    </p:set>
                                    <p:animEffect transition="in" filter="wipe(left)">
                                      <p:cBhvr>
                                        <p:cTn id="25" dur="500"/>
                                        <p:tgtEl>
                                          <p:spTgt spid="300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50" grpId="0"/>
      <p:bldP spid="30005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95288" y="333375"/>
            <a:ext cx="7848600" cy="498598"/>
          </a:xfrm>
          <a:prstGeom prst="rect">
            <a:avLst/>
          </a:prstGeom>
          <a:noFill/>
          <a:ln w="9525">
            <a:noFill/>
            <a:miter lim="800000"/>
            <a:headEnd/>
            <a:tailEnd/>
          </a:ln>
          <a:effectLst/>
        </p:spPr>
        <p:txBody>
          <a:bodyPr>
            <a:spAutoFit/>
          </a:bodyPr>
          <a:lstStyle/>
          <a:p>
            <a:pPr algn="just">
              <a:lnSpc>
                <a:spcPct val="110000"/>
              </a:lnSpc>
              <a:spcBef>
                <a:spcPct val="50000"/>
              </a:spcBef>
            </a:pPr>
            <a:r>
              <a:rPr kumimoji="1" lang="en-US" altLang="zh-CN" sz="2400" dirty="0">
                <a:solidFill>
                  <a:srgbClr val="FF3300"/>
                </a:solidFill>
                <a:latin typeface="Consolas" pitchFamily="49" charset="0"/>
                <a:ea typeface="楷体" pitchFamily="49" charset="-122"/>
                <a:cs typeface="Consolas" pitchFamily="49" charset="0"/>
              </a:rPr>
              <a:t> </a:t>
            </a:r>
            <a:r>
              <a:rPr kumimoji="1" lang="zh-CN" altLang="en-US" sz="2400" dirty="0">
                <a:solidFill>
                  <a:srgbClr val="FF3300"/>
                </a:solidFill>
                <a:latin typeface="Consolas" pitchFamily="49" charset="0"/>
                <a:ea typeface="微软雅黑" pitchFamily="34" charset="-122"/>
                <a:cs typeface="Consolas" pitchFamily="49" charset="0"/>
              </a:rPr>
              <a:t>（</a:t>
            </a:r>
            <a:r>
              <a:rPr kumimoji="1" lang="en-US" altLang="zh-CN" sz="2400" dirty="0">
                <a:solidFill>
                  <a:srgbClr val="FF3300"/>
                </a:solidFill>
                <a:latin typeface="Consolas" pitchFamily="49" charset="0"/>
                <a:ea typeface="微软雅黑" pitchFamily="34" charset="-122"/>
                <a:cs typeface="Consolas" pitchFamily="49" charset="0"/>
              </a:rPr>
              <a:t>9</a:t>
            </a:r>
            <a:r>
              <a:rPr kumimoji="1" lang="zh-CN" altLang="en-US" sz="2400" dirty="0">
                <a:solidFill>
                  <a:srgbClr val="FF3300"/>
                </a:solidFill>
                <a:latin typeface="Consolas" pitchFamily="49" charset="0"/>
                <a:ea typeface="微软雅黑" pitchFamily="34" charset="-122"/>
                <a:cs typeface="Consolas" pitchFamily="49" charset="0"/>
              </a:rPr>
              <a:t>）删除数据</a:t>
            </a:r>
            <a:r>
              <a:rPr kumimoji="1" lang="zh-CN" altLang="en-US" sz="2400">
                <a:solidFill>
                  <a:srgbClr val="FF3300"/>
                </a:solidFill>
                <a:latin typeface="Consolas" pitchFamily="49" charset="0"/>
                <a:ea typeface="微软雅黑" pitchFamily="34" charset="-122"/>
                <a:cs typeface="Consolas" pitchFamily="49" charset="0"/>
              </a:rPr>
              <a:t>元素</a:t>
            </a:r>
            <a:r>
              <a:rPr kumimoji="1" lang="en-US" altLang="zh-CN" sz="2400">
                <a:solidFill>
                  <a:srgbClr val="FF3300"/>
                </a:solidFill>
                <a:latin typeface="Consolas" pitchFamily="49" charset="0"/>
                <a:ea typeface="微软雅黑" pitchFamily="34" charset="-122"/>
                <a:cs typeface="Consolas" pitchFamily="49" charset="0"/>
              </a:rPr>
              <a:t>ListDelete(L</a:t>
            </a:r>
            <a:r>
              <a:rPr kumimoji="1" lang="zh-CN" altLang="en-US" sz="2400">
                <a:solidFill>
                  <a:srgbClr val="FF3300"/>
                </a:solidFill>
                <a:latin typeface="Consolas" pitchFamily="49" charset="0"/>
                <a:ea typeface="微软雅黑" pitchFamily="34" charset="-122"/>
                <a:cs typeface="Consolas" pitchFamily="49" charset="0"/>
              </a:rPr>
              <a:t>，</a:t>
            </a:r>
            <a:r>
              <a:rPr kumimoji="1" lang="en-US" altLang="zh-CN" sz="2400">
                <a:solidFill>
                  <a:srgbClr val="FF3300"/>
                </a:solidFill>
                <a:latin typeface="Consolas" pitchFamily="49" charset="0"/>
                <a:ea typeface="微软雅黑" pitchFamily="34" charset="-122"/>
                <a:cs typeface="Consolas" pitchFamily="49" charset="0"/>
              </a:rPr>
              <a:t>i</a:t>
            </a:r>
            <a:r>
              <a:rPr kumimoji="1" lang="zh-CN" altLang="en-US" sz="2400">
                <a:solidFill>
                  <a:srgbClr val="FF3300"/>
                </a:solidFill>
                <a:latin typeface="Consolas" pitchFamily="49" charset="0"/>
                <a:ea typeface="微软雅黑" pitchFamily="34" charset="-122"/>
                <a:cs typeface="Consolas" pitchFamily="49" charset="0"/>
              </a:rPr>
              <a:t>，</a:t>
            </a:r>
            <a:r>
              <a:rPr kumimoji="1" lang="en-US" altLang="zh-CN" sz="2400">
                <a:solidFill>
                  <a:srgbClr val="FF3300"/>
                </a:solidFill>
                <a:latin typeface="Consolas" pitchFamily="49" charset="0"/>
                <a:ea typeface="微软雅黑" pitchFamily="34" charset="-122"/>
                <a:cs typeface="Consolas" pitchFamily="49" charset="0"/>
              </a:rPr>
              <a:t>e</a:t>
            </a:r>
            <a:r>
              <a:rPr kumimoji="1" lang="en-US" altLang="zh-CN" sz="2400" dirty="0">
                <a:solidFill>
                  <a:srgbClr val="FF3300"/>
                </a:solidFill>
                <a:latin typeface="Consolas" pitchFamily="49" charset="0"/>
                <a:ea typeface="微软雅黑" pitchFamily="34" charset="-122"/>
                <a:cs typeface="Consolas" pitchFamily="49" charset="0"/>
              </a:rPr>
              <a:t>)       </a:t>
            </a:r>
          </a:p>
        </p:txBody>
      </p:sp>
      <p:sp>
        <p:nvSpPr>
          <p:cNvPr id="71686" name="Text Box 6"/>
          <p:cNvSpPr txBox="1">
            <a:spLocks noChangeArrowheads="1"/>
          </p:cNvSpPr>
          <p:nvPr/>
        </p:nvSpPr>
        <p:spPr bwMode="auto">
          <a:xfrm>
            <a:off x="323850" y="981075"/>
            <a:ext cx="8496300" cy="492443"/>
          </a:xfrm>
          <a:prstGeom prst="rect">
            <a:avLst/>
          </a:prstGeom>
          <a:noFill/>
          <a:ln w="9525">
            <a:noFill/>
            <a:miter lim="800000"/>
            <a:headEnd/>
            <a:tailEnd/>
          </a:ln>
          <a:effectLst/>
        </p:spPr>
        <p:txBody>
          <a:bodyPr>
            <a:spAutoFit/>
          </a:bodyPr>
          <a:lstStyle/>
          <a:p>
            <a:pPr algn="l">
              <a:lnSpc>
                <a:spcPct val="130000"/>
              </a:lnSpc>
              <a:spcBef>
                <a:spcPct val="50000"/>
              </a:spcBef>
            </a:pPr>
            <a:r>
              <a:rPr lang="zh-CN" altLang="en-US" dirty="0">
                <a:latin typeface="Consolas" pitchFamily="49" charset="0"/>
                <a:ea typeface="楷体" pitchFamily="49" charset="-122"/>
                <a:cs typeface="Consolas" pitchFamily="49" charset="0"/>
              </a:rPr>
              <a:t>　　该运算删除顺序表</a:t>
            </a:r>
            <a:r>
              <a:rPr lang="en-US" altLang="zh-CN" dirty="0">
                <a:latin typeface="Consolas" pitchFamily="49" charset="0"/>
                <a:ea typeface="楷体" pitchFamily="49" charset="-122"/>
                <a:cs typeface="Consolas" pitchFamily="49" charset="0"/>
              </a:rPr>
              <a:t>L</a:t>
            </a:r>
            <a:r>
              <a:rPr lang="zh-CN" altLang="en-US" dirty="0">
                <a:latin typeface="Consolas" pitchFamily="49" charset="0"/>
                <a:ea typeface="楷体" pitchFamily="49" charset="-122"/>
                <a:cs typeface="Consolas" pitchFamily="49" charset="0"/>
              </a:rPr>
              <a:t>的第</a:t>
            </a:r>
            <a:r>
              <a:rPr lang="en-US" altLang="zh-CN" i="1" dirty="0" err="1">
                <a:latin typeface="Consolas" pitchFamily="49" charset="0"/>
                <a:ea typeface="楷体" pitchFamily="49" charset="-122"/>
                <a:cs typeface="Consolas" pitchFamily="49" charset="0"/>
              </a:rPr>
              <a:t>i</a:t>
            </a:r>
            <a:r>
              <a:rPr lang="zh-CN" altLang="en-US" dirty="0">
                <a:latin typeface="Consolas" pitchFamily="49" charset="0"/>
                <a:ea typeface="楷体" pitchFamily="49" charset="-122"/>
                <a:cs typeface="Consolas" pitchFamily="49" charset="0"/>
              </a:rPr>
              <a:t>（</a:t>
            </a:r>
            <a:r>
              <a:rPr lang="en-US" altLang="zh-CN" dirty="0" err="1">
                <a:latin typeface="Consolas" pitchFamily="49" charset="0"/>
                <a:ea typeface="楷体" pitchFamily="49" charset="-122"/>
                <a:cs typeface="Consolas" pitchFamily="49" charset="0"/>
              </a:rPr>
              <a:t>1</a:t>
            </a:r>
            <a:r>
              <a:rPr lang="en-US" altLang="zh-CN" dirty="0" err="1">
                <a:latin typeface="Consolas" pitchFamily="49" charset="0"/>
                <a:ea typeface="+mn-ea"/>
                <a:cs typeface="Consolas" pitchFamily="49" charset="0"/>
              </a:rPr>
              <a:t>≤</a:t>
            </a:r>
            <a:r>
              <a:rPr lang="en-US" altLang="zh-CN" i="1" dirty="0" err="1">
                <a:latin typeface="Consolas" pitchFamily="49" charset="0"/>
                <a:ea typeface="楷体" pitchFamily="49" charset="-122"/>
                <a:cs typeface="Consolas" pitchFamily="49" charset="0"/>
              </a:rPr>
              <a:t>i</a:t>
            </a:r>
            <a:r>
              <a:rPr lang="en-US" altLang="zh-CN" dirty="0" err="1">
                <a:latin typeface="Consolas" pitchFamily="49" charset="0"/>
                <a:ea typeface="+mj-ea"/>
                <a:cs typeface="Consolas" pitchFamily="49" charset="0"/>
              </a:rPr>
              <a:t>≤</a:t>
            </a:r>
            <a:r>
              <a:rPr lang="en-US" altLang="zh-CN" dirty="0" err="1">
                <a:latin typeface="Consolas" pitchFamily="49" charset="0"/>
                <a:ea typeface="楷体" pitchFamily="49" charset="-122"/>
                <a:cs typeface="Consolas" pitchFamily="49" charset="0"/>
              </a:rPr>
              <a:t>ListLength</a:t>
            </a:r>
            <a:r>
              <a:rPr lang="en-US" altLang="zh-CN" dirty="0">
                <a:latin typeface="Consolas" pitchFamily="49" charset="0"/>
                <a:ea typeface="楷体" pitchFamily="49" charset="-122"/>
                <a:cs typeface="Consolas" pitchFamily="49" charset="0"/>
              </a:rPr>
              <a:t>(L)</a:t>
            </a:r>
            <a:r>
              <a:rPr lang="zh-CN" altLang="en-US" dirty="0">
                <a:latin typeface="Consolas" pitchFamily="49" charset="0"/>
                <a:ea typeface="楷体" pitchFamily="49" charset="-122"/>
                <a:cs typeface="Consolas" pitchFamily="49" charset="0"/>
              </a:rPr>
              <a:t>）个</a:t>
            </a:r>
            <a:r>
              <a:rPr lang="zh-CN" altLang="en-US">
                <a:latin typeface="Consolas" pitchFamily="49" charset="0"/>
                <a:ea typeface="楷体" pitchFamily="49" charset="-122"/>
                <a:cs typeface="Consolas" pitchFamily="49" charset="0"/>
              </a:rPr>
              <a:t>元素。</a:t>
            </a:r>
            <a:r>
              <a:rPr lang="en-US" altLang="zh-CN">
                <a:latin typeface="Consolas" pitchFamily="49" charset="0"/>
                <a:ea typeface="楷体" pitchFamily="49" charset="-122"/>
                <a:cs typeface="Consolas" pitchFamily="49" charset="0"/>
              </a:rPr>
              <a:t>      </a:t>
            </a:r>
            <a:endParaRPr lang="zh-CN" altLang="en-US" dirty="0">
              <a:latin typeface="Consolas" pitchFamily="49" charset="0"/>
              <a:ea typeface="楷体" pitchFamily="49" charset="-122"/>
              <a:cs typeface="Consolas" pitchFamily="49" charset="0"/>
            </a:endParaRPr>
          </a:p>
        </p:txBody>
      </p:sp>
      <p:sp>
        <p:nvSpPr>
          <p:cNvPr id="4" name="Rectangle 21"/>
          <p:cNvSpPr>
            <a:spLocks noChangeArrowheads="1"/>
          </p:cNvSpPr>
          <p:nvPr/>
        </p:nvSpPr>
        <p:spPr bwMode="auto">
          <a:xfrm>
            <a:off x="1978025" y="3933062"/>
            <a:ext cx="647700" cy="50482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5" name="Text Box 2"/>
          <p:cNvSpPr txBox="1">
            <a:spLocks noChangeArrowheads="1"/>
          </p:cNvSpPr>
          <p:nvPr/>
        </p:nvSpPr>
        <p:spPr bwMode="auto">
          <a:xfrm>
            <a:off x="466725" y="2181216"/>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dirty="0">
                <a:solidFill>
                  <a:srgbClr val="3333FF"/>
                </a:solidFill>
                <a:latin typeface="Consolas" pitchFamily="49" charset="0"/>
                <a:cs typeface="Consolas" pitchFamily="49" charset="0"/>
              </a:rPr>
              <a:t>0</a:t>
            </a:r>
          </a:p>
        </p:txBody>
      </p:sp>
      <p:sp>
        <p:nvSpPr>
          <p:cNvPr id="6" name="Text Box 3"/>
          <p:cNvSpPr txBox="1">
            <a:spLocks noChangeArrowheads="1"/>
          </p:cNvSpPr>
          <p:nvPr/>
        </p:nvSpPr>
        <p:spPr bwMode="auto">
          <a:xfrm>
            <a:off x="877888" y="2181216"/>
            <a:ext cx="503237"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1</a:t>
            </a:r>
          </a:p>
        </p:txBody>
      </p:sp>
      <p:sp>
        <p:nvSpPr>
          <p:cNvPr id="7" name="Text Box 4"/>
          <p:cNvSpPr txBox="1">
            <a:spLocks noChangeArrowheads="1"/>
          </p:cNvSpPr>
          <p:nvPr/>
        </p:nvSpPr>
        <p:spPr bwMode="auto">
          <a:xfrm>
            <a:off x="2076450" y="2181216"/>
            <a:ext cx="503238"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i="1">
                <a:solidFill>
                  <a:srgbClr val="3333FF"/>
                </a:solidFill>
                <a:latin typeface="Consolas" pitchFamily="49" charset="0"/>
                <a:cs typeface="Consolas" pitchFamily="49" charset="0"/>
              </a:rPr>
              <a:t>i</a:t>
            </a:r>
            <a:r>
              <a:rPr lang="en-US" altLang="zh-CN" sz="1800">
                <a:solidFill>
                  <a:srgbClr val="3333FF"/>
                </a:solidFill>
                <a:latin typeface="Consolas" pitchFamily="49" charset="0"/>
                <a:ea typeface="宋体" pitchFamily="2" charset="-122"/>
                <a:cs typeface="Consolas" pitchFamily="49" charset="0"/>
              </a:rPr>
              <a:t>-</a:t>
            </a:r>
            <a:r>
              <a:rPr lang="en-US" altLang="zh-CN" sz="1800">
                <a:solidFill>
                  <a:srgbClr val="3333FF"/>
                </a:solidFill>
                <a:latin typeface="Consolas" pitchFamily="49" charset="0"/>
                <a:cs typeface="Consolas" pitchFamily="49" charset="0"/>
              </a:rPr>
              <a:t>1</a:t>
            </a:r>
          </a:p>
        </p:txBody>
      </p:sp>
      <p:sp>
        <p:nvSpPr>
          <p:cNvPr id="8" name="Text Box 5"/>
          <p:cNvSpPr txBox="1">
            <a:spLocks noChangeArrowheads="1"/>
          </p:cNvSpPr>
          <p:nvPr/>
        </p:nvSpPr>
        <p:spPr bwMode="auto">
          <a:xfrm>
            <a:off x="5794375" y="2143116"/>
            <a:ext cx="647700" cy="369332"/>
          </a:xfrm>
          <a:prstGeom prst="rect">
            <a:avLst/>
          </a:prstGeom>
          <a:noFill/>
          <a:ln w="38100" algn="ctr">
            <a:noFill/>
            <a:miter lim="800000"/>
            <a:headEnd/>
            <a:tailEnd/>
          </a:ln>
          <a:effectLst/>
        </p:spPr>
        <p:txBody>
          <a:bodyPr>
            <a:spAutoFit/>
          </a:bodyPr>
          <a:lstStyle/>
          <a:p>
            <a:pPr>
              <a:spcBef>
                <a:spcPct val="50000"/>
              </a:spcBef>
            </a:pPr>
            <a:r>
              <a:rPr lang="en-US" altLang="zh-CN" sz="1800" i="1">
                <a:solidFill>
                  <a:srgbClr val="3333FF"/>
                </a:solidFill>
                <a:latin typeface="Consolas" pitchFamily="49" charset="0"/>
                <a:cs typeface="Consolas" pitchFamily="49" charset="0"/>
              </a:rPr>
              <a:t>n</a:t>
            </a:r>
            <a:r>
              <a:rPr lang="en-US" altLang="zh-CN" sz="1800">
                <a:solidFill>
                  <a:srgbClr val="3333FF"/>
                </a:solidFill>
                <a:latin typeface="Consolas" pitchFamily="49" charset="0"/>
                <a:ea typeface="宋体" pitchFamily="2" charset="-122"/>
                <a:cs typeface="Consolas" pitchFamily="49" charset="0"/>
              </a:rPr>
              <a:t>-</a:t>
            </a:r>
            <a:r>
              <a:rPr lang="en-US" altLang="zh-CN" sz="1800">
                <a:solidFill>
                  <a:srgbClr val="3333FF"/>
                </a:solidFill>
                <a:latin typeface="Consolas" pitchFamily="49" charset="0"/>
                <a:cs typeface="Consolas" pitchFamily="49" charset="0"/>
              </a:rPr>
              <a:t>1</a:t>
            </a:r>
          </a:p>
        </p:txBody>
      </p:sp>
      <p:sp>
        <p:nvSpPr>
          <p:cNvPr id="9" name="Text Box 8"/>
          <p:cNvSpPr txBox="1">
            <a:spLocks noChangeArrowheads="1"/>
          </p:cNvSpPr>
          <p:nvPr/>
        </p:nvSpPr>
        <p:spPr bwMode="auto">
          <a:xfrm>
            <a:off x="2665413" y="2143116"/>
            <a:ext cx="503237" cy="369332"/>
          </a:xfrm>
          <a:prstGeom prst="rect">
            <a:avLst/>
          </a:prstGeom>
          <a:noFill/>
          <a:ln w="38100" algn="ctr">
            <a:noFill/>
            <a:miter lim="800000"/>
            <a:headEnd/>
            <a:tailEnd/>
          </a:ln>
          <a:effectLst/>
        </p:spPr>
        <p:txBody>
          <a:bodyPr>
            <a:spAutoFit/>
          </a:bodyPr>
          <a:lstStyle/>
          <a:p>
            <a:pPr>
              <a:spcBef>
                <a:spcPct val="50000"/>
              </a:spcBef>
            </a:pPr>
            <a:r>
              <a:rPr lang="en-US" altLang="zh-CN" sz="1800" i="1" dirty="0" err="1">
                <a:solidFill>
                  <a:srgbClr val="3333FF"/>
                </a:solidFill>
                <a:latin typeface="Consolas" pitchFamily="49" charset="0"/>
                <a:cs typeface="Consolas" pitchFamily="49" charset="0"/>
              </a:rPr>
              <a:t>i</a:t>
            </a:r>
            <a:endParaRPr lang="en-US" altLang="zh-CN" sz="1800" dirty="0">
              <a:solidFill>
                <a:srgbClr val="3333FF"/>
              </a:solidFill>
              <a:latin typeface="Consolas" pitchFamily="49" charset="0"/>
              <a:cs typeface="Consolas" pitchFamily="49" charset="0"/>
            </a:endParaRPr>
          </a:p>
        </p:txBody>
      </p:sp>
      <p:sp>
        <p:nvSpPr>
          <p:cNvPr id="10" name="Rectangle 9"/>
          <p:cNvSpPr>
            <a:spLocks noChangeArrowheads="1"/>
          </p:cNvSpPr>
          <p:nvPr/>
        </p:nvSpPr>
        <p:spPr bwMode="auto">
          <a:xfrm>
            <a:off x="393700" y="2614604"/>
            <a:ext cx="6553200" cy="72072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11" name="Text Box 10"/>
          <p:cNvSpPr txBox="1">
            <a:spLocks noChangeArrowheads="1"/>
          </p:cNvSpPr>
          <p:nvPr/>
        </p:nvSpPr>
        <p:spPr bwMode="auto">
          <a:xfrm>
            <a:off x="538163" y="2735254"/>
            <a:ext cx="504825" cy="400110"/>
          </a:xfrm>
          <a:prstGeom prst="rect">
            <a:avLst/>
          </a:prstGeom>
          <a:noFill/>
          <a:ln w="9525">
            <a:noFill/>
            <a:miter lim="800000"/>
            <a:headEnd/>
            <a:tailEnd/>
          </a:ln>
          <a:effectLst/>
        </p:spPr>
        <p:txBody>
          <a:bodyPr>
            <a:spAutoFit/>
          </a:bodyPr>
          <a:lstStyle/>
          <a:p>
            <a:pPr algn="l">
              <a:spcBef>
                <a:spcPct val="50000"/>
              </a:spcBef>
            </a:pPr>
            <a:r>
              <a:rPr lang="en-US" altLang="zh-CN" i="1">
                <a:solidFill>
                  <a:srgbClr val="FF00FF"/>
                </a:solidFill>
                <a:latin typeface="Consolas" pitchFamily="49" charset="0"/>
                <a:cs typeface="Consolas" pitchFamily="49" charset="0"/>
              </a:rPr>
              <a:t>a</a:t>
            </a:r>
            <a:r>
              <a:rPr lang="en-US" altLang="zh-CN" baseline="-25000">
                <a:solidFill>
                  <a:srgbClr val="FF00FF"/>
                </a:solidFill>
                <a:latin typeface="Consolas" pitchFamily="49" charset="0"/>
                <a:cs typeface="Consolas" pitchFamily="49" charset="0"/>
              </a:rPr>
              <a:t>1</a:t>
            </a:r>
          </a:p>
        </p:txBody>
      </p:sp>
      <p:sp>
        <p:nvSpPr>
          <p:cNvPr id="12" name="Text Box 11"/>
          <p:cNvSpPr txBox="1">
            <a:spLocks noChangeArrowheads="1"/>
          </p:cNvSpPr>
          <p:nvPr/>
        </p:nvSpPr>
        <p:spPr bwMode="auto">
          <a:xfrm>
            <a:off x="969963" y="2735254"/>
            <a:ext cx="504825" cy="400110"/>
          </a:xfrm>
          <a:prstGeom prst="rect">
            <a:avLst/>
          </a:prstGeom>
          <a:noFill/>
          <a:ln w="9525">
            <a:noFill/>
            <a:miter lim="800000"/>
            <a:headEnd/>
            <a:tailEnd/>
          </a:ln>
          <a:effectLst/>
        </p:spPr>
        <p:txBody>
          <a:bodyPr>
            <a:spAutoFit/>
          </a:bodyPr>
          <a:lstStyle/>
          <a:p>
            <a:pPr algn="l">
              <a:spcBef>
                <a:spcPct val="50000"/>
              </a:spcBef>
            </a:pPr>
            <a:r>
              <a:rPr lang="en-US" altLang="zh-CN" i="1">
                <a:solidFill>
                  <a:srgbClr val="FF00FF"/>
                </a:solidFill>
                <a:latin typeface="Consolas" pitchFamily="49" charset="0"/>
                <a:cs typeface="Consolas" pitchFamily="49" charset="0"/>
              </a:rPr>
              <a:t>a</a:t>
            </a:r>
            <a:r>
              <a:rPr lang="en-US" altLang="zh-CN" baseline="-25000">
                <a:solidFill>
                  <a:srgbClr val="FF00FF"/>
                </a:solidFill>
                <a:latin typeface="Consolas" pitchFamily="49" charset="0"/>
                <a:cs typeface="Consolas" pitchFamily="49" charset="0"/>
              </a:rPr>
              <a:t>2</a:t>
            </a:r>
          </a:p>
        </p:txBody>
      </p:sp>
      <p:sp>
        <p:nvSpPr>
          <p:cNvPr id="13" name="Text Box 12"/>
          <p:cNvSpPr txBox="1">
            <a:spLocks noChangeArrowheads="1"/>
          </p:cNvSpPr>
          <p:nvPr/>
        </p:nvSpPr>
        <p:spPr bwMode="auto">
          <a:xfrm>
            <a:off x="1473200" y="2735254"/>
            <a:ext cx="504825" cy="400110"/>
          </a:xfrm>
          <a:prstGeom prst="rect">
            <a:avLst/>
          </a:prstGeom>
          <a:noFill/>
          <a:ln w="9525">
            <a:noFill/>
            <a:miter lim="800000"/>
            <a:headEnd/>
            <a:tailEnd/>
          </a:ln>
          <a:effectLst/>
        </p:spPr>
        <p:txBody>
          <a:bodyPr>
            <a:spAutoFit/>
          </a:bodyPr>
          <a:lstStyle/>
          <a:p>
            <a:pPr algn="l">
              <a:spcBef>
                <a:spcPct val="50000"/>
              </a:spcBef>
            </a:pPr>
            <a:r>
              <a:rPr lang="en-US" altLang="zh-CN">
                <a:latin typeface="Consolas" pitchFamily="49" charset="0"/>
                <a:ea typeface="宋体" pitchFamily="2" charset="-122"/>
                <a:cs typeface="Consolas" pitchFamily="49" charset="0"/>
              </a:rPr>
              <a:t>…</a:t>
            </a:r>
            <a:endParaRPr lang="en-US" altLang="zh-CN" baseline="-25000">
              <a:latin typeface="Consolas" pitchFamily="49" charset="0"/>
              <a:ea typeface="宋体" pitchFamily="2" charset="-122"/>
              <a:cs typeface="Consolas" pitchFamily="49" charset="0"/>
            </a:endParaRPr>
          </a:p>
        </p:txBody>
      </p:sp>
      <p:sp>
        <p:nvSpPr>
          <p:cNvPr id="14" name="Text Box 14"/>
          <p:cNvSpPr txBox="1">
            <a:spLocks noChangeArrowheads="1"/>
          </p:cNvSpPr>
          <p:nvPr/>
        </p:nvSpPr>
        <p:spPr bwMode="auto">
          <a:xfrm>
            <a:off x="2698750" y="2735254"/>
            <a:ext cx="647700" cy="400110"/>
          </a:xfrm>
          <a:prstGeom prst="rect">
            <a:avLst/>
          </a:prstGeom>
          <a:noFill/>
          <a:ln w="9525">
            <a:noFill/>
            <a:miter lim="800000"/>
            <a:headEnd/>
            <a:tailEnd/>
          </a:ln>
          <a:effectLst/>
        </p:spPr>
        <p:txBody>
          <a:bodyPr>
            <a:spAutoFit/>
          </a:bodyPr>
          <a:lstStyle/>
          <a:p>
            <a:pPr algn="l">
              <a:spcBef>
                <a:spcPct val="50000"/>
              </a:spcBef>
            </a:pPr>
            <a:r>
              <a:rPr lang="en-US" altLang="zh-CN" i="1">
                <a:solidFill>
                  <a:srgbClr val="FF00FF"/>
                </a:solidFill>
                <a:latin typeface="Consolas" pitchFamily="49" charset="0"/>
                <a:cs typeface="Consolas" pitchFamily="49" charset="0"/>
              </a:rPr>
              <a:t>a</a:t>
            </a:r>
            <a:r>
              <a:rPr lang="en-US" altLang="zh-CN" i="1" baseline="-25000">
                <a:solidFill>
                  <a:srgbClr val="FF00FF"/>
                </a:solidFill>
                <a:latin typeface="Consolas" pitchFamily="49" charset="0"/>
                <a:cs typeface="Consolas" pitchFamily="49" charset="0"/>
              </a:rPr>
              <a:t>i</a:t>
            </a:r>
            <a:r>
              <a:rPr lang="en-US" altLang="zh-CN" baseline="-25000">
                <a:solidFill>
                  <a:srgbClr val="FF00FF"/>
                </a:solidFill>
                <a:latin typeface="Consolas" pitchFamily="49" charset="0"/>
                <a:cs typeface="Consolas" pitchFamily="49" charset="0"/>
              </a:rPr>
              <a:t>+1</a:t>
            </a:r>
          </a:p>
        </p:txBody>
      </p:sp>
      <p:sp>
        <p:nvSpPr>
          <p:cNvPr id="15" name="Text Box 15"/>
          <p:cNvSpPr txBox="1">
            <a:spLocks noChangeArrowheads="1"/>
          </p:cNvSpPr>
          <p:nvPr/>
        </p:nvSpPr>
        <p:spPr bwMode="auto">
          <a:xfrm>
            <a:off x="3706813" y="2735254"/>
            <a:ext cx="504825" cy="400110"/>
          </a:xfrm>
          <a:prstGeom prst="rect">
            <a:avLst/>
          </a:prstGeom>
          <a:noFill/>
          <a:ln w="9525">
            <a:noFill/>
            <a:miter lim="800000"/>
            <a:headEnd/>
            <a:tailEnd/>
          </a:ln>
          <a:effectLst/>
        </p:spPr>
        <p:txBody>
          <a:bodyPr>
            <a:spAutoFit/>
          </a:bodyPr>
          <a:lstStyle/>
          <a:p>
            <a:pPr algn="l">
              <a:spcBef>
                <a:spcPct val="50000"/>
              </a:spcBef>
            </a:pPr>
            <a:r>
              <a:rPr lang="en-US" altLang="zh-CN">
                <a:latin typeface="Consolas" pitchFamily="49" charset="0"/>
                <a:ea typeface="宋体" pitchFamily="2" charset="-122"/>
                <a:cs typeface="Consolas" pitchFamily="49" charset="0"/>
              </a:rPr>
              <a:t>…</a:t>
            </a:r>
            <a:endParaRPr lang="en-US" altLang="zh-CN" baseline="-25000">
              <a:latin typeface="Consolas" pitchFamily="49" charset="0"/>
              <a:ea typeface="宋体" pitchFamily="2" charset="-122"/>
              <a:cs typeface="Consolas" pitchFamily="49" charset="0"/>
            </a:endParaRPr>
          </a:p>
        </p:txBody>
      </p:sp>
      <p:sp>
        <p:nvSpPr>
          <p:cNvPr id="16" name="Text Box 16"/>
          <p:cNvSpPr txBox="1">
            <a:spLocks noChangeArrowheads="1"/>
          </p:cNvSpPr>
          <p:nvPr/>
        </p:nvSpPr>
        <p:spPr bwMode="auto">
          <a:xfrm>
            <a:off x="5865813" y="2735254"/>
            <a:ext cx="720725" cy="400110"/>
          </a:xfrm>
          <a:prstGeom prst="rect">
            <a:avLst/>
          </a:prstGeom>
          <a:noFill/>
          <a:ln w="9525">
            <a:noFill/>
            <a:miter lim="800000"/>
            <a:headEnd/>
            <a:tailEnd/>
          </a:ln>
          <a:effectLst/>
        </p:spPr>
        <p:txBody>
          <a:bodyPr>
            <a:spAutoFit/>
          </a:bodyPr>
          <a:lstStyle/>
          <a:p>
            <a:pPr algn="l">
              <a:spcBef>
                <a:spcPct val="50000"/>
              </a:spcBef>
            </a:pPr>
            <a:r>
              <a:rPr lang="en-US" altLang="zh-CN" i="1">
                <a:solidFill>
                  <a:srgbClr val="FF00FF"/>
                </a:solidFill>
                <a:latin typeface="Consolas" pitchFamily="49" charset="0"/>
                <a:ea typeface="宋体" pitchFamily="2" charset="-122"/>
                <a:cs typeface="Consolas" pitchFamily="49" charset="0"/>
              </a:rPr>
              <a:t>a</a:t>
            </a:r>
            <a:r>
              <a:rPr lang="en-US" altLang="zh-CN" i="1" baseline="-25000">
                <a:solidFill>
                  <a:srgbClr val="FF00FF"/>
                </a:solidFill>
                <a:latin typeface="Consolas" pitchFamily="49" charset="0"/>
                <a:ea typeface="宋体" pitchFamily="2" charset="-122"/>
                <a:cs typeface="Consolas" pitchFamily="49" charset="0"/>
              </a:rPr>
              <a:t>n</a:t>
            </a:r>
            <a:endParaRPr lang="en-US" altLang="zh-CN" baseline="-25000">
              <a:solidFill>
                <a:srgbClr val="FF00FF"/>
              </a:solidFill>
              <a:latin typeface="Consolas" pitchFamily="49" charset="0"/>
              <a:ea typeface="宋体" pitchFamily="2" charset="-122"/>
              <a:cs typeface="Consolas" pitchFamily="49" charset="0"/>
            </a:endParaRPr>
          </a:p>
        </p:txBody>
      </p:sp>
      <p:sp>
        <p:nvSpPr>
          <p:cNvPr id="17" name="Text Box 13"/>
          <p:cNvSpPr txBox="1">
            <a:spLocks noChangeArrowheads="1"/>
          </p:cNvSpPr>
          <p:nvPr/>
        </p:nvSpPr>
        <p:spPr bwMode="auto">
          <a:xfrm>
            <a:off x="2120900" y="2735254"/>
            <a:ext cx="504825" cy="400110"/>
          </a:xfrm>
          <a:prstGeom prst="rect">
            <a:avLst/>
          </a:prstGeom>
          <a:noFill/>
          <a:ln w="9525">
            <a:noFill/>
            <a:miter lim="800000"/>
            <a:headEnd/>
            <a:tailEnd/>
          </a:ln>
          <a:effectLst/>
        </p:spPr>
        <p:txBody>
          <a:bodyPr>
            <a:spAutoFit/>
          </a:bodyPr>
          <a:lstStyle/>
          <a:p>
            <a:pPr algn="l">
              <a:spcBef>
                <a:spcPct val="50000"/>
              </a:spcBef>
            </a:pPr>
            <a:r>
              <a:rPr lang="en-US" altLang="zh-CN" i="1" dirty="0" err="1">
                <a:solidFill>
                  <a:srgbClr val="FF0000"/>
                </a:solidFill>
                <a:latin typeface="Consolas" pitchFamily="49" charset="0"/>
                <a:cs typeface="Consolas" pitchFamily="49" charset="0"/>
              </a:rPr>
              <a:t>a</a:t>
            </a:r>
            <a:r>
              <a:rPr lang="en-US" altLang="zh-CN" i="1" baseline="-25000" dirty="0" err="1">
                <a:solidFill>
                  <a:srgbClr val="FF0000"/>
                </a:solidFill>
                <a:latin typeface="Consolas" pitchFamily="49" charset="0"/>
                <a:cs typeface="Consolas" pitchFamily="49" charset="0"/>
              </a:rPr>
              <a:t>i</a:t>
            </a:r>
            <a:endParaRPr lang="en-US" altLang="zh-CN" i="1" baseline="-25000" dirty="0">
              <a:solidFill>
                <a:srgbClr val="FF0000"/>
              </a:solidFill>
              <a:latin typeface="Consolas" pitchFamily="49" charset="0"/>
              <a:cs typeface="Consolas" pitchFamily="49" charset="0"/>
            </a:endParaRPr>
          </a:p>
        </p:txBody>
      </p:sp>
      <p:sp>
        <p:nvSpPr>
          <p:cNvPr id="18" name="Text Box 22"/>
          <p:cNvSpPr txBox="1">
            <a:spLocks noChangeArrowheads="1"/>
          </p:cNvSpPr>
          <p:nvPr/>
        </p:nvSpPr>
        <p:spPr bwMode="auto">
          <a:xfrm>
            <a:off x="1546225" y="4005254"/>
            <a:ext cx="431800" cy="400110"/>
          </a:xfrm>
          <a:prstGeom prst="rect">
            <a:avLst/>
          </a:prstGeom>
          <a:noFill/>
          <a:ln w="9525">
            <a:noFill/>
            <a:miter lim="800000"/>
            <a:headEnd/>
            <a:tailEnd/>
          </a:ln>
          <a:effectLst/>
        </p:spPr>
        <p:txBody>
          <a:bodyPr>
            <a:spAutoFit/>
          </a:bodyPr>
          <a:lstStyle/>
          <a:p>
            <a:pPr algn="l">
              <a:spcBef>
                <a:spcPct val="50000"/>
              </a:spcBef>
            </a:pPr>
            <a:r>
              <a:rPr lang="en-US" altLang="zh-CN" i="1">
                <a:latin typeface="Consolas" pitchFamily="49" charset="0"/>
                <a:cs typeface="Consolas" pitchFamily="49" charset="0"/>
              </a:rPr>
              <a:t>e</a:t>
            </a:r>
          </a:p>
        </p:txBody>
      </p:sp>
      <p:sp>
        <p:nvSpPr>
          <p:cNvPr id="19" name="Text Box 23"/>
          <p:cNvSpPr txBox="1">
            <a:spLocks noChangeArrowheads="1"/>
          </p:cNvSpPr>
          <p:nvPr/>
        </p:nvSpPr>
        <p:spPr bwMode="auto">
          <a:xfrm>
            <a:off x="5049838" y="2143116"/>
            <a:ext cx="647700" cy="369332"/>
          </a:xfrm>
          <a:prstGeom prst="rect">
            <a:avLst/>
          </a:prstGeom>
          <a:noFill/>
          <a:ln w="38100" algn="ctr">
            <a:noFill/>
            <a:miter lim="800000"/>
            <a:headEnd/>
            <a:tailEnd/>
          </a:ln>
          <a:effectLst/>
        </p:spPr>
        <p:txBody>
          <a:bodyPr>
            <a:spAutoFit/>
          </a:bodyPr>
          <a:lstStyle/>
          <a:p>
            <a:pPr>
              <a:spcBef>
                <a:spcPct val="50000"/>
              </a:spcBef>
            </a:pPr>
            <a:r>
              <a:rPr lang="en-US" altLang="zh-CN" sz="1800" i="1" dirty="0">
                <a:solidFill>
                  <a:srgbClr val="3333FF"/>
                </a:solidFill>
                <a:latin typeface="Consolas" pitchFamily="49" charset="0"/>
                <a:cs typeface="Consolas" pitchFamily="49" charset="0"/>
              </a:rPr>
              <a:t>n</a:t>
            </a:r>
            <a:r>
              <a:rPr lang="en-US" altLang="zh-CN" sz="1800" dirty="0">
                <a:solidFill>
                  <a:srgbClr val="3333FF"/>
                </a:solidFill>
                <a:latin typeface="Consolas" pitchFamily="49" charset="0"/>
                <a:ea typeface="宋体" pitchFamily="2" charset="-122"/>
                <a:cs typeface="Consolas" pitchFamily="49" charset="0"/>
              </a:rPr>
              <a:t>-</a:t>
            </a:r>
            <a:r>
              <a:rPr lang="en-US" altLang="zh-CN" sz="1800" dirty="0">
                <a:solidFill>
                  <a:srgbClr val="3333FF"/>
                </a:solidFill>
                <a:latin typeface="Consolas" pitchFamily="49" charset="0"/>
                <a:cs typeface="Consolas" pitchFamily="49" charset="0"/>
              </a:rPr>
              <a:t>2</a:t>
            </a:r>
          </a:p>
        </p:txBody>
      </p:sp>
      <p:sp>
        <p:nvSpPr>
          <p:cNvPr id="20" name="Text Box 24"/>
          <p:cNvSpPr txBox="1">
            <a:spLocks noChangeArrowheads="1"/>
          </p:cNvSpPr>
          <p:nvPr/>
        </p:nvSpPr>
        <p:spPr bwMode="auto">
          <a:xfrm>
            <a:off x="5146675" y="2760654"/>
            <a:ext cx="720725" cy="400110"/>
          </a:xfrm>
          <a:prstGeom prst="rect">
            <a:avLst/>
          </a:prstGeom>
          <a:noFill/>
          <a:ln w="9525">
            <a:noFill/>
            <a:miter lim="800000"/>
            <a:headEnd/>
            <a:tailEnd/>
          </a:ln>
          <a:effectLst/>
        </p:spPr>
        <p:txBody>
          <a:bodyPr>
            <a:spAutoFit/>
          </a:bodyPr>
          <a:lstStyle/>
          <a:p>
            <a:pPr algn="l">
              <a:spcBef>
                <a:spcPct val="50000"/>
              </a:spcBef>
            </a:pPr>
            <a:r>
              <a:rPr lang="en-US" altLang="zh-CN" i="1">
                <a:solidFill>
                  <a:srgbClr val="FF00FF"/>
                </a:solidFill>
                <a:latin typeface="Consolas" pitchFamily="49" charset="0"/>
                <a:ea typeface="宋体" pitchFamily="2" charset="-122"/>
                <a:cs typeface="Consolas" pitchFamily="49" charset="0"/>
              </a:rPr>
              <a:t>a</a:t>
            </a:r>
            <a:r>
              <a:rPr lang="en-US" altLang="zh-CN" i="1" baseline="-25000">
                <a:solidFill>
                  <a:srgbClr val="FF00FF"/>
                </a:solidFill>
                <a:latin typeface="Consolas" pitchFamily="49" charset="0"/>
                <a:ea typeface="宋体" pitchFamily="2" charset="-122"/>
                <a:cs typeface="Consolas" pitchFamily="49" charset="0"/>
              </a:rPr>
              <a:t>n-</a:t>
            </a:r>
            <a:r>
              <a:rPr lang="en-US" altLang="zh-CN" baseline="-25000">
                <a:solidFill>
                  <a:srgbClr val="FF00FF"/>
                </a:solidFill>
                <a:latin typeface="Consolas" pitchFamily="49" charset="0"/>
                <a:ea typeface="宋体" pitchFamily="2" charset="-122"/>
                <a:cs typeface="Consolas" pitchFamily="49" charset="0"/>
              </a:rPr>
              <a:t>1</a:t>
            </a:r>
          </a:p>
        </p:txBody>
      </p:sp>
      <p:sp>
        <p:nvSpPr>
          <p:cNvPr id="21" name="Rectangle 28"/>
          <p:cNvSpPr>
            <a:spLocks noChangeArrowheads="1"/>
          </p:cNvSpPr>
          <p:nvPr/>
        </p:nvSpPr>
        <p:spPr bwMode="auto">
          <a:xfrm>
            <a:off x="7307263" y="2614604"/>
            <a:ext cx="1441450" cy="720725"/>
          </a:xfrm>
          <a:prstGeom prst="rect">
            <a:avLst/>
          </a:prstGeom>
          <a:solidFill>
            <a:srgbClr val="92D050"/>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2" name="Text Box 29"/>
          <p:cNvSpPr txBox="1">
            <a:spLocks noChangeArrowheads="1"/>
          </p:cNvSpPr>
          <p:nvPr/>
        </p:nvSpPr>
        <p:spPr bwMode="auto">
          <a:xfrm>
            <a:off x="7596188" y="2181216"/>
            <a:ext cx="904902" cy="276999"/>
          </a:xfrm>
          <a:prstGeom prst="rect">
            <a:avLst/>
          </a:prstGeom>
          <a:noFill/>
          <a:ln w="9525">
            <a:noFill/>
            <a:miter lim="800000"/>
            <a:headEnd/>
            <a:tailEnd/>
          </a:ln>
          <a:effectLst/>
        </p:spPr>
        <p:txBody>
          <a:bodyPr wrap="square" lIns="0" tIns="0" rIns="0" bIns="0">
            <a:spAutoFit/>
          </a:bodyPr>
          <a:lstStyle/>
          <a:p>
            <a:pPr algn="l">
              <a:spcBef>
                <a:spcPct val="50000"/>
              </a:spcBef>
            </a:pPr>
            <a:r>
              <a:rPr lang="en-US" altLang="zh-CN" sz="1800">
                <a:latin typeface="Consolas" pitchFamily="49" charset="0"/>
                <a:cs typeface="Consolas" pitchFamily="49" charset="0"/>
              </a:rPr>
              <a:t>length</a:t>
            </a:r>
          </a:p>
        </p:txBody>
      </p:sp>
      <p:sp>
        <p:nvSpPr>
          <p:cNvPr id="23" name="Text Box 30"/>
          <p:cNvSpPr txBox="1">
            <a:spLocks noChangeArrowheads="1"/>
          </p:cNvSpPr>
          <p:nvPr/>
        </p:nvSpPr>
        <p:spPr bwMode="auto">
          <a:xfrm>
            <a:off x="7667625" y="2759066"/>
            <a:ext cx="719138" cy="304800"/>
          </a:xfrm>
          <a:prstGeom prst="rect">
            <a:avLst/>
          </a:prstGeom>
          <a:noFill/>
          <a:ln w="9525">
            <a:noFill/>
            <a:miter lim="800000"/>
            <a:headEnd/>
            <a:tailEnd/>
          </a:ln>
          <a:effectLst/>
        </p:spPr>
        <p:txBody>
          <a:bodyPr lIns="0" tIns="0" rIns="0" bIns="0">
            <a:spAutoFit/>
          </a:bodyPr>
          <a:lstStyle/>
          <a:p>
            <a:pPr>
              <a:spcBef>
                <a:spcPct val="50000"/>
              </a:spcBef>
            </a:pPr>
            <a:r>
              <a:rPr lang="en-US" altLang="zh-CN" sz="2000" i="1">
                <a:latin typeface="Consolas" pitchFamily="49" charset="0"/>
                <a:cs typeface="Consolas" pitchFamily="49" charset="0"/>
              </a:rPr>
              <a:t>n</a:t>
            </a:r>
          </a:p>
        </p:txBody>
      </p:sp>
      <p:sp>
        <p:nvSpPr>
          <p:cNvPr id="24" name="Text Box 31"/>
          <p:cNvSpPr txBox="1">
            <a:spLocks noChangeArrowheads="1"/>
          </p:cNvSpPr>
          <p:nvPr/>
        </p:nvSpPr>
        <p:spPr bwMode="auto">
          <a:xfrm>
            <a:off x="7667625" y="2786058"/>
            <a:ext cx="719138" cy="304800"/>
          </a:xfrm>
          <a:prstGeom prst="rect">
            <a:avLst/>
          </a:prstGeom>
          <a:solidFill>
            <a:srgbClr val="92D050"/>
          </a:solidFill>
          <a:ln w="9525">
            <a:noFill/>
            <a:miter lim="800000"/>
            <a:headEnd/>
            <a:tailEnd/>
          </a:ln>
          <a:effectLst/>
        </p:spPr>
        <p:txBody>
          <a:bodyPr lIns="0" tIns="0" rIns="0" bIns="0">
            <a:spAutoFit/>
          </a:bodyPr>
          <a:lstStyle/>
          <a:p>
            <a:pPr>
              <a:spcBef>
                <a:spcPct val="50000"/>
              </a:spcBef>
            </a:pPr>
            <a:r>
              <a:rPr lang="en-US" altLang="zh-CN" sz="2000" i="1" dirty="0">
                <a:latin typeface="Consolas" pitchFamily="49" charset="0"/>
                <a:cs typeface="Consolas" pitchFamily="49" charset="0"/>
              </a:rPr>
              <a:t>n</a:t>
            </a:r>
            <a:r>
              <a:rPr lang="en-US" altLang="zh-CN" sz="2000" dirty="0">
                <a:latin typeface="Consolas" pitchFamily="49" charset="0"/>
                <a:ea typeface="宋体" pitchFamily="2" charset="-122"/>
                <a:cs typeface="Consolas" pitchFamily="49" charset="0"/>
              </a:rPr>
              <a:t>-</a:t>
            </a:r>
            <a:r>
              <a:rPr lang="en-US" altLang="zh-CN" sz="2000" dirty="0">
                <a:latin typeface="Consolas" pitchFamily="49" charset="0"/>
                <a:cs typeface="Consolas" pitchFamily="49" charset="0"/>
              </a:rPr>
              <a:t>1</a:t>
            </a:r>
          </a:p>
        </p:txBody>
      </p:sp>
      <p:sp>
        <p:nvSpPr>
          <p:cNvPr id="25" name="Text Box 32"/>
          <p:cNvSpPr txBox="1">
            <a:spLocks noChangeArrowheads="1"/>
          </p:cNvSpPr>
          <p:nvPr/>
        </p:nvSpPr>
        <p:spPr bwMode="auto">
          <a:xfrm>
            <a:off x="3419475" y="4846629"/>
            <a:ext cx="1944688" cy="400110"/>
          </a:xfrm>
          <a:prstGeom prst="rect">
            <a:avLst/>
          </a:prstGeom>
          <a:noFill/>
          <a:ln w="9525">
            <a:noFill/>
            <a:miter lim="800000"/>
            <a:headEnd/>
            <a:tailEnd/>
          </a:ln>
          <a:effectLst/>
        </p:spPr>
        <p:txBody>
          <a:bodyPr>
            <a:spAutoFit/>
          </a:bodyPr>
          <a:lstStyle/>
          <a:p>
            <a:pPr algn="l">
              <a:spcBef>
                <a:spcPct val="50000"/>
              </a:spcBef>
            </a:pPr>
            <a:r>
              <a:rPr lang="zh-CN" altLang="en-US">
                <a:solidFill>
                  <a:srgbClr val="FF00FF"/>
                </a:solidFill>
                <a:latin typeface="Consolas" pitchFamily="49" charset="0"/>
                <a:ea typeface="黑体" pitchFamily="49" charset="-122"/>
                <a:cs typeface="Consolas" pitchFamily="49" charset="0"/>
              </a:rPr>
              <a:t>删除完成</a:t>
            </a:r>
            <a:endParaRPr lang="zh-CN" altLang="en-US" dirty="0">
              <a:solidFill>
                <a:srgbClr val="FF00FF"/>
              </a:solidFill>
              <a:latin typeface="Consolas" pitchFamily="49" charset="0"/>
              <a:ea typeface="黑体" pitchFamily="49" charset="-122"/>
              <a:cs typeface="Consolas" pitchFamily="49" charset="0"/>
            </a:endParaRPr>
          </a:p>
        </p:txBody>
      </p:sp>
      <p:sp>
        <p:nvSpPr>
          <p:cNvPr id="3" name="幻灯片编号占位符 2"/>
          <p:cNvSpPr>
            <a:spLocks noGrp="1"/>
          </p:cNvSpPr>
          <p:nvPr>
            <p:ph type="sldNum" sz="quarter" idx="12"/>
          </p:nvPr>
        </p:nvSpPr>
        <p:spPr/>
        <p:txBody>
          <a:bodyPr/>
          <a:lstStyle/>
          <a:p>
            <a:fld id="{BC067DFE-42A7-4CB5-93C4-F2F97DA7580C}" type="slidenum">
              <a:rPr lang="en-US" altLang="zh-CN" smtClean="0"/>
              <a:pPr/>
              <a:t>24</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6313"/>
    </mc:Choice>
    <mc:Fallback xmlns="">
      <p:transition xmlns:p14="http://schemas.microsoft.com/office/powerpoint/2010/main" spd="slow" advTm="631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381 0.01227 L -0.00381 0.18032 " pathEditMode="relative" rAng="0" ptsTypes="AA">
                                      <p:cBhvr>
                                        <p:cTn id="6" dur="2000" fill="hold"/>
                                        <p:tgtEl>
                                          <p:spTgt spid="17"/>
                                        </p:tgtEl>
                                        <p:attrNameLst>
                                          <p:attrName>ppt_x</p:attrName>
                                          <p:attrName>ppt_y</p:attrName>
                                        </p:attrNameLst>
                                      </p:cBhvr>
                                      <p:rCtr x="0" y="84"/>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3.05556E-6 -1.85185E-6 L -0.06302 -1.85185E-6 " pathEditMode="relative" ptsTypes="AA">
                                      <p:cBhvr>
                                        <p:cTn id="10" dur="2000" fill="hold"/>
                                        <p:tgtEl>
                                          <p:spTgt spid="14"/>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0.00399 -0.00185 L -0.10244 -2.59259E-6 " pathEditMode="relative" rAng="0" ptsTypes="AA">
                                      <p:cBhvr>
                                        <p:cTn id="14" dur="2000" fill="hold"/>
                                        <p:tgtEl>
                                          <p:spTgt spid="15"/>
                                        </p:tgtEl>
                                        <p:attrNameLst>
                                          <p:attrName>ppt_x</p:attrName>
                                          <p:attrName>ppt_y</p:attrName>
                                        </p:attrNameLst>
                                      </p:cBhvr>
                                      <p:rCtr x="-49" y="1"/>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1.38889E-6 1.85185E-6 L -0.08663 1.85185E-6 " pathEditMode="relative" ptsTypes="AA">
                                      <p:cBhvr>
                                        <p:cTn id="18" dur="2000" fill="hold"/>
                                        <p:tgtEl>
                                          <p:spTgt spid="20"/>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0" nodeType="clickEffect">
                                  <p:stCondLst>
                                    <p:cond delay="0"/>
                                  </p:stCondLst>
                                  <p:childTnLst>
                                    <p:animMotion origin="layout" path="M 2.5E-6 -1.85185E-6 L -0.08664 -1.85185E-6 " pathEditMode="relative" ptsTypes="AA">
                                      <p:cBhvr>
                                        <p:cTn id="22" dur="2000" fill="hold"/>
                                        <p:tgtEl>
                                          <p:spTgt spid="16"/>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20" grpId="0"/>
      <p:bldP spid="24" grpId="0" animBg="1"/>
      <p:bldP spid="2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3"/>
          <p:cNvSpPr txBox="1">
            <a:spLocks noChangeArrowheads="1"/>
          </p:cNvSpPr>
          <p:nvPr/>
        </p:nvSpPr>
        <p:spPr bwMode="auto">
          <a:xfrm>
            <a:off x="357159" y="714356"/>
            <a:ext cx="8572560" cy="4141372"/>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tIns="144000">
            <a:spAutoFit/>
          </a:bodyPr>
          <a:lstStyle/>
          <a:p>
            <a:pPr algn="l">
              <a:lnSpc>
                <a:spcPts val="2800"/>
              </a:lnSpc>
              <a:spcBef>
                <a:spcPts val="0"/>
              </a:spcBef>
            </a:pPr>
            <a:r>
              <a:rPr kumimoji="1" lang="en-US" altLang="zh-CN" sz="1800" dirty="0">
                <a:solidFill>
                  <a:srgbClr val="0000FF"/>
                </a:solidFill>
                <a:latin typeface="Consolas" pitchFamily="49" charset="0"/>
                <a:ea typeface="仿宋" pitchFamily="49" charset="-122"/>
                <a:cs typeface="Consolas" pitchFamily="49" charset="0"/>
              </a:rPr>
              <a:t>bool </a:t>
            </a:r>
            <a:r>
              <a:rPr kumimoji="1" lang="en-US" altLang="zh-CN" sz="1800" dirty="0" err="1">
                <a:solidFill>
                  <a:srgbClr val="FF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ListDelete</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SqList</a:t>
            </a:r>
            <a:r>
              <a:rPr kumimoji="1" lang="en-US" altLang="zh-CN" sz="1800" dirty="0">
                <a:solidFill>
                  <a:srgbClr val="0000FF"/>
                </a:solidFill>
                <a:latin typeface="Consolas" pitchFamily="49" charset="0"/>
                <a:ea typeface="仿宋" pitchFamily="49" charset="-122"/>
                <a:cs typeface="Consolas" pitchFamily="49" charset="0"/>
              </a:rPr>
              <a:t> *&amp;L</a:t>
            </a:r>
            <a:r>
              <a:rPr kumimoji="1" lang="zh-CN" altLang="en-US"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int</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err="1">
                <a:solidFill>
                  <a:srgbClr val="0000FF"/>
                </a:solidFill>
                <a:latin typeface="Consolas" pitchFamily="49" charset="0"/>
                <a:ea typeface="仿宋" pitchFamily="49" charset="-122"/>
                <a:cs typeface="Consolas" pitchFamily="49" charset="0"/>
              </a:rPr>
              <a:t>i</a:t>
            </a:r>
            <a:r>
              <a:rPr kumimoji="1" lang="zh-CN" altLang="en-US"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ElemType</a:t>
            </a:r>
            <a:r>
              <a:rPr kumimoji="1" lang="en-US" altLang="zh-CN" sz="1800" dirty="0">
                <a:solidFill>
                  <a:srgbClr val="0000FF"/>
                </a:solidFill>
                <a:latin typeface="Consolas" pitchFamily="49" charset="0"/>
                <a:ea typeface="仿宋" pitchFamily="49" charset="-122"/>
                <a:cs typeface="Consolas" pitchFamily="49" charset="0"/>
              </a:rPr>
              <a:t> &amp;e)</a:t>
            </a:r>
          </a:p>
          <a:p>
            <a:pPr algn="l">
              <a:lnSpc>
                <a:spcPts val="2800"/>
              </a:lnSpc>
              <a:spcBef>
                <a:spcPts val="0"/>
              </a:spcBef>
            </a:pP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err="1">
                <a:solidFill>
                  <a:srgbClr val="0000FF"/>
                </a:solidFill>
                <a:latin typeface="Consolas" pitchFamily="49" charset="0"/>
                <a:ea typeface="仿宋" pitchFamily="49" charset="-122"/>
                <a:cs typeface="Consolas" pitchFamily="49" charset="0"/>
              </a:rPr>
              <a:t>int</a:t>
            </a:r>
            <a:r>
              <a:rPr kumimoji="1" lang="en-US" altLang="zh-CN" sz="1800" dirty="0">
                <a:solidFill>
                  <a:srgbClr val="0000FF"/>
                </a:solidFill>
                <a:latin typeface="Consolas" pitchFamily="49" charset="0"/>
                <a:ea typeface="仿宋" pitchFamily="49" charset="-122"/>
                <a:cs typeface="Consolas" pitchFamily="49" charset="0"/>
              </a:rPr>
              <a:t> j;</a:t>
            </a:r>
          </a:p>
          <a:p>
            <a:pPr algn="l">
              <a:lnSpc>
                <a:spcPts val="2800"/>
              </a:lnSpc>
              <a:spcBef>
                <a:spcPts val="0"/>
              </a:spcBef>
            </a:pPr>
            <a:r>
              <a:rPr kumimoji="1" lang="en-US" altLang="zh-CN" sz="1800" dirty="0">
                <a:solidFill>
                  <a:srgbClr val="0000FF"/>
                </a:solidFill>
                <a:latin typeface="Consolas" pitchFamily="49" charset="0"/>
                <a:ea typeface="仿宋" pitchFamily="49" charset="-122"/>
                <a:cs typeface="Consolas" pitchFamily="49" charset="0"/>
              </a:rPr>
              <a:t>   if (</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&lt;1 || </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&gt;L-&gt;length)	</a:t>
            </a:r>
            <a:r>
              <a:rPr kumimoji="1" lang="zh-CN" altLang="en-US"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70C0"/>
                </a:solidFill>
                <a:latin typeface="Consolas" pitchFamily="49" charset="0"/>
                <a:ea typeface="仿宋" pitchFamily="49" charset="-122"/>
                <a:cs typeface="Consolas" pitchFamily="49" charset="0"/>
              </a:rPr>
              <a:t>//</a:t>
            </a:r>
            <a:r>
              <a:rPr kumimoji="1" lang="zh-CN" altLang="en-US" sz="1800" dirty="0">
                <a:solidFill>
                  <a:srgbClr val="0070C0"/>
                </a:solidFill>
                <a:latin typeface="Consolas" pitchFamily="49" charset="0"/>
                <a:ea typeface="仿宋" pitchFamily="49" charset="-122"/>
                <a:cs typeface="Consolas" pitchFamily="49" charset="0"/>
              </a:rPr>
              <a:t>参数错误时返回</a:t>
            </a:r>
            <a:r>
              <a:rPr kumimoji="1" lang="en-US" altLang="zh-CN" sz="1800" dirty="0">
                <a:solidFill>
                  <a:srgbClr val="0070C0"/>
                </a:solidFill>
                <a:latin typeface="Consolas" pitchFamily="49" charset="0"/>
                <a:ea typeface="仿宋" pitchFamily="49" charset="-122"/>
                <a:cs typeface="Consolas" pitchFamily="49" charset="0"/>
              </a:rPr>
              <a:t>false</a:t>
            </a:r>
          </a:p>
          <a:p>
            <a:pPr algn="l">
              <a:lnSpc>
                <a:spcPts val="2800"/>
              </a:lnSpc>
              <a:spcBef>
                <a:spcPts val="0"/>
              </a:spcBef>
            </a:pPr>
            <a:r>
              <a:rPr kumimoji="1" lang="en-US" altLang="zh-CN" sz="1800" dirty="0">
                <a:solidFill>
                  <a:srgbClr val="0000FF"/>
                </a:solidFill>
                <a:latin typeface="Consolas" pitchFamily="49" charset="0"/>
                <a:ea typeface="仿宋" pitchFamily="49" charset="-122"/>
                <a:cs typeface="Consolas" pitchFamily="49" charset="0"/>
              </a:rPr>
              <a:t>      return false;</a:t>
            </a:r>
          </a:p>
          <a:p>
            <a:pPr algn="l">
              <a:lnSpc>
                <a:spcPts val="2800"/>
              </a:lnSpc>
              <a:spcBef>
                <a:spcPts val="0"/>
              </a:spcBef>
            </a:pP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70C0"/>
                </a:solidFill>
                <a:latin typeface="Consolas" pitchFamily="49" charset="0"/>
                <a:ea typeface="仿宋" pitchFamily="49" charset="-122"/>
                <a:cs typeface="Consolas" pitchFamily="49" charset="0"/>
              </a:rPr>
              <a:t>//</a:t>
            </a:r>
            <a:r>
              <a:rPr kumimoji="1" lang="zh-CN" altLang="en-US" sz="1800" dirty="0">
                <a:solidFill>
                  <a:srgbClr val="0070C0"/>
                </a:solidFill>
                <a:latin typeface="Consolas" pitchFamily="49" charset="0"/>
                <a:ea typeface="仿宋" pitchFamily="49" charset="-122"/>
                <a:cs typeface="Consolas" pitchFamily="49" charset="0"/>
              </a:rPr>
              <a:t>将顺序表逻辑序号转化为物理序号</a:t>
            </a:r>
          </a:p>
          <a:p>
            <a:pPr algn="l">
              <a:lnSpc>
                <a:spcPts val="2800"/>
              </a:lnSpc>
              <a:spcBef>
                <a:spcPts val="0"/>
              </a:spcBef>
            </a:pPr>
            <a:r>
              <a:rPr kumimoji="1" lang="zh-CN" altLang="en-US"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e=L-&gt;data[</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a:t>
            </a:r>
          </a:p>
          <a:p>
            <a:pPr algn="l">
              <a:lnSpc>
                <a:spcPts val="2800"/>
              </a:lnSpc>
              <a:spcBef>
                <a:spcPts val="0"/>
              </a:spcBef>
            </a:pPr>
            <a:r>
              <a:rPr kumimoji="1" lang="en-US" altLang="zh-CN" sz="1800" dirty="0">
                <a:solidFill>
                  <a:srgbClr val="FF00FF"/>
                </a:solidFill>
                <a:latin typeface="Consolas" pitchFamily="49" charset="0"/>
                <a:ea typeface="仿宋" pitchFamily="49" charset="-122"/>
                <a:cs typeface="Consolas" pitchFamily="49" charset="0"/>
              </a:rPr>
              <a:t>   for (j=</a:t>
            </a:r>
            <a:r>
              <a:rPr kumimoji="1" lang="en-US" altLang="zh-CN" sz="1800" dirty="0" err="1">
                <a:solidFill>
                  <a:srgbClr val="FF00FF"/>
                </a:solidFill>
                <a:latin typeface="Consolas" pitchFamily="49" charset="0"/>
                <a:ea typeface="仿宋" pitchFamily="49" charset="-122"/>
                <a:cs typeface="Consolas" pitchFamily="49" charset="0"/>
              </a:rPr>
              <a:t>i;j</a:t>
            </a:r>
            <a:r>
              <a:rPr kumimoji="1" lang="en-US" altLang="zh-CN" sz="1800" dirty="0">
                <a:solidFill>
                  <a:srgbClr val="FF00FF"/>
                </a:solidFill>
                <a:latin typeface="Consolas" pitchFamily="49" charset="0"/>
                <a:ea typeface="仿宋" pitchFamily="49" charset="-122"/>
                <a:cs typeface="Consolas" pitchFamily="49" charset="0"/>
              </a:rPr>
              <a:t>&lt;L-&gt;length-1;j++)  </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70C0"/>
                </a:solidFill>
                <a:latin typeface="Consolas" pitchFamily="49" charset="0"/>
                <a:ea typeface="仿宋" pitchFamily="49" charset="-122"/>
                <a:cs typeface="Consolas" pitchFamily="49" charset="0"/>
              </a:rPr>
              <a:t>//</a:t>
            </a:r>
            <a:r>
              <a:rPr kumimoji="1" lang="zh-CN" altLang="en-US" sz="1800" dirty="0">
                <a:solidFill>
                  <a:srgbClr val="0070C0"/>
                </a:solidFill>
                <a:latin typeface="Consolas" pitchFamily="49" charset="0"/>
                <a:ea typeface="仿宋" pitchFamily="49" charset="-122"/>
                <a:cs typeface="Consolas" pitchFamily="49" charset="0"/>
              </a:rPr>
              <a:t>将</a:t>
            </a:r>
            <a:r>
              <a:rPr kumimoji="1" lang="en-US" altLang="zh-CN" sz="1800" dirty="0">
                <a:solidFill>
                  <a:srgbClr val="0070C0"/>
                </a:solidFill>
                <a:latin typeface="Consolas" pitchFamily="49" charset="0"/>
                <a:ea typeface="仿宋" pitchFamily="49" charset="-122"/>
                <a:cs typeface="Consolas" pitchFamily="49" charset="0"/>
              </a:rPr>
              <a:t>data[</a:t>
            </a:r>
            <a:r>
              <a:rPr kumimoji="1" lang="en-US" altLang="zh-CN" sz="1800" dirty="0" err="1">
                <a:solidFill>
                  <a:srgbClr val="0070C0"/>
                </a:solidFill>
                <a:latin typeface="Consolas" pitchFamily="49" charset="0"/>
                <a:ea typeface="仿宋" pitchFamily="49" charset="-122"/>
                <a:cs typeface="Consolas" pitchFamily="49" charset="0"/>
              </a:rPr>
              <a:t>i</a:t>
            </a:r>
            <a:r>
              <a:rPr kumimoji="1" lang="en-US" altLang="zh-CN" sz="1800" dirty="0">
                <a:solidFill>
                  <a:srgbClr val="0070C0"/>
                </a:solidFill>
                <a:latin typeface="Consolas" pitchFamily="49" charset="0"/>
                <a:ea typeface="仿宋" pitchFamily="49" charset="-122"/>
                <a:cs typeface="Consolas" pitchFamily="49" charset="0"/>
              </a:rPr>
              <a:t>..n-1]</a:t>
            </a:r>
            <a:r>
              <a:rPr kumimoji="1" lang="zh-CN" altLang="en-US" sz="1800" dirty="0">
                <a:solidFill>
                  <a:srgbClr val="0070C0"/>
                </a:solidFill>
                <a:latin typeface="Consolas" pitchFamily="49" charset="0"/>
                <a:ea typeface="仿宋" pitchFamily="49" charset="-122"/>
                <a:cs typeface="Consolas" pitchFamily="49" charset="0"/>
              </a:rPr>
              <a:t>元素前移</a:t>
            </a:r>
          </a:p>
          <a:p>
            <a:pPr algn="l">
              <a:lnSpc>
                <a:spcPts val="2800"/>
              </a:lnSpc>
              <a:spcBef>
                <a:spcPts val="0"/>
              </a:spcBef>
            </a:pPr>
            <a:r>
              <a:rPr kumimoji="1" lang="zh-CN" altLang="en-US"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FF00FF"/>
                </a:solidFill>
                <a:latin typeface="Consolas" pitchFamily="49" charset="0"/>
                <a:ea typeface="仿宋" pitchFamily="49" charset="-122"/>
                <a:cs typeface="Consolas" pitchFamily="49" charset="0"/>
              </a:rPr>
              <a:t>L-&gt;data[j]=L-&gt;data[</a:t>
            </a:r>
            <a:r>
              <a:rPr kumimoji="1" lang="en-US" altLang="zh-CN" sz="1800" dirty="0" err="1">
                <a:solidFill>
                  <a:srgbClr val="FF00FF"/>
                </a:solidFill>
                <a:latin typeface="Consolas" pitchFamily="49" charset="0"/>
                <a:ea typeface="仿宋" pitchFamily="49" charset="-122"/>
                <a:cs typeface="Consolas" pitchFamily="49" charset="0"/>
              </a:rPr>
              <a:t>j+1</a:t>
            </a:r>
            <a:r>
              <a:rPr kumimoji="1" lang="en-US" altLang="zh-CN" sz="1800" dirty="0">
                <a:solidFill>
                  <a:srgbClr val="FF00FF"/>
                </a:solidFill>
                <a:latin typeface="Consolas" pitchFamily="49" charset="0"/>
                <a:ea typeface="仿宋" pitchFamily="49" charset="-122"/>
                <a:cs typeface="Consolas" pitchFamily="49" charset="0"/>
              </a:rPr>
              <a:t>];</a:t>
            </a:r>
          </a:p>
          <a:p>
            <a:pPr algn="l">
              <a:lnSpc>
                <a:spcPts val="2800"/>
              </a:lnSpc>
              <a:spcBef>
                <a:spcPts val="0"/>
              </a:spcBef>
            </a:pPr>
            <a:r>
              <a:rPr kumimoji="1" lang="en-US" altLang="zh-CN" sz="1800" dirty="0">
                <a:solidFill>
                  <a:srgbClr val="0000FF"/>
                </a:solidFill>
                <a:latin typeface="Consolas" pitchFamily="49" charset="0"/>
                <a:ea typeface="仿宋" pitchFamily="49" charset="-122"/>
                <a:cs typeface="Consolas" pitchFamily="49" charset="0"/>
              </a:rPr>
              <a:t>   L-&gt;length--;			</a:t>
            </a:r>
            <a:r>
              <a:rPr kumimoji="1" lang="en-US" altLang="zh-CN" sz="1800" dirty="0">
                <a:solidFill>
                  <a:srgbClr val="0070C0"/>
                </a:solidFill>
                <a:latin typeface="Consolas" pitchFamily="49" charset="0"/>
                <a:ea typeface="仿宋" pitchFamily="49" charset="-122"/>
                <a:cs typeface="Consolas" pitchFamily="49" charset="0"/>
              </a:rPr>
              <a:t>//</a:t>
            </a:r>
            <a:r>
              <a:rPr kumimoji="1" lang="zh-CN" altLang="en-US" sz="1800" dirty="0">
                <a:solidFill>
                  <a:srgbClr val="0070C0"/>
                </a:solidFill>
                <a:latin typeface="Consolas" pitchFamily="49" charset="0"/>
                <a:ea typeface="仿宋" pitchFamily="49" charset="-122"/>
                <a:cs typeface="Consolas" pitchFamily="49" charset="0"/>
              </a:rPr>
              <a:t>顺序表长度减</a:t>
            </a:r>
            <a:r>
              <a:rPr kumimoji="1" lang="en-US" altLang="zh-CN" sz="1800" dirty="0">
                <a:solidFill>
                  <a:srgbClr val="0070C0"/>
                </a:solidFill>
                <a:latin typeface="Consolas" pitchFamily="49" charset="0"/>
                <a:ea typeface="仿宋" pitchFamily="49" charset="-122"/>
                <a:cs typeface="Consolas" pitchFamily="49" charset="0"/>
              </a:rPr>
              <a:t>1</a:t>
            </a:r>
          </a:p>
          <a:p>
            <a:pPr algn="l">
              <a:lnSpc>
                <a:spcPts val="2800"/>
              </a:lnSpc>
              <a:spcBef>
                <a:spcPts val="0"/>
              </a:spcBef>
            </a:pPr>
            <a:r>
              <a:rPr kumimoji="1" lang="en-US" altLang="zh-CN" sz="1800" dirty="0">
                <a:solidFill>
                  <a:srgbClr val="0000FF"/>
                </a:solidFill>
                <a:latin typeface="Consolas" pitchFamily="49" charset="0"/>
                <a:ea typeface="仿宋" pitchFamily="49" charset="-122"/>
                <a:cs typeface="Consolas" pitchFamily="49" charset="0"/>
              </a:rPr>
              <a:t>   return true;			</a:t>
            </a:r>
            <a:r>
              <a:rPr kumimoji="1" lang="en-US" altLang="zh-CN" sz="1800" dirty="0">
                <a:solidFill>
                  <a:srgbClr val="0070C0"/>
                </a:solidFill>
                <a:latin typeface="Consolas" pitchFamily="49" charset="0"/>
                <a:ea typeface="仿宋" pitchFamily="49" charset="-122"/>
                <a:cs typeface="Consolas" pitchFamily="49" charset="0"/>
              </a:rPr>
              <a:t>//</a:t>
            </a:r>
            <a:r>
              <a:rPr kumimoji="1" lang="zh-CN" altLang="en-US" sz="1800" dirty="0">
                <a:solidFill>
                  <a:srgbClr val="0070C0"/>
                </a:solidFill>
                <a:latin typeface="Consolas" pitchFamily="49" charset="0"/>
                <a:ea typeface="仿宋" pitchFamily="49" charset="-122"/>
                <a:cs typeface="Consolas" pitchFamily="49" charset="0"/>
              </a:rPr>
              <a:t>成功删除返回</a:t>
            </a:r>
            <a:r>
              <a:rPr kumimoji="1" lang="en-US" altLang="zh-CN" sz="1800" dirty="0">
                <a:solidFill>
                  <a:srgbClr val="0070C0"/>
                </a:solidFill>
                <a:latin typeface="Consolas" pitchFamily="49" charset="0"/>
                <a:ea typeface="仿宋" pitchFamily="49" charset="-122"/>
                <a:cs typeface="Consolas" pitchFamily="49" charset="0"/>
              </a:rPr>
              <a:t>true</a:t>
            </a:r>
          </a:p>
          <a:p>
            <a:pPr algn="l">
              <a:lnSpc>
                <a:spcPts val="2800"/>
              </a:lnSpc>
              <a:spcBef>
                <a:spcPts val="0"/>
              </a:spcBef>
            </a:pPr>
            <a:r>
              <a:rPr kumimoji="1" lang="en-US" altLang="zh-CN" sz="1800" dirty="0">
                <a:solidFill>
                  <a:srgbClr val="0000FF"/>
                </a:solidFill>
                <a:latin typeface="Consolas" pitchFamily="49" charset="0"/>
                <a:ea typeface="仿宋" pitchFamily="49" charset="-122"/>
                <a:cs typeface="Consolas" pitchFamily="49" charset="0"/>
              </a:rPr>
              <a:t>}</a:t>
            </a:r>
          </a:p>
        </p:txBody>
      </p:sp>
      <p:sp>
        <p:nvSpPr>
          <p:cNvPr id="3" name="TextBox 2"/>
          <p:cNvSpPr txBox="1"/>
          <p:nvPr/>
        </p:nvSpPr>
        <p:spPr>
          <a:xfrm>
            <a:off x="571472" y="142852"/>
            <a:ext cx="2714644" cy="430887"/>
          </a:xfrm>
          <a:prstGeom prst="rect">
            <a:avLst/>
          </a:prstGeom>
          <a:noFill/>
        </p:spPr>
        <p:txBody>
          <a:bodyPr wrap="square" rtlCol="0">
            <a:spAutoFit/>
          </a:bodyPr>
          <a:lstStyle/>
          <a:p>
            <a:pPr algn="l"/>
            <a:r>
              <a:rPr lang="zh-CN" altLang="en-US" sz="2200">
                <a:latin typeface="Consolas" pitchFamily="49" charset="0"/>
                <a:ea typeface="楷体" pitchFamily="49" charset="-122"/>
                <a:cs typeface="Consolas" pitchFamily="49" charset="0"/>
              </a:rPr>
              <a:t>删除算法如下：</a:t>
            </a:r>
          </a:p>
        </p:txBody>
      </p:sp>
      <p:grpSp>
        <p:nvGrpSpPr>
          <p:cNvPr id="6" name="组合 5"/>
          <p:cNvGrpSpPr/>
          <p:nvPr/>
        </p:nvGrpSpPr>
        <p:grpSpPr>
          <a:xfrm>
            <a:off x="1142976" y="5000636"/>
            <a:ext cx="5857916" cy="857256"/>
            <a:chOff x="1357290" y="5143512"/>
            <a:chExt cx="5857916" cy="857256"/>
          </a:xfrm>
        </p:grpSpPr>
        <p:sp>
          <p:nvSpPr>
            <p:cNvPr id="7" name="Rectangle 6"/>
            <p:cNvSpPr>
              <a:spLocks noChangeArrowheads="1"/>
            </p:cNvSpPr>
            <p:nvPr/>
          </p:nvSpPr>
          <p:spPr bwMode="auto">
            <a:xfrm>
              <a:off x="1357290" y="556896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err="1">
                  <a:solidFill>
                    <a:srgbClr val="3333FF"/>
                  </a:solidFill>
                  <a:latin typeface="Consolas" pitchFamily="49" charset="0"/>
                  <a:cs typeface="Consolas" pitchFamily="49" charset="0"/>
                </a:rPr>
                <a:t>a</a:t>
              </a:r>
              <a:r>
                <a:rPr lang="en-US" altLang="zh-CN" baseline="-25000" dirty="0" err="1">
                  <a:solidFill>
                    <a:srgbClr val="3333FF"/>
                  </a:solidFill>
                  <a:latin typeface="Consolas" pitchFamily="49" charset="0"/>
                  <a:cs typeface="Consolas" pitchFamily="49" charset="0"/>
                </a:rPr>
                <a:t>1</a:t>
              </a:r>
              <a:endParaRPr lang="en-US" altLang="zh-CN" baseline="-25000" dirty="0">
                <a:solidFill>
                  <a:srgbClr val="3333FF"/>
                </a:solidFill>
                <a:latin typeface="Consolas" pitchFamily="49" charset="0"/>
                <a:cs typeface="Consolas" pitchFamily="49" charset="0"/>
              </a:endParaRPr>
            </a:p>
          </p:txBody>
        </p:sp>
        <p:sp>
          <p:nvSpPr>
            <p:cNvPr id="8" name="Rectangle 7"/>
            <p:cNvSpPr>
              <a:spLocks noChangeArrowheads="1"/>
            </p:cNvSpPr>
            <p:nvPr/>
          </p:nvSpPr>
          <p:spPr bwMode="auto">
            <a:xfrm>
              <a:off x="1898627" y="556896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itchFamily="49" charset="0"/>
                  <a:cs typeface="Consolas" pitchFamily="49" charset="0"/>
                </a:rPr>
                <a:t>a</a:t>
              </a:r>
              <a:r>
                <a:rPr lang="en-US" altLang="zh-CN" baseline="-25000">
                  <a:solidFill>
                    <a:srgbClr val="3333FF"/>
                  </a:solidFill>
                  <a:latin typeface="Consolas" pitchFamily="49" charset="0"/>
                  <a:cs typeface="Consolas" pitchFamily="49" charset="0"/>
                </a:rPr>
                <a:t>2</a:t>
              </a:r>
            </a:p>
          </p:txBody>
        </p:sp>
        <p:sp>
          <p:nvSpPr>
            <p:cNvPr id="9" name="Rectangle 8"/>
            <p:cNvSpPr>
              <a:spLocks noChangeArrowheads="1"/>
            </p:cNvSpPr>
            <p:nvPr/>
          </p:nvSpPr>
          <p:spPr bwMode="auto">
            <a:xfrm>
              <a:off x="2438377" y="556896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baseline="-25000">
                  <a:solidFill>
                    <a:srgbClr val="660066"/>
                  </a:solidFill>
                  <a:latin typeface="Consolas" pitchFamily="49" charset="0"/>
                  <a:ea typeface="宋体" pitchFamily="2" charset="-122"/>
                  <a:cs typeface="Consolas" pitchFamily="49" charset="0"/>
                </a:rPr>
                <a:t>…</a:t>
              </a:r>
            </a:p>
          </p:txBody>
        </p:sp>
        <p:sp>
          <p:nvSpPr>
            <p:cNvPr id="10" name="Rectangle 9"/>
            <p:cNvSpPr>
              <a:spLocks noChangeArrowheads="1"/>
            </p:cNvSpPr>
            <p:nvPr/>
          </p:nvSpPr>
          <p:spPr bwMode="auto">
            <a:xfrm>
              <a:off x="2979715" y="556896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itchFamily="49" charset="0"/>
                  <a:cs typeface="Consolas" pitchFamily="49" charset="0"/>
                </a:rPr>
                <a:t>a</a:t>
              </a:r>
              <a:r>
                <a:rPr lang="en-US" altLang="zh-CN" i="1" baseline="-25000">
                  <a:solidFill>
                    <a:srgbClr val="3333FF"/>
                  </a:solidFill>
                  <a:latin typeface="Consolas" pitchFamily="49" charset="0"/>
                  <a:cs typeface="Consolas" pitchFamily="49" charset="0"/>
                </a:rPr>
                <a:t>i</a:t>
              </a:r>
            </a:p>
          </p:txBody>
        </p:sp>
        <p:sp>
          <p:nvSpPr>
            <p:cNvPr id="11" name="Rectangle 10"/>
            <p:cNvSpPr>
              <a:spLocks noChangeArrowheads="1"/>
            </p:cNvSpPr>
            <p:nvPr/>
          </p:nvSpPr>
          <p:spPr bwMode="auto">
            <a:xfrm>
              <a:off x="4040402" y="5568968"/>
              <a:ext cx="1245978"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baseline="-25000">
                  <a:solidFill>
                    <a:srgbClr val="660066"/>
                  </a:solidFill>
                  <a:latin typeface="Consolas" pitchFamily="49" charset="0"/>
                  <a:ea typeface="宋体" pitchFamily="2" charset="-122"/>
                  <a:cs typeface="Consolas" pitchFamily="49" charset="0"/>
                </a:rPr>
                <a:t>…</a:t>
              </a:r>
            </a:p>
          </p:txBody>
        </p:sp>
        <p:sp>
          <p:nvSpPr>
            <p:cNvPr id="12" name="Rectangle 11"/>
            <p:cNvSpPr>
              <a:spLocks noChangeArrowheads="1"/>
            </p:cNvSpPr>
            <p:nvPr/>
          </p:nvSpPr>
          <p:spPr bwMode="auto">
            <a:xfrm>
              <a:off x="5285017" y="556896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itchFamily="49" charset="0"/>
                  <a:cs typeface="Consolas" pitchFamily="49" charset="0"/>
                </a:rPr>
                <a:t>a</a:t>
              </a:r>
              <a:r>
                <a:rPr lang="en-US" altLang="zh-CN" i="1" baseline="-25000">
                  <a:solidFill>
                    <a:srgbClr val="3333FF"/>
                  </a:solidFill>
                  <a:latin typeface="Consolas" pitchFamily="49" charset="0"/>
                  <a:cs typeface="Consolas" pitchFamily="49" charset="0"/>
                </a:rPr>
                <a:t>n</a:t>
              </a:r>
            </a:p>
          </p:txBody>
        </p:sp>
        <p:sp>
          <p:nvSpPr>
            <p:cNvPr id="13" name="Rectangle 12"/>
            <p:cNvSpPr>
              <a:spLocks noChangeArrowheads="1"/>
            </p:cNvSpPr>
            <p:nvPr/>
          </p:nvSpPr>
          <p:spPr bwMode="auto">
            <a:xfrm>
              <a:off x="5846781" y="5568968"/>
              <a:ext cx="1368425"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baseline="-25000">
                  <a:solidFill>
                    <a:srgbClr val="660066"/>
                  </a:solidFill>
                  <a:latin typeface="Consolas" pitchFamily="49" charset="0"/>
                  <a:ea typeface="宋体" pitchFamily="2" charset="-122"/>
                  <a:cs typeface="Consolas" pitchFamily="49" charset="0"/>
                </a:rPr>
                <a:t>…</a:t>
              </a:r>
            </a:p>
          </p:txBody>
        </p:sp>
        <p:sp>
          <p:nvSpPr>
            <p:cNvPr id="14" name="Rectangle 9"/>
            <p:cNvSpPr>
              <a:spLocks noChangeArrowheads="1"/>
            </p:cNvSpPr>
            <p:nvPr/>
          </p:nvSpPr>
          <p:spPr bwMode="auto">
            <a:xfrm>
              <a:off x="3500430" y="556896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itchFamily="49" charset="0"/>
                  <a:cs typeface="Consolas" pitchFamily="49" charset="0"/>
                </a:rPr>
                <a:t>a</a:t>
              </a:r>
              <a:r>
                <a:rPr lang="en-US" altLang="zh-CN" i="1" baseline="-25000">
                  <a:solidFill>
                    <a:srgbClr val="3333FF"/>
                  </a:solidFill>
                  <a:latin typeface="Consolas" pitchFamily="49" charset="0"/>
                  <a:cs typeface="Consolas" pitchFamily="49" charset="0"/>
                </a:rPr>
                <a:t>i</a:t>
              </a:r>
              <a:r>
                <a:rPr lang="en-US" altLang="zh-CN" baseline="-25000">
                  <a:solidFill>
                    <a:srgbClr val="3333FF"/>
                  </a:solidFill>
                  <a:latin typeface="Consolas" pitchFamily="49" charset="0"/>
                  <a:cs typeface="Consolas" pitchFamily="49" charset="0"/>
                </a:rPr>
                <a:t>+1</a:t>
              </a:r>
            </a:p>
          </p:txBody>
        </p:sp>
        <p:sp>
          <p:nvSpPr>
            <p:cNvPr id="15" name="TextBox 14"/>
            <p:cNvSpPr txBox="1"/>
            <p:nvPr/>
          </p:nvSpPr>
          <p:spPr>
            <a:xfrm>
              <a:off x="3071802" y="5143512"/>
              <a:ext cx="357190" cy="400110"/>
            </a:xfrm>
            <a:prstGeom prst="rect">
              <a:avLst/>
            </a:prstGeom>
            <a:noFill/>
          </p:spPr>
          <p:txBody>
            <a:bodyPr wrap="square" rtlCol="0">
              <a:spAutoFit/>
            </a:bodyPr>
            <a:lstStyle/>
            <a:p>
              <a:r>
                <a:rPr lang="en-US" altLang="zh-CN" i="1">
                  <a:latin typeface="Consolas" pitchFamily="49" charset="0"/>
                  <a:cs typeface="Consolas" pitchFamily="49" charset="0"/>
                </a:rPr>
                <a:t>i</a:t>
              </a:r>
              <a:endParaRPr lang="zh-CN" altLang="en-US" i="1">
                <a:latin typeface="Consolas" pitchFamily="49" charset="0"/>
                <a:cs typeface="Consolas" pitchFamily="49" charset="0"/>
              </a:endParaRPr>
            </a:p>
          </p:txBody>
        </p:sp>
      </p:grpSp>
      <p:sp>
        <p:nvSpPr>
          <p:cNvPr id="16" name="上弧形箭头 15"/>
          <p:cNvSpPr/>
          <p:nvPr/>
        </p:nvSpPr>
        <p:spPr>
          <a:xfrm rot="10800000">
            <a:off x="3000364" y="6000768"/>
            <a:ext cx="428628" cy="285752"/>
          </a:xfrm>
          <a:prstGeom prst="curved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
        <p:nvSpPr>
          <p:cNvPr id="18" name="Rectangle 11"/>
          <p:cNvSpPr>
            <a:spLocks noChangeArrowheads="1"/>
          </p:cNvSpPr>
          <p:nvPr/>
        </p:nvSpPr>
        <p:spPr bwMode="auto">
          <a:xfrm>
            <a:off x="4580374" y="54292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itchFamily="49" charset="0"/>
                <a:cs typeface="Consolas" pitchFamily="49" charset="0"/>
              </a:rPr>
              <a:t>a</a:t>
            </a:r>
            <a:r>
              <a:rPr lang="en-US" altLang="zh-CN" i="1" baseline="-25000">
                <a:solidFill>
                  <a:srgbClr val="3333FF"/>
                </a:solidFill>
                <a:latin typeface="Consolas" pitchFamily="49" charset="0"/>
                <a:cs typeface="Consolas" pitchFamily="49" charset="0"/>
              </a:rPr>
              <a:t>n</a:t>
            </a:r>
          </a:p>
        </p:txBody>
      </p:sp>
      <p:sp>
        <p:nvSpPr>
          <p:cNvPr id="19" name="Rectangle 9"/>
          <p:cNvSpPr>
            <a:spLocks noChangeArrowheads="1"/>
          </p:cNvSpPr>
          <p:nvPr/>
        </p:nvSpPr>
        <p:spPr bwMode="auto">
          <a:xfrm>
            <a:off x="2754518" y="54292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itchFamily="49" charset="0"/>
                <a:cs typeface="Consolas" pitchFamily="49" charset="0"/>
              </a:rPr>
              <a:t>a</a:t>
            </a:r>
            <a:r>
              <a:rPr lang="en-US" altLang="zh-CN" i="1" baseline="-25000">
                <a:solidFill>
                  <a:srgbClr val="3333FF"/>
                </a:solidFill>
                <a:latin typeface="Consolas" pitchFamily="49" charset="0"/>
                <a:cs typeface="Consolas" pitchFamily="49" charset="0"/>
              </a:rPr>
              <a:t>i</a:t>
            </a:r>
            <a:r>
              <a:rPr lang="en-US" altLang="zh-CN" baseline="-25000">
                <a:solidFill>
                  <a:srgbClr val="3333FF"/>
                </a:solidFill>
                <a:latin typeface="Consolas" pitchFamily="49" charset="0"/>
                <a:cs typeface="Consolas" pitchFamily="49" charset="0"/>
              </a:rPr>
              <a:t>+1</a:t>
            </a:r>
          </a:p>
        </p:txBody>
      </p:sp>
      <p:sp>
        <p:nvSpPr>
          <p:cNvPr id="20" name="Rectangle 9"/>
          <p:cNvSpPr>
            <a:spLocks noChangeArrowheads="1"/>
          </p:cNvSpPr>
          <p:nvPr/>
        </p:nvSpPr>
        <p:spPr bwMode="auto">
          <a:xfrm>
            <a:off x="3293730" y="54292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itchFamily="49" charset="0"/>
                <a:cs typeface="Consolas" pitchFamily="49" charset="0"/>
              </a:rPr>
              <a:t>a</a:t>
            </a:r>
            <a:r>
              <a:rPr lang="en-US" altLang="zh-CN" i="1" baseline="-25000">
                <a:solidFill>
                  <a:srgbClr val="3333FF"/>
                </a:solidFill>
                <a:latin typeface="Consolas" pitchFamily="49" charset="0"/>
                <a:cs typeface="Consolas" pitchFamily="49" charset="0"/>
              </a:rPr>
              <a:t>i</a:t>
            </a:r>
            <a:r>
              <a:rPr lang="en-US" altLang="zh-CN" baseline="-25000">
                <a:solidFill>
                  <a:srgbClr val="3333FF"/>
                </a:solidFill>
                <a:latin typeface="Consolas" pitchFamily="49" charset="0"/>
                <a:cs typeface="Consolas" pitchFamily="49" charset="0"/>
              </a:rPr>
              <a:t>+2</a:t>
            </a:r>
          </a:p>
        </p:txBody>
      </p:sp>
      <p:sp>
        <p:nvSpPr>
          <p:cNvPr id="21" name="上弧形箭头 20"/>
          <p:cNvSpPr/>
          <p:nvPr/>
        </p:nvSpPr>
        <p:spPr>
          <a:xfrm rot="10800000">
            <a:off x="3571868" y="6000768"/>
            <a:ext cx="428628" cy="285752"/>
          </a:xfrm>
          <a:prstGeom prst="curved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
        <p:nvSpPr>
          <p:cNvPr id="22" name="上弧形箭头 21"/>
          <p:cNvSpPr/>
          <p:nvPr/>
        </p:nvSpPr>
        <p:spPr>
          <a:xfrm rot="10800000">
            <a:off x="4929191" y="6000768"/>
            <a:ext cx="428628" cy="285752"/>
          </a:xfrm>
          <a:prstGeom prst="curved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
        <p:nvSpPr>
          <p:cNvPr id="5" name="幻灯片编号占位符 4"/>
          <p:cNvSpPr>
            <a:spLocks noGrp="1"/>
          </p:cNvSpPr>
          <p:nvPr>
            <p:ph type="sldNum" sz="quarter" idx="12"/>
          </p:nvPr>
        </p:nvSpPr>
        <p:spPr/>
        <p:txBody>
          <a:bodyPr/>
          <a:lstStyle/>
          <a:p>
            <a:fld id="{BC067DFE-42A7-4CB5-93C4-F2F97DA7580C}" type="slidenum">
              <a:rPr lang="en-US" altLang="zh-CN" smtClean="0"/>
              <a:pPr/>
              <a:t>25</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7454"/>
    </mc:Choice>
    <mc:Fallback xmlns="">
      <p:transition xmlns:p14="http://schemas.microsoft.com/office/powerpoint/2010/main" spd="slow" advTm="274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55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5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55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8" presetClass="entr" presetSubtype="12"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strips(downLeft)">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childTnLst>
                                </p:cTn>
                              </p:par>
                            </p:childTnLst>
                          </p:cTn>
                        </p:par>
                        <p:par>
                          <p:cTn id="34" fill="hold">
                            <p:stCondLst>
                              <p:cond delay="0"/>
                            </p:stCondLst>
                            <p:childTnLst>
                              <p:par>
                                <p:cTn id="35" presetID="22" presetClass="exit" presetSubtype="4" fill="hold" grpId="1" nodeType="afterEffect">
                                  <p:stCondLst>
                                    <p:cond delay="0"/>
                                  </p:stCondLst>
                                  <p:childTnLst>
                                    <p:animEffect transition="out" filter="wipe(down)">
                                      <p:cBhvr>
                                        <p:cTn id="36" dur="500"/>
                                        <p:tgtEl>
                                          <p:spTgt spid="16"/>
                                        </p:tgtEl>
                                      </p:cBhvr>
                                    </p:animEffect>
                                    <p:set>
                                      <p:cBhvr>
                                        <p:cTn id="37" dur="1" fill="hold">
                                          <p:stCondLst>
                                            <p:cond delay="499"/>
                                          </p:stCondLst>
                                        </p:cTn>
                                        <p:tgtEl>
                                          <p:spTgt spid="1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8" presetClass="entr" presetSubtype="12"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strips(downLeft)">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par>
                          <p:cTn id="47" fill="hold">
                            <p:stCondLst>
                              <p:cond delay="0"/>
                            </p:stCondLst>
                            <p:childTnLst>
                              <p:par>
                                <p:cTn id="48" presetID="22" presetClass="exit" presetSubtype="4" fill="hold" grpId="1" nodeType="afterEffect">
                                  <p:stCondLst>
                                    <p:cond delay="0"/>
                                  </p:stCondLst>
                                  <p:childTnLst>
                                    <p:animEffect transition="out" filter="wipe(down)">
                                      <p:cBhvr>
                                        <p:cTn id="49" dur="500"/>
                                        <p:tgtEl>
                                          <p:spTgt spid="21"/>
                                        </p:tgtEl>
                                      </p:cBhvr>
                                    </p:animEffect>
                                    <p:set>
                                      <p:cBhvr>
                                        <p:cTn id="50" dur="1" fill="hold">
                                          <p:stCondLst>
                                            <p:cond delay="499"/>
                                          </p:stCondLst>
                                        </p:cTn>
                                        <p:tgtEl>
                                          <p:spTgt spid="2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8" presetClass="entr" presetSubtype="12"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strips(downLeft)">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8"/>
                                        </p:tgtEl>
                                        <p:attrNameLst>
                                          <p:attrName>style.visibility</p:attrName>
                                        </p:attrNameLst>
                                      </p:cBhvr>
                                      <p:to>
                                        <p:strVal val="visible"/>
                                      </p:to>
                                    </p:set>
                                  </p:childTnLst>
                                </p:cTn>
                              </p:par>
                            </p:childTnLst>
                          </p:cTn>
                        </p:par>
                        <p:par>
                          <p:cTn id="60" fill="hold">
                            <p:stCondLst>
                              <p:cond delay="0"/>
                            </p:stCondLst>
                            <p:childTnLst>
                              <p:par>
                                <p:cTn id="61" presetID="22" presetClass="exit" presetSubtype="4" fill="hold" grpId="1" nodeType="afterEffect">
                                  <p:stCondLst>
                                    <p:cond delay="0"/>
                                  </p:stCondLst>
                                  <p:childTnLst>
                                    <p:animEffect transition="out" filter="wipe(down)">
                                      <p:cBhvr>
                                        <p:cTn id="62" dur="500"/>
                                        <p:tgtEl>
                                          <p:spTgt spid="22"/>
                                        </p:tgtEl>
                                      </p:cBhvr>
                                    </p:animEffect>
                                    <p:set>
                                      <p:cBhvr>
                                        <p:cTn id="63" dur="1" fill="hold">
                                          <p:stCondLst>
                                            <p:cond delay="499"/>
                                          </p:stCondLst>
                                        </p:cTn>
                                        <p:tgtEl>
                                          <p:spTgt spid="22"/>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23555">
                                            <p:txEl>
                                              <p:pRg st="8" end="8"/>
                                            </p:txEl>
                                          </p:spTgt>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2355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8" grpId="0" animBg="1"/>
      <p:bldP spid="19" grpId="0" animBg="1"/>
      <p:bldP spid="20" grpId="0" animBg="1"/>
      <p:bldP spid="21" grpId="0" animBg="1"/>
      <p:bldP spid="21" grpId="1" animBg="1"/>
      <p:bldP spid="22" grpId="0" animBg="1"/>
      <p:bldP spid="22"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357158" y="500042"/>
            <a:ext cx="8218488" cy="984500"/>
          </a:xfrm>
          <a:prstGeom prst="rect">
            <a:avLst/>
          </a:prstGeom>
          <a:noFill/>
          <a:ln w="9525">
            <a:noFill/>
            <a:miter lim="800000"/>
            <a:headEnd/>
            <a:tailEnd/>
          </a:ln>
          <a:effectLst/>
        </p:spPr>
        <p:txBody>
          <a:bodyPr>
            <a:spAutoFit/>
          </a:bodyPr>
          <a:lstStyle/>
          <a:p>
            <a:pPr algn="l">
              <a:lnSpc>
                <a:spcPct val="140000"/>
              </a:lnSpc>
              <a:spcBef>
                <a:spcPct val="50000"/>
              </a:spcBef>
            </a:pPr>
            <a:r>
              <a:rPr kumimoji="1" lang="en-US" altLang="zh-CN" sz="2200">
                <a:latin typeface="Consolas" pitchFamily="49" charset="0"/>
                <a:ea typeface="楷体" pitchFamily="49" charset="-122"/>
                <a:cs typeface="Consolas" pitchFamily="49" charset="0"/>
              </a:rPr>
              <a:t>    </a:t>
            </a:r>
            <a:r>
              <a:rPr kumimoji="1" lang="zh-CN" altLang="en-US" sz="2200">
                <a:latin typeface="Consolas" pitchFamily="49" charset="0"/>
                <a:ea typeface="楷体" pitchFamily="49" charset="-122"/>
                <a:cs typeface="Consolas" pitchFamily="49" charset="0"/>
              </a:rPr>
              <a:t>对于</a:t>
            </a:r>
            <a:r>
              <a:rPr kumimoji="1" lang="zh-CN" altLang="en-US" sz="2200" dirty="0">
                <a:latin typeface="Consolas" pitchFamily="49" charset="0"/>
                <a:ea typeface="楷体" pitchFamily="49" charset="-122"/>
                <a:cs typeface="Consolas" pitchFamily="49" charset="0"/>
              </a:rPr>
              <a:t>本</a:t>
            </a:r>
            <a:r>
              <a:rPr kumimoji="1" lang="zh-CN" altLang="en-US" sz="2200">
                <a:latin typeface="Consolas" pitchFamily="49" charset="0"/>
                <a:ea typeface="楷体" pitchFamily="49" charset="-122"/>
                <a:cs typeface="Consolas" pitchFamily="49" charset="0"/>
              </a:rPr>
              <a:t>算法来说，元素</a:t>
            </a:r>
            <a:r>
              <a:rPr kumimoji="1" lang="zh-CN" altLang="en-US" sz="2200" dirty="0">
                <a:latin typeface="Consolas" pitchFamily="49" charset="0"/>
                <a:ea typeface="楷体" pitchFamily="49" charset="-122"/>
                <a:cs typeface="Consolas" pitchFamily="49" charset="0"/>
              </a:rPr>
              <a:t>移动的次数也与表长</a:t>
            </a:r>
            <a:r>
              <a:rPr kumimoji="1" lang="en-US" altLang="zh-CN" sz="2200" i="1" dirty="0">
                <a:latin typeface="Consolas" pitchFamily="49" charset="0"/>
                <a:ea typeface="楷体" pitchFamily="49" charset="-122"/>
                <a:cs typeface="Consolas" pitchFamily="49" charset="0"/>
              </a:rPr>
              <a:t>n</a:t>
            </a:r>
            <a:r>
              <a:rPr kumimoji="1" lang="zh-CN" altLang="en-US" sz="2200" dirty="0">
                <a:latin typeface="Consolas" pitchFamily="49" charset="0"/>
                <a:ea typeface="楷体" pitchFamily="49" charset="-122"/>
                <a:cs typeface="Consolas" pitchFamily="49" charset="0"/>
              </a:rPr>
              <a:t>和删除元素的位置</a:t>
            </a:r>
            <a:r>
              <a:rPr kumimoji="1" lang="en-US" altLang="zh-CN" sz="2200" i="1" dirty="0" err="1">
                <a:latin typeface="Consolas" pitchFamily="49" charset="0"/>
                <a:ea typeface="楷体" pitchFamily="49" charset="-122"/>
                <a:cs typeface="Consolas" pitchFamily="49" charset="0"/>
              </a:rPr>
              <a:t>i</a:t>
            </a:r>
            <a:r>
              <a:rPr kumimoji="1" lang="zh-CN" altLang="en-US" sz="2200" dirty="0">
                <a:latin typeface="Consolas" pitchFamily="49" charset="0"/>
                <a:ea typeface="楷体" pitchFamily="49" charset="-122"/>
                <a:cs typeface="Consolas" pitchFamily="49" charset="0"/>
              </a:rPr>
              <a:t>有关：　　</a:t>
            </a:r>
          </a:p>
        </p:txBody>
      </p:sp>
      <p:sp>
        <p:nvSpPr>
          <p:cNvPr id="71684" name="Text Box 4"/>
          <p:cNvSpPr txBox="1">
            <a:spLocks noChangeArrowheads="1"/>
          </p:cNvSpPr>
          <p:nvPr/>
        </p:nvSpPr>
        <p:spPr bwMode="auto">
          <a:xfrm>
            <a:off x="2879725" y="4973638"/>
            <a:ext cx="184731" cy="400110"/>
          </a:xfrm>
          <a:prstGeom prst="rect">
            <a:avLst/>
          </a:prstGeom>
          <a:noFill/>
          <a:ln w="9525">
            <a:noFill/>
            <a:miter lim="800000"/>
            <a:headEnd/>
            <a:tailEnd/>
          </a:ln>
          <a:effectLst/>
        </p:spPr>
        <p:txBody>
          <a:bodyPr wrap="none">
            <a:spAutoFit/>
          </a:bodyPr>
          <a:lstStyle/>
          <a:p>
            <a:pPr algn="l"/>
            <a:endParaRPr kumimoji="1" lang="zh-CN" altLang="zh-CN" b="0">
              <a:solidFill>
                <a:schemeClr val="tx1"/>
              </a:solidFill>
              <a:latin typeface="Consolas" pitchFamily="49" charset="0"/>
              <a:ea typeface="宋体" pitchFamily="2" charset="-122"/>
              <a:cs typeface="Consolas" pitchFamily="49" charset="0"/>
            </a:endParaRPr>
          </a:p>
        </p:txBody>
      </p:sp>
      <p:sp>
        <p:nvSpPr>
          <p:cNvPr id="10" name="TextBox 9"/>
          <p:cNvSpPr txBox="1"/>
          <p:nvPr/>
        </p:nvSpPr>
        <p:spPr>
          <a:xfrm>
            <a:off x="928662" y="1819470"/>
            <a:ext cx="4429156" cy="523220"/>
          </a:xfrm>
          <a:prstGeom prst="rect">
            <a:avLst/>
          </a:prstGeom>
          <a:noFill/>
        </p:spPr>
        <p:txBody>
          <a:bodyPr wrap="square" rtlCol="0">
            <a:spAutoFit/>
          </a:bodyPr>
          <a:lstStyle/>
          <a:p>
            <a:pPr marL="457200" indent="-457200" algn="l">
              <a:lnSpc>
                <a:spcPct val="140000"/>
              </a:lnSpc>
              <a:buBlip>
                <a:blip r:embed="rId3"/>
              </a:buBlip>
            </a:pPr>
            <a:r>
              <a:rPr kumimoji="1" lang="zh-CN" altLang="en-US" dirty="0">
                <a:latin typeface="Consolas" pitchFamily="49" charset="0"/>
                <a:ea typeface="楷体" pitchFamily="49" charset="-122"/>
                <a:cs typeface="Consolas" pitchFamily="49" charset="0"/>
              </a:rPr>
              <a:t>当</a:t>
            </a:r>
            <a:r>
              <a:rPr kumimoji="1" lang="en-US" altLang="zh-CN" i="1" err="1">
                <a:latin typeface="Consolas" pitchFamily="49" charset="0"/>
                <a:ea typeface="楷体" pitchFamily="49" charset="-122"/>
                <a:cs typeface="Consolas" pitchFamily="49" charset="0"/>
              </a:rPr>
              <a:t>i</a:t>
            </a:r>
            <a:r>
              <a:rPr kumimoji="1" lang="en-US" altLang="zh-CN">
                <a:latin typeface="Consolas" pitchFamily="49" charset="0"/>
                <a:ea typeface="楷体" pitchFamily="49" charset="-122"/>
                <a:cs typeface="Consolas" pitchFamily="49" charset="0"/>
              </a:rPr>
              <a:t>=</a:t>
            </a:r>
            <a:r>
              <a:rPr kumimoji="1" lang="en-US" altLang="zh-CN" i="1">
                <a:latin typeface="Consolas" pitchFamily="49" charset="0"/>
                <a:ea typeface="楷体" pitchFamily="49" charset="-122"/>
                <a:cs typeface="Consolas" pitchFamily="49" charset="0"/>
              </a:rPr>
              <a:t>n</a:t>
            </a:r>
            <a:r>
              <a:rPr kumimoji="1" lang="zh-CN" altLang="en-US">
                <a:latin typeface="Consolas" pitchFamily="49" charset="0"/>
                <a:ea typeface="楷体" pitchFamily="49" charset="-122"/>
                <a:cs typeface="Consolas" pitchFamily="49" charset="0"/>
              </a:rPr>
              <a:t>时，移动</a:t>
            </a:r>
            <a:r>
              <a:rPr kumimoji="1" lang="zh-CN" altLang="en-US" dirty="0">
                <a:latin typeface="Consolas" pitchFamily="49" charset="0"/>
                <a:ea typeface="楷体" pitchFamily="49" charset="-122"/>
                <a:cs typeface="Consolas" pitchFamily="49" charset="0"/>
              </a:rPr>
              <a:t>次数为</a:t>
            </a:r>
            <a:r>
              <a:rPr kumimoji="1" lang="en-US" altLang="zh-CN" dirty="0">
                <a:latin typeface="Consolas" pitchFamily="49" charset="0"/>
                <a:ea typeface="楷体" pitchFamily="49" charset="-122"/>
                <a:cs typeface="Consolas" pitchFamily="49" charset="0"/>
              </a:rPr>
              <a:t>0</a:t>
            </a:r>
            <a:r>
              <a:rPr kumimoji="1" lang="zh-CN" altLang="en-US" dirty="0">
                <a:latin typeface="Consolas" pitchFamily="49" charset="0"/>
                <a:ea typeface="楷体" pitchFamily="49" charset="-122"/>
                <a:cs typeface="Consolas" pitchFamily="49" charset="0"/>
              </a:rPr>
              <a:t>；</a:t>
            </a:r>
            <a:endParaRPr lang="zh-CN" altLang="en-US" dirty="0">
              <a:latin typeface="Consolas" pitchFamily="49" charset="0"/>
              <a:ea typeface="楷体" pitchFamily="49" charset="-122"/>
              <a:cs typeface="Consolas" pitchFamily="49" charset="0"/>
            </a:endParaRPr>
          </a:p>
        </p:txBody>
      </p:sp>
      <p:sp>
        <p:nvSpPr>
          <p:cNvPr id="11" name="TextBox 10"/>
          <p:cNvSpPr txBox="1"/>
          <p:nvPr/>
        </p:nvSpPr>
        <p:spPr>
          <a:xfrm>
            <a:off x="928662" y="2428868"/>
            <a:ext cx="4286280" cy="400110"/>
          </a:xfrm>
          <a:prstGeom prst="rect">
            <a:avLst/>
          </a:prstGeom>
          <a:noFill/>
        </p:spPr>
        <p:txBody>
          <a:bodyPr wrap="square" rtlCol="0">
            <a:spAutoFit/>
          </a:bodyPr>
          <a:lstStyle/>
          <a:p>
            <a:pPr marL="457200" indent="-457200" algn="l">
              <a:buBlip>
                <a:blip r:embed="rId3"/>
              </a:buBlip>
            </a:pPr>
            <a:r>
              <a:rPr kumimoji="1" lang="zh-CN" altLang="en-US" dirty="0">
                <a:latin typeface="Consolas" pitchFamily="49" charset="0"/>
                <a:ea typeface="楷体" pitchFamily="49" charset="-122"/>
                <a:cs typeface="Consolas" pitchFamily="49" charset="0"/>
              </a:rPr>
              <a:t>当</a:t>
            </a:r>
            <a:r>
              <a:rPr kumimoji="1" lang="en-US" altLang="zh-CN" i="1" err="1">
                <a:latin typeface="Consolas" pitchFamily="49" charset="0"/>
                <a:ea typeface="楷体" pitchFamily="49" charset="-122"/>
                <a:cs typeface="Consolas" pitchFamily="49" charset="0"/>
              </a:rPr>
              <a:t>i</a:t>
            </a:r>
            <a:r>
              <a:rPr kumimoji="1" lang="en-US" altLang="zh-CN">
                <a:latin typeface="Consolas" pitchFamily="49" charset="0"/>
                <a:ea typeface="楷体" pitchFamily="49" charset="-122"/>
                <a:cs typeface="Consolas" pitchFamily="49" charset="0"/>
              </a:rPr>
              <a:t>=1</a:t>
            </a:r>
            <a:r>
              <a:rPr kumimoji="1" lang="zh-CN" altLang="en-US">
                <a:latin typeface="Consolas" pitchFamily="49" charset="0"/>
                <a:ea typeface="楷体" pitchFamily="49" charset="-122"/>
                <a:cs typeface="Consolas" pitchFamily="49" charset="0"/>
              </a:rPr>
              <a:t>时，移动</a:t>
            </a:r>
            <a:r>
              <a:rPr kumimoji="1" lang="zh-CN" altLang="en-US" dirty="0">
                <a:latin typeface="Consolas" pitchFamily="49" charset="0"/>
                <a:ea typeface="楷体" pitchFamily="49" charset="-122"/>
                <a:cs typeface="Consolas" pitchFamily="49" charset="0"/>
              </a:rPr>
              <a:t>次数为</a:t>
            </a:r>
            <a:r>
              <a:rPr kumimoji="1" lang="en-US" altLang="zh-CN" i="1" dirty="0">
                <a:latin typeface="Consolas" pitchFamily="49" charset="0"/>
                <a:ea typeface="楷体" pitchFamily="49" charset="-122"/>
                <a:cs typeface="Consolas" pitchFamily="49" charset="0"/>
              </a:rPr>
              <a:t>n</a:t>
            </a:r>
            <a:r>
              <a:rPr kumimoji="1" lang="en-US" altLang="zh-CN" dirty="0">
                <a:latin typeface="Consolas" pitchFamily="49" charset="0"/>
                <a:ea typeface="+mn-ea"/>
                <a:cs typeface="Consolas" pitchFamily="49" charset="0"/>
              </a:rPr>
              <a:t>-</a:t>
            </a:r>
            <a:r>
              <a:rPr kumimoji="1" lang="en-US" altLang="zh-CN" dirty="0">
                <a:latin typeface="Consolas" pitchFamily="49" charset="0"/>
                <a:ea typeface="楷体" pitchFamily="49" charset="-122"/>
                <a:cs typeface="Consolas" pitchFamily="49" charset="0"/>
              </a:rPr>
              <a:t>1</a:t>
            </a:r>
            <a:r>
              <a:rPr kumimoji="1" lang="zh-CN" altLang="en-US" dirty="0">
                <a:latin typeface="Consolas" pitchFamily="49" charset="0"/>
                <a:ea typeface="楷体" pitchFamily="49" charset="-122"/>
                <a:cs typeface="Consolas" pitchFamily="49" charset="0"/>
              </a:rPr>
              <a:t>。</a:t>
            </a:r>
            <a:endParaRPr lang="zh-CN" altLang="en-US" dirty="0">
              <a:latin typeface="Consolas" pitchFamily="49" charset="0"/>
              <a:ea typeface="楷体" pitchFamily="49" charset="-122"/>
              <a:cs typeface="Consolas" pitchFamily="49" charset="0"/>
            </a:endParaRPr>
          </a:p>
        </p:txBody>
      </p:sp>
      <p:grpSp>
        <p:nvGrpSpPr>
          <p:cNvPr id="16" name="组合 15"/>
          <p:cNvGrpSpPr/>
          <p:nvPr/>
        </p:nvGrpSpPr>
        <p:grpSpPr>
          <a:xfrm>
            <a:off x="642910" y="2214554"/>
            <a:ext cx="4319588" cy="1468445"/>
            <a:chOff x="785786" y="2357430"/>
            <a:chExt cx="4319588" cy="1468445"/>
          </a:xfrm>
        </p:grpSpPr>
        <p:sp>
          <p:nvSpPr>
            <p:cNvPr id="98309" name="Text Box 5"/>
            <p:cNvSpPr txBox="1">
              <a:spLocks noChangeArrowheads="1"/>
            </p:cNvSpPr>
            <p:nvPr/>
          </p:nvSpPr>
          <p:spPr bwMode="auto">
            <a:xfrm>
              <a:off x="785786" y="3429000"/>
              <a:ext cx="4319588" cy="396875"/>
            </a:xfrm>
            <a:prstGeom prst="rect">
              <a:avLst/>
            </a:prstGeom>
            <a:noFill/>
            <a:ln w="38100" algn="ctr">
              <a:noFill/>
              <a:miter lim="800000"/>
              <a:headEnd/>
              <a:tailEnd type="none" w="med" len="lg"/>
            </a:ln>
            <a:effectLst/>
          </p:spPr>
          <p:txBody>
            <a:bodyPr>
              <a:spAutoFit/>
            </a:bodyPr>
            <a:lstStyle/>
            <a:p>
              <a:pPr algn="l">
                <a:spcBef>
                  <a:spcPct val="50000"/>
                </a:spcBef>
              </a:pPr>
              <a:r>
                <a:rPr lang="zh-CN" altLang="en-US" sz="2000" dirty="0">
                  <a:latin typeface="Consolas" pitchFamily="49" charset="0"/>
                  <a:ea typeface="微软雅黑" pitchFamily="34" charset="-122"/>
                  <a:cs typeface="Consolas" pitchFamily="49" charset="0"/>
                </a:rPr>
                <a:t>删除算法最好时间复杂度为</a:t>
              </a:r>
              <a:r>
                <a:rPr lang="en-US" altLang="zh-CN" sz="2000" dirty="0">
                  <a:latin typeface="Consolas" pitchFamily="49" charset="0"/>
                  <a:ea typeface="微软雅黑" pitchFamily="34" charset="-122"/>
                  <a:cs typeface="Consolas" pitchFamily="49" charset="0"/>
                </a:rPr>
                <a:t>O(1)</a:t>
              </a:r>
            </a:p>
          </p:txBody>
        </p:sp>
        <p:cxnSp>
          <p:nvCxnSpPr>
            <p:cNvPr id="13" name="直接箭头连接符 12"/>
            <p:cNvCxnSpPr/>
            <p:nvPr/>
          </p:nvCxnSpPr>
          <p:spPr>
            <a:xfrm rot="5400000" flipH="1" flipV="1">
              <a:off x="1536679" y="2892421"/>
              <a:ext cx="107157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4538693" y="2674935"/>
            <a:ext cx="4319587" cy="1039817"/>
            <a:chOff x="4572000" y="2786058"/>
            <a:chExt cx="4319587" cy="1039817"/>
          </a:xfrm>
        </p:grpSpPr>
        <p:sp>
          <p:nvSpPr>
            <p:cNvPr id="98312" name="Text Box 8"/>
            <p:cNvSpPr txBox="1">
              <a:spLocks noChangeArrowheads="1"/>
            </p:cNvSpPr>
            <p:nvPr/>
          </p:nvSpPr>
          <p:spPr bwMode="auto">
            <a:xfrm>
              <a:off x="4572000" y="3429000"/>
              <a:ext cx="4319587" cy="396875"/>
            </a:xfrm>
            <a:prstGeom prst="rect">
              <a:avLst/>
            </a:prstGeom>
            <a:noFill/>
            <a:ln w="38100" algn="ctr">
              <a:noFill/>
              <a:miter lim="800000"/>
              <a:headEnd/>
              <a:tailEnd type="none" w="med" len="lg"/>
            </a:ln>
            <a:effectLst/>
          </p:spPr>
          <p:txBody>
            <a:bodyPr>
              <a:spAutoFit/>
            </a:bodyPr>
            <a:lstStyle/>
            <a:p>
              <a:pPr algn="l">
                <a:spcBef>
                  <a:spcPct val="50000"/>
                </a:spcBef>
              </a:pPr>
              <a:r>
                <a:rPr lang="zh-CN" altLang="en-US" sz="2000" dirty="0">
                  <a:latin typeface="Consolas" pitchFamily="49" charset="0"/>
                  <a:ea typeface="微软雅黑" pitchFamily="34" charset="-122"/>
                  <a:cs typeface="Consolas" pitchFamily="49" charset="0"/>
                </a:rPr>
                <a:t>删除算法最坏时间复杂度为</a:t>
              </a:r>
              <a:r>
                <a:rPr lang="en-US" altLang="zh-CN" sz="2000" dirty="0">
                  <a:latin typeface="Consolas" pitchFamily="49" charset="0"/>
                  <a:ea typeface="微软雅黑" pitchFamily="34" charset="-122"/>
                  <a:cs typeface="Consolas" pitchFamily="49" charset="0"/>
                </a:rPr>
                <a:t>O(</a:t>
              </a:r>
              <a:r>
                <a:rPr lang="en-US" altLang="zh-CN" sz="2000" i="1" dirty="0">
                  <a:latin typeface="Consolas" pitchFamily="49" charset="0"/>
                  <a:ea typeface="微软雅黑" pitchFamily="34" charset="-122"/>
                  <a:cs typeface="Consolas" pitchFamily="49" charset="0"/>
                </a:rPr>
                <a:t>n</a:t>
              </a:r>
              <a:r>
                <a:rPr lang="en-US" altLang="zh-CN" sz="2000" dirty="0">
                  <a:latin typeface="Consolas" pitchFamily="49" charset="0"/>
                  <a:ea typeface="微软雅黑" pitchFamily="34" charset="-122"/>
                  <a:cs typeface="Consolas" pitchFamily="49" charset="0"/>
                </a:rPr>
                <a:t>)</a:t>
              </a:r>
            </a:p>
          </p:txBody>
        </p:sp>
        <p:cxnSp>
          <p:nvCxnSpPr>
            <p:cNvPr id="15" name="直接箭头连接符 14"/>
            <p:cNvCxnSpPr/>
            <p:nvPr/>
          </p:nvCxnSpPr>
          <p:spPr>
            <a:xfrm rot="10800000">
              <a:off x="4572000" y="2786058"/>
              <a:ext cx="1500198" cy="642942"/>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sp>
        <p:nvSpPr>
          <p:cNvPr id="3" name="幻灯片编号占位符 2"/>
          <p:cNvSpPr>
            <a:spLocks noGrp="1"/>
          </p:cNvSpPr>
          <p:nvPr>
            <p:ph type="sldNum" sz="quarter" idx="12"/>
          </p:nvPr>
        </p:nvSpPr>
        <p:spPr/>
        <p:txBody>
          <a:bodyPr/>
          <a:lstStyle/>
          <a:p>
            <a:fld id="{BC067DFE-42A7-4CB5-93C4-F2F97DA7580C}" type="slidenum">
              <a:rPr lang="en-US" altLang="zh-CN" smtClean="0"/>
              <a:pPr/>
              <a:t>26</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8148"/>
    </mc:Choice>
    <mc:Fallback xmlns="">
      <p:transition xmlns:p14="http://schemas.microsoft.com/office/powerpoint/2010/main" spd="slow" advTm="281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xit" presetSubtype="4" fill="hold" nodeType="clickEffect">
                                  <p:stCondLst>
                                    <p:cond delay="0"/>
                                  </p:stCondLst>
                                  <p:childTnLst>
                                    <p:animEffect transition="out" filter="wipe(down)">
                                      <p:cBhvr>
                                        <p:cTn id="13" dur="500"/>
                                        <p:tgtEl>
                                          <p:spTgt spid="16"/>
                                        </p:tgtEl>
                                      </p:cBhvr>
                                    </p:animEffect>
                                    <p:set>
                                      <p:cBhvr>
                                        <p:cTn id="14" dur="1" fill="hold">
                                          <p:stCondLst>
                                            <p:cond delay="499"/>
                                          </p:stCondLst>
                                        </p:cTn>
                                        <p:tgtEl>
                                          <p:spTgt spid="1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60" name="Text Box 4"/>
          <p:cNvSpPr txBox="1">
            <a:spLocks noChangeArrowheads="1"/>
          </p:cNvSpPr>
          <p:nvPr/>
        </p:nvSpPr>
        <p:spPr bwMode="auto">
          <a:xfrm>
            <a:off x="2879725" y="4973638"/>
            <a:ext cx="184731" cy="400110"/>
          </a:xfrm>
          <a:prstGeom prst="rect">
            <a:avLst/>
          </a:prstGeom>
          <a:noFill/>
          <a:ln w="9525">
            <a:noFill/>
            <a:miter lim="800000"/>
            <a:headEnd/>
            <a:tailEnd/>
          </a:ln>
          <a:effectLst/>
        </p:spPr>
        <p:txBody>
          <a:bodyPr wrap="none">
            <a:spAutoFit/>
          </a:bodyPr>
          <a:lstStyle/>
          <a:p>
            <a:pPr algn="l"/>
            <a:endParaRPr kumimoji="1" lang="zh-CN" altLang="zh-CN" b="0">
              <a:solidFill>
                <a:schemeClr val="tx1"/>
              </a:solidFill>
              <a:latin typeface="Consolas" pitchFamily="49" charset="0"/>
              <a:ea typeface="宋体" pitchFamily="2" charset="-122"/>
              <a:cs typeface="Consolas" pitchFamily="49" charset="0"/>
            </a:endParaRPr>
          </a:p>
        </p:txBody>
      </p:sp>
      <p:sp>
        <p:nvSpPr>
          <p:cNvPr id="301063" name="Text Box 7"/>
          <p:cNvSpPr txBox="1">
            <a:spLocks noChangeArrowheads="1"/>
          </p:cNvSpPr>
          <p:nvPr/>
        </p:nvSpPr>
        <p:spPr bwMode="auto">
          <a:xfrm>
            <a:off x="360363" y="117475"/>
            <a:ext cx="8675687" cy="1094530"/>
          </a:xfrm>
          <a:prstGeom prst="rect">
            <a:avLst/>
          </a:prstGeom>
          <a:noFill/>
          <a:ln w="9525">
            <a:noFill/>
            <a:miter lim="800000"/>
            <a:headEnd/>
            <a:tailEnd/>
          </a:ln>
          <a:effectLst/>
        </p:spPr>
        <p:txBody>
          <a:bodyPr>
            <a:spAutoFit/>
          </a:bodyPr>
          <a:lstStyle/>
          <a:p>
            <a:pPr algn="l">
              <a:lnSpc>
                <a:spcPct val="130000"/>
              </a:lnSpc>
              <a:spcBef>
                <a:spcPct val="50000"/>
              </a:spcBef>
            </a:pPr>
            <a:r>
              <a:rPr kumimoji="1" lang="zh-CN" altLang="en-US" sz="2200" dirty="0">
                <a:solidFill>
                  <a:srgbClr val="C00000"/>
                </a:solidFill>
                <a:latin typeface="Consolas" pitchFamily="49" charset="0"/>
                <a:ea typeface="微软雅黑" pitchFamily="34" charset="-122"/>
                <a:cs typeface="Consolas" pitchFamily="49" charset="0"/>
              </a:rPr>
              <a:t>平均情况分析：</a:t>
            </a:r>
          </a:p>
          <a:p>
            <a:pPr algn="l">
              <a:lnSpc>
                <a:spcPct val="130000"/>
              </a:lnSpc>
              <a:spcBef>
                <a:spcPct val="50000"/>
              </a:spcBef>
            </a:pPr>
            <a:r>
              <a:rPr kumimoji="1" lang="zh-CN" altLang="en-US" sz="2200" dirty="0">
                <a:latin typeface="Consolas" pitchFamily="49" charset="0"/>
                <a:ea typeface="楷体" pitchFamily="49" charset="-122"/>
                <a:cs typeface="Consolas" pitchFamily="49" charset="0"/>
              </a:rPr>
              <a:t>　　　</a:t>
            </a:r>
            <a:r>
              <a:rPr kumimoji="1" lang="en-US" altLang="zh-CN" sz="2200" i="1" dirty="0" err="1">
                <a:latin typeface="Consolas" pitchFamily="49" charset="0"/>
                <a:ea typeface="楷体" pitchFamily="49" charset="-122"/>
                <a:cs typeface="Consolas" pitchFamily="49" charset="0"/>
              </a:rPr>
              <a:t>a</a:t>
            </a:r>
            <a:r>
              <a:rPr kumimoji="1" lang="en-US" altLang="zh-CN" sz="2200" baseline="-25000" dirty="0" err="1">
                <a:latin typeface="Consolas" pitchFamily="49" charset="0"/>
                <a:ea typeface="楷体" pitchFamily="49" charset="-122"/>
                <a:cs typeface="Consolas" pitchFamily="49" charset="0"/>
              </a:rPr>
              <a:t>1</a:t>
            </a:r>
            <a:r>
              <a:rPr kumimoji="1" lang="zh-CN" altLang="en-US" sz="2200" dirty="0">
                <a:latin typeface="Consolas" pitchFamily="49" charset="0"/>
                <a:ea typeface="楷体" pitchFamily="49" charset="-122"/>
                <a:cs typeface="Consolas" pitchFamily="49" charset="0"/>
              </a:rPr>
              <a:t>　　</a:t>
            </a:r>
            <a:r>
              <a:rPr kumimoji="1" lang="en-US" altLang="zh-CN" sz="2200" i="1" dirty="0" err="1">
                <a:latin typeface="Consolas" pitchFamily="49" charset="0"/>
                <a:ea typeface="楷体" pitchFamily="49" charset="-122"/>
                <a:cs typeface="Consolas" pitchFamily="49" charset="0"/>
              </a:rPr>
              <a:t>a</a:t>
            </a:r>
            <a:r>
              <a:rPr kumimoji="1" lang="en-US" altLang="zh-CN" sz="2200" baseline="-25000" dirty="0" err="1">
                <a:latin typeface="Consolas" pitchFamily="49" charset="0"/>
                <a:ea typeface="楷体" pitchFamily="49" charset="-122"/>
                <a:cs typeface="Consolas" pitchFamily="49" charset="0"/>
              </a:rPr>
              <a:t>2</a:t>
            </a:r>
            <a:r>
              <a:rPr kumimoji="1" lang="zh-CN" altLang="en-US" sz="2200" dirty="0">
                <a:latin typeface="Consolas" pitchFamily="49" charset="0"/>
                <a:ea typeface="楷体" pitchFamily="49" charset="-122"/>
                <a:cs typeface="Consolas" pitchFamily="49" charset="0"/>
              </a:rPr>
              <a:t>　　</a:t>
            </a:r>
            <a:r>
              <a:rPr kumimoji="1" lang="en-US" altLang="zh-CN" sz="2200" dirty="0">
                <a:latin typeface="Consolas" pitchFamily="49" charset="0"/>
                <a:ea typeface="楷体" pitchFamily="49" charset="-122"/>
                <a:cs typeface="Consolas" pitchFamily="49" charset="0"/>
              </a:rPr>
              <a:t>…</a:t>
            </a:r>
            <a:r>
              <a:rPr kumimoji="1" lang="zh-CN" altLang="en-US" sz="2200" dirty="0">
                <a:latin typeface="Consolas" pitchFamily="49" charset="0"/>
                <a:ea typeface="楷体" pitchFamily="49" charset="-122"/>
                <a:cs typeface="Consolas" pitchFamily="49" charset="0"/>
              </a:rPr>
              <a:t>　　</a:t>
            </a:r>
            <a:r>
              <a:rPr kumimoji="1" lang="en-US" altLang="zh-CN" sz="2200" i="1" dirty="0" err="1">
                <a:latin typeface="Consolas" pitchFamily="49" charset="0"/>
                <a:ea typeface="楷体" pitchFamily="49" charset="-122"/>
                <a:cs typeface="Consolas" pitchFamily="49" charset="0"/>
              </a:rPr>
              <a:t>a</a:t>
            </a:r>
            <a:r>
              <a:rPr kumimoji="1" lang="en-US" altLang="zh-CN" sz="2200" i="1" baseline="-25000" dirty="0" err="1">
                <a:latin typeface="Consolas" pitchFamily="49" charset="0"/>
                <a:ea typeface="楷体" pitchFamily="49" charset="-122"/>
                <a:cs typeface="Consolas" pitchFamily="49" charset="0"/>
              </a:rPr>
              <a:t>i</a:t>
            </a:r>
            <a:r>
              <a:rPr kumimoji="1" lang="en-US" altLang="zh-CN" sz="2200" dirty="0">
                <a:latin typeface="Consolas" pitchFamily="49" charset="0"/>
                <a:ea typeface="楷体" pitchFamily="49" charset="-122"/>
                <a:cs typeface="Consolas" pitchFamily="49" charset="0"/>
              </a:rPr>
              <a:t>	</a:t>
            </a:r>
            <a:r>
              <a:rPr kumimoji="1" lang="en-US" altLang="zh-CN" sz="2200" i="1" dirty="0" err="1">
                <a:latin typeface="Consolas" pitchFamily="49" charset="0"/>
                <a:ea typeface="楷体" pitchFamily="49" charset="-122"/>
                <a:cs typeface="Consolas" pitchFamily="49" charset="0"/>
              </a:rPr>
              <a:t>a</a:t>
            </a:r>
            <a:r>
              <a:rPr kumimoji="1" lang="en-US" altLang="zh-CN" sz="2200" i="1" baseline="-25000" dirty="0" err="1">
                <a:latin typeface="Consolas" pitchFamily="49" charset="0"/>
                <a:ea typeface="楷体" pitchFamily="49" charset="-122"/>
                <a:cs typeface="Consolas" pitchFamily="49" charset="0"/>
              </a:rPr>
              <a:t>i</a:t>
            </a:r>
            <a:r>
              <a:rPr kumimoji="1" lang="en-US" altLang="zh-CN" sz="2200" baseline="-25000" dirty="0" err="1">
                <a:latin typeface="Consolas" pitchFamily="49" charset="0"/>
                <a:ea typeface="楷体" pitchFamily="49" charset="-122"/>
                <a:cs typeface="Consolas" pitchFamily="49" charset="0"/>
              </a:rPr>
              <a:t>+1</a:t>
            </a:r>
            <a:r>
              <a:rPr kumimoji="1" lang="en-US" altLang="zh-CN" sz="2200" dirty="0">
                <a:latin typeface="Consolas" pitchFamily="49" charset="0"/>
                <a:ea typeface="楷体" pitchFamily="49" charset="-122"/>
                <a:cs typeface="Consolas" pitchFamily="49" charset="0"/>
              </a:rPr>
              <a:t>      …</a:t>
            </a:r>
            <a:r>
              <a:rPr kumimoji="1" lang="zh-CN" altLang="en-US" sz="2200" dirty="0">
                <a:latin typeface="Consolas" pitchFamily="49" charset="0"/>
                <a:ea typeface="楷体" pitchFamily="49" charset="-122"/>
                <a:cs typeface="Consolas" pitchFamily="49" charset="0"/>
              </a:rPr>
              <a:t>　 </a:t>
            </a:r>
            <a:r>
              <a:rPr kumimoji="1" lang="en-US" altLang="zh-CN" sz="2200" i="1" dirty="0">
                <a:latin typeface="Consolas" pitchFamily="49" charset="0"/>
                <a:ea typeface="楷体" pitchFamily="49" charset="-122"/>
                <a:cs typeface="Consolas" pitchFamily="49" charset="0"/>
              </a:rPr>
              <a:t>a</a:t>
            </a:r>
            <a:r>
              <a:rPr kumimoji="1" lang="en-US" altLang="zh-CN" sz="2200" i="1" baseline="-25000" dirty="0">
                <a:latin typeface="Consolas" pitchFamily="49" charset="0"/>
                <a:ea typeface="楷体" pitchFamily="49" charset="-122"/>
                <a:cs typeface="Consolas" pitchFamily="49" charset="0"/>
              </a:rPr>
              <a:t>n</a:t>
            </a:r>
            <a:r>
              <a:rPr kumimoji="1" lang="zh-CN" altLang="en-US" sz="2200" dirty="0">
                <a:latin typeface="Consolas" pitchFamily="49" charset="0"/>
                <a:ea typeface="楷体" pitchFamily="49" charset="-122"/>
                <a:cs typeface="Consolas" pitchFamily="49" charset="0"/>
              </a:rPr>
              <a:t>　　</a:t>
            </a:r>
          </a:p>
        </p:txBody>
      </p:sp>
      <p:grpSp>
        <p:nvGrpSpPr>
          <p:cNvPr id="2" name="Group 28"/>
          <p:cNvGrpSpPr>
            <a:grpSpLocks/>
          </p:cNvGrpSpPr>
          <p:nvPr/>
        </p:nvGrpSpPr>
        <p:grpSpPr bwMode="auto">
          <a:xfrm>
            <a:off x="850900" y="2533650"/>
            <a:ext cx="6048375" cy="603250"/>
            <a:chOff x="536" y="1596"/>
            <a:chExt cx="3810" cy="380"/>
          </a:xfrm>
        </p:grpSpPr>
        <p:graphicFrame>
          <p:nvGraphicFramePr>
            <p:cNvPr id="301061" name="Object 5"/>
            <p:cNvGraphicFramePr>
              <a:graphicFrameLocks noChangeAspect="1"/>
            </p:cNvGraphicFramePr>
            <p:nvPr/>
          </p:nvGraphicFramePr>
          <p:xfrm>
            <a:off x="3960" y="1596"/>
            <a:ext cx="143" cy="380"/>
          </p:xfrm>
          <a:graphic>
            <a:graphicData uri="http://schemas.openxmlformats.org/presentationml/2006/ole">
              <mc:AlternateContent xmlns:mc="http://schemas.openxmlformats.org/markup-compatibility/2006">
                <mc:Choice xmlns:v="urn:schemas-microsoft-com:vml" Requires="v">
                  <p:oleObj spid="_x0000_s2233" name="Equation" r:id="rId4" imgW="152280" imgH="406080" progId="Equation.3">
                    <p:embed/>
                  </p:oleObj>
                </mc:Choice>
                <mc:Fallback>
                  <p:oleObj name="Equation" r:id="rId4" imgW="152280" imgH="406080" progId="Equation.3">
                    <p:embed/>
                    <p:pic>
                      <p:nvPicPr>
                        <p:cNvPr id="301061"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0" y="1596"/>
                          <a:ext cx="143" cy="38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301066" name="Text Box 10"/>
            <p:cNvSpPr txBox="1">
              <a:spLocks noChangeArrowheads="1"/>
            </p:cNvSpPr>
            <p:nvPr/>
          </p:nvSpPr>
          <p:spPr bwMode="auto">
            <a:xfrm>
              <a:off x="536" y="1638"/>
              <a:ext cx="3810" cy="271"/>
            </a:xfrm>
            <a:prstGeom prst="rect">
              <a:avLst/>
            </a:prstGeom>
            <a:noFill/>
            <a:ln w="38100" algn="ctr">
              <a:noFill/>
              <a:miter lim="800000"/>
              <a:headEnd/>
              <a:tailEnd type="none" w="med" len="lg"/>
            </a:ln>
            <a:effectLst/>
          </p:spPr>
          <p:txBody>
            <a:bodyPr>
              <a:spAutoFit/>
            </a:bodyPr>
            <a:lstStyle/>
            <a:p>
              <a:pPr algn="l"/>
              <a:r>
                <a:rPr kumimoji="1" lang="zh-CN" altLang="en-US" sz="2200" dirty="0">
                  <a:latin typeface="Consolas" pitchFamily="49" charset="0"/>
                  <a:ea typeface="楷体" pitchFamily="49" charset="-122"/>
                  <a:cs typeface="Consolas" pitchFamily="49" charset="0"/>
                </a:rPr>
                <a:t>在删除元素</a:t>
              </a:r>
              <a:r>
                <a:rPr kumimoji="1" lang="en-US" altLang="zh-CN" sz="2200" i="1" err="1">
                  <a:latin typeface="Consolas" pitchFamily="49" charset="0"/>
                  <a:ea typeface="楷体" pitchFamily="49" charset="-122"/>
                  <a:cs typeface="Consolas" pitchFamily="49" charset="0"/>
                </a:rPr>
                <a:t>a</a:t>
              </a:r>
              <a:r>
                <a:rPr kumimoji="1" lang="en-US" altLang="zh-CN" sz="2200" i="1" baseline="-25000" err="1">
                  <a:latin typeface="Consolas" pitchFamily="49" charset="0"/>
                  <a:ea typeface="楷体" pitchFamily="49" charset="-122"/>
                  <a:cs typeface="Consolas" pitchFamily="49" charset="0"/>
                </a:rPr>
                <a:t>i</a:t>
              </a:r>
              <a:r>
                <a:rPr kumimoji="1" lang="zh-CN" altLang="en-US" sz="2200">
                  <a:latin typeface="Consolas" pitchFamily="49" charset="0"/>
                  <a:ea typeface="楷体" pitchFamily="49" charset="-122"/>
                  <a:cs typeface="Consolas" pitchFamily="49" charset="0"/>
                </a:rPr>
                <a:t>时，若</a:t>
              </a:r>
              <a:r>
                <a:rPr kumimoji="1" lang="zh-CN" altLang="en-US" sz="2200" dirty="0">
                  <a:latin typeface="Consolas" pitchFamily="49" charset="0"/>
                  <a:ea typeface="楷体" pitchFamily="49" charset="-122"/>
                  <a:cs typeface="Consolas" pitchFamily="49" charset="0"/>
                </a:rPr>
                <a:t>为等</a:t>
              </a:r>
              <a:r>
                <a:rPr kumimoji="1" lang="zh-CN" altLang="en-US" sz="2200">
                  <a:latin typeface="Consolas" pitchFamily="49" charset="0"/>
                  <a:ea typeface="楷体" pitchFamily="49" charset="-122"/>
                  <a:cs typeface="Consolas" pitchFamily="49" charset="0"/>
                </a:rPr>
                <a:t>概率情况，则</a:t>
              </a:r>
              <a:r>
                <a:rPr kumimoji="1" lang="en-US" altLang="zh-CN" sz="2200" i="1" dirty="0">
                  <a:latin typeface="Consolas" pitchFamily="49" charset="0"/>
                  <a:ea typeface="楷体" pitchFamily="49" charset="-122"/>
                  <a:cs typeface="Consolas" pitchFamily="49" charset="0"/>
                </a:rPr>
                <a:t>p</a:t>
              </a:r>
              <a:r>
                <a:rPr kumimoji="1" lang="en-US" altLang="zh-CN" sz="2200" i="1" baseline="-25000" dirty="0">
                  <a:latin typeface="Consolas" pitchFamily="49" charset="0"/>
                  <a:ea typeface="楷体" pitchFamily="49" charset="-122"/>
                  <a:cs typeface="Consolas" pitchFamily="49" charset="0"/>
                </a:rPr>
                <a:t>i </a:t>
              </a:r>
              <a:r>
                <a:rPr kumimoji="1" lang="en-US" altLang="zh-CN" sz="2200" dirty="0">
                  <a:latin typeface="Consolas" pitchFamily="49" charset="0"/>
                  <a:ea typeface="楷体" pitchFamily="49" charset="-122"/>
                  <a:cs typeface="Consolas" pitchFamily="49" charset="0"/>
                </a:rPr>
                <a:t>=</a:t>
              </a:r>
              <a:endParaRPr lang="en-US" altLang="zh-CN" sz="2200" dirty="0">
                <a:latin typeface="Consolas" pitchFamily="49" charset="0"/>
                <a:ea typeface="楷体" pitchFamily="49" charset="-122"/>
                <a:cs typeface="Consolas" pitchFamily="49" charset="0"/>
              </a:endParaRPr>
            </a:p>
          </p:txBody>
        </p:sp>
      </p:grpSp>
      <p:grpSp>
        <p:nvGrpSpPr>
          <p:cNvPr id="3" name="Group 27"/>
          <p:cNvGrpSpPr>
            <a:grpSpLocks/>
          </p:cNvGrpSpPr>
          <p:nvPr/>
        </p:nvGrpSpPr>
        <p:grpSpPr bwMode="auto">
          <a:xfrm>
            <a:off x="1357313" y="1320800"/>
            <a:ext cx="5472113" cy="1076325"/>
            <a:chOff x="855" y="832"/>
            <a:chExt cx="3447" cy="678"/>
          </a:xfrm>
        </p:grpSpPr>
        <p:sp>
          <p:nvSpPr>
            <p:cNvPr id="301068" name="Line 12"/>
            <p:cNvSpPr>
              <a:spLocks noChangeShapeType="1"/>
            </p:cNvSpPr>
            <p:nvPr/>
          </p:nvSpPr>
          <p:spPr bwMode="auto">
            <a:xfrm flipV="1">
              <a:off x="855" y="832"/>
              <a:ext cx="0" cy="181"/>
            </a:xfrm>
            <a:prstGeom prst="line">
              <a:avLst/>
            </a:prstGeom>
            <a:noFill/>
            <a:ln w="38100">
              <a:solidFill>
                <a:srgbClr val="339933"/>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301069" name="Line 13"/>
            <p:cNvSpPr>
              <a:spLocks noChangeShapeType="1"/>
            </p:cNvSpPr>
            <p:nvPr/>
          </p:nvSpPr>
          <p:spPr bwMode="auto">
            <a:xfrm flipV="1">
              <a:off x="1395" y="832"/>
              <a:ext cx="0" cy="181"/>
            </a:xfrm>
            <a:prstGeom prst="line">
              <a:avLst/>
            </a:prstGeom>
            <a:noFill/>
            <a:ln w="38100">
              <a:solidFill>
                <a:srgbClr val="339933"/>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301071" name="Line 15"/>
            <p:cNvSpPr>
              <a:spLocks noChangeShapeType="1"/>
            </p:cNvSpPr>
            <p:nvPr/>
          </p:nvSpPr>
          <p:spPr bwMode="auto">
            <a:xfrm flipV="1">
              <a:off x="2385" y="832"/>
              <a:ext cx="0" cy="181"/>
            </a:xfrm>
            <a:prstGeom prst="line">
              <a:avLst/>
            </a:prstGeom>
            <a:noFill/>
            <a:ln w="38100">
              <a:solidFill>
                <a:srgbClr val="339933"/>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301073" name="Line 17"/>
            <p:cNvSpPr>
              <a:spLocks noChangeShapeType="1"/>
            </p:cNvSpPr>
            <p:nvPr/>
          </p:nvSpPr>
          <p:spPr bwMode="auto">
            <a:xfrm flipV="1">
              <a:off x="2700" y="832"/>
              <a:ext cx="0" cy="181"/>
            </a:xfrm>
            <a:prstGeom prst="line">
              <a:avLst/>
            </a:prstGeom>
            <a:noFill/>
            <a:ln w="38100">
              <a:solidFill>
                <a:srgbClr val="339933"/>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301074" name="Line 18"/>
            <p:cNvSpPr>
              <a:spLocks noChangeShapeType="1"/>
            </p:cNvSpPr>
            <p:nvPr/>
          </p:nvSpPr>
          <p:spPr bwMode="auto">
            <a:xfrm flipV="1">
              <a:off x="3915" y="832"/>
              <a:ext cx="0" cy="181"/>
            </a:xfrm>
            <a:prstGeom prst="line">
              <a:avLst/>
            </a:prstGeom>
            <a:noFill/>
            <a:ln w="38100">
              <a:solidFill>
                <a:srgbClr val="339933"/>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301076" name="Text Box 20"/>
            <p:cNvSpPr txBox="1">
              <a:spLocks noChangeArrowheads="1"/>
            </p:cNvSpPr>
            <p:nvPr/>
          </p:nvSpPr>
          <p:spPr bwMode="auto">
            <a:xfrm>
              <a:off x="945" y="1260"/>
              <a:ext cx="3357" cy="250"/>
            </a:xfrm>
            <a:prstGeom prst="rect">
              <a:avLst/>
            </a:prstGeom>
            <a:noFill/>
            <a:ln w="38100" algn="ctr">
              <a:noFill/>
              <a:miter lim="800000"/>
              <a:headEnd/>
              <a:tailEnd type="none" w="med" len="lg"/>
            </a:ln>
            <a:effectLst/>
          </p:spPr>
          <p:txBody>
            <a:bodyPr>
              <a:spAutoFit/>
            </a:bodyPr>
            <a:lstStyle/>
            <a:p>
              <a:pPr algn="l">
                <a:spcBef>
                  <a:spcPct val="50000"/>
                </a:spcBef>
              </a:pPr>
              <a:r>
                <a:rPr kumimoji="1" lang="zh-CN" altLang="en-US" sz="2000" dirty="0">
                  <a:latin typeface="Consolas" pitchFamily="49" charset="0"/>
                  <a:ea typeface="楷体" pitchFamily="49" charset="-122"/>
                  <a:cs typeface="Consolas" pitchFamily="49" charset="0"/>
                </a:rPr>
                <a:t>在线性表</a:t>
              </a:r>
              <a:r>
                <a:rPr kumimoji="1" lang="en-US" altLang="zh-CN" sz="2000" dirty="0">
                  <a:latin typeface="Consolas" pitchFamily="49" charset="0"/>
                  <a:ea typeface="楷体" pitchFamily="49" charset="-122"/>
                  <a:cs typeface="Consolas" pitchFamily="49" charset="0"/>
                </a:rPr>
                <a:t>L</a:t>
              </a:r>
              <a:r>
                <a:rPr kumimoji="1" lang="zh-CN" altLang="en-US" sz="2000" dirty="0">
                  <a:latin typeface="Consolas" pitchFamily="49" charset="0"/>
                  <a:ea typeface="楷体" pitchFamily="49" charset="-122"/>
                  <a:cs typeface="Consolas" pitchFamily="49" charset="0"/>
                </a:rPr>
                <a:t>中共有</a:t>
              </a:r>
              <a:r>
                <a:rPr kumimoji="1" lang="en-US" altLang="zh-CN" sz="2000" i="1" dirty="0">
                  <a:solidFill>
                    <a:srgbClr val="FF00FF"/>
                  </a:solidFill>
                  <a:latin typeface="Consolas" pitchFamily="49" charset="0"/>
                  <a:ea typeface="楷体" pitchFamily="49" charset="-122"/>
                  <a:cs typeface="Consolas" pitchFamily="49" charset="0"/>
                </a:rPr>
                <a:t>n</a:t>
              </a:r>
              <a:r>
                <a:rPr kumimoji="1" lang="zh-CN" altLang="en-US" sz="2000" dirty="0">
                  <a:latin typeface="Consolas" pitchFamily="49" charset="0"/>
                  <a:ea typeface="楷体" pitchFamily="49" charset="-122"/>
                  <a:cs typeface="Consolas" pitchFamily="49" charset="0"/>
                </a:rPr>
                <a:t>个可以删除元素的地方</a:t>
              </a:r>
            </a:p>
          </p:txBody>
        </p:sp>
        <p:sp>
          <p:nvSpPr>
            <p:cNvPr id="301077" name="AutoShape 21"/>
            <p:cNvSpPr>
              <a:spLocks/>
            </p:cNvSpPr>
            <p:nvPr/>
          </p:nvSpPr>
          <p:spPr bwMode="auto">
            <a:xfrm rot="16200000">
              <a:off x="2295" y="-399"/>
              <a:ext cx="231" cy="3099"/>
            </a:xfrm>
            <a:prstGeom prst="leftBrace">
              <a:avLst>
                <a:gd name="adj1" fmla="val 132986"/>
                <a:gd name="adj2" fmla="val 50000"/>
              </a:avLst>
            </a:prstGeom>
            <a:noFill/>
            <a:ln w="38100">
              <a:solidFill>
                <a:srgbClr val="339933"/>
              </a:solidFill>
              <a:round/>
              <a:headEnd/>
              <a:tailEnd type="none" w="med" len="lg"/>
            </a:ln>
            <a:effectLst/>
          </p:spPr>
          <p:txBody>
            <a:bodyPr wrap="none" anchor="ctr"/>
            <a:lstStyle/>
            <a:p>
              <a:endParaRPr lang="zh-CN" altLang="en-US">
                <a:latin typeface="Consolas" pitchFamily="49" charset="0"/>
                <a:cs typeface="Consolas" pitchFamily="49" charset="0"/>
              </a:endParaRPr>
            </a:p>
          </p:txBody>
        </p:sp>
      </p:grpSp>
      <p:sp>
        <p:nvSpPr>
          <p:cNvPr id="301078" name="Text Box 22"/>
          <p:cNvSpPr txBox="1">
            <a:spLocks noChangeArrowheads="1"/>
          </p:cNvSpPr>
          <p:nvPr/>
        </p:nvSpPr>
        <p:spPr bwMode="auto">
          <a:xfrm>
            <a:off x="214315" y="3213100"/>
            <a:ext cx="8501089" cy="833177"/>
          </a:xfrm>
          <a:prstGeom prst="rect">
            <a:avLst/>
          </a:prstGeom>
          <a:noFill/>
          <a:ln w="38100" algn="ctr">
            <a:noFill/>
            <a:miter lim="800000"/>
            <a:headEnd/>
            <a:tailEnd type="none" w="med" len="lg"/>
          </a:ln>
          <a:effectLst/>
        </p:spPr>
        <p:txBody>
          <a:bodyPr wrap="square">
            <a:spAutoFit/>
          </a:bodyPr>
          <a:lstStyle/>
          <a:p>
            <a:pPr algn="l">
              <a:lnSpc>
                <a:spcPts val="3000"/>
              </a:lnSpc>
              <a:spcBef>
                <a:spcPts val="0"/>
              </a:spcBef>
            </a:pPr>
            <a:r>
              <a:rPr kumimoji="1" lang="zh-CN" altLang="en-US" sz="2200" dirty="0">
                <a:latin typeface="Consolas" pitchFamily="49" charset="0"/>
                <a:ea typeface="楷体" pitchFamily="49" charset="-122"/>
                <a:cs typeface="Consolas" pitchFamily="49" charset="0"/>
              </a:rPr>
              <a:t>　　此时需要将</a:t>
            </a:r>
            <a:r>
              <a:rPr kumimoji="1" lang="en-US" altLang="zh-CN" sz="2200" i="1" dirty="0" err="1">
                <a:latin typeface="Consolas" pitchFamily="49" charset="0"/>
                <a:ea typeface="楷体" pitchFamily="49" charset="-122"/>
                <a:cs typeface="Consolas" pitchFamily="49" charset="0"/>
              </a:rPr>
              <a:t>a</a:t>
            </a:r>
            <a:r>
              <a:rPr kumimoji="1" lang="en-US" altLang="zh-CN" sz="2200" i="1" baseline="-25000" dirty="0" err="1">
                <a:latin typeface="Consolas" pitchFamily="49" charset="0"/>
                <a:ea typeface="楷体" pitchFamily="49" charset="-122"/>
                <a:cs typeface="Consolas" pitchFamily="49" charset="0"/>
              </a:rPr>
              <a:t>i</a:t>
            </a:r>
            <a:r>
              <a:rPr kumimoji="1" lang="en-US" altLang="zh-CN" sz="2200" baseline="-25000" dirty="0" err="1">
                <a:latin typeface="Consolas" pitchFamily="49" charset="0"/>
                <a:ea typeface="楷体" pitchFamily="49" charset="-122"/>
                <a:cs typeface="Consolas" pitchFamily="49" charset="0"/>
              </a:rPr>
              <a:t>+1</a:t>
            </a:r>
            <a:r>
              <a:rPr kumimoji="1" lang="zh-CN" altLang="en-US" sz="2200" dirty="0">
                <a:latin typeface="Consolas" pitchFamily="49" charset="0"/>
                <a:ea typeface="楷体" pitchFamily="49" charset="-122"/>
                <a:cs typeface="Consolas" pitchFamily="49" charset="0"/>
              </a:rPr>
              <a:t>～</a:t>
            </a:r>
            <a:r>
              <a:rPr kumimoji="1" lang="en-US" altLang="zh-CN" sz="2200" i="1" dirty="0">
                <a:latin typeface="Consolas" pitchFamily="49" charset="0"/>
                <a:ea typeface="楷体" pitchFamily="49" charset="-122"/>
                <a:cs typeface="Consolas" pitchFamily="49" charset="0"/>
              </a:rPr>
              <a:t>a</a:t>
            </a:r>
            <a:r>
              <a:rPr kumimoji="1" lang="en-US" altLang="zh-CN" sz="2200" i="1" baseline="-25000" dirty="0">
                <a:latin typeface="Consolas" pitchFamily="49" charset="0"/>
                <a:ea typeface="楷体" pitchFamily="49" charset="-122"/>
                <a:cs typeface="Consolas" pitchFamily="49" charset="0"/>
              </a:rPr>
              <a:t>n</a:t>
            </a:r>
            <a:r>
              <a:rPr kumimoji="1" lang="zh-CN" altLang="en-US" sz="2200" dirty="0">
                <a:latin typeface="Consolas" pitchFamily="49" charset="0"/>
                <a:ea typeface="楷体" pitchFamily="49" charset="-122"/>
                <a:cs typeface="Consolas" pitchFamily="49" charset="0"/>
              </a:rPr>
              <a:t>的元素均前移一</a:t>
            </a:r>
            <a:r>
              <a:rPr kumimoji="1" lang="zh-CN" altLang="en-US" sz="2200">
                <a:latin typeface="Consolas" pitchFamily="49" charset="0"/>
                <a:ea typeface="楷体" pitchFamily="49" charset="-122"/>
                <a:cs typeface="Consolas" pitchFamily="49" charset="0"/>
              </a:rPr>
              <a:t>个位置，共移动</a:t>
            </a:r>
            <a:r>
              <a:rPr kumimoji="1" lang="en-US" altLang="zh-CN" sz="2200" i="1">
                <a:solidFill>
                  <a:srgbClr val="FF00FF"/>
                </a:solidFill>
                <a:latin typeface="Consolas" pitchFamily="49" charset="0"/>
                <a:ea typeface="楷体" pitchFamily="49" charset="-122"/>
                <a:cs typeface="Consolas" pitchFamily="49" charset="0"/>
              </a:rPr>
              <a:t>n</a:t>
            </a:r>
            <a:r>
              <a:rPr kumimoji="1" lang="en-US" altLang="zh-CN" sz="2200">
                <a:solidFill>
                  <a:srgbClr val="FF00FF"/>
                </a:solidFill>
                <a:latin typeface="Consolas" pitchFamily="49" charset="0"/>
                <a:ea typeface="+mj-ea"/>
                <a:cs typeface="Consolas" pitchFamily="49" charset="0"/>
              </a:rPr>
              <a:t>-</a:t>
            </a:r>
            <a:r>
              <a:rPr kumimoji="1" lang="en-US" altLang="zh-CN" sz="2200" dirty="0">
                <a:solidFill>
                  <a:srgbClr val="FF00FF"/>
                </a:solidFill>
                <a:latin typeface="Consolas" pitchFamily="49" charset="0"/>
                <a:ea typeface="楷体" pitchFamily="49" charset="-122"/>
                <a:cs typeface="Consolas" pitchFamily="49" charset="0"/>
              </a:rPr>
              <a:t>(</a:t>
            </a:r>
            <a:r>
              <a:rPr kumimoji="1" lang="en-US" altLang="zh-CN" sz="2200" i="1" dirty="0" err="1">
                <a:solidFill>
                  <a:srgbClr val="FF00FF"/>
                </a:solidFill>
                <a:latin typeface="Consolas" pitchFamily="49" charset="0"/>
                <a:ea typeface="楷体" pitchFamily="49" charset="-122"/>
                <a:cs typeface="Consolas" pitchFamily="49" charset="0"/>
              </a:rPr>
              <a:t>i</a:t>
            </a:r>
            <a:r>
              <a:rPr kumimoji="1" lang="en-US" altLang="zh-CN" sz="2200" dirty="0" err="1">
                <a:solidFill>
                  <a:srgbClr val="FF00FF"/>
                </a:solidFill>
                <a:latin typeface="Consolas" pitchFamily="49" charset="0"/>
                <a:ea typeface="楷体" pitchFamily="49" charset="-122"/>
                <a:cs typeface="Consolas" pitchFamily="49" charset="0"/>
              </a:rPr>
              <a:t>+1</a:t>
            </a:r>
            <a:r>
              <a:rPr kumimoji="1" lang="en-US" altLang="zh-CN" sz="2200">
                <a:solidFill>
                  <a:srgbClr val="FF00FF"/>
                </a:solidFill>
                <a:latin typeface="Consolas" pitchFamily="49" charset="0"/>
                <a:ea typeface="楷体" pitchFamily="49" charset="-122"/>
                <a:cs typeface="Consolas" pitchFamily="49" charset="0"/>
              </a:rPr>
              <a:t>)+1</a:t>
            </a:r>
          </a:p>
          <a:p>
            <a:pPr algn="l">
              <a:lnSpc>
                <a:spcPts val="3000"/>
              </a:lnSpc>
              <a:spcBef>
                <a:spcPts val="0"/>
              </a:spcBef>
            </a:pPr>
            <a:r>
              <a:rPr kumimoji="1" lang="en-US" altLang="zh-CN" sz="2200">
                <a:solidFill>
                  <a:srgbClr val="FF00FF"/>
                </a:solidFill>
                <a:latin typeface="Consolas" pitchFamily="49" charset="0"/>
                <a:ea typeface="楷体" pitchFamily="49" charset="-122"/>
                <a:cs typeface="Consolas" pitchFamily="49" charset="0"/>
              </a:rPr>
              <a:t>=</a:t>
            </a:r>
            <a:r>
              <a:rPr kumimoji="1" lang="en-US" altLang="zh-CN" sz="2200" i="1" dirty="0">
                <a:solidFill>
                  <a:srgbClr val="FF00FF"/>
                </a:solidFill>
                <a:latin typeface="Consolas" pitchFamily="49" charset="0"/>
                <a:ea typeface="楷体" pitchFamily="49" charset="-122"/>
                <a:cs typeface="Consolas" pitchFamily="49" charset="0"/>
              </a:rPr>
              <a:t>n</a:t>
            </a:r>
            <a:r>
              <a:rPr kumimoji="1" lang="en-US" altLang="zh-CN" sz="2200" dirty="0">
                <a:solidFill>
                  <a:srgbClr val="FF00FF"/>
                </a:solidFill>
                <a:latin typeface="Consolas" pitchFamily="49" charset="0"/>
                <a:ea typeface="+mj-ea"/>
                <a:cs typeface="Consolas" pitchFamily="49" charset="0"/>
              </a:rPr>
              <a:t>-</a:t>
            </a:r>
            <a:r>
              <a:rPr kumimoji="1" lang="en-US" altLang="zh-CN" sz="2200" i="1" dirty="0" err="1">
                <a:solidFill>
                  <a:srgbClr val="FF00FF"/>
                </a:solidFill>
                <a:latin typeface="Consolas" pitchFamily="49" charset="0"/>
                <a:ea typeface="楷体" pitchFamily="49" charset="-122"/>
                <a:cs typeface="Consolas" pitchFamily="49" charset="0"/>
              </a:rPr>
              <a:t>i</a:t>
            </a:r>
            <a:r>
              <a:rPr kumimoji="1" lang="zh-CN" altLang="en-US" sz="2200" dirty="0">
                <a:latin typeface="Consolas" pitchFamily="49" charset="0"/>
                <a:ea typeface="楷体" pitchFamily="49" charset="-122"/>
                <a:cs typeface="Consolas" pitchFamily="49" charset="0"/>
              </a:rPr>
              <a:t>个元素。　</a:t>
            </a:r>
            <a:endParaRPr lang="zh-CN" altLang="en-US" sz="2200" dirty="0">
              <a:latin typeface="Consolas" pitchFamily="49" charset="0"/>
              <a:ea typeface="楷体" pitchFamily="49" charset="-122"/>
              <a:cs typeface="Consolas" pitchFamily="49" charset="0"/>
            </a:endParaRPr>
          </a:p>
        </p:txBody>
      </p:sp>
      <p:grpSp>
        <p:nvGrpSpPr>
          <p:cNvPr id="4" name="Group 29"/>
          <p:cNvGrpSpPr>
            <a:grpSpLocks/>
          </p:cNvGrpSpPr>
          <p:nvPr/>
        </p:nvGrpSpPr>
        <p:grpSpPr bwMode="auto">
          <a:xfrm>
            <a:off x="395288" y="4149726"/>
            <a:ext cx="8135937" cy="1651001"/>
            <a:chOff x="249" y="2614"/>
            <a:chExt cx="5125" cy="1040"/>
          </a:xfrm>
        </p:grpSpPr>
        <p:graphicFrame>
          <p:nvGraphicFramePr>
            <p:cNvPr id="301059" name="Object 3"/>
            <p:cNvGraphicFramePr>
              <a:graphicFrameLocks noChangeAspect="1"/>
            </p:cNvGraphicFramePr>
            <p:nvPr/>
          </p:nvGraphicFramePr>
          <p:xfrm>
            <a:off x="1647" y="3076"/>
            <a:ext cx="2148" cy="578"/>
          </p:xfrm>
          <a:graphic>
            <a:graphicData uri="http://schemas.openxmlformats.org/presentationml/2006/ole">
              <mc:AlternateContent xmlns:mc="http://schemas.openxmlformats.org/markup-compatibility/2006">
                <mc:Choice xmlns:v="urn:schemas-microsoft-com:vml" Requires="v">
                  <p:oleObj spid="_x0000_s2234" name="Equation" r:id="rId6" imgW="1841400" imgH="495000" progId="Equation.3">
                    <p:embed/>
                  </p:oleObj>
                </mc:Choice>
                <mc:Fallback>
                  <p:oleObj name="Equation" r:id="rId6" imgW="1841400" imgH="495000" progId="Equation.3">
                    <p:embed/>
                    <p:pic>
                      <p:nvPicPr>
                        <p:cNvPr id="301059"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47" y="3076"/>
                          <a:ext cx="2148" cy="57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301081" name="Text Box 25"/>
            <p:cNvSpPr txBox="1">
              <a:spLocks noChangeArrowheads="1"/>
            </p:cNvSpPr>
            <p:nvPr/>
          </p:nvSpPr>
          <p:spPr bwMode="auto">
            <a:xfrm>
              <a:off x="249" y="2614"/>
              <a:ext cx="5125" cy="485"/>
            </a:xfrm>
            <a:prstGeom prst="rect">
              <a:avLst/>
            </a:prstGeom>
            <a:noFill/>
            <a:ln w="38100" algn="ctr">
              <a:noFill/>
              <a:miter lim="800000"/>
              <a:headEnd/>
              <a:tailEnd type="none" w="med" len="lg"/>
            </a:ln>
            <a:effectLst/>
          </p:spPr>
          <p:txBody>
            <a:bodyPr>
              <a:spAutoFit/>
            </a:bodyPr>
            <a:lstStyle/>
            <a:p>
              <a:pPr algn="l"/>
              <a:r>
                <a:rPr kumimoji="1" lang="zh-CN" altLang="en-US" sz="2200" dirty="0">
                  <a:latin typeface="Consolas" pitchFamily="49" charset="0"/>
                  <a:ea typeface="楷体" pitchFamily="49" charset="-122"/>
                  <a:cs typeface="Consolas" pitchFamily="49" charset="0"/>
                </a:rPr>
                <a:t>　　所以在长度为</a:t>
              </a:r>
              <a:r>
                <a:rPr kumimoji="1" lang="en-US" altLang="zh-CN" sz="2200" i="1" dirty="0">
                  <a:latin typeface="Consolas" pitchFamily="49" charset="0"/>
                  <a:ea typeface="楷体" pitchFamily="49" charset="-122"/>
                  <a:cs typeface="Consolas" pitchFamily="49" charset="0"/>
                </a:rPr>
                <a:t>n</a:t>
              </a:r>
              <a:r>
                <a:rPr kumimoji="1" lang="zh-CN" altLang="en-US" sz="2200" dirty="0">
                  <a:latin typeface="Consolas" pitchFamily="49" charset="0"/>
                  <a:ea typeface="楷体" pitchFamily="49" charset="-122"/>
                  <a:cs typeface="Consolas" pitchFamily="49" charset="0"/>
                </a:rPr>
                <a:t>的线性表中删除一个元素时所需移动元素的平均次数为：  </a:t>
              </a:r>
              <a:endParaRPr lang="zh-CN" altLang="en-US" sz="2200" dirty="0">
                <a:latin typeface="Consolas" pitchFamily="49" charset="0"/>
                <a:ea typeface="楷体" pitchFamily="49" charset="-122"/>
                <a:cs typeface="Consolas" pitchFamily="49" charset="0"/>
              </a:endParaRPr>
            </a:p>
          </p:txBody>
        </p:sp>
      </p:grpSp>
      <p:sp>
        <p:nvSpPr>
          <p:cNvPr id="301082" name="Text Box 26"/>
          <p:cNvSpPr txBox="1">
            <a:spLocks noChangeArrowheads="1"/>
          </p:cNvSpPr>
          <p:nvPr/>
        </p:nvSpPr>
        <p:spPr bwMode="auto">
          <a:xfrm>
            <a:off x="684213" y="5949950"/>
            <a:ext cx="7848600" cy="430887"/>
          </a:xfrm>
          <a:prstGeom prst="rect">
            <a:avLst/>
          </a:prstGeom>
          <a:noFill/>
          <a:ln w="38100" algn="ctr">
            <a:noFill/>
            <a:miter lim="800000"/>
            <a:headEnd/>
            <a:tailEnd type="none" w="med" len="lg"/>
          </a:ln>
          <a:effectLst/>
        </p:spPr>
        <p:txBody>
          <a:bodyPr>
            <a:spAutoFit/>
          </a:bodyPr>
          <a:lstStyle/>
          <a:p>
            <a:pPr algn="l"/>
            <a:r>
              <a:rPr kumimoji="1" lang="zh-CN" altLang="en-US" sz="2200">
                <a:latin typeface="Consolas" pitchFamily="49" charset="0"/>
                <a:ea typeface="楷体" pitchFamily="49" charset="-122"/>
                <a:cs typeface="Consolas" pitchFamily="49" charset="0"/>
              </a:rPr>
              <a:t>因此删除算法的平均时间复杂度为</a:t>
            </a:r>
            <a:r>
              <a:rPr kumimoji="1" lang="en-US" altLang="zh-CN" sz="2200">
                <a:latin typeface="Consolas" pitchFamily="49" charset="0"/>
                <a:ea typeface="楷体" pitchFamily="49" charset="-122"/>
                <a:cs typeface="Consolas" pitchFamily="49" charset="0"/>
              </a:rPr>
              <a:t>O(</a:t>
            </a:r>
            <a:r>
              <a:rPr kumimoji="1" lang="en-US" altLang="zh-CN" sz="2200" i="1">
                <a:latin typeface="Consolas" pitchFamily="49" charset="0"/>
                <a:ea typeface="楷体" pitchFamily="49" charset="-122"/>
                <a:cs typeface="Consolas" pitchFamily="49" charset="0"/>
              </a:rPr>
              <a:t>n</a:t>
            </a:r>
            <a:r>
              <a:rPr kumimoji="1" lang="en-US" altLang="zh-CN" sz="2200">
                <a:latin typeface="Consolas" pitchFamily="49" charset="0"/>
                <a:ea typeface="楷体" pitchFamily="49" charset="-122"/>
                <a:cs typeface="Consolas" pitchFamily="49" charset="0"/>
              </a:rPr>
              <a:t>)</a:t>
            </a:r>
            <a:r>
              <a:rPr kumimoji="1" lang="zh-CN" altLang="en-US" sz="2200">
                <a:latin typeface="Consolas" pitchFamily="49" charset="0"/>
                <a:ea typeface="楷体" pitchFamily="49" charset="-122"/>
                <a:cs typeface="Consolas" pitchFamily="49" charset="0"/>
              </a:rPr>
              <a:t>。</a:t>
            </a:r>
            <a:endParaRPr lang="zh-CN" altLang="en-US" sz="2200">
              <a:latin typeface="Consolas" pitchFamily="49" charset="0"/>
              <a:ea typeface="楷体" pitchFamily="49" charset="-122"/>
              <a:cs typeface="Consolas" pitchFamily="49" charset="0"/>
            </a:endParaRPr>
          </a:p>
        </p:txBody>
      </p:sp>
      <p:sp>
        <p:nvSpPr>
          <p:cNvPr id="7" name="幻灯片编号占位符 6"/>
          <p:cNvSpPr>
            <a:spLocks noGrp="1"/>
          </p:cNvSpPr>
          <p:nvPr>
            <p:ph type="sldNum" sz="quarter" idx="12"/>
          </p:nvPr>
        </p:nvSpPr>
        <p:spPr/>
        <p:txBody>
          <a:bodyPr/>
          <a:lstStyle/>
          <a:p>
            <a:fld id="{BC067DFE-42A7-4CB5-93C4-F2F97DA7580C}" type="slidenum">
              <a:rPr lang="en-US" altLang="zh-CN" smtClean="0"/>
              <a:pPr/>
              <a:t>27</a:t>
            </a:fld>
            <a:endParaRPr lang="en-US" altLang="zh-CN" dirty="0"/>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slow" p14:dur="2000" advTm="30918"/>
    </mc:Choice>
    <mc:Fallback xmlns="">
      <p:transition xmlns:p14="http://schemas.microsoft.com/office/powerpoint/2010/main" spd="slow" advTm="309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1078"/>
                                        </p:tgtEl>
                                        <p:attrNameLst>
                                          <p:attrName>style.visibility</p:attrName>
                                        </p:attrNameLst>
                                      </p:cBhvr>
                                      <p:to>
                                        <p:strVal val="visible"/>
                                      </p:to>
                                    </p:set>
                                    <p:animEffect transition="in" filter="wipe(left)">
                                      <p:cBhvr>
                                        <p:cTn id="17" dur="500"/>
                                        <p:tgtEl>
                                          <p:spTgt spid="30107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1082"/>
                                        </p:tgtEl>
                                        <p:attrNameLst>
                                          <p:attrName>style.visibility</p:attrName>
                                        </p:attrNameLst>
                                      </p:cBhvr>
                                      <p:to>
                                        <p:strVal val="visible"/>
                                      </p:to>
                                    </p:set>
                                    <p:animEffect transition="in" filter="wipe(left)">
                                      <p:cBhvr>
                                        <p:cTn id="27" dur="500"/>
                                        <p:tgtEl>
                                          <p:spTgt spid="301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78" grpId="0"/>
      <p:bldP spid="30108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descr="蓝色面巾纸"/>
          <p:cNvSpPr txBox="1">
            <a:spLocks noChangeArrowheads="1"/>
          </p:cNvSpPr>
          <p:nvPr/>
        </p:nvSpPr>
        <p:spPr bwMode="auto">
          <a:xfrm>
            <a:off x="500034" y="571480"/>
            <a:ext cx="5072098" cy="584775"/>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2.2.3   </a:t>
            </a:r>
            <a:r>
              <a:rPr kumimoji="1"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顺序表算法设计</a:t>
            </a:r>
            <a:endPar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endParaRPr>
          </a:p>
        </p:txBody>
      </p:sp>
      <p:sp>
        <p:nvSpPr>
          <p:cNvPr id="6" name="Text Box 2"/>
          <p:cNvSpPr txBox="1">
            <a:spLocks noChangeArrowheads="1"/>
          </p:cNvSpPr>
          <p:nvPr/>
        </p:nvSpPr>
        <p:spPr bwMode="auto">
          <a:xfrm>
            <a:off x="468313" y="1520694"/>
            <a:ext cx="8153400" cy="1615827"/>
          </a:xfrm>
          <a:prstGeom prst="rect">
            <a:avLst/>
          </a:prstGeom>
          <a:noFill/>
          <a:ln w="9525">
            <a:noFill/>
            <a:miter lim="800000"/>
            <a:headEnd/>
            <a:tailEnd/>
          </a:ln>
          <a:effectLst/>
        </p:spPr>
        <p:txBody>
          <a:bodyPr>
            <a:spAutoFit/>
          </a:bodyPr>
          <a:lstStyle/>
          <a:p>
            <a:pPr algn="just">
              <a:lnSpc>
                <a:spcPct val="150000"/>
              </a:lnSpc>
              <a:spcBef>
                <a:spcPct val="50000"/>
              </a:spcBef>
            </a:pPr>
            <a:r>
              <a:rPr kumimoji="1" lang="en-US" altLang="zh-CN" sz="2200">
                <a:solidFill>
                  <a:srgbClr val="FF3300"/>
                </a:solidFill>
                <a:latin typeface="Consolas" pitchFamily="49" charset="0"/>
                <a:ea typeface="楷体" pitchFamily="49" charset="-122"/>
                <a:cs typeface="Consolas" pitchFamily="49" charset="0"/>
              </a:rPr>
              <a:t>   【</a:t>
            </a:r>
            <a:r>
              <a:rPr kumimoji="1" lang="zh-CN" altLang="en-US" sz="2200">
                <a:solidFill>
                  <a:srgbClr val="FF3300"/>
                </a:solidFill>
                <a:latin typeface="Consolas" pitchFamily="49" charset="0"/>
                <a:ea typeface="楷体" pitchFamily="49" charset="-122"/>
                <a:cs typeface="Consolas" pitchFamily="49" charset="0"/>
              </a:rPr>
              <a:t>例</a:t>
            </a:r>
            <a:r>
              <a:rPr kumimoji="1" lang="en-US" altLang="zh-CN" sz="2200">
                <a:solidFill>
                  <a:srgbClr val="FF3300"/>
                </a:solidFill>
                <a:latin typeface="Consolas" pitchFamily="49" charset="0"/>
                <a:ea typeface="楷体" pitchFamily="49" charset="-122"/>
                <a:cs typeface="Consolas" pitchFamily="49" charset="0"/>
              </a:rPr>
              <a:t>2-3】</a:t>
            </a:r>
            <a:r>
              <a:rPr kumimoji="1" lang="zh-CN" altLang="en-US" sz="2200" dirty="0">
                <a:latin typeface="Consolas" pitchFamily="49" charset="0"/>
                <a:ea typeface="楷体" pitchFamily="49" charset="-122"/>
                <a:cs typeface="Consolas" pitchFamily="49" charset="0"/>
              </a:rPr>
              <a:t>已知长度为</a:t>
            </a:r>
            <a:r>
              <a:rPr kumimoji="1" lang="en-US" altLang="zh-CN" sz="2200" i="1" dirty="0">
                <a:latin typeface="Consolas" pitchFamily="49" charset="0"/>
                <a:ea typeface="楷体" pitchFamily="49" charset="-122"/>
                <a:cs typeface="Consolas" pitchFamily="49" charset="0"/>
              </a:rPr>
              <a:t>n</a:t>
            </a:r>
            <a:r>
              <a:rPr kumimoji="1" lang="zh-CN" altLang="en-US" sz="2200">
                <a:latin typeface="Consolas" pitchFamily="49" charset="0"/>
                <a:ea typeface="楷体" pitchFamily="49" charset="-122"/>
                <a:cs typeface="Consolas" pitchFamily="49" charset="0"/>
              </a:rPr>
              <a:t>的线性表</a:t>
            </a:r>
            <a:r>
              <a:rPr kumimoji="1" lang="en-US" altLang="zh-CN" sz="2200">
                <a:latin typeface="Consolas" pitchFamily="49" charset="0"/>
                <a:ea typeface="楷体" pitchFamily="49" charset="-122"/>
                <a:cs typeface="Consolas" pitchFamily="49" charset="0"/>
              </a:rPr>
              <a:t>L</a:t>
            </a:r>
            <a:r>
              <a:rPr kumimoji="1" lang="zh-CN" altLang="en-US" sz="2200">
                <a:latin typeface="Consolas" pitchFamily="49" charset="0"/>
                <a:ea typeface="楷体" pitchFamily="49" charset="-122"/>
                <a:cs typeface="Consolas" pitchFamily="49" charset="0"/>
              </a:rPr>
              <a:t>采用</a:t>
            </a:r>
            <a:r>
              <a:rPr kumimoji="1" lang="zh-CN" altLang="en-US" sz="2200" dirty="0">
                <a:latin typeface="Consolas" pitchFamily="49" charset="0"/>
                <a:ea typeface="楷体" pitchFamily="49" charset="-122"/>
                <a:cs typeface="Consolas" pitchFamily="49" charset="0"/>
              </a:rPr>
              <a:t>顺序</a:t>
            </a:r>
            <a:r>
              <a:rPr kumimoji="1" lang="zh-CN" altLang="en-US" sz="2200">
                <a:latin typeface="Consolas" pitchFamily="49" charset="0"/>
                <a:ea typeface="楷体" pitchFamily="49" charset="-122"/>
                <a:cs typeface="Consolas" pitchFamily="49" charset="0"/>
              </a:rPr>
              <a:t>存储结构。设计一</a:t>
            </a:r>
            <a:r>
              <a:rPr kumimoji="1" lang="zh-CN" altLang="en-US" sz="2200" dirty="0">
                <a:latin typeface="Consolas" pitchFamily="49" charset="0"/>
                <a:ea typeface="楷体" pitchFamily="49" charset="-122"/>
                <a:cs typeface="Consolas" pitchFamily="49" charset="0"/>
              </a:rPr>
              <a:t>个</a:t>
            </a:r>
            <a:r>
              <a:rPr kumimoji="1" lang="zh-CN" altLang="en-US" sz="2200" dirty="0">
                <a:solidFill>
                  <a:srgbClr val="FF00FF"/>
                </a:solidFill>
                <a:latin typeface="Consolas" pitchFamily="49" charset="0"/>
                <a:ea typeface="楷体" pitchFamily="49" charset="-122"/>
                <a:cs typeface="Consolas" pitchFamily="49" charset="0"/>
              </a:rPr>
              <a:t>时间复杂度为</a:t>
            </a:r>
            <a:r>
              <a:rPr kumimoji="1" lang="en-US" altLang="zh-CN" sz="2200" dirty="0">
                <a:solidFill>
                  <a:srgbClr val="FF00FF"/>
                </a:solidFill>
                <a:latin typeface="Consolas" pitchFamily="49" charset="0"/>
                <a:ea typeface="楷体" pitchFamily="49" charset="-122"/>
                <a:cs typeface="Consolas" pitchFamily="49" charset="0"/>
              </a:rPr>
              <a:t>O(</a:t>
            </a:r>
            <a:r>
              <a:rPr kumimoji="1" lang="en-US" altLang="zh-CN" sz="2200" i="1" dirty="0">
                <a:solidFill>
                  <a:srgbClr val="FF00FF"/>
                </a:solidFill>
                <a:latin typeface="Consolas" pitchFamily="49" charset="0"/>
                <a:ea typeface="楷体" pitchFamily="49" charset="-122"/>
                <a:cs typeface="Consolas" pitchFamily="49" charset="0"/>
              </a:rPr>
              <a:t>n</a:t>
            </a:r>
            <a:r>
              <a:rPr kumimoji="1" lang="en-US" altLang="zh-CN" sz="2200" dirty="0">
                <a:solidFill>
                  <a:srgbClr val="FF00FF"/>
                </a:solidFill>
                <a:latin typeface="Consolas" pitchFamily="49" charset="0"/>
                <a:ea typeface="楷体" pitchFamily="49" charset="-122"/>
                <a:cs typeface="Consolas" pitchFamily="49" charset="0"/>
              </a:rPr>
              <a:t>)</a:t>
            </a:r>
            <a:r>
              <a:rPr kumimoji="1" lang="zh-CN" altLang="en-US" sz="2200" dirty="0">
                <a:solidFill>
                  <a:srgbClr val="FF00FF"/>
                </a:solidFill>
                <a:latin typeface="Consolas" pitchFamily="49" charset="0"/>
                <a:ea typeface="楷体" pitchFamily="49" charset="-122"/>
                <a:cs typeface="Consolas" pitchFamily="49" charset="0"/>
              </a:rPr>
              <a:t>、空间复杂度为</a:t>
            </a:r>
            <a:r>
              <a:rPr kumimoji="1" lang="en-US" altLang="zh-CN" sz="2200" dirty="0">
                <a:solidFill>
                  <a:srgbClr val="FF00FF"/>
                </a:solidFill>
                <a:latin typeface="Consolas" pitchFamily="49" charset="0"/>
                <a:ea typeface="楷体" pitchFamily="49" charset="-122"/>
                <a:cs typeface="Consolas" pitchFamily="49" charset="0"/>
              </a:rPr>
              <a:t>O(1)</a:t>
            </a:r>
            <a:r>
              <a:rPr kumimoji="1" lang="zh-CN" altLang="en-US" sz="2200">
                <a:latin typeface="Consolas" pitchFamily="49" charset="0"/>
                <a:ea typeface="楷体" pitchFamily="49" charset="-122"/>
                <a:cs typeface="Consolas" pitchFamily="49" charset="0"/>
              </a:rPr>
              <a:t>的算法，该</a:t>
            </a:r>
            <a:r>
              <a:rPr kumimoji="1" lang="zh-CN" altLang="en-US" sz="2200" dirty="0">
                <a:latin typeface="Consolas" pitchFamily="49" charset="0"/>
                <a:ea typeface="楷体" pitchFamily="49" charset="-122"/>
                <a:cs typeface="Consolas" pitchFamily="49" charset="0"/>
              </a:rPr>
              <a:t>算法删除线性表中所有值为</a:t>
            </a:r>
            <a:r>
              <a:rPr kumimoji="1" lang="en-US" altLang="zh-CN" sz="2200" i="1" dirty="0">
                <a:latin typeface="Consolas" pitchFamily="49" charset="0"/>
                <a:ea typeface="楷体" pitchFamily="49" charset="-122"/>
                <a:cs typeface="Consolas" pitchFamily="49" charset="0"/>
              </a:rPr>
              <a:t>x</a:t>
            </a:r>
            <a:r>
              <a:rPr kumimoji="1" lang="zh-CN" altLang="en-US" sz="2200" dirty="0">
                <a:latin typeface="Consolas" pitchFamily="49" charset="0"/>
                <a:ea typeface="楷体" pitchFamily="49" charset="-122"/>
                <a:cs typeface="Consolas" pitchFamily="49" charset="0"/>
              </a:rPr>
              <a:t>的数据元素。</a:t>
            </a:r>
            <a:r>
              <a:rPr kumimoji="1" lang="zh-CN" altLang="en-US" sz="2200" dirty="0">
                <a:solidFill>
                  <a:srgbClr val="FF3300"/>
                </a:solidFill>
                <a:latin typeface="Consolas" pitchFamily="49" charset="0"/>
                <a:ea typeface="楷体" pitchFamily="49" charset="-122"/>
                <a:cs typeface="Consolas" pitchFamily="49" charset="0"/>
              </a:rPr>
              <a:t>       </a:t>
            </a:r>
          </a:p>
        </p:txBody>
      </p:sp>
      <p:grpSp>
        <p:nvGrpSpPr>
          <p:cNvPr id="8" name="组合 9"/>
          <p:cNvGrpSpPr/>
          <p:nvPr/>
        </p:nvGrpSpPr>
        <p:grpSpPr>
          <a:xfrm>
            <a:off x="611188" y="3436312"/>
            <a:ext cx="8137525" cy="2584976"/>
            <a:chOff x="611188" y="3624542"/>
            <a:chExt cx="8137525" cy="2584976"/>
          </a:xfrm>
        </p:grpSpPr>
        <p:sp>
          <p:nvSpPr>
            <p:cNvPr id="10" name="Text Box 2"/>
            <p:cNvSpPr txBox="1">
              <a:spLocks noChangeArrowheads="1"/>
            </p:cNvSpPr>
            <p:nvPr/>
          </p:nvSpPr>
          <p:spPr bwMode="auto">
            <a:xfrm>
              <a:off x="611188" y="4170627"/>
              <a:ext cx="8137525" cy="203889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457200" indent="-457200" algn="l">
                <a:lnSpc>
                  <a:spcPct val="150000"/>
                </a:lnSpc>
                <a:spcBef>
                  <a:spcPct val="50000"/>
                </a:spcBef>
                <a:buFontTx/>
                <a:buBlip>
                  <a:blip r:embed="rId3"/>
                </a:buBlip>
              </a:pPr>
              <a:r>
                <a:rPr lang="zh-CN" altLang="en-US" dirty="0">
                  <a:latin typeface="Consolas" pitchFamily="49" charset="0"/>
                  <a:ea typeface="楷体" pitchFamily="49" charset="-122"/>
                  <a:cs typeface="Consolas" pitchFamily="49" charset="0"/>
                </a:rPr>
                <a:t>如果每删除一个值为</a:t>
              </a:r>
              <a:r>
                <a:rPr lang="en-US" altLang="zh-CN" i="1" dirty="0">
                  <a:latin typeface="Consolas" pitchFamily="49" charset="0"/>
                  <a:ea typeface="楷体" pitchFamily="49" charset="-122"/>
                  <a:cs typeface="Consolas" pitchFamily="49" charset="0"/>
                </a:rPr>
                <a:t>x</a:t>
              </a:r>
              <a:r>
                <a:rPr lang="zh-CN" altLang="en-US" dirty="0">
                  <a:latin typeface="Consolas" pitchFamily="49" charset="0"/>
                  <a:ea typeface="楷体" pitchFamily="49" charset="-122"/>
                  <a:cs typeface="Consolas" pitchFamily="49" charset="0"/>
                </a:rPr>
                <a:t>的元素都</a:t>
              </a:r>
              <a:r>
                <a:rPr lang="zh-CN" altLang="en-US">
                  <a:latin typeface="Consolas" pitchFamily="49" charset="0"/>
                  <a:ea typeface="楷体" pitchFamily="49" charset="-122"/>
                  <a:cs typeface="Consolas" pitchFamily="49" charset="0"/>
                </a:rPr>
                <a:t>进行移动，其</a:t>
              </a:r>
              <a:r>
                <a:rPr lang="zh-CN" altLang="en-US" dirty="0">
                  <a:latin typeface="Consolas" pitchFamily="49" charset="0"/>
                  <a:ea typeface="楷体" pitchFamily="49" charset="-122"/>
                  <a:cs typeface="Consolas" pitchFamily="49" charset="0"/>
                </a:rPr>
                <a:t>时间复杂度为</a:t>
              </a:r>
              <a:r>
                <a:rPr lang="en-US" altLang="zh-CN">
                  <a:latin typeface="Consolas" pitchFamily="49" charset="0"/>
                  <a:ea typeface="楷体" pitchFamily="49" charset="-122"/>
                  <a:cs typeface="Consolas" pitchFamily="49" charset="0"/>
                </a:rPr>
                <a:t>O(</a:t>
              </a:r>
              <a:r>
                <a:rPr lang="en-US" altLang="zh-CN" i="1" err="1">
                  <a:latin typeface="Consolas" pitchFamily="49" charset="0"/>
                  <a:ea typeface="楷体" pitchFamily="49" charset="-122"/>
                  <a:cs typeface="Consolas" pitchFamily="49" charset="0"/>
                </a:rPr>
                <a:t>n</a:t>
              </a:r>
              <a:r>
                <a:rPr lang="en-US" altLang="zh-CN" baseline="30000" err="1">
                  <a:latin typeface="Consolas" pitchFamily="49" charset="0"/>
                  <a:ea typeface="楷体" pitchFamily="49" charset="-122"/>
                  <a:cs typeface="Consolas" pitchFamily="49" charset="0"/>
                </a:rPr>
                <a:t>2</a:t>
              </a:r>
              <a:r>
                <a:rPr lang="en-US" altLang="zh-CN">
                  <a:latin typeface="Consolas" pitchFamily="49" charset="0"/>
                  <a:ea typeface="楷体" pitchFamily="49" charset="-122"/>
                  <a:cs typeface="Consolas" pitchFamily="49" charset="0"/>
                </a:rPr>
                <a:t>)</a:t>
              </a:r>
              <a:r>
                <a:rPr lang="zh-CN" altLang="en-US">
                  <a:latin typeface="Consolas" pitchFamily="49" charset="0"/>
                  <a:ea typeface="楷体" pitchFamily="49" charset="-122"/>
                  <a:cs typeface="Consolas" pitchFamily="49" charset="0"/>
                </a:rPr>
                <a:t>，空间</a:t>
              </a:r>
              <a:r>
                <a:rPr lang="zh-CN" altLang="en-US" dirty="0">
                  <a:latin typeface="Consolas" pitchFamily="49" charset="0"/>
                  <a:ea typeface="楷体" pitchFamily="49" charset="-122"/>
                  <a:cs typeface="Consolas" pitchFamily="49" charset="0"/>
                </a:rPr>
                <a:t>复杂度为</a:t>
              </a:r>
              <a:r>
                <a:rPr lang="en-US" altLang="zh-CN" dirty="0">
                  <a:latin typeface="Consolas" pitchFamily="49" charset="0"/>
                  <a:ea typeface="楷体" pitchFamily="49" charset="-122"/>
                  <a:cs typeface="Consolas" pitchFamily="49" charset="0"/>
                </a:rPr>
                <a:t>O(1)</a:t>
              </a:r>
              <a:r>
                <a:rPr lang="zh-CN" altLang="en-US" dirty="0">
                  <a:latin typeface="Consolas" pitchFamily="49" charset="0"/>
                  <a:ea typeface="楷体" pitchFamily="49" charset="-122"/>
                  <a:cs typeface="Consolas" pitchFamily="49" charset="0"/>
                </a:rPr>
                <a:t>。</a:t>
              </a:r>
            </a:p>
            <a:p>
              <a:pPr marL="457200" indent="-457200" algn="l">
                <a:lnSpc>
                  <a:spcPct val="150000"/>
                </a:lnSpc>
                <a:spcBef>
                  <a:spcPct val="50000"/>
                </a:spcBef>
                <a:buFontTx/>
                <a:buBlip>
                  <a:blip r:embed="rId3"/>
                </a:buBlip>
              </a:pPr>
              <a:r>
                <a:rPr lang="zh-CN" altLang="en-US" dirty="0">
                  <a:latin typeface="Consolas" pitchFamily="49" charset="0"/>
                  <a:ea typeface="楷体" pitchFamily="49" charset="-122"/>
                  <a:cs typeface="Consolas" pitchFamily="49" charset="0"/>
                </a:rPr>
                <a:t>如果借助一个新的</a:t>
              </a:r>
              <a:r>
                <a:rPr lang="zh-CN" altLang="en-US">
                  <a:latin typeface="Consolas" pitchFamily="49" charset="0"/>
                  <a:ea typeface="楷体" pitchFamily="49" charset="-122"/>
                  <a:cs typeface="Consolas" pitchFamily="49" charset="0"/>
                </a:rPr>
                <a:t>顺序表，存放将</a:t>
              </a:r>
              <a:r>
                <a:rPr lang="en-US" altLang="zh-CN" i="1">
                  <a:latin typeface="Consolas" pitchFamily="49" charset="0"/>
                  <a:ea typeface="楷体" pitchFamily="49" charset="-122"/>
                  <a:cs typeface="Consolas" pitchFamily="49" charset="0"/>
                </a:rPr>
                <a:t>A</a:t>
              </a:r>
              <a:r>
                <a:rPr lang="zh-CN" altLang="en-US">
                  <a:latin typeface="Consolas" pitchFamily="49" charset="0"/>
                  <a:ea typeface="楷体" pitchFamily="49" charset="-122"/>
                  <a:cs typeface="Consolas" pitchFamily="49" charset="0"/>
                </a:rPr>
                <a:t>中所有不为</a:t>
              </a:r>
              <a:r>
                <a:rPr lang="en-US" altLang="zh-CN" i="1">
                  <a:latin typeface="Consolas" pitchFamily="49" charset="0"/>
                  <a:ea typeface="楷体" pitchFamily="49" charset="-122"/>
                  <a:cs typeface="Consolas" pitchFamily="49" charset="0"/>
                </a:rPr>
                <a:t>x</a:t>
              </a:r>
              <a:r>
                <a:rPr lang="zh-CN" altLang="en-US">
                  <a:latin typeface="Consolas" pitchFamily="49" charset="0"/>
                  <a:ea typeface="楷体" pitchFamily="49" charset="-122"/>
                  <a:cs typeface="Consolas" pitchFamily="49" charset="0"/>
                </a:rPr>
                <a:t>的元素，其</a:t>
              </a:r>
              <a:r>
                <a:rPr lang="zh-CN" altLang="en-US" dirty="0">
                  <a:latin typeface="Consolas" pitchFamily="49" charset="0"/>
                  <a:ea typeface="楷体" pitchFamily="49" charset="-122"/>
                  <a:cs typeface="Consolas" pitchFamily="49" charset="0"/>
                </a:rPr>
                <a:t>时间复杂度为</a:t>
              </a:r>
              <a:r>
                <a:rPr lang="en-US" altLang="zh-CN">
                  <a:latin typeface="Consolas" pitchFamily="49" charset="0"/>
                  <a:ea typeface="楷体" pitchFamily="49" charset="-122"/>
                  <a:cs typeface="Consolas" pitchFamily="49" charset="0"/>
                </a:rPr>
                <a:t>O(</a:t>
              </a:r>
              <a:r>
                <a:rPr lang="en-US" altLang="zh-CN" i="1">
                  <a:latin typeface="Consolas" pitchFamily="49" charset="0"/>
                  <a:ea typeface="楷体" pitchFamily="49" charset="-122"/>
                  <a:cs typeface="Consolas" pitchFamily="49" charset="0"/>
                </a:rPr>
                <a:t>n</a:t>
              </a:r>
              <a:r>
                <a:rPr lang="en-US" altLang="zh-CN">
                  <a:latin typeface="Consolas" pitchFamily="49" charset="0"/>
                  <a:ea typeface="楷体" pitchFamily="49" charset="-122"/>
                  <a:cs typeface="Consolas" pitchFamily="49" charset="0"/>
                </a:rPr>
                <a:t>)</a:t>
              </a:r>
              <a:r>
                <a:rPr lang="zh-CN" altLang="en-US">
                  <a:latin typeface="Consolas" pitchFamily="49" charset="0"/>
                  <a:ea typeface="楷体" pitchFamily="49" charset="-122"/>
                  <a:cs typeface="Consolas" pitchFamily="49" charset="0"/>
                </a:rPr>
                <a:t>，空间</a:t>
              </a:r>
              <a:r>
                <a:rPr lang="zh-CN" altLang="en-US" dirty="0">
                  <a:latin typeface="Consolas" pitchFamily="49" charset="0"/>
                  <a:ea typeface="楷体" pitchFamily="49" charset="-122"/>
                  <a:cs typeface="Consolas" pitchFamily="49" charset="0"/>
                </a:rPr>
                <a:t>复杂度为</a:t>
              </a:r>
              <a:r>
                <a:rPr lang="en-US" altLang="zh-CN" dirty="0">
                  <a:latin typeface="Consolas" pitchFamily="49" charset="0"/>
                  <a:ea typeface="楷体" pitchFamily="49" charset="-122"/>
                  <a:cs typeface="Consolas" pitchFamily="49" charset="0"/>
                </a:rPr>
                <a:t>O(</a:t>
              </a:r>
              <a:r>
                <a:rPr lang="en-US" altLang="zh-CN" i="1" dirty="0">
                  <a:latin typeface="Consolas" pitchFamily="49" charset="0"/>
                  <a:ea typeface="楷体" pitchFamily="49" charset="-122"/>
                  <a:cs typeface="Consolas" pitchFamily="49" charset="0"/>
                </a:rPr>
                <a:t>n</a:t>
              </a:r>
              <a:r>
                <a:rPr lang="en-US" altLang="zh-CN" dirty="0">
                  <a:latin typeface="Consolas" pitchFamily="49" charset="0"/>
                  <a:ea typeface="楷体" pitchFamily="49" charset="-122"/>
                  <a:cs typeface="Consolas" pitchFamily="49" charset="0"/>
                </a:rPr>
                <a:t>)</a:t>
              </a:r>
              <a:r>
                <a:rPr lang="zh-CN" altLang="en-US" dirty="0">
                  <a:latin typeface="Consolas" pitchFamily="49" charset="0"/>
                  <a:ea typeface="楷体" pitchFamily="49" charset="-122"/>
                  <a:cs typeface="Consolas" pitchFamily="49" charset="0"/>
                </a:rPr>
                <a:t>。</a:t>
              </a:r>
            </a:p>
          </p:txBody>
        </p:sp>
        <p:sp>
          <p:nvSpPr>
            <p:cNvPr id="11" name="Text Box 3"/>
            <p:cNvSpPr txBox="1">
              <a:spLocks noChangeArrowheads="1"/>
            </p:cNvSpPr>
            <p:nvPr/>
          </p:nvSpPr>
          <p:spPr bwMode="auto">
            <a:xfrm>
              <a:off x="611188" y="3624542"/>
              <a:ext cx="5616575" cy="430887"/>
            </a:xfrm>
            <a:prstGeom prst="rect">
              <a:avLst/>
            </a:prstGeom>
            <a:noFill/>
            <a:ln w="38100" algn="ctr">
              <a:noFill/>
              <a:miter lim="800000"/>
              <a:headEnd/>
              <a:tailEnd type="none" w="med" len="lg"/>
            </a:ln>
            <a:effectLst/>
          </p:spPr>
          <p:txBody>
            <a:bodyPr>
              <a:spAutoFit/>
            </a:bodyPr>
            <a:lstStyle/>
            <a:p>
              <a:pPr algn="l">
                <a:spcBef>
                  <a:spcPct val="50000"/>
                </a:spcBef>
              </a:pPr>
              <a:r>
                <a:rPr lang="zh-CN" altLang="en-US" sz="2200" dirty="0">
                  <a:latin typeface="Consolas" pitchFamily="49" charset="0"/>
                  <a:ea typeface="楷体" pitchFamily="49" charset="-122"/>
                  <a:cs typeface="Consolas" pitchFamily="49" charset="0"/>
                </a:rPr>
                <a:t>以下两种方法都</a:t>
              </a:r>
              <a:r>
                <a:rPr lang="zh-CN" altLang="en-US" sz="2200" dirty="0">
                  <a:solidFill>
                    <a:srgbClr val="C00000"/>
                  </a:solidFill>
                  <a:latin typeface="Consolas" pitchFamily="49" charset="0"/>
                  <a:ea typeface="楷体" pitchFamily="49" charset="-122"/>
                  <a:cs typeface="Consolas" pitchFamily="49" charset="0"/>
                </a:rPr>
                <a:t>不满足要求</a:t>
              </a:r>
              <a:r>
                <a:rPr lang="zh-CN" altLang="en-US" sz="2200" dirty="0">
                  <a:latin typeface="Consolas" pitchFamily="49" charset="0"/>
                  <a:ea typeface="楷体" pitchFamily="49" charset="-122"/>
                  <a:cs typeface="Consolas" pitchFamily="49" charset="0"/>
                </a:rPr>
                <a:t>：</a:t>
              </a:r>
            </a:p>
          </p:txBody>
        </p:sp>
      </p:grpSp>
      <p:sp>
        <p:nvSpPr>
          <p:cNvPr id="3" name="幻灯片编号占位符 2"/>
          <p:cNvSpPr>
            <a:spLocks noGrp="1"/>
          </p:cNvSpPr>
          <p:nvPr>
            <p:ph type="sldNum" sz="quarter" idx="12"/>
          </p:nvPr>
        </p:nvSpPr>
        <p:spPr/>
        <p:txBody>
          <a:bodyPr/>
          <a:lstStyle/>
          <a:p>
            <a:fld id="{BC067DFE-42A7-4CB5-93C4-F2F97DA7580C}" type="slidenum">
              <a:rPr lang="en-US" altLang="zh-CN" smtClean="0"/>
              <a:pPr/>
              <a:t>28</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67640"/>
    </mc:Choice>
    <mc:Fallback xmlns="">
      <p:transition xmlns:p14="http://schemas.microsoft.com/office/powerpoint/2010/main" spd="slow" advTm="676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5" name="Rectangle 3"/>
          <p:cNvSpPr>
            <a:spLocks noChangeArrowheads="1"/>
          </p:cNvSpPr>
          <p:nvPr/>
        </p:nvSpPr>
        <p:spPr bwMode="auto">
          <a:xfrm>
            <a:off x="900113" y="2636838"/>
            <a:ext cx="4679950" cy="827087"/>
          </a:xfrm>
          <a:prstGeom prst="rect">
            <a:avLst/>
          </a:prstGeom>
          <a:solidFill>
            <a:schemeClr val="accent3">
              <a:lumMod val="20000"/>
              <a:lumOff val="80000"/>
            </a:schemeClr>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79556" name="Text Box 4"/>
          <p:cNvSpPr txBox="1">
            <a:spLocks noChangeArrowheads="1"/>
          </p:cNvSpPr>
          <p:nvPr/>
        </p:nvSpPr>
        <p:spPr bwMode="auto">
          <a:xfrm>
            <a:off x="978552" y="2095500"/>
            <a:ext cx="503237" cy="396875"/>
          </a:xfrm>
          <a:prstGeom prst="rect">
            <a:avLst/>
          </a:prstGeom>
          <a:noFill/>
          <a:ln w="38100" algn="ctr">
            <a:noFill/>
            <a:miter lim="800000"/>
            <a:headEnd/>
            <a:tailEnd/>
          </a:ln>
          <a:effectLst/>
        </p:spPr>
        <p:txBody>
          <a:bodyPr>
            <a:spAutoFit/>
          </a:bodyPr>
          <a:lstStyle/>
          <a:p>
            <a:pPr>
              <a:spcBef>
                <a:spcPct val="50000"/>
              </a:spcBef>
            </a:pPr>
            <a:r>
              <a:rPr lang="en-US" altLang="zh-CN" sz="2000">
                <a:solidFill>
                  <a:srgbClr val="3333FF"/>
                </a:solidFill>
                <a:latin typeface="Consolas" pitchFamily="49" charset="0"/>
                <a:cs typeface="Consolas" pitchFamily="49" charset="0"/>
              </a:rPr>
              <a:t>0</a:t>
            </a:r>
          </a:p>
        </p:txBody>
      </p:sp>
      <p:sp>
        <p:nvSpPr>
          <p:cNvPr id="279557" name="Text Box 5"/>
          <p:cNvSpPr txBox="1">
            <a:spLocks noChangeArrowheads="1"/>
          </p:cNvSpPr>
          <p:nvPr/>
        </p:nvSpPr>
        <p:spPr bwMode="auto">
          <a:xfrm>
            <a:off x="1643042" y="2095500"/>
            <a:ext cx="503237" cy="396875"/>
          </a:xfrm>
          <a:prstGeom prst="rect">
            <a:avLst/>
          </a:prstGeom>
          <a:noFill/>
          <a:ln w="38100" algn="ctr">
            <a:noFill/>
            <a:miter lim="800000"/>
            <a:headEnd/>
            <a:tailEnd/>
          </a:ln>
          <a:effectLst/>
        </p:spPr>
        <p:txBody>
          <a:bodyPr>
            <a:spAutoFit/>
          </a:bodyPr>
          <a:lstStyle/>
          <a:p>
            <a:pPr>
              <a:spcBef>
                <a:spcPct val="50000"/>
              </a:spcBef>
            </a:pPr>
            <a:r>
              <a:rPr lang="en-US" altLang="zh-CN" sz="2000">
                <a:solidFill>
                  <a:srgbClr val="3333FF"/>
                </a:solidFill>
                <a:latin typeface="Consolas" pitchFamily="49" charset="0"/>
                <a:cs typeface="Consolas" pitchFamily="49" charset="0"/>
              </a:rPr>
              <a:t>1</a:t>
            </a:r>
          </a:p>
        </p:txBody>
      </p:sp>
      <p:sp>
        <p:nvSpPr>
          <p:cNvPr id="279558" name="Text Box 6"/>
          <p:cNvSpPr txBox="1">
            <a:spLocks noChangeArrowheads="1"/>
          </p:cNvSpPr>
          <p:nvPr/>
        </p:nvSpPr>
        <p:spPr bwMode="auto">
          <a:xfrm>
            <a:off x="1042988" y="2789238"/>
            <a:ext cx="504825" cy="523220"/>
          </a:xfrm>
          <a:prstGeom prst="rect">
            <a:avLst/>
          </a:prstGeom>
          <a:noFill/>
          <a:ln w="9525">
            <a:noFill/>
            <a:miter lim="800000"/>
            <a:headEnd/>
            <a:tailEnd/>
          </a:ln>
          <a:effectLst/>
        </p:spPr>
        <p:txBody>
          <a:bodyPr>
            <a:spAutoFit/>
          </a:bodyPr>
          <a:lstStyle/>
          <a:p>
            <a:pPr algn="l"/>
            <a:r>
              <a:rPr lang="en-US" altLang="zh-CN" sz="280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onsolas" pitchFamily="49" charset="0"/>
                <a:cs typeface="Consolas" pitchFamily="49" charset="0"/>
              </a:rPr>
              <a:t>1</a:t>
            </a:r>
            <a:endParaRPr lang="en-US" altLang="zh-CN" sz="2800" baseline="-2500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onsolas" pitchFamily="49" charset="0"/>
              <a:cs typeface="Consolas" pitchFamily="49" charset="0"/>
            </a:endParaRPr>
          </a:p>
        </p:txBody>
      </p:sp>
      <p:sp>
        <p:nvSpPr>
          <p:cNvPr id="279559" name="Text Box 7"/>
          <p:cNvSpPr txBox="1">
            <a:spLocks noChangeArrowheads="1"/>
          </p:cNvSpPr>
          <p:nvPr/>
        </p:nvSpPr>
        <p:spPr bwMode="auto">
          <a:xfrm>
            <a:off x="1714480" y="2827338"/>
            <a:ext cx="504825" cy="400110"/>
          </a:xfrm>
          <a:prstGeom prst="rect">
            <a:avLst/>
          </a:prstGeom>
          <a:noFill/>
          <a:ln w="9525">
            <a:noFill/>
            <a:miter lim="800000"/>
            <a:headEnd/>
            <a:tailEnd/>
          </a:ln>
          <a:effectLst/>
        </p:spPr>
        <p:txBody>
          <a:bodyPr>
            <a:spAutoFit/>
          </a:bodyPr>
          <a:lstStyle/>
          <a:p>
            <a:pPr algn="l">
              <a:spcBef>
                <a:spcPct val="50000"/>
              </a:spcBef>
            </a:pPr>
            <a:r>
              <a:rPr lang="en-US" altLang="zh-CN" dirty="0">
                <a:solidFill>
                  <a:srgbClr val="FF00FF"/>
                </a:solidFill>
                <a:latin typeface="Consolas" pitchFamily="49" charset="0"/>
                <a:cs typeface="Consolas" pitchFamily="49" charset="0"/>
              </a:rPr>
              <a:t>2</a:t>
            </a:r>
            <a:endParaRPr lang="en-US" altLang="zh-CN" baseline="-25000" dirty="0">
              <a:solidFill>
                <a:srgbClr val="FF00FF"/>
              </a:solidFill>
              <a:latin typeface="Consolas" pitchFamily="49" charset="0"/>
              <a:cs typeface="Consolas" pitchFamily="49" charset="0"/>
            </a:endParaRPr>
          </a:p>
        </p:txBody>
      </p:sp>
      <p:sp>
        <p:nvSpPr>
          <p:cNvPr id="279560" name="Text Box 8"/>
          <p:cNvSpPr txBox="1">
            <a:spLocks noChangeArrowheads="1"/>
          </p:cNvSpPr>
          <p:nvPr/>
        </p:nvSpPr>
        <p:spPr bwMode="auto">
          <a:xfrm>
            <a:off x="3059113" y="2827338"/>
            <a:ext cx="504825" cy="400110"/>
          </a:xfrm>
          <a:prstGeom prst="rect">
            <a:avLst/>
          </a:prstGeom>
          <a:noFill/>
          <a:ln w="9525">
            <a:noFill/>
            <a:miter lim="800000"/>
            <a:headEnd/>
            <a:tailEnd/>
          </a:ln>
          <a:effectLst/>
        </p:spPr>
        <p:txBody>
          <a:bodyPr>
            <a:spAutoFit/>
          </a:bodyPr>
          <a:lstStyle/>
          <a:p>
            <a:pPr algn="l">
              <a:spcBef>
                <a:spcPct val="50000"/>
              </a:spcBef>
            </a:pPr>
            <a:r>
              <a:rPr lang="en-US" altLang="zh-CN" dirty="0">
                <a:solidFill>
                  <a:srgbClr val="FF00FF"/>
                </a:solidFill>
                <a:latin typeface="Consolas" pitchFamily="49" charset="0"/>
                <a:cs typeface="Consolas" pitchFamily="49" charset="0"/>
              </a:rPr>
              <a:t>2</a:t>
            </a:r>
            <a:endParaRPr lang="en-US" altLang="zh-CN" baseline="-25000" dirty="0">
              <a:solidFill>
                <a:srgbClr val="FF00FF"/>
              </a:solidFill>
              <a:latin typeface="Consolas" pitchFamily="49" charset="0"/>
              <a:cs typeface="Consolas" pitchFamily="49" charset="0"/>
            </a:endParaRPr>
          </a:p>
        </p:txBody>
      </p:sp>
      <p:sp>
        <p:nvSpPr>
          <p:cNvPr id="279562" name="Text Box 10"/>
          <p:cNvSpPr txBox="1">
            <a:spLocks noChangeArrowheads="1"/>
          </p:cNvSpPr>
          <p:nvPr/>
        </p:nvSpPr>
        <p:spPr bwMode="auto">
          <a:xfrm>
            <a:off x="4465638" y="2827338"/>
            <a:ext cx="504825" cy="400110"/>
          </a:xfrm>
          <a:prstGeom prst="rect">
            <a:avLst/>
          </a:prstGeom>
          <a:noFill/>
          <a:ln w="9525">
            <a:noFill/>
            <a:miter lim="800000"/>
            <a:headEnd/>
            <a:tailEnd/>
          </a:ln>
          <a:effectLst/>
        </p:spPr>
        <p:txBody>
          <a:bodyPr>
            <a:spAutoFit/>
          </a:bodyPr>
          <a:lstStyle/>
          <a:p>
            <a:pPr algn="l">
              <a:spcBef>
                <a:spcPct val="50000"/>
              </a:spcBef>
            </a:pPr>
            <a:r>
              <a:rPr lang="en-US" altLang="zh-CN" dirty="0">
                <a:solidFill>
                  <a:srgbClr val="FF00FF"/>
                </a:solidFill>
                <a:latin typeface="Consolas" pitchFamily="49" charset="0"/>
                <a:cs typeface="Consolas" pitchFamily="49" charset="0"/>
              </a:rPr>
              <a:t>2</a:t>
            </a:r>
            <a:endParaRPr lang="en-US" altLang="zh-CN" baseline="-25000" dirty="0">
              <a:solidFill>
                <a:srgbClr val="FF00FF"/>
              </a:solidFill>
              <a:latin typeface="Consolas" pitchFamily="49" charset="0"/>
              <a:cs typeface="Consolas" pitchFamily="49" charset="0"/>
            </a:endParaRPr>
          </a:p>
        </p:txBody>
      </p:sp>
      <p:sp>
        <p:nvSpPr>
          <p:cNvPr id="279563" name="Text Box 11"/>
          <p:cNvSpPr txBox="1">
            <a:spLocks noChangeArrowheads="1"/>
          </p:cNvSpPr>
          <p:nvPr/>
        </p:nvSpPr>
        <p:spPr bwMode="auto">
          <a:xfrm>
            <a:off x="900112" y="1484313"/>
            <a:ext cx="7958168" cy="430887"/>
          </a:xfrm>
          <a:prstGeom prst="rect">
            <a:avLst/>
          </a:prstGeom>
          <a:noFill/>
          <a:ln w="9525">
            <a:noFill/>
            <a:miter lim="800000"/>
            <a:headEnd/>
            <a:tailEnd/>
          </a:ln>
          <a:effectLst/>
        </p:spPr>
        <p:txBody>
          <a:bodyPr wrap="square">
            <a:spAutoFit/>
          </a:bodyPr>
          <a:lstStyle/>
          <a:p>
            <a:pPr algn="l">
              <a:spcBef>
                <a:spcPct val="50000"/>
              </a:spcBef>
            </a:pPr>
            <a:r>
              <a:rPr lang="zh-CN" altLang="en-US" sz="2200" dirty="0">
                <a:latin typeface="Consolas" pitchFamily="49" charset="0"/>
                <a:ea typeface="楷体" pitchFamily="49" charset="-122"/>
                <a:cs typeface="Consolas" pitchFamily="49" charset="0"/>
              </a:rPr>
              <a:t>删除所有</a:t>
            </a:r>
            <a:r>
              <a:rPr lang="en-US" altLang="zh-CN" sz="2200" i="1" dirty="0">
                <a:latin typeface="Consolas" pitchFamily="49" charset="0"/>
                <a:ea typeface="楷体" pitchFamily="49" charset="-122"/>
                <a:cs typeface="Consolas" pitchFamily="49" charset="0"/>
              </a:rPr>
              <a:t>x</a:t>
            </a:r>
            <a:r>
              <a:rPr lang="en-US" altLang="zh-CN" sz="2200" dirty="0">
                <a:latin typeface="Consolas" pitchFamily="49" charset="0"/>
                <a:ea typeface="楷体" pitchFamily="49" charset="-122"/>
                <a:cs typeface="Consolas" pitchFamily="49" charset="0"/>
              </a:rPr>
              <a:t>=2</a:t>
            </a:r>
            <a:r>
              <a:rPr lang="zh-CN" altLang="en-US" sz="2200">
                <a:latin typeface="Consolas" pitchFamily="49" charset="0"/>
                <a:ea typeface="楷体" pitchFamily="49" charset="-122"/>
                <a:cs typeface="Consolas" pitchFamily="49" charset="0"/>
              </a:rPr>
              <a:t>的元素（</a:t>
            </a:r>
            <a:r>
              <a:rPr lang="en-US" altLang="zh-CN" sz="2200" i="1">
                <a:latin typeface="Consolas" pitchFamily="49" charset="0"/>
                <a:ea typeface="楷体" pitchFamily="49" charset="-122"/>
                <a:cs typeface="Consolas" pitchFamily="49" charset="0"/>
              </a:rPr>
              <a:t>k</a:t>
            </a:r>
            <a:r>
              <a:rPr lang="zh-CN" altLang="en-US" sz="2200">
                <a:latin typeface="Consolas" pitchFamily="49" charset="0"/>
                <a:ea typeface="楷体" pitchFamily="49" charset="-122"/>
                <a:cs typeface="Consolas" pitchFamily="49" charset="0"/>
              </a:rPr>
              <a:t>记录保留的元素个数，初值</a:t>
            </a:r>
            <a:r>
              <a:rPr lang="en-US" altLang="zh-CN" sz="2200">
                <a:latin typeface="Consolas" pitchFamily="49" charset="0"/>
                <a:ea typeface="楷体" pitchFamily="49" charset="-122"/>
                <a:cs typeface="Consolas" pitchFamily="49" charset="0"/>
              </a:rPr>
              <a:t>=0</a:t>
            </a:r>
            <a:r>
              <a:rPr lang="zh-CN" altLang="en-US" sz="2200">
                <a:latin typeface="Consolas" pitchFamily="49" charset="0"/>
                <a:ea typeface="楷体" pitchFamily="49" charset="-122"/>
                <a:cs typeface="Consolas" pitchFamily="49" charset="0"/>
              </a:rPr>
              <a:t>）：</a:t>
            </a:r>
            <a:endParaRPr lang="zh-CN" altLang="en-US" sz="2200" dirty="0">
              <a:latin typeface="Consolas" pitchFamily="49" charset="0"/>
              <a:ea typeface="楷体" pitchFamily="49" charset="-122"/>
              <a:cs typeface="Consolas" pitchFamily="49" charset="0"/>
            </a:endParaRPr>
          </a:p>
        </p:txBody>
      </p:sp>
      <p:sp>
        <p:nvSpPr>
          <p:cNvPr id="279564" name="Text Box 12"/>
          <p:cNvSpPr txBox="1">
            <a:spLocks noChangeArrowheads="1"/>
          </p:cNvSpPr>
          <p:nvPr/>
        </p:nvSpPr>
        <p:spPr bwMode="auto">
          <a:xfrm>
            <a:off x="2339975" y="2095500"/>
            <a:ext cx="503238" cy="396875"/>
          </a:xfrm>
          <a:prstGeom prst="rect">
            <a:avLst/>
          </a:prstGeom>
          <a:noFill/>
          <a:ln w="38100" algn="ctr">
            <a:noFill/>
            <a:miter lim="800000"/>
            <a:headEnd/>
            <a:tailEnd/>
          </a:ln>
          <a:effectLst/>
        </p:spPr>
        <p:txBody>
          <a:bodyPr>
            <a:spAutoFit/>
          </a:bodyPr>
          <a:lstStyle/>
          <a:p>
            <a:pPr>
              <a:spcBef>
                <a:spcPct val="50000"/>
              </a:spcBef>
            </a:pPr>
            <a:r>
              <a:rPr lang="en-US" altLang="zh-CN" sz="2000">
                <a:solidFill>
                  <a:srgbClr val="3333FF"/>
                </a:solidFill>
                <a:latin typeface="Consolas" pitchFamily="49" charset="0"/>
                <a:cs typeface="Consolas" pitchFamily="49" charset="0"/>
              </a:rPr>
              <a:t>2</a:t>
            </a:r>
          </a:p>
        </p:txBody>
      </p:sp>
      <p:sp>
        <p:nvSpPr>
          <p:cNvPr id="279565" name="Text Box 13"/>
          <p:cNvSpPr txBox="1">
            <a:spLocks noChangeArrowheads="1"/>
          </p:cNvSpPr>
          <p:nvPr/>
        </p:nvSpPr>
        <p:spPr bwMode="auto">
          <a:xfrm>
            <a:off x="2946400" y="2095500"/>
            <a:ext cx="503238" cy="396875"/>
          </a:xfrm>
          <a:prstGeom prst="rect">
            <a:avLst/>
          </a:prstGeom>
          <a:noFill/>
          <a:ln w="38100" algn="ctr">
            <a:noFill/>
            <a:miter lim="800000"/>
            <a:headEnd/>
            <a:tailEnd/>
          </a:ln>
          <a:effectLst/>
        </p:spPr>
        <p:txBody>
          <a:bodyPr>
            <a:spAutoFit/>
          </a:bodyPr>
          <a:lstStyle/>
          <a:p>
            <a:pPr>
              <a:spcBef>
                <a:spcPct val="50000"/>
              </a:spcBef>
            </a:pPr>
            <a:r>
              <a:rPr lang="en-US" altLang="zh-CN" sz="2000">
                <a:solidFill>
                  <a:srgbClr val="3333FF"/>
                </a:solidFill>
                <a:latin typeface="Consolas" pitchFamily="49" charset="0"/>
                <a:cs typeface="Consolas" pitchFamily="49" charset="0"/>
              </a:rPr>
              <a:t>3</a:t>
            </a:r>
          </a:p>
        </p:txBody>
      </p:sp>
      <p:sp>
        <p:nvSpPr>
          <p:cNvPr id="279566" name="Text Box 14"/>
          <p:cNvSpPr txBox="1">
            <a:spLocks noChangeArrowheads="1"/>
          </p:cNvSpPr>
          <p:nvPr/>
        </p:nvSpPr>
        <p:spPr bwMode="auto">
          <a:xfrm>
            <a:off x="3686172" y="2095500"/>
            <a:ext cx="503238" cy="396875"/>
          </a:xfrm>
          <a:prstGeom prst="rect">
            <a:avLst/>
          </a:prstGeom>
          <a:noFill/>
          <a:ln w="38100" algn="ctr">
            <a:noFill/>
            <a:miter lim="800000"/>
            <a:headEnd/>
            <a:tailEnd/>
          </a:ln>
          <a:effectLst/>
        </p:spPr>
        <p:txBody>
          <a:bodyPr>
            <a:spAutoFit/>
          </a:bodyPr>
          <a:lstStyle/>
          <a:p>
            <a:pPr>
              <a:spcBef>
                <a:spcPct val="50000"/>
              </a:spcBef>
            </a:pPr>
            <a:r>
              <a:rPr lang="en-US" altLang="zh-CN" sz="2000">
                <a:solidFill>
                  <a:srgbClr val="3333FF"/>
                </a:solidFill>
                <a:latin typeface="Consolas" pitchFamily="49" charset="0"/>
                <a:cs typeface="Consolas" pitchFamily="49" charset="0"/>
              </a:rPr>
              <a:t>4</a:t>
            </a:r>
          </a:p>
        </p:txBody>
      </p:sp>
      <p:sp>
        <p:nvSpPr>
          <p:cNvPr id="279567" name="Text Box 15"/>
          <p:cNvSpPr txBox="1">
            <a:spLocks noChangeArrowheads="1"/>
          </p:cNvSpPr>
          <p:nvPr/>
        </p:nvSpPr>
        <p:spPr bwMode="auto">
          <a:xfrm>
            <a:off x="4356100" y="2095500"/>
            <a:ext cx="503238" cy="396875"/>
          </a:xfrm>
          <a:prstGeom prst="rect">
            <a:avLst/>
          </a:prstGeom>
          <a:noFill/>
          <a:ln w="38100" algn="ctr">
            <a:noFill/>
            <a:miter lim="800000"/>
            <a:headEnd/>
            <a:tailEnd/>
          </a:ln>
          <a:effectLst/>
        </p:spPr>
        <p:txBody>
          <a:bodyPr>
            <a:spAutoFit/>
          </a:bodyPr>
          <a:lstStyle/>
          <a:p>
            <a:pPr>
              <a:spcBef>
                <a:spcPct val="50000"/>
              </a:spcBef>
            </a:pPr>
            <a:r>
              <a:rPr lang="en-US" altLang="zh-CN" sz="2000">
                <a:solidFill>
                  <a:srgbClr val="3333FF"/>
                </a:solidFill>
                <a:latin typeface="Consolas" pitchFamily="49" charset="0"/>
                <a:cs typeface="Consolas" pitchFamily="49" charset="0"/>
              </a:rPr>
              <a:t>5</a:t>
            </a:r>
          </a:p>
        </p:txBody>
      </p:sp>
      <p:sp>
        <p:nvSpPr>
          <p:cNvPr id="279568" name="Text Box 16"/>
          <p:cNvSpPr txBox="1">
            <a:spLocks noChangeArrowheads="1"/>
          </p:cNvSpPr>
          <p:nvPr/>
        </p:nvSpPr>
        <p:spPr bwMode="auto">
          <a:xfrm>
            <a:off x="1403351" y="4303671"/>
            <a:ext cx="3240087" cy="400110"/>
          </a:xfrm>
          <a:prstGeom prst="rect">
            <a:avLst/>
          </a:prstGeom>
          <a:noFill/>
          <a:ln w="9525">
            <a:noFill/>
            <a:miter lim="800000"/>
            <a:headEnd/>
            <a:tailEnd/>
          </a:ln>
          <a:effectLst/>
        </p:spPr>
        <p:txBody>
          <a:bodyPr>
            <a:spAutoFit/>
          </a:bodyPr>
          <a:lstStyle/>
          <a:p>
            <a:pPr algn="l">
              <a:spcBef>
                <a:spcPct val="50000"/>
              </a:spcBef>
            </a:pPr>
            <a:r>
              <a:rPr lang="en-US" altLang="zh-CN" i="1">
                <a:latin typeface="Consolas" pitchFamily="49" charset="0"/>
                <a:cs typeface="Consolas" pitchFamily="49" charset="0"/>
              </a:rPr>
              <a:t>k</a:t>
            </a:r>
            <a:r>
              <a:rPr lang="en-US" altLang="zh-CN">
                <a:latin typeface="Consolas" pitchFamily="49" charset="0"/>
                <a:cs typeface="Consolas" pitchFamily="49" charset="0"/>
              </a:rPr>
              <a:t>=3</a:t>
            </a:r>
            <a:r>
              <a:rPr lang="zh-CN" altLang="en-US">
                <a:latin typeface="Consolas" pitchFamily="49" charset="0"/>
                <a:cs typeface="Consolas" pitchFamily="49" charset="0"/>
              </a:rPr>
              <a:t>，</a:t>
            </a:r>
            <a:r>
              <a:rPr lang="en-US" altLang="zh-CN">
                <a:latin typeface="Consolas" pitchFamily="49" charset="0"/>
                <a:cs typeface="Consolas" pitchFamily="49" charset="0"/>
              </a:rPr>
              <a:t>L</a:t>
            </a:r>
            <a:r>
              <a:rPr lang="en-US" altLang="zh-CN">
                <a:latin typeface="Consolas" pitchFamily="49" charset="0"/>
                <a:ea typeface="宋体" pitchFamily="2" charset="-122"/>
                <a:cs typeface="Consolas" pitchFamily="49" charset="0"/>
              </a:rPr>
              <a:t>-</a:t>
            </a:r>
            <a:r>
              <a:rPr lang="en-US" altLang="zh-CN" dirty="0">
                <a:latin typeface="Consolas" pitchFamily="49" charset="0"/>
                <a:cs typeface="Consolas" pitchFamily="49" charset="0"/>
              </a:rPr>
              <a:t>&gt;length=</a:t>
            </a:r>
            <a:r>
              <a:rPr lang="en-US" altLang="zh-CN" i="1" dirty="0">
                <a:latin typeface="Consolas" pitchFamily="49" charset="0"/>
                <a:cs typeface="Consolas" pitchFamily="49" charset="0"/>
              </a:rPr>
              <a:t>k</a:t>
            </a:r>
            <a:r>
              <a:rPr lang="en-US" altLang="zh-CN" dirty="0">
                <a:latin typeface="Consolas" pitchFamily="49" charset="0"/>
                <a:cs typeface="Consolas" pitchFamily="49" charset="0"/>
              </a:rPr>
              <a:t>=3</a:t>
            </a:r>
            <a:endParaRPr lang="en-US" altLang="zh-CN" baseline="-25000" dirty="0">
              <a:latin typeface="Consolas" pitchFamily="49" charset="0"/>
              <a:cs typeface="Consolas" pitchFamily="49" charset="0"/>
            </a:endParaRPr>
          </a:p>
        </p:txBody>
      </p:sp>
      <p:sp>
        <p:nvSpPr>
          <p:cNvPr id="279569" name="Text Box 17"/>
          <p:cNvSpPr txBox="1">
            <a:spLocks noChangeArrowheads="1"/>
          </p:cNvSpPr>
          <p:nvPr/>
        </p:nvSpPr>
        <p:spPr bwMode="auto">
          <a:xfrm>
            <a:off x="2414588" y="2789238"/>
            <a:ext cx="504825" cy="519112"/>
          </a:xfrm>
          <a:prstGeom prst="rect">
            <a:avLst/>
          </a:prstGeom>
          <a:solidFill>
            <a:schemeClr val="accent3">
              <a:lumMod val="20000"/>
              <a:lumOff val="80000"/>
            </a:schemeClr>
          </a:solidFill>
          <a:ln w="9525">
            <a:noFill/>
            <a:miter lim="800000"/>
            <a:headEnd/>
            <a:tailEnd/>
          </a:ln>
          <a:effectLst/>
        </p:spPr>
        <p:txBody>
          <a:bodyPr>
            <a:spAutoFit/>
          </a:bodyPr>
          <a:lstStyle/>
          <a:p>
            <a:pPr algn="l">
              <a:spcBef>
                <a:spcPct val="50000"/>
              </a:spcBef>
            </a:pPr>
            <a:r>
              <a:rPr lang="en-US" altLang="zh-CN" sz="28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onsolas" pitchFamily="49" charset="0"/>
                <a:ea typeface="+mj-ea"/>
                <a:cs typeface="Consolas" pitchFamily="49" charset="0"/>
              </a:rPr>
              <a:t>1</a:t>
            </a:r>
            <a:endParaRPr lang="en-US" altLang="zh-CN" sz="2800" baseline="-25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onsolas" pitchFamily="49" charset="0"/>
              <a:ea typeface="+mj-ea"/>
              <a:cs typeface="Consolas" pitchFamily="49" charset="0"/>
            </a:endParaRPr>
          </a:p>
        </p:txBody>
      </p:sp>
      <p:sp>
        <p:nvSpPr>
          <p:cNvPr id="279570" name="Text Box 18"/>
          <p:cNvSpPr txBox="1">
            <a:spLocks noChangeArrowheads="1"/>
          </p:cNvSpPr>
          <p:nvPr/>
        </p:nvSpPr>
        <p:spPr bwMode="auto">
          <a:xfrm>
            <a:off x="179388" y="476250"/>
            <a:ext cx="7129462" cy="587441"/>
          </a:xfrm>
          <a:prstGeom prst="rect">
            <a:avLst/>
          </a:prstGeom>
          <a:solidFill>
            <a:srgbClr val="6600CC"/>
          </a:solidFill>
          <a:ln w="28575" algn="ctr">
            <a:noFill/>
            <a:miter lim="800000"/>
            <a:headEnd/>
            <a:tailEnd/>
          </a:ln>
          <a:effectLst>
            <a:prstShdw prst="shdw17" dist="17961" dir="2700000">
              <a:srgbClr val="6600CC">
                <a:gamma/>
                <a:shade val="60000"/>
                <a:invGamma/>
              </a:srgbClr>
            </a:prstShdw>
          </a:effectLst>
        </p:spPr>
        <p:txBody>
          <a:bodyPr lIns="162000" tIns="108000" rIns="162000" bIns="108000">
            <a:spAutoFit/>
          </a:bodyPr>
          <a:lstStyle/>
          <a:p>
            <a:r>
              <a:rPr lang="zh-CN" altLang="en-US" sz="2400" dirty="0">
                <a:solidFill>
                  <a:schemeClr val="bg1"/>
                </a:solidFill>
                <a:latin typeface="Consolas" pitchFamily="49" charset="0"/>
                <a:ea typeface="楷体" pitchFamily="49" charset="-122"/>
                <a:cs typeface="Consolas" pitchFamily="49" charset="0"/>
              </a:rPr>
              <a:t>删除顺序表中所有值为</a:t>
            </a:r>
            <a:r>
              <a:rPr lang="en-US" altLang="zh-CN" sz="2400" i="1" dirty="0">
                <a:solidFill>
                  <a:schemeClr val="bg1"/>
                </a:solidFill>
                <a:latin typeface="Consolas" pitchFamily="49" charset="0"/>
                <a:ea typeface="楷体" pitchFamily="49" charset="-122"/>
                <a:cs typeface="Consolas" pitchFamily="49" charset="0"/>
              </a:rPr>
              <a:t>x</a:t>
            </a:r>
            <a:r>
              <a:rPr lang="zh-CN" altLang="en-US" sz="2400" dirty="0">
                <a:solidFill>
                  <a:schemeClr val="bg1"/>
                </a:solidFill>
                <a:latin typeface="Consolas" pitchFamily="49" charset="0"/>
                <a:ea typeface="楷体" pitchFamily="49" charset="-122"/>
                <a:cs typeface="Consolas" pitchFamily="49" charset="0"/>
              </a:rPr>
              <a:t>的元素（方法</a:t>
            </a:r>
            <a:r>
              <a:rPr lang="en-US" altLang="zh-CN" sz="2400" dirty="0">
                <a:solidFill>
                  <a:schemeClr val="bg1"/>
                </a:solidFill>
                <a:latin typeface="Consolas" pitchFamily="49" charset="0"/>
                <a:ea typeface="楷体" pitchFamily="49" charset="-122"/>
                <a:cs typeface="Consolas" pitchFamily="49" charset="0"/>
              </a:rPr>
              <a:t>1</a:t>
            </a:r>
            <a:r>
              <a:rPr lang="zh-CN" altLang="en-US" sz="2400" dirty="0">
                <a:solidFill>
                  <a:schemeClr val="bg1"/>
                </a:solidFill>
                <a:latin typeface="Consolas" pitchFamily="49" charset="0"/>
                <a:ea typeface="楷体" pitchFamily="49" charset="-122"/>
                <a:cs typeface="Consolas" pitchFamily="49" charset="0"/>
              </a:rPr>
              <a:t>）演示</a:t>
            </a:r>
            <a:endParaRPr lang="zh-CN" altLang="en-US" sz="2400" dirty="0">
              <a:latin typeface="Consolas" pitchFamily="49" charset="0"/>
              <a:ea typeface="楷体" pitchFamily="49" charset="-122"/>
              <a:cs typeface="Consolas" pitchFamily="49" charset="0"/>
            </a:endParaRPr>
          </a:p>
        </p:txBody>
      </p:sp>
      <p:sp>
        <p:nvSpPr>
          <p:cNvPr id="279571" name="Rectangle 19"/>
          <p:cNvSpPr>
            <a:spLocks noChangeArrowheads="1"/>
          </p:cNvSpPr>
          <p:nvPr/>
        </p:nvSpPr>
        <p:spPr bwMode="auto">
          <a:xfrm>
            <a:off x="6227763" y="2636838"/>
            <a:ext cx="1441450" cy="792162"/>
          </a:xfrm>
          <a:prstGeom prst="rect">
            <a:avLst/>
          </a:prstGeom>
          <a:solidFill>
            <a:schemeClr val="accent3">
              <a:lumMod val="20000"/>
              <a:lumOff val="80000"/>
            </a:schemeClr>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79572" name="Text Box 20"/>
          <p:cNvSpPr txBox="1">
            <a:spLocks noChangeArrowheads="1"/>
          </p:cNvSpPr>
          <p:nvPr/>
        </p:nvSpPr>
        <p:spPr bwMode="auto">
          <a:xfrm>
            <a:off x="6516688" y="2205038"/>
            <a:ext cx="1055708" cy="307777"/>
          </a:xfrm>
          <a:prstGeom prst="rect">
            <a:avLst/>
          </a:prstGeom>
          <a:noFill/>
          <a:ln w="9525">
            <a:noFill/>
            <a:miter lim="800000"/>
            <a:headEnd/>
            <a:tailEnd/>
          </a:ln>
          <a:effectLst/>
        </p:spPr>
        <p:txBody>
          <a:bodyPr wrap="square" lIns="0" tIns="0" rIns="0" bIns="0">
            <a:spAutoFit/>
          </a:bodyPr>
          <a:lstStyle/>
          <a:p>
            <a:pPr algn="l">
              <a:spcBef>
                <a:spcPct val="50000"/>
              </a:spcBef>
            </a:pPr>
            <a:r>
              <a:rPr lang="en-US" altLang="zh-CN" sz="2000">
                <a:latin typeface="Consolas" pitchFamily="49" charset="0"/>
                <a:cs typeface="Consolas" pitchFamily="49" charset="0"/>
              </a:rPr>
              <a:t>length</a:t>
            </a:r>
          </a:p>
        </p:txBody>
      </p:sp>
      <p:sp>
        <p:nvSpPr>
          <p:cNvPr id="279573" name="Text Box 21"/>
          <p:cNvSpPr txBox="1">
            <a:spLocks noChangeArrowheads="1"/>
          </p:cNvSpPr>
          <p:nvPr/>
        </p:nvSpPr>
        <p:spPr bwMode="auto">
          <a:xfrm>
            <a:off x="6588125" y="2857500"/>
            <a:ext cx="719138" cy="307777"/>
          </a:xfrm>
          <a:prstGeom prst="rect">
            <a:avLst/>
          </a:prstGeom>
          <a:noFill/>
          <a:ln w="9525">
            <a:noFill/>
            <a:miter lim="800000"/>
            <a:headEnd/>
            <a:tailEnd/>
          </a:ln>
          <a:effectLst/>
        </p:spPr>
        <p:txBody>
          <a:bodyPr lIns="0" tIns="0" rIns="0" bIns="0">
            <a:spAutoFit/>
          </a:bodyPr>
          <a:lstStyle/>
          <a:p>
            <a:pPr>
              <a:spcBef>
                <a:spcPct val="50000"/>
              </a:spcBef>
            </a:pPr>
            <a:r>
              <a:rPr lang="en-US" altLang="zh-CN">
                <a:latin typeface="Consolas" pitchFamily="49" charset="0"/>
                <a:cs typeface="Consolas" pitchFamily="49" charset="0"/>
              </a:rPr>
              <a:t>6</a:t>
            </a:r>
          </a:p>
        </p:txBody>
      </p:sp>
      <p:sp>
        <p:nvSpPr>
          <p:cNvPr id="279574" name="Text Box 22"/>
          <p:cNvSpPr txBox="1">
            <a:spLocks noChangeArrowheads="1"/>
          </p:cNvSpPr>
          <p:nvPr/>
        </p:nvSpPr>
        <p:spPr bwMode="auto">
          <a:xfrm>
            <a:off x="6588125" y="2857496"/>
            <a:ext cx="719138" cy="307777"/>
          </a:xfrm>
          <a:prstGeom prst="rect">
            <a:avLst/>
          </a:prstGeom>
          <a:solidFill>
            <a:schemeClr val="accent3">
              <a:lumMod val="20000"/>
              <a:lumOff val="80000"/>
            </a:schemeClr>
          </a:solidFill>
          <a:ln w="9525">
            <a:noFill/>
            <a:miter lim="800000"/>
            <a:headEnd/>
            <a:tailEnd/>
          </a:ln>
          <a:effectLst/>
        </p:spPr>
        <p:txBody>
          <a:bodyPr lIns="0" tIns="0" rIns="0" bIns="0">
            <a:spAutoFit/>
          </a:bodyPr>
          <a:lstStyle/>
          <a:p>
            <a:pPr>
              <a:spcBef>
                <a:spcPct val="50000"/>
              </a:spcBef>
            </a:pPr>
            <a:r>
              <a:rPr lang="en-US" altLang="zh-CN" dirty="0">
                <a:latin typeface="Consolas" pitchFamily="49" charset="0"/>
                <a:cs typeface="Consolas" pitchFamily="49" charset="0"/>
              </a:rPr>
              <a:t>3</a:t>
            </a:r>
          </a:p>
        </p:txBody>
      </p:sp>
      <p:sp>
        <p:nvSpPr>
          <p:cNvPr id="279575" name="Text Box 23"/>
          <p:cNvSpPr txBox="1">
            <a:spLocks noChangeArrowheads="1"/>
          </p:cNvSpPr>
          <p:nvPr/>
        </p:nvSpPr>
        <p:spPr bwMode="auto">
          <a:xfrm>
            <a:off x="3348038" y="4857760"/>
            <a:ext cx="1944687" cy="400110"/>
          </a:xfrm>
          <a:prstGeom prst="rect">
            <a:avLst/>
          </a:prstGeom>
          <a:noFill/>
          <a:ln w="9525">
            <a:noFill/>
            <a:miter lim="800000"/>
            <a:headEnd/>
            <a:tailEnd/>
          </a:ln>
          <a:effectLst/>
        </p:spPr>
        <p:txBody>
          <a:bodyPr>
            <a:spAutoFit/>
          </a:bodyPr>
          <a:lstStyle/>
          <a:p>
            <a:pPr algn="l">
              <a:spcBef>
                <a:spcPct val="50000"/>
              </a:spcBef>
            </a:pPr>
            <a:r>
              <a:rPr lang="zh-CN" altLang="en-US" dirty="0">
                <a:solidFill>
                  <a:srgbClr val="FF00FF"/>
                </a:solidFill>
                <a:latin typeface="Consolas" pitchFamily="49" charset="0"/>
                <a:ea typeface="黑体" pitchFamily="49" charset="-122"/>
                <a:cs typeface="Consolas" pitchFamily="49" charset="0"/>
              </a:rPr>
              <a:t>删除完成</a:t>
            </a:r>
          </a:p>
        </p:txBody>
      </p:sp>
      <p:sp>
        <p:nvSpPr>
          <p:cNvPr id="279561" name="Text Box 9"/>
          <p:cNvSpPr txBox="1">
            <a:spLocks noChangeArrowheads="1"/>
          </p:cNvSpPr>
          <p:nvPr/>
        </p:nvSpPr>
        <p:spPr bwMode="auto">
          <a:xfrm>
            <a:off x="3744913" y="2801938"/>
            <a:ext cx="504825" cy="519112"/>
          </a:xfrm>
          <a:prstGeom prst="rect">
            <a:avLst/>
          </a:prstGeom>
          <a:solidFill>
            <a:schemeClr val="accent3">
              <a:lumMod val="20000"/>
              <a:lumOff val="80000"/>
            </a:schemeClr>
          </a:solidFill>
          <a:ln w="9525">
            <a:noFill/>
            <a:miter lim="800000"/>
            <a:headEnd/>
            <a:tailEnd/>
          </a:ln>
          <a:effectLst/>
        </p:spPr>
        <p:txBody>
          <a:bodyPr>
            <a:spAutoFit/>
          </a:bodyPr>
          <a:lstStyle/>
          <a:p>
            <a:pPr algn="l">
              <a:spcBef>
                <a:spcPct val="50000"/>
              </a:spcBef>
            </a:pPr>
            <a:r>
              <a:rPr lang="en-US" altLang="zh-CN" sz="28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onsolas" pitchFamily="49" charset="0"/>
                <a:cs typeface="Consolas" pitchFamily="49" charset="0"/>
              </a:rPr>
              <a:t>3</a:t>
            </a:r>
            <a:endParaRPr lang="en-US" altLang="zh-CN" sz="2800" baseline="-25000" dirty="0">
              <a:solidFill>
                <a:srgbClr val="FF00FF"/>
              </a:solidFill>
              <a:latin typeface="Consolas" pitchFamily="49" charset="0"/>
              <a:cs typeface="Consolas" pitchFamily="49" charset="0"/>
            </a:endParaRPr>
          </a:p>
        </p:txBody>
      </p:sp>
      <p:sp>
        <p:nvSpPr>
          <p:cNvPr id="28" name="TextBox 27"/>
          <p:cNvSpPr txBox="1"/>
          <p:nvPr/>
        </p:nvSpPr>
        <p:spPr>
          <a:xfrm>
            <a:off x="1214414" y="3714752"/>
            <a:ext cx="1000132" cy="400110"/>
          </a:xfrm>
          <a:prstGeom prst="rect">
            <a:avLst/>
          </a:prstGeom>
          <a:solidFill>
            <a:schemeClr val="bg1"/>
          </a:solidFill>
        </p:spPr>
        <p:txBody>
          <a:bodyPr wrap="square" rtlCol="0">
            <a:spAutoFit/>
          </a:bodyPr>
          <a:lstStyle/>
          <a:p>
            <a:r>
              <a:rPr lang="en-US" altLang="zh-CN" i="1">
                <a:latin typeface="Consolas" pitchFamily="49" charset="0"/>
                <a:cs typeface="Consolas" pitchFamily="49" charset="0"/>
              </a:rPr>
              <a:t>k</a:t>
            </a:r>
            <a:r>
              <a:rPr lang="en-US" altLang="zh-CN">
                <a:latin typeface="Consolas" pitchFamily="49" charset="0"/>
                <a:cs typeface="Consolas" pitchFamily="49" charset="0"/>
              </a:rPr>
              <a:t>=0</a:t>
            </a:r>
            <a:endParaRPr lang="zh-CN" altLang="en-US" dirty="0">
              <a:latin typeface="Consolas" pitchFamily="49" charset="0"/>
              <a:cs typeface="Consolas" pitchFamily="49" charset="0"/>
            </a:endParaRPr>
          </a:p>
        </p:txBody>
      </p:sp>
      <p:sp>
        <p:nvSpPr>
          <p:cNvPr id="23" name="TextBox 22"/>
          <p:cNvSpPr txBox="1"/>
          <p:nvPr/>
        </p:nvSpPr>
        <p:spPr>
          <a:xfrm>
            <a:off x="1214414" y="3714752"/>
            <a:ext cx="1000132" cy="400110"/>
          </a:xfrm>
          <a:prstGeom prst="rect">
            <a:avLst/>
          </a:prstGeom>
          <a:solidFill>
            <a:schemeClr val="bg1"/>
          </a:solidFill>
        </p:spPr>
        <p:txBody>
          <a:bodyPr wrap="square" rtlCol="0">
            <a:spAutoFit/>
          </a:bodyPr>
          <a:lstStyle/>
          <a:p>
            <a:r>
              <a:rPr lang="en-US" altLang="zh-CN" i="1" dirty="0">
                <a:latin typeface="Consolas" pitchFamily="49" charset="0"/>
                <a:cs typeface="Consolas" pitchFamily="49" charset="0"/>
              </a:rPr>
              <a:t>k</a:t>
            </a:r>
            <a:r>
              <a:rPr lang="en-US" altLang="zh-CN" dirty="0">
                <a:latin typeface="Consolas" pitchFamily="49" charset="0"/>
                <a:cs typeface="Consolas" pitchFamily="49" charset="0"/>
              </a:rPr>
              <a:t>=1</a:t>
            </a:r>
            <a:endParaRPr lang="zh-CN" altLang="en-US" dirty="0">
              <a:latin typeface="Consolas" pitchFamily="49" charset="0"/>
              <a:cs typeface="Consolas" pitchFamily="49" charset="0"/>
            </a:endParaRPr>
          </a:p>
        </p:txBody>
      </p:sp>
      <p:sp>
        <p:nvSpPr>
          <p:cNvPr id="24" name="TextBox 23"/>
          <p:cNvSpPr txBox="1"/>
          <p:nvPr/>
        </p:nvSpPr>
        <p:spPr>
          <a:xfrm>
            <a:off x="1214414" y="3714752"/>
            <a:ext cx="1000132" cy="400110"/>
          </a:xfrm>
          <a:prstGeom prst="rect">
            <a:avLst/>
          </a:prstGeom>
          <a:solidFill>
            <a:schemeClr val="bg1"/>
          </a:solidFill>
        </p:spPr>
        <p:txBody>
          <a:bodyPr wrap="square" rtlCol="0">
            <a:spAutoFit/>
          </a:bodyPr>
          <a:lstStyle/>
          <a:p>
            <a:r>
              <a:rPr lang="en-US" altLang="zh-CN" i="1" dirty="0">
                <a:latin typeface="Consolas" pitchFamily="49" charset="0"/>
                <a:cs typeface="Consolas" pitchFamily="49" charset="0"/>
              </a:rPr>
              <a:t>k</a:t>
            </a:r>
            <a:r>
              <a:rPr lang="en-US" altLang="zh-CN" dirty="0">
                <a:latin typeface="Consolas" pitchFamily="49" charset="0"/>
                <a:cs typeface="Consolas" pitchFamily="49" charset="0"/>
              </a:rPr>
              <a:t>=2</a:t>
            </a:r>
            <a:endParaRPr lang="zh-CN" altLang="en-US" dirty="0">
              <a:latin typeface="Consolas" pitchFamily="49" charset="0"/>
              <a:cs typeface="Consolas" pitchFamily="49" charset="0"/>
            </a:endParaRPr>
          </a:p>
        </p:txBody>
      </p:sp>
      <p:sp>
        <p:nvSpPr>
          <p:cNvPr id="25" name="TextBox 24"/>
          <p:cNvSpPr txBox="1"/>
          <p:nvPr/>
        </p:nvSpPr>
        <p:spPr>
          <a:xfrm>
            <a:off x="1214414" y="3714752"/>
            <a:ext cx="1000132" cy="400110"/>
          </a:xfrm>
          <a:prstGeom prst="rect">
            <a:avLst/>
          </a:prstGeom>
          <a:solidFill>
            <a:schemeClr val="bg1"/>
          </a:solidFill>
        </p:spPr>
        <p:txBody>
          <a:bodyPr wrap="square" rtlCol="0">
            <a:spAutoFit/>
          </a:bodyPr>
          <a:lstStyle/>
          <a:p>
            <a:r>
              <a:rPr lang="en-US" altLang="zh-CN" i="1" dirty="0">
                <a:latin typeface="Consolas" pitchFamily="49" charset="0"/>
                <a:cs typeface="Consolas" pitchFamily="49" charset="0"/>
              </a:rPr>
              <a:t>k</a:t>
            </a:r>
            <a:r>
              <a:rPr lang="en-US" altLang="zh-CN" dirty="0">
                <a:latin typeface="Consolas" pitchFamily="49" charset="0"/>
                <a:cs typeface="Consolas" pitchFamily="49" charset="0"/>
              </a:rPr>
              <a:t>=3</a:t>
            </a:r>
            <a:endParaRPr lang="zh-CN" altLang="en-US" dirty="0">
              <a:latin typeface="Consolas" pitchFamily="49" charset="0"/>
              <a:cs typeface="Consolas" pitchFamily="49" charset="0"/>
            </a:endParaRPr>
          </a:p>
        </p:txBody>
      </p:sp>
      <p:sp>
        <p:nvSpPr>
          <p:cNvPr id="30" name="TextBox 29"/>
          <p:cNvSpPr txBox="1"/>
          <p:nvPr/>
        </p:nvSpPr>
        <p:spPr>
          <a:xfrm>
            <a:off x="642910" y="5572140"/>
            <a:ext cx="4000528" cy="400110"/>
          </a:xfrm>
          <a:prstGeom prst="rect">
            <a:avLst/>
          </a:prstGeom>
          <a:noFill/>
        </p:spPr>
        <p:txBody>
          <a:bodyPr wrap="square" rtlCol="0">
            <a:spAutoFit/>
          </a:bodyPr>
          <a:lstStyle/>
          <a:p>
            <a:pPr algn="l"/>
            <a:r>
              <a:rPr lang="zh-CN" altLang="en-US">
                <a:solidFill>
                  <a:srgbClr val="FF0000"/>
                </a:solidFill>
                <a:latin typeface="微软雅黑" pitchFamily="34" charset="-122"/>
                <a:ea typeface="微软雅黑" pitchFamily="34" charset="-122"/>
              </a:rPr>
              <a:t>以整体</a:t>
            </a:r>
            <a:r>
              <a:rPr lang="zh-CN" altLang="en-US">
                <a:solidFill>
                  <a:srgbClr val="FF0000"/>
                </a:solidFill>
                <a:latin typeface="微软雅黑" pitchFamily="34" charset="-122"/>
                <a:ea typeface="微软雅黑" pitchFamily="34" charset="-122"/>
                <a:cs typeface="Times New Roman" pitchFamily="18" charset="0"/>
              </a:rPr>
              <a:t>建立顺序表算法为基础！</a:t>
            </a:r>
            <a:endParaRPr lang="zh-CN" altLang="en-US">
              <a:solidFill>
                <a:srgbClr val="FF0000"/>
              </a:solidFill>
              <a:latin typeface="微软雅黑" pitchFamily="34" charset="-122"/>
              <a:ea typeface="微软雅黑" pitchFamily="34" charset="-122"/>
            </a:endParaRPr>
          </a:p>
        </p:txBody>
      </p:sp>
      <p:sp>
        <p:nvSpPr>
          <p:cNvPr id="4" name="幻灯片编号占位符 3"/>
          <p:cNvSpPr>
            <a:spLocks noGrp="1"/>
          </p:cNvSpPr>
          <p:nvPr>
            <p:ph type="sldNum" sz="quarter" idx="12"/>
          </p:nvPr>
        </p:nvSpPr>
        <p:spPr/>
        <p:txBody>
          <a:bodyPr/>
          <a:lstStyle/>
          <a:p>
            <a:fld id="{BC067DFE-42A7-4CB5-93C4-F2F97DA7580C}" type="slidenum">
              <a:rPr lang="en-US" altLang="zh-CN" smtClean="0"/>
              <a:pPr/>
              <a:t>29</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53525"/>
    </mc:Choice>
    <mc:Fallback xmlns="">
      <p:transition xmlns:p14="http://schemas.microsoft.com/office/powerpoint/2010/main" spd="slow" advTm="5352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79558"/>
                                        </p:tgtEl>
                                      </p:cBhvr>
                                    </p:animEffect>
                                    <p:animScale>
                                      <p:cBhvr>
                                        <p:cTn id="7" dur="250" autoRev="1" fill="hold"/>
                                        <p:tgtEl>
                                          <p:spTgt spid="279558"/>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grpId="1" nodeType="clickEffect">
                                  <p:stCondLst>
                                    <p:cond delay="0"/>
                                  </p:stCondLst>
                                  <p:childTnLst>
                                    <p:animMotion origin="layout" path="M 0.00139 0.00879 C 0.00364 0.00555 0.0118 0.00231 0.01527 -0.01297 C 0.01875 -0.02824 0.02691 -0.0706 0.02222 -0.08334 C 0.01753 -0.09607 -0.00886 -0.10324 -0.0125 -0.08889 C -0.01615 -0.07454 -0.00261 -0.01597 3.33333E-6 0.00324 " pathEditMode="relative" rAng="0" ptsTypes="aaaaa">
                                      <p:cBhvr>
                                        <p:cTn id="11" dur="2000" fill="hold"/>
                                        <p:tgtEl>
                                          <p:spTgt spid="279558"/>
                                        </p:tgtEl>
                                        <p:attrNameLst>
                                          <p:attrName>ppt_x</p:attrName>
                                          <p:attrName>ppt_y</p:attrName>
                                        </p:attrNameLst>
                                      </p:cBhvr>
                                      <p:rCtr x="400" y="-5600"/>
                                    </p:animMotion>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6" presetClass="emph" presetSubtype="0" fill="hold" grpId="0" nodeType="clickEffect">
                                  <p:stCondLst>
                                    <p:cond delay="0"/>
                                  </p:stCondLst>
                                  <p:childTnLst>
                                    <p:animEffect transition="out" filter="fade">
                                      <p:cBhvr>
                                        <p:cTn id="19" dur="500" tmFilter="0, 0; .2, .5; .8, .5; 1, 0"/>
                                        <p:tgtEl>
                                          <p:spTgt spid="279559"/>
                                        </p:tgtEl>
                                      </p:cBhvr>
                                    </p:animEffect>
                                    <p:animScale>
                                      <p:cBhvr>
                                        <p:cTn id="20" dur="250" autoRev="1" fill="hold"/>
                                        <p:tgtEl>
                                          <p:spTgt spid="279559"/>
                                        </p:tgtEl>
                                      </p:cBhvr>
                                      <p:by x="105000" y="105000"/>
                                    </p:animScale>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grpId="0" nodeType="clickEffect">
                                  <p:stCondLst>
                                    <p:cond delay="0"/>
                                  </p:stCondLst>
                                  <p:childTnLst>
                                    <p:animEffect transition="out" filter="fade">
                                      <p:cBhvr>
                                        <p:cTn id="24" dur="500" tmFilter="0, 0; .2, .5; .8, .5; 1, 0"/>
                                        <p:tgtEl>
                                          <p:spTgt spid="279569"/>
                                        </p:tgtEl>
                                      </p:cBhvr>
                                    </p:animEffect>
                                    <p:animScale>
                                      <p:cBhvr>
                                        <p:cTn id="25" dur="250" autoRev="1" fill="hold"/>
                                        <p:tgtEl>
                                          <p:spTgt spid="279569"/>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0" presetClass="path" presetSubtype="0" accel="50000" decel="50000" fill="hold" grpId="1" nodeType="clickEffect">
                                  <p:stCondLst>
                                    <p:cond delay="0"/>
                                  </p:stCondLst>
                                  <p:childTnLst>
                                    <p:animMotion origin="layout" path="M 3.33333E-6 -4.44444E-6 C 0.00833 -0.03333 0.01684 -0.06643 0.00694 -0.08148 C -0.00295 -0.09652 -0.04462 -0.10463 -0.05973 -0.09074 C -0.07483 -0.07685 -0.07848 -0.01736 -0.08334 0.00186 " pathEditMode="relative" rAng="0" ptsTypes="aaaa">
                                      <p:cBhvr>
                                        <p:cTn id="29" dur="2000" fill="hold"/>
                                        <p:tgtEl>
                                          <p:spTgt spid="279569"/>
                                        </p:tgtEl>
                                        <p:attrNameLst>
                                          <p:attrName>ppt_x</p:attrName>
                                          <p:attrName>ppt_y</p:attrName>
                                        </p:attrNameLst>
                                      </p:cBhvr>
                                      <p:rCtr x="-3300" y="-5100"/>
                                    </p:animMotion>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6" presetClass="emph" presetSubtype="0" fill="hold" grpId="0" nodeType="clickEffect">
                                  <p:stCondLst>
                                    <p:cond delay="0"/>
                                  </p:stCondLst>
                                  <p:childTnLst>
                                    <p:animEffect transition="out" filter="fade">
                                      <p:cBhvr>
                                        <p:cTn id="37" dur="500" tmFilter="0, 0; .2, .5; .8, .5; 1, 0"/>
                                        <p:tgtEl>
                                          <p:spTgt spid="279560"/>
                                        </p:tgtEl>
                                      </p:cBhvr>
                                    </p:animEffect>
                                    <p:animScale>
                                      <p:cBhvr>
                                        <p:cTn id="38" dur="250" autoRev="1" fill="hold"/>
                                        <p:tgtEl>
                                          <p:spTgt spid="279560"/>
                                        </p:tgtEl>
                                      </p:cBhvr>
                                      <p:by x="105000" y="105000"/>
                                    </p:animScale>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grpId="0" nodeType="clickEffect">
                                  <p:stCondLst>
                                    <p:cond delay="0"/>
                                  </p:stCondLst>
                                  <p:childTnLst>
                                    <p:animEffect transition="out" filter="fade">
                                      <p:cBhvr>
                                        <p:cTn id="42" dur="500" tmFilter="0, 0; .2, .5; .8, .5; 1, 0"/>
                                        <p:tgtEl>
                                          <p:spTgt spid="279561"/>
                                        </p:tgtEl>
                                      </p:cBhvr>
                                    </p:animEffect>
                                    <p:animScale>
                                      <p:cBhvr>
                                        <p:cTn id="43" dur="250" autoRev="1" fill="hold"/>
                                        <p:tgtEl>
                                          <p:spTgt spid="279561"/>
                                        </p:tgtEl>
                                      </p:cBhvr>
                                      <p:by x="105000" y="105000"/>
                                    </p:animScale>
                                  </p:childTnLst>
                                </p:cTn>
                              </p:par>
                            </p:childTnLst>
                          </p:cTn>
                        </p:par>
                      </p:childTnLst>
                    </p:cTn>
                  </p:par>
                  <p:par>
                    <p:cTn id="44" fill="hold">
                      <p:stCondLst>
                        <p:cond delay="indefinite"/>
                      </p:stCondLst>
                      <p:childTnLst>
                        <p:par>
                          <p:cTn id="45" fill="hold">
                            <p:stCondLst>
                              <p:cond delay="0"/>
                            </p:stCondLst>
                            <p:childTnLst>
                              <p:par>
                                <p:cTn id="46" presetID="0" presetClass="path" presetSubtype="0" accel="50000" decel="50000" fill="hold" grpId="1" nodeType="clickEffect">
                                  <p:stCondLst>
                                    <p:cond delay="0"/>
                                  </p:stCondLst>
                                  <p:childTnLst>
                                    <p:animMotion origin="layout" path="M 0 0 C 0.00556 -0.02454 0.01111 -0.04907 0.00417 -0.06667 C -0.00278 -0.08426 -0.02135 -0.10301 -0.04167 -0.10555 C -0.06198 -0.1081 -0.10017 -0.09907 -0.11806 -0.08148 C -0.13594 -0.06389 -0.14236 -0.03194 -0.14861 0 " pathEditMode="relative" ptsTypes="aaaaA">
                                      <p:cBhvr>
                                        <p:cTn id="47" dur="2000" fill="hold"/>
                                        <p:tgtEl>
                                          <p:spTgt spid="279561"/>
                                        </p:tgtEl>
                                        <p:attrNameLst>
                                          <p:attrName>ppt_x</p:attrName>
                                          <p:attrName>ppt_y</p:attrName>
                                        </p:attrNameLst>
                                      </p:cBhvr>
                                    </p:animMotion>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6" presetClass="emph" presetSubtype="0" fill="hold" grpId="0" nodeType="clickEffect">
                                  <p:stCondLst>
                                    <p:cond delay="0"/>
                                  </p:stCondLst>
                                  <p:childTnLst>
                                    <p:animEffect transition="out" filter="fade">
                                      <p:cBhvr>
                                        <p:cTn id="55" dur="500" tmFilter="0, 0; .2, .5; .8, .5; 1, 0"/>
                                        <p:tgtEl>
                                          <p:spTgt spid="279562"/>
                                        </p:tgtEl>
                                      </p:cBhvr>
                                    </p:animEffect>
                                    <p:animScale>
                                      <p:cBhvr>
                                        <p:cTn id="56" dur="250" autoRev="1" fill="hold"/>
                                        <p:tgtEl>
                                          <p:spTgt spid="279562"/>
                                        </p:tgtEl>
                                      </p:cBhvr>
                                      <p:by x="105000" y="105000"/>
                                    </p:animScale>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7956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7957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79575"/>
                                        </p:tgtEl>
                                        <p:attrNameLst>
                                          <p:attrName>style.visibility</p:attrName>
                                        </p:attrNameLst>
                                      </p:cBhvr>
                                      <p:to>
                                        <p:strVal val="visible"/>
                                      </p:to>
                                    </p:set>
                                  </p:childTnLst>
                                </p:cTn>
                              </p:par>
                            </p:childTnLst>
                          </p:cTn>
                        </p:par>
                        <p:par>
                          <p:cTn id="69" fill="hold">
                            <p:stCondLst>
                              <p:cond delay="0"/>
                            </p:stCondLst>
                            <p:childTnLst>
                              <p:par>
                                <p:cTn id="70" presetID="1" presetClass="entr" presetSubtype="0" fill="hold" grpId="0" nodeType="afterEffect">
                                  <p:stCondLst>
                                    <p:cond delay="0"/>
                                  </p:stCondLst>
                                  <p:childTnLst>
                                    <p:set>
                                      <p:cBhvr>
                                        <p:cTn id="71"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8" grpId="0"/>
      <p:bldP spid="279558" grpId="1"/>
      <p:bldP spid="279559" grpId="0"/>
      <p:bldP spid="279560" grpId="0"/>
      <p:bldP spid="279562" grpId="0"/>
      <p:bldP spid="279568" grpId="0"/>
      <p:bldP spid="279569" grpId="0" animBg="1"/>
      <p:bldP spid="279569" grpId="1" animBg="1"/>
      <p:bldP spid="279574" grpId="0" animBg="1"/>
      <p:bldP spid="279575" grpId="0"/>
      <p:bldP spid="279561" grpId="0" animBg="1"/>
      <p:bldP spid="279561" grpId="1" animBg="1"/>
      <p:bldP spid="23" grpId="0" animBg="1"/>
      <p:bldP spid="24" grpId="0" animBg="1"/>
      <p:bldP spid="25" grpId="0" animBg="1"/>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71472" y="571480"/>
            <a:ext cx="3571900" cy="430887"/>
          </a:xfrm>
          <a:prstGeom prst="rect">
            <a:avLst/>
          </a:prstGeom>
          <a:noFill/>
        </p:spPr>
        <p:txBody>
          <a:bodyPr wrap="square" rtlCol="0">
            <a:spAutoFit/>
          </a:bodyPr>
          <a:lstStyle/>
          <a:p>
            <a:pPr algn="l"/>
            <a:r>
              <a:rPr kumimoji="1" lang="zh-CN" altLang="en-US" sz="2200">
                <a:latin typeface="Consolas" pitchFamily="49" charset="0"/>
                <a:ea typeface="楷体" pitchFamily="49" charset="-122"/>
                <a:cs typeface="Consolas" pitchFamily="49" charset="0"/>
              </a:rPr>
              <a:t>线性表的逻辑表示为：</a:t>
            </a:r>
            <a:r>
              <a:rPr kumimoji="1" lang="en-US" altLang="zh-CN" sz="2200">
                <a:latin typeface="Consolas" pitchFamily="49" charset="0"/>
                <a:ea typeface="楷体" pitchFamily="49" charset="-122"/>
                <a:cs typeface="Consolas" pitchFamily="49" charset="0"/>
              </a:rPr>
              <a:t>    </a:t>
            </a:r>
            <a:endParaRPr lang="zh-CN" altLang="en-US" sz="2200" dirty="0">
              <a:latin typeface="Consolas" pitchFamily="49" charset="0"/>
              <a:cs typeface="Consolas" pitchFamily="49" charset="0"/>
            </a:endParaRPr>
          </a:p>
        </p:txBody>
      </p:sp>
      <p:sp>
        <p:nvSpPr>
          <p:cNvPr id="18" name="TextBox 17"/>
          <p:cNvSpPr txBox="1"/>
          <p:nvPr/>
        </p:nvSpPr>
        <p:spPr>
          <a:xfrm>
            <a:off x="1571604" y="1285860"/>
            <a:ext cx="3500462" cy="458757"/>
          </a:xfrm>
          <a:prstGeom prst="rect">
            <a:avLst/>
          </a:prstGeom>
        </p:spPr>
        <p:style>
          <a:lnRef idx="1">
            <a:schemeClr val="accent3"/>
          </a:lnRef>
          <a:fillRef idx="2">
            <a:schemeClr val="accent3"/>
          </a:fillRef>
          <a:effectRef idx="1">
            <a:schemeClr val="accent3"/>
          </a:effectRef>
          <a:fontRef idx="minor">
            <a:schemeClr val="dk1"/>
          </a:fontRef>
        </p:style>
        <p:txBody>
          <a:bodyPr wrap="square" lIns="144000" tIns="72000" rIns="144000" bIns="108000" rtlCol="0">
            <a:spAutoFit/>
          </a:bodyPr>
          <a:lstStyle/>
          <a:p>
            <a:r>
              <a:rPr kumimoji="1" lang="en-US" altLang="zh-CN" sz="1800">
                <a:solidFill>
                  <a:srgbClr val="0000FF"/>
                </a:solidFill>
                <a:latin typeface="Consolas" pitchFamily="49" charset="0"/>
                <a:ea typeface="楷体" pitchFamily="49" charset="-122"/>
                <a:cs typeface="Consolas" pitchFamily="49" charset="0"/>
              </a:rPr>
              <a:t>( </a:t>
            </a:r>
            <a:r>
              <a:rPr kumimoji="1" lang="en-US" altLang="zh-CN" sz="1800" i="1">
                <a:solidFill>
                  <a:srgbClr val="0000FF"/>
                </a:solidFill>
                <a:latin typeface="Consolas" pitchFamily="49" charset="0"/>
                <a:ea typeface="楷体" pitchFamily="49" charset="-122"/>
                <a:cs typeface="Consolas" pitchFamily="49" charset="0"/>
              </a:rPr>
              <a:t>a</a:t>
            </a:r>
            <a:r>
              <a:rPr kumimoji="1" lang="en-US" altLang="zh-CN" sz="1800" baseline="-30000">
                <a:solidFill>
                  <a:srgbClr val="0000FF"/>
                </a:solidFill>
                <a:latin typeface="Consolas" pitchFamily="49" charset="0"/>
                <a:ea typeface="楷体" pitchFamily="49" charset="-122"/>
                <a:cs typeface="Consolas" pitchFamily="49" charset="0"/>
              </a:rPr>
              <a:t>1</a:t>
            </a:r>
            <a:r>
              <a:rPr kumimoji="1" lang="zh-CN" altLang="en-US" sz="1800" baseline="-30000">
                <a:solidFill>
                  <a:srgbClr val="0000FF"/>
                </a:solidFill>
                <a:latin typeface="Consolas" pitchFamily="49" charset="0"/>
                <a:ea typeface="楷体" pitchFamily="49" charset="-122"/>
                <a:cs typeface="Consolas" pitchFamily="49" charset="0"/>
              </a:rPr>
              <a:t>，</a:t>
            </a:r>
            <a:r>
              <a:rPr kumimoji="1" lang="en-US" altLang="zh-CN" sz="1800" i="1">
                <a:solidFill>
                  <a:srgbClr val="0000FF"/>
                </a:solidFill>
                <a:latin typeface="Consolas" pitchFamily="49" charset="0"/>
                <a:ea typeface="楷体" pitchFamily="49" charset="-122"/>
                <a:cs typeface="Consolas" pitchFamily="49" charset="0"/>
              </a:rPr>
              <a:t>a</a:t>
            </a:r>
            <a:r>
              <a:rPr kumimoji="1" lang="en-US" altLang="zh-CN" sz="1800" baseline="-30000">
                <a:solidFill>
                  <a:srgbClr val="0000FF"/>
                </a:solidFill>
                <a:latin typeface="Consolas" pitchFamily="49" charset="0"/>
                <a:ea typeface="楷体" pitchFamily="49" charset="-122"/>
                <a:cs typeface="Consolas" pitchFamily="49" charset="0"/>
              </a:rPr>
              <a:t>2</a:t>
            </a:r>
            <a:r>
              <a:rPr kumimoji="1" lang="zh-CN" altLang="en-US" sz="1800" baseline="-30000">
                <a:solidFill>
                  <a:srgbClr val="0000FF"/>
                </a:solidFill>
                <a:latin typeface="Consolas" pitchFamily="49" charset="0"/>
                <a:ea typeface="楷体" pitchFamily="49" charset="-122"/>
                <a:cs typeface="Consolas" pitchFamily="49" charset="0"/>
              </a:rPr>
              <a:t>，</a:t>
            </a:r>
            <a:r>
              <a:rPr kumimoji="1" lang="en-US" altLang="zh-CN" sz="1800">
                <a:solidFill>
                  <a:srgbClr val="0000FF"/>
                </a:solidFill>
                <a:latin typeface="Consolas" pitchFamily="49" charset="0"/>
                <a:ea typeface="楷体" pitchFamily="49" charset="-122"/>
                <a:cs typeface="Consolas" pitchFamily="49" charset="0"/>
              </a:rPr>
              <a:t>…</a:t>
            </a:r>
            <a:r>
              <a:rPr kumimoji="1" lang="zh-CN" altLang="en-US" sz="1800">
                <a:solidFill>
                  <a:srgbClr val="0000FF"/>
                </a:solidFill>
                <a:latin typeface="Consolas" pitchFamily="49" charset="0"/>
                <a:ea typeface="楷体" pitchFamily="49" charset="-122"/>
                <a:cs typeface="Consolas" pitchFamily="49" charset="0"/>
              </a:rPr>
              <a:t>，</a:t>
            </a:r>
            <a:r>
              <a:rPr kumimoji="1" lang="en-US" altLang="zh-CN" sz="1800" i="1">
                <a:solidFill>
                  <a:srgbClr val="FF0000"/>
                </a:solidFill>
                <a:latin typeface="Consolas" pitchFamily="49" charset="0"/>
                <a:ea typeface="楷体" pitchFamily="49" charset="-122"/>
                <a:cs typeface="Consolas" pitchFamily="49" charset="0"/>
              </a:rPr>
              <a:t>a</a:t>
            </a:r>
            <a:r>
              <a:rPr kumimoji="1" lang="en-US" altLang="zh-CN" sz="1800" i="1" baseline="-30000">
                <a:solidFill>
                  <a:srgbClr val="FF0000"/>
                </a:solidFill>
                <a:latin typeface="Consolas" pitchFamily="49" charset="0"/>
                <a:ea typeface="楷体" pitchFamily="49" charset="-122"/>
                <a:cs typeface="Consolas" pitchFamily="49" charset="0"/>
              </a:rPr>
              <a:t>i</a:t>
            </a:r>
            <a:r>
              <a:rPr kumimoji="1" lang="zh-CN" altLang="en-US" sz="1800" i="1" baseline="-30000">
                <a:solidFill>
                  <a:srgbClr val="0000FF"/>
                </a:solidFill>
                <a:latin typeface="Consolas" pitchFamily="49" charset="0"/>
                <a:ea typeface="楷体" pitchFamily="49" charset="-122"/>
                <a:cs typeface="Consolas" pitchFamily="49" charset="0"/>
              </a:rPr>
              <a:t>，</a:t>
            </a:r>
            <a:r>
              <a:rPr kumimoji="1" lang="en-US" altLang="zh-CN" sz="1800" i="1">
                <a:solidFill>
                  <a:srgbClr val="0000FF"/>
                </a:solidFill>
                <a:latin typeface="Consolas" pitchFamily="49" charset="0"/>
                <a:ea typeface="楷体" pitchFamily="49" charset="-122"/>
                <a:cs typeface="Consolas" pitchFamily="49" charset="0"/>
              </a:rPr>
              <a:t>a</a:t>
            </a:r>
            <a:r>
              <a:rPr kumimoji="1" lang="en-US" altLang="zh-CN" sz="1800" i="1" baseline="-30000">
                <a:solidFill>
                  <a:srgbClr val="0000FF"/>
                </a:solidFill>
                <a:latin typeface="Consolas" pitchFamily="49" charset="0"/>
                <a:ea typeface="楷体" pitchFamily="49" charset="-122"/>
                <a:cs typeface="Consolas" pitchFamily="49" charset="0"/>
              </a:rPr>
              <a:t>i</a:t>
            </a:r>
            <a:r>
              <a:rPr kumimoji="1" lang="en-US" altLang="zh-CN" sz="1800" baseline="-30000">
                <a:solidFill>
                  <a:srgbClr val="0000FF"/>
                </a:solidFill>
                <a:latin typeface="Consolas" pitchFamily="49" charset="0"/>
                <a:ea typeface="楷体" pitchFamily="49" charset="-122"/>
                <a:cs typeface="Consolas" pitchFamily="49" charset="0"/>
              </a:rPr>
              <a:t>+1</a:t>
            </a:r>
            <a:r>
              <a:rPr kumimoji="1" lang="zh-CN" altLang="en-US" sz="1800" baseline="-30000">
                <a:solidFill>
                  <a:srgbClr val="0000FF"/>
                </a:solidFill>
                <a:latin typeface="Consolas" pitchFamily="49" charset="0"/>
                <a:ea typeface="楷体" pitchFamily="49" charset="-122"/>
                <a:cs typeface="Consolas" pitchFamily="49" charset="0"/>
              </a:rPr>
              <a:t>，</a:t>
            </a:r>
            <a:r>
              <a:rPr kumimoji="1" lang="en-US" altLang="zh-CN" sz="1800">
                <a:solidFill>
                  <a:srgbClr val="0000FF"/>
                </a:solidFill>
                <a:latin typeface="Consolas" pitchFamily="49" charset="0"/>
                <a:ea typeface="楷体" pitchFamily="49" charset="-122"/>
                <a:cs typeface="Consolas" pitchFamily="49" charset="0"/>
              </a:rPr>
              <a:t>…</a:t>
            </a:r>
            <a:r>
              <a:rPr kumimoji="1" lang="zh-CN" altLang="en-US" sz="1800">
                <a:solidFill>
                  <a:srgbClr val="0000FF"/>
                </a:solidFill>
                <a:latin typeface="Consolas" pitchFamily="49" charset="0"/>
                <a:ea typeface="楷体" pitchFamily="49" charset="-122"/>
                <a:cs typeface="Consolas" pitchFamily="49" charset="0"/>
              </a:rPr>
              <a:t>，</a:t>
            </a:r>
            <a:r>
              <a:rPr kumimoji="1" lang="en-US" altLang="zh-CN" sz="1800" i="1">
                <a:solidFill>
                  <a:srgbClr val="0000FF"/>
                </a:solidFill>
                <a:latin typeface="Consolas" pitchFamily="49" charset="0"/>
                <a:ea typeface="楷体" pitchFamily="49" charset="-122"/>
                <a:cs typeface="Consolas" pitchFamily="49" charset="0"/>
              </a:rPr>
              <a:t>a</a:t>
            </a:r>
            <a:r>
              <a:rPr kumimoji="1" lang="en-US" altLang="zh-CN" sz="1800" i="1" baseline="-30000">
                <a:solidFill>
                  <a:srgbClr val="0000FF"/>
                </a:solidFill>
                <a:latin typeface="Consolas" pitchFamily="49" charset="0"/>
                <a:ea typeface="楷体" pitchFamily="49" charset="-122"/>
                <a:cs typeface="Consolas" pitchFamily="49" charset="0"/>
              </a:rPr>
              <a:t>n </a:t>
            </a:r>
            <a:r>
              <a:rPr kumimoji="1" lang="en-US" altLang="zh-CN" sz="1800">
                <a:solidFill>
                  <a:srgbClr val="0000FF"/>
                </a:solidFill>
                <a:latin typeface="Consolas" pitchFamily="49" charset="0"/>
                <a:ea typeface="楷体" pitchFamily="49" charset="-122"/>
                <a:cs typeface="Consolas" pitchFamily="49" charset="0"/>
              </a:rPr>
              <a:t>)</a:t>
            </a:r>
            <a:endParaRPr lang="zh-CN" altLang="en-US" sz="1800">
              <a:solidFill>
                <a:srgbClr val="0000FF"/>
              </a:solidFill>
              <a:latin typeface="Consolas" pitchFamily="49" charset="0"/>
              <a:cs typeface="Consolas" pitchFamily="49" charset="0"/>
            </a:endParaRPr>
          </a:p>
        </p:txBody>
      </p:sp>
      <p:sp>
        <p:nvSpPr>
          <p:cNvPr id="19" name="TextBox 18"/>
          <p:cNvSpPr txBox="1"/>
          <p:nvPr/>
        </p:nvSpPr>
        <p:spPr>
          <a:xfrm>
            <a:off x="500034" y="2071678"/>
            <a:ext cx="6572296" cy="430887"/>
          </a:xfrm>
          <a:prstGeom prst="rect">
            <a:avLst/>
          </a:prstGeom>
          <a:noFill/>
        </p:spPr>
        <p:txBody>
          <a:bodyPr wrap="square" rtlCol="0">
            <a:spAutoFit/>
          </a:bodyPr>
          <a:lstStyle/>
          <a:p>
            <a:pPr algn="l"/>
            <a:r>
              <a:rPr kumimoji="1" lang="en-US" altLang="zh-CN" sz="2200" i="1">
                <a:solidFill>
                  <a:srgbClr val="FF0000"/>
                </a:solidFill>
                <a:latin typeface="Consolas" pitchFamily="49" charset="0"/>
                <a:ea typeface="楷体" pitchFamily="49" charset="-122"/>
                <a:cs typeface="Consolas" pitchFamily="49" charset="0"/>
              </a:rPr>
              <a:t>a</a:t>
            </a:r>
            <a:r>
              <a:rPr kumimoji="1" lang="en-US" altLang="zh-CN" sz="2200" i="1" baseline="-30000">
                <a:solidFill>
                  <a:srgbClr val="FF0000"/>
                </a:solidFill>
                <a:latin typeface="Consolas" pitchFamily="49" charset="0"/>
                <a:ea typeface="楷体" pitchFamily="49" charset="-122"/>
                <a:cs typeface="Consolas" pitchFamily="49" charset="0"/>
              </a:rPr>
              <a:t>i</a:t>
            </a:r>
            <a:r>
              <a:rPr kumimoji="1" lang="zh-CN" altLang="en-US" sz="2200">
                <a:latin typeface="Consolas" pitchFamily="49" charset="0"/>
                <a:ea typeface="楷体" pitchFamily="49" charset="-122"/>
                <a:cs typeface="Consolas" pitchFamily="49" charset="0"/>
              </a:rPr>
              <a:t>（</a:t>
            </a:r>
            <a:r>
              <a:rPr kumimoji="1" lang="en-US" altLang="zh-CN" sz="2200">
                <a:latin typeface="Consolas" pitchFamily="49" charset="0"/>
                <a:ea typeface="楷体" pitchFamily="49" charset="-122"/>
                <a:cs typeface="Consolas" pitchFamily="49" charset="0"/>
              </a:rPr>
              <a:t>1</a:t>
            </a:r>
            <a:r>
              <a:rPr kumimoji="1" lang="en-US" altLang="zh-CN" sz="2200">
                <a:latin typeface="Consolas" pitchFamily="49" charset="0"/>
                <a:cs typeface="Consolas" pitchFamily="49" charset="0"/>
              </a:rPr>
              <a:t>≤</a:t>
            </a:r>
            <a:r>
              <a:rPr kumimoji="1" lang="en-US" altLang="zh-CN" sz="2200" i="1">
                <a:latin typeface="Consolas" pitchFamily="49" charset="0"/>
                <a:ea typeface="楷体" pitchFamily="49" charset="-122"/>
                <a:cs typeface="Consolas" pitchFamily="49" charset="0"/>
              </a:rPr>
              <a:t>i</a:t>
            </a:r>
            <a:r>
              <a:rPr kumimoji="1" lang="en-US" altLang="zh-CN" sz="2200">
                <a:latin typeface="Consolas" pitchFamily="49" charset="0"/>
                <a:cs typeface="Consolas" pitchFamily="49" charset="0"/>
              </a:rPr>
              <a:t>≤</a:t>
            </a:r>
            <a:r>
              <a:rPr kumimoji="1" lang="en-US" altLang="zh-CN" sz="2200" i="1">
                <a:latin typeface="Consolas" pitchFamily="49" charset="0"/>
                <a:ea typeface="楷体" pitchFamily="49" charset="-122"/>
                <a:cs typeface="Consolas" pitchFamily="49" charset="0"/>
              </a:rPr>
              <a:t>n</a:t>
            </a:r>
            <a:r>
              <a:rPr kumimoji="1" lang="zh-CN" altLang="en-US" sz="2200">
                <a:latin typeface="Consolas" pitchFamily="49" charset="0"/>
                <a:ea typeface="楷体" pitchFamily="49" charset="-122"/>
                <a:cs typeface="Consolas" pitchFamily="49" charset="0"/>
              </a:rPr>
              <a:t>）表示第</a:t>
            </a:r>
            <a:r>
              <a:rPr kumimoji="1" lang="en-US" altLang="zh-CN" sz="2200" i="1">
                <a:latin typeface="Consolas" pitchFamily="49" charset="0"/>
                <a:ea typeface="楷体" pitchFamily="49" charset="-122"/>
                <a:cs typeface="Consolas" pitchFamily="49" charset="0"/>
              </a:rPr>
              <a:t>i</a:t>
            </a:r>
            <a:r>
              <a:rPr kumimoji="1" lang="zh-CN" altLang="en-US" sz="2200">
                <a:latin typeface="Consolas" pitchFamily="49" charset="0"/>
                <a:ea typeface="楷体" pitchFamily="49" charset="-122"/>
                <a:cs typeface="Consolas" pitchFamily="49" charset="0"/>
              </a:rPr>
              <a:t>（</a:t>
            </a:r>
            <a:r>
              <a:rPr kumimoji="1" lang="en-US" altLang="zh-CN" sz="2200" i="1">
                <a:latin typeface="Consolas" pitchFamily="49" charset="0"/>
                <a:ea typeface="楷体" pitchFamily="49" charset="-122"/>
                <a:cs typeface="Consolas" pitchFamily="49" charset="0"/>
              </a:rPr>
              <a:t>i</a:t>
            </a:r>
            <a:r>
              <a:rPr kumimoji="1" lang="zh-CN" altLang="en-US" sz="2200">
                <a:latin typeface="Consolas" pitchFamily="49" charset="0"/>
                <a:ea typeface="楷体" pitchFamily="49" charset="-122"/>
                <a:cs typeface="Consolas" pitchFamily="49" charset="0"/>
              </a:rPr>
              <a:t>表示</a:t>
            </a:r>
            <a:r>
              <a:rPr kumimoji="1" lang="zh-CN" altLang="en-US" sz="2200">
                <a:solidFill>
                  <a:srgbClr val="FF00FF"/>
                </a:solidFill>
                <a:latin typeface="Consolas" pitchFamily="49" charset="0"/>
                <a:ea typeface="楷体" pitchFamily="49" charset="-122"/>
                <a:cs typeface="Consolas" pitchFamily="49" charset="0"/>
              </a:rPr>
              <a:t>逻辑位序</a:t>
            </a:r>
            <a:r>
              <a:rPr kumimoji="1" lang="zh-CN" altLang="en-US" sz="2200">
                <a:latin typeface="Consolas" pitchFamily="49" charset="0"/>
                <a:ea typeface="楷体" pitchFamily="49" charset="-122"/>
                <a:cs typeface="Consolas" pitchFamily="49" charset="0"/>
              </a:rPr>
              <a:t>）个元素。</a:t>
            </a:r>
            <a:endParaRPr lang="zh-CN" altLang="en-US" sz="2200">
              <a:latin typeface="Consolas" pitchFamily="49" charset="0"/>
              <a:cs typeface="Consolas" pitchFamily="49" charset="0"/>
            </a:endParaRPr>
          </a:p>
        </p:txBody>
      </p:sp>
      <p:grpSp>
        <p:nvGrpSpPr>
          <p:cNvPr id="21" name="组合 20"/>
          <p:cNvGrpSpPr/>
          <p:nvPr/>
        </p:nvGrpSpPr>
        <p:grpSpPr>
          <a:xfrm>
            <a:off x="1357290" y="3049305"/>
            <a:ext cx="3929090" cy="1420488"/>
            <a:chOff x="2000232" y="2834991"/>
            <a:chExt cx="3929090" cy="1420488"/>
          </a:xfrm>
        </p:grpSpPr>
        <p:grpSp>
          <p:nvGrpSpPr>
            <p:cNvPr id="16" name="组合 15"/>
            <p:cNvGrpSpPr/>
            <p:nvPr/>
          </p:nvGrpSpPr>
          <p:grpSpPr>
            <a:xfrm>
              <a:off x="2000232" y="2834991"/>
              <a:ext cx="3929090" cy="928694"/>
              <a:chOff x="2000232" y="2071678"/>
              <a:chExt cx="3929090" cy="928694"/>
            </a:xfrm>
          </p:grpSpPr>
          <p:sp>
            <p:nvSpPr>
              <p:cNvPr id="12" name="TextBox 11"/>
              <p:cNvSpPr txBox="1"/>
              <p:nvPr/>
            </p:nvSpPr>
            <p:spPr>
              <a:xfrm>
                <a:off x="2000232" y="2071678"/>
                <a:ext cx="1714512" cy="400110"/>
              </a:xfrm>
              <a:prstGeom prst="rect">
                <a:avLst/>
              </a:prstGeom>
              <a:noFill/>
            </p:spPr>
            <p:txBody>
              <a:bodyPr wrap="square" rtlCol="0">
                <a:spAutoFit/>
              </a:bodyPr>
              <a:lstStyle/>
              <a:p>
                <a:r>
                  <a:rPr kumimoji="1" lang="zh-CN" altLang="en-US" dirty="0">
                    <a:solidFill>
                      <a:srgbClr val="FF00FF"/>
                    </a:solidFill>
                    <a:latin typeface="Consolas" pitchFamily="49" charset="0"/>
                    <a:ea typeface="楷体" pitchFamily="49" charset="-122"/>
                    <a:cs typeface="Consolas" pitchFamily="49" charset="0"/>
                  </a:rPr>
                  <a:t>表头元素</a:t>
                </a:r>
                <a:endParaRPr lang="zh-CN" altLang="en-US" dirty="0">
                  <a:latin typeface="Consolas" pitchFamily="49" charset="0"/>
                  <a:cs typeface="Consolas" pitchFamily="49" charset="0"/>
                </a:endParaRPr>
              </a:p>
            </p:txBody>
          </p:sp>
          <p:sp>
            <p:nvSpPr>
              <p:cNvPr id="13" name="TextBox 12"/>
              <p:cNvSpPr txBox="1"/>
              <p:nvPr/>
            </p:nvSpPr>
            <p:spPr>
              <a:xfrm>
                <a:off x="4143372" y="2071678"/>
                <a:ext cx="1785950" cy="400110"/>
              </a:xfrm>
              <a:prstGeom prst="rect">
                <a:avLst/>
              </a:prstGeom>
              <a:noFill/>
            </p:spPr>
            <p:txBody>
              <a:bodyPr wrap="square" rtlCol="0">
                <a:spAutoFit/>
              </a:bodyPr>
              <a:lstStyle/>
              <a:p>
                <a:r>
                  <a:rPr kumimoji="1" lang="zh-CN" altLang="en-US" dirty="0">
                    <a:solidFill>
                      <a:srgbClr val="FF00FF"/>
                    </a:solidFill>
                    <a:latin typeface="Consolas" pitchFamily="49" charset="0"/>
                    <a:ea typeface="楷体" pitchFamily="49" charset="-122"/>
                    <a:cs typeface="Consolas" pitchFamily="49" charset="0"/>
                  </a:rPr>
                  <a:t>表尾元素</a:t>
                </a:r>
                <a:endParaRPr lang="zh-CN" altLang="en-US" dirty="0">
                  <a:latin typeface="Consolas" pitchFamily="49" charset="0"/>
                  <a:cs typeface="Consolas" pitchFamily="49" charset="0"/>
                </a:endParaRPr>
              </a:p>
            </p:txBody>
          </p:sp>
          <p:cxnSp>
            <p:nvCxnSpPr>
              <p:cNvPr id="14" name="直接箭头连接符 13"/>
              <p:cNvCxnSpPr>
                <a:stCxn id="12" idx="2"/>
              </p:cNvCxnSpPr>
              <p:nvPr/>
            </p:nvCxnSpPr>
            <p:spPr>
              <a:xfrm rot="5400000">
                <a:off x="2557477" y="2700361"/>
                <a:ext cx="528584" cy="7143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3" idx="2"/>
              </p:cNvCxnSpPr>
              <p:nvPr/>
            </p:nvCxnSpPr>
            <p:spPr>
              <a:xfrm rot="16200000" flipH="1">
                <a:off x="4861352" y="2646782"/>
                <a:ext cx="457146" cy="107157"/>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2214546" y="3796722"/>
              <a:ext cx="3500462" cy="458757"/>
            </a:xfrm>
            <a:prstGeom prst="rect">
              <a:avLst/>
            </a:prstGeom>
          </p:spPr>
          <p:style>
            <a:lnRef idx="1">
              <a:schemeClr val="accent3"/>
            </a:lnRef>
            <a:fillRef idx="2">
              <a:schemeClr val="accent3"/>
            </a:fillRef>
            <a:effectRef idx="1">
              <a:schemeClr val="accent3"/>
            </a:effectRef>
            <a:fontRef idx="minor">
              <a:schemeClr val="dk1"/>
            </a:fontRef>
          </p:style>
          <p:txBody>
            <a:bodyPr wrap="square" lIns="144000" tIns="72000" rIns="144000" bIns="108000" rtlCol="0">
              <a:spAutoFit/>
            </a:bodyPr>
            <a:lstStyle/>
            <a:p>
              <a:r>
                <a:rPr kumimoji="1" lang="en-US" altLang="zh-CN" sz="1800">
                  <a:solidFill>
                    <a:srgbClr val="0000FF"/>
                  </a:solidFill>
                  <a:latin typeface="Consolas" pitchFamily="49" charset="0"/>
                  <a:ea typeface="楷体" pitchFamily="49" charset="-122"/>
                  <a:cs typeface="Consolas" pitchFamily="49" charset="0"/>
                </a:rPr>
                <a:t>( </a:t>
              </a:r>
              <a:r>
                <a:rPr kumimoji="1" lang="en-US" altLang="zh-CN" sz="1800" i="1">
                  <a:solidFill>
                    <a:srgbClr val="0000FF"/>
                  </a:solidFill>
                  <a:latin typeface="Consolas" pitchFamily="49" charset="0"/>
                  <a:ea typeface="楷体" pitchFamily="49" charset="-122"/>
                  <a:cs typeface="Consolas" pitchFamily="49" charset="0"/>
                </a:rPr>
                <a:t>a</a:t>
              </a:r>
              <a:r>
                <a:rPr kumimoji="1" lang="en-US" altLang="zh-CN" sz="1800" baseline="-30000">
                  <a:solidFill>
                    <a:srgbClr val="0000FF"/>
                  </a:solidFill>
                  <a:latin typeface="Consolas" pitchFamily="49" charset="0"/>
                  <a:ea typeface="楷体" pitchFamily="49" charset="-122"/>
                  <a:cs typeface="Consolas" pitchFamily="49" charset="0"/>
                </a:rPr>
                <a:t>1</a:t>
              </a:r>
              <a:r>
                <a:rPr kumimoji="1" lang="zh-CN" altLang="en-US" sz="1800" baseline="-30000">
                  <a:solidFill>
                    <a:srgbClr val="0000FF"/>
                  </a:solidFill>
                  <a:latin typeface="Consolas" pitchFamily="49" charset="0"/>
                  <a:ea typeface="楷体" pitchFamily="49" charset="-122"/>
                  <a:cs typeface="Consolas" pitchFamily="49" charset="0"/>
                </a:rPr>
                <a:t>，</a:t>
              </a:r>
              <a:r>
                <a:rPr kumimoji="1" lang="en-US" altLang="zh-CN" sz="1800" i="1">
                  <a:solidFill>
                    <a:srgbClr val="0000FF"/>
                  </a:solidFill>
                  <a:latin typeface="Consolas" pitchFamily="49" charset="0"/>
                  <a:ea typeface="楷体" pitchFamily="49" charset="-122"/>
                  <a:cs typeface="Consolas" pitchFamily="49" charset="0"/>
                </a:rPr>
                <a:t>a</a:t>
              </a:r>
              <a:r>
                <a:rPr kumimoji="1" lang="en-US" altLang="zh-CN" sz="1800" baseline="-30000">
                  <a:solidFill>
                    <a:srgbClr val="0000FF"/>
                  </a:solidFill>
                  <a:latin typeface="Consolas" pitchFamily="49" charset="0"/>
                  <a:ea typeface="楷体" pitchFamily="49" charset="-122"/>
                  <a:cs typeface="Consolas" pitchFamily="49" charset="0"/>
                </a:rPr>
                <a:t>2</a:t>
              </a:r>
              <a:r>
                <a:rPr kumimoji="1" lang="zh-CN" altLang="en-US" sz="1800" baseline="-30000">
                  <a:solidFill>
                    <a:srgbClr val="0000FF"/>
                  </a:solidFill>
                  <a:latin typeface="Consolas" pitchFamily="49" charset="0"/>
                  <a:ea typeface="楷体" pitchFamily="49" charset="-122"/>
                  <a:cs typeface="Consolas" pitchFamily="49" charset="0"/>
                </a:rPr>
                <a:t>，</a:t>
              </a:r>
              <a:r>
                <a:rPr kumimoji="1" lang="en-US" altLang="zh-CN" sz="1800">
                  <a:solidFill>
                    <a:srgbClr val="0000FF"/>
                  </a:solidFill>
                  <a:latin typeface="Consolas" pitchFamily="49" charset="0"/>
                  <a:ea typeface="楷体" pitchFamily="49" charset="-122"/>
                  <a:cs typeface="Consolas" pitchFamily="49" charset="0"/>
                </a:rPr>
                <a:t>…</a:t>
              </a:r>
              <a:r>
                <a:rPr kumimoji="1" lang="zh-CN" altLang="en-US" sz="1800">
                  <a:solidFill>
                    <a:srgbClr val="0000FF"/>
                  </a:solidFill>
                  <a:latin typeface="Consolas" pitchFamily="49" charset="0"/>
                  <a:ea typeface="楷体" pitchFamily="49" charset="-122"/>
                  <a:cs typeface="Consolas" pitchFamily="49" charset="0"/>
                </a:rPr>
                <a:t>，</a:t>
              </a:r>
              <a:r>
                <a:rPr kumimoji="1" lang="en-US" altLang="zh-CN" sz="1800" i="1">
                  <a:solidFill>
                    <a:srgbClr val="FF0000"/>
                  </a:solidFill>
                  <a:latin typeface="Consolas" pitchFamily="49" charset="0"/>
                  <a:ea typeface="楷体" pitchFamily="49" charset="-122"/>
                  <a:cs typeface="Consolas" pitchFamily="49" charset="0"/>
                </a:rPr>
                <a:t>a</a:t>
              </a:r>
              <a:r>
                <a:rPr kumimoji="1" lang="en-US" altLang="zh-CN" sz="1800" i="1" baseline="-30000">
                  <a:solidFill>
                    <a:srgbClr val="FF0000"/>
                  </a:solidFill>
                  <a:latin typeface="Consolas" pitchFamily="49" charset="0"/>
                  <a:ea typeface="楷体" pitchFamily="49" charset="-122"/>
                  <a:cs typeface="Consolas" pitchFamily="49" charset="0"/>
                </a:rPr>
                <a:t>i</a:t>
              </a:r>
              <a:r>
                <a:rPr kumimoji="1" lang="zh-CN" altLang="en-US" sz="1800" i="1" baseline="-30000">
                  <a:solidFill>
                    <a:srgbClr val="0000FF"/>
                  </a:solidFill>
                  <a:latin typeface="Consolas" pitchFamily="49" charset="0"/>
                  <a:ea typeface="楷体" pitchFamily="49" charset="-122"/>
                  <a:cs typeface="Consolas" pitchFamily="49" charset="0"/>
                </a:rPr>
                <a:t>，</a:t>
              </a:r>
              <a:r>
                <a:rPr kumimoji="1" lang="en-US" altLang="zh-CN" sz="1800" i="1">
                  <a:solidFill>
                    <a:srgbClr val="0000FF"/>
                  </a:solidFill>
                  <a:latin typeface="Consolas" pitchFamily="49" charset="0"/>
                  <a:ea typeface="楷体" pitchFamily="49" charset="-122"/>
                  <a:cs typeface="Consolas" pitchFamily="49" charset="0"/>
                </a:rPr>
                <a:t>a</a:t>
              </a:r>
              <a:r>
                <a:rPr kumimoji="1" lang="en-US" altLang="zh-CN" sz="1800" i="1" baseline="-30000">
                  <a:solidFill>
                    <a:srgbClr val="0000FF"/>
                  </a:solidFill>
                  <a:latin typeface="Consolas" pitchFamily="49" charset="0"/>
                  <a:ea typeface="楷体" pitchFamily="49" charset="-122"/>
                  <a:cs typeface="Consolas" pitchFamily="49" charset="0"/>
                </a:rPr>
                <a:t>i</a:t>
              </a:r>
              <a:r>
                <a:rPr kumimoji="1" lang="en-US" altLang="zh-CN" sz="1800" baseline="-30000">
                  <a:solidFill>
                    <a:srgbClr val="0000FF"/>
                  </a:solidFill>
                  <a:latin typeface="Consolas" pitchFamily="49" charset="0"/>
                  <a:ea typeface="楷体" pitchFamily="49" charset="-122"/>
                  <a:cs typeface="Consolas" pitchFamily="49" charset="0"/>
                </a:rPr>
                <a:t>+1</a:t>
              </a:r>
              <a:r>
                <a:rPr kumimoji="1" lang="zh-CN" altLang="en-US" sz="1800" baseline="-30000">
                  <a:solidFill>
                    <a:srgbClr val="0000FF"/>
                  </a:solidFill>
                  <a:latin typeface="Consolas" pitchFamily="49" charset="0"/>
                  <a:ea typeface="楷体" pitchFamily="49" charset="-122"/>
                  <a:cs typeface="Consolas" pitchFamily="49" charset="0"/>
                </a:rPr>
                <a:t>，</a:t>
              </a:r>
              <a:r>
                <a:rPr kumimoji="1" lang="en-US" altLang="zh-CN" sz="1800">
                  <a:solidFill>
                    <a:srgbClr val="0000FF"/>
                  </a:solidFill>
                  <a:latin typeface="Consolas" pitchFamily="49" charset="0"/>
                  <a:ea typeface="楷体" pitchFamily="49" charset="-122"/>
                  <a:cs typeface="Consolas" pitchFamily="49" charset="0"/>
                </a:rPr>
                <a:t>…</a:t>
              </a:r>
              <a:r>
                <a:rPr kumimoji="1" lang="zh-CN" altLang="en-US" sz="1800">
                  <a:solidFill>
                    <a:srgbClr val="0000FF"/>
                  </a:solidFill>
                  <a:latin typeface="Consolas" pitchFamily="49" charset="0"/>
                  <a:ea typeface="楷体" pitchFamily="49" charset="-122"/>
                  <a:cs typeface="Consolas" pitchFamily="49" charset="0"/>
                </a:rPr>
                <a:t>，</a:t>
              </a:r>
              <a:r>
                <a:rPr kumimoji="1" lang="en-US" altLang="zh-CN" sz="1800" i="1">
                  <a:solidFill>
                    <a:srgbClr val="0000FF"/>
                  </a:solidFill>
                  <a:latin typeface="Consolas" pitchFamily="49" charset="0"/>
                  <a:ea typeface="楷体" pitchFamily="49" charset="-122"/>
                  <a:cs typeface="Consolas" pitchFamily="49" charset="0"/>
                </a:rPr>
                <a:t>a</a:t>
              </a:r>
              <a:r>
                <a:rPr kumimoji="1" lang="en-US" altLang="zh-CN" sz="1800" i="1" baseline="-30000">
                  <a:solidFill>
                    <a:srgbClr val="0000FF"/>
                  </a:solidFill>
                  <a:latin typeface="Consolas" pitchFamily="49" charset="0"/>
                  <a:ea typeface="楷体" pitchFamily="49" charset="-122"/>
                  <a:cs typeface="Consolas" pitchFamily="49" charset="0"/>
                </a:rPr>
                <a:t>n </a:t>
              </a:r>
              <a:r>
                <a:rPr kumimoji="1" lang="en-US" altLang="zh-CN" sz="1800">
                  <a:solidFill>
                    <a:srgbClr val="0000FF"/>
                  </a:solidFill>
                  <a:latin typeface="Consolas" pitchFamily="49" charset="0"/>
                  <a:ea typeface="楷体" pitchFamily="49" charset="-122"/>
                  <a:cs typeface="Consolas" pitchFamily="49" charset="0"/>
                </a:rPr>
                <a:t>)</a:t>
              </a:r>
              <a:endParaRPr lang="zh-CN" altLang="en-US" sz="1800">
                <a:solidFill>
                  <a:srgbClr val="0000FF"/>
                </a:solidFill>
                <a:latin typeface="Consolas" pitchFamily="49" charset="0"/>
                <a:cs typeface="Consolas" pitchFamily="49" charset="0"/>
              </a:endParaRPr>
            </a:p>
          </p:txBody>
        </p:sp>
      </p:grpSp>
      <p:sp>
        <p:nvSpPr>
          <p:cNvPr id="3" name="幻灯片编号占位符 2"/>
          <p:cNvSpPr>
            <a:spLocks noGrp="1"/>
          </p:cNvSpPr>
          <p:nvPr>
            <p:ph type="sldNum" sz="quarter" idx="12"/>
          </p:nvPr>
        </p:nvSpPr>
        <p:spPr/>
        <p:txBody>
          <a:bodyPr/>
          <a:lstStyle/>
          <a:p>
            <a:fld id="{BC067DFE-42A7-4CB5-93C4-F2F97DA7580C}" type="slidenum">
              <a:rPr lang="en-US" altLang="zh-CN" smtClean="0"/>
              <a:pPr/>
              <a:t>3</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0163"/>
    </mc:Choice>
    <mc:Fallback xmlns="">
      <p:transition xmlns:p14="http://schemas.microsoft.com/office/powerpoint/2010/main" spd="slow" advTm="301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Text Box 2"/>
          <p:cNvSpPr txBox="1">
            <a:spLocks noChangeArrowheads="1"/>
          </p:cNvSpPr>
          <p:nvPr/>
        </p:nvSpPr>
        <p:spPr bwMode="auto">
          <a:xfrm>
            <a:off x="179388" y="333375"/>
            <a:ext cx="8280400" cy="457200"/>
          </a:xfrm>
          <a:prstGeom prst="rect">
            <a:avLst/>
          </a:prstGeom>
          <a:noFill/>
          <a:ln w="9525">
            <a:noFill/>
            <a:miter lim="800000"/>
            <a:headEnd/>
            <a:tailEnd/>
          </a:ln>
          <a:effectLst/>
        </p:spPr>
        <p:txBody>
          <a:bodyPr>
            <a:spAutoFit/>
          </a:bodyPr>
          <a:lstStyle/>
          <a:p>
            <a:pPr algn="l"/>
            <a:r>
              <a:rPr lang="zh-CN" altLang="en-US" sz="2400" dirty="0">
                <a:latin typeface="楷体" pitchFamily="49" charset="-122"/>
                <a:ea typeface="楷体" pitchFamily="49" charset="-122"/>
              </a:rPr>
              <a:t>对应的算法如下：</a:t>
            </a:r>
          </a:p>
        </p:txBody>
      </p:sp>
      <p:sp>
        <p:nvSpPr>
          <p:cNvPr id="268291" name="Text Box 3"/>
          <p:cNvSpPr txBox="1">
            <a:spLocks noChangeArrowheads="1"/>
          </p:cNvSpPr>
          <p:nvPr/>
        </p:nvSpPr>
        <p:spPr bwMode="auto">
          <a:xfrm>
            <a:off x="285720" y="1000108"/>
            <a:ext cx="8064500" cy="3693319"/>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algn="l"/>
            <a:r>
              <a:rPr lang="en-US" altLang="zh-CN" sz="1800" dirty="0">
                <a:solidFill>
                  <a:srgbClr val="0000FF"/>
                </a:solidFill>
                <a:latin typeface="Consolas" pitchFamily="49" charset="0"/>
                <a:ea typeface="仿宋" pitchFamily="49" charset="-122"/>
                <a:cs typeface="Consolas" pitchFamily="49" charset="0"/>
              </a:rPr>
              <a:t>void </a:t>
            </a:r>
            <a:r>
              <a:rPr lang="en-US" altLang="zh-CN" sz="1800" err="1">
                <a:solidFill>
                  <a:srgbClr val="FF3300"/>
                </a:solidFill>
                <a:latin typeface="Consolas" pitchFamily="49" charset="0"/>
                <a:ea typeface="仿宋" pitchFamily="49" charset="-122"/>
                <a:cs typeface="Consolas" pitchFamily="49" charset="0"/>
              </a:rPr>
              <a:t>delnode1</a:t>
            </a:r>
            <a:r>
              <a:rPr lang="en-US" altLang="zh-CN" sz="1800">
                <a:solidFill>
                  <a:srgbClr val="0000FF"/>
                </a:solidFill>
                <a:latin typeface="Consolas" pitchFamily="49" charset="0"/>
                <a:ea typeface="仿宋" pitchFamily="49" charset="-122"/>
                <a:cs typeface="Consolas" pitchFamily="49" charset="0"/>
              </a:rPr>
              <a:t>(</a:t>
            </a:r>
            <a:r>
              <a:rPr lang="en-US" altLang="zh-CN" sz="1800" err="1">
                <a:solidFill>
                  <a:srgbClr val="0000FF"/>
                </a:solidFill>
                <a:latin typeface="Consolas" pitchFamily="49" charset="0"/>
                <a:ea typeface="仿宋" pitchFamily="49" charset="-122"/>
                <a:cs typeface="Consolas" pitchFamily="49" charset="0"/>
              </a:rPr>
              <a:t>SqList</a:t>
            </a:r>
            <a:r>
              <a:rPr lang="en-US" altLang="zh-CN" sz="1800">
                <a:solidFill>
                  <a:srgbClr val="0000FF"/>
                </a:solidFill>
                <a:latin typeface="Consolas" pitchFamily="49" charset="0"/>
                <a:ea typeface="仿宋" pitchFamily="49" charset="-122"/>
                <a:cs typeface="Consolas" pitchFamily="49" charset="0"/>
              </a:rPr>
              <a:t> *&amp;L</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ElemType </a:t>
            </a:r>
            <a:r>
              <a:rPr lang="en-US" altLang="zh-CN" sz="1800" dirty="0">
                <a:solidFill>
                  <a:srgbClr val="0000FF"/>
                </a:solidFill>
                <a:latin typeface="Consolas" pitchFamily="49" charset="0"/>
                <a:ea typeface="仿宋" pitchFamily="49" charset="-122"/>
                <a:cs typeface="Consolas" pitchFamily="49" charset="0"/>
              </a:rPr>
              <a:t>x)</a:t>
            </a:r>
          </a:p>
          <a:p>
            <a:pPr algn="l"/>
            <a:r>
              <a:rPr lang="en-US" altLang="zh-CN" sz="1800">
                <a:solidFill>
                  <a:srgbClr val="0000FF"/>
                </a:solidFill>
                <a:latin typeface="Consolas" pitchFamily="49" charset="0"/>
                <a:ea typeface="仿宋" pitchFamily="49" charset="-122"/>
                <a:cs typeface="Consolas" pitchFamily="49" charset="0"/>
              </a:rPr>
              <a:t>{  int k=0</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i;		</a:t>
            </a:r>
            <a:r>
              <a:rPr lang="en-US" altLang="zh-CN" sz="1800">
                <a:solidFill>
                  <a:srgbClr val="00B0F0"/>
                </a:solidFill>
                <a:latin typeface="Consolas" pitchFamily="49" charset="0"/>
                <a:ea typeface="仿宋" pitchFamily="49" charset="-122"/>
                <a:cs typeface="Consolas" pitchFamily="49" charset="0"/>
              </a:rPr>
              <a:t>//</a:t>
            </a:r>
            <a:r>
              <a:rPr lang="en-US" altLang="zh-CN" sz="1800" dirty="0">
                <a:solidFill>
                  <a:srgbClr val="00B0F0"/>
                </a:solidFill>
                <a:latin typeface="Consolas" pitchFamily="49" charset="0"/>
                <a:ea typeface="仿宋" pitchFamily="49" charset="-122"/>
                <a:cs typeface="Consolas" pitchFamily="49" charset="0"/>
              </a:rPr>
              <a:t>k</a:t>
            </a:r>
            <a:r>
              <a:rPr lang="zh-CN" altLang="en-US" sz="1800" dirty="0">
                <a:solidFill>
                  <a:srgbClr val="00B0F0"/>
                </a:solidFill>
                <a:latin typeface="Consolas" pitchFamily="49" charset="0"/>
                <a:ea typeface="仿宋" pitchFamily="49" charset="-122"/>
                <a:cs typeface="Consolas" pitchFamily="49" charset="0"/>
              </a:rPr>
              <a:t>记录值不等于</a:t>
            </a:r>
            <a:r>
              <a:rPr lang="en-US" altLang="zh-CN" sz="1800" dirty="0">
                <a:solidFill>
                  <a:srgbClr val="00B0F0"/>
                </a:solidFill>
                <a:latin typeface="Consolas" pitchFamily="49" charset="0"/>
                <a:ea typeface="仿宋" pitchFamily="49" charset="-122"/>
                <a:cs typeface="Consolas" pitchFamily="49" charset="0"/>
              </a:rPr>
              <a:t>x</a:t>
            </a:r>
            <a:r>
              <a:rPr lang="zh-CN" altLang="en-US" sz="1800" dirty="0">
                <a:solidFill>
                  <a:srgbClr val="00B0F0"/>
                </a:solidFill>
                <a:latin typeface="Consolas" pitchFamily="49" charset="0"/>
                <a:ea typeface="仿宋" pitchFamily="49" charset="-122"/>
                <a:cs typeface="Consolas" pitchFamily="49" charset="0"/>
              </a:rPr>
              <a:t>的元素个数</a:t>
            </a:r>
          </a:p>
          <a:p>
            <a:pPr algn="l"/>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for (i=0;i&lt;L-&gt;</a:t>
            </a:r>
            <a:r>
              <a:rPr lang="en-US" altLang="zh-CN" sz="1800" dirty="0" err="1">
                <a:solidFill>
                  <a:srgbClr val="0000FF"/>
                </a:solidFill>
                <a:latin typeface="Consolas" pitchFamily="49" charset="0"/>
                <a:ea typeface="仿宋" pitchFamily="49" charset="-122"/>
                <a:cs typeface="Consolas" pitchFamily="49" charset="0"/>
              </a:rPr>
              <a:t>length;i</a:t>
            </a:r>
            <a:r>
              <a:rPr lang="en-US" altLang="zh-CN" sz="1800" dirty="0">
                <a:solidFill>
                  <a:srgbClr val="0000FF"/>
                </a:solidFill>
                <a:latin typeface="Consolas" pitchFamily="49" charset="0"/>
                <a:ea typeface="仿宋" pitchFamily="49" charset="-122"/>
                <a:cs typeface="Consolas" pitchFamily="49" charset="0"/>
              </a:rPr>
              <a:t>++)</a:t>
            </a:r>
          </a:p>
          <a:p>
            <a:pPr algn="l"/>
            <a:r>
              <a:rPr lang="en-US" altLang="zh-CN" sz="1800">
                <a:solidFill>
                  <a:srgbClr val="0000FF"/>
                </a:solidFill>
                <a:latin typeface="Consolas" pitchFamily="49" charset="0"/>
                <a:ea typeface="仿宋" pitchFamily="49" charset="-122"/>
                <a:cs typeface="Consolas" pitchFamily="49" charset="0"/>
              </a:rPr>
              <a:t>      if (L-</a:t>
            </a:r>
            <a:r>
              <a:rPr lang="en-US" altLang="zh-CN" sz="1800" dirty="0">
                <a:solidFill>
                  <a:srgbClr val="0000FF"/>
                </a:solidFill>
                <a:latin typeface="Consolas" pitchFamily="49" charset="0"/>
                <a:ea typeface="仿宋" pitchFamily="49" charset="-122"/>
                <a:cs typeface="Consolas" pitchFamily="49" charset="0"/>
              </a:rPr>
              <a:t>&gt;data[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x</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若当前元素不</a:t>
            </a:r>
            <a:r>
              <a:rPr lang="zh-CN" altLang="en-US" sz="1800">
                <a:solidFill>
                  <a:srgbClr val="00B0F0"/>
                </a:solidFill>
                <a:latin typeface="Consolas" pitchFamily="49" charset="0"/>
                <a:ea typeface="仿宋" pitchFamily="49" charset="-122"/>
                <a:cs typeface="Consolas" pitchFamily="49" charset="0"/>
              </a:rPr>
              <a:t>为</a:t>
            </a:r>
            <a:r>
              <a:rPr lang="en-US" altLang="zh-CN" sz="1800">
                <a:solidFill>
                  <a:srgbClr val="00B0F0"/>
                </a:solidFill>
                <a:latin typeface="Consolas" pitchFamily="49" charset="0"/>
                <a:ea typeface="仿宋" pitchFamily="49" charset="-122"/>
                <a:cs typeface="Consolas" pitchFamily="49" charset="0"/>
              </a:rPr>
              <a:t>x</a:t>
            </a:r>
            <a:r>
              <a:rPr lang="zh-CN" altLang="en-US" sz="1800">
                <a:solidFill>
                  <a:srgbClr val="00B0F0"/>
                </a:solidFill>
                <a:latin typeface="Consolas" pitchFamily="49" charset="0"/>
                <a:ea typeface="仿宋" pitchFamily="49" charset="-122"/>
                <a:cs typeface="Consolas" pitchFamily="49" charset="0"/>
              </a:rPr>
              <a:t>，将其插入</a:t>
            </a:r>
            <a:r>
              <a:rPr lang="en-US" altLang="zh-CN" sz="1800" i="1">
                <a:solidFill>
                  <a:srgbClr val="00B0F0"/>
                </a:solidFill>
                <a:latin typeface="Consolas" pitchFamily="49" charset="0"/>
                <a:ea typeface="仿宋" pitchFamily="49" charset="-122"/>
                <a:cs typeface="Consolas" pitchFamily="49" charset="0"/>
              </a:rPr>
              <a:t>A</a:t>
            </a:r>
            <a:r>
              <a:rPr lang="zh-CN" altLang="en-US" sz="1800">
                <a:solidFill>
                  <a:srgbClr val="00B0F0"/>
                </a:solidFill>
                <a:latin typeface="Consolas" pitchFamily="49" charset="0"/>
                <a:ea typeface="仿宋" pitchFamily="49" charset="-122"/>
                <a:cs typeface="Consolas" pitchFamily="49" charset="0"/>
              </a:rPr>
              <a:t>中</a:t>
            </a:r>
            <a:endParaRPr lang="zh-CN" altLang="en-US" sz="1800" dirty="0">
              <a:solidFill>
                <a:srgbClr val="00B0F0"/>
              </a:solidFill>
              <a:latin typeface="Consolas" pitchFamily="49" charset="0"/>
              <a:ea typeface="仿宋" pitchFamily="49" charset="-122"/>
              <a:cs typeface="Consolas" pitchFamily="49" charset="0"/>
            </a:endParaRPr>
          </a:p>
          <a:p>
            <a:pPr algn="l"/>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L-</a:t>
            </a:r>
            <a:r>
              <a:rPr lang="en-US" altLang="zh-CN" sz="1800" dirty="0">
                <a:solidFill>
                  <a:srgbClr val="0000FF"/>
                </a:solidFill>
                <a:latin typeface="Consolas" pitchFamily="49" charset="0"/>
                <a:ea typeface="仿宋" pitchFamily="49" charset="-122"/>
                <a:cs typeface="Consolas" pitchFamily="49" charset="0"/>
              </a:rPr>
              <a:t>&gt;</a:t>
            </a:r>
            <a:r>
              <a:rPr lang="en-US" altLang="zh-CN" sz="1800">
                <a:solidFill>
                  <a:srgbClr val="0000FF"/>
                </a:solidFill>
                <a:latin typeface="Consolas" pitchFamily="49" charset="0"/>
                <a:ea typeface="仿宋" pitchFamily="49" charset="-122"/>
                <a:cs typeface="Consolas" pitchFamily="49" charset="0"/>
              </a:rPr>
              <a:t>data[k]=L-</a:t>
            </a:r>
            <a:r>
              <a:rPr lang="en-US" altLang="zh-CN" sz="1800" dirty="0">
                <a:solidFill>
                  <a:srgbClr val="0000FF"/>
                </a:solidFill>
                <a:latin typeface="Consolas" pitchFamily="49" charset="0"/>
                <a:ea typeface="仿宋" pitchFamily="49" charset="-122"/>
                <a:cs typeface="Consolas" pitchFamily="49" charset="0"/>
              </a:rPr>
              <a:t>&gt;data[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pPr algn="l"/>
            <a:r>
              <a:rPr lang="en-US" altLang="zh-CN" sz="1800">
                <a:solidFill>
                  <a:srgbClr val="0000FF"/>
                </a:solidFill>
                <a:latin typeface="Consolas" pitchFamily="49" charset="0"/>
                <a:ea typeface="仿宋" pitchFamily="49" charset="-122"/>
                <a:cs typeface="Consolas" pitchFamily="49" charset="0"/>
              </a:rPr>
              <a:t>          k</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6600CC"/>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不等于</a:t>
            </a:r>
            <a:r>
              <a:rPr lang="en-US" altLang="zh-CN" sz="1800" dirty="0">
                <a:solidFill>
                  <a:srgbClr val="00B0F0"/>
                </a:solidFill>
                <a:latin typeface="Consolas" pitchFamily="49" charset="0"/>
                <a:ea typeface="仿宋" pitchFamily="49" charset="-122"/>
                <a:cs typeface="Consolas" pitchFamily="49" charset="0"/>
              </a:rPr>
              <a:t>x</a:t>
            </a:r>
            <a:r>
              <a:rPr lang="zh-CN" altLang="en-US" sz="1800" dirty="0">
                <a:solidFill>
                  <a:srgbClr val="00B0F0"/>
                </a:solidFill>
                <a:latin typeface="Consolas" pitchFamily="49" charset="0"/>
                <a:ea typeface="仿宋" pitchFamily="49" charset="-122"/>
                <a:cs typeface="Consolas" pitchFamily="49" charset="0"/>
              </a:rPr>
              <a:t>的元素增</a:t>
            </a:r>
            <a:r>
              <a:rPr lang="en-US" altLang="zh-CN" sz="1800" dirty="0">
                <a:solidFill>
                  <a:srgbClr val="00B0F0"/>
                </a:solidFill>
                <a:latin typeface="Consolas" pitchFamily="49" charset="0"/>
                <a:ea typeface="仿宋" pitchFamily="49" charset="-122"/>
                <a:cs typeface="Consolas" pitchFamily="49" charset="0"/>
              </a:rPr>
              <a:t>1</a:t>
            </a:r>
          </a:p>
          <a:p>
            <a:pPr algn="l"/>
            <a:r>
              <a:rPr lang="en-US" altLang="zh-CN" sz="1800">
                <a:solidFill>
                  <a:srgbClr val="0000FF"/>
                </a:solidFill>
                <a:latin typeface="Consolas" pitchFamily="49" charset="0"/>
                <a:ea typeface="仿宋" pitchFamily="49" charset="-122"/>
                <a:cs typeface="Consolas" pitchFamily="49" charset="0"/>
              </a:rPr>
              <a:t>      }</a:t>
            </a:r>
            <a:endParaRPr lang="en-US" altLang="zh-CN" sz="1800" dirty="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L-</a:t>
            </a:r>
            <a:r>
              <a:rPr lang="en-US" altLang="zh-CN" sz="1800" dirty="0">
                <a:solidFill>
                  <a:srgbClr val="0000FF"/>
                </a:solidFill>
                <a:latin typeface="Consolas" pitchFamily="49" charset="0"/>
                <a:ea typeface="仿宋" pitchFamily="49" charset="-122"/>
                <a:cs typeface="Consolas" pitchFamily="49" charset="0"/>
              </a:rPr>
              <a:t>&gt;</a:t>
            </a:r>
            <a:r>
              <a:rPr lang="en-US" altLang="zh-CN" sz="1800">
                <a:solidFill>
                  <a:srgbClr val="0000FF"/>
                </a:solidFill>
                <a:latin typeface="Consolas" pitchFamily="49" charset="0"/>
                <a:ea typeface="仿宋" pitchFamily="49" charset="-122"/>
                <a:cs typeface="Consolas" pitchFamily="49" charset="0"/>
              </a:rPr>
              <a:t>length=k;		</a:t>
            </a:r>
            <a:r>
              <a:rPr lang="en-US" altLang="zh-CN"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顺序表</a:t>
            </a:r>
            <a:r>
              <a:rPr lang="en-US" altLang="zh-CN" sz="1800">
                <a:solidFill>
                  <a:srgbClr val="00B0F0"/>
                </a:solidFill>
                <a:latin typeface="Consolas" pitchFamily="49" charset="0"/>
                <a:ea typeface="仿宋" pitchFamily="49" charset="-122"/>
                <a:cs typeface="Consolas" pitchFamily="49" charset="0"/>
              </a:rPr>
              <a:t>L</a:t>
            </a:r>
            <a:r>
              <a:rPr lang="zh-CN" altLang="en-US" sz="1800">
                <a:solidFill>
                  <a:srgbClr val="00B0F0"/>
                </a:solidFill>
                <a:latin typeface="Consolas" pitchFamily="49" charset="0"/>
                <a:ea typeface="仿宋" pitchFamily="49" charset="-122"/>
                <a:cs typeface="Consolas" pitchFamily="49" charset="0"/>
              </a:rPr>
              <a:t>的</a:t>
            </a:r>
            <a:r>
              <a:rPr lang="zh-CN" altLang="en-US" sz="1800" dirty="0">
                <a:solidFill>
                  <a:srgbClr val="00B0F0"/>
                </a:solidFill>
                <a:latin typeface="Consolas" pitchFamily="49" charset="0"/>
                <a:ea typeface="仿宋" pitchFamily="49" charset="-122"/>
                <a:cs typeface="Consolas" pitchFamily="49" charset="0"/>
              </a:rPr>
              <a:t>长度等于</a:t>
            </a:r>
            <a:r>
              <a:rPr lang="en-US" altLang="zh-CN" sz="1800" dirty="0">
                <a:solidFill>
                  <a:srgbClr val="00B0F0"/>
                </a:solidFill>
                <a:latin typeface="Consolas" pitchFamily="49" charset="0"/>
                <a:ea typeface="仿宋" pitchFamily="49" charset="-122"/>
                <a:cs typeface="Consolas" pitchFamily="49" charset="0"/>
              </a:rPr>
              <a:t>k</a:t>
            </a:r>
          </a:p>
          <a:p>
            <a:pPr algn="l"/>
            <a:r>
              <a:rPr lang="en-US" altLang="zh-CN" sz="1800" dirty="0">
                <a:solidFill>
                  <a:srgbClr val="0000FF"/>
                </a:solidFill>
                <a:latin typeface="Consolas" pitchFamily="49" charset="0"/>
                <a:ea typeface="仿宋" pitchFamily="49" charset="-122"/>
                <a:cs typeface="Consolas" pitchFamily="49" charset="0"/>
              </a:rPr>
              <a:t>}</a:t>
            </a:r>
          </a:p>
        </p:txBody>
      </p:sp>
      <p:sp>
        <p:nvSpPr>
          <p:cNvPr id="4" name="幻灯片编号占位符 3"/>
          <p:cNvSpPr>
            <a:spLocks noGrp="1"/>
          </p:cNvSpPr>
          <p:nvPr>
            <p:ph type="sldNum" sz="quarter" idx="12"/>
          </p:nvPr>
        </p:nvSpPr>
        <p:spPr/>
        <p:txBody>
          <a:bodyPr/>
          <a:lstStyle/>
          <a:p>
            <a:fld id="{BC067DFE-42A7-4CB5-93C4-F2F97DA7580C}" type="slidenum">
              <a:rPr lang="en-US" altLang="zh-CN" smtClean="0"/>
              <a:pPr/>
              <a:t>30</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835"/>
    </mc:Choice>
    <mc:Fallback xmlns="">
      <p:transition xmlns:p14="http://schemas.microsoft.com/office/powerpoint/2010/main" spd="slow" advTm="38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829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829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829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829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8291">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82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Text Box 3"/>
          <p:cNvSpPr txBox="1">
            <a:spLocks noChangeArrowheads="1"/>
          </p:cNvSpPr>
          <p:nvPr/>
        </p:nvSpPr>
        <p:spPr bwMode="auto">
          <a:xfrm>
            <a:off x="323850" y="620713"/>
            <a:ext cx="8458200" cy="1458476"/>
          </a:xfrm>
          <a:prstGeom prst="rect">
            <a:avLst/>
          </a:prstGeom>
          <a:noFill/>
          <a:ln w="9525">
            <a:noFill/>
            <a:miter lim="800000"/>
            <a:headEnd/>
            <a:tailEnd/>
          </a:ln>
          <a:effectLst/>
        </p:spPr>
        <p:txBody>
          <a:bodyPr>
            <a:spAutoFit/>
          </a:bodyPr>
          <a:lstStyle/>
          <a:p>
            <a:pPr algn="just">
              <a:lnSpc>
                <a:spcPct val="140000"/>
              </a:lnSpc>
            </a:pPr>
            <a:r>
              <a:rPr kumimoji="1" lang="en-US" altLang="zh-CN" sz="2200">
                <a:latin typeface="Consolas" pitchFamily="49" charset="0"/>
                <a:ea typeface="楷体" pitchFamily="49" charset="-122"/>
                <a:cs typeface="Consolas" pitchFamily="49" charset="0"/>
              </a:rPr>
              <a:t>   </a:t>
            </a:r>
            <a:r>
              <a:rPr kumimoji="1" lang="en-US" altLang="zh-CN" sz="2200">
                <a:solidFill>
                  <a:srgbClr val="FF3300"/>
                </a:solidFill>
                <a:latin typeface="Consolas" pitchFamily="49" charset="0"/>
                <a:ea typeface="楷体" pitchFamily="49" charset="-122"/>
                <a:cs typeface="Consolas" pitchFamily="49" charset="0"/>
              </a:rPr>
              <a:t>【</a:t>
            </a:r>
            <a:r>
              <a:rPr kumimoji="1" lang="zh-CN" altLang="en-US" sz="2200">
                <a:solidFill>
                  <a:srgbClr val="FF3300"/>
                </a:solidFill>
                <a:latin typeface="Consolas" pitchFamily="49" charset="0"/>
                <a:ea typeface="楷体" pitchFamily="49" charset="-122"/>
                <a:cs typeface="Consolas" pitchFamily="49" charset="0"/>
              </a:rPr>
              <a:t>例</a:t>
            </a:r>
            <a:r>
              <a:rPr kumimoji="1" lang="en-US" altLang="zh-CN" sz="2200">
                <a:solidFill>
                  <a:srgbClr val="FF3300"/>
                </a:solidFill>
                <a:latin typeface="Consolas" pitchFamily="49" charset="0"/>
                <a:ea typeface="楷体" pitchFamily="49" charset="-122"/>
                <a:cs typeface="Consolas" pitchFamily="49" charset="0"/>
              </a:rPr>
              <a:t>2-4】</a:t>
            </a:r>
            <a:r>
              <a:rPr kumimoji="1" lang="zh-CN" altLang="en-US" sz="2200" dirty="0">
                <a:latin typeface="Consolas" pitchFamily="49" charset="0"/>
                <a:ea typeface="楷体" pitchFamily="49" charset="-122"/>
                <a:cs typeface="Consolas" pitchFamily="49" charset="0"/>
              </a:rPr>
              <a:t>设</a:t>
            </a:r>
            <a:r>
              <a:rPr kumimoji="1" lang="zh-CN" altLang="en-US" sz="2200">
                <a:latin typeface="Consolas" pitchFamily="49" charset="0"/>
                <a:ea typeface="楷体" pitchFamily="49" charset="-122"/>
                <a:cs typeface="Consolas" pitchFamily="49" charset="0"/>
              </a:rPr>
              <a:t>顺序表</a:t>
            </a:r>
            <a:r>
              <a:rPr kumimoji="1" lang="en-US" altLang="zh-CN" sz="2200">
                <a:latin typeface="Consolas" pitchFamily="49" charset="0"/>
                <a:ea typeface="楷体" pitchFamily="49" charset="-122"/>
                <a:cs typeface="Consolas" pitchFamily="49" charset="0"/>
              </a:rPr>
              <a:t>L</a:t>
            </a:r>
            <a:r>
              <a:rPr kumimoji="1" lang="zh-CN" altLang="en-US" sz="2200">
                <a:latin typeface="Consolas" pitchFamily="49" charset="0"/>
                <a:ea typeface="楷体" pitchFamily="49" charset="-122"/>
                <a:cs typeface="Consolas" pitchFamily="49" charset="0"/>
              </a:rPr>
              <a:t>有</a:t>
            </a:r>
            <a:r>
              <a:rPr kumimoji="1" lang="en-US" altLang="zh-CN" sz="2200" dirty="0">
                <a:latin typeface="Consolas" pitchFamily="49" charset="0"/>
                <a:ea typeface="楷体" pitchFamily="49" charset="-122"/>
                <a:cs typeface="Consolas" pitchFamily="49" charset="0"/>
              </a:rPr>
              <a:t>10</a:t>
            </a:r>
            <a:r>
              <a:rPr kumimoji="1" lang="zh-CN" altLang="en-US" sz="2200" dirty="0">
                <a:latin typeface="Consolas" pitchFamily="49" charset="0"/>
                <a:ea typeface="楷体" pitchFamily="49" charset="-122"/>
                <a:cs typeface="Consolas" pitchFamily="49" charset="0"/>
              </a:rPr>
              <a:t>个整数。设计一</a:t>
            </a:r>
            <a:r>
              <a:rPr kumimoji="1" lang="zh-CN" altLang="en-US" sz="2200">
                <a:latin typeface="Consolas" pitchFamily="49" charset="0"/>
                <a:ea typeface="楷体" pitchFamily="49" charset="-122"/>
                <a:cs typeface="Consolas" pitchFamily="49" charset="0"/>
              </a:rPr>
              <a:t>个算法，以</a:t>
            </a:r>
            <a:r>
              <a:rPr kumimoji="1" lang="zh-CN" altLang="en-US" sz="2200" dirty="0">
                <a:latin typeface="Consolas" pitchFamily="49" charset="0"/>
                <a:ea typeface="楷体" pitchFamily="49" charset="-122"/>
                <a:cs typeface="Consolas" pitchFamily="49" charset="0"/>
              </a:rPr>
              <a:t>第一个元素</a:t>
            </a:r>
            <a:r>
              <a:rPr kumimoji="1" lang="zh-CN" altLang="en-US" sz="2200">
                <a:latin typeface="Consolas" pitchFamily="49" charset="0"/>
                <a:ea typeface="楷体" pitchFamily="49" charset="-122"/>
                <a:cs typeface="Consolas" pitchFamily="49" charset="0"/>
              </a:rPr>
              <a:t>为分界线（</a:t>
            </a:r>
            <a:r>
              <a:rPr lang="zh-CN" altLang="en-US" sz="2200">
                <a:solidFill>
                  <a:srgbClr val="FF00FF"/>
                </a:solidFill>
                <a:latin typeface="Consolas" pitchFamily="49" charset="0"/>
                <a:ea typeface="楷体" pitchFamily="49" charset="-122"/>
                <a:cs typeface="Consolas" pitchFamily="49" charset="0"/>
              </a:rPr>
              <a:t>基准</a:t>
            </a:r>
            <a:r>
              <a:rPr kumimoji="1" lang="zh-CN" altLang="en-US" sz="2200">
                <a:latin typeface="Consolas" pitchFamily="49" charset="0"/>
                <a:ea typeface="楷体" pitchFamily="49" charset="-122"/>
                <a:cs typeface="Consolas" pitchFamily="49" charset="0"/>
              </a:rPr>
              <a:t>），将所有小于等于它</a:t>
            </a:r>
            <a:r>
              <a:rPr kumimoji="1" lang="zh-CN" altLang="en-US" sz="2200" dirty="0">
                <a:latin typeface="Consolas" pitchFamily="49" charset="0"/>
                <a:ea typeface="楷体" pitchFamily="49" charset="-122"/>
                <a:cs typeface="Consolas" pitchFamily="49" charset="0"/>
              </a:rPr>
              <a:t>的元素移到该元素</a:t>
            </a:r>
            <a:r>
              <a:rPr kumimoji="1" lang="zh-CN" altLang="en-US" sz="2200">
                <a:latin typeface="Consolas" pitchFamily="49" charset="0"/>
                <a:ea typeface="楷体" pitchFamily="49" charset="-122"/>
                <a:cs typeface="Consolas" pitchFamily="49" charset="0"/>
              </a:rPr>
              <a:t>的前面，将</a:t>
            </a:r>
            <a:r>
              <a:rPr kumimoji="1" lang="zh-CN" altLang="en-US" sz="2200" dirty="0">
                <a:latin typeface="Consolas" pitchFamily="49" charset="0"/>
                <a:ea typeface="楷体" pitchFamily="49" charset="-122"/>
                <a:cs typeface="Consolas" pitchFamily="49" charset="0"/>
              </a:rPr>
              <a:t>所有大于它的元素移到该元素的后面。</a:t>
            </a:r>
          </a:p>
        </p:txBody>
      </p:sp>
      <p:grpSp>
        <p:nvGrpSpPr>
          <p:cNvPr id="12" name="组合 11"/>
          <p:cNvGrpSpPr/>
          <p:nvPr/>
        </p:nvGrpSpPr>
        <p:grpSpPr>
          <a:xfrm>
            <a:off x="1835150" y="2924175"/>
            <a:ext cx="4752976" cy="504825"/>
            <a:chOff x="1835150" y="2924175"/>
            <a:chExt cx="4752976" cy="504825"/>
          </a:xfrm>
        </p:grpSpPr>
        <p:sp>
          <p:nvSpPr>
            <p:cNvPr id="165894" name="Oval 6"/>
            <p:cNvSpPr>
              <a:spLocks noChangeArrowheads="1"/>
            </p:cNvSpPr>
            <p:nvPr/>
          </p:nvSpPr>
          <p:spPr bwMode="auto">
            <a:xfrm>
              <a:off x="1835150" y="2997200"/>
              <a:ext cx="360363" cy="431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a:solidFill>
                    <a:srgbClr val="FF00FF"/>
                  </a:solidFill>
                  <a:latin typeface="Consolas" pitchFamily="49" charset="0"/>
                  <a:cs typeface="Consolas" pitchFamily="49" charset="0"/>
                </a:rPr>
                <a:t>x</a:t>
              </a:r>
              <a:endParaRPr lang="zh-CN" altLang="en-US" i="1">
                <a:solidFill>
                  <a:srgbClr val="FF00FF"/>
                </a:solidFill>
                <a:latin typeface="Consolas" pitchFamily="49" charset="0"/>
                <a:cs typeface="Consolas" pitchFamily="49" charset="0"/>
              </a:endParaRPr>
            </a:p>
          </p:txBody>
        </p:sp>
        <p:sp>
          <p:nvSpPr>
            <p:cNvPr id="165895" name="Rectangle 7"/>
            <p:cNvSpPr>
              <a:spLocks noChangeArrowheads="1"/>
            </p:cNvSpPr>
            <p:nvPr/>
          </p:nvSpPr>
          <p:spPr bwMode="auto">
            <a:xfrm>
              <a:off x="2411413" y="2924175"/>
              <a:ext cx="4176713" cy="5048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zh-CN" altLang="en-US">
                  <a:solidFill>
                    <a:srgbClr val="FF00FF"/>
                  </a:solidFill>
                  <a:latin typeface="Consolas" pitchFamily="49" charset="0"/>
                  <a:ea typeface="楷体" pitchFamily="49" charset="-122"/>
                  <a:cs typeface="Consolas" pitchFamily="49" charset="0"/>
                </a:rPr>
                <a:t>无序整数序列</a:t>
              </a:r>
            </a:p>
          </p:txBody>
        </p:sp>
      </p:grpSp>
      <p:grpSp>
        <p:nvGrpSpPr>
          <p:cNvPr id="13" name="组合 12"/>
          <p:cNvGrpSpPr/>
          <p:nvPr/>
        </p:nvGrpSpPr>
        <p:grpSpPr>
          <a:xfrm>
            <a:off x="1958279" y="3644900"/>
            <a:ext cx="4654550" cy="1296988"/>
            <a:chOff x="1958279" y="3644900"/>
            <a:chExt cx="4654550" cy="1296988"/>
          </a:xfrm>
        </p:grpSpPr>
        <p:sp>
          <p:nvSpPr>
            <p:cNvPr id="165896" name="AutoShape 8"/>
            <p:cNvSpPr>
              <a:spLocks noChangeArrowheads="1"/>
            </p:cNvSpPr>
            <p:nvPr/>
          </p:nvSpPr>
          <p:spPr bwMode="auto">
            <a:xfrm>
              <a:off x="3851275" y="3644900"/>
              <a:ext cx="363535" cy="498480"/>
            </a:xfrm>
            <a:prstGeom prst="downArrow">
              <a:avLst>
                <a:gd name="adj1" fmla="val 50000"/>
                <a:gd name="adj2" fmla="val 25000"/>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165897" name="Rectangle 9"/>
            <p:cNvSpPr>
              <a:spLocks noChangeArrowheads="1"/>
            </p:cNvSpPr>
            <p:nvPr/>
          </p:nvSpPr>
          <p:spPr bwMode="auto">
            <a:xfrm>
              <a:off x="1958279" y="4437063"/>
              <a:ext cx="1655763" cy="5048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zh-CN" altLang="en-US">
                  <a:solidFill>
                    <a:srgbClr val="FF00FF"/>
                  </a:solidFill>
                  <a:latin typeface="Consolas" pitchFamily="49" charset="0"/>
                  <a:cs typeface="Consolas" pitchFamily="49" charset="0"/>
                </a:rPr>
                <a:t>≤</a:t>
              </a:r>
              <a:r>
                <a:rPr lang="en-US" altLang="zh-CN" i="1">
                  <a:solidFill>
                    <a:srgbClr val="FF00FF"/>
                  </a:solidFill>
                  <a:latin typeface="Consolas" pitchFamily="49" charset="0"/>
                  <a:cs typeface="Consolas" pitchFamily="49" charset="0"/>
                </a:rPr>
                <a:t>x</a:t>
              </a:r>
              <a:endParaRPr lang="zh-CN" altLang="en-US" i="1">
                <a:solidFill>
                  <a:srgbClr val="FF00FF"/>
                </a:solidFill>
                <a:latin typeface="Consolas" pitchFamily="49" charset="0"/>
                <a:cs typeface="Consolas" pitchFamily="49" charset="0"/>
              </a:endParaRPr>
            </a:p>
          </p:txBody>
        </p:sp>
        <p:sp>
          <p:nvSpPr>
            <p:cNvPr id="165898" name="Oval 10"/>
            <p:cNvSpPr>
              <a:spLocks noChangeArrowheads="1"/>
            </p:cNvSpPr>
            <p:nvPr/>
          </p:nvSpPr>
          <p:spPr bwMode="auto">
            <a:xfrm>
              <a:off x="3829942" y="4437063"/>
              <a:ext cx="360363" cy="431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a:solidFill>
                    <a:srgbClr val="FF00FF"/>
                  </a:solidFill>
                  <a:latin typeface="Consolas" pitchFamily="49" charset="0"/>
                  <a:cs typeface="Consolas" pitchFamily="49" charset="0"/>
                </a:rPr>
                <a:t>x</a:t>
              </a:r>
              <a:endParaRPr lang="zh-CN" altLang="en-US" i="1">
                <a:solidFill>
                  <a:srgbClr val="FF00FF"/>
                </a:solidFill>
                <a:latin typeface="Consolas" pitchFamily="49" charset="0"/>
                <a:cs typeface="Consolas" pitchFamily="49" charset="0"/>
              </a:endParaRPr>
            </a:p>
          </p:txBody>
        </p:sp>
        <p:sp>
          <p:nvSpPr>
            <p:cNvPr id="165899" name="Rectangle 11"/>
            <p:cNvSpPr>
              <a:spLocks noChangeArrowheads="1"/>
            </p:cNvSpPr>
            <p:nvPr/>
          </p:nvSpPr>
          <p:spPr bwMode="auto">
            <a:xfrm>
              <a:off x="4380804" y="4429125"/>
              <a:ext cx="2232025" cy="5048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a:solidFill>
                    <a:srgbClr val="FF00FF"/>
                  </a:solidFill>
                  <a:latin typeface="Consolas" pitchFamily="49" charset="0"/>
                  <a:cs typeface="Consolas" pitchFamily="49" charset="0"/>
                </a:rPr>
                <a:t>&gt;</a:t>
              </a:r>
              <a:r>
                <a:rPr lang="en-US" altLang="zh-CN" i="1">
                  <a:solidFill>
                    <a:srgbClr val="FF00FF"/>
                  </a:solidFill>
                  <a:latin typeface="Consolas" pitchFamily="49" charset="0"/>
                  <a:cs typeface="Consolas" pitchFamily="49" charset="0"/>
                </a:rPr>
                <a:t>x</a:t>
              </a:r>
              <a:endParaRPr lang="zh-CN" altLang="en-US" i="1">
                <a:solidFill>
                  <a:srgbClr val="FF00FF"/>
                </a:solidFill>
                <a:latin typeface="Consolas" pitchFamily="49" charset="0"/>
                <a:cs typeface="Consolas" pitchFamily="49" charset="0"/>
              </a:endParaRPr>
            </a:p>
          </p:txBody>
        </p:sp>
      </p:grpSp>
      <p:sp>
        <p:nvSpPr>
          <p:cNvPr id="3" name="幻灯片编号占位符 2"/>
          <p:cNvSpPr>
            <a:spLocks noGrp="1"/>
          </p:cNvSpPr>
          <p:nvPr>
            <p:ph type="sldNum" sz="quarter" idx="12"/>
          </p:nvPr>
        </p:nvSpPr>
        <p:spPr/>
        <p:txBody>
          <a:bodyPr/>
          <a:lstStyle/>
          <a:p>
            <a:fld id="{BC067DFE-42A7-4CB5-93C4-F2F97DA7580C}" type="slidenum">
              <a:rPr lang="en-US" altLang="zh-CN" smtClean="0"/>
              <a:pPr/>
              <a:t>31</a:t>
            </a:fld>
            <a:endParaRPr lang="en-US" altLang="zh-CN" dirty="0"/>
          </a:p>
        </p:txBody>
      </p:sp>
    </p:spTree>
    <p:custDataLst>
      <p:tags r:id="rId1"/>
    </p:custDataLst>
  </p:cSld>
  <p:clrMapOvr>
    <a:masterClrMapping/>
  </p:clrMapOvr>
  <p:transition advTm="2118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ChangeArrowheads="1"/>
          </p:cNvSpPr>
          <p:nvPr/>
        </p:nvSpPr>
        <p:spPr bwMode="auto">
          <a:xfrm>
            <a:off x="1331913" y="3183240"/>
            <a:ext cx="863600" cy="5762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74437" name="Text Box 5"/>
          <p:cNvSpPr txBox="1">
            <a:spLocks noChangeArrowheads="1"/>
          </p:cNvSpPr>
          <p:nvPr/>
        </p:nvSpPr>
        <p:spPr bwMode="auto">
          <a:xfrm>
            <a:off x="2770188" y="3254678"/>
            <a:ext cx="360362" cy="40011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altLang="zh-CN">
                <a:solidFill>
                  <a:srgbClr val="0000FF"/>
                </a:solidFill>
                <a:latin typeface="Consolas" pitchFamily="49" charset="0"/>
                <a:cs typeface="Consolas" pitchFamily="49" charset="0"/>
              </a:rPr>
              <a:t>3</a:t>
            </a:r>
          </a:p>
        </p:txBody>
      </p:sp>
      <p:sp>
        <p:nvSpPr>
          <p:cNvPr id="274438" name="Text Box 6"/>
          <p:cNvSpPr txBox="1">
            <a:spLocks noChangeArrowheads="1"/>
          </p:cNvSpPr>
          <p:nvPr/>
        </p:nvSpPr>
        <p:spPr bwMode="auto">
          <a:xfrm>
            <a:off x="2770188" y="2822878"/>
            <a:ext cx="360362" cy="396875"/>
          </a:xfrm>
          <a:prstGeom prst="rect">
            <a:avLst/>
          </a:prstGeom>
          <a:noFill/>
          <a:ln w="9525">
            <a:noFill/>
            <a:miter lim="800000"/>
            <a:headEnd/>
            <a:tailEnd/>
          </a:ln>
          <a:effectLst/>
        </p:spPr>
        <p:txBody>
          <a:bodyPr>
            <a:spAutoFit/>
          </a:bodyPr>
          <a:lstStyle/>
          <a:p>
            <a:pPr algn="l">
              <a:spcBef>
                <a:spcPct val="50000"/>
              </a:spcBef>
            </a:pPr>
            <a:r>
              <a:rPr lang="en-US" altLang="zh-CN" sz="2000">
                <a:solidFill>
                  <a:srgbClr val="C00000"/>
                </a:solidFill>
                <a:latin typeface="Consolas" pitchFamily="49" charset="0"/>
                <a:cs typeface="Consolas" pitchFamily="49" charset="0"/>
              </a:rPr>
              <a:t>0</a:t>
            </a:r>
          </a:p>
        </p:txBody>
      </p:sp>
      <p:sp>
        <p:nvSpPr>
          <p:cNvPr id="274439" name="Text Box 7"/>
          <p:cNvSpPr txBox="1">
            <a:spLocks noChangeArrowheads="1"/>
          </p:cNvSpPr>
          <p:nvPr/>
        </p:nvSpPr>
        <p:spPr bwMode="auto">
          <a:xfrm>
            <a:off x="3275013" y="3254678"/>
            <a:ext cx="360362" cy="40011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altLang="zh-CN">
                <a:solidFill>
                  <a:srgbClr val="0000FF"/>
                </a:solidFill>
                <a:latin typeface="Consolas" pitchFamily="49" charset="0"/>
                <a:cs typeface="Consolas" pitchFamily="49" charset="0"/>
              </a:rPr>
              <a:t>8</a:t>
            </a:r>
          </a:p>
        </p:txBody>
      </p:sp>
      <p:sp>
        <p:nvSpPr>
          <p:cNvPr id="274440" name="Text Box 8"/>
          <p:cNvSpPr txBox="1">
            <a:spLocks noChangeArrowheads="1"/>
          </p:cNvSpPr>
          <p:nvPr/>
        </p:nvSpPr>
        <p:spPr bwMode="auto">
          <a:xfrm>
            <a:off x="3275013" y="2822878"/>
            <a:ext cx="360362" cy="396875"/>
          </a:xfrm>
          <a:prstGeom prst="rect">
            <a:avLst/>
          </a:prstGeom>
          <a:noFill/>
          <a:ln w="9525">
            <a:noFill/>
            <a:miter lim="800000"/>
            <a:headEnd/>
            <a:tailEnd/>
          </a:ln>
          <a:effectLst/>
        </p:spPr>
        <p:txBody>
          <a:bodyPr>
            <a:spAutoFit/>
          </a:bodyPr>
          <a:lstStyle/>
          <a:p>
            <a:pPr algn="l">
              <a:spcBef>
                <a:spcPct val="50000"/>
              </a:spcBef>
            </a:pPr>
            <a:r>
              <a:rPr lang="en-US" altLang="zh-CN" sz="2000">
                <a:solidFill>
                  <a:srgbClr val="C00000"/>
                </a:solidFill>
                <a:latin typeface="Consolas" pitchFamily="49" charset="0"/>
                <a:cs typeface="Consolas" pitchFamily="49" charset="0"/>
              </a:rPr>
              <a:t>1</a:t>
            </a:r>
          </a:p>
        </p:txBody>
      </p:sp>
      <p:sp>
        <p:nvSpPr>
          <p:cNvPr id="274441" name="Text Box 9"/>
          <p:cNvSpPr txBox="1">
            <a:spLocks noChangeArrowheads="1"/>
          </p:cNvSpPr>
          <p:nvPr/>
        </p:nvSpPr>
        <p:spPr bwMode="auto">
          <a:xfrm>
            <a:off x="3706813" y="3254678"/>
            <a:ext cx="360362" cy="40011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altLang="zh-CN">
                <a:solidFill>
                  <a:srgbClr val="0000FF"/>
                </a:solidFill>
                <a:latin typeface="Consolas" pitchFamily="49" charset="0"/>
                <a:cs typeface="Consolas" pitchFamily="49" charset="0"/>
              </a:rPr>
              <a:t>2</a:t>
            </a:r>
          </a:p>
        </p:txBody>
      </p:sp>
      <p:sp>
        <p:nvSpPr>
          <p:cNvPr id="274442" name="Text Box 10"/>
          <p:cNvSpPr txBox="1">
            <a:spLocks noChangeArrowheads="1"/>
          </p:cNvSpPr>
          <p:nvPr/>
        </p:nvSpPr>
        <p:spPr bwMode="auto">
          <a:xfrm>
            <a:off x="3706813" y="2822878"/>
            <a:ext cx="360362" cy="396875"/>
          </a:xfrm>
          <a:prstGeom prst="rect">
            <a:avLst/>
          </a:prstGeom>
          <a:noFill/>
          <a:ln w="9525">
            <a:noFill/>
            <a:miter lim="800000"/>
            <a:headEnd/>
            <a:tailEnd/>
          </a:ln>
          <a:effectLst/>
        </p:spPr>
        <p:txBody>
          <a:bodyPr>
            <a:spAutoFit/>
          </a:bodyPr>
          <a:lstStyle/>
          <a:p>
            <a:pPr algn="l">
              <a:spcBef>
                <a:spcPct val="50000"/>
              </a:spcBef>
            </a:pPr>
            <a:r>
              <a:rPr lang="en-US" altLang="zh-CN" sz="2000">
                <a:solidFill>
                  <a:srgbClr val="C00000"/>
                </a:solidFill>
                <a:latin typeface="Consolas" pitchFamily="49" charset="0"/>
                <a:cs typeface="Consolas" pitchFamily="49" charset="0"/>
              </a:rPr>
              <a:t>2</a:t>
            </a:r>
          </a:p>
        </p:txBody>
      </p:sp>
      <p:sp>
        <p:nvSpPr>
          <p:cNvPr id="274443" name="Text Box 11"/>
          <p:cNvSpPr txBox="1">
            <a:spLocks noChangeArrowheads="1"/>
          </p:cNvSpPr>
          <p:nvPr/>
        </p:nvSpPr>
        <p:spPr bwMode="auto">
          <a:xfrm>
            <a:off x="4211638" y="3254678"/>
            <a:ext cx="360362" cy="40011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altLang="zh-CN">
                <a:solidFill>
                  <a:srgbClr val="0000FF"/>
                </a:solidFill>
                <a:latin typeface="Consolas" pitchFamily="49" charset="0"/>
                <a:cs typeface="Consolas" pitchFamily="49" charset="0"/>
              </a:rPr>
              <a:t>7</a:t>
            </a:r>
          </a:p>
        </p:txBody>
      </p:sp>
      <p:sp>
        <p:nvSpPr>
          <p:cNvPr id="274444" name="Text Box 12"/>
          <p:cNvSpPr txBox="1">
            <a:spLocks noChangeArrowheads="1"/>
          </p:cNvSpPr>
          <p:nvPr/>
        </p:nvSpPr>
        <p:spPr bwMode="auto">
          <a:xfrm>
            <a:off x="4211638" y="2822878"/>
            <a:ext cx="360362" cy="396875"/>
          </a:xfrm>
          <a:prstGeom prst="rect">
            <a:avLst/>
          </a:prstGeom>
          <a:noFill/>
          <a:ln w="9525">
            <a:noFill/>
            <a:miter lim="800000"/>
            <a:headEnd/>
            <a:tailEnd/>
          </a:ln>
          <a:effectLst/>
        </p:spPr>
        <p:txBody>
          <a:bodyPr>
            <a:spAutoFit/>
          </a:bodyPr>
          <a:lstStyle/>
          <a:p>
            <a:pPr algn="l">
              <a:spcBef>
                <a:spcPct val="50000"/>
              </a:spcBef>
            </a:pPr>
            <a:r>
              <a:rPr lang="en-US" altLang="zh-CN" sz="2000">
                <a:solidFill>
                  <a:srgbClr val="C00000"/>
                </a:solidFill>
                <a:latin typeface="Consolas" pitchFamily="49" charset="0"/>
                <a:cs typeface="Consolas" pitchFamily="49" charset="0"/>
              </a:rPr>
              <a:t>3</a:t>
            </a:r>
          </a:p>
        </p:txBody>
      </p:sp>
      <p:sp>
        <p:nvSpPr>
          <p:cNvPr id="274445" name="Text Box 13"/>
          <p:cNvSpPr txBox="1">
            <a:spLocks noChangeArrowheads="1"/>
          </p:cNvSpPr>
          <p:nvPr/>
        </p:nvSpPr>
        <p:spPr bwMode="auto">
          <a:xfrm>
            <a:off x="4643438" y="3254678"/>
            <a:ext cx="360362" cy="40011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altLang="zh-CN">
                <a:solidFill>
                  <a:srgbClr val="0000FF"/>
                </a:solidFill>
                <a:latin typeface="Consolas" pitchFamily="49" charset="0"/>
                <a:cs typeface="Consolas" pitchFamily="49" charset="0"/>
              </a:rPr>
              <a:t>1</a:t>
            </a:r>
          </a:p>
        </p:txBody>
      </p:sp>
      <p:sp>
        <p:nvSpPr>
          <p:cNvPr id="274446" name="Text Box 14"/>
          <p:cNvSpPr txBox="1">
            <a:spLocks noChangeArrowheads="1"/>
          </p:cNvSpPr>
          <p:nvPr/>
        </p:nvSpPr>
        <p:spPr bwMode="auto">
          <a:xfrm>
            <a:off x="4643438" y="2822878"/>
            <a:ext cx="360362" cy="396875"/>
          </a:xfrm>
          <a:prstGeom prst="rect">
            <a:avLst/>
          </a:prstGeom>
          <a:noFill/>
          <a:ln w="9525">
            <a:noFill/>
            <a:miter lim="800000"/>
            <a:headEnd/>
            <a:tailEnd/>
          </a:ln>
          <a:effectLst/>
        </p:spPr>
        <p:txBody>
          <a:bodyPr>
            <a:spAutoFit/>
          </a:bodyPr>
          <a:lstStyle/>
          <a:p>
            <a:pPr algn="l">
              <a:spcBef>
                <a:spcPct val="50000"/>
              </a:spcBef>
            </a:pPr>
            <a:r>
              <a:rPr lang="en-US" altLang="zh-CN" sz="2000">
                <a:solidFill>
                  <a:srgbClr val="C00000"/>
                </a:solidFill>
                <a:latin typeface="Consolas" pitchFamily="49" charset="0"/>
                <a:cs typeface="Consolas" pitchFamily="49" charset="0"/>
              </a:rPr>
              <a:t>4</a:t>
            </a:r>
          </a:p>
        </p:txBody>
      </p:sp>
      <p:sp>
        <p:nvSpPr>
          <p:cNvPr id="274447" name="Text Box 15"/>
          <p:cNvSpPr txBox="1">
            <a:spLocks noChangeArrowheads="1"/>
          </p:cNvSpPr>
          <p:nvPr/>
        </p:nvSpPr>
        <p:spPr bwMode="auto">
          <a:xfrm>
            <a:off x="5148263" y="3254678"/>
            <a:ext cx="360362" cy="40011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altLang="zh-CN">
                <a:solidFill>
                  <a:srgbClr val="0000FF"/>
                </a:solidFill>
                <a:latin typeface="Consolas" pitchFamily="49" charset="0"/>
                <a:cs typeface="Consolas" pitchFamily="49" charset="0"/>
              </a:rPr>
              <a:t>5</a:t>
            </a:r>
          </a:p>
        </p:txBody>
      </p:sp>
      <p:sp>
        <p:nvSpPr>
          <p:cNvPr id="274448" name="Text Box 16"/>
          <p:cNvSpPr txBox="1">
            <a:spLocks noChangeArrowheads="1"/>
          </p:cNvSpPr>
          <p:nvPr/>
        </p:nvSpPr>
        <p:spPr bwMode="auto">
          <a:xfrm>
            <a:off x="5148263" y="2822878"/>
            <a:ext cx="360362" cy="396875"/>
          </a:xfrm>
          <a:prstGeom prst="rect">
            <a:avLst/>
          </a:prstGeom>
          <a:noFill/>
          <a:ln w="9525">
            <a:noFill/>
            <a:miter lim="800000"/>
            <a:headEnd/>
            <a:tailEnd/>
          </a:ln>
          <a:effectLst/>
        </p:spPr>
        <p:txBody>
          <a:bodyPr>
            <a:spAutoFit/>
          </a:bodyPr>
          <a:lstStyle/>
          <a:p>
            <a:pPr algn="l">
              <a:spcBef>
                <a:spcPct val="50000"/>
              </a:spcBef>
            </a:pPr>
            <a:r>
              <a:rPr lang="en-US" altLang="zh-CN" sz="2000">
                <a:solidFill>
                  <a:srgbClr val="C00000"/>
                </a:solidFill>
                <a:latin typeface="Consolas" pitchFamily="49" charset="0"/>
                <a:cs typeface="Consolas" pitchFamily="49" charset="0"/>
              </a:rPr>
              <a:t>5</a:t>
            </a:r>
          </a:p>
        </p:txBody>
      </p:sp>
      <p:sp>
        <p:nvSpPr>
          <p:cNvPr id="274449" name="Text Box 17"/>
          <p:cNvSpPr txBox="1">
            <a:spLocks noChangeArrowheads="1"/>
          </p:cNvSpPr>
          <p:nvPr/>
        </p:nvSpPr>
        <p:spPr bwMode="auto">
          <a:xfrm>
            <a:off x="5580063" y="3254678"/>
            <a:ext cx="360362" cy="40011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altLang="zh-CN">
                <a:solidFill>
                  <a:srgbClr val="0000FF"/>
                </a:solidFill>
                <a:latin typeface="Consolas" pitchFamily="49" charset="0"/>
                <a:cs typeface="Consolas" pitchFamily="49" charset="0"/>
              </a:rPr>
              <a:t>3</a:t>
            </a:r>
          </a:p>
        </p:txBody>
      </p:sp>
      <p:sp>
        <p:nvSpPr>
          <p:cNvPr id="274450" name="Text Box 18"/>
          <p:cNvSpPr txBox="1">
            <a:spLocks noChangeArrowheads="1"/>
          </p:cNvSpPr>
          <p:nvPr/>
        </p:nvSpPr>
        <p:spPr bwMode="auto">
          <a:xfrm>
            <a:off x="5580063" y="2822878"/>
            <a:ext cx="360362" cy="396875"/>
          </a:xfrm>
          <a:prstGeom prst="rect">
            <a:avLst/>
          </a:prstGeom>
          <a:noFill/>
          <a:ln w="9525">
            <a:noFill/>
            <a:miter lim="800000"/>
            <a:headEnd/>
            <a:tailEnd/>
          </a:ln>
          <a:effectLst/>
        </p:spPr>
        <p:txBody>
          <a:bodyPr>
            <a:spAutoFit/>
          </a:bodyPr>
          <a:lstStyle/>
          <a:p>
            <a:pPr algn="l">
              <a:spcBef>
                <a:spcPct val="50000"/>
              </a:spcBef>
            </a:pPr>
            <a:r>
              <a:rPr lang="en-US" altLang="zh-CN" sz="2000">
                <a:solidFill>
                  <a:srgbClr val="C00000"/>
                </a:solidFill>
                <a:latin typeface="Consolas" pitchFamily="49" charset="0"/>
                <a:cs typeface="Consolas" pitchFamily="49" charset="0"/>
              </a:rPr>
              <a:t>6</a:t>
            </a:r>
          </a:p>
        </p:txBody>
      </p:sp>
      <p:sp>
        <p:nvSpPr>
          <p:cNvPr id="274451" name="Text Box 19"/>
          <p:cNvSpPr txBox="1">
            <a:spLocks noChangeArrowheads="1"/>
          </p:cNvSpPr>
          <p:nvPr/>
        </p:nvSpPr>
        <p:spPr bwMode="auto">
          <a:xfrm>
            <a:off x="6084888" y="3254678"/>
            <a:ext cx="360362" cy="40011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altLang="zh-CN">
                <a:solidFill>
                  <a:srgbClr val="0000FF"/>
                </a:solidFill>
                <a:latin typeface="Consolas" pitchFamily="49" charset="0"/>
                <a:cs typeface="Consolas" pitchFamily="49" charset="0"/>
              </a:rPr>
              <a:t>4</a:t>
            </a:r>
          </a:p>
        </p:txBody>
      </p:sp>
      <p:sp>
        <p:nvSpPr>
          <p:cNvPr id="274452" name="Text Box 20"/>
          <p:cNvSpPr txBox="1">
            <a:spLocks noChangeArrowheads="1"/>
          </p:cNvSpPr>
          <p:nvPr/>
        </p:nvSpPr>
        <p:spPr bwMode="auto">
          <a:xfrm>
            <a:off x="6084888" y="2822878"/>
            <a:ext cx="360362" cy="396875"/>
          </a:xfrm>
          <a:prstGeom prst="rect">
            <a:avLst/>
          </a:prstGeom>
          <a:noFill/>
          <a:ln w="9525">
            <a:noFill/>
            <a:miter lim="800000"/>
            <a:headEnd/>
            <a:tailEnd/>
          </a:ln>
          <a:effectLst/>
        </p:spPr>
        <p:txBody>
          <a:bodyPr>
            <a:spAutoFit/>
          </a:bodyPr>
          <a:lstStyle/>
          <a:p>
            <a:pPr algn="l">
              <a:spcBef>
                <a:spcPct val="50000"/>
              </a:spcBef>
            </a:pPr>
            <a:r>
              <a:rPr lang="en-US" altLang="zh-CN" sz="2000">
                <a:solidFill>
                  <a:srgbClr val="C00000"/>
                </a:solidFill>
                <a:latin typeface="Consolas" pitchFamily="49" charset="0"/>
                <a:cs typeface="Consolas" pitchFamily="49" charset="0"/>
              </a:rPr>
              <a:t>7</a:t>
            </a:r>
          </a:p>
        </p:txBody>
      </p:sp>
      <p:sp>
        <p:nvSpPr>
          <p:cNvPr id="274453" name="Text Box 21"/>
          <p:cNvSpPr txBox="1">
            <a:spLocks noChangeArrowheads="1"/>
          </p:cNvSpPr>
          <p:nvPr/>
        </p:nvSpPr>
        <p:spPr bwMode="auto">
          <a:xfrm>
            <a:off x="6515100" y="3254678"/>
            <a:ext cx="360363" cy="40011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altLang="zh-CN">
                <a:solidFill>
                  <a:srgbClr val="0000FF"/>
                </a:solidFill>
                <a:latin typeface="Consolas" pitchFamily="49" charset="0"/>
                <a:cs typeface="Consolas" pitchFamily="49" charset="0"/>
              </a:rPr>
              <a:t>6</a:t>
            </a:r>
          </a:p>
        </p:txBody>
      </p:sp>
      <p:sp>
        <p:nvSpPr>
          <p:cNvPr id="274454" name="Text Box 22"/>
          <p:cNvSpPr txBox="1">
            <a:spLocks noChangeArrowheads="1"/>
          </p:cNvSpPr>
          <p:nvPr/>
        </p:nvSpPr>
        <p:spPr bwMode="auto">
          <a:xfrm>
            <a:off x="6515100" y="2822878"/>
            <a:ext cx="360363" cy="396875"/>
          </a:xfrm>
          <a:prstGeom prst="rect">
            <a:avLst/>
          </a:prstGeom>
          <a:noFill/>
          <a:ln w="9525">
            <a:noFill/>
            <a:miter lim="800000"/>
            <a:headEnd/>
            <a:tailEnd/>
          </a:ln>
          <a:effectLst/>
        </p:spPr>
        <p:txBody>
          <a:bodyPr>
            <a:spAutoFit/>
          </a:bodyPr>
          <a:lstStyle/>
          <a:p>
            <a:pPr algn="l">
              <a:spcBef>
                <a:spcPct val="50000"/>
              </a:spcBef>
            </a:pPr>
            <a:r>
              <a:rPr lang="en-US" altLang="zh-CN" sz="2000">
                <a:solidFill>
                  <a:srgbClr val="C00000"/>
                </a:solidFill>
                <a:latin typeface="Consolas" pitchFamily="49" charset="0"/>
                <a:cs typeface="Consolas" pitchFamily="49" charset="0"/>
              </a:rPr>
              <a:t>8</a:t>
            </a:r>
          </a:p>
        </p:txBody>
      </p:sp>
      <p:sp>
        <p:nvSpPr>
          <p:cNvPr id="274455" name="Text Box 23"/>
          <p:cNvSpPr txBox="1">
            <a:spLocks noChangeArrowheads="1"/>
          </p:cNvSpPr>
          <p:nvPr/>
        </p:nvSpPr>
        <p:spPr bwMode="auto">
          <a:xfrm>
            <a:off x="7019925" y="3254678"/>
            <a:ext cx="360363" cy="40011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altLang="zh-CN">
                <a:solidFill>
                  <a:srgbClr val="0000FF"/>
                </a:solidFill>
                <a:latin typeface="Consolas" pitchFamily="49" charset="0"/>
                <a:cs typeface="Consolas" pitchFamily="49" charset="0"/>
              </a:rPr>
              <a:t>0</a:t>
            </a:r>
          </a:p>
        </p:txBody>
      </p:sp>
      <p:sp>
        <p:nvSpPr>
          <p:cNvPr id="274456" name="Text Box 24"/>
          <p:cNvSpPr txBox="1">
            <a:spLocks noChangeArrowheads="1"/>
          </p:cNvSpPr>
          <p:nvPr/>
        </p:nvSpPr>
        <p:spPr bwMode="auto">
          <a:xfrm>
            <a:off x="7019925" y="2822878"/>
            <a:ext cx="360363" cy="396875"/>
          </a:xfrm>
          <a:prstGeom prst="rect">
            <a:avLst/>
          </a:prstGeom>
          <a:noFill/>
          <a:ln w="9525">
            <a:noFill/>
            <a:miter lim="800000"/>
            <a:headEnd/>
            <a:tailEnd/>
          </a:ln>
          <a:effectLst/>
        </p:spPr>
        <p:txBody>
          <a:bodyPr>
            <a:spAutoFit/>
          </a:bodyPr>
          <a:lstStyle/>
          <a:p>
            <a:pPr algn="l">
              <a:spcBef>
                <a:spcPct val="50000"/>
              </a:spcBef>
            </a:pPr>
            <a:r>
              <a:rPr lang="en-US" altLang="zh-CN" sz="2000">
                <a:solidFill>
                  <a:srgbClr val="C00000"/>
                </a:solidFill>
                <a:latin typeface="Consolas" pitchFamily="49" charset="0"/>
                <a:cs typeface="Consolas" pitchFamily="49" charset="0"/>
              </a:rPr>
              <a:t>9</a:t>
            </a:r>
          </a:p>
        </p:txBody>
      </p:sp>
      <p:sp>
        <p:nvSpPr>
          <p:cNvPr id="274457" name="Text Box 25"/>
          <p:cNvSpPr txBox="1">
            <a:spLocks noChangeArrowheads="1"/>
          </p:cNvSpPr>
          <p:nvPr/>
        </p:nvSpPr>
        <p:spPr bwMode="auto">
          <a:xfrm>
            <a:off x="714348" y="2673653"/>
            <a:ext cx="1714512" cy="400110"/>
          </a:xfrm>
          <a:prstGeom prst="rect">
            <a:avLst/>
          </a:prstGeom>
          <a:noFill/>
          <a:ln w="9525">
            <a:noFill/>
            <a:miter lim="800000"/>
            <a:headEnd/>
            <a:tailEnd/>
          </a:ln>
          <a:effectLst/>
        </p:spPr>
        <p:txBody>
          <a:bodyPr wrap="square">
            <a:spAutoFit/>
          </a:bodyPr>
          <a:lstStyle/>
          <a:p>
            <a:pPr algn="l"/>
            <a:r>
              <a:rPr lang="en-US" altLang="zh-CN" sz="2000">
                <a:solidFill>
                  <a:srgbClr val="339933"/>
                </a:solidFill>
                <a:latin typeface="Consolas" pitchFamily="49" charset="0"/>
                <a:cs typeface="Consolas" pitchFamily="49" charset="0"/>
              </a:rPr>
              <a:t>pivot</a:t>
            </a:r>
            <a:r>
              <a:rPr lang="zh-CN" altLang="en-US" sz="2000">
                <a:solidFill>
                  <a:srgbClr val="339933"/>
                </a:solidFill>
                <a:latin typeface="Consolas" pitchFamily="49" charset="0"/>
                <a:cs typeface="Consolas" pitchFamily="49" charset="0"/>
              </a:rPr>
              <a:t>（</a:t>
            </a:r>
            <a:r>
              <a:rPr lang="zh-CN" altLang="en-US">
                <a:solidFill>
                  <a:srgbClr val="FF00FF"/>
                </a:solidFill>
                <a:latin typeface="Consolas" pitchFamily="49" charset="0"/>
                <a:ea typeface="楷体" pitchFamily="49" charset="-122"/>
                <a:cs typeface="Consolas" pitchFamily="49" charset="0"/>
              </a:rPr>
              <a:t>基准</a:t>
            </a:r>
            <a:r>
              <a:rPr lang="zh-CN" altLang="en-US" sz="2000">
                <a:solidFill>
                  <a:srgbClr val="339933"/>
                </a:solidFill>
                <a:latin typeface="Consolas" pitchFamily="49" charset="0"/>
                <a:cs typeface="Consolas" pitchFamily="49" charset="0"/>
              </a:rPr>
              <a:t>）</a:t>
            </a:r>
            <a:endParaRPr lang="en-US" altLang="zh-CN" sz="2000">
              <a:solidFill>
                <a:srgbClr val="339933"/>
              </a:solidFill>
              <a:latin typeface="Consolas" pitchFamily="49" charset="0"/>
              <a:cs typeface="Consolas" pitchFamily="49" charset="0"/>
            </a:endParaRPr>
          </a:p>
        </p:txBody>
      </p:sp>
      <p:grpSp>
        <p:nvGrpSpPr>
          <p:cNvPr id="2" name="Group 26"/>
          <p:cNvGrpSpPr>
            <a:grpSpLocks/>
          </p:cNvGrpSpPr>
          <p:nvPr/>
        </p:nvGrpSpPr>
        <p:grpSpPr bwMode="auto">
          <a:xfrm>
            <a:off x="2771775" y="3678540"/>
            <a:ext cx="360363" cy="765175"/>
            <a:chOff x="1746" y="1174"/>
            <a:chExt cx="227" cy="482"/>
          </a:xfrm>
        </p:grpSpPr>
        <p:sp>
          <p:nvSpPr>
            <p:cNvPr id="274459" name="Text Box 27"/>
            <p:cNvSpPr txBox="1">
              <a:spLocks noChangeArrowheads="1"/>
            </p:cNvSpPr>
            <p:nvPr/>
          </p:nvSpPr>
          <p:spPr bwMode="auto">
            <a:xfrm>
              <a:off x="1746" y="1406"/>
              <a:ext cx="227" cy="250"/>
            </a:xfrm>
            <a:prstGeom prst="rect">
              <a:avLst/>
            </a:prstGeom>
            <a:noFill/>
            <a:ln w="9525">
              <a:noFill/>
              <a:miter lim="800000"/>
              <a:headEnd/>
              <a:tailEnd/>
            </a:ln>
            <a:effectLst/>
          </p:spPr>
          <p:txBody>
            <a:bodyPr>
              <a:spAutoFit/>
            </a:bodyPr>
            <a:lstStyle/>
            <a:p>
              <a:pPr algn="l">
                <a:spcBef>
                  <a:spcPct val="50000"/>
                </a:spcBef>
              </a:pPr>
              <a:r>
                <a:rPr lang="en-US" altLang="zh-CN" sz="2000" i="1">
                  <a:solidFill>
                    <a:srgbClr val="339933"/>
                  </a:solidFill>
                  <a:latin typeface="Consolas" pitchFamily="49" charset="0"/>
                  <a:cs typeface="Consolas" pitchFamily="49" charset="0"/>
                </a:rPr>
                <a:t>i</a:t>
              </a:r>
            </a:p>
          </p:txBody>
        </p:sp>
        <p:sp>
          <p:nvSpPr>
            <p:cNvPr id="274460" name="Line 28"/>
            <p:cNvSpPr>
              <a:spLocks noChangeShapeType="1"/>
            </p:cNvSpPr>
            <p:nvPr/>
          </p:nvSpPr>
          <p:spPr bwMode="auto">
            <a:xfrm flipV="1">
              <a:off x="1837" y="1174"/>
              <a:ext cx="0" cy="227"/>
            </a:xfrm>
            <a:prstGeom prst="line">
              <a:avLst/>
            </a:prstGeom>
            <a:noFill/>
            <a:ln w="28575">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grpSp>
      <p:grpSp>
        <p:nvGrpSpPr>
          <p:cNvPr id="3" name="Group 29"/>
          <p:cNvGrpSpPr>
            <a:grpSpLocks/>
          </p:cNvGrpSpPr>
          <p:nvPr/>
        </p:nvGrpSpPr>
        <p:grpSpPr bwMode="auto">
          <a:xfrm>
            <a:off x="7019925" y="3686478"/>
            <a:ext cx="360363" cy="765175"/>
            <a:chOff x="4422" y="1179"/>
            <a:chExt cx="227" cy="482"/>
          </a:xfrm>
        </p:grpSpPr>
        <p:sp>
          <p:nvSpPr>
            <p:cNvPr id="274462" name="Text Box 30"/>
            <p:cNvSpPr txBox="1">
              <a:spLocks noChangeArrowheads="1"/>
            </p:cNvSpPr>
            <p:nvPr/>
          </p:nvSpPr>
          <p:spPr bwMode="auto">
            <a:xfrm>
              <a:off x="4422" y="1411"/>
              <a:ext cx="227" cy="250"/>
            </a:xfrm>
            <a:prstGeom prst="rect">
              <a:avLst/>
            </a:prstGeom>
            <a:noFill/>
            <a:ln w="9525">
              <a:noFill/>
              <a:miter lim="800000"/>
              <a:headEnd/>
              <a:tailEnd/>
            </a:ln>
            <a:effectLst/>
          </p:spPr>
          <p:txBody>
            <a:bodyPr>
              <a:spAutoFit/>
            </a:bodyPr>
            <a:lstStyle/>
            <a:p>
              <a:pPr algn="l">
                <a:spcBef>
                  <a:spcPct val="50000"/>
                </a:spcBef>
              </a:pPr>
              <a:r>
                <a:rPr lang="en-US" altLang="zh-CN" sz="2000" i="1">
                  <a:solidFill>
                    <a:srgbClr val="339933"/>
                  </a:solidFill>
                  <a:latin typeface="Consolas" pitchFamily="49" charset="0"/>
                  <a:cs typeface="Consolas" pitchFamily="49" charset="0"/>
                </a:rPr>
                <a:t>j</a:t>
              </a:r>
            </a:p>
          </p:txBody>
        </p:sp>
        <p:sp>
          <p:nvSpPr>
            <p:cNvPr id="274463" name="Line 31"/>
            <p:cNvSpPr>
              <a:spLocks noChangeShapeType="1"/>
            </p:cNvSpPr>
            <p:nvPr/>
          </p:nvSpPr>
          <p:spPr bwMode="auto">
            <a:xfrm flipV="1">
              <a:off x="4513" y="1179"/>
              <a:ext cx="0" cy="227"/>
            </a:xfrm>
            <a:prstGeom prst="line">
              <a:avLst/>
            </a:prstGeom>
            <a:noFill/>
            <a:ln w="28575">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grpSp>
      <p:sp>
        <p:nvSpPr>
          <p:cNvPr id="274464" name="Text Box 32"/>
          <p:cNvSpPr txBox="1">
            <a:spLocks noChangeArrowheads="1"/>
          </p:cNvSpPr>
          <p:nvPr/>
        </p:nvSpPr>
        <p:spPr bwMode="auto">
          <a:xfrm>
            <a:off x="1428728" y="910880"/>
            <a:ext cx="5551482" cy="1323439"/>
          </a:xfrm>
          <a:prstGeom prst="rect">
            <a:avLst/>
          </a:prstGeom>
          <a:noFill/>
          <a:ln w="9525">
            <a:noFill/>
            <a:miter lim="800000"/>
            <a:headEnd/>
            <a:tailEnd/>
          </a:ln>
          <a:effectLst/>
        </p:spPr>
        <p:txBody>
          <a:bodyPr wrap="square">
            <a:spAutoFit/>
          </a:bodyPr>
          <a:lstStyle/>
          <a:p>
            <a:pPr marL="457200" indent="-457200" algn="l">
              <a:buBlip>
                <a:blip r:embed="rId3"/>
              </a:buBlip>
            </a:pPr>
            <a:r>
              <a:rPr lang="en-US" altLang="zh-CN">
                <a:solidFill>
                  <a:srgbClr val="FF00FF"/>
                </a:solidFill>
                <a:latin typeface="Consolas" pitchFamily="49" charset="0"/>
                <a:ea typeface="楷体" pitchFamily="49" charset="-122"/>
                <a:cs typeface="Consolas" pitchFamily="49" charset="0"/>
              </a:rPr>
              <a:t>pivot</a:t>
            </a:r>
            <a:r>
              <a:rPr lang="en-US" altLang="zh-CN">
                <a:latin typeface="Consolas" pitchFamily="49" charset="0"/>
                <a:ea typeface="楷体" pitchFamily="49" charset="-122"/>
                <a:cs typeface="Consolas" pitchFamily="49" charset="0"/>
              </a:rPr>
              <a:t>=L</a:t>
            </a:r>
            <a:r>
              <a:rPr lang="en-US" altLang="zh-CN">
                <a:latin typeface="Consolas" pitchFamily="49" charset="0"/>
                <a:cs typeface="Consolas" pitchFamily="49" charset="0"/>
              </a:rPr>
              <a:t>-</a:t>
            </a:r>
            <a:r>
              <a:rPr lang="en-US" altLang="zh-CN">
                <a:latin typeface="Consolas" pitchFamily="49" charset="0"/>
                <a:ea typeface="楷体" pitchFamily="49" charset="-122"/>
                <a:cs typeface="Consolas" pitchFamily="49" charset="0"/>
              </a:rPr>
              <a:t>&gt;data[0]</a:t>
            </a:r>
            <a:r>
              <a:rPr lang="zh-CN" altLang="en-US">
                <a:latin typeface="Consolas" pitchFamily="49" charset="0"/>
                <a:ea typeface="楷体" pitchFamily="49" charset="-122"/>
                <a:cs typeface="Consolas" pitchFamily="49" charset="0"/>
              </a:rPr>
              <a:t>（基准）</a:t>
            </a:r>
            <a:endParaRPr lang="en-US" altLang="zh-CN">
              <a:latin typeface="Consolas" pitchFamily="49" charset="0"/>
              <a:ea typeface="楷体" pitchFamily="49" charset="-122"/>
              <a:cs typeface="Consolas" pitchFamily="49" charset="0"/>
            </a:endParaRPr>
          </a:p>
          <a:p>
            <a:pPr marL="457200" indent="-457200" algn="l">
              <a:spcBef>
                <a:spcPct val="50000"/>
              </a:spcBef>
              <a:buBlip>
                <a:blip r:embed="rId3"/>
              </a:buBlip>
            </a:pPr>
            <a:r>
              <a:rPr lang="en-US" altLang="zh-CN" i="1">
                <a:latin typeface="Consolas" pitchFamily="49" charset="0"/>
                <a:ea typeface="楷体" pitchFamily="49" charset="-122"/>
                <a:cs typeface="Consolas" pitchFamily="49" charset="0"/>
              </a:rPr>
              <a:t>j</a:t>
            </a:r>
            <a:r>
              <a:rPr lang="zh-CN" altLang="en-US">
                <a:latin typeface="Consolas" pitchFamily="49" charset="0"/>
                <a:ea typeface="楷体" pitchFamily="49" charset="-122"/>
                <a:cs typeface="Consolas" pitchFamily="49" charset="0"/>
              </a:rPr>
              <a:t>从后向前找</a:t>
            </a:r>
            <a:r>
              <a:rPr lang="zh-CN" altLang="en-US" dirty="0">
                <a:latin typeface="Consolas" pitchFamily="49" charset="0"/>
                <a:ea typeface="楷体" pitchFamily="49" charset="-122"/>
                <a:cs typeface="Consolas" pitchFamily="49" charset="0"/>
              </a:rPr>
              <a:t>小于等于</a:t>
            </a:r>
            <a:r>
              <a:rPr lang="en-US" altLang="zh-CN" dirty="0">
                <a:latin typeface="Consolas" pitchFamily="49" charset="0"/>
                <a:ea typeface="楷体" pitchFamily="49" charset="-122"/>
                <a:cs typeface="Consolas" pitchFamily="49" charset="0"/>
              </a:rPr>
              <a:t>pivot</a:t>
            </a:r>
            <a:r>
              <a:rPr lang="zh-CN" altLang="en-US" dirty="0">
                <a:latin typeface="Consolas" pitchFamily="49" charset="0"/>
                <a:ea typeface="楷体" pitchFamily="49" charset="-122"/>
                <a:cs typeface="Consolas" pitchFamily="49" charset="0"/>
              </a:rPr>
              <a:t>的元素：前移</a:t>
            </a:r>
          </a:p>
          <a:p>
            <a:pPr marL="457200" indent="-457200" algn="l">
              <a:spcBef>
                <a:spcPct val="50000"/>
              </a:spcBef>
              <a:buBlip>
                <a:blip r:embed="rId3"/>
              </a:buBlip>
            </a:pPr>
            <a:r>
              <a:rPr lang="en-US" altLang="zh-CN" i="1" err="1">
                <a:latin typeface="Consolas" pitchFamily="49" charset="0"/>
                <a:ea typeface="楷体" pitchFamily="49" charset="-122"/>
                <a:cs typeface="Consolas" pitchFamily="49" charset="0"/>
              </a:rPr>
              <a:t>i</a:t>
            </a:r>
            <a:r>
              <a:rPr lang="zh-CN" altLang="en-US">
                <a:latin typeface="Consolas" pitchFamily="49" charset="0"/>
                <a:ea typeface="楷体" pitchFamily="49" charset="-122"/>
                <a:cs typeface="Consolas" pitchFamily="49" charset="0"/>
              </a:rPr>
              <a:t>从前向后找</a:t>
            </a:r>
            <a:r>
              <a:rPr lang="zh-CN" altLang="en-US" dirty="0">
                <a:latin typeface="Consolas" pitchFamily="49" charset="0"/>
                <a:ea typeface="楷体" pitchFamily="49" charset="-122"/>
                <a:cs typeface="Consolas" pitchFamily="49" charset="0"/>
              </a:rPr>
              <a:t>大于</a:t>
            </a:r>
            <a:r>
              <a:rPr lang="en-US" altLang="zh-CN" dirty="0">
                <a:latin typeface="Consolas" pitchFamily="49" charset="0"/>
                <a:ea typeface="楷体" pitchFamily="49" charset="-122"/>
                <a:cs typeface="Consolas" pitchFamily="49" charset="0"/>
              </a:rPr>
              <a:t>pivot</a:t>
            </a:r>
            <a:r>
              <a:rPr lang="zh-CN" altLang="en-US" dirty="0">
                <a:latin typeface="Consolas" pitchFamily="49" charset="0"/>
                <a:ea typeface="楷体" pitchFamily="49" charset="-122"/>
                <a:cs typeface="Consolas" pitchFamily="49" charset="0"/>
              </a:rPr>
              <a:t>的元素：后移</a:t>
            </a:r>
          </a:p>
        </p:txBody>
      </p:sp>
      <p:grpSp>
        <p:nvGrpSpPr>
          <p:cNvPr id="4" name="Group 39"/>
          <p:cNvGrpSpPr>
            <a:grpSpLocks/>
          </p:cNvGrpSpPr>
          <p:nvPr/>
        </p:nvGrpSpPr>
        <p:grpSpPr bwMode="auto">
          <a:xfrm>
            <a:off x="2747961" y="4545315"/>
            <a:ext cx="4824412" cy="1311275"/>
            <a:chOff x="1958" y="2704"/>
            <a:chExt cx="3039" cy="826"/>
          </a:xfrm>
        </p:grpSpPr>
        <p:sp>
          <p:nvSpPr>
            <p:cNvPr id="274468" name="AutoShape 36"/>
            <p:cNvSpPr>
              <a:spLocks noChangeArrowheads="1"/>
            </p:cNvSpPr>
            <p:nvPr/>
          </p:nvSpPr>
          <p:spPr bwMode="auto">
            <a:xfrm>
              <a:off x="3107" y="2704"/>
              <a:ext cx="227" cy="408"/>
            </a:xfrm>
            <a:prstGeom prst="downArrow">
              <a:avLst>
                <a:gd name="adj1" fmla="val 50000"/>
                <a:gd name="adj2" fmla="val 32075"/>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274469" name="Text Box 37"/>
            <p:cNvSpPr txBox="1">
              <a:spLocks noChangeArrowheads="1"/>
            </p:cNvSpPr>
            <p:nvPr/>
          </p:nvSpPr>
          <p:spPr bwMode="auto">
            <a:xfrm>
              <a:off x="1958" y="3203"/>
              <a:ext cx="3039" cy="327"/>
            </a:xfrm>
            <a:prstGeom prst="rect">
              <a:avLst/>
            </a:prstGeom>
            <a:noFill/>
            <a:ln w="9525">
              <a:noFill/>
              <a:miter lim="800000"/>
              <a:headEnd/>
              <a:tailEnd/>
            </a:ln>
            <a:effectLst/>
          </p:spPr>
          <p:txBody>
            <a:bodyPr>
              <a:spAutoFit/>
            </a:bodyPr>
            <a:lstStyle/>
            <a:p>
              <a:pPr algn="l">
                <a:spcBef>
                  <a:spcPct val="50000"/>
                </a:spcBef>
              </a:pPr>
              <a:r>
                <a:rPr lang="en-US" altLang="zh-CN" dirty="0">
                  <a:latin typeface="Consolas" pitchFamily="49" charset="0"/>
                  <a:cs typeface="Consolas" pitchFamily="49" charset="0"/>
                </a:rPr>
                <a:t>0</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3</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2</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1</a:t>
              </a:r>
              <a:r>
                <a:rPr lang="zh-CN" altLang="en-US" dirty="0">
                  <a:latin typeface="Consolas" pitchFamily="49" charset="0"/>
                  <a:cs typeface="Consolas" pitchFamily="49" charset="0"/>
                </a:rPr>
                <a:t>　</a:t>
              </a:r>
              <a:r>
                <a:rPr lang="en-US" altLang="zh-CN" sz="2800" dirty="0">
                  <a:solidFill>
                    <a:srgbClr val="FF3300"/>
                  </a:solidFill>
                  <a:latin typeface="Consolas" pitchFamily="49" charset="0"/>
                  <a:cs typeface="Consolas" pitchFamily="49" charset="0"/>
                </a:rPr>
                <a:t>3</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5</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7</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4</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6</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8</a:t>
              </a:r>
            </a:p>
          </p:txBody>
        </p:sp>
      </p:grpSp>
      <p:sp>
        <p:nvSpPr>
          <p:cNvPr id="274470" name="Text Box 38"/>
          <p:cNvSpPr txBox="1">
            <a:spLocks noChangeArrowheads="1"/>
          </p:cNvSpPr>
          <p:nvPr/>
        </p:nvSpPr>
        <p:spPr bwMode="auto">
          <a:xfrm>
            <a:off x="142844" y="71414"/>
            <a:ext cx="3929090" cy="58744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lIns="162000" tIns="108000" rIns="162000" bIns="108000">
            <a:spAutoFit/>
          </a:bodyPr>
          <a:lstStyle/>
          <a:p>
            <a:r>
              <a:rPr lang="zh-CN" altLang="en-US" sz="2400" dirty="0">
                <a:solidFill>
                  <a:srgbClr val="FF3300"/>
                </a:solidFill>
                <a:latin typeface="Consolas" pitchFamily="49" charset="0"/>
                <a:ea typeface="微软雅黑" pitchFamily="34" charset="-122"/>
                <a:cs typeface="Consolas" pitchFamily="49" charset="0"/>
              </a:rPr>
              <a:t>解法 （前后交换法） ：</a:t>
            </a:r>
            <a:endParaRPr lang="zh-CN" altLang="en-US" sz="2400" dirty="0">
              <a:latin typeface="Consolas" pitchFamily="49" charset="0"/>
              <a:ea typeface="微软雅黑" pitchFamily="34" charset="-122"/>
              <a:cs typeface="Consolas" pitchFamily="49" charset="0"/>
            </a:endParaRPr>
          </a:p>
        </p:txBody>
      </p:sp>
      <p:sp>
        <p:nvSpPr>
          <p:cNvPr id="36" name="TextBox 35"/>
          <p:cNvSpPr txBox="1"/>
          <p:nvPr/>
        </p:nvSpPr>
        <p:spPr>
          <a:xfrm>
            <a:off x="1214414" y="6110607"/>
            <a:ext cx="3786214" cy="430887"/>
          </a:xfrm>
          <a:prstGeom prst="rect">
            <a:avLst/>
          </a:prstGeom>
          <a:noFill/>
        </p:spPr>
        <p:txBody>
          <a:bodyPr wrap="square" rtlCol="0">
            <a:spAutoFit/>
          </a:bodyPr>
          <a:lstStyle/>
          <a:p>
            <a:pPr algn="l"/>
            <a:r>
              <a:rPr lang="zh-CN" altLang="en-US" sz="2200" dirty="0">
                <a:latin typeface="Consolas" pitchFamily="49" charset="0"/>
                <a:ea typeface="楷体" pitchFamily="49" charset="-122"/>
                <a:cs typeface="Consolas" pitchFamily="49" charset="0"/>
              </a:rPr>
              <a:t>算法时间复杂度为</a:t>
            </a:r>
            <a:r>
              <a:rPr lang="en-US" altLang="zh-CN" sz="2200" dirty="0">
                <a:latin typeface="Consolas" pitchFamily="49" charset="0"/>
                <a:ea typeface="楷体" pitchFamily="49" charset="-122"/>
                <a:cs typeface="Consolas" pitchFamily="49" charset="0"/>
              </a:rPr>
              <a:t>O(</a:t>
            </a:r>
            <a:r>
              <a:rPr lang="en-US" altLang="zh-CN" sz="2200" i="1" dirty="0">
                <a:latin typeface="Consolas" pitchFamily="49" charset="0"/>
                <a:ea typeface="楷体" pitchFamily="49" charset="-122"/>
                <a:cs typeface="Consolas" pitchFamily="49" charset="0"/>
              </a:rPr>
              <a:t>n</a:t>
            </a:r>
            <a:r>
              <a:rPr lang="en-US" altLang="zh-CN" sz="2200" dirty="0">
                <a:latin typeface="Consolas" pitchFamily="49" charset="0"/>
                <a:ea typeface="楷体" pitchFamily="49" charset="-122"/>
                <a:cs typeface="Consolas" pitchFamily="49" charset="0"/>
              </a:rPr>
              <a:t>)</a:t>
            </a:r>
            <a:r>
              <a:rPr lang="zh-CN" altLang="en-US" sz="2200" dirty="0">
                <a:latin typeface="Consolas" pitchFamily="49" charset="0"/>
                <a:ea typeface="楷体" pitchFamily="49" charset="-122"/>
                <a:cs typeface="Consolas" pitchFamily="49" charset="0"/>
              </a:rPr>
              <a:t>。</a:t>
            </a:r>
          </a:p>
        </p:txBody>
      </p:sp>
      <p:sp>
        <p:nvSpPr>
          <p:cNvPr id="6" name="幻灯片编号占位符 5"/>
          <p:cNvSpPr>
            <a:spLocks noGrp="1"/>
          </p:cNvSpPr>
          <p:nvPr>
            <p:ph type="sldNum" sz="quarter" idx="12"/>
          </p:nvPr>
        </p:nvSpPr>
        <p:spPr/>
        <p:txBody>
          <a:bodyPr/>
          <a:lstStyle/>
          <a:p>
            <a:fld id="{BC067DFE-42A7-4CB5-93C4-F2F97DA7580C}" type="slidenum">
              <a:rPr lang="en-US" altLang="zh-CN" smtClean="0"/>
              <a:pPr/>
              <a:t>32</a:t>
            </a:fld>
            <a:endParaRPr lang="en-US" altLang="zh-CN" dirty="0"/>
          </a:p>
        </p:txBody>
      </p:sp>
    </p:spTree>
    <p:custDataLst>
      <p:tags r:id="rId1"/>
    </p:custDataLst>
  </p:cSld>
  <p:clrMapOvr>
    <a:masterClrMapping/>
  </p:clrMapOvr>
  <p:transition advTm="575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4.16667E-6 3.7037E-7 L -0.12604 3.7037E-7 " pathEditMode="relative" ptsTypes="AA">
                                      <p:cBhvr>
                                        <p:cTn id="6" dur="2000" fill="hold"/>
                                        <p:tgtEl>
                                          <p:spTgt spid="274437"/>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35" presetClass="emph" presetSubtype="0" fill="hold" nodeType="clickEffect">
                                  <p:stCondLst>
                                    <p:cond delay="0"/>
                                  </p:stCondLst>
                                  <p:childTnLst>
                                    <p:anim calcmode="discrete" valueType="str">
                                      <p:cBhvr>
                                        <p:cTn id="10"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0.00139 -0.03518 C -0.01789 -0.05763 -0.0342 -0.07986 -0.06945 -0.09074 C -0.10469 -0.10162 -0.15816 -0.09814 -0.2125 -0.1 C -0.26684 -0.10185 -0.3533 -0.11828 -0.39584 -0.10185 C -0.43837 -0.08541 -0.4533 -0.04375 -0.46806 -0.00185 " pathEditMode="fixed" rAng="0" ptsTypes="aaaaA">
                                      <p:cBhvr>
                                        <p:cTn id="14" dur="2000" fill="hold"/>
                                        <p:tgtEl>
                                          <p:spTgt spid="274455"/>
                                        </p:tgtEl>
                                        <p:attrNameLst>
                                          <p:attrName>ppt_x</p:attrName>
                                          <p:attrName>ppt_y</p:attrName>
                                        </p:attrNameLst>
                                      </p:cBhvr>
                                      <p:rCtr x="-233" y="-25"/>
                                    </p:animMotion>
                                  </p:childTnLst>
                                </p:cTn>
                              </p:par>
                            </p:childTnLst>
                          </p:cTn>
                        </p:par>
                      </p:childTnLst>
                    </p:cTn>
                  </p:par>
                  <p:par>
                    <p:cTn id="15" fill="hold">
                      <p:stCondLst>
                        <p:cond delay="indefinite"/>
                      </p:stCondLst>
                      <p:childTnLst>
                        <p:par>
                          <p:cTn id="16" fill="hold">
                            <p:stCondLst>
                              <p:cond delay="0"/>
                            </p:stCondLst>
                            <p:childTnLst>
                              <p:par>
                                <p:cTn id="17" presetID="35" presetClass="emph" presetSubtype="0" fill="hold" nodeType="clickEffect">
                                  <p:stCondLst>
                                    <p:cond delay="0"/>
                                  </p:stCondLst>
                                  <p:childTnLst>
                                    <p:anim calcmode="discrete" valueType="str">
                                      <p:cBhvr>
                                        <p:cTn id="18"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nodeType="clickEffect">
                                  <p:stCondLst>
                                    <p:cond delay="0"/>
                                  </p:stCondLst>
                                  <p:childTnLst>
                                    <p:animMotion origin="layout" path="M 6.94444E-6 5.92593E-6 L 0.05521 5.92593E-6 " pathEditMode="relative" ptsTypes="AA">
                                      <p:cBhvr>
                                        <p:cTn id="22" dur="2000" fill="hold"/>
                                        <p:tgtEl>
                                          <p:spTgt spid="2"/>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2.22222E-6 -4.81481E-6 C 0.00555 0.01227 0.01111 0.02477 0.03055 0.03149 C 0.05 0.0382 0.06962 0.03774 0.11666 0.04075 C 0.16371 0.04375 0.26389 0.05695 0.3125 0.05 C 0.36111 0.04306 0.38837 0.00996 0.40833 -0.00069 " pathEditMode="fixed" rAng="0" ptsTypes="aaaaa">
                                      <p:cBhvr>
                                        <p:cTn id="26" dur="2000" fill="hold"/>
                                        <p:tgtEl>
                                          <p:spTgt spid="274439"/>
                                        </p:tgtEl>
                                        <p:attrNameLst>
                                          <p:attrName>ppt_x</p:attrName>
                                          <p:attrName>ppt_y</p:attrName>
                                        </p:attrNameLst>
                                      </p:cBhvr>
                                      <p:rCtr x="204" y="28"/>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8.05556E-6 5.18519E-6 L -0.15764 5.18519E-6 " pathEditMode="relative" ptsTypes="AA">
                                      <p:cBhvr>
                                        <p:cTn id="30" dur="2000" fill="hold"/>
                                        <p:tgtEl>
                                          <p:spTgt spid="3"/>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0" nodeType="clickEffect">
                                  <p:stCondLst>
                                    <p:cond delay="0"/>
                                  </p:stCondLst>
                                  <p:childTnLst>
                                    <p:animMotion origin="layout" path="M -1.11111E-6 -0.0037 C -0.00208 -0.01527 -0.00399 -0.02685 -0.01944 -0.03703 C -0.03489 -0.04722 -0.06337 -0.05995 -0.09305 -0.06481 C -0.12274 -0.06967 -0.17031 -0.07754 -0.19722 -0.06666 C -0.22413 -0.05578 -0.24288 -0.01296 -0.25486 0.00116 " pathEditMode="fixed" rAng="0" ptsTypes="aaaaa">
                                      <p:cBhvr>
                                        <p:cTn id="34" dur="2000" fill="hold"/>
                                        <p:tgtEl>
                                          <p:spTgt spid="274449"/>
                                        </p:tgtEl>
                                        <p:attrNameLst>
                                          <p:attrName>ppt_x</p:attrName>
                                          <p:attrName>ppt_y</p:attrName>
                                        </p:attrNameLst>
                                      </p:cBhvr>
                                      <p:rCtr x="-127" y="-34"/>
                                    </p:animMotion>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nodeType="clickEffect">
                                  <p:stCondLst>
                                    <p:cond delay="0"/>
                                  </p:stCondLst>
                                  <p:childTnLst>
                                    <p:animMotion origin="layout" path="M 0.05521 7.77778E-6 L 0.16545 7.77778E-6 " pathEditMode="relative" ptsTypes="AA">
                                      <p:cBhvr>
                                        <p:cTn id="38" dur="2000" fill="hold"/>
                                        <p:tgtEl>
                                          <p:spTgt spid="2"/>
                                        </p:tgtEl>
                                        <p:attrNameLst>
                                          <p:attrName>ppt_x</p:attrName>
                                          <p:attrName>ppt_y</p:attrName>
                                        </p:attrNameLst>
                                      </p:cBhvr>
                                    </p:animMotion>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grpId="0" nodeType="clickEffect">
                                  <p:stCondLst>
                                    <p:cond delay="0"/>
                                  </p:stCondLst>
                                  <p:childTnLst>
                                    <p:animMotion origin="layout" path="M 1.66667E-6 0.01667 C 0.00243 0.03635 0.00503 0.05625 0.025 0.06297 C 0.04496 0.06968 0.09844 0.06783 0.11944 0.05741 C 0.14045 0.047 0.14583 0.02338 0.15139 -4.81481E-6 " pathEditMode="fixed" rAng="0" ptsTypes="aaaA">
                                      <p:cBhvr>
                                        <p:cTn id="42" dur="2000" fill="hold"/>
                                        <p:tgtEl>
                                          <p:spTgt spid="274443"/>
                                        </p:tgtEl>
                                        <p:attrNameLst>
                                          <p:attrName>ppt_x</p:attrName>
                                          <p:attrName>ppt_y</p:attrName>
                                        </p:attrNameLst>
                                      </p:cBhvr>
                                      <p:rCtr x="76" y="18"/>
                                    </p:animMotion>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nodeType="clickEffect">
                                  <p:stCondLst>
                                    <p:cond delay="0"/>
                                  </p:stCondLst>
                                  <p:childTnLst>
                                    <p:animMotion origin="layout" path="M -0.15747 -1.48148E-6 L -0.25261 -0.00092 " pathEditMode="relative" rAng="0" ptsTypes="AA">
                                      <p:cBhvr>
                                        <p:cTn id="46" dur="2000" fill="hold"/>
                                        <p:tgtEl>
                                          <p:spTgt spid="3"/>
                                        </p:tgtEl>
                                        <p:attrNameLst>
                                          <p:attrName>ppt_x</p:attrName>
                                          <p:attrName>ppt_y</p:attrName>
                                        </p:attrNameLst>
                                      </p:cBhvr>
                                      <p:rCtr x="-48" y="0"/>
                                    </p:animMotion>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grpId="0" nodeType="clickEffect">
                                  <p:stCondLst>
                                    <p:cond delay="0"/>
                                  </p:stCondLst>
                                  <p:childTnLst>
                                    <p:animMotion origin="layout" path="M -0.00399 0.00255 L -0.04722 -4.81481E-6 " pathEditMode="fixed" rAng="0" ptsTypes="AA">
                                      <p:cBhvr>
                                        <p:cTn id="50" dur="2000" fill="hold"/>
                                        <p:tgtEl>
                                          <p:spTgt spid="274445"/>
                                        </p:tgtEl>
                                        <p:attrNameLst>
                                          <p:attrName>ppt_x</p:attrName>
                                          <p:attrName>ppt_y</p:attrName>
                                        </p:attrNameLst>
                                      </p:cBhvr>
                                      <p:rCtr x="-22" y="-1"/>
                                    </p:animMotion>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nodeType="clickEffect">
                                  <p:stCondLst>
                                    <p:cond delay="0"/>
                                  </p:stCondLst>
                                  <p:childTnLst>
                                    <p:animMotion origin="layout" path="M 0.16545 7.77778E-6 L 0.19705 7.77778E-6 " pathEditMode="relative" ptsTypes="AA">
                                      <p:cBhvr>
                                        <p:cTn id="54" dur="2000" fill="hold"/>
                                        <p:tgtEl>
                                          <p:spTgt spid="2"/>
                                        </p:tgtEl>
                                        <p:attrNameLst>
                                          <p:attrName>ppt_x</p:attrName>
                                          <p:attrName>ppt_y</p:attrName>
                                        </p:attrNameLst>
                                      </p:cBhvr>
                                    </p:animMotion>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grpId="1" nodeType="clickEffect">
                                  <p:stCondLst>
                                    <p:cond delay="0"/>
                                  </p:stCondLst>
                                  <p:childTnLst>
                                    <p:animMotion origin="layout" path="M -0.11944 -4.81481E-6 C -0.11354 -0.04884 -0.10747 -0.09745 -0.07222 -0.11851 C -0.03698 -0.13958 0.05069 -0.13032 0.09167 -0.12592 C 0.13264 -0.12152 0.15486 -0.11412 0.17361 -0.09259 C 0.19236 -0.07106 0.19757 -0.01689 0.20382 0.00301 " pathEditMode="fixed" rAng="0" ptsTypes="aaaaa">
                                      <p:cBhvr>
                                        <p:cTn id="58" dur="2000" fill="hold"/>
                                        <p:tgtEl>
                                          <p:spTgt spid="274437"/>
                                        </p:tgtEl>
                                        <p:attrNameLst>
                                          <p:attrName>ppt_x</p:attrName>
                                          <p:attrName>ppt_y</p:attrName>
                                        </p:attrNameLst>
                                      </p:cBhvr>
                                      <p:rCtr x="162" y="-68"/>
                                    </p:animMotion>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wipe(up)">
                                      <p:cBhvr>
                                        <p:cTn id="63" dur="500"/>
                                        <p:tgtEl>
                                          <p:spTgt spid="4"/>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7" grpId="0" animBg="1"/>
      <p:bldP spid="274437" grpId="1" animBg="1"/>
      <p:bldP spid="274439" grpId="0" animBg="1"/>
      <p:bldP spid="274443" grpId="0" animBg="1"/>
      <p:bldP spid="274445" grpId="0" animBg="1"/>
      <p:bldP spid="274449" grpId="0" animBg="1"/>
      <p:bldP spid="274455" grpId="0" animBg="1"/>
      <p:bldP spid="3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ext Box 2"/>
          <p:cNvSpPr txBox="1">
            <a:spLocks noChangeArrowheads="1"/>
          </p:cNvSpPr>
          <p:nvPr/>
        </p:nvSpPr>
        <p:spPr bwMode="auto">
          <a:xfrm>
            <a:off x="323850" y="260350"/>
            <a:ext cx="8569325" cy="5543977"/>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lIns="180000" tIns="180000" bIns="144000">
            <a:spAutoFit/>
          </a:bodyPr>
          <a:lstStyle/>
          <a:p>
            <a:pPr algn="l">
              <a:lnSpc>
                <a:spcPts val="1800"/>
              </a:lnSpc>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move2</a:t>
            </a:r>
            <a:r>
              <a:rPr lang="en-US" altLang="zh-CN" sz="1800">
                <a:solidFill>
                  <a:srgbClr val="0000FF"/>
                </a:solidFill>
                <a:latin typeface="Consolas" pitchFamily="49" charset="0"/>
                <a:ea typeface="仿宋" pitchFamily="49" charset="-122"/>
                <a:cs typeface="Consolas" pitchFamily="49" charset="0"/>
              </a:rPr>
              <a:t>(</a:t>
            </a:r>
            <a:r>
              <a:rPr lang="en-US" altLang="zh-CN" sz="1800">
                <a:solidFill>
                  <a:srgbClr val="C00000"/>
                </a:solidFill>
                <a:latin typeface="Consolas" pitchFamily="49" charset="0"/>
                <a:ea typeface="仿宋" pitchFamily="49" charset="-122"/>
                <a:cs typeface="Consolas" pitchFamily="49" charset="0"/>
              </a:rPr>
              <a:t>SqList </a:t>
            </a:r>
            <a:r>
              <a:rPr lang="en-US" altLang="zh-CN" sz="1800" dirty="0">
                <a:solidFill>
                  <a:srgbClr val="C00000"/>
                </a:solidFill>
                <a:latin typeface="Consolas" pitchFamily="49" charset="0"/>
                <a:ea typeface="仿宋" pitchFamily="49" charset="-122"/>
                <a:cs typeface="Consolas" pitchFamily="49" charset="0"/>
              </a:rPr>
              <a:t>*&amp;L</a:t>
            </a:r>
            <a:r>
              <a:rPr lang="en-US" altLang="zh-CN" sz="1800" dirty="0">
                <a:solidFill>
                  <a:srgbClr val="0000FF"/>
                </a:solidFill>
                <a:latin typeface="Consolas" pitchFamily="49" charset="0"/>
                <a:ea typeface="仿宋" pitchFamily="49" charset="-122"/>
                <a:cs typeface="Consolas" pitchFamily="49" charset="0"/>
              </a:rPr>
              <a:t>)</a:t>
            </a:r>
          </a:p>
          <a:p>
            <a:pPr algn="l">
              <a:lnSpc>
                <a:spcPts val="1800"/>
              </a:lnSpc>
            </a:pPr>
            <a:r>
              <a:rPr lang="en-US" altLang="zh-CN" sz="1800" dirty="0">
                <a:solidFill>
                  <a:srgbClr val="0000FF"/>
                </a:solidFill>
                <a:latin typeface="Consolas" pitchFamily="49" charset="0"/>
                <a:ea typeface="仿宋" pitchFamily="49" charset="-122"/>
                <a:cs typeface="Consolas" pitchFamily="49" charset="0"/>
              </a:rPr>
              <a:t>{ </a:t>
            </a:r>
          </a:p>
          <a:p>
            <a:pPr algn="l">
              <a:lnSpc>
                <a:spcPts val="1800"/>
              </a:lnSpc>
            </a:pPr>
            <a:r>
              <a:rPr lang="en-US" altLang="zh-CN" sz="1800">
                <a:solidFill>
                  <a:srgbClr val="0000FF"/>
                </a:solidFill>
                <a:latin typeface="Consolas" pitchFamily="49" charset="0"/>
                <a:ea typeface="仿宋" pitchFamily="49" charset="-122"/>
                <a:cs typeface="Consolas" pitchFamily="49" charset="0"/>
              </a:rPr>
              <a:t>  int i=0</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j=L-</a:t>
            </a:r>
            <a:r>
              <a:rPr lang="en-US" altLang="zh-CN" sz="1800" dirty="0">
                <a:solidFill>
                  <a:srgbClr val="0000FF"/>
                </a:solidFill>
                <a:latin typeface="Consolas" pitchFamily="49" charset="0"/>
                <a:ea typeface="仿宋" pitchFamily="49" charset="-122"/>
                <a:cs typeface="Consolas" pitchFamily="49" charset="0"/>
              </a:rPr>
              <a:t>&gt;length-1;</a:t>
            </a:r>
          </a:p>
          <a:p>
            <a:pPr algn="l">
              <a:lnSpc>
                <a:spcPts val="1800"/>
              </a:lnSpc>
            </a:pPr>
            <a:r>
              <a:rPr lang="en-US" altLang="zh-CN" sz="1800">
                <a:solidFill>
                  <a:srgbClr val="0000FF"/>
                </a:solidFill>
                <a:latin typeface="Consolas" pitchFamily="49" charset="0"/>
                <a:ea typeface="仿宋" pitchFamily="49" charset="-122"/>
                <a:cs typeface="Consolas" pitchFamily="49" charset="0"/>
              </a:rPr>
              <a:t>  ElemType  </a:t>
            </a:r>
            <a:r>
              <a:rPr lang="en-US" altLang="zh-CN" sz="1800" dirty="0">
                <a:solidFill>
                  <a:srgbClr val="0000FF"/>
                </a:solidFill>
                <a:latin typeface="Consolas" pitchFamily="49" charset="0"/>
                <a:ea typeface="仿宋" pitchFamily="49" charset="-122"/>
                <a:cs typeface="Consolas" pitchFamily="49" charset="0"/>
              </a:rPr>
              <a:t>pivot=L-&gt;data[0];</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以</a:t>
            </a:r>
            <a:r>
              <a:rPr lang="en-US" altLang="zh-CN" sz="1800" dirty="0">
                <a:solidFill>
                  <a:srgbClr val="00B0F0"/>
                </a:solidFill>
                <a:latin typeface="Consolas" pitchFamily="49" charset="0"/>
                <a:ea typeface="仿宋" pitchFamily="49" charset="-122"/>
                <a:cs typeface="Consolas" pitchFamily="49" charset="0"/>
              </a:rPr>
              <a:t>data[0]</a:t>
            </a:r>
            <a:r>
              <a:rPr lang="zh-CN" altLang="en-US" sz="1800" dirty="0">
                <a:solidFill>
                  <a:srgbClr val="00B0F0"/>
                </a:solidFill>
                <a:latin typeface="Consolas" pitchFamily="49" charset="0"/>
                <a:ea typeface="仿宋" pitchFamily="49" charset="-122"/>
                <a:cs typeface="Consolas" pitchFamily="49" charset="0"/>
              </a:rPr>
              <a:t>为基准</a:t>
            </a:r>
          </a:p>
          <a:p>
            <a:pPr algn="l">
              <a:lnSpc>
                <a:spcPct val="150000"/>
              </a:lnSpc>
            </a:pPr>
            <a:r>
              <a:rPr lang="zh-CN" altLang="en-US" sz="1800">
                <a:solidFill>
                  <a:srgbClr val="FF00FF"/>
                </a:solidFill>
                <a:latin typeface="Consolas" pitchFamily="49" charset="0"/>
                <a:ea typeface="仿宋" pitchFamily="49" charset="-122"/>
                <a:cs typeface="Consolas" pitchFamily="49" charset="0"/>
              </a:rPr>
              <a:t>  </a:t>
            </a:r>
            <a:r>
              <a:rPr lang="en-US" altLang="zh-CN" sz="1800">
                <a:solidFill>
                  <a:srgbClr val="FF00FF"/>
                </a:solidFill>
                <a:latin typeface="Consolas" pitchFamily="49" charset="0"/>
                <a:ea typeface="仿宋" pitchFamily="49" charset="-122"/>
                <a:cs typeface="Consolas" pitchFamily="49" charset="0"/>
              </a:rPr>
              <a:t>while </a:t>
            </a:r>
            <a:r>
              <a:rPr lang="en-US" altLang="zh-CN" sz="1800" dirty="0">
                <a:solidFill>
                  <a:srgbClr val="FF00FF"/>
                </a:solidFill>
                <a:latin typeface="Consolas" pitchFamily="49" charset="0"/>
                <a:ea typeface="仿宋" pitchFamily="49" charset="-122"/>
                <a:cs typeface="Consolas" pitchFamily="49" charset="0"/>
              </a:rPr>
              <a:t>(</a:t>
            </a:r>
            <a:r>
              <a:rPr lang="en-US" altLang="zh-CN" sz="1800" err="1">
                <a:solidFill>
                  <a:srgbClr val="FF00FF"/>
                </a:solidFill>
                <a:latin typeface="Consolas" pitchFamily="49" charset="0"/>
                <a:ea typeface="仿宋" pitchFamily="49" charset="-122"/>
                <a:cs typeface="Consolas" pitchFamily="49" charset="0"/>
              </a:rPr>
              <a:t>i</a:t>
            </a:r>
            <a:r>
              <a:rPr lang="en-US" altLang="zh-CN" sz="1800">
                <a:solidFill>
                  <a:srgbClr val="FF00FF"/>
                </a:solidFill>
                <a:latin typeface="Consolas" pitchFamily="49" charset="0"/>
                <a:ea typeface="仿宋" pitchFamily="49" charset="-122"/>
                <a:cs typeface="Consolas" pitchFamily="49" charset="0"/>
              </a:rPr>
              <a:t>&lt;j)</a:t>
            </a:r>
            <a:endParaRPr lang="zh-CN" altLang="en-US" sz="1800" dirty="0">
              <a:solidFill>
                <a:srgbClr val="FF00FF"/>
              </a:solidFill>
              <a:latin typeface="Consolas" pitchFamily="49" charset="0"/>
              <a:ea typeface="仿宋" pitchFamily="49" charset="-122"/>
              <a:cs typeface="Consolas" pitchFamily="49" charset="0"/>
            </a:endParaRPr>
          </a:p>
          <a:p>
            <a:pPr algn="l">
              <a:lnSpc>
                <a:spcPts val="18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while </a:t>
            </a:r>
            <a:r>
              <a:rPr lang="en-US" altLang="zh-CN" sz="1800" dirty="0">
                <a:solidFill>
                  <a:srgbClr val="0000FF"/>
                </a:solidFill>
                <a:latin typeface="Consolas" pitchFamily="49" charset="0"/>
                <a:ea typeface="仿宋" pitchFamily="49" charset="-122"/>
                <a:cs typeface="Consolas" pitchFamily="49" charset="0"/>
              </a:rPr>
              <a:t>(j&gt;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&amp;&amp; L-&gt;</a:t>
            </a:r>
            <a:r>
              <a:rPr lang="en-US" altLang="zh-CN" sz="1800">
                <a:solidFill>
                  <a:srgbClr val="0000FF"/>
                </a:solidFill>
                <a:latin typeface="Consolas" pitchFamily="49" charset="0"/>
                <a:ea typeface="仿宋" pitchFamily="49" charset="-122"/>
                <a:cs typeface="Consolas" pitchFamily="49" charset="0"/>
              </a:rPr>
              <a:t>data[j]&gt;pivot</a:t>
            </a:r>
            <a:r>
              <a:rPr lang="en-US" altLang="zh-CN" sz="1800" dirty="0">
                <a:solidFill>
                  <a:srgbClr val="0000FF"/>
                </a:solidFill>
                <a:latin typeface="Consolas" pitchFamily="49" charset="0"/>
                <a:ea typeface="仿宋" pitchFamily="49" charset="-122"/>
                <a:cs typeface="Consolas" pitchFamily="49" charset="0"/>
              </a:rPr>
              <a:t>)</a:t>
            </a:r>
          </a:p>
          <a:p>
            <a:pPr algn="l">
              <a:lnSpc>
                <a:spcPts val="1800"/>
              </a:lnSpc>
            </a:pPr>
            <a:r>
              <a:rPr lang="en-US" altLang="zh-CN" sz="1800">
                <a:solidFill>
                  <a:srgbClr val="0000FF"/>
                </a:solidFill>
                <a:latin typeface="Consolas" pitchFamily="49" charset="0"/>
                <a:ea typeface="仿宋" pitchFamily="49" charset="-122"/>
                <a:cs typeface="Consolas" pitchFamily="49" charset="0"/>
              </a:rPr>
              <a:t>	j-</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从右</a:t>
            </a:r>
            <a:r>
              <a:rPr lang="zh-CN" altLang="en-US" sz="1800">
                <a:solidFill>
                  <a:srgbClr val="00B0F0"/>
                </a:solidFill>
                <a:latin typeface="Consolas" pitchFamily="49" charset="0"/>
                <a:ea typeface="仿宋" pitchFamily="49" charset="-122"/>
                <a:cs typeface="Consolas" pitchFamily="49" charset="0"/>
              </a:rPr>
              <a:t>向左扫描，找≤</a:t>
            </a:r>
            <a:r>
              <a:rPr lang="en-US" altLang="zh-CN" sz="1800">
                <a:solidFill>
                  <a:srgbClr val="00B0F0"/>
                </a:solidFill>
                <a:latin typeface="Consolas" pitchFamily="49" charset="0"/>
                <a:ea typeface="仿宋" pitchFamily="49" charset="-122"/>
                <a:cs typeface="Consolas" pitchFamily="49" charset="0"/>
              </a:rPr>
              <a:t>pivot</a:t>
            </a:r>
            <a:r>
              <a:rPr lang="zh-CN" altLang="en-US" sz="1800" dirty="0">
                <a:solidFill>
                  <a:srgbClr val="00B0F0"/>
                </a:solidFill>
                <a:latin typeface="Consolas" pitchFamily="49" charset="0"/>
                <a:ea typeface="仿宋" pitchFamily="49" charset="-122"/>
                <a:cs typeface="Consolas" pitchFamily="49" charset="0"/>
              </a:rPr>
              <a:t>的</a:t>
            </a:r>
            <a:r>
              <a:rPr lang="en-US" altLang="zh-CN" sz="1800" dirty="0">
                <a:solidFill>
                  <a:srgbClr val="00B0F0"/>
                </a:solidFill>
                <a:latin typeface="Consolas" pitchFamily="49" charset="0"/>
                <a:ea typeface="仿宋" pitchFamily="49" charset="-122"/>
                <a:cs typeface="Consolas" pitchFamily="49" charset="0"/>
              </a:rPr>
              <a:t>data[j]</a:t>
            </a:r>
          </a:p>
          <a:p>
            <a:pPr algn="l">
              <a:lnSpc>
                <a:spcPts val="1800"/>
              </a:lnSpc>
            </a:pPr>
            <a:r>
              <a:rPr lang="en-US" altLang="zh-CN" sz="1800">
                <a:solidFill>
                  <a:srgbClr val="0000FF"/>
                </a:solidFill>
                <a:latin typeface="Consolas" pitchFamily="49" charset="0"/>
                <a:ea typeface="仿宋" pitchFamily="49" charset="-122"/>
                <a:cs typeface="Consolas" pitchFamily="49" charset="0"/>
              </a:rPr>
              <a:t>     L-</a:t>
            </a:r>
            <a:r>
              <a:rPr lang="en-US" altLang="zh-CN" sz="1800" dirty="0">
                <a:solidFill>
                  <a:srgbClr val="0000FF"/>
                </a:solidFill>
                <a:latin typeface="Consolas" pitchFamily="49" charset="0"/>
                <a:ea typeface="仿宋" pitchFamily="49" charset="-122"/>
                <a:cs typeface="Consolas" pitchFamily="49" charset="0"/>
              </a:rPr>
              <a:t>&gt;data[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]=L-&gt;data[j];</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将其放入</a:t>
            </a:r>
            <a:r>
              <a:rPr lang="en-US" altLang="zh-CN" sz="1800" dirty="0">
                <a:solidFill>
                  <a:srgbClr val="00B0F0"/>
                </a:solidFill>
                <a:latin typeface="Consolas" pitchFamily="49" charset="0"/>
                <a:ea typeface="仿宋" pitchFamily="49" charset="-122"/>
                <a:cs typeface="Consolas" pitchFamily="49" charset="0"/>
              </a:rPr>
              <a:t>data[</a:t>
            </a:r>
            <a:r>
              <a:rPr lang="en-US" altLang="zh-CN" sz="1800" dirty="0" err="1">
                <a:solidFill>
                  <a:srgbClr val="00B0F0"/>
                </a:solidFill>
                <a:latin typeface="Consolas" pitchFamily="49" charset="0"/>
                <a:ea typeface="仿宋" pitchFamily="49" charset="-122"/>
                <a:cs typeface="Consolas" pitchFamily="49" charset="0"/>
              </a:rPr>
              <a:t>i</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处</a:t>
            </a:r>
          </a:p>
          <a:p>
            <a:pPr algn="l">
              <a:lnSpc>
                <a:spcPts val="1800"/>
              </a:lnSpc>
            </a:pPr>
            <a:r>
              <a:rPr lang="en-US" altLang="zh-CN" sz="1800">
                <a:solidFill>
                  <a:srgbClr val="0000FF"/>
                </a:solidFill>
                <a:latin typeface="Consolas" pitchFamily="49" charset="0"/>
                <a:ea typeface="仿宋" pitchFamily="49" charset="-122"/>
                <a:cs typeface="Consolas" pitchFamily="49" charset="0"/>
              </a:rPr>
              <a:t>     while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&lt;j &amp;&amp; L-&gt;</a:t>
            </a:r>
            <a:r>
              <a:rPr lang="en-US" altLang="zh-CN" sz="1800">
                <a:solidFill>
                  <a:srgbClr val="0000FF"/>
                </a:solidFill>
                <a:latin typeface="Consolas" pitchFamily="49" charset="0"/>
                <a:ea typeface="仿宋" pitchFamily="49" charset="-122"/>
                <a:cs typeface="Consolas" pitchFamily="49" charset="0"/>
              </a:rPr>
              <a:t>data[</a:t>
            </a:r>
            <a:r>
              <a:rPr lang="en-US" altLang="zh-CN" sz="1800" err="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]&lt;=pivot</a:t>
            </a:r>
            <a:r>
              <a:rPr lang="en-US" altLang="zh-CN" sz="1800" dirty="0">
                <a:solidFill>
                  <a:srgbClr val="0000FF"/>
                </a:solidFill>
                <a:latin typeface="Consolas" pitchFamily="49" charset="0"/>
                <a:ea typeface="仿宋" pitchFamily="49" charset="-122"/>
                <a:cs typeface="Consolas" pitchFamily="49" charset="0"/>
              </a:rPr>
              <a:t>)</a:t>
            </a:r>
          </a:p>
          <a:p>
            <a:pPr algn="l">
              <a:lnSpc>
                <a:spcPts val="1800"/>
              </a:lnSpc>
            </a:pPr>
            <a:r>
              <a:rPr lang="en-US" altLang="zh-CN" sz="1800">
                <a:solidFill>
                  <a:srgbClr val="0000FF"/>
                </a:solidFill>
                <a:latin typeface="Consolas" pitchFamily="49" charset="0"/>
                <a:ea typeface="仿宋" pitchFamily="49" charset="-122"/>
                <a:cs typeface="Consolas" pitchFamily="49" charset="0"/>
              </a:rPr>
              <a:t>	i</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从左</a:t>
            </a:r>
            <a:r>
              <a:rPr lang="zh-CN" altLang="en-US" sz="1800">
                <a:solidFill>
                  <a:srgbClr val="00B0F0"/>
                </a:solidFill>
                <a:latin typeface="Consolas" pitchFamily="49" charset="0"/>
                <a:ea typeface="仿宋" pitchFamily="49" charset="-122"/>
                <a:cs typeface="Consolas" pitchFamily="49" charset="0"/>
              </a:rPr>
              <a:t>向右扫描，找</a:t>
            </a:r>
            <a:r>
              <a:rPr lang="en-US" altLang="zh-CN" sz="1800">
                <a:solidFill>
                  <a:srgbClr val="00B0F0"/>
                </a:solidFill>
                <a:latin typeface="Consolas" pitchFamily="49" charset="0"/>
                <a:ea typeface="仿宋" pitchFamily="49" charset="-122"/>
                <a:cs typeface="Consolas" pitchFamily="49" charset="0"/>
              </a:rPr>
              <a:t>&gt;pivot</a:t>
            </a:r>
            <a:r>
              <a:rPr lang="zh-CN" altLang="en-US" sz="1800" dirty="0">
                <a:solidFill>
                  <a:srgbClr val="00B0F0"/>
                </a:solidFill>
                <a:latin typeface="Consolas" pitchFamily="49" charset="0"/>
                <a:ea typeface="仿宋" pitchFamily="49" charset="-122"/>
                <a:cs typeface="Consolas" pitchFamily="49" charset="0"/>
              </a:rPr>
              <a:t>的记录</a:t>
            </a:r>
            <a:r>
              <a:rPr lang="en-US" altLang="zh-CN" sz="1800" dirty="0">
                <a:solidFill>
                  <a:srgbClr val="00B0F0"/>
                </a:solidFill>
                <a:latin typeface="Consolas" pitchFamily="49" charset="0"/>
                <a:ea typeface="仿宋" pitchFamily="49" charset="-122"/>
                <a:cs typeface="Consolas" pitchFamily="49" charset="0"/>
              </a:rPr>
              <a:t>data[</a:t>
            </a:r>
            <a:r>
              <a:rPr lang="en-US" altLang="zh-CN" sz="1800" dirty="0" err="1">
                <a:solidFill>
                  <a:srgbClr val="00B0F0"/>
                </a:solidFill>
                <a:latin typeface="Consolas" pitchFamily="49" charset="0"/>
                <a:ea typeface="仿宋" pitchFamily="49" charset="-122"/>
                <a:cs typeface="Consolas" pitchFamily="49" charset="0"/>
              </a:rPr>
              <a:t>i</a:t>
            </a:r>
            <a:r>
              <a:rPr lang="en-US" altLang="zh-CN" sz="1800" dirty="0">
                <a:solidFill>
                  <a:srgbClr val="00B0F0"/>
                </a:solidFill>
                <a:latin typeface="Consolas" pitchFamily="49" charset="0"/>
                <a:ea typeface="仿宋" pitchFamily="49" charset="-122"/>
                <a:cs typeface="Consolas" pitchFamily="49" charset="0"/>
              </a:rPr>
              <a:t>]</a:t>
            </a:r>
          </a:p>
          <a:p>
            <a:pPr algn="l">
              <a:lnSpc>
                <a:spcPts val="1800"/>
              </a:lnSpc>
            </a:pPr>
            <a:r>
              <a:rPr lang="en-US" altLang="zh-CN" sz="1800">
                <a:solidFill>
                  <a:srgbClr val="0000FF"/>
                </a:solidFill>
                <a:latin typeface="Consolas" pitchFamily="49" charset="0"/>
                <a:ea typeface="仿宋" pitchFamily="49" charset="-122"/>
                <a:cs typeface="Consolas" pitchFamily="49" charset="0"/>
              </a:rPr>
              <a:t>     L-</a:t>
            </a:r>
            <a:r>
              <a:rPr lang="en-US" altLang="zh-CN" sz="1800" dirty="0">
                <a:solidFill>
                  <a:srgbClr val="0000FF"/>
                </a:solidFill>
                <a:latin typeface="Consolas" pitchFamily="49" charset="0"/>
                <a:ea typeface="仿宋" pitchFamily="49" charset="-122"/>
                <a:cs typeface="Consolas" pitchFamily="49" charset="0"/>
              </a:rPr>
              <a:t>&gt;data[j]=L-&gt;data[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将其放入</a:t>
            </a:r>
            <a:r>
              <a:rPr lang="en-US" altLang="zh-CN" sz="1800" dirty="0">
                <a:solidFill>
                  <a:srgbClr val="00B0F0"/>
                </a:solidFill>
                <a:latin typeface="Consolas" pitchFamily="49" charset="0"/>
                <a:ea typeface="仿宋" pitchFamily="49" charset="-122"/>
                <a:cs typeface="Consolas" pitchFamily="49" charset="0"/>
              </a:rPr>
              <a:t>data[j]</a:t>
            </a:r>
            <a:r>
              <a:rPr lang="zh-CN" altLang="en-US" sz="1800" dirty="0">
                <a:solidFill>
                  <a:srgbClr val="00B0F0"/>
                </a:solidFill>
                <a:latin typeface="Consolas" pitchFamily="49" charset="0"/>
                <a:ea typeface="仿宋" pitchFamily="49" charset="-122"/>
                <a:cs typeface="Consolas" pitchFamily="49" charset="0"/>
              </a:rPr>
              <a:t>处</a:t>
            </a:r>
          </a:p>
          <a:p>
            <a:pPr algn="l">
              <a:lnSpc>
                <a:spcPts val="1800"/>
              </a:lnSpc>
            </a:pPr>
            <a:r>
              <a:rPr lang="en-US" altLang="zh-CN" sz="1800">
                <a:solidFill>
                  <a:srgbClr val="0000FF"/>
                </a:solidFill>
                <a:latin typeface="Consolas" pitchFamily="49" charset="0"/>
                <a:ea typeface="仿宋" pitchFamily="49" charset="-122"/>
                <a:cs typeface="Consolas" pitchFamily="49" charset="0"/>
              </a:rPr>
              <a:t>  }</a:t>
            </a:r>
            <a:endParaRPr lang="en-US" altLang="zh-CN" sz="1800" dirty="0">
              <a:solidFill>
                <a:srgbClr val="0000FF"/>
              </a:solidFill>
              <a:latin typeface="Consolas" pitchFamily="49" charset="0"/>
              <a:ea typeface="仿宋" pitchFamily="49" charset="-122"/>
              <a:cs typeface="Consolas" pitchFamily="49" charset="0"/>
            </a:endParaRPr>
          </a:p>
          <a:p>
            <a:pPr algn="l">
              <a:lnSpc>
                <a:spcPts val="1800"/>
              </a:lnSpc>
            </a:pPr>
            <a:r>
              <a:rPr lang="en-US" altLang="zh-CN" sz="1800">
                <a:solidFill>
                  <a:srgbClr val="0000FF"/>
                </a:solidFill>
                <a:latin typeface="Consolas" pitchFamily="49" charset="0"/>
                <a:ea typeface="仿宋" pitchFamily="49" charset="-122"/>
                <a:cs typeface="Consolas" pitchFamily="49" charset="0"/>
              </a:rPr>
              <a:t>  L-</a:t>
            </a:r>
            <a:r>
              <a:rPr lang="en-US" altLang="zh-CN" sz="1800" dirty="0">
                <a:solidFill>
                  <a:srgbClr val="0000FF"/>
                </a:solidFill>
                <a:latin typeface="Consolas" pitchFamily="49" charset="0"/>
                <a:ea typeface="仿宋" pitchFamily="49" charset="-122"/>
                <a:cs typeface="Consolas" pitchFamily="49" charset="0"/>
              </a:rPr>
              <a:t>&gt;data[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]=pivot</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放置基准</a:t>
            </a:r>
            <a:endParaRPr lang="en-US" altLang="zh-CN" sz="1800" dirty="0">
              <a:solidFill>
                <a:srgbClr val="00B0F0"/>
              </a:solidFill>
              <a:latin typeface="Consolas" pitchFamily="49" charset="0"/>
              <a:ea typeface="仿宋" pitchFamily="49" charset="-122"/>
              <a:cs typeface="Consolas" pitchFamily="49" charset="0"/>
            </a:endParaRPr>
          </a:p>
          <a:p>
            <a:pPr algn="l">
              <a:lnSpc>
                <a:spcPts val="1800"/>
              </a:lnSpc>
            </a:pPr>
            <a:r>
              <a:rPr lang="en-US" altLang="zh-CN" sz="1800" dirty="0">
                <a:solidFill>
                  <a:srgbClr val="0000FF"/>
                </a:solidFill>
                <a:latin typeface="Consolas" pitchFamily="49" charset="0"/>
                <a:ea typeface="仿宋" pitchFamily="49" charset="-122"/>
                <a:cs typeface="Consolas" pitchFamily="49" charset="0"/>
              </a:rPr>
              <a:t>}</a:t>
            </a:r>
          </a:p>
        </p:txBody>
      </p:sp>
      <p:sp>
        <p:nvSpPr>
          <p:cNvPr id="3" name="幻灯片编号占位符 2"/>
          <p:cNvSpPr>
            <a:spLocks noGrp="1"/>
          </p:cNvSpPr>
          <p:nvPr>
            <p:ph type="sldNum" sz="quarter" idx="12"/>
          </p:nvPr>
        </p:nvSpPr>
        <p:spPr/>
        <p:txBody>
          <a:bodyPr/>
          <a:lstStyle/>
          <a:p>
            <a:fld id="{BC067DFE-42A7-4CB5-93C4-F2F97DA7580C}" type="slidenum">
              <a:rPr lang="en-US" altLang="zh-CN" smtClean="0"/>
              <a:pPr/>
              <a:t>33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353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353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353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353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3538">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3538">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3538">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3538">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3538">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3538">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353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3"/>
          <p:cNvSpPr txBox="1">
            <a:spLocks noChangeArrowheads="1"/>
          </p:cNvSpPr>
          <p:nvPr/>
        </p:nvSpPr>
        <p:spPr bwMode="auto">
          <a:xfrm>
            <a:off x="752478" y="2001708"/>
            <a:ext cx="7177108" cy="419282"/>
          </a:xfrm>
          <a:prstGeom prst="rect">
            <a:avLst/>
          </a:prstGeom>
          <a:noFill/>
          <a:ln w="9525">
            <a:noFill/>
            <a:miter lim="800000"/>
            <a:headEnd/>
            <a:tailEnd/>
          </a:ln>
          <a:effectLst/>
        </p:spPr>
        <p:txBody>
          <a:bodyPr wrap="square">
            <a:spAutoFit/>
          </a:bodyPr>
          <a:lstStyle/>
          <a:p>
            <a:pPr algn="l">
              <a:lnSpc>
                <a:spcPct val="110000"/>
              </a:lnSpc>
              <a:spcBef>
                <a:spcPct val="50000"/>
              </a:spcBef>
            </a:pPr>
            <a:r>
              <a:rPr kumimoji="1" lang="zh-CN" altLang="en-US" sz="2200" dirty="0">
                <a:latin typeface="楷体" pitchFamily="49" charset="-122"/>
                <a:ea typeface="楷体" pitchFamily="49" charset="-122"/>
              </a:rPr>
              <a:t>线性表</a:t>
            </a:r>
            <a:r>
              <a:rPr kumimoji="1" lang="zh-CN" altLang="en-US" sz="2200">
                <a:latin typeface="楷体" pitchFamily="49" charset="-122"/>
                <a:ea typeface="楷体" pitchFamily="49" charset="-122"/>
              </a:rPr>
              <a:t>中每个结点有</a:t>
            </a:r>
            <a:r>
              <a:rPr kumimoji="1" lang="zh-CN" altLang="en-US" sz="2200">
                <a:solidFill>
                  <a:srgbClr val="FF00FF"/>
                </a:solidFill>
                <a:latin typeface="楷体" pitchFamily="49" charset="-122"/>
                <a:ea typeface="楷体" pitchFamily="49" charset="-122"/>
              </a:rPr>
              <a:t>唯一</a:t>
            </a:r>
            <a:r>
              <a:rPr kumimoji="1" lang="zh-CN" altLang="en-US" sz="2200">
                <a:latin typeface="楷体" pitchFamily="49" charset="-122"/>
                <a:ea typeface="楷体" pitchFamily="49" charset="-122"/>
              </a:rPr>
              <a:t>的前驱结点和前驱结点。</a:t>
            </a:r>
            <a:endParaRPr kumimoji="1" lang="en-US" altLang="zh-CN" sz="2200" dirty="0">
              <a:latin typeface="楷体" pitchFamily="49" charset="-122"/>
              <a:ea typeface="楷体" pitchFamily="49" charset="-122"/>
            </a:endParaRPr>
          </a:p>
        </p:txBody>
      </p:sp>
      <p:sp>
        <p:nvSpPr>
          <p:cNvPr id="25604" name="Text Box 4" descr="蓝色面巾纸"/>
          <p:cNvSpPr txBox="1">
            <a:spLocks noChangeArrowheads="1"/>
          </p:cNvSpPr>
          <p:nvPr/>
        </p:nvSpPr>
        <p:spPr bwMode="auto">
          <a:xfrm>
            <a:off x="357158" y="1216398"/>
            <a:ext cx="6215106" cy="634020"/>
          </a:xfrm>
          <a:prstGeom prst="rect">
            <a:avLst/>
          </a:prstGeom>
          <a:blipFill dpi="0" rotWithShape="1">
            <a:blip r:embed="rId3"/>
            <a:srcRect/>
            <a:tile tx="0" ty="0" sx="100000" sy="100000" flip="none" algn="tl"/>
          </a:blipFill>
          <a:ln w="38100"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10000"/>
              </a:lnSpc>
              <a:spcBef>
                <a:spcPct val="50000"/>
              </a:spcBef>
            </a:pPr>
            <a:r>
              <a:rPr kumimoji="1" lang="en-US" altLang="zh-CN" sz="3200" spc="50" dirty="0">
                <a:ln w="11430"/>
                <a:solidFill>
                  <a:srgbClr val="FF0000"/>
                </a:solidFill>
                <a:effectLst>
                  <a:outerShdw blurRad="76200" dist="50800" dir="5400000" algn="tl" rotWithShape="0">
                    <a:srgbClr val="000000">
                      <a:alpha val="65000"/>
                    </a:srgbClr>
                  </a:outerShdw>
                </a:effectLst>
                <a:ea typeface="隶书" pitchFamily="49" charset="-122"/>
              </a:rPr>
              <a:t>2.3.1  </a:t>
            </a:r>
            <a:r>
              <a:rPr kumimoji="1" lang="zh-CN" altLang="en-US" sz="3200" spc="50" dirty="0">
                <a:ln w="11430"/>
                <a:solidFill>
                  <a:srgbClr val="FF0000"/>
                </a:solidFill>
                <a:effectLst>
                  <a:outerShdw blurRad="76200" dist="50800" dir="5400000" algn="tl" rotWithShape="0">
                    <a:srgbClr val="000000">
                      <a:alpha val="65000"/>
                    </a:srgbClr>
                  </a:outerShdw>
                </a:effectLst>
                <a:ea typeface="隶书" pitchFamily="49" charset="-122"/>
              </a:rPr>
              <a:t>线性表的链式存储</a:t>
            </a:r>
            <a:r>
              <a:rPr kumimoji="1" lang="en-US" altLang="zh-CN" sz="3200" spc="50" dirty="0">
                <a:ln w="11430"/>
                <a:solidFill>
                  <a:srgbClr val="FF0000"/>
                </a:solidFill>
                <a:effectLst>
                  <a:outerShdw blurRad="76200" dist="50800" dir="5400000" algn="tl" rotWithShape="0">
                    <a:srgbClr val="000000">
                      <a:alpha val="65000"/>
                    </a:srgbClr>
                  </a:outerShdw>
                </a:effectLst>
                <a:ea typeface="隶书" pitchFamily="49" charset="-122"/>
              </a:rPr>
              <a:t>—</a:t>
            </a:r>
            <a:r>
              <a:rPr kumimoji="1" lang="zh-CN" altLang="en-US" sz="3200" spc="50" dirty="0">
                <a:ln w="11430"/>
                <a:solidFill>
                  <a:srgbClr val="FF0000"/>
                </a:solidFill>
                <a:effectLst>
                  <a:outerShdw blurRad="76200" dist="50800" dir="5400000" algn="tl" rotWithShape="0">
                    <a:srgbClr val="000000">
                      <a:alpha val="65000"/>
                    </a:srgbClr>
                  </a:outerShdw>
                </a:effectLst>
                <a:ea typeface="隶书" pitchFamily="49" charset="-122"/>
              </a:rPr>
              <a:t>链表</a:t>
            </a:r>
            <a:endParaRPr lang="zh-CN" altLang="en-US" sz="3200" spc="50" dirty="0">
              <a:ln w="11430"/>
              <a:solidFill>
                <a:srgbClr val="FF0000"/>
              </a:solidFill>
              <a:effectLst>
                <a:outerShdw blurRad="76200" dist="50800" dir="5400000" algn="tl" rotWithShape="0">
                  <a:srgbClr val="000000">
                    <a:alpha val="65000"/>
                  </a:srgbClr>
                </a:outerShdw>
              </a:effectLst>
              <a:ea typeface="隶书" pitchFamily="49" charset="-122"/>
            </a:endParaRPr>
          </a:p>
        </p:txBody>
      </p:sp>
      <p:sp>
        <p:nvSpPr>
          <p:cNvPr id="4" name="TextBox 3"/>
          <p:cNvSpPr txBox="1"/>
          <p:nvPr/>
        </p:nvSpPr>
        <p:spPr>
          <a:xfrm>
            <a:off x="357158" y="3645291"/>
            <a:ext cx="8358246" cy="769441"/>
          </a:xfrm>
          <a:prstGeom prst="rect">
            <a:avLst/>
          </a:prstGeom>
          <a:noFill/>
        </p:spPr>
        <p:txBody>
          <a:bodyPr wrap="square" rtlCol="0">
            <a:spAutoFit/>
          </a:bodyPr>
          <a:lstStyle/>
          <a:p>
            <a:pPr algn="l"/>
            <a:r>
              <a:rPr kumimoji="1" lang="zh-CN" altLang="en-US" sz="2200" dirty="0">
                <a:ea typeface="楷体" pitchFamily="49" charset="-122"/>
                <a:cs typeface="Times New Roman" pitchFamily="18" charset="0"/>
              </a:rPr>
              <a:t>         设计链式存储结构时，每个逻辑结点存储单独存储，为了表示逻辑关系，增加</a:t>
            </a:r>
            <a:r>
              <a:rPr kumimoji="1" lang="zh-CN" altLang="en-US" sz="2200" dirty="0">
                <a:solidFill>
                  <a:srgbClr val="FF00FF"/>
                </a:solidFill>
                <a:effectLst>
                  <a:outerShdw blurRad="38100" dist="38100" dir="2700000" algn="tl">
                    <a:srgbClr val="000000">
                      <a:alpha val="43137"/>
                    </a:srgbClr>
                  </a:outerShdw>
                </a:effectLst>
                <a:ea typeface="楷体" pitchFamily="49" charset="-122"/>
                <a:cs typeface="Times New Roman" pitchFamily="18" charset="0"/>
              </a:rPr>
              <a:t>指针域</a:t>
            </a:r>
            <a:r>
              <a:rPr kumimoji="1" lang="zh-CN" altLang="en-US" sz="2200" dirty="0">
                <a:solidFill>
                  <a:srgbClr val="FF00FF"/>
                </a:solidFill>
                <a:ea typeface="楷体" pitchFamily="49" charset="-122"/>
                <a:cs typeface="Times New Roman" pitchFamily="18" charset="0"/>
              </a:rPr>
              <a:t>。</a:t>
            </a:r>
            <a:r>
              <a:rPr kumimoji="1" lang="zh-CN" altLang="en-US" sz="2200" dirty="0">
                <a:ea typeface="楷体" pitchFamily="49" charset="-122"/>
                <a:cs typeface="Times New Roman" pitchFamily="18" charset="0"/>
              </a:rPr>
              <a:t>   </a:t>
            </a:r>
            <a:endParaRPr lang="zh-CN" altLang="en-US" sz="2200" dirty="0">
              <a:ea typeface="楷体" pitchFamily="49" charset="-122"/>
              <a:cs typeface="Times New Roman" pitchFamily="18" charset="0"/>
            </a:endParaRPr>
          </a:p>
        </p:txBody>
      </p:sp>
      <p:sp>
        <p:nvSpPr>
          <p:cNvPr id="5" name="椭圆 4"/>
          <p:cNvSpPr/>
          <p:nvPr/>
        </p:nvSpPr>
        <p:spPr>
          <a:xfrm>
            <a:off x="1285852" y="2788034"/>
            <a:ext cx="500066"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 name="椭圆 5"/>
          <p:cNvSpPr/>
          <p:nvPr/>
        </p:nvSpPr>
        <p:spPr>
          <a:xfrm>
            <a:off x="2285984" y="2788034"/>
            <a:ext cx="500066"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8" name="直接箭头连接符 7"/>
          <p:cNvCxnSpPr>
            <a:stCxn id="5" idx="6"/>
            <a:endCxn id="6" idx="2"/>
          </p:cNvCxnSpPr>
          <p:nvPr/>
        </p:nvCxnSpPr>
        <p:spPr>
          <a:xfrm>
            <a:off x="1785918" y="3038067"/>
            <a:ext cx="500066"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3286116" y="2788034"/>
            <a:ext cx="500066"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10" name="直接箭头连接符 9"/>
          <p:cNvCxnSpPr>
            <a:endCxn id="9" idx="2"/>
          </p:cNvCxnSpPr>
          <p:nvPr/>
        </p:nvCxnSpPr>
        <p:spPr>
          <a:xfrm>
            <a:off x="2786050" y="3038067"/>
            <a:ext cx="500066"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4286248" y="2788034"/>
            <a:ext cx="500066"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12" name="直接箭头连接符 11"/>
          <p:cNvCxnSpPr>
            <a:endCxn id="11" idx="2"/>
          </p:cNvCxnSpPr>
          <p:nvPr/>
        </p:nvCxnSpPr>
        <p:spPr>
          <a:xfrm>
            <a:off x="3786182" y="3038067"/>
            <a:ext cx="500066"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5324480" y="2788034"/>
            <a:ext cx="500066"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14" name="直接箭头连接符 13"/>
          <p:cNvCxnSpPr>
            <a:endCxn id="13" idx="2"/>
          </p:cNvCxnSpPr>
          <p:nvPr/>
        </p:nvCxnSpPr>
        <p:spPr>
          <a:xfrm>
            <a:off x="4824414" y="3038067"/>
            <a:ext cx="500066"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14348" y="4716860"/>
            <a:ext cx="8001056" cy="1323439"/>
          </a:xfrm>
          <a:prstGeom prst="rect">
            <a:avLst/>
          </a:prstGeom>
          <a:ln/>
        </p:spPr>
        <p:style>
          <a:lnRef idx="1">
            <a:schemeClr val="accent6"/>
          </a:lnRef>
          <a:fillRef idx="2">
            <a:schemeClr val="accent6"/>
          </a:fillRef>
          <a:effectRef idx="1">
            <a:schemeClr val="accent6"/>
          </a:effectRef>
          <a:fontRef idx="minor">
            <a:schemeClr val="dk1"/>
          </a:fontRef>
        </p:style>
        <p:txBody>
          <a:bodyPr wrap="square" rtlCol="0">
            <a:spAutoFit/>
          </a:bodyPr>
          <a:lstStyle/>
          <a:p>
            <a:pPr marL="457200" indent="-457200" algn="l">
              <a:lnSpc>
                <a:spcPts val="3200"/>
              </a:lnSpc>
              <a:buBlip>
                <a:blip r:embed="rId4"/>
              </a:buBlip>
            </a:pPr>
            <a:r>
              <a:rPr lang="zh-CN" altLang="en-US" sz="2000">
                <a:ea typeface="楷体" pitchFamily="49" charset="-122"/>
                <a:cs typeface="Times New Roman" pitchFamily="18" charset="0"/>
              </a:rPr>
              <a:t>每个物理结点增加</a:t>
            </a:r>
            <a:r>
              <a:rPr lang="zh-CN" altLang="en-US" sz="2000" dirty="0">
                <a:ea typeface="楷体" pitchFamily="49" charset="-122"/>
                <a:cs typeface="Times New Roman" pitchFamily="18" charset="0"/>
              </a:rPr>
              <a:t>一个</a:t>
            </a:r>
            <a:r>
              <a:rPr lang="zh-CN" altLang="en-US" sz="2000">
                <a:ea typeface="楷体" pitchFamily="49" charset="-122"/>
                <a:cs typeface="Times New Roman" pitchFamily="18" charset="0"/>
              </a:rPr>
              <a:t>指向后继</a:t>
            </a:r>
            <a:r>
              <a:rPr kumimoji="1" lang="zh-CN" altLang="en-US" sz="2000">
                <a:ea typeface="楷体" pitchFamily="49" charset="-122"/>
                <a:cs typeface="Times New Roman" pitchFamily="18" charset="0"/>
              </a:rPr>
              <a:t>结点的</a:t>
            </a:r>
            <a:r>
              <a:rPr kumimoji="1" lang="zh-CN" altLang="en-US" sz="2000" dirty="0">
                <a:ea typeface="楷体" pitchFamily="49" charset="-122"/>
                <a:cs typeface="Times New Roman" pitchFamily="18" charset="0"/>
              </a:rPr>
              <a:t>指针域 </a:t>
            </a:r>
            <a:r>
              <a:rPr kumimoji="1" lang="en-US" altLang="zh-CN" sz="2000" dirty="0">
                <a:ea typeface="楷体" pitchFamily="49" charset="-122"/>
                <a:cs typeface="Times New Roman" pitchFamily="18" charset="0"/>
                <a:sym typeface="Wingdings"/>
              </a:rPr>
              <a:t> </a:t>
            </a:r>
            <a:r>
              <a:rPr kumimoji="1" lang="zh-CN" altLang="en-US" sz="2000" spc="50" dirty="0">
                <a:ln w="11430"/>
                <a:solidFill>
                  <a:srgbClr val="FF0000"/>
                </a:solidFill>
                <a:effectLst>
                  <a:outerShdw blurRad="76200" dist="50800" dir="5400000" algn="tl" rotWithShape="0">
                    <a:srgbClr val="000000">
                      <a:alpha val="65000"/>
                    </a:srgbClr>
                  </a:outerShdw>
                </a:effectLst>
                <a:ea typeface="楷体" pitchFamily="49" charset="-122"/>
                <a:cs typeface="Times New Roman" pitchFamily="18" charset="0"/>
              </a:rPr>
              <a:t>单链表</a:t>
            </a:r>
            <a:r>
              <a:rPr kumimoji="1" lang="zh-CN" altLang="en-US" sz="2000" spc="50" dirty="0">
                <a:ln w="11430"/>
                <a:effectLst>
                  <a:outerShdw blurRad="76200" dist="50800" dir="5400000" algn="tl" rotWithShape="0">
                    <a:srgbClr val="000000">
                      <a:alpha val="65000"/>
                    </a:srgbClr>
                  </a:outerShdw>
                </a:effectLst>
                <a:ea typeface="楷体" pitchFamily="49" charset="-122"/>
                <a:cs typeface="Times New Roman" pitchFamily="18" charset="0"/>
              </a:rPr>
              <a:t>。</a:t>
            </a:r>
            <a:endParaRPr kumimoji="1" lang="en-US" altLang="zh-CN" sz="2000" spc="50" dirty="0">
              <a:ln w="11430"/>
              <a:effectLst>
                <a:outerShdw blurRad="76200" dist="50800" dir="5400000" algn="tl" rotWithShape="0">
                  <a:srgbClr val="000000">
                    <a:alpha val="65000"/>
                  </a:srgbClr>
                </a:outerShdw>
              </a:effectLst>
              <a:ea typeface="楷体" pitchFamily="49" charset="-122"/>
              <a:cs typeface="Times New Roman" pitchFamily="18" charset="0"/>
            </a:endParaRPr>
          </a:p>
          <a:p>
            <a:pPr marL="457200" indent="-457200" algn="l">
              <a:lnSpc>
                <a:spcPts val="3200"/>
              </a:lnSpc>
              <a:buBlip>
                <a:blip r:embed="rId4"/>
              </a:buBlip>
            </a:pPr>
            <a:r>
              <a:rPr lang="zh-CN" altLang="en-US" sz="2000">
                <a:ea typeface="楷体" pitchFamily="49" charset="-122"/>
                <a:cs typeface="Times New Roman" pitchFamily="18" charset="0"/>
              </a:rPr>
              <a:t>每个物理结点增加</a:t>
            </a:r>
            <a:r>
              <a:rPr lang="zh-CN" altLang="en-US" sz="2000" dirty="0">
                <a:ea typeface="楷体" pitchFamily="49" charset="-122"/>
                <a:cs typeface="Times New Roman" pitchFamily="18" charset="0"/>
              </a:rPr>
              <a:t>一个</a:t>
            </a:r>
            <a:r>
              <a:rPr lang="zh-CN" altLang="en-US" sz="2000">
                <a:ea typeface="楷体" pitchFamily="49" charset="-122"/>
                <a:cs typeface="Times New Roman" pitchFamily="18" charset="0"/>
              </a:rPr>
              <a:t>指向后继</a:t>
            </a:r>
            <a:r>
              <a:rPr kumimoji="1" lang="zh-CN" altLang="en-US" sz="2000">
                <a:ea typeface="楷体" pitchFamily="49" charset="-122"/>
                <a:cs typeface="Times New Roman" pitchFamily="18" charset="0"/>
              </a:rPr>
              <a:t>结点的</a:t>
            </a:r>
            <a:r>
              <a:rPr kumimoji="1" lang="zh-CN" altLang="en-US" sz="2000" dirty="0">
                <a:ea typeface="楷体" pitchFamily="49" charset="-122"/>
                <a:cs typeface="Times New Roman" pitchFamily="18" charset="0"/>
              </a:rPr>
              <a:t>指针域和一</a:t>
            </a:r>
            <a:r>
              <a:rPr kumimoji="1" lang="zh-CN" altLang="en-US" sz="2000">
                <a:ea typeface="楷体" pitchFamily="49" charset="-122"/>
                <a:cs typeface="Times New Roman" pitchFamily="18" charset="0"/>
              </a:rPr>
              <a:t>个指向前驱结点的</a:t>
            </a:r>
            <a:r>
              <a:rPr kumimoji="1" lang="zh-CN" altLang="en-US" sz="2000" dirty="0">
                <a:ea typeface="楷体" pitchFamily="49" charset="-122"/>
                <a:cs typeface="Times New Roman" pitchFamily="18" charset="0"/>
              </a:rPr>
              <a:t>指针域 </a:t>
            </a:r>
            <a:r>
              <a:rPr kumimoji="1" lang="en-US" altLang="zh-CN" sz="2000" dirty="0">
                <a:ea typeface="楷体" pitchFamily="49" charset="-122"/>
                <a:cs typeface="Times New Roman" pitchFamily="18" charset="0"/>
                <a:sym typeface="Wingdings"/>
              </a:rPr>
              <a:t></a:t>
            </a:r>
            <a:r>
              <a:rPr kumimoji="1" lang="zh-CN" altLang="en-US" sz="2000" spc="50" dirty="0">
                <a:ln w="11430"/>
                <a:solidFill>
                  <a:srgbClr val="FF0000"/>
                </a:solidFill>
                <a:effectLst>
                  <a:outerShdw blurRad="76200" dist="50800" dir="5400000" algn="tl" rotWithShape="0">
                    <a:srgbClr val="000000">
                      <a:alpha val="65000"/>
                    </a:srgbClr>
                  </a:outerShdw>
                </a:effectLst>
                <a:ea typeface="楷体" pitchFamily="49" charset="-122"/>
                <a:cs typeface="Times New Roman" pitchFamily="18" charset="0"/>
              </a:rPr>
              <a:t>双链表</a:t>
            </a:r>
            <a:r>
              <a:rPr kumimoji="1" lang="zh-CN" altLang="en-US" sz="2000" spc="50" dirty="0">
                <a:ln w="11430"/>
                <a:effectLst>
                  <a:outerShdw blurRad="76200" dist="50800" dir="5400000" algn="tl" rotWithShape="0">
                    <a:srgbClr val="000000">
                      <a:alpha val="65000"/>
                    </a:srgbClr>
                  </a:outerShdw>
                </a:effectLst>
                <a:ea typeface="楷体" pitchFamily="49" charset="-122"/>
                <a:cs typeface="Times New Roman" pitchFamily="18" charset="0"/>
              </a:rPr>
              <a:t>。</a:t>
            </a:r>
            <a:endParaRPr lang="zh-CN" altLang="en-US" sz="2000" dirty="0">
              <a:ea typeface="楷体" pitchFamily="49" charset="-122"/>
              <a:cs typeface="Times New Roman" pitchFamily="18" charset="0"/>
            </a:endParaRPr>
          </a:p>
        </p:txBody>
      </p:sp>
      <p:sp>
        <p:nvSpPr>
          <p:cNvPr id="16" name="Text Box 5" descr="25%">
            <a:hlinkClick r:id="rId5" action="ppaction://hlinksldjump"/>
          </p:cNvPr>
          <p:cNvSpPr txBox="1">
            <a:spLocks noChangeArrowheads="1"/>
          </p:cNvSpPr>
          <p:nvPr/>
        </p:nvSpPr>
        <p:spPr bwMode="auto">
          <a:xfrm>
            <a:off x="1500166" y="285728"/>
            <a:ext cx="5867400" cy="57943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2.3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线性表的链式存储结构</a:t>
            </a:r>
          </a:p>
        </p:txBody>
      </p:sp>
      <p:sp>
        <p:nvSpPr>
          <p:cNvPr id="3" name="幻灯片编号占位符 2"/>
          <p:cNvSpPr>
            <a:spLocks noGrp="1"/>
          </p:cNvSpPr>
          <p:nvPr>
            <p:ph type="sldNum" sz="quarter" idx="12"/>
          </p:nvPr>
        </p:nvSpPr>
        <p:spPr/>
        <p:txBody>
          <a:bodyPr/>
          <a:lstStyle/>
          <a:p>
            <a:fld id="{BC067DFE-42A7-4CB5-93C4-F2F97DA7580C}" type="slidenum">
              <a:rPr lang="en-US" altLang="zh-CN" smtClean="0"/>
              <a:pPr/>
              <a:t>34</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8907"/>
    </mc:Choice>
    <mc:Fallback xmlns="">
      <p:transition xmlns:p14="http://schemas.microsoft.com/office/powerpoint/2010/main" spd="slow" advTm="3890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5">
                                            <p:txEl>
                                              <p:pRg st="0" end="0"/>
                                            </p:txEl>
                                          </p:spTgt>
                                        </p:tgtEl>
                                        <p:attrNameLst>
                                          <p:attrName>style.visibility</p:attrName>
                                        </p:attrNameLst>
                                      </p:cBhvr>
                                      <p:to>
                                        <p:strVal val="visible"/>
                                      </p:to>
                                    </p:set>
                                    <p:anim calcmode="discrete" valueType="clr">
                                      <p:cBhvr override="childStyle">
                                        <p:cTn id="7" dur="80"/>
                                        <p:tgtEl>
                                          <p:spTgt spid="1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5">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5">
                                            <p:txEl>
                                              <p:pRg st="1" end="1"/>
                                            </p:txEl>
                                          </p:spTgt>
                                        </p:tgtEl>
                                        <p:attrNameLst>
                                          <p:attrName>style.visibility</p:attrName>
                                        </p:attrNameLst>
                                      </p:cBhvr>
                                      <p:to>
                                        <p:strVal val="visible"/>
                                      </p:to>
                                    </p:set>
                                    <p:anim calcmode="discrete" valueType="clr">
                                      <p:cBhvr override="childStyle">
                                        <p:cTn id="14" dur="80"/>
                                        <p:tgtEl>
                                          <p:spTgt spid="1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5">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15">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0" y="3024188"/>
            <a:ext cx="184731" cy="461665"/>
          </a:xfrm>
          <a:prstGeom prst="rect">
            <a:avLst/>
          </a:prstGeom>
          <a:noFill/>
          <a:ln w="9525">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264195" name="Rectangle 3"/>
          <p:cNvSpPr>
            <a:spLocks noChangeArrowheads="1"/>
          </p:cNvSpPr>
          <p:nvPr/>
        </p:nvSpPr>
        <p:spPr bwMode="auto">
          <a:xfrm>
            <a:off x="3598831" y="1000108"/>
            <a:ext cx="2665413" cy="9366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kumimoji="1" lang="zh-CN" altLang="en-US" sz="2000" dirty="0">
                <a:solidFill>
                  <a:srgbClr val="FF00FF"/>
                </a:solidFill>
                <a:latin typeface="Consolas" pitchFamily="49" charset="0"/>
                <a:ea typeface="楷体" pitchFamily="49" charset="-122"/>
                <a:cs typeface="Consolas" pitchFamily="49" charset="0"/>
              </a:rPr>
              <a:t>线性表</a:t>
            </a:r>
          </a:p>
          <a:p>
            <a:r>
              <a:rPr kumimoji="1" lang="en-US" altLang="zh-CN" sz="2000">
                <a:solidFill>
                  <a:srgbClr val="3333FF"/>
                </a:solidFill>
                <a:latin typeface="Consolas" pitchFamily="49" charset="0"/>
                <a:ea typeface="楷体" pitchFamily="49" charset="-122"/>
                <a:cs typeface="Consolas" pitchFamily="49" charset="0"/>
              </a:rPr>
              <a:t>(</a:t>
            </a:r>
            <a:r>
              <a:rPr kumimoji="1" lang="en-US" altLang="zh-CN" sz="2000" i="1">
                <a:solidFill>
                  <a:srgbClr val="3333FF"/>
                </a:solidFill>
                <a:latin typeface="Consolas" pitchFamily="49" charset="0"/>
                <a:ea typeface="楷体" pitchFamily="49" charset="-122"/>
                <a:cs typeface="Consolas" pitchFamily="49" charset="0"/>
              </a:rPr>
              <a:t>a</a:t>
            </a:r>
            <a:r>
              <a:rPr kumimoji="1" lang="en-US" altLang="zh-CN" sz="2000" baseline="-25000">
                <a:solidFill>
                  <a:srgbClr val="3333FF"/>
                </a:solidFill>
                <a:latin typeface="Consolas" pitchFamily="49" charset="0"/>
                <a:ea typeface="楷体" pitchFamily="49" charset="-122"/>
                <a:cs typeface="Consolas" pitchFamily="49" charset="0"/>
              </a:rPr>
              <a:t>1</a:t>
            </a:r>
            <a:r>
              <a:rPr kumimoji="1" lang="zh-CN" altLang="en-US" sz="2000">
                <a:solidFill>
                  <a:srgbClr val="3333FF"/>
                </a:solidFill>
                <a:latin typeface="Consolas" pitchFamily="49" charset="0"/>
                <a:ea typeface="楷体" pitchFamily="49" charset="-122"/>
                <a:cs typeface="Consolas" pitchFamily="49" charset="0"/>
              </a:rPr>
              <a:t>，</a:t>
            </a:r>
            <a:r>
              <a:rPr kumimoji="1" lang="en-US" altLang="zh-CN" sz="2000" i="1">
                <a:solidFill>
                  <a:srgbClr val="3333FF"/>
                </a:solidFill>
                <a:latin typeface="Consolas" pitchFamily="49" charset="0"/>
                <a:ea typeface="楷体" pitchFamily="49" charset="-122"/>
                <a:cs typeface="Consolas" pitchFamily="49" charset="0"/>
              </a:rPr>
              <a:t>a</a:t>
            </a:r>
            <a:r>
              <a:rPr kumimoji="1" lang="en-US" altLang="zh-CN" sz="2000" baseline="-25000">
                <a:solidFill>
                  <a:srgbClr val="3333FF"/>
                </a:solidFill>
                <a:latin typeface="Consolas" pitchFamily="49" charset="0"/>
                <a:ea typeface="楷体" pitchFamily="49" charset="-122"/>
                <a:cs typeface="Consolas" pitchFamily="49" charset="0"/>
              </a:rPr>
              <a:t>2</a:t>
            </a:r>
            <a:r>
              <a:rPr kumimoji="1" lang="zh-CN" altLang="en-US" sz="2000">
                <a:solidFill>
                  <a:srgbClr val="3333FF"/>
                </a:solidFill>
                <a:latin typeface="Consolas" pitchFamily="49" charset="0"/>
                <a:ea typeface="楷体" pitchFamily="49" charset="-122"/>
                <a:cs typeface="Consolas" pitchFamily="49" charset="0"/>
              </a:rPr>
              <a:t>，</a:t>
            </a:r>
            <a:r>
              <a:rPr kumimoji="1" lang="en-US" altLang="zh-CN" sz="2000">
                <a:solidFill>
                  <a:srgbClr val="3333FF"/>
                </a:solidFill>
                <a:latin typeface="Consolas" pitchFamily="49" charset="0"/>
                <a:ea typeface="楷体" pitchFamily="49" charset="-122"/>
                <a:cs typeface="Consolas" pitchFamily="49" charset="0"/>
              </a:rPr>
              <a:t>…</a:t>
            </a:r>
            <a:r>
              <a:rPr kumimoji="1" lang="zh-CN" altLang="en-US" sz="2000">
                <a:solidFill>
                  <a:srgbClr val="3333FF"/>
                </a:solidFill>
                <a:latin typeface="Consolas" pitchFamily="49" charset="0"/>
                <a:ea typeface="楷体" pitchFamily="49" charset="-122"/>
                <a:cs typeface="Consolas" pitchFamily="49" charset="0"/>
              </a:rPr>
              <a:t>，</a:t>
            </a:r>
            <a:r>
              <a:rPr kumimoji="1" lang="en-US" altLang="zh-CN" sz="2000" i="1">
                <a:solidFill>
                  <a:srgbClr val="3333FF"/>
                </a:solidFill>
                <a:latin typeface="Consolas" pitchFamily="49" charset="0"/>
                <a:ea typeface="楷体" pitchFamily="49" charset="-122"/>
                <a:cs typeface="Consolas" pitchFamily="49" charset="0"/>
              </a:rPr>
              <a:t>a</a:t>
            </a:r>
            <a:r>
              <a:rPr kumimoji="1" lang="en-US" altLang="zh-CN" sz="2000" i="1" baseline="-25000">
                <a:solidFill>
                  <a:srgbClr val="3333FF"/>
                </a:solidFill>
                <a:latin typeface="Consolas" pitchFamily="49" charset="0"/>
                <a:ea typeface="楷体" pitchFamily="49" charset="-122"/>
                <a:cs typeface="Consolas" pitchFamily="49" charset="0"/>
              </a:rPr>
              <a:t>i</a:t>
            </a:r>
            <a:r>
              <a:rPr kumimoji="1" lang="zh-CN" altLang="en-US" sz="2000">
                <a:solidFill>
                  <a:srgbClr val="3333FF"/>
                </a:solidFill>
                <a:latin typeface="Consolas" pitchFamily="49" charset="0"/>
                <a:ea typeface="楷体" pitchFamily="49" charset="-122"/>
                <a:cs typeface="Consolas" pitchFamily="49" charset="0"/>
              </a:rPr>
              <a:t>，</a:t>
            </a:r>
            <a:r>
              <a:rPr kumimoji="1" lang="en-US" altLang="zh-CN" sz="2000">
                <a:solidFill>
                  <a:srgbClr val="3333FF"/>
                </a:solidFill>
                <a:latin typeface="Consolas" pitchFamily="49" charset="0"/>
                <a:ea typeface="楷体" pitchFamily="49" charset="-122"/>
                <a:cs typeface="Consolas" pitchFamily="49" charset="0"/>
              </a:rPr>
              <a:t>…</a:t>
            </a:r>
            <a:r>
              <a:rPr kumimoji="1" lang="en-US" altLang="zh-CN" sz="2000" i="1" dirty="0">
                <a:solidFill>
                  <a:srgbClr val="3333FF"/>
                </a:solidFill>
                <a:latin typeface="Consolas" pitchFamily="49" charset="0"/>
                <a:ea typeface="楷体" pitchFamily="49" charset="-122"/>
                <a:cs typeface="Consolas" pitchFamily="49" charset="0"/>
              </a:rPr>
              <a:t>a</a:t>
            </a:r>
            <a:r>
              <a:rPr kumimoji="1" lang="en-US" altLang="zh-CN" sz="2000" i="1" baseline="-25000" dirty="0">
                <a:solidFill>
                  <a:srgbClr val="3333FF"/>
                </a:solidFill>
                <a:latin typeface="Consolas" pitchFamily="49" charset="0"/>
                <a:ea typeface="楷体" pitchFamily="49" charset="-122"/>
                <a:cs typeface="Consolas" pitchFamily="49" charset="0"/>
              </a:rPr>
              <a:t>n </a:t>
            </a:r>
            <a:r>
              <a:rPr kumimoji="1" lang="en-US" altLang="zh-CN" sz="2000" dirty="0">
                <a:solidFill>
                  <a:srgbClr val="3333FF"/>
                </a:solidFill>
                <a:latin typeface="Consolas" pitchFamily="49" charset="0"/>
                <a:ea typeface="楷体" pitchFamily="49" charset="-122"/>
                <a:cs typeface="Consolas" pitchFamily="49" charset="0"/>
              </a:rPr>
              <a:t>)</a:t>
            </a:r>
          </a:p>
        </p:txBody>
      </p:sp>
      <p:sp>
        <p:nvSpPr>
          <p:cNvPr id="264196" name="AutoShape 4"/>
          <p:cNvSpPr>
            <a:spLocks noChangeArrowheads="1"/>
          </p:cNvSpPr>
          <p:nvPr/>
        </p:nvSpPr>
        <p:spPr bwMode="auto">
          <a:xfrm>
            <a:off x="4751356" y="2152633"/>
            <a:ext cx="360363" cy="863600"/>
          </a:xfrm>
          <a:prstGeom prst="downArrow">
            <a:avLst>
              <a:gd name="adj1" fmla="val 50000"/>
              <a:gd name="adj2" fmla="val 59912"/>
            </a:avLst>
          </a:prstGeom>
          <a:solidFill>
            <a:srgbClr val="008000"/>
          </a:solidFill>
          <a:ln w="38100" algn="ctr">
            <a:solidFill>
              <a:schemeClr val="bg1"/>
            </a:solidFill>
            <a:miter lim="800000"/>
            <a:headEnd/>
            <a:tailEnd/>
          </a:ln>
          <a:effectLst/>
        </p:spPr>
        <p:txBody>
          <a:bodyPr wrap="none" anchor="ctr"/>
          <a:lstStyle/>
          <a:p>
            <a:endParaRPr lang="zh-CN" altLang="en-US">
              <a:latin typeface="Consolas" pitchFamily="49" charset="0"/>
              <a:cs typeface="Consolas" pitchFamily="49" charset="0"/>
            </a:endParaRPr>
          </a:p>
        </p:txBody>
      </p:sp>
      <p:sp>
        <p:nvSpPr>
          <p:cNvPr id="264197" name="Text Box 5"/>
          <p:cNvSpPr txBox="1">
            <a:spLocks noChangeArrowheads="1"/>
          </p:cNvSpPr>
          <p:nvPr/>
        </p:nvSpPr>
        <p:spPr bwMode="auto">
          <a:xfrm>
            <a:off x="5256182" y="2295508"/>
            <a:ext cx="993788" cy="396875"/>
          </a:xfrm>
          <a:prstGeom prst="rect">
            <a:avLst/>
          </a:prstGeom>
          <a:noFill/>
          <a:ln w="38100" algn="ctr">
            <a:noFill/>
            <a:miter lim="800000"/>
            <a:headEnd/>
            <a:tailEnd/>
          </a:ln>
          <a:effectLst/>
        </p:spPr>
        <p:txBody>
          <a:bodyPr wrap="square">
            <a:spAutoFit/>
          </a:bodyPr>
          <a:lstStyle/>
          <a:p>
            <a:pPr>
              <a:spcBef>
                <a:spcPct val="50000"/>
              </a:spcBef>
            </a:pPr>
            <a:r>
              <a:rPr lang="zh-CN" altLang="en-US" sz="2000" dirty="0">
                <a:solidFill>
                  <a:srgbClr val="3333FF"/>
                </a:solidFill>
                <a:latin typeface="Consolas" pitchFamily="49" charset="0"/>
                <a:ea typeface="楷体" pitchFamily="49" charset="-122"/>
                <a:cs typeface="Consolas" pitchFamily="49" charset="0"/>
              </a:rPr>
              <a:t>映射</a:t>
            </a:r>
          </a:p>
        </p:txBody>
      </p:sp>
      <p:sp>
        <p:nvSpPr>
          <p:cNvPr id="264198" name="Rectangle 6"/>
          <p:cNvSpPr>
            <a:spLocks noChangeArrowheads="1"/>
          </p:cNvSpPr>
          <p:nvPr/>
        </p:nvSpPr>
        <p:spPr bwMode="auto">
          <a:xfrm>
            <a:off x="2089119" y="3359147"/>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4199" name="Rectangle 7"/>
          <p:cNvSpPr>
            <a:spLocks noChangeArrowheads="1"/>
          </p:cNvSpPr>
          <p:nvPr/>
        </p:nvSpPr>
        <p:spPr bwMode="auto">
          <a:xfrm>
            <a:off x="2630456" y="3359147"/>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4217" name="Text Box 25"/>
          <p:cNvSpPr txBox="1">
            <a:spLocks noChangeArrowheads="1"/>
          </p:cNvSpPr>
          <p:nvPr/>
        </p:nvSpPr>
        <p:spPr bwMode="auto">
          <a:xfrm>
            <a:off x="142844" y="1428736"/>
            <a:ext cx="1728787" cy="430887"/>
          </a:xfrm>
          <a:prstGeom prst="rect">
            <a:avLst/>
          </a:prstGeom>
          <a:noFill/>
          <a:ln w="38100" algn="ctr">
            <a:noFill/>
            <a:miter lim="800000"/>
            <a:headEnd/>
            <a:tailEnd/>
          </a:ln>
          <a:effectLst/>
        </p:spPr>
        <p:txBody>
          <a:bodyPr>
            <a:spAutoFit/>
          </a:bodyPr>
          <a:lstStyle/>
          <a:p>
            <a:pPr>
              <a:spcBef>
                <a:spcPct val="50000"/>
              </a:spcBef>
            </a:pPr>
            <a:r>
              <a:rPr kumimoji="1" lang="zh-CN" altLang="en-US" sz="2200" dirty="0">
                <a:solidFill>
                  <a:srgbClr val="3333FF"/>
                </a:solidFill>
                <a:latin typeface="Consolas" pitchFamily="49" charset="0"/>
                <a:ea typeface="楷体" pitchFamily="49" charset="-122"/>
                <a:cs typeface="Consolas" pitchFamily="49" charset="0"/>
              </a:rPr>
              <a:t>逻辑结构</a:t>
            </a:r>
          </a:p>
        </p:txBody>
      </p:sp>
      <p:sp>
        <p:nvSpPr>
          <p:cNvPr id="264218" name="Text Box 26"/>
          <p:cNvSpPr txBox="1">
            <a:spLocks noChangeArrowheads="1"/>
          </p:cNvSpPr>
          <p:nvPr/>
        </p:nvSpPr>
        <p:spPr bwMode="auto">
          <a:xfrm>
            <a:off x="142844" y="3282950"/>
            <a:ext cx="1728787" cy="430887"/>
          </a:xfrm>
          <a:prstGeom prst="rect">
            <a:avLst/>
          </a:prstGeom>
          <a:noFill/>
          <a:ln w="38100" algn="ctr">
            <a:noFill/>
            <a:miter lim="800000"/>
            <a:headEnd/>
            <a:tailEnd/>
          </a:ln>
          <a:effectLst/>
        </p:spPr>
        <p:txBody>
          <a:bodyPr>
            <a:spAutoFit/>
          </a:bodyPr>
          <a:lstStyle/>
          <a:p>
            <a:pPr>
              <a:spcBef>
                <a:spcPct val="50000"/>
              </a:spcBef>
            </a:pPr>
            <a:r>
              <a:rPr kumimoji="1" lang="zh-CN" altLang="en-US" sz="2200">
                <a:solidFill>
                  <a:srgbClr val="3333FF"/>
                </a:solidFill>
                <a:latin typeface="Consolas" pitchFamily="49" charset="0"/>
                <a:ea typeface="楷体" pitchFamily="49" charset="-122"/>
                <a:cs typeface="Consolas" pitchFamily="49" charset="0"/>
              </a:rPr>
              <a:t>存储结构</a:t>
            </a:r>
          </a:p>
        </p:txBody>
      </p:sp>
      <p:sp>
        <p:nvSpPr>
          <p:cNvPr id="264219" name="AutoShape 27"/>
          <p:cNvSpPr>
            <a:spLocks noChangeArrowheads="1"/>
          </p:cNvSpPr>
          <p:nvPr/>
        </p:nvSpPr>
        <p:spPr bwMode="auto">
          <a:xfrm>
            <a:off x="861981" y="2071678"/>
            <a:ext cx="215900" cy="935037"/>
          </a:xfrm>
          <a:prstGeom prst="downArrow">
            <a:avLst>
              <a:gd name="adj1" fmla="val 50000"/>
              <a:gd name="adj2" fmla="val 108272"/>
            </a:avLst>
          </a:prstGeom>
          <a:solidFill>
            <a:srgbClr val="008000"/>
          </a:solidFill>
          <a:ln w="38100" algn="ctr">
            <a:noFill/>
            <a:miter lim="800000"/>
            <a:headEnd/>
            <a:tailEnd/>
          </a:ln>
          <a:effectLst/>
        </p:spPr>
        <p:txBody>
          <a:bodyPr wrap="none" anchor="ctr"/>
          <a:lstStyle/>
          <a:p>
            <a:endParaRPr lang="zh-CN" altLang="zh-CN">
              <a:solidFill>
                <a:srgbClr val="660066"/>
              </a:solidFill>
              <a:latin typeface="Consolas" pitchFamily="49" charset="0"/>
              <a:cs typeface="Consolas" pitchFamily="49" charset="0"/>
            </a:endParaRPr>
          </a:p>
        </p:txBody>
      </p:sp>
      <p:sp>
        <p:nvSpPr>
          <p:cNvPr id="264220" name="Rectangle 28"/>
          <p:cNvSpPr>
            <a:spLocks noChangeArrowheads="1"/>
          </p:cNvSpPr>
          <p:nvPr/>
        </p:nvSpPr>
        <p:spPr bwMode="auto">
          <a:xfrm>
            <a:off x="3457544" y="3359147"/>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err="1">
                <a:solidFill>
                  <a:srgbClr val="3333FF"/>
                </a:solidFill>
                <a:latin typeface="Consolas" pitchFamily="49" charset="0"/>
                <a:cs typeface="Consolas" pitchFamily="49" charset="0"/>
              </a:rPr>
              <a:t>a</a:t>
            </a:r>
            <a:r>
              <a:rPr lang="en-US" altLang="zh-CN" baseline="-25000" dirty="0" err="1">
                <a:solidFill>
                  <a:srgbClr val="3333FF"/>
                </a:solidFill>
                <a:latin typeface="Consolas" pitchFamily="49" charset="0"/>
                <a:cs typeface="Consolas" pitchFamily="49" charset="0"/>
              </a:rPr>
              <a:t>1</a:t>
            </a:r>
            <a:endParaRPr lang="en-US" altLang="zh-CN" baseline="-25000" dirty="0">
              <a:solidFill>
                <a:srgbClr val="3333FF"/>
              </a:solidFill>
              <a:latin typeface="Consolas" pitchFamily="49" charset="0"/>
              <a:cs typeface="Consolas" pitchFamily="49" charset="0"/>
            </a:endParaRPr>
          </a:p>
        </p:txBody>
      </p:sp>
      <p:sp>
        <p:nvSpPr>
          <p:cNvPr id="264221" name="Rectangle 29"/>
          <p:cNvSpPr>
            <a:spLocks noChangeArrowheads="1"/>
          </p:cNvSpPr>
          <p:nvPr/>
        </p:nvSpPr>
        <p:spPr bwMode="auto">
          <a:xfrm>
            <a:off x="3998881" y="3359147"/>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4222" name="Rectangle 30"/>
          <p:cNvSpPr>
            <a:spLocks noChangeArrowheads="1"/>
          </p:cNvSpPr>
          <p:nvPr/>
        </p:nvSpPr>
        <p:spPr bwMode="auto">
          <a:xfrm>
            <a:off x="4895819" y="3359147"/>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err="1">
                <a:solidFill>
                  <a:srgbClr val="3333FF"/>
                </a:solidFill>
                <a:latin typeface="Consolas" pitchFamily="49" charset="0"/>
                <a:cs typeface="Consolas" pitchFamily="49" charset="0"/>
              </a:rPr>
              <a:t>a</a:t>
            </a:r>
            <a:r>
              <a:rPr lang="en-US" altLang="zh-CN" baseline="-25000" dirty="0" err="1">
                <a:solidFill>
                  <a:srgbClr val="3333FF"/>
                </a:solidFill>
                <a:latin typeface="Consolas" pitchFamily="49" charset="0"/>
                <a:cs typeface="Consolas" pitchFamily="49" charset="0"/>
              </a:rPr>
              <a:t>2</a:t>
            </a:r>
            <a:endParaRPr lang="en-US" altLang="zh-CN" baseline="-25000" dirty="0">
              <a:solidFill>
                <a:srgbClr val="3333FF"/>
              </a:solidFill>
              <a:latin typeface="Consolas" pitchFamily="49" charset="0"/>
              <a:cs typeface="Consolas" pitchFamily="49" charset="0"/>
            </a:endParaRPr>
          </a:p>
        </p:txBody>
      </p:sp>
      <p:sp>
        <p:nvSpPr>
          <p:cNvPr id="264223" name="Rectangle 31"/>
          <p:cNvSpPr>
            <a:spLocks noChangeArrowheads="1"/>
          </p:cNvSpPr>
          <p:nvPr/>
        </p:nvSpPr>
        <p:spPr bwMode="auto">
          <a:xfrm>
            <a:off x="5437156" y="3359147"/>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4224" name="Rectangle 32"/>
          <p:cNvSpPr>
            <a:spLocks noChangeArrowheads="1"/>
          </p:cNvSpPr>
          <p:nvPr/>
        </p:nvSpPr>
        <p:spPr bwMode="auto">
          <a:xfrm>
            <a:off x="7777131" y="3359147"/>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a:solidFill>
                  <a:srgbClr val="3333FF"/>
                </a:solidFill>
                <a:latin typeface="Consolas" pitchFamily="49" charset="0"/>
                <a:cs typeface="Consolas" pitchFamily="49" charset="0"/>
              </a:rPr>
              <a:t>a</a:t>
            </a:r>
            <a:r>
              <a:rPr lang="en-US" altLang="zh-CN" i="1" baseline="-25000" dirty="0">
                <a:solidFill>
                  <a:srgbClr val="3333FF"/>
                </a:solidFill>
                <a:latin typeface="Consolas" pitchFamily="49" charset="0"/>
                <a:cs typeface="Consolas" pitchFamily="49" charset="0"/>
              </a:rPr>
              <a:t>n</a:t>
            </a:r>
          </a:p>
        </p:txBody>
      </p:sp>
      <p:sp>
        <p:nvSpPr>
          <p:cNvPr id="264225" name="Rectangle 33"/>
          <p:cNvSpPr>
            <a:spLocks noChangeArrowheads="1"/>
          </p:cNvSpPr>
          <p:nvPr/>
        </p:nvSpPr>
        <p:spPr bwMode="auto">
          <a:xfrm>
            <a:off x="8318469" y="3359147"/>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latin typeface="Consolas" pitchFamily="49" charset="0"/>
                <a:cs typeface="Consolas" pitchFamily="49" charset="0"/>
              </a:rPr>
              <a:t>∧</a:t>
            </a:r>
          </a:p>
        </p:txBody>
      </p:sp>
      <p:sp>
        <p:nvSpPr>
          <p:cNvPr id="264226" name="Text Box 34"/>
          <p:cNvSpPr txBox="1">
            <a:spLocks noChangeArrowheads="1"/>
          </p:cNvSpPr>
          <p:nvPr/>
        </p:nvSpPr>
        <p:spPr bwMode="auto">
          <a:xfrm>
            <a:off x="6481731" y="3359147"/>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Consolas" pitchFamily="49" charset="0"/>
                <a:ea typeface="宋体" pitchFamily="2" charset="-122"/>
                <a:cs typeface="Consolas" pitchFamily="49" charset="0"/>
              </a:rPr>
              <a:t>…</a:t>
            </a:r>
          </a:p>
        </p:txBody>
      </p:sp>
      <p:sp>
        <p:nvSpPr>
          <p:cNvPr id="264227" name="Arc 35"/>
          <p:cNvSpPr>
            <a:spLocks/>
          </p:cNvSpPr>
          <p:nvPr/>
        </p:nvSpPr>
        <p:spPr bwMode="auto">
          <a:xfrm>
            <a:off x="2003405" y="3000372"/>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264228" name="Text Box 36"/>
          <p:cNvSpPr txBox="1">
            <a:spLocks noChangeArrowheads="1"/>
          </p:cNvSpPr>
          <p:nvPr/>
        </p:nvSpPr>
        <p:spPr bwMode="auto">
          <a:xfrm>
            <a:off x="1643042" y="2686048"/>
            <a:ext cx="431800" cy="457200"/>
          </a:xfrm>
          <a:prstGeom prst="rect">
            <a:avLst/>
          </a:prstGeom>
          <a:noFill/>
          <a:ln w="9525">
            <a:noFill/>
            <a:miter lim="800000"/>
            <a:headEnd/>
            <a:tailEnd/>
          </a:ln>
          <a:effectLst/>
        </p:spPr>
        <p:txBody>
          <a:bodyPr>
            <a:spAutoFit/>
          </a:bodyPr>
          <a:lstStyle/>
          <a:p>
            <a:pPr algn="l">
              <a:spcBef>
                <a:spcPct val="50000"/>
              </a:spcBef>
            </a:pPr>
            <a:r>
              <a:rPr lang="en-US" altLang="zh-CN" dirty="0">
                <a:latin typeface="Consolas" pitchFamily="49" charset="0"/>
                <a:cs typeface="Consolas" pitchFamily="49" charset="0"/>
              </a:rPr>
              <a:t>L</a:t>
            </a:r>
          </a:p>
        </p:txBody>
      </p:sp>
      <p:sp>
        <p:nvSpPr>
          <p:cNvPr id="264229" name="Line 37"/>
          <p:cNvSpPr>
            <a:spLocks noChangeShapeType="1"/>
          </p:cNvSpPr>
          <p:nvPr/>
        </p:nvSpPr>
        <p:spPr bwMode="auto">
          <a:xfrm>
            <a:off x="2881281" y="3575047"/>
            <a:ext cx="576263"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64230" name="Line 38"/>
          <p:cNvSpPr>
            <a:spLocks noChangeShapeType="1"/>
          </p:cNvSpPr>
          <p:nvPr/>
        </p:nvSpPr>
        <p:spPr bwMode="auto">
          <a:xfrm>
            <a:off x="4321144" y="3575047"/>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64231" name="Line 39"/>
          <p:cNvSpPr>
            <a:spLocks noChangeShapeType="1"/>
          </p:cNvSpPr>
          <p:nvPr/>
        </p:nvSpPr>
        <p:spPr bwMode="auto">
          <a:xfrm>
            <a:off x="5762594" y="3575047"/>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64232" name="Line 40"/>
          <p:cNvSpPr>
            <a:spLocks noChangeShapeType="1"/>
          </p:cNvSpPr>
          <p:nvPr/>
        </p:nvSpPr>
        <p:spPr bwMode="auto">
          <a:xfrm>
            <a:off x="7202456" y="3575047"/>
            <a:ext cx="576263"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64233" name="Text Box 41"/>
          <p:cNvSpPr txBox="1">
            <a:spLocks noChangeArrowheads="1"/>
          </p:cNvSpPr>
          <p:nvPr/>
        </p:nvSpPr>
        <p:spPr bwMode="auto">
          <a:xfrm>
            <a:off x="3286116" y="4075113"/>
            <a:ext cx="3352800" cy="400110"/>
          </a:xfrm>
          <a:prstGeom prst="rect">
            <a:avLst/>
          </a:prstGeom>
          <a:noFill/>
          <a:ln w="9525">
            <a:noFill/>
            <a:miter lim="800000"/>
            <a:headEnd/>
            <a:tailEnd/>
          </a:ln>
          <a:effectLst/>
        </p:spPr>
        <p:txBody>
          <a:bodyPr>
            <a:spAutoFit/>
          </a:bodyPr>
          <a:lstStyle/>
          <a:p>
            <a:pPr>
              <a:spcBef>
                <a:spcPct val="50000"/>
              </a:spcBef>
            </a:pPr>
            <a:r>
              <a:rPr kumimoji="1" lang="zh-CN" altLang="en-US" sz="2000">
                <a:latin typeface="Consolas" pitchFamily="49" charset="0"/>
                <a:ea typeface="楷体" pitchFamily="49" charset="-122"/>
                <a:cs typeface="Consolas" pitchFamily="49" charset="0"/>
              </a:rPr>
              <a:t>带头结点</a:t>
            </a:r>
            <a:r>
              <a:rPr kumimoji="1" lang="zh-CN" altLang="en-US" sz="2000">
                <a:solidFill>
                  <a:srgbClr val="FF00FF"/>
                </a:solidFill>
                <a:latin typeface="Consolas" pitchFamily="49" charset="0"/>
                <a:ea typeface="楷体" pitchFamily="49" charset="-122"/>
                <a:cs typeface="Consolas" pitchFamily="49" charset="0"/>
              </a:rPr>
              <a:t>单</a:t>
            </a:r>
            <a:r>
              <a:rPr kumimoji="1" lang="zh-CN" altLang="en-US" sz="2000" dirty="0">
                <a:solidFill>
                  <a:srgbClr val="FF00FF"/>
                </a:solidFill>
                <a:latin typeface="Consolas" pitchFamily="49" charset="0"/>
                <a:ea typeface="楷体" pitchFamily="49" charset="-122"/>
                <a:cs typeface="Consolas" pitchFamily="49" charset="0"/>
              </a:rPr>
              <a:t>链表</a:t>
            </a:r>
            <a:r>
              <a:rPr kumimoji="1" lang="zh-CN" altLang="en-US" sz="2000" dirty="0">
                <a:latin typeface="Consolas" pitchFamily="49" charset="0"/>
                <a:ea typeface="楷体" pitchFamily="49" charset="-122"/>
                <a:cs typeface="Consolas" pitchFamily="49" charset="0"/>
              </a:rPr>
              <a:t>示意图</a:t>
            </a:r>
          </a:p>
        </p:txBody>
      </p:sp>
      <p:sp>
        <p:nvSpPr>
          <p:cNvPr id="3" name="幻灯片编号占位符 2"/>
          <p:cNvSpPr>
            <a:spLocks noGrp="1"/>
          </p:cNvSpPr>
          <p:nvPr>
            <p:ph type="sldNum" sz="quarter" idx="12"/>
          </p:nvPr>
        </p:nvSpPr>
        <p:spPr/>
        <p:txBody>
          <a:bodyPr/>
          <a:lstStyle/>
          <a:p>
            <a:fld id="{BC067DFE-42A7-4CB5-93C4-F2F97DA7580C}" type="slidenum">
              <a:rPr lang="en-US" altLang="zh-CN" smtClean="0"/>
              <a:pPr/>
              <a:t>35</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advTm="27121"/>
    </mc:Choice>
    <mc:Fallback xmlns="">
      <p:transition xmlns:p14="http://schemas.microsoft.com/office/powerpoint/2010/main" spd="slow" advTm="27121"/>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8" name="Rectangle 6"/>
          <p:cNvSpPr>
            <a:spLocks noChangeArrowheads="1"/>
          </p:cNvSpPr>
          <p:nvPr/>
        </p:nvSpPr>
        <p:spPr bwMode="auto">
          <a:xfrm>
            <a:off x="942938" y="1073131"/>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4199" name="Rectangle 7"/>
          <p:cNvSpPr>
            <a:spLocks noChangeArrowheads="1"/>
          </p:cNvSpPr>
          <p:nvPr/>
        </p:nvSpPr>
        <p:spPr bwMode="auto">
          <a:xfrm>
            <a:off x="1484275" y="1073131"/>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4220" name="Rectangle 28"/>
          <p:cNvSpPr>
            <a:spLocks noChangeArrowheads="1"/>
          </p:cNvSpPr>
          <p:nvPr/>
        </p:nvSpPr>
        <p:spPr bwMode="auto">
          <a:xfrm>
            <a:off x="2311363" y="1073131"/>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err="1">
                <a:solidFill>
                  <a:srgbClr val="3333FF"/>
                </a:solidFill>
                <a:latin typeface="Consolas" pitchFamily="49" charset="0"/>
                <a:cs typeface="Consolas" pitchFamily="49" charset="0"/>
              </a:rPr>
              <a:t>a</a:t>
            </a:r>
            <a:r>
              <a:rPr lang="en-US" altLang="zh-CN" baseline="-25000" dirty="0" err="1">
                <a:solidFill>
                  <a:srgbClr val="3333FF"/>
                </a:solidFill>
                <a:latin typeface="Consolas" pitchFamily="49" charset="0"/>
                <a:cs typeface="Consolas" pitchFamily="49" charset="0"/>
              </a:rPr>
              <a:t>1</a:t>
            </a:r>
            <a:endParaRPr lang="en-US" altLang="zh-CN" baseline="-25000" dirty="0">
              <a:solidFill>
                <a:srgbClr val="3333FF"/>
              </a:solidFill>
              <a:latin typeface="Consolas" pitchFamily="49" charset="0"/>
              <a:cs typeface="Consolas" pitchFamily="49" charset="0"/>
            </a:endParaRPr>
          </a:p>
        </p:txBody>
      </p:sp>
      <p:sp>
        <p:nvSpPr>
          <p:cNvPr id="264221" name="Rectangle 29"/>
          <p:cNvSpPr>
            <a:spLocks noChangeArrowheads="1"/>
          </p:cNvSpPr>
          <p:nvPr/>
        </p:nvSpPr>
        <p:spPr bwMode="auto">
          <a:xfrm>
            <a:off x="2852700" y="1073131"/>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4222" name="Rectangle 30"/>
          <p:cNvSpPr>
            <a:spLocks noChangeArrowheads="1"/>
          </p:cNvSpPr>
          <p:nvPr/>
        </p:nvSpPr>
        <p:spPr bwMode="auto">
          <a:xfrm>
            <a:off x="3749638" y="1073131"/>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err="1">
                <a:solidFill>
                  <a:srgbClr val="3333FF"/>
                </a:solidFill>
                <a:latin typeface="Consolas" pitchFamily="49" charset="0"/>
                <a:cs typeface="Consolas" pitchFamily="49" charset="0"/>
              </a:rPr>
              <a:t>a</a:t>
            </a:r>
            <a:r>
              <a:rPr lang="en-US" altLang="zh-CN" baseline="-25000" dirty="0" err="1">
                <a:solidFill>
                  <a:srgbClr val="3333FF"/>
                </a:solidFill>
                <a:latin typeface="Consolas" pitchFamily="49" charset="0"/>
                <a:cs typeface="Consolas" pitchFamily="49" charset="0"/>
              </a:rPr>
              <a:t>2</a:t>
            </a:r>
            <a:endParaRPr lang="en-US" altLang="zh-CN" baseline="-25000" dirty="0">
              <a:solidFill>
                <a:srgbClr val="3333FF"/>
              </a:solidFill>
              <a:latin typeface="Consolas" pitchFamily="49" charset="0"/>
              <a:cs typeface="Consolas" pitchFamily="49" charset="0"/>
            </a:endParaRPr>
          </a:p>
        </p:txBody>
      </p:sp>
      <p:sp>
        <p:nvSpPr>
          <p:cNvPr id="264223" name="Rectangle 31"/>
          <p:cNvSpPr>
            <a:spLocks noChangeArrowheads="1"/>
          </p:cNvSpPr>
          <p:nvPr/>
        </p:nvSpPr>
        <p:spPr bwMode="auto">
          <a:xfrm>
            <a:off x="4290975" y="1073131"/>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4224" name="Rectangle 32"/>
          <p:cNvSpPr>
            <a:spLocks noChangeArrowheads="1"/>
          </p:cNvSpPr>
          <p:nvPr/>
        </p:nvSpPr>
        <p:spPr bwMode="auto">
          <a:xfrm>
            <a:off x="6630950" y="1073131"/>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a:solidFill>
                  <a:srgbClr val="3333FF"/>
                </a:solidFill>
                <a:latin typeface="Consolas" pitchFamily="49" charset="0"/>
                <a:cs typeface="Consolas" pitchFamily="49" charset="0"/>
              </a:rPr>
              <a:t>a</a:t>
            </a:r>
            <a:r>
              <a:rPr lang="en-US" altLang="zh-CN" i="1" baseline="-25000" dirty="0">
                <a:solidFill>
                  <a:srgbClr val="3333FF"/>
                </a:solidFill>
                <a:latin typeface="Consolas" pitchFamily="49" charset="0"/>
                <a:cs typeface="Consolas" pitchFamily="49" charset="0"/>
              </a:rPr>
              <a:t>n</a:t>
            </a:r>
          </a:p>
        </p:txBody>
      </p:sp>
      <p:sp>
        <p:nvSpPr>
          <p:cNvPr id="264225" name="Rectangle 33"/>
          <p:cNvSpPr>
            <a:spLocks noChangeArrowheads="1"/>
          </p:cNvSpPr>
          <p:nvPr/>
        </p:nvSpPr>
        <p:spPr bwMode="auto">
          <a:xfrm>
            <a:off x="7172288" y="1073131"/>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latin typeface="Consolas" pitchFamily="49" charset="0"/>
                <a:cs typeface="Consolas" pitchFamily="49" charset="0"/>
              </a:rPr>
              <a:t>∧</a:t>
            </a:r>
          </a:p>
        </p:txBody>
      </p:sp>
      <p:sp>
        <p:nvSpPr>
          <p:cNvPr id="264226" name="Text Box 34"/>
          <p:cNvSpPr txBox="1">
            <a:spLocks noChangeArrowheads="1"/>
          </p:cNvSpPr>
          <p:nvPr/>
        </p:nvSpPr>
        <p:spPr bwMode="auto">
          <a:xfrm>
            <a:off x="5335550" y="1073131"/>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Consolas" pitchFamily="49" charset="0"/>
                <a:ea typeface="宋体" pitchFamily="2" charset="-122"/>
                <a:cs typeface="Consolas" pitchFamily="49" charset="0"/>
              </a:rPr>
              <a:t>…</a:t>
            </a:r>
          </a:p>
        </p:txBody>
      </p:sp>
      <p:sp>
        <p:nvSpPr>
          <p:cNvPr id="264227" name="Arc 35"/>
          <p:cNvSpPr>
            <a:spLocks/>
          </p:cNvSpPr>
          <p:nvPr/>
        </p:nvSpPr>
        <p:spPr bwMode="auto">
          <a:xfrm>
            <a:off x="857224" y="714356"/>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264229" name="Line 37"/>
          <p:cNvSpPr>
            <a:spLocks noChangeShapeType="1"/>
          </p:cNvSpPr>
          <p:nvPr/>
        </p:nvSpPr>
        <p:spPr bwMode="auto">
          <a:xfrm>
            <a:off x="1735100" y="1289031"/>
            <a:ext cx="576263"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64230" name="Line 38"/>
          <p:cNvSpPr>
            <a:spLocks noChangeShapeType="1"/>
          </p:cNvSpPr>
          <p:nvPr/>
        </p:nvSpPr>
        <p:spPr bwMode="auto">
          <a:xfrm>
            <a:off x="3174963" y="1289031"/>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64231" name="Line 39"/>
          <p:cNvSpPr>
            <a:spLocks noChangeShapeType="1"/>
          </p:cNvSpPr>
          <p:nvPr/>
        </p:nvSpPr>
        <p:spPr bwMode="auto">
          <a:xfrm>
            <a:off x="4616413" y="1289031"/>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64232" name="Line 40"/>
          <p:cNvSpPr>
            <a:spLocks noChangeShapeType="1"/>
          </p:cNvSpPr>
          <p:nvPr/>
        </p:nvSpPr>
        <p:spPr bwMode="auto">
          <a:xfrm>
            <a:off x="6056275" y="1289031"/>
            <a:ext cx="576263"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5" name="Text Box 7"/>
          <p:cNvSpPr txBox="1">
            <a:spLocks noChangeArrowheads="1"/>
          </p:cNvSpPr>
          <p:nvPr/>
        </p:nvSpPr>
        <p:spPr bwMode="auto">
          <a:xfrm>
            <a:off x="866805" y="2755750"/>
            <a:ext cx="7920037" cy="18876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marL="457200" indent="-457200" algn="l">
              <a:lnSpc>
                <a:spcPts val="3500"/>
              </a:lnSpc>
              <a:buFontTx/>
              <a:buBlip>
                <a:blip r:embed="rId3"/>
              </a:buBlip>
            </a:pPr>
            <a:r>
              <a:rPr kumimoji="1" lang="zh-CN" altLang="en-US" sz="2200">
                <a:solidFill>
                  <a:srgbClr val="FF00FF"/>
                </a:solidFill>
                <a:latin typeface="Consolas" pitchFamily="49" charset="0"/>
                <a:ea typeface="楷体" pitchFamily="49" charset="-122"/>
                <a:cs typeface="Consolas" pitchFamily="49" charset="0"/>
              </a:rPr>
              <a:t>第一个结点的</a:t>
            </a:r>
            <a:r>
              <a:rPr kumimoji="1" lang="zh-CN" altLang="en-US" sz="2200" dirty="0">
                <a:solidFill>
                  <a:srgbClr val="FF00FF"/>
                </a:solidFill>
                <a:latin typeface="Consolas" pitchFamily="49" charset="0"/>
                <a:ea typeface="楷体" pitchFamily="49" charset="-122"/>
                <a:cs typeface="Consolas" pitchFamily="49" charset="0"/>
              </a:rPr>
              <a:t>操作和表</a:t>
            </a:r>
            <a:r>
              <a:rPr kumimoji="1" lang="zh-CN" altLang="en-US" sz="2200">
                <a:solidFill>
                  <a:srgbClr val="FF00FF"/>
                </a:solidFill>
                <a:latin typeface="Consolas" pitchFamily="49" charset="0"/>
                <a:ea typeface="楷体" pitchFamily="49" charset="-122"/>
                <a:cs typeface="Consolas" pitchFamily="49" charset="0"/>
              </a:rPr>
              <a:t>中其他结点的</a:t>
            </a:r>
            <a:r>
              <a:rPr kumimoji="1" lang="zh-CN" altLang="en-US" sz="2200" dirty="0">
                <a:solidFill>
                  <a:srgbClr val="FF00FF"/>
                </a:solidFill>
                <a:latin typeface="Consolas" pitchFamily="49" charset="0"/>
                <a:ea typeface="楷体" pitchFamily="49" charset="-122"/>
                <a:cs typeface="Consolas" pitchFamily="49" charset="0"/>
              </a:rPr>
              <a:t>操作</a:t>
            </a:r>
            <a:r>
              <a:rPr kumimoji="1" lang="zh-CN" altLang="en-US" sz="2200">
                <a:solidFill>
                  <a:srgbClr val="FF00FF"/>
                </a:solidFill>
                <a:latin typeface="Consolas" pitchFamily="49" charset="0"/>
                <a:ea typeface="楷体" pitchFamily="49" charset="-122"/>
                <a:cs typeface="Consolas" pitchFamily="49" charset="0"/>
              </a:rPr>
              <a:t>相一致</a:t>
            </a:r>
            <a:r>
              <a:rPr kumimoji="1" lang="zh-CN" altLang="en-US" sz="2200">
                <a:latin typeface="Consolas" pitchFamily="49" charset="0"/>
                <a:ea typeface="楷体" pitchFamily="49" charset="-122"/>
                <a:cs typeface="Consolas" pitchFamily="49" charset="0"/>
              </a:rPr>
              <a:t>，无需</a:t>
            </a:r>
            <a:r>
              <a:rPr kumimoji="1" lang="zh-CN" altLang="en-US" sz="2200" dirty="0">
                <a:latin typeface="Consolas" pitchFamily="49" charset="0"/>
                <a:ea typeface="楷体" pitchFamily="49" charset="-122"/>
                <a:cs typeface="Consolas" pitchFamily="49" charset="0"/>
              </a:rPr>
              <a:t>进行特殊处理；</a:t>
            </a:r>
          </a:p>
          <a:p>
            <a:pPr marL="457200" indent="-457200" algn="l">
              <a:lnSpc>
                <a:spcPts val="3500"/>
              </a:lnSpc>
              <a:buFontTx/>
              <a:buBlip>
                <a:blip r:embed="rId3"/>
              </a:buBlip>
            </a:pPr>
            <a:r>
              <a:rPr kumimoji="1" lang="zh-CN" altLang="en-US" sz="2200" dirty="0">
                <a:latin typeface="Consolas" pitchFamily="49" charset="0"/>
                <a:ea typeface="楷体" pitchFamily="49" charset="-122"/>
                <a:cs typeface="Consolas" pitchFamily="49" charset="0"/>
              </a:rPr>
              <a:t>无论链表是否</a:t>
            </a:r>
            <a:r>
              <a:rPr kumimoji="1" lang="zh-CN" altLang="en-US" sz="2200">
                <a:latin typeface="Consolas" pitchFamily="49" charset="0"/>
                <a:ea typeface="楷体" pitchFamily="49" charset="-122"/>
                <a:cs typeface="Consolas" pitchFamily="49" charset="0"/>
              </a:rPr>
              <a:t>为空，都</a:t>
            </a:r>
            <a:r>
              <a:rPr kumimoji="1" lang="zh-CN" altLang="en-US" sz="2200" dirty="0">
                <a:latin typeface="Consolas" pitchFamily="49" charset="0"/>
                <a:ea typeface="楷体" pitchFamily="49" charset="-122"/>
                <a:cs typeface="Consolas" pitchFamily="49" charset="0"/>
              </a:rPr>
              <a:t>有</a:t>
            </a:r>
            <a:r>
              <a:rPr kumimoji="1" lang="zh-CN" altLang="en-US" sz="2200">
                <a:latin typeface="Consolas" pitchFamily="49" charset="0"/>
                <a:ea typeface="楷体" pitchFamily="49" charset="-122"/>
                <a:cs typeface="Consolas" pitchFamily="49" charset="0"/>
              </a:rPr>
              <a:t>一个头结点，因此</a:t>
            </a:r>
            <a:r>
              <a:rPr kumimoji="1" lang="zh-CN" altLang="en-US" sz="2200" dirty="0">
                <a:solidFill>
                  <a:srgbClr val="FF00FF"/>
                </a:solidFill>
                <a:latin typeface="Consolas" pitchFamily="49" charset="0"/>
                <a:ea typeface="楷体" pitchFamily="49" charset="-122"/>
                <a:cs typeface="Consolas" pitchFamily="49" charset="0"/>
              </a:rPr>
              <a:t>空表和非空表的处理也就统一</a:t>
            </a:r>
            <a:r>
              <a:rPr kumimoji="1" lang="zh-CN" altLang="en-US" sz="2200" dirty="0">
                <a:latin typeface="Consolas" pitchFamily="49" charset="0"/>
                <a:ea typeface="楷体" pitchFamily="49" charset="-122"/>
                <a:cs typeface="Consolas" pitchFamily="49" charset="0"/>
              </a:rPr>
              <a:t>了。</a:t>
            </a:r>
          </a:p>
        </p:txBody>
      </p:sp>
      <p:sp>
        <p:nvSpPr>
          <p:cNvPr id="26" name="Text Box 8"/>
          <p:cNvSpPr txBox="1">
            <a:spLocks noChangeArrowheads="1"/>
          </p:cNvSpPr>
          <p:nvPr/>
        </p:nvSpPr>
        <p:spPr bwMode="auto">
          <a:xfrm>
            <a:off x="866805" y="2071678"/>
            <a:ext cx="4968875" cy="430887"/>
          </a:xfrm>
          <a:prstGeom prst="rect">
            <a:avLst/>
          </a:prstGeom>
          <a:noFill/>
          <a:ln w="38100" algn="ctr">
            <a:noFill/>
            <a:miter lim="800000"/>
            <a:headEnd/>
            <a:tailEnd/>
          </a:ln>
          <a:effectLst/>
        </p:spPr>
        <p:txBody>
          <a:bodyPr>
            <a:spAutoFit/>
          </a:bodyPr>
          <a:lstStyle/>
          <a:p>
            <a:pPr algn="l"/>
            <a:r>
              <a:rPr kumimoji="1" lang="zh-CN" altLang="en-US" sz="2200" dirty="0">
                <a:latin typeface="Consolas" pitchFamily="49" charset="0"/>
                <a:ea typeface="楷体" pitchFamily="49" charset="-122"/>
                <a:cs typeface="Consolas" pitchFamily="49" charset="0"/>
              </a:rPr>
              <a:t>单链表增加</a:t>
            </a:r>
            <a:r>
              <a:rPr kumimoji="1" lang="zh-CN" altLang="en-US" sz="2200">
                <a:latin typeface="Consolas" pitchFamily="49" charset="0"/>
                <a:ea typeface="楷体" pitchFamily="49" charset="-122"/>
                <a:cs typeface="Consolas" pitchFamily="49" charset="0"/>
              </a:rPr>
              <a:t>一个头结点的</a:t>
            </a:r>
            <a:r>
              <a:rPr kumimoji="1" lang="zh-CN" altLang="en-US" sz="2200" dirty="0">
                <a:latin typeface="Consolas" pitchFamily="49" charset="0"/>
                <a:ea typeface="楷体" pitchFamily="49" charset="-122"/>
                <a:cs typeface="Consolas" pitchFamily="49" charset="0"/>
              </a:rPr>
              <a:t>优点如下：</a:t>
            </a:r>
            <a:endParaRPr lang="zh-CN" altLang="en-US" sz="2200" dirty="0">
              <a:latin typeface="Consolas" pitchFamily="49" charset="0"/>
              <a:ea typeface="楷体" pitchFamily="49" charset="-122"/>
              <a:cs typeface="Consolas" pitchFamily="49" charset="0"/>
            </a:endParaRPr>
          </a:p>
        </p:txBody>
      </p:sp>
      <p:sp>
        <p:nvSpPr>
          <p:cNvPr id="20" name="Text Box 41"/>
          <p:cNvSpPr txBox="1">
            <a:spLocks noChangeArrowheads="1"/>
          </p:cNvSpPr>
          <p:nvPr/>
        </p:nvSpPr>
        <p:spPr bwMode="auto">
          <a:xfrm>
            <a:off x="1714480" y="252691"/>
            <a:ext cx="2428892" cy="430887"/>
          </a:xfrm>
          <a:prstGeom prst="rect">
            <a:avLst/>
          </a:prstGeom>
          <a:noFill/>
          <a:ln w="9525">
            <a:noFill/>
            <a:miter lim="800000"/>
            <a:headEnd/>
            <a:tailEnd/>
          </a:ln>
          <a:effectLst/>
        </p:spPr>
        <p:txBody>
          <a:bodyPr wrap="square">
            <a:spAutoFit/>
          </a:bodyPr>
          <a:lstStyle/>
          <a:p>
            <a:pPr algn="l">
              <a:spcBef>
                <a:spcPct val="50000"/>
              </a:spcBef>
            </a:pPr>
            <a:r>
              <a:rPr kumimoji="1" lang="zh-CN" altLang="en-US" sz="2200">
                <a:solidFill>
                  <a:srgbClr val="FF0000"/>
                </a:solidFill>
                <a:latin typeface="Consolas" pitchFamily="49" charset="0"/>
                <a:ea typeface="楷体" pitchFamily="49" charset="-122"/>
                <a:cs typeface="Consolas" pitchFamily="49" charset="0"/>
              </a:rPr>
              <a:t>带头结点单链表</a:t>
            </a:r>
            <a:endParaRPr kumimoji="1" lang="zh-CN" altLang="en-US" sz="2200" dirty="0">
              <a:solidFill>
                <a:srgbClr val="FF0000"/>
              </a:solidFill>
              <a:latin typeface="Consolas" pitchFamily="49" charset="0"/>
              <a:ea typeface="楷体" pitchFamily="49" charset="-122"/>
              <a:cs typeface="Consolas" pitchFamily="49" charset="0"/>
            </a:endParaRPr>
          </a:p>
        </p:txBody>
      </p:sp>
      <p:sp>
        <p:nvSpPr>
          <p:cNvPr id="4" name="幻灯片编号占位符 3"/>
          <p:cNvSpPr>
            <a:spLocks noGrp="1"/>
          </p:cNvSpPr>
          <p:nvPr>
            <p:ph type="sldNum" sz="quarter" idx="12"/>
          </p:nvPr>
        </p:nvSpPr>
        <p:spPr/>
        <p:txBody>
          <a:bodyPr/>
          <a:lstStyle/>
          <a:p>
            <a:fld id="{BC067DFE-42A7-4CB5-93C4-F2F97DA7580C}" type="slidenum">
              <a:rPr lang="en-US" altLang="zh-CN" smtClean="0"/>
              <a:pPr/>
              <a:t>36</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9974"/>
    </mc:Choice>
    <mc:Fallback xmlns="">
      <p:transition xmlns:p14="http://schemas.microsoft.com/office/powerpoint/2010/main" spd="slow" advTm="399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5">
                                            <p:txEl>
                                              <p:pRg st="0" end="0"/>
                                            </p:txEl>
                                          </p:spTgt>
                                        </p:tgtEl>
                                        <p:attrNameLst>
                                          <p:attrName>style.visibility</p:attrName>
                                        </p:attrNameLst>
                                      </p:cBhvr>
                                      <p:to>
                                        <p:strVal val="visible"/>
                                      </p:to>
                                    </p:set>
                                    <p:anim calcmode="discrete" valueType="clr">
                                      <p:cBhvr override="childStyle">
                                        <p:cTn id="7" dur="80"/>
                                        <p:tgtEl>
                                          <p:spTgt spid="2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5">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25">
                                            <p:txEl>
                                              <p:pRg st="1" end="1"/>
                                            </p:txEl>
                                          </p:spTgt>
                                        </p:tgtEl>
                                        <p:attrNameLst>
                                          <p:attrName>style.visibility</p:attrName>
                                        </p:attrNameLst>
                                      </p:cBhvr>
                                      <p:to>
                                        <p:strVal val="visible"/>
                                      </p:to>
                                    </p:set>
                                    <p:anim calcmode="discrete" valueType="clr">
                                      <p:cBhvr override="childStyle">
                                        <p:cTn id="14" dur="80"/>
                                        <p:tgtEl>
                                          <p:spTgt spid="2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5">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25">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8" name="Text Box 4"/>
          <p:cNvSpPr txBox="1">
            <a:spLocks noChangeArrowheads="1"/>
          </p:cNvSpPr>
          <p:nvPr/>
        </p:nvSpPr>
        <p:spPr bwMode="auto">
          <a:xfrm>
            <a:off x="250825" y="333375"/>
            <a:ext cx="8497888" cy="904863"/>
          </a:xfrm>
          <a:prstGeom prst="rect">
            <a:avLst/>
          </a:prstGeom>
          <a:noFill/>
          <a:ln w="9525">
            <a:noFill/>
            <a:miter lim="800000"/>
            <a:headEnd/>
            <a:tailEnd/>
          </a:ln>
          <a:effectLst/>
        </p:spPr>
        <p:txBody>
          <a:bodyPr>
            <a:spAutoFit/>
          </a:bodyPr>
          <a:lstStyle/>
          <a:p>
            <a:pPr algn="l">
              <a:lnSpc>
                <a:spcPct val="110000"/>
              </a:lnSpc>
            </a:pPr>
            <a:r>
              <a:rPr lang="zh-CN" altLang="en-US" dirty="0">
                <a:latin typeface="Consolas" pitchFamily="49" charset="0"/>
                <a:ea typeface="楷体" pitchFamily="49" charset="-122"/>
                <a:cs typeface="Consolas" pitchFamily="49" charset="0"/>
              </a:rPr>
              <a:t>　　</a:t>
            </a:r>
            <a:r>
              <a:rPr lang="zh-CN" altLang="en-US" dirty="0">
                <a:solidFill>
                  <a:srgbClr val="FF0000"/>
                </a:solidFill>
                <a:latin typeface="Consolas" pitchFamily="49" charset="0"/>
                <a:ea typeface="黑体" pitchFamily="49" charset="-122"/>
                <a:cs typeface="Consolas" pitchFamily="49" charset="0"/>
              </a:rPr>
              <a:t>存储密度</a:t>
            </a:r>
            <a:r>
              <a:rPr lang="zh-CN" altLang="en-US" dirty="0">
                <a:latin typeface="Consolas" pitchFamily="49" charset="0"/>
                <a:ea typeface="楷体" pitchFamily="49" charset="-122"/>
                <a:cs typeface="Consolas" pitchFamily="49" charset="0"/>
              </a:rPr>
              <a:t>是指结点数据本身所占的存储量和整个结点结构中所占的存储量之比，即：</a:t>
            </a:r>
          </a:p>
        </p:txBody>
      </p:sp>
      <p:sp>
        <p:nvSpPr>
          <p:cNvPr id="200709" name="Text Box 5"/>
          <p:cNvSpPr txBox="1">
            <a:spLocks noChangeArrowheads="1"/>
          </p:cNvSpPr>
          <p:nvPr/>
        </p:nvSpPr>
        <p:spPr bwMode="auto">
          <a:xfrm>
            <a:off x="500034" y="4857760"/>
            <a:ext cx="8064500" cy="8116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lgn="l">
              <a:lnSpc>
                <a:spcPct val="110000"/>
              </a:lnSpc>
            </a:pPr>
            <a:r>
              <a:rPr lang="zh-CN" altLang="en-US" sz="2200" dirty="0">
                <a:solidFill>
                  <a:srgbClr val="C00000"/>
                </a:solidFill>
                <a:latin typeface="Consolas" pitchFamily="49" charset="0"/>
                <a:ea typeface="楷体" pitchFamily="49" charset="-122"/>
                <a:cs typeface="Consolas" pitchFamily="49" charset="0"/>
              </a:rPr>
              <a:t>　　</a:t>
            </a:r>
            <a:r>
              <a:rPr lang="zh-CN" altLang="en-US" sz="2200">
                <a:solidFill>
                  <a:srgbClr val="C00000"/>
                </a:solidFill>
                <a:latin typeface="Consolas" pitchFamily="49" charset="0"/>
                <a:ea typeface="楷体" pitchFamily="49" charset="-122"/>
                <a:cs typeface="Consolas" pitchFamily="49" charset="0"/>
              </a:rPr>
              <a:t>一般地，存储密度越大，存储空间</a:t>
            </a:r>
            <a:r>
              <a:rPr lang="zh-CN" altLang="en-US" sz="2200" dirty="0">
                <a:solidFill>
                  <a:srgbClr val="C00000"/>
                </a:solidFill>
                <a:latin typeface="Consolas" pitchFamily="49" charset="0"/>
                <a:ea typeface="楷体" pitchFamily="49" charset="-122"/>
                <a:cs typeface="Consolas" pitchFamily="49" charset="0"/>
              </a:rPr>
              <a:t>的利用率就越高</a:t>
            </a:r>
            <a:r>
              <a:rPr lang="zh-CN" altLang="en-US" sz="2200">
                <a:solidFill>
                  <a:srgbClr val="C00000"/>
                </a:solidFill>
                <a:latin typeface="Consolas" pitchFamily="49" charset="0"/>
                <a:ea typeface="楷体" pitchFamily="49" charset="-122"/>
                <a:cs typeface="Consolas" pitchFamily="49" charset="0"/>
              </a:rPr>
              <a:t>。显然，顺序</a:t>
            </a:r>
            <a:r>
              <a:rPr lang="zh-CN" altLang="en-US" sz="2200" dirty="0">
                <a:solidFill>
                  <a:srgbClr val="C00000"/>
                </a:solidFill>
                <a:latin typeface="Consolas" pitchFamily="49" charset="0"/>
                <a:ea typeface="楷体" pitchFamily="49" charset="-122"/>
                <a:cs typeface="Consolas" pitchFamily="49" charset="0"/>
              </a:rPr>
              <a:t>表的存储密度为</a:t>
            </a:r>
            <a:r>
              <a:rPr lang="en-US" altLang="zh-CN" sz="2200" dirty="0">
                <a:solidFill>
                  <a:srgbClr val="C00000"/>
                </a:solidFill>
                <a:latin typeface="Consolas" pitchFamily="49" charset="0"/>
                <a:ea typeface="楷体" pitchFamily="49" charset="-122"/>
                <a:cs typeface="Consolas" pitchFamily="49" charset="0"/>
              </a:rPr>
              <a:t>1</a:t>
            </a:r>
            <a:r>
              <a:rPr lang="zh-CN" altLang="en-US" sz="2200" dirty="0">
                <a:solidFill>
                  <a:srgbClr val="C00000"/>
                </a:solidFill>
                <a:latin typeface="Consolas" pitchFamily="49" charset="0"/>
                <a:ea typeface="楷体" pitchFamily="49" charset="-122"/>
                <a:cs typeface="Consolas" pitchFamily="49" charset="0"/>
              </a:rPr>
              <a:t>（</a:t>
            </a:r>
            <a:r>
              <a:rPr lang="en-US" altLang="zh-CN" sz="2200" dirty="0">
                <a:solidFill>
                  <a:srgbClr val="C00000"/>
                </a:solidFill>
                <a:latin typeface="Consolas" pitchFamily="49" charset="0"/>
                <a:ea typeface="楷体" pitchFamily="49" charset="-122"/>
                <a:cs typeface="Consolas" pitchFamily="49" charset="0"/>
              </a:rPr>
              <a:t>100</a:t>
            </a:r>
            <a:r>
              <a:rPr lang="en-US" altLang="zh-CN" sz="2200">
                <a:solidFill>
                  <a:srgbClr val="C00000"/>
                </a:solidFill>
                <a:latin typeface="Consolas" pitchFamily="49" charset="0"/>
                <a:ea typeface="楷体" pitchFamily="49" charset="-122"/>
                <a:cs typeface="Consolas" pitchFamily="49" charset="0"/>
              </a:rPr>
              <a:t>%</a:t>
            </a:r>
            <a:r>
              <a:rPr lang="zh-CN" altLang="en-US" sz="2200">
                <a:solidFill>
                  <a:srgbClr val="C00000"/>
                </a:solidFill>
                <a:latin typeface="Consolas" pitchFamily="49" charset="0"/>
                <a:ea typeface="楷体" pitchFamily="49" charset="-122"/>
                <a:cs typeface="Consolas" pitchFamily="49" charset="0"/>
              </a:rPr>
              <a:t>），而</a:t>
            </a:r>
            <a:r>
              <a:rPr lang="zh-CN" altLang="en-US" sz="2200" dirty="0">
                <a:solidFill>
                  <a:srgbClr val="C00000"/>
                </a:solidFill>
                <a:latin typeface="Consolas" pitchFamily="49" charset="0"/>
                <a:ea typeface="楷体" pitchFamily="49" charset="-122"/>
                <a:cs typeface="Consolas" pitchFamily="49" charset="0"/>
              </a:rPr>
              <a:t>链表的存储密度小于</a:t>
            </a:r>
            <a:r>
              <a:rPr lang="en-US" altLang="zh-CN" sz="2200" dirty="0">
                <a:solidFill>
                  <a:srgbClr val="C00000"/>
                </a:solidFill>
                <a:latin typeface="Consolas" pitchFamily="49" charset="0"/>
                <a:ea typeface="楷体" pitchFamily="49" charset="-122"/>
                <a:cs typeface="Consolas" pitchFamily="49" charset="0"/>
              </a:rPr>
              <a:t>1</a:t>
            </a:r>
            <a:r>
              <a:rPr lang="zh-CN" altLang="en-US" sz="2200" dirty="0">
                <a:solidFill>
                  <a:srgbClr val="C00000"/>
                </a:solidFill>
                <a:latin typeface="Consolas" pitchFamily="49" charset="0"/>
                <a:ea typeface="楷体" pitchFamily="49" charset="-122"/>
                <a:cs typeface="Consolas" pitchFamily="49" charset="0"/>
              </a:rPr>
              <a:t>。</a:t>
            </a:r>
          </a:p>
        </p:txBody>
      </p:sp>
      <p:sp>
        <p:nvSpPr>
          <p:cNvPr id="200710" name="Text Box 6"/>
          <p:cNvSpPr txBox="1">
            <a:spLocks noChangeArrowheads="1"/>
          </p:cNvSpPr>
          <p:nvPr/>
        </p:nvSpPr>
        <p:spPr bwMode="auto">
          <a:xfrm>
            <a:off x="1187450" y="1646223"/>
            <a:ext cx="1944688" cy="400110"/>
          </a:xfrm>
          <a:prstGeom prst="rect">
            <a:avLst/>
          </a:prstGeom>
          <a:noFill/>
          <a:ln w="9525">
            <a:noFill/>
            <a:miter lim="800000"/>
            <a:headEnd/>
            <a:tailEnd/>
          </a:ln>
          <a:effectLst/>
        </p:spPr>
        <p:txBody>
          <a:bodyPr>
            <a:spAutoFit/>
          </a:bodyPr>
          <a:lstStyle/>
          <a:p>
            <a:pPr algn="l">
              <a:spcBef>
                <a:spcPct val="50000"/>
              </a:spcBef>
            </a:pPr>
            <a:r>
              <a:rPr lang="zh-CN" altLang="en-US" sz="2000" dirty="0">
                <a:latin typeface="Consolas" pitchFamily="49" charset="0"/>
                <a:ea typeface="楷体" pitchFamily="49" charset="-122"/>
                <a:cs typeface="Consolas" pitchFamily="49" charset="0"/>
              </a:rPr>
              <a:t>存储密度</a:t>
            </a:r>
            <a:r>
              <a:rPr lang="en-US" altLang="zh-CN" sz="2000" dirty="0">
                <a:latin typeface="Consolas" pitchFamily="49" charset="0"/>
                <a:ea typeface="楷体" pitchFamily="49" charset="-122"/>
                <a:cs typeface="Consolas" pitchFamily="49" charset="0"/>
              </a:rPr>
              <a:t>=</a:t>
            </a:r>
          </a:p>
        </p:txBody>
      </p:sp>
      <p:sp>
        <p:nvSpPr>
          <p:cNvPr id="200711" name="Text Box 7"/>
          <p:cNvSpPr txBox="1">
            <a:spLocks noChangeArrowheads="1"/>
          </p:cNvSpPr>
          <p:nvPr/>
        </p:nvSpPr>
        <p:spPr bwMode="auto">
          <a:xfrm>
            <a:off x="2987675" y="1357298"/>
            <a:ext cx="3816350" cy="400110"/>
          </a:xfrm>
          <a:prstGeom prst="rect">
            <a:avLst/>
          </a:prstGeom>
          <a:noFill/>
          <a:ln w="9525">
            <a:noFill/>
            <a:miter lim="800000"/>
            <a:headEnd/>
            <a:tailEnd/>
          </a:ln>
          <a:effectLst/>
        </p:spPr>
        <p:txBody>
          <a:bodyPr>
            <a:spAutoFit/>
          </a:bodyPr>
          <a:lstStyle/>
          <a:p>
            <a:pPr algn="l">
              <a:spcBef>
                <a:spcPct val="50000"/>
              </a:spcBef>
            </a:pPr>
            <a:r>
              <a:rPr lang="zh-CN" altLang="en-US" sz="2000">
                <a:latin typeface="Consolas" pitchFamily="49" charset="0"/>
                <a:ea typeface="楷体" pitchFamily="49" charset="-122"/>
                <a:cs typeface="Consolas" pitchFamily="49" charset="0"/>
              </a:rPr>
              <a:t>结点数据</a:t>
            </a:r>
            <a:r>
              <a:rPr lang="zh-CN" altLang="en-US" sz="2000" dirty="0">
                <a:latin typeface="Consolas" pitchFamily="49" charset="0"/>
                <a:ea typeface="楷体" pitchFamily="49" charset="-122"/>
                <a:cs typeface="Consolas" pitchFamily="49" charset="0"/>
              </a:rPr>
              <a:t>本身占用的空间</a:t>
            </a:r>
          </a:p>
        </p:txBody>
      </p:sp>
      <p:sp>
        <p:nvSpPr>
          <p:cNvPr id="200712" name="Text Box 8"/>
          <p:cNvSpPr txBox="1">
            <a:spLocks noChangeArrowheads="1"/>
          </p:cNvSpPr>
          <p:nvPr/>
        </p:nvSpPr>
        <p:spPr bwMode="auto">
          <a:xfrm>
            <a:off x="3276600" y="1908161"/>
            <a:ext cx="3240088" cy="400110"/>
          </a:xfrm>
          <a:prstGeom prst="rect">
            <a:avLst/>
          </a:prstGeom>
          <a:noFill/>
          <a:ln w="9525">
            <a:noFill/>
            <a:miter lim="800000"/>
            <a:headEnd/>
            <a:tailEnd/>
          </a:ln>
          <a:effectLst/>
        </p:spPr>
        <p:txBody>
          <a:bodyPr>
            <a:spAutoFit/>
          </a:bodyPr>
          <a:lstStyle/>
          <a:p>
            <a:pPr algn="l">
              <a:spcBef>
                <a:spcPct val="50000"/>
              </a:spcBef>
            </a:pPr>
            <a:r>
              <a:rPr lang="zh-CN" altLang="en-US" sz="2000">
                <a:latin typeface="Consolas" pitchFamily="49" charset="0"/>
                <a:ea typeface="楷体" pitchFamily="49" charset="-122"/>
                <a:cs typeface="Consolas" pitchFamily="49" charset="0"/>
              </a:rPr>
              <a:t>结点占用的空间总量</a:t>
            </a:r>
          </a:p>
        </p:txBody>
      </p:sp>
      <p:sp>
        <p:nvSpPr>
          <p:cNvPr id="200713" name="Line 9"/>
          <p:cNvSpPr>
            <a:spLocks noChangeShapeType="1"/>
          </p:cNvSpPr>
          <p:nvPr/>
        </p:nvSpPr>
        <p:spPr bwMode="auto">
          <a:xfrm>
            <a:off x="2832198" y="1870061"/>
            <a:ext cx="3240000" cy="0"/>
          </a:xfrm>
          <a:prstGeom prst="line">
            <a:avLst/>
          </a:prstGeom>
          <a:noFill/>
          <a:ln w="38100">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grpSp>
        <p:nvGrpSpPr>
          <p:cNvPr id="19" name="组合 18"/>
          <p:cNvGrpSpPr/>
          <p:nvPr/>
        </p:nvGrpSpPr>
        <p:grpSpPr>
          <a:xfrm>
            <a:off x="1446240" y="2500306"/>
            <a:ext cx="4268768" cy="2000264"/>
            <a:chOff x="1446240" y="2500306"/>
            <a:chExt cx="4268768" cy="2000264"/>
          </a:xfrm>
        </p:grpSpPr>
        <p:sp>
          <p:nvSpPr>
            <p:cNvPr id="8" name="Rectangle 28"/>
            <p:cNvSpPr>
              <a:spLocks noChangeArrowheads="1"/>
            </p:cNvSpPr>
            <p:nvPr/>
          </p:nvSpPr>
          <p:spPr bwMode="auto">
            <a:xfrm>
              <a:off x="3457544" y="3311470"/>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err="1">
                  <a:solidFill>
                    <a:srgbClr val="3333FF"/>
                  </a:solidFill>
                  <a:latin typeface="Consolas" pitchFamily="49" charset="0"/>
                  <a:cs typeface="Consolas" pitchFamily="49" charset="0"/>
                </a:rPr>
                <a:t>a</a:t>
              </a:r>
              <a:r>
                <a:rPr lang="en-US" altLang="zh-CN" baseline="-25000" dirty="0" err="1">
                  <a:solidFill>
                    <a:srgbClr val="3333FF"/>
                  </a:solidFill>
                  <a:latin typeface="Consolas" pitchFamily="49" charset="0"/>
                  <a:cs typeface="Consolas" pitchFamily="49" charset="0"/>
                </a:rPr>
                <a:t>1</a:t>
              </a:r>
              <a:endParaRPr lang="en-US" altLang="zh-CN" baseline="-25000" dirty="0">
                <a:solidFill>
                  <a:srgbClr val="3333FF"/>
                </a:solidFill>
                <a:latin typeface="Consolas" pitchFamily="49" charset="0"/>
                <a:cs typeface="Consolas" pitchFamily="49" charset="0"/>
              </a:endParaRPr>
            </a:p>
          </p:txBody>
        </p:sp>
        <p:sp>
          <p:nvSpPr>
            <p:cNvPr id="9" name="Rectangle 29"/>
            <p:cNvSpPr>
              <a:spLocks noChangeArrowheads="1"/>
            </p:cNvSpPr>
            <p:nvPr/>
          </p:nvSpPr>
          <p:spPr bwMode="auto">
            <a:xfrm>
              <a:off x="3998881" y="3311470"/>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cxnSp>
          <p:nvCxnSpPr>
            <p:cNvPr id="11" name="直接箭头连接符 10"/>
            <p:cNvCxnSpPr/>
            <p:nvPr/>
          </p:nvCxnSpPr>
          <p:spPr>
            <a:xfrm>
              <a:off x="3286116" y="3028890"/>
              <a:ext cx="285752" cy="21431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357422" y="2628780"/>
              <a:ext cx="1357322" cy="400110"/>
            </a:xfrm>
            <a:prstGeom prst="rect">
              <a:avLst/>
            </a:prstGeom>
            <a:noFill/>
          </p:spPr>
          <p:txBody>
            <a:bodyPr wrap="square" rtlCol="0">
              <a:spAutoFit/>
            </a:bodyPr>
            <a:lstStyle/>
            <a:p>
              <a:r>
                <a:rPr lang="en-US" altLang="zh-CN" sz="2000" dirty="0">
                  <a:latin typeface="Consolas" pitchFamily="49" charset="0"/>
                  <a:ea typeface="楷体" pitchFamily="49" charset="-122"/>
                  <a:cs typeface="Consolas" pitchFamily="49" charset="0"/>
                </a:rPr>
                <a:t>8</a:t>
              </a:r>
              <a:r>
                <a:rPr lang="zh-CN" altLang="en-US" sz="2000" dirty="0">
                  <a:latin typeface="Consolas" pitchFamily="49" charset="0"/>
                  <a:ea typeface="楷体" pitchFamily="49" charset="-122"/>
                  <a:cs typeface="Consolas" pitchFamily="49" charset="0"/>
                </a:rPr>
                <a:t>个字节</a:t>
              </a:r>
            </a:p>
          </p:txBody>
        </p:sp>
        <p:cxnSp>
          <p:nvCxnSpPr>
            <p:cNvPr id="14" name="直接箭头连接符 13"/>
            <p:cNvCxnSpPr/>
            <p:nvPr/>
          </p:nvCxnSpPr>
          <p:spPr>
            <a:xfrm rot="5400000">
              <a:off x="4314807" y="3054277"/>
              <a:ext cx="282580" cy="23180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357686" y="2628780"/>
              <a:ext cx="1357322" cy="400110"/>
            </a:xfrm>
            <a:prstGeom prst="rect">
              <a:avLst/>
            </a:prstGeom>
            <a:noFill/>
          </p:spPr>
          <p:txBody>
            <a:bodyPr wrap="square" rtlCol="0">
              <a:spAutoFit/>
            </a:bodyPr>
            <a:lstStyle/>
            <a:p>
              <a:r>
                <a:rPr lang="en-US" altLang="zh-CN" dirty="0">
                  <a:latin typeface="Consolas" pitchFamily="49" charset="0"/>
                  <a:ea typeface="楷体" pitchFamily="49" charset="-122"/>
                  <a:cs typeface="Consolas" pitchFamily="49" charset="0"/>
                </a:rPr>
                <a:t>8</a:t>
              </a:r>
              <a:r>
                <a:rPr lang="zh-CN" altLang="en-US" sz="2000" dirty="0">
                  <a:latin typeface="Consolas" pitchFamily="49" charset="0"/>
                  <a:ea typeface="楷体" pitchFamily="49" charset="-122"/>
                  <a:cs typeface="Consolas" pitchFamily="49" charset="0"/>
                </a:rPr>
                <a:t>个字节</a:t>
              </a:r>
            </a:p>
          </p:txBody>
        </p:sp>
        <p:sp>
          <p:nvSpPr>
            <p:cNvPr id="17" name="Text Box 6"/>
            <p:cNvSpPr txBox="1">
              <a:spLocks noChangeArrowheads="1"/>
            </p:cNvSpPr>
            <p:nvPr/>
          </p:nvSpPr>
          <p:spPr bwMode="auto">
            <a:xfrm>
              <a:off x="2714612" y="4100460"/>
              <a:ext cx="2786082" cy="400110"/>
            </a:xfrm>
            <a:prstGeom prst="rect">
              <a:avLst/>
            </a:prstGeom>
            <a:noFill/>
            <a:ln w="9525">
              <a:noFill/>
              <a:miter lim="800000"/>
              <a:headEnd/>
              <a:tailEnd/>
            </a:ln>
            <a:effectLst/>
          </p:spPr>
          <p:txBody>
            <a:bodyPr wrap="square">
              <a:spAutoFit/>
            </a:bodyPr>
            <a:lstStyle/>
            <a:p>
              <a:pPr algn="l">
                <a:spcBef>
                  <a:spcPct val="50000"/>
                </a:spcBef>
              </a:pPr>
              <a:r>
                <a:rPr lang="zh-CN" altLang="en-US" sz="2000" dirty="0">
                  <a:latin typeface="Consolas" pitchFamily="49" charset="0"/>
                  <a:ea typeface="楷体" pitchFamily="49" charset="-122"/>
                  <a:cs typeface="Consolas" pitchFamily="49" charset="0"/>
                </a:rPr>
                <a:t>存储密度</a:t>
              </a:r>
              <a:r>
                <a:rPr lang="en-US" altLang="zh-CN" sz="2000" dirty="0">
                  <a:latin typeface="Consolas" pitchFamily="49" charset="0"/>
                  <a:ea typeface="楷体" pitchFamily="49" charset="-122"/>
                  <a:cs typeface="Consolas" pitchFamily="49" charset="0"/>
                </a:rPr>
                <a:t>=8/16=50%</a:t>
              </a:r>
            </a:p>
          </p:txBody>
        </p:sp>
        <p:sp>
          <p:nvSpPr>
            <p:cNvPr id="18" name="TextBox 17"/>
            <p:cNvSpPr txBox="1"/>
            <p:nvPr/>
          </p:nvSpPr>
          <p:spPr>
            <a:xfrm>
              <a:off x="1446240" y="2500306"/>
              <a:ext cx="553998" cy="928694"/>
            </a:xfrm>
            <a:prstGeom prst="rect">
              <a:avLst/>
            </a:prstGeom>
            <a:noFill/>
          </p:spPr>
          <p:txBody>
            <a:bodyPr vert="eaVert" wrap="square" rtlCol="0">
              <a:spAutoFit/>
            </a:bodyPr>
            <a:lstStyle/>
            <a:p>
              <a:r>
                <a:rPr lang="zh-CN" altLang="en-US" dirty="0">
                  <a:solidFill>
                    <a:srgbClr val="FF00FF"/>
                  </a:solidFill>
                  <a:latin typeface="Consolas" pitchFamily="49" charset="0"/>
                  <a:ea typeface="楷体" pitchFamily="49" charset="-122"/>
                  <a:cs typeface="Consolas" pitchFamily="49" charset="0"/>
                </a:rPr>
                <a:t>例如</a:t>
              </a:r>
            </a:p>
          </p:txBody>
        </p:sp>
      </p:grpSp>
      <p:sp>
        <p:nvSpPr>
          <p:cNvPr id="3" name="幻灯片编号占位符 2"/>
          <p:cNvSpPr>
            <a:spLocks noGrp="1"/>
          </p:cNvSpPr>
          <p:nvPr>
            <p:ph type="sldNum" sz="quarter" idx="12"/>
          </p:nvPr>
        </p:nvSpPr>
        <p:spPr/>
        <p:txBody>
          <a:bodyPr/>
          <a:lstStyle/>
          <a:p>
            <a:fld id="{BC067DFE-42A7-4CB5-93C4-F2F97DA7580C}" type="slidenum">
              <a:rPr lang="en-US" altLang="zh-CN" smtClean="0"/>
              <a:pPr/>
              <a:t>37</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63288"/>
    </mc:Choice>
    <mc:Fallback xmlns="">
      <p:transition xmlns:p14="http://schemas.microsoft.com/office/powerpoint/2010/main" spd="slow" advTm="6328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07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descr="信纸"/>
          <p:cNvSpPr txBox="1">
            <a:spLocks noChangeArrowheads="1"/>
          </p:cNvSpPr>
          <p:nvPr/>
        </p:nvSpPr>
        <p:spPr bwMode="auto">
          <a:xfrm>
            <a:off x="468313" y="476250"/>
            <a:ext cx="3032117" cy="584775"/>
          </a:xfrm>
          <a:prstGeom prst="rect">
            <a:avLst/>
          </a:prstGeom>
          <a:blipFill dpi="0" rotWithShape="1">
            <a:blip r:embed="rId3"/>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2.3.2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单链表</a:t>
            </a:r>
            <a:endPar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Text Box 2"/>
          <p:cNvSpPr txBox="1">
            <a:spLocks noChangeArrowheads="1"/>
          </p:cNvSpPr>
          <p:nvPr/>
        </p:nvSpPr>
        <p:spPr bwMode="auto">
          <a:xfrm>
            <a:off x="857224" y="1285860"/>
            <a:ext cx="6357982" cy="430887"/>
          </a:xfrm>
          <a:prstGeom prst="rect">
            <a:avLst/>
          </a:prstGeom>
          <a:noFill/>
          <a:ln w="9525">
            <a:noFill/>
            <a:miter lim="800000"/>
            <a:headEnd/>
            <a:tailEnd/>
          </a:ln>
          <a:effectLst/>
        </p:spPr>
        <p:txBody>
          <a:bodyPr wrap="square">
            <a:spAutoFit/>
          </a:bodyPr>
          <a:lstStyle/>
          <a:p>
            <a:pPr algn="l">
              <a:spcBef>
                <a:spcPct val="50000"/>
              </a:spcBef>
            </a:pPr>
            <a:r>
              <a:rPr kumimoji="1" lang="zh-CN" altLang="en-US" sz="2200" dirty="0">
                <a:latin typeface="Consolas" pitchFamily="49" charset="0"/>
                <a:ea typeface="楷体" pitchFamily="49" charset="-122"/>
                <a:cs typeface="Consolas" pitchFamily="49" charset="0"/>
              </a:rPr>
              <a:t>单链表中结点类型</a:t>
            </a:r>
            <a:r>
              <a:rPr kumimoji="1" lang="en-US" altLang="zh-CN" sz="2200" dirty="0" err="1">
                <a:latin typeface="Consolas" pitchFamily="49" charset="0"/>
                <a:ea typeface="楷体" pitchFamily="49" charset="-122"/>
                <a:cs typeface="Consolas" pitchFamily="49" charset="0"/>
              </a:rPr>
              <a:t>LinkNode</a:t>
            </a:r>
            <a:r>
              <a:rPr kumimoji="1" lang="zh-CN" altLang="en-US" sz="2200" dirty="0">
                <a:latin typeface="Consolas" pitchFamily="49" charset="0"/>
                <a:ea typeface="楷体" pitchFamily="49" charset="-122"/>
                <a:cs typeface="Consolas" pitchFamily="49" charset="0"/>
              </a:rPr>
              <a:t>的定义如下</a:t>
            </a:r>
            <a:r>
              <a:rPr kumimoji="1" lang="en-US" altLang="zh-CN" sz="2200" dirty="0">
                <a:latin typeface="Consolas" pitchFamily="49" charset="0"/>
                <a:ea typeface="楷体" pitchFamily="49" charset="-122"/>
                <a:cs typeface="Consolas" pitchFamily="49" charset="0"/>
              </a:rPr>
              <a:t>:</a:t>
            </a:r>
            <a:r>
              <a:rPr kumimoji="1" lang="en-US" altLang="zh-CN" sz="2200" dirty="0">
                <a:solidFill>
                  <a:srgbClr val="FF3300"/>
                </a:solidFill>
                <a:latin typeface="Consolas" pitchFamily="49" charset="0"/>
                <a:ea typeface="楷体" pitchFamily="49" charset="-122"/>
                <a:cs typeface="Consolas" pitchFamily="49" charset="0"/>
              </a:rPr>
              <a:t>    </a:t>
            </a:r>
            <a:endParaRPr kumimoji="1" lang="en-US" altLang="zh-CN" sz="2200" dirty="0">
              <a:solidFill>
                <a:schemeClr val="tx2"/>
              </a:solidFill>
              <a:latin typeface="Consolas" pitchFamily="49" charset="0"/>
              <a:ea typeface="楷体" pitchFamily="49" charset="-122"/>
              <a:cs typeface="Consolas" pitchFamily="49" charset="0"/>
            </a:endParaRPr>
          </a:p>
        </p:txBody>
      </p:sp>
      <p:sp>
        <p:nvSpPr>
          <p:cNvPr id="6" name="Text Box 4"/>
          <p:cNvSpPr txBox="1">
            <a:spLocks noChangeArrowheads="1"/>
          </p:cNvSpPr>
          <p:nvPr/>
        </p:nvSpPr>
        <p:spPr bwMode="auto">
          <a:xfrm>
            <a:off x="714348" y="1928802"/>
            <a:ext cx="5911844" cy="175432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lIns="180000">
            <a:spAutoFit/>
          </a:bodyPr>
          <a:lstStyle/>
          <a:p>
            <a:pPr algn="l">
              <a:lnSpc>
                <a:spcPct val="150000"/>
              </a:lnSpc>
            </a:pPr>
            <a:r>
              <a:rPr kumimoji="1" lang="en-US" altLang="zh-CN" sz="1800" dirty="0" err="1">
                <a:solidFill>
                  <a:srgbClr val="0000FF"/>
                </a:solidFill>
                <a:latin typeface="Consolas" pitchFamily="49" charset="0"/>
                <a:ea typeface="仿宋" pitchFamily="49" charset="-122"/>
                <a:cs typeface="Consolas" pitchFamily="49" charset="0"/>
              </a:rPr>
              <a:t>typedef</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err="1">
                <a:solidFill>
                  <a:srgbClr val="0000FF"/>
                </a:solidFill>
                <a:latin typeface="Consolas" pitchFamily="49" charset="0"/>
                <a:ea typeface="仿宋" pitchFamily="49" charset="-122"/>
                <a:cs typeface="Consolas" pitchFamily="49" charset="0"/>
              </a:rPr>
              <a:t>struct</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err="1">
                <a:solidFill>
                  <a:srgbClr val="0000FF"/>
                </a:solidFill>
                <a:latin typeface="Consolas" pitchFamily="49" charset="0"/>
                <a:ea typeface="仿宋" pitchFamily="49" charset="-122"/>
                <a:cs typeface="Consolas" pitchFamily="49" charset="0"/>
              </a:rPr>
              <a:t>LNode</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a:solidFill>
                  <a:srgbClr val="0070C0"/>
                </a:solidFill>
                <a:latin typeface="Consolas" pitchFamily="49" charset="0"/>
                <a:ea typeface="仿宋" pitchFamily="49" charset="-122"/>
                <a:cs typeface="Consolas" pitchFamily="49" charset="0"/>
              </a:rPr>
              <a:t>//</a:t>
            </a:r>
            <a:r>
              <a:rPr kumimoji="1" lang="zh-CN" altLang="en-US" sz="1800" dirty="0">
                <a:solidFill>
                  <a:srgbClr val="0070C0"/>
                </a:solidFill>
                <a:latin typeface="Consolas" pitchFamily="49" charset="0"/>
                <a:ea typeface="仿宋" pitchFamily="49" charset="-122"/>
                <a:cs typeface="Consolas" pitchFamily="49" charset="0"/>
              </a:rPr>
              <a:t>定义</a:t>
            </a:r>
            <a:r>
              <a:rPr kumimoji="1" lang="zh-CN" altLang="en-US" sz="1800">
                <a:solidFill>
                  <a:srgbClr val="0070C0"/>
                </a:solidFill>
                <a:latin typeface="Consolas" pitchFamily="49" charset="0"/>
                <a:ea typeface="仿宋" pitchFamily="49" charset="-122"/>
                <a:cs typeface="Consolas" pitchFamily="49" charset="0"/>
              </a:rPr>
              <a:t>单链表结点类型</a:t>
            </a:r>
            <a:endParaRPr kumimoji="1" lang="zh-CN" altLang="en-US" sz="1800" dirty="0">
              <a:solidFill>
                <a:srgbClr val="0070C0"/>
              </a:solidFill>
              <a:latin typeface="Consolas" pitchFamily="49" charset="0"/>
              <a:ea typeface="仿宋" pitchFamily="49" charset="-122"/>
              <a:cs typeface="Consolas" pitchFamily="49" charset="0"/>
            </a:endParaRPr>
          </a:p>
          <a:p>
            <a:pPr algn="l">
              <a:lnSpc>
                <a:spcPct val="150000"/>
              </a:lnSpc>
            </a:pPr>
            <a:r>
              <a:rPr kumimoji="1" lang="en-US" altLang="zh-CN" sz="1800">
                <a:solidFill>
                  <a:srgbClr val="0000FF"/>
                </a:solidFill>
                <a:latin typeface="Consolas" pitchFamily="49" charset="0"/>
                <a:ea typeface="仿宋" pitchFamily="49" charset="-122"/>
                <a:cs typeface="Consolas" pitchFamily="49" charset="0"/>
              </a:rPr>
              <a:t>{  ElemType </a:t>
            </a:r>
            <a:r>
              <a:rPr kumimoji="1" lang="en-US" altLang="zh-CN" sz="1800" dirty="0">
                <a:solidFill>
                  <a:srgbClr val="0000FF"/>
                </a:solidFill>
                <a:latin typeface="Consolas" pitchFamily="49" charset="0"/>
                <a:ea typeface="仿宋" pitchFamily="49" charset="-122"/>
                <a:cs typeface="Consolas" pitchFamily="49" charset="0"/>
              </a:rPr>
              <a:t>data;</a:t>
            </a:r>
          </a:p>
          <a:p>
            <a:pPr algn="l">
              <a:lnSpc>
                <a:spcPct val="150000"/>
              </a:lnSpc>
            </a:pPr>
            <a:r>
              <a:rPr kumimoji="1" lang="en-US" altLang="zh-CN" sz="1800">
                <a:solidFill>
                  <a:srgbClr val="0000FF"/>
                </a:solidFill>
                <a:latin typeface="Consolas" pitchFamily="49" charset="0"/>
                <a:ea typeface="仿宋" pitchFamily="49" charset="-122"/>
                <a:cs typeface="Consolas" pitchFamily="49" charset="0"/>
              </a:rPr>
              <a:t>   struct </a:t>
            </a:r>
            <a:r>
              <a:rPr kumimoji="1" lang="en-US" altLang="zh-CN" sz="1800" dirty="0" err="1">
                <a:solidFill>
                  <a:srgbClr val="0000FF"/>
                </a:solidFill>
                <a:latin typeface="Consolas" pitchFamily="49" charset="0"/>
                <a:ea typeface="仿宋" pitchFamily="49" charset="-122"/>
                <a:cs typeface="Consolas" pitchFamily="49" charset="0"/>
              </a:rPr>
              <a:t>LNode</a:t>
            </a:r>
            <a:r>
              <a:rPr kumimoji="1" lang="en-US" altLang="zh-CN" sz="1800" dirty="0">
                <a:solidFill>
                  <a:srgbClr val="0000FF"/>
                </a:solidFill>
                <a:latin typeface="Consolas" pitchFamily="49" charset="0"/>
                <a:ea typeface="仿宋" pitchFamily="49" charset="-122"/>
                <a:cs typeface="Consolas" pitchFamily="49" charset="0"/>
              </a:rPr>
              <a:t> *next</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a:solidFill>
                  <a:srgbClr val="0070C0"/>
                </a:solidFill>
                <a:latin typeface="Consolas" pitchFamily="49" charset="0"/>
                <a:ea typeface="仿宋" pitchFamily="49" charset="-122"/>
                <a:cs typeface="Consolas" pitchFamily="49" charset="0"/>
              </a:rPr>
              <a:t>//</a:t>
            </a:r>
            <a:r>
              <a:rPr kumimoji="1" lang="zh-CN" altLang="en-US" sz="1800">
                <a:solidFill>
                  <a:srgbClr val="0070C0"/>
                </a:solidFill>
                <a:latin typeface="Consolas" pitchFamily="49" charset="0"/>
                <a:ea typeface="仿宋" pitchFamily="49" charset="-122"/>
                <a:cs typeface="Consolas" pitchFamily="49" charset="0"/>
              </a:rPr>
              <a:t>指向后继结点</a:t>
            </a:r>
            <a:endParaRPr kumimoji="1" lang="zh-CN" altLang="en-US" sz="1800" dirty="0">
              <a:solidFill>
                <a:srgbClr val="0070C0"/>
              </a:solidFill>
              <a:latin typeface="Consolas" pitchFamily="49" charset="0"/>
              <a:ea typeface="仿宋" pitchFamily="49" charset="-122"/>
              <a:cs typeface="Consolas" pitchFamily="49" charset="0"/>
            </a:endParaRPr>
          </a:p>
          <a:p>
            <a:pPr algn="l">
              <a:lnSpc>
                <a:spcPct val="150000"/>
              </a:lnSpc>
            </a:pP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a:solidFill>
                  <a:srgbClr val="FF0000"/>
                </a:solidFill>
                <a:latin typeface="Consolas" pitchFamily="49" charset="0"/>
                <a:ea typeface="仿宋" pitchFamily="49" charset="-122"/>
                <a:cs typeface="Consolas" pitchFamily="49" charset="0"/>
              </a:rPr>
              <a:t>LinkNode</a:t>
            </a:r>
            <a:r>
              <a:rPr kumimoji="1" lang="en-US" altLang="zh-CN" sz="180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p:txBody>
      </p:sp>
      <p:grpSp>
        <p:nvGrpSpPr>
          <p:cNvPr id="15" name="组合 14"/>
          <p:cNvGrpSpPr/>
          <p:nvPr/>
        </p:nvGrpSpPr>
        <p:grpSpPr>
          <a:xfrm>
            <a:off x="1714480" y="2714620"/>
            <a:ext cx="1571636" cy="2000263"/>
            <a:chOff x="2000232" y="2928935"/>
            <a:chExt cx="1571636" cy="2000263"/>
          </a:xfrm>
        </p:grpSpPr>
        <p:sp>
          <p:nvSpPr>
            <p:cNvPr id="7" name="Rectangle 7"/>
            <p:cNvSpPr>
              <a:spLocks noChangeArrowheads="1"/>
            </p:cNvSpPr>
            <p:nvPr/>
          </p:nvSpPr>
          <p:spPr bwMode="auto">
            <a:xfrm>
              <a:off x="2000232" y="4497398"/>
              <a:ext cx="539750" cy="4318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endParaRPr lang="en-US" altLang="zh-CN" sz="2000" baseline="-25000" dirty="0">
                <a:solidFill>
                  <a:srgbClr val="3333FF"/>
                </a:solidFill>
                <a:latin typeface="Consolas" pitchFamily="49" charset="0"/>
                <a:cs typeface="Consolas" pitchFamily="49" charset="0"/>
              </a:endParaRPr>
            </a:p>
          </p:txBody>
        </p:sp>
        <p:sp>
          <p:nvSpPr>
            <p:cNvPr id="9" name="Rectangle 8"/>
            <p:cNvSpPr>
              <a:spLocks noChangeArrowheads="1"/>
            </p:cNvSpPr>
            <p:nvPr/>
          </p:nvSpPr>
          <p:spPr bwMode="auto">
            <a:xfrm>
              <a:off x="2541570" y="4497398"/>
              <a:ext cx="539750" cy="4318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cxnSp>
          <p:nvCxnSpPr>
            <p:cNvPr id="11" name="直接连接符 10"/>
            <p:cNvCxnSpPr>
              <a:endCxn id="7" idx="0"/>
            </p:cNvCxnSpPr>
            <p:nvPr/>
          </p:nvCxnSpPr>
          <p:spPr>
            <a:xfrm rot="5400000">
              <a:off x="1851004" y="3348038"/>
              <a:ext cx="1568464" cy="730257"/>
            </a:xfrm>
            <a:prstGeom prst="line">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endCxn id="9" idx="0"/>
            </p:cNvCxnSpPr>
            <p:nvPr/>
          </p:nvCxnSpPr>
          <p:spPr>
            <a:xfrm rot="5400000">
              <a:off x="2621739" y="3547269"/>
              <a:ext cx="1139836" cy="760423"/>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3" name="幻灯片编号占位符 2"/>
          <p:cNvSpPr>
            <a:spLocks noGrp="1"/>
          </p:cNvSpPr>
          <p:nvPr>
            <p:ph type="sldNum" sz="quarter" idx="12"/>
          </p:nvPr>
        </p:nvSpPr>
        <p:spPr/>
        <p:txBody>
          <a:bodyPr/>
          <a:lstStyle/>
          <a:p>
            <a:fld id="{BC067DFE-42A7-4CB5-93C4-F2F97DA7580C}" type="slidenum">
              <a:rPr lang="en-US" altLang="zh-CN" smtClean="0"/>
              <a:pPr/>
              <a:t>38</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2426"/>
    </mc:Choice>
    <mc:Fallback xmlns="">
      <p:transition xmlns:p14="http://schemas.microsoft.com/office/powerpoint/2010/main" spd="slow" advTm="2242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714348" y="1142984"/>
            <a:ext cx="8229600" cy="972574"/>
          </a:xfrm>
          <a:prstGeom prst="rect">
            <a:avLst/>
          </a:prstGeom>
          <a:noFill/>
          <a:ln w="9525">
            <a:noFill/>
            <a:miter lim="800000"/>
            <a:headEnd/>
            <a:tailEnd/>
          </a:ln>
          <a:effectLst/>
        </p:spPr>
        <p:txBody>
          <a:bodyPr>
            <a:spAutoFit/>
          </a:bodyPr>
          <a:lstStyle/>
          <a:p>
            <a:pPr algn="just">
              <a:lnSpc>
                <a:spcPct val="130000"/>
              </a:lnSpc>
              <a:spcBef>
                <a:spcPct val="50000"/>
              </a:spcBef>
            </a:pPr>
            <a:r>
              <a:rPr kumimoji="1" lang="zh-CN" altLang="en-US" sz="2200">
                <a:latin typeface="Consolas" pitchFamily="49" charset="0"/>
                <a:ea typeface="楷体" pitchFamily="49" charset="-122"/>
                <a:cs typeface="Consolas" pitchFamily="49" charset="0"/>
              </a:rPr>
              <a:t>    当</a:t>
            </a:r>
            <a:r>
              <a:rPr kumimoji="1" lang="zh-CN" altLang="en-US" sz="2200" dirty="0">
                <a:latin typeface="Consolas" pitchFamily="49" charset="0"/>
                <a:ea typeface="楷体" pitchFamily="49" charset="-122"/>
                <a:cs typeface="Consolas" pitchFamily="49" charset="0"/>
              </a:rPr>
              <a:t>访问过</a:t>
            </a:r>
            <a:r>
              <a:rPr kumimoji="1" lang="zh-CN" altLang="en-US" sz="2200">
                <a:latin typeface="Consolas" pitchFamily="49" charset="0"/>
                <a:ea typeface="楷体" pitchFamily="49" charset="-122"/>
                <a:cs typeface="Consolas" pitchFamily="49" charset="0"/>
              </a:rPr>
              <a:t>一个结点后，只能</a:t>
            </a:r>
            <a:r>
              <a:rPr kumimoji="1" lang="zh-CN" altLang="en-US" sz="2200" dirty="0">
                <a:latin typeface="Consolas" pitchFamily="49" charset="0"/>
                <a:ea typeface="楷体" pitchFamily="49" charset="-122"/>
                <a:cs typeface="Consolas" pitchFamily="49" charset="0"/>
              </a:rPr>
              <a:t>接着访问它</a:t>
            </a:r>
            <a:r>
              <a:rPr kumimoji="1" lang="zh-CN" altLang="en-US" sz="2200">
                <a:latin typeface="Consolas" pitchFamily="49" charset="0"/>
                <a:ea typeface="楷体" pitchFamily="49" charset="-122"/>
                <a:cs typeface="Consolas" pitchFamily="49" charset="0"/>
              </a:rPr>
              <a:t>的后继结点，而</a:t>
            </a:r>
            <a:r>
              <a:rPr kumimoji="1" lang="zh-CN" altLang="en-US" sz="2200" dirty="0">
                <a:latin typeface="Consolas" pitchFamily="49" charset="0"/>
                <a:ea typeface="楷体" pitchFamily="49" charset="-122"/>
                <a:cs typeface="Consolas" pitchFamily="49" charset="0"/>
              </a:rPr>
              <a:t>无法访问</a:t>
            </a:r>
            <a:r>
              <a:rPr kumimoji="1" lang="zh-CN" altLang="en-US" sz="2200">
                <a:latin typeface="Consolas" pitchFamily="49" charset="0"/>
                <a:ea typeface="楷体" pitchFamily="49" charset="-122"/>
                <a:cs typeface="Consolas" pitchFamily="49" charset="0"/>
              </a:rPr>
              <a:t>它的前驱结点。  </a:t>
            </a:r>
            <a:endParaRPr kumimoji="1" lang="zh-CN" altLang="en-US" sz="2200" dirty="0">
              <a:latin typeface="Consolas" pitchFamily="49" charset="0"/>
              <a:ea typeface="楷体" pitchFamily="49" charset="-122"/>
              <a:cs typeface="Consolas" pitchFamily="49" charset="0"/>
            </a:endParaRPr>
          </a:p>
        </p:txBody>
      </p:sp>
      <p:sp>
        <p:nvSpPr>
          <p:cNvPr id="4" name="TextBox 3"/>
          <p:cNvSpPr txBox="1"/>
          <p:nvPr/>
        </p:nvSpPr>
        <p:spPr>
          <a:xfrm>
            <a:off x="642910" y="428604"/>
            <a:ext cx="2500330" cy="461665"/>
          </a:xfrm>
          <a:prstGeom prst="rect">
            <a:avLst/>
          </a:prstGeom>
          <a:noFill/>
        </p:spPr>
        <p:txBody>
          <a:bodyPr wrap="square" rtlCol="0">
            <a:spAutoFit/>
          </a:bodyPr>
          <a:lstStyle/>
          <a:p>
            <a:r>
              <a:rPr kumimoji="1" lang="zh-CN" altLang="en-US">
                <a:solidFill>
                  <a:srgbClr val="FF0000"/>
                </a:solidFill>
                <a:latin typeface="Consolas" pitchFamily="49" charset="0"/>
                <a:ea typeface="微软雅黑" pitchFamily="34" charset="-122"/>
                <a:cs typeface="Consolas" pitchFamily="49" charset="0"/>
              </a:rPr>
              <a:t>单链表的特点</a:t>
            </a:r>
          </a:p>
        </p:txBody>
      </p:sp>
      <p:sp>
        <p:nvSpPr>
          <p:cNvPr id="5" name="Rectangle 7"/>
          <p:cNvSpPr>
            <a:spLocks noChangeArrowheads="1"/>
          </p:cNvSpPr>
          <p:nvPr/>
        </p:nvSpPr>
        <p:spPr bwMode="auto">
          <a:xfrm>
            <a:off x="2824179" y="3148006"/>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endParaRPr lang="en-US" altLang="zh-CN" sz="2000" baseline="-25000" dirty="0">
              <a:solidFill>
                <a:srgbClr val="3333FF"/>
              </a:solidFill>
              <a:latin typeface="Consolas" pitchFamily="49" charset="0"/>
              <a:cs typeface="Consolas" pitchFamily="49" charset="0"/>
            </a:endParaRPr>
          </a:p>
        </p:txBody>
      </p:sp>
      <p:sp>
        <p:nvSpPr>
          <p:cNvPr id="6" name="Rectangle 8"/>
          <p:cNvSpPr>
            <a:spLocks noChangeArrowheads="1"/>
          </p:cNvSpPr>
          <p:nvPr/>
        </p:nvSpPr>
        <p:spPr bwMode="auto">
          <a:xfrm>
            <a:off x="3365517" y="3148006"/>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7" name="Rectangle 9"/>
          <p:cNvSpPr>
            <a:spLocks noChangeArrowheads="1"/>
          </p:cNvSpPr>
          <p:nvPr/>
        </p:nvSpPr>
        <p:spPr bwMode="auto">
          <a:xfrm>
            <a:off x="4805379" y="3148006"/>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b</a:t>
            </a:r>
            <a:endParaRPr lang="en-US" altLang="zh-CN" sz="2000" baseline="-25000" dirty="0">
              <a:solidFill>
                <a:srgbClr val="3333FF"/>
              </a:solidFill>
              <a:latin typeface="Consolas" pitchFamily="49" charset="0"/>
              <a:cs typeface="Consolas" pitchFamily="49" charset="0"/>
            </a:endParaRPr>
          </a:p>
        </p:txBody>
      </p:sp>
      <p:sp>
        <p:nvSpPr>
          <p:cNvPr id="8" name="Rectangle 10"/>
          <p:cNvSpPr>
            <a:spLocks noChangeArrowheads="1"/>
          </p:cNvSpPr>
          <p:nvPr/>
        </p:nvSpPr>
        <p:spPr bwMode="auto">
          <a:xfrm>
            <a:off x="5346717" y="3148006"/>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9" name="Text Box 13"/>
          <p:cNvSpPr txBox="1">
            <a:spLocks noChangeArrowheads="1"/>
          </p:cNvSpPr>
          <p:nvPr/>
        </p:nvSpPr>
        <p:spPr bwMode="auto">
          <a:xfrm>
            <a:off x="6353192" y="3109906"/>
            <a:ext cx="576262"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Consolas" pitchFamily="49" charset="0"/>
                <a:ea typeface="宋体" pitchFamily="2" charset="-122"/>
                <a:cs typeface="Consolas" pitchFamily="49" charset="0"/>
              </a:rPr>
              <a:t>…</a:t>
            </a:r>
          </a:p>
        </p:txBody>
      </p:sp>
      <p:grpSp>
        <p:nvGrpSpPr>
          <p:cNvPr id="16" name="组合 15"/>
          <p:cNvGrpSpPr/>
          <p:nvPr/>
        </p:nvGrpSpPr>
        <p:grpSpPr>
          <a:xfrm>
            <a:off x="2411413" y="2428868"/>
            <a:ext cx="701691" cy="719138"/>
            <a:chOff x="2285984" y="1142984"/>
            <a:chExt cx="701691" cy="719138"/>
          </a:xfrm>
        </p:grpSpPr>
        <p:sp>
          <p:nvSpPr>
            <p:cNvPr id="10" name="Arc 14"/>
            <p:cNvSpPr>
              <a:spLocks/>
            </p:cNvSpPr>
            <p:nvPr/>
          </p:nvSpPr>
          <p:spPr bwMode="auto">
            <a:xfrm>
              <a:off x="2627313" y="150334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11" name="Text Box 15"/>
            <p:cNvSpPr txBox="1">
              <a:spLocks noChangeArrowheads="1"/>
            </p:cNvSpPr>
            <p:nvPr/>
          </p:nvSpPr>
          <p:spPr bwMode="auto">
            <a:xfrm>
              <a:off x="2285984" y="1142984"/>
              <a:ext cx="431800" cy="457200"/>
            </a:xfrm>
            <a:prstGeom prst="rect">
              <a:avLst/>
            </a:prstGeom>
            <a:noFill/>
            <a:ln w="9525">
              <a:noFill/>
              <a:miter lim="800000"/>
              <a:headEnd/>
              <a:tailEnd/>
            </a:ln>
            <a:effectLst/>
          </p:spPr>
          <p:txBody>
            <a:bodyPr>
              <a:spAutoFit/>
            </a:bodyPr>
            <a:lstStyle/>
            <a:p>
              <a:pPr algn="l">
                <a:spcBef>
                  <a:spcPct val="50000"/>
                </a:spcBef>
              </a:pPr>
              <a:r>
                <a:rPr lang="en-US" altLang="zh-CN" dirty="0">
                  <a:latin typeface="Consolas" pitchFamily="49" charset="0"/>
                  <a:cs typeface="Consolas" pitchFamily="49" charset="0"/>
                </a:rPr>
                <a:t>p</a:t>
              </a:r>
            </a:p>
          </p:txBody>
        </p:sp>
      </p:grpSp>
      <p:sp>
        <p:nvSpPr>
          <p:cNvPr id="12" name="Freeform 17"/>
          <p:cNvSpPr>
            <a:spLocks/>
          </p:cNvSpPr>
          <p:nvPr/>
        </p:nvSpPr>
        <p:spPr bwMode="auto">
          <a:xfrm>
            <a:off x="3697304" y="3362318"/>
            <a:ext cx="1123950" cy="0"/>
          </a:xfrm>
          <a:custGeom>
            <a:avLst/>
            <a:gdLst/>
            <a:ahLst/>
            <a:cxnLst>
              <a:cxn ang="0">
                <a:pos x="0" y="6"/>
              </a:cxn>
              <a:cxn ang="0">
                <a:pos x="708" y="0"/>
              </a:cxn>
            </a:cxnLst>
            <a:rect l="0" t="0" r="r" b="b"/>
            <a:pathLst>
              <a:path w="708" h="6">
                <a:moveTo>
                  <a:pt x="0" y="6"/>
                </a:moveTo>
                <a:lnTo>
                  <a:pt x="708" y="0"/>
                </a:lnTo>
              </a:path>
            </a:pathLst>
          </a:custGeom>
          <a:noFill/>
          <a:ln w="38100">
            <a:solidFill>
              <a:srgbClr val="7030A0"/>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3" name="Line 18"/>
          <p:cNvSpPr>
            <a:spLocks noChangeShapeType="1"/>
          </p:cNvSpPr>
          <p:nvPr/>
        </p:nvSpPr>
        <p:spPr bwMode="auto">
          <a:xfrm>
            <a:off x="5672154" y="3363906"/>
            <a:ext cx="576263" cy="0"/>
          </a:xfrm>
          <a:prstGeom prst="line">
            <a:avLst/>
          </a:prstGeom>
          <a:noFill/>
          <a:ln w="38100">
            <a:solidFill>
              <a:srgbClr val="7030A0"/>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4" name="Text Box 20"/>
          <p:cNvSpPr txBox="1">
            <a:spLocks noChangeArrowheads="1"/>
          </p:cNvSpPr>
          <p:nvPr/>
        </p:nvSpPr>
        <p:spPr bwMode="auto">
          <a:xfrm>
            <a:off x="1528779" y="3148006"/>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Consolas" pitchFamily="49" charset="0"/>
                <a:ea typeface="宋体" pitchFamily="2" charset="-122"/>
                <a:cs typeface="Consolas" pitchFamily="49" charset="0"/>
              </a:rPr>
              <a:t>…</a:t>
            </a:r>
          </a:p>
        </p:txBody>
      </p:sp>
      <p:sp>
        <p:nvSpPr>
          <p:cNvPr id="15" name="Line 21"/>
          <p:cNvSpPr>
            <a:spLocks noChangeShapeType="1"/>
          </p:cNvSpPr>
          <p:nvPr/>
        </p:nvSpPr>
        <p:spPr bwMode="auto">
          <a:xfrm>
            <a:off x="2249504" y="3363906"/>
            <a:ext cx="576263" cy="0"/>
          </a:xfrm>
          <a:prstGeom prst="line">
            <a:avLst/>
          </a:prstGeom>
          <a:noFill/>
          <a:ln w="38100">
            <a:solidFill>
              <a:srgbClr val="7030A0"/>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3" name="幻灯片编号占位符 2"/>
          <p:cNvSpPr>
            <a:spLocks noGrp="1"/>
          </p:cNvSpPr>
          <p:nvPr>
            <p:ph type="sldNum" sz="quarter" idx="12"/>
          </p:nvPr>
        </p:nvSpPr>
        <p:spPr/>
        <p:txBody>
          <a:bodyPr/>
          <a:lstStyle/>
          <a:p>
            <a:fld id="{BC067DFE-42A7-4CB5-93C4-F2F97DA7580C}" type="slidenum">
              <a:rPr lang="en-US" altLang="zh-CN" smtClean="0"/>
              <a:pPr/>
              <a:t>39</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9911"/>
    </mc:Choice>
    <mc:Fallback xmlns="">
      <p:transition xmlns:p14="http://schemas.microsoft.com/office/powerpoint/2010/main" spd="slow" advTm="991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4827 -0.00092 L 0.24514 -0.00092 " pathEditMode="relative" ptsTypes="AA">
                                      <p:cBhvr>
                                        <p:cTn id="6" dur="2000" fill="hold"/>
                                        <p:tgtEl>
                                          <p:spTgt spid="1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533094" y="2004191"/>
            <a:ext cx="8215370" cy="30244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tIns="108000" bIns="144000">
            <a:spAutoFit/>
          </a:bodyPr>
          <a:lstStyle/>
          <a:p>
            <a:pPr marL="457200" indent="-457200" algn="l">
              <a:lnSpc>
                <a:spcPct val="150000"/>
              </a:lnSpc>
            </a:pPr>
            <a:r>
              <a:rPr kumimoji="1" lang="zh-CN" altLang="en-US">
                <a:solidFill>
                  <a:srgbClr val="FF0000"/>
                </a:solidFill>
                <a:latin typeface="Consolas" pitchFamily="49" charset="0"/>
                <a:ea typeface="楷体" pitchFamily="49" charset="-122"/>
                <a:cs typeface="Consolas" pitchFamily="49" charset="0"/>
                <a:sym typeface="Wingdings"/>
              </a:rPr>
              <a:t> </a:t>
            </a:r>
            <a:r>
              <a:rPr kumimoji="1" lang="zh-CN" altLang="en-US">
                <a:solidFill>
                  <a:srgbClr val="FF0000"/>
                </a:solidFill>
                <a:latin typeface="Consolas" pitchFamily="49" charset="0"/>
                <a:ea typeface="楷体" pitchFamily="49" charset="-122"/>
                <a:cs typeface="Consolas" pitchFamily="49" charset="0"/>
              </a:rPr>
              <a:t>初始化</a:t>
            </a:r>
            <a:r>
              <a:rPr kumimoji="1" lang="zh-CN" altLang="en-US" dirty="0">
                <a:solidFill>
                  <a:srgbClr val="FF0000"/>
                </a:solidFill>
                <a:latin typeface="Consolas" pitchFamily="49" charset="0"/>
                <a:ea typeface="楷体" pitchFamily="49" charset="-122"/>
                <a:cs typeface="Consolas" pitchFamily="49" charset="0"/>
              </a:rPr>
              <a:t>线性表</a:t>
            </a:r>
            <a:r>
              <a:rPr kumimoji="1" lang="en-US" altLang="zh-CN" dirty="0" err="1">
                <a:solidFill>
                  <a:srgbClr val="FF0000"/>
                </a:solidFill>
                <a:latin typeface="Consolas" pitchFamily="49" charset="0"/>
                <a:ea typeface="楷体" pitchFamily="49" charset="-122"/>
                <a:cs typeface="Consolas" pitchFamily="49" charset="0"/>
              </a:rPr>
              <a:t>InitList</a:t>
            </a:r>
            <a:r>
              <a:rPr kumimoji="1" lang="en-US" altLang="zh-CN" dirty="0">
                <a:solidFill>
                  <a:srgbClr val="FF0000"/>
                </a:solidFill>
                <a:latin typeface="Consolas" pitchFamily="49" charset="0"/>
                <a:ea typeface="楷体" pitchFamily="49" charset="-122"/>
                <a:cs typeface="Consolas" pitchFamily="49" charset="0"/>
              </a:rPr>
              <a:t>(&amp;L)</a:t>
            </a:r>
            <a:r>
              <a:rPr kumimoji="1" lang="zh-CN" altLang="en-US" dirty="0">
                <a:solidFill>
                  <a:srgbClr val="FF0000"/>
                </a:solidFill>
                <a:latin typeface="Consolas" pitchFamily="49" charset="0"/>
                <a:ea typeface="楷体" pitchFamily="49" charset="-122"/>
                <a:cs typeface="Consolas" pitchFamily="49" charset="0"/>
              </a:rPr>
              <a:t>：</a:t>
            </a:r>
            <a:r>
              <a:rPr kumimoji="1" lang="zh-CN" altLang="en-US" dirty="0">
                <a:solidFill>
                  <a:srgbClr val="0000FF"/>
                </a:solidFill>
                <a:latin typeface="Consolas" pitchFamily="49" charset="0"/>
                <a:ea typeface="楷体" pitchFamily="49" charset="-122"/>
                <a:cs typeface="Consolas" pitchFamily="49" charset="0"/>
              </a:rPr>
              <a:t>构造一个空的线性表</a:t>
            </a:r>
            <a:r>
              <a:rPr kumimoji="1" lang="en-US" altLang="zh-CN">
                <a:solidFill>
                  <a:srgbClr val="0000FF"/>
                </a:solidFill>
                <a:latin typeface="Consolas" pitchFamily="49" charset="0"/>
                <a:ea typeface="楷体" pitchFamily="49" charset="-122"/>
                <a:cs typeface="Consolas" pitchFamily="49" charset="0"/>
              </a:rPr>
              <a:t>L</a:t>
            </a:r>
            <a:r>
              <a:rPr kumimoji="1" lang="zh-CN" altLang="en-US">
                <a:solidFill>
                  <a:srgbClr val="0000FF"/>
                </a:solidFill>
                <a:latin typeface="Consolas" pitchFamily="49" charset="0"/>
                <a:ea typeface="楷体" pitchFamily="49" charset="-122"/>
                <a:cs typeface="Consolas" pitchFamily="49" charset="0"/>
              </a:rPr>
              <a:t>。</a:t>
            </a:r>
          </a:p>
          <a:p>
            <a:pPr marL="457200" indent="-457200" algn="just">
              <a:lnSpc>
                <a:spcPct val="150000"/>
              </a:lnSpc>
            </a:pPr>
            <a:r>
              <a:rPr kumimoji="1" lang="zh-CN" altLang="en-US">
                <a:solidFill>
                  <a:srgbClr val="FF0000"/>
                </a:solidFill>
                <a:latin typeface="Consolas" pitchFamily="49" charset="0"/>
                <a:ea typeface="楷体" pitchFamily="49" charset="-122"/>
                <a:cs typeface="Consolas" pitchFamily="49" charset="0"/>
                <a:sym typeface="Wingdings"/>
              </a:rPr>
              <a:t> </a:t>
            </a:r>
            <a:r>
              <a:rPr kumimoji="1" lang="zh-CN" altLang="en-US">
                <a:solidFill>
                  <a:srgbClr val="FF0000"/>
                </a:solidFill>
                <a:latin typeface="Consolas" pitchFamily="49" charset="0"/>
                <a:ea typeface="楷体" pitchFamily="49" charset="-122"/>
                <a:cs typeface="Consolas" pitchFamily="49" charset="0"/>
              </a:rPr>
              <a:t>销毁线性表</a:t>
            </a:r>
            <a:r>
              <a:rPr kumimoji="1" lang="en-US" altLang="zh-CN">
                <a:solidFill>
                  <a:srgbClr val="FF0000"/>
                </a:solidFill>
                <a:latin typeface="Consolas" pitchFamily="49" charset="0"/>
                <a:ea typeface="楷体" pitchFamily="49" charset="-122"/>
                <a:cs typeface="Consolas" pitchFamily="49" charset="0"/>
              </a:rPr>
              <a:t>DestroyList(&amp;L)</a:t>
            </a:r>
            <a:r>
              <a:rPr kumimoji="1" lang="zh-CN" altLang="en-US">
                <a:solidFill>
                  <a:srgbClr val="FF0000"/>
                </a:solidFill>
                <a:latin typeface="Consolas" pitchFamily="49" charset="0"/>
                <a:ea typeface="楷体" pitchFamily="49" charset="-122"/>
                <a:cs typeface="Consolas" pitchFamily="49" charset="0"/>
              </a:rPr>
              <a:t>：</a:t>
            </a:r>
            <a:r>
              <a:rPr kumimoji="1" lang="zh-CN" altLang="en-US">
                <a:solidFill>
                  <a:srgbClr val="0000FF"/>
                </a:solidFill>
                <a:latin typeface="Consolas" pitchFamily="49" charset="0"/>
                <a:ea typeface="楷体" pitchFamily="49" charset="-122"/>
                <a:cs typeface="Consolas" pitchFamily="49" charset="0"/>
              </a:rPr>
              <a:t>释放线性表</a:t>
            </a:r>
            <a:r>
              <a:rPr kumimoji="1" lang="en-US" altLang="zh-CN">
                <a:solidFill>
                  <a:srgbClr val="0000FF"/>
                </a:solidFill>
                <a:latin typeface="Consolas" pitchFamily="49" charset="0"/>
                <a:ea typeface="楷体" pitchFamily="49" charset="-122"/>
                <a:cs typeface="Consolas" pitchFamily="49" charset="0"/>
              </a:rPr>
              <a:t>L</a:t>
            </a:r>
            <a:r>
              <a:rPr kumimoji="1" lang="zh-CN" altLang="en-US">
                <a:solidFill>
                  <a:srgbClr val="0000FF"/>
                </a:solidFill>
                <a:latin typeface="Consolas" pitchFamily="49" charset="0"/>
                <a:ea typeface="楷体" pitchFamily="49" charset="-122"/>
                <a:cs typeface="Consolas" pitchFamily="49" charset="0"/>
              </a:rPr>
              <a:t>占用的内存空间。</a:t>
            </a:r>
            <a:endParaRPr kumimoji="1" lang="en-US" altLang="zh-CN">
              <a:solidFill>
                <a:srgbClr val="0000FF"/>
              </a:solidFill>
              <a:latin typeface="Consolas" pitchFamily="49" charset="0"/>
              <a:ea typeface="楷体" pitchFamily="49" charset="-122"/>
              <a:cs typeface="Consolas" pitchFamily="49" charset="0"/>
            </a:endParaRPr>
          </a:p>
          <a:p>
            <a:pPr marL="457200" indent="-457200" algn="just">
              <a:lnSpc>
                <a:spcPct val="150000"/>
              </a:lnSpc>
            </a:pPr>
            <a:r>
              <a:rPr kumimoji="1" lang="zh-CN" altLang="en-US">
                <a:solidFill>
                  <a:srgbClr val="FF0000"/>
                </a:solidFill>
                <a:latin typeface="Consolas" pitchFamily="49" charset="0"/>
                <a:ea typeface="楷体" pitchFamily="49" charset="-122"/>
                <a:cs typeface="Consolas" pitchFamily="49" charset="0"/>
                <a:sym typeface="Wingdings"/>
              </a:rPr>
              <a:t> </a:t>
            </a:r>
            <a:r>
              <a:rPr kumimoji="1" lang="zh-CN" altLang="en-US">
                <a:solidFill>
                  <a:srgbClr val="FF0000"/>
                </a:solidFill>
                <a:latin typeface="Consolas" pitchFamily="49" charset="0"/>
                <a:ea typeface="楷体" pitchFamily="49" charset="-122"/>
                <a:cs typeface="Consolas" pitchFamily="49" charset="0"/>
              </a:rPr>
              <a:t>判</a:t>
            </a:r>
            <a:r>
              <a:rPr kumimoji="1" lang="zh-CN" altLang="en-US" dirty="0">
                <a:solidFill>
                  <a:srgbClr val="FF0000"/>
                </a:solidFill>
                <a:latin typeface="Consolas" pitchFamily="49" charset="0"/>
                <a:ea typeface="楷体" pitchFamily="49" charset="-122"/>
                <a:cs typeface="Consolas" pitchFamily="49" charset="0"/>
              </a:rPr>
              <a:t>线性表是否为空表</a:t>
            </a:r>
            <a:r>
              <a:rPr kumimoji="1" lang="en-US" altLang="zh-CN" dirty="0" err="1">
                <a:solidFill>
                  <a:srgbClr val="FF0000"/>
                </a:solidFill>
                <a:latin typeface="Consolas" pitchFamily="49" charset="0"/>
                <a:ea typeface="楷体" pitchFamily="49" charset="-122"/>
                <a:cs typeface="Consolas" pitchFamily="49" charset="0"/>
              </a:rPr>
              <a:t>ListEmpty</a:t>
            </a:r>
            <a:r>
              <a:rPr kumimoji="1" lang="en-US" altLang="zh-CN" dirty="0">
                <a:solidFill>
                  <a:srgbClr val="FF0000"/>
                </a:solidFill>
                <a:latin typeface="Consolas" pitchFamily="49" charset="0"/>
                <a:ea typeface="楷体" pitchFamily="49" charset="-122"/>
                <a:cs typeface="Consolas" pitchFamily="49" charset="0"/>
              </a:rPr>
              <a:t>(L)</a:t>
            </a:r>
            <a:r>
              <a:rPr kumimoji="1" lang="zh-CN" altLang="en-US" dirty="0">
                <a:solidFill>
                  <a:srgbClr val="FF0000"/>
                </a:solidFill>
                <a:latin typeface="Consolas" pitchFamily="49" charset="0"/>
                <a:ea typeface="楷体" pitchFamily="49" charset="-122"/>
                <a:cs typeface="Consolas" pitchFamily="49" charset="0"/>
              </a:rPr>
              <a:t>：</a:t>
            </a:r>
            <a:r>
              <a:rPr kumimoji="1" lang="zh-CN" altLang="en-US" dirty="0">
                <a:solidFill>
                  <a:srgbClr val="0000FF"/>
                </a:solidFill>
                <a:latin typeface="Consolas" pitchFamily="49" charset="0"/>
                <a:ea typeface="楷体" pitchFamily="49" charset="-122"/>
                <a:cs typeface="Consolas" pitchFamily="49" charset="0"/>
              </a:rPr>
              <a:t>若</a:t>
            </a:r>
            <a:r>
              <a:rPr kumimoji="1" lang="en-US" altLang="zh-CN" dirty="0">
                <a:solidFill>
                  <a:srgbClr val="0000FF"/>
                </a:solidFill>
                <a:latin typeface="Consolas" pitchFamily="49" charset="0"/>
                <a:ea typeface="楷体" pitchFamily="49" charset="-122"/>
                <a:cs typeface="Consolas" pitchFamily="49" charset="0"/>
              </a:rPr>
              <a:t>L</a:t>
            </a:r>
            <a:r>
              <a:rPr kumimoji="1" lang="zh-CN" altLang="en-US" dirty="0">
                <a:solidFill>
                  <a:srgbClr val="0000FF"/>
                </a:solidFill>
                <a:latin typeface="Consolas" pitchFamily="49" charset="0"/>
                <a:ea typeface="楷体" pitchFamily="49" charset="-122"/>
                <a:cs typeface="Consolas" pitchFamily="49" charset="0"/>
              </a:rPr>
              <a:t>为</a:t>
            </a:r>
            <a:r>
              <a:rPr kumimoji="1" lang="zh-CN" altLang="en-US">
                <a:solidFill>
                  <a:srgbClr val="0000FF"/>
                </a:solidFill>
                <a:latin typeface="Consolas" pitchFamily="49" charset="0"/>
                <a:ea typeface="楷体" pitchFamily="49" charset="-122"/>
                <a:cs typeface="Consolas" pitchFamily="49" charset="0"/>
              </a:rPr>
              <a:t>空表，则返回真，否则</a:t>
            </a:r>
            <a:r>
              <a:rPr kumimoji="1" lang="zh-CN" altLang="en-US" dirty="0">
                <a:solidFill>
                  <a:srgbClr val="0000FF"/>
                </a:solidFill>
                <a:latin typeface="Consolas" pitchFamily="49" charset="0"/>
                <a:ea typeface="楷体" pitchFamily="49" charset="-122"/>
                <a:cs typeface="Consolas" pitchFamily="49" charset="0"/>
              </a:rPr>
              <a:t>返回</a:t>
            </a:r>
            <a:r>
              <a:rPr kumimoji="1" lang="zh-CN" altLang="en-US">
                <a:solidFill>
                  <a:srgbClr val="0000FF"/>
                </a:solidFill>
                <a:latin typeface="Consolas" pitchFamily="49" charset="0"/>
                <a:ea typeface="楷体" pitchFamily="49" charset="-122"/>
                <a:cs typeface="Consolas" pitchFamily="49" charset="0"/>
              </a:rPr>
              <a:t>假。</a:t>
            </a:r>
          </a:p>
          <a:p>
            <a:pPr marL="457200" indent="-457200" algn="just">
              <a:lnSpc>
                <a:spcPct val="150000"/>
              </a:lnSpc>
            </a:pPr>
            <a:r>
              <a:rPr kumimoji="1" lang="zh-CN" altLang="en-US">
                <a:solidFill>
                  <a:srgbClr val="FF0000"/>
                </a:solidFill>
                <a:latin typeface="Consolas" pitchFamily="49" charset="0"/>
                <a:ea typeface="楷体" pitchFamily="49" charset="-122"/>
                <a:cs typeface="Consolas" pitchFamily="49" charset="0"/>
                <a:sym typeface="Wingdings"/>
              </a:rPr>
              <a:t> </a:t>
            </a:r>
            <a:r>
              <a:rPr kumimoji="1" lang="zh-CN" altLang="en-US">
                <a:solidFill>
                  <a:srgbClr val="FF0000"/>
                </a:solidFill>
                <a:latin typeface="Consolas" pitchFamily="49" charset="0"/>
                <a:ea typeface="楷体" pitchFamily="49" charset="-122"/>
                <a:cs typeface="Consolas" pitchFamily="49" charset="0"/>
              </a:rPr>
              <a:t>求线性表的长度</a:t>
            </a:r>
            <a:r>
              <a:rPr kumimoji="1" lang="en-US" altLang="zh-CN">
                <a:solidFill>
                  <a:srgbClr val="FF0000"/>
                </a:solidFill>
                <a:latin typeface="Consolas" pitchFamily="49" charset="0"/>
                <a:ea typeface="楷体" pitchFamily="49" charset="-122"/>
                <a:cs typeface="Consolas" pitchFamily="49" charset="0"/>
              </a:rPr>
              <a:t>ListLength(L)</a:t>
            </a:r>
            <a:r>
              <a:rPr kumimoji="1" lang="zh-CN" altLang="en-US">
                <a:solidFill>
                  <a:srgbClr val="FF0000"/>
                </a:solidFill>
                <a:latin typeface="Consolas" pitchFamily="49" charset="0"/>
                <a:ea typeface="楷体" pitchFamily="49" charset="-122"/>
                <a:cs typeface="Consolas" pitchFamily="49" charset="0"/>
              </a:rPr>
              <a:t>：</a:t>
            </a:r>
            <a:r>
              <a:rPr kumimoji="1" lang="zh-CN" altLang="en-US">
                <a:solidFill>
                  <a:srgbClr val="0000FF"/>
                </a:solidFill>
                <a:latin typeface="Consolas" pitchFamily="49" charset="0"/>
                <a:ea typeface="楷体" pitchFamily="49" charset="-122"/>
                <a:cs typeface="Consolas" pitchFamily="49" charset="0"/>
              </a:rPr>
              <a:t>返回</a:t>
            </a:r>
            <a:r>
              <a:rPr kumimoji="1" lang="en-US" altLang="zh-CN">
                <a:solidFill>
                  <a:srgbClr val="0000FF"/>
                </a:solidFill>
                <a:latin typeface="Consolas" pitchFamily="49" charset="0"/>
                <a:ea typeface="楷体" pitchFamily="49" charset="-122"/>
                <a:cs typeface="Consolas" pitchFamily="49" charset="0"/>
              </a:rPr>
              <a:t>L</a:t>
            </a:r>
            <a:r>
              <a:rPr kumimoji="1" lang="zh-CN" altLang="en-US">
                <a:solidFill>
                  <a:srgbClr val="0000FF"/>
                </a:solidFill>
                <a:latin typeface="Consolas" pitchFamily="49" charset="0"/>
                <a:ea typeface="楷体" pitchFamily="49" charset="-122"/>
                <a:cs typeface="Consolas" pitchFamily="49" charset="0"/>
              </a:rPr>
              <a:t>中元素个数</a:t>
            </a:r>
            <a:r>
              <a:rPr kumimoji="1" lang="en-US" altLang="zh-CN" i="1">
                <a:solidFill>
                  <a:srgbClr val="0000FF"/>
                </a:solidFill>
                <a:latin typeface="Consolas" pitchFamily="49" charset="0"/>
                <a:ea typeface="楷体" pitchFamily="49" charset="-122"/>
                <a:cs typeface="Consolas" pitchFamily="49" charset="0"/>
              </a:rPr>
              <a:t>n</a:t>
            </a:r>
            <a:r>
              <a:rPr kumimoji="1" lang="zh-CN" altLang="en-US">
                <a:solidFill>
                  <a:srgbClr val="0000FF"/>
                </a:solidFill>
                <a:latin typeface="Consolas" pitchFamily="49" charset="0"/>
                <a:ea typeface="楷体" pitchFamily="49" charset="-122"/>
                <a:cs typeface="Consolas" pitchFamily="49" charset="0"/>
              </a:rPr>
              <a:t>。</a:t>
            </a:r>
            <a:endParaRPr kumimoji="1" lang="zh-CN" altLang="en-US" dirty="0">
              <a:solidFill>
                <a:srgbClr val="0000FF"/>
              </a:solidFill>
              <a:latin typeface="Consolas" pitchFamily="49" charset="0"/>
              <a:ea typeface="楷体" pitchFamily="49" charset="-122"/>
              <a:cs typeface="Consolas" pitchFamily="49" charset="0"/>
            </a:endParaRPr>
          </a:p>
        </p:txBody>
      </p:sp>
      <p:sp>
        <p:nvSpPr>
          <p:cNvPr id="154626" name="Text Box 2" descr="信纸"/>
          <p:cNvSpPr txBox="1">
            <a:spLocks noChangeArrowheads="1"/>
          </p:cNvSpPr>
          <p:nvPr/>
        </p:nvSpPr>
        <p:spPr bwMode="auto">
          <a:xfrm>
            <a:off x="250825" y="260350"/>
            <a:ext cx="4464051" cy="584775"/>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2.1.2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线性表的运算</a:t>
            </a:r>
            <a:endPar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endParaRPr>
          </a:p>
        </p:txBody>
      </p:sp>
      <p:sp>
        <p:nvSpPr>
          <p:cNvPr id="5" name="TextBox 4"/>
          <p:cNvSpPr txBox="1"/>
          <p:nvPr/>
        </p:nvSpPr>
        <p:spPr>
          <a:xfrm>
            <a:off x="571472" y="1214422"/>
            <a:ext cx="4000528" cy="430887"/>
          </a:xfrm>
          <a:prstGeom prst="rect">
            <a:avLst/>
          </a:prstGeom>
          <a:noFill/>
        </p:spPr>
        <p:txBody>
          <a:bodyPr wrap="square" rtlCol="0">
            <a:spAutoFit/>
          </a:bodyPr>
          <a:lstStyle/>
          <a:p>
            <a:pPr algn="l"/>
            <a:r>
              <a:rPr kumimoji="1" lang="en-US" altLang="zh-CN" sz="2200" dirty="0">
                <a:latin typeface="Consolas" pitchFamily="49" charset="0"/>
                <a:ea typeface="楷体" pitchFamily="49" charset="-122"/>
                <a:cs typeface="Consolas" pitchFamily="49" charset="0"/>
              </a:rPr>
              <a:t> </a:t>
            </a:r>
            <a:r>
              <a:rPr kumimoji="1" lang="zh-CN" altLang="en-US" sz="2200">
                <a:latin typeface="Consolas" pitchFamily="49" charset="0"/>
                <a:ea typeface="楷体" pitchFamily="49" charset="-122"/>
                <a:cs typeface="Consolas" pitchFamily="49" charset="0"/>
              </a:rPr>
              <a:t>线性表的</a:t>
            </a:r>
            <a:r>
              <a:rPr kumimoji="1" lang="en-US" altLang="zh-CN" sz="2200">
                <a:latin typeface="Consolas" pitchFamily="49" charset="0"/>
                <a:ea typeface="楷体" pitchFamily="49" charset="-122"/>
                <a:cs typeface="Consolas" pitchFamily="49" charset="0"/>
              </a:rPr>
              <a:t>9</a:t>
            </a:r>
            <a:r>
              <a:rPr kumimoji="1" lang="zh-CN" altLang="en-US" sz="2200">
                <a:latin typeface="Consolas" pitchFamily="49" charset="0"/>
                <a:ea typeface="楷体" pitchFamily="49" charset="-122"/>
                <a:cs typeface="Consolas" pitchFamily="49" charset="0"/>
              </a:rPr>
              <a:t>个基本运算</a:t>
            </a:r>
            <a:r>
              <a:rPr kumimoji="1" lang="zh-CN" altLang="en-US" sz="2200" dirty="0">
                <a:latin typeface="Consolas" pitchFamily="49" charset="0"/>
                <a:ea typeface="楷体" pitchFamily="49" charset="-122"/>
                <a:cs typeface="Consolas" pitchFamily="49" charset="0"/>
              </a:rPr>
              <a:t>如下</a:t>
            </a:r>
            <a:r>
              <a:rPr kumimoji="1" lang="en-US" altLang="zh-CN" sz="2200" dirty="0">
                <a:latin typeface="Consolas" pitchFamily="49" charset="0"/>
                <a:ea typeface="楷体" pitchFamily="49" charset="-122"/>
                <a:cs typeface="Consolas" pitchFamily="49" charset="0"/>
              </a:rPr>
              <a:t>:</a:t>
            </a:r>
            <a:endParaRPr lang="zh-CN" altLang="en-US" sz="2200" dirty="0">
              <a:latin typeface="Consolas" pitchFamily="49" charset="0"/>
              <a:cs typeface="Consolas" pitchFamily="49" charset="0"/>
            </a:endParaRPr>
          </a:p>
        </p:txBody>
      </p:sp>
      <p:sp>
        <p:nvSpPr>
          <p:cNvPr id="3" name="幻灯片编号占位符 2"/>
          <p:cNvSpPr>
            <a:spLocks noGrp="1"/>
          </p:cNvSpPr>
          <p:nvPr>
            <p:ph type="sldNum" sz="quarter" idx="12"/>
          </p:nvPr>
        </p:nvSpPr>
        <p:spPr/>
        <p:txBody>
          <a:bodyPr/>
          <a:lstStyle/>
          <a:p>
            <a:fld id="{BC067DFE-42A7-4CB5-93C4-F2F97DA7580C}" type="slidenum">
              <a:rPr lang="en-US" altLang="zh-CN" smtClean="0"/>
              <a:pPr/>
              <a:t>4</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advTm="34875"/>
    </mc:Choice>
    <mc:Fallback xmlns="">
      <p:transition xmlns:p14="http://schemas.microsoft.com/office/powerpoint/2010/main" spd="slow" advTm="34875"/>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ext Box 2"/>
          <p:cNvSpPr txBox="1">
            <a:spLocks noChangeArrowheads="1"/>
          </p:cNvSpPr>
          <p:nvPr/>
        </p:nvSpPr>
        <p:spPr bwMode="auto">
          <a:xfrm>
            <a:off x="822329" y="2364831"/>
            <a:ext cx="7535885" cy="430759"/>
          </a:xfrm>
          <a:prstGeom prst="rect">
            <a:avLst/>
          </a:prstGeom>
          <a:noFill/>
          <a:ln w="9525">
            <a:noFill/>
            <a:miter lim="800000"/>
            <a:headEnd/>
            <a:tailEnd/>
          </a:ln>
          <a:effectLst/>
        </p:spPr>
        <p:txBody>
          <a:bodyPr wrap="square">
            <a:spAutoFit/>
          </a:bodyPr>
          <a:lstStyle/>
          <a:p>
            <a:pPr algn="l">
              <a:lnSpc>
                <a:spcPct val="120000"/>
              </a:lnSpc>
              <a:spcBef>
                <a:spcPct val="50000"/>
              </a:spcBef>
            </a:pPr>
            <a:r>
              <a:rPr kumimoji="1" lang="zh-CN" altLang="en-US" sz="2000">
                <a:solidFill>
                  <a:srgbClr val="FF00FF"/>
                </a:solidFill>
                <a:latin typeface="Consolas" pitchFamily="49" charset="0"/>
                <a:ea typeface="楷体" pitchFamily="49" charset="-122"/>
                <a:cs typeface="Consolas" pitchFamily="49" charset="0"/>
              </a:rPr>
              <a:t>插入操作：</a:t>
            </a:r>
            <a:r>
              <a:rPr kumimoji="1" lang="zh-CN" altLang="en-US" sz="2000">
                <a:latin typeface="Consolas" pitchFamily="49" charset="0"/>
                <a:ea typeface="楷体" pitchFamily="49" charset="-122"/>
                <a:cs typeface="Consolas" pitchFamily="49" charset="0"/>
              </a:rPr>
              <a:t>将</a:t>
            </a:r>
            <a:r>
              <a:rPr kumimoji="1" lang="zh-CN" altLang="en-US" sz="2000" dirty="0">
                <a:latin typeface="Consolas" pitchFamily="49" charset="0"/>
                <a:ea typeface="楷体" pitchFamily="49" charset="-122"/>
                <a:cs typeface="Consolas" pitchFamily="49" charset="0"/>
              </a:rPr>
              <a:t>值为</a:t>
            </a:r>
            <a:r>
              <a:rPr kumimoji="1" lang="en-US" altLang="zh-CN" sz="2000" i="1" dirty="0">
                <a:latin typeface="Consolas" pitchFamily="49" charset="0"/>
                <a:ea typeface="楷体" pitchFamily="49" charset="-122"/>
                <a:cs typeface="Consolas" pitchFamily="49" charset="0"/>
              </a:rPr>
              <a:t>x</a:t>
            </a:r>
            <a:r>
              <a:rPr kumimoji="1" lang="zh-CN" altLang="en-US" sz="2000">
                <a:latin typeface="Consolas" pitchFamily="49" charset="0"/>
                <a:ea typeface="楷体" pitchFamily="49" charset="-122"/>
                <a:cs typeface="Consolas" pitchFamily="49" charset="0"/>
              </a:rPr>
              <a:t>的新结点</a:t>
            </a:r>
            <a:r>
              <a:rPr kumimoji="1" lang="en-US" altLang="zh-CN" sz="2000">
                <a:latin typeface="Consolas" pitchFamily="49" charset="0"/>
                <a:ea typeface="楷体" pitchFamily="49" charset="-122"/>
                <a:cs typeface="Consolas" pitchFamily="49" charset="0"/>
              </a:rPr>
              <a:t>s</a:t>
            </a:r>
            <a:r>
              <a:rPr kumimoji="1" lang="zh-CN" altLang="en-US" sz="2000">
                <a:latin typeface="Consolas" pitchFamily="49" charset="0"/>
                <a:ea typeface="楷体" pitchFamily="49" charset="-122"/>
                <a:cs typeface="Consolas" pitchFamily="49" charset="0"/>
              </a:rPr>
              <a:t>插入到</a:t>
            </a:r>
            <a:r>
              <a:rPr kumimoji="1" lang="en-US" altLang="zh-CN" sz="2000">
                <a:latin typeface="Consolas" pitchFamily="49" charset="0"/>
                <a:ea typeface="楷体" pitchFamily="49" charset="-122"/>
                <a:cs typeface="Consolas" pitchFamily="49" charset="0"/>
              </a:rPr>
              <a:t>p</a:t>
            </a:r>
            <a:r>
              <a:rPr kumimoji="1" lang="zh-CN" altLang="en-US" sz="2000">
                <a:latin typeface="Consolas" pitchFamily="49" charset="0"/>
                <a:ea typeface="楷体" pitchFamily="49" charset="-122"/>
                <a:cs typeface="Consolas" pitchFamily="49" charset="0"/>
              </a:rPr>
              <a:t>结点之后</a:t>
            </a:r>
            <a:r>
              <a:rPr kumimoji="1" lang="zh-CN" altLang="en-US" sz="2000" dirty="0">
                <a:latin typeface="Consolas" pitchFamily="49" charset="0"/>
                <a:ea typeface="楷体" pitchFamily="49" charset="-122"/>
                <a:cs typeface="Consolas" pitchFamily="49" charset="0"/>
              </a:rPr>
              <a:t>。     </a:t>
            </a:r>
          </a:p>
        </p:txBody>
      </p:sp>
      <p:sp>
        <p:nvSpPr>
          <p:cNvPr id="196612" name="Text Box 4"/>
          <p:cNvSpPr txBox="1">
            <a:spLocks noChangeArrowheads="1"/>
          </p:cNvSpPr>
          <p:nvPr/>
        </p:nvSpPr>
        <p:spPr bwMode="auto">
          <a:xfrm>
            <a:off x="571472" y="571480"/>
            <a:ext cx="4857784" cy="498470"/>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square">
            <a:spAutoFit/>
          </a:bodyPr>
          <a:lstStyle/>
          <a:p>
            <a:pPr algn="just">
              <a:lnSpc>
                <a:spcPct val="120000"/>
              </a:lnSpc>
              <a:spcBef>
                <a:spcPct val="50000"/>
              </a:spcBef>
            </a:pPr>
            <a:r>
              <a:rPr kumimoji="1" lang="en-US" altLang="zh-CN" dirty="0">
                <a:solidFill>
                  <a:schemeClr val="bg1"/>
                </a:solidFill>
                <a:latin typeface="Consolas" pitchFamily="49" charset="0"/>
                <a:ea typeface="黑体" pitchFamily="49" charset="-122"/>
                <a:cs typeface="Consolas" pitchFamily="49" charset="0"/>
              </a:rPr>
              <a:t>1</a:t>
            </a:r>
            <a:r>
              <a:rPr kumimoji="1" lang="zh-CN" altLang="en-US">
                <a:solidFill>
                  <a:schemeClr val="bg1"/>
                </a:solidFill>
                <a:latin typeface="Consolas" pitchFamily="49" charset="0"/>
                <a:ea typeface="黑体" pitchFamily="49" charset="-122"/>
                <a:cs typeface="Consolas" pitchFamily="49" charset="0"/>
              </a:rPr>
              <a:t>、插入结点和删除结点操作</a:t>
            </a:r>
            <a:endParaRPr lang="zh-CN" altLang="en-US" dirty="0">
              <a:solidFill>
                <a:schemeClr val="bg1"/>
              </a:solidFill>
              <a:latin typeface="Consolas" pitchFamily="49" charset="0"/>
              <a:ea typeface="黑体" pitchFamily="49" charset="-122"/>
              <a:cs typeface="Consolas" pitchFamily="49" charset="0"/>
            </a:endParaRPr>
          </a:p>
        </p:txBody>
      </p:sp>
      <p:sp>
        <p:nvSpPr>
          <p:cNvPr id="196613" name="Text Box 5"/>
          <p:cNvSpPr txBox="1">
            <a:spLocks noChangeArrowheads="1"/>
          </p:cNvSpPr>
          <p:nvPr/>
        </p:nvSpPr>
        <p:spPr bwMode="auto">
          <a:xfrm>
            <a:off x="785786" y="3043238"/>
            <a:ext cx="7704138" cy="400110"/>
          </a:xfrm>
          <a:prstGeom prst="rect">
            <a:avLst/>
          </a:prstGeom>
          <a:noFill/>
          <a:ln w="9525">
            <a:noFill/>
            <a:miter lim="800000"/>
            <a:headEnd/>
            <a:tailEnd/>
          </a:ln>
          <a:effectLst/>
        </p:spPr>
        <p:txBody>
          <a:bodyPr>
            <a:spAutoFit/>
          </a:bodyPr>
          <a:lstStyle/>
          <a:p>
            <a:pPr algn="l">
              <a:spcBef>
                <a:spcPct val="50000"/>
              </a:spcBef>
            </a:pPr>
            <a:r>
              <a:rPr lang="zh-CN" altLang="en-US" sz="2000" dirty="0">
                <a:solidFill>
                  <a:srgbClr val="FF00FF"/>
                </a:solidFill>
                <a:latin typeface="Consolas" pitchFamily="49" charset="0"/>
                <a:ea typeface="楷体" pitchFamily="49" charset="-122"/>
                <a:cs typeface="Consolas" pitchFamily="49" charset="0"/>
              </a:rPr>
              <a:t>特点：</a:t>
            </a:r>
            <a:r>
              <a:rPr lang="zh-CN" altLang="en-US" sz="2000" dirty="0">
                <a:latin typeface="Consolas" pitchFamily="49" charset="0"/>
                <a:ea typeface="楷体" pitchFamily="49" charset="-122"/>
                <a:cs typeface="Consolas" pitchFamily="49" charset="0"/>
              </a:rPr>
              <a:t>只需</a:t>
            </a:r>
            <a:r>
              <a:rPr lang="zh-CN" altLang="en-US" sz="2000">
                <a:latin typeface="Consolas" pitchFamily="49" charset="0"/>
                <a:ea typeface="楷体" pitchFamily="49" charset="-122"/>
                <a:cs typeface="Consolas" pitchFamily="49" charset="0"/>
              </a:rPr>
              <a:t>修改相关结点的指针域，不需要移动结点。</a:t>
            </a:r>
            <a:endParaRPr lang="zh-CN" altLang="en-US" sz="2000" dirty="0">
              <a:latin typeface="Consolas" pitchFamily="49" charset="0"/>
              <a:ea typeface="楷体" pitchFamily="49" charset="-122"/>
              <a:cs typeface="Consolas" pitchFamily="49" charset="0"/>
            </a:endParaRPr>
          </a:p>
        </p:txBody>
      </p:sp>
      <p:sp>
        <p:nvSpPr>
          <p:cNvPr id="5" name="Text Box 24"/>
          <p:cNvSpPr txBox="1">
            <a:spLocks noChangeArrowheads="1"/>
          </p:cNvSpPr>
          <p:nvPr/>
        </p:nvSpPr>
        <p:spPr bwMode="auto">
          <a:xfrm>
            <a:off x="714348" y="1571612"/>
            <a:ext cx="2571768" cy="46166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l"/>
            <a:r>
              <a:rPr kumimoji="1" lang="zh-CN" altLang="en-US" dirty="0">
                <a:solidFill>
                  <a:srgbClr val="FF3300"/>
                </a:solidFill>
                <a:latin typeface="Consolas" pitchFamily="49" charset="0"/>
                <a:ea typeface="微软雅黑" pitchFamily="34" charset="-122"/>
                <a:cs typeface="Consolas" pitchFamily="49" charset="0"/>
              </a:rPr>
              <a:t>（</a:t>
            </a:r>
            <a:r>
              <a:rPr kumimoji="1" lang="en-US" altLang="zh-CN">
                <a:solidFill>
                  <a:srgbClr val="FF3300"/>
                </a:solidFill>
                <a:latin typeface="Consolas" pitchFamily="49" charset="0"/>
                <a:ea typeface="微软雅黑" pitchFamily="34" charset="-122"/>
                <a:cs typeface="Consolas" pitchFamily="49" charset="0"/>
              </a:rPr>
              <a:t>1</a:t>
            </a:r>
            <a:r>
              <a:rPr kumimoji="1" lang="zh-CN" altLang="en-US">
                <a:solidFill>
                  <a:srgbClr val="FF3300"/>
                </a:solidFill>
                <a:latin typeface="Consolas" pitchFamily="49" charset="0"/>
                <a:ea typeface="微软雅黑" pitchFamily="34" charset="-122"/>
                <a:cs typeface="Consolas" pitchFamily="49" charset="0"/>
              </a:rPr>
              <a:t>）插入结点</a:t>
            </a:r>
            <a:endParaRPr lang="zh-CN" altLang="en-US" dirty="0">
              <a:latin typeface="Consolas" pitchFamily="49" charset="0"/>
              <a:ea typeface="微软雅黑" pitchFamily="34" charset="-122"/>
              <a:cs typeface="Consolas" pitchFamily="49" charset="0"/>
            </a:endParaRPr>
          </a:p>
        </p:txBody>
      </p:sp>
      <p:sp>
        <p:nvSpPr>
          <p:cNvPr id="3" name="幻灯片编号占位符 2"/>
          <p:cNvSpPr>
            <a:spLocks noGrp="1"/>
          </p:cNvSpPr>
          <p:nvPr>
            <p:ph type="sldNum" sz="quarter" idx="12"/>
          </p:nvPr>
        </p:nvSpPr>
        <p:spPr/>
        <p:txBody>
          <a:bodyPr/>
          <a:lstStyle/>
          <a:p>
            <a:fld id="{BC067DFE-42A7-4CB5-93C4-F2F97DA7580C}" type="slidenum">
              <a:rPr lang="en-US" altLang="zh-CN" smtClean="0"/>
              <a:pPr/>
              <a:t>40</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advTm="10424"/>
    </mc:Choice>
    <mc:Fallback xmlns="">
      <p:transition xmlns:p14="http://schemas.microsoft.com/office/powerpoint/2010/main" spd="slow" advTm="10424"/>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3" name="Rectangle 7"/>
          <p:cNvSpPr>
            <a:spLocks noChangeArrowheads="1"/>
          </p:cNvSpPr>
          <p:nvPr/>
        </p:nvSpPr>
        <p:spPr bwMode="auto">
          <a:xfrm>
            <a:off x="2698750" y="1747838"/>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endParaRPr lang="en-US" altLang="zh-CN" sz="2000" baseline="-25000" dirty="0">
              <a:solidFill>
                <a:srgbClr val="3333FF"/>
              </a:solidFill>
              <a:latin typeface="Consolas" pitchFamily="49" charset="0"/>
              <a:cs typeface="Consolas" pitchFamily="49" charset="0"/>
            </a:endParaRPr>
          </a:p>
        </p:txBody>
      </p:sp>
      <p:sp>
        <p:nvSpPr>
          <p:cNvPr id="270344" name="Rectangle 8"/>
          <p:cNvSpPr>
            <a:spLocks noChangeArrowheads="1"/>
          </p:cNvSpPr>
          <p:nvPr/>
        </p:nvSpPr>
        <p:spPr bwMode="auto">
          <a:xfrm>
            <a:off x="3240088" y="1747838"/>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70345" name="Rectangle 9"/>
          <p:cNvSpPr>
            <a:spLocks noChangeArrowheads="1"/>
          </p:cNvSpPr>
          <p:nvPr/>
        </p:nvSpPr>
        <p:spPr bwMode="auto">
          <a:xfrm>
            <a:off x="4679950" y="1747838"/>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b</a:t>
            </a:r>
            <a:endParaRPr lang="en-US" altLang="zh-CN" sz="2000" baseline="-25000" dirty="0">
              <a:solidFill>
                <a:srgbClr val="3333FF"/>
              </a:solidFill>
              <a:latin typeface="Consolas" pitchFamily="49" charset="0"/>
              <a:cs typeface="Consolas" pitchFamily="49" charset="0"/>
            </a:endParaRPr>
          </a:p>
        </p:txBody>
      </p:sp>
      <p:sp>
        <p:nvSpPr>
          <p:cNvPr id="270346" name="Rectangle 10"/>
          <p:cNvSpPr>
            <a:spLocks noChangeArrowheads="1"/>
          </p:cNvSpPr>
          <p:nvPr/>
        </p:nvSpPr>
        <p:spPr bwMode="auto">
          <a:xfrm>
            <a:off x="5221288" y="1747838"/>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70347" name="Rectangle 11"/>
          <p:cNvSpPr>
            <a:spLocks noChangeArrowheads="1"/>
          </p:cNvSpPr>
          <p:nvPr/>
        </p:nvSpPr>
        <p:spPr bwMode="auto">
          <a:xfrm>
            <a:off x="3779838" y="3357563"/>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x</a:t>
            </a:r>
            <a:endParaRPr lang="en-US" altLang="zh-CN" sz="2000" i="1" baseline="-25000" dirty="0">
              <a:solidFill>
                <a:srgbClr val="3333FF"/>
              </a:solidFill>
              <a:latin typeface="Consolas" pitchFamily="49" charset="0"/>
              <a:cs typeface="Consolas" pitchFamily="49" charset="0"/>
            </a:endParaRPr>
          </a:p>
        </p:txBody>
      </p:sp>
      <p:sp>
        <p:nvSpPr>
          <p:cNvPr id="270348" name="Rectangle 12"/>
          <p:cNvSpPr>
            <a:spLocks noChangeArrowheads="1"/>
          </p:cNvSpPr>
          <p:nvPr/>
        </p:nvSpPr>
        <p:spPr bwMode="auto">
          <a:xfrm>
            <a:off x="4321175" y="3357563"/>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a:latin typeface="Consolas" pitchFamily="49" charset="0"/>
              <a:cs typeface="Consolas" pitchFamily="49" charset="0"/>
            </a:endParaRPr>
          </a:p>
        </p:txBody>
      </p:sp>
      <p:sp>
        <p:nvSpPr>
          <p:cNvPr id="270349" name="Text Box 13"/>
          <p:cNvSpPr txBox="1">
            <a:spLocks noChangeArrowheads="1"/>
          </p:cNvSpPr>
          <p:nvPr/>
        </p:nvSpPr>
        <p:spPr bwMode="auto">
          <a:xfrm>
            <a:off x="6227763" y="1709738"/>
            <a:ext cx="576262"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Consolas" pitchFamily="49" charset="0"/>
                <a:ea typeface="宋体" pitchFamily="2" charset="-122"/>
                <a:cs typeface="Consolas" pitchFamily="49" charset="0"/>
              </a:rPr>
              <a:t>…</a:t>
            </a:r>
          </a:p>
        </p:txBody>
      </p:sp>
      <p:sp>
        <p:nvSpPr>
          <p:cNvPr id="270350" name="Arc 14"/>
          <p:cNvSpPr>
            <a:spLocks/>
          </p:cNvSpPr>
          <p:nvPr/>
        </p:nvSpPr>
        <p:spPr bwMode="auto">
          <a:xfrm>
            <a:off x="2627313" y="1389063"/>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270351" name="Text Box 15"/>
          <p:cNvSpPr txBox="1">
            <a:spLocks noChangeArrowheads="1"/>
          </p:cNvSpPr>
          <p:nvPr/>
        </p:nvSpPr>
        <p:spPr bwMode="auto">
          <a:xfrm>
            <a:off x="2285984" y="1028700"/>
            <a:ext cx="431800" cy="457200"/>
          </a:xfrm>
          <a:prstGeom prst="rect">
            <a:avLst/>
          </a:prstGeom>
          <a:noFill/>
          <a:ln w="9525">
            <a:noFill/>
            <a:miter lim="800000"/>
            <a:headEnd/>
            <a:tailEnd/>
          </a:ln>
          <a:effectLst/>
        </p:spPr>
        <p:txBody>
          <a:bodyPr>
            <a:spAutoFit/>
          </a:bodyPr>
          <a:lstStyle/>
          <a:p>
            <a:pPr algn="l">
              <a:spcBef>
                <a:spcPct val="50000"/>
              </a:spcBef>
            </a:pPr>
            <a:r>
              <a:rPr lang="en-US" altLang="zh-CN" dirty="0">
                <a:latin typeface="Consolas" pitchFamily="49" charset="0"/>
                <a:cs typeface="Consolas" pitchFamily="49" charset="0"/>
              </a:rPr>
              <a:t>p</a:t>
            </a:r>
          </a:p>
        </p:txBody>
      </p:sp>
      <p:sp>
        <p:nvSpPr>
          <p:cNvPr id="270353" name="Freeform 17"/>
          <p:cNvSpPr>
            <a:spLocks/>
          </p:cNvSpPr>
          <p:nvPr/>
        </p:nvSpPr>
        <p:spPr bwMode="auto">
          <a:xfrm>
            <a:off x="3571875" y="1962150"/>
            <a:ext cx="1123950" cy="9525"/>
          </a:xfrm>
          <a:custGeom>
            <a:avLst/>
            <a:gdLst/>
            <a:ahLst/>
            <a:cxnLst>
              <a:cxn ang="0">
                <a:pos x="0" y="6"/>
              </a:cxn>
              <a:cxn ang="0">
                <a:pos x="708" y="0"/>
              </a:cxn>
            </a:cxnLst>
            <a:rect l="0" t="0" r="r" b="b"/>
            <a:pathLst>
              <a:path w="708" h="6">
                <a:moveTo>
                  <a:pt x="0" y="6"/>
                </a:moveTo>
                <a:lnTo>
                  <a:pt x="708" y="0"/>
                </a:lnTo>
              </a:path>
            </a:pathLst>
          </a:cu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70354" name="Line 18"/>
          <p:cNvSpPr>
            <a:spLocks noChangeShapeType="1"/>
          </p:cNvSpPr>
          <p:nvPr/>
        </p:nvSpPr>
        <p:spPr bwMode="auto">
          <a:xfrm>
            <a:off x="5546725" y="1963738"/>
            <a:ext cx="576263"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70356" name="Text Box 20"/>
          <p:cNvSpPr txBox="1">
            <a:spLocks noChangeArrowheads="1"/>
          </p:cNvSpPr>
          <p:nvPr/>
        </p:nvSpPr>
        <p:spPr bwMode="auto">
          <a:xfrm>
            <a:off x="1403350" y="1747838"/>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Consolas" pitchFamily="49" charset="0"/>
                <a:ea typeface="宋体" pitchFamily="2" charset="-122"/>
                <a:cs typeface="Consolas" pitchFamily="49" charset="0"/>
              </a:rPr>
              <a:t>…</a:t>
            </a:r>
          </a:p>
        </p:txBody>
      </p:sp>
      <p:sp>
        <p:nvSpPr>
          <p:cNvPr id="270357" name="Line 21"/>
          <p:cNvSpPr>
            <a:spLocks noChangeShapeType="1"/>
          </p:cNvSpPr>
          <p:nvPr/>
        </p:nvSpPr>
        <p:spPr bwMode="auto">
          <a:xfrm>
            <a:off x="2124075" y="1963738"/>
            <a:ext cx="576263"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70360" name="Text Box 24"/>
          <p:cNvSpPr txBox="1">
            <a:spLocks noChangeArrowheads="1"/>
          </p:cNvSpPr>
          <p:nvPr/>
        </p:nvSpPr>
        <p:spPr bwMode="auto">
          <a:xfrm>
            <a:off x="3089275" y="3309938"/>
            <a:ext cx="431800" cy="457200"/>
          </a:xfrm>
          <a:prstGeom prst="rect">
            <a:avLst/>
          </a:prstGeom>
          <a:noFill/>
          <a:ln w="9525">
            <a:noFill/>
            <a:miter lim="800000"/>
            <a:headEnd/>
            <a:tailEnd/>
          </a:ln>
          <a:effectLst/>
        </p:spPr>
        <p:txBody>
          <a:bodyPr>
            <a:spAutoFit/>
          </a:bodyPr>
          <a:lstStyle/>
          <a:p>
            <a:pPr algn="l">
              <a:spcBef>
                <a:spcPct val="50000"/>
              </a:spcBef>
            </a:pPr>
            <a:r>
              <a:rPr lang="en-US" altLang="zh-CN">
                <a:latin typeface="Consolas" pitchFamily="49" charset="0"/>
                <a:cs typeface="Consolas" pitchFamily="49" charset="0"/>
              </a:rPr>
              <a:t>s</a:t>
            </a:r>
          </a:p>
        </p:txBody>
      </p:sp>
      <p:sp>
        <p:nvSpPr>
          <p:cNvPr id="270362" name="Line 26"/>
          <p:cNvSpPr>
            <a:spLocks noChangeShapeType="1"/>
          </p:cNvSpPr>
          <p:nvPr/>
        </p:nvSpPr>
        <p:spPr bwMode="auto">
          <a:xfrm>
            <a:off x="3394075" y="3568700"/>
            <a:ext cx="360363"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grpSp>
        <p:nvGrpSpPr>
          <p:cNvPr id="270372" name="Group 36"/>
          <p:cNvGrpSpPr>
            <a:grpSpLocks/>
          </p:cNvGrpSpPr>
          <p:nvPr/>
        </p:nvGrpSpPr>
        <p:grpSpPr bwMode="auto">
          <a:xfrm>
            <a:off x="4643438" y="2184400"/>
            <a:ext cx="3101975" cy="1389063"/>
            <a:chOff x="2925" y="1376"/>
            <a:chExt cx="1954" cy="875"/>
          </a:xfrm>
        </p:grpSpPr>
        <p:sp>
          <p:nvSpPr>
            <p:cNvPr id="270361" name="Freeform 25"/>
            <p:cNvSpPr>
              <a:spLocks/>
            </p:cNvSpPr>
            <p:nvPr/>
          </p:nvSpPr>
          <p:spPr bwMode="auto">
            <a:xfrm>
              <a:off x="2925" y="1376"/>
              <a:ext cx="299" cy="875"/>
            </a:xfrm>
            <a:custGeom>
              <a:avLst/>
              <a:gdLst/>
              <a:ahLst/>
              <a:cxnLst>
                <a:cxn ang="0">
                  <a:pos x="0" y="875"/>
                </a:cxn>
                <a:cxn ang="0">
                  <a:pos x="299" y="0"/>
                </a:cxn>
              </a:cxnLst>
              <a:rect l="0" t="0" r="r" b="b"/>
              <a:pathLst>
                <a:path w="299" h="875">
                  <a:moveTo>
                    <a:pt x="0" y="875"/>
                  </a:moveTo>
                  <a:lnTo>
                    <a:pt x="299" y="0"/>
                  </a:lnTo>
                </a:path>
              </a:pathLst>
            </a:custGeom>
            <a:noFill/>
            <a:ln w="38100" cap="flat" cmpd="sng">
              <a:solidFill>
                <a:srgbClr val="FF00FF"/>
              </a:solidFill>
              <a:prstDash val="solid"/>
              <a:miter lim="800000"/>
              <a:headEnd type="none" w="med" len="med"/>
              <a:tailEnd type="triangle" w="med" len="med"/>
            </a:ln>
            <a:effectLst/>
          </p:spPr>
          <p:txBody>
            <a:bodyPr wrap="none"/>
            <a:lstStyle/>
            <a:p>
              <a:endParaRPr lang="zh-CN" altLang="en-US">
                <a:latin typeface="Consolas" pitchFamily="49" charset="0"/>
                <a:cs typeface="Consolas" pitchFamily="49" charset="0"/>
              </a:endParaRPr>
            </a:p>
          </p:txBody>
        </p:sp>
        <p:sp>
          <p:nvSpPr>
            <p:cNvPr id="270365" name="Text Box 29"/>
            <p:cNvSpPr txBox="1">
              <a:spLocks noChangeArrowheads="1"/>
            </p:cNvSpPr>
            <p:nvPr/>
          </p:nvSpPr>
          <p:spPr bwMode="auto">
            <a:xfrm>
              <a:off x="3107" y="1621"/>
              <a:ext cx="1772" cy="250"/>
            </a:xfrm>
            <a:prstGeom prst="rect">
              <a:avLst/>
            </a:prstGeom>
            <a:noFill/>
            <a:ln w="9525">
              <a:noFill/>
              <a:miter lim="800000"/>
              <a:headEnd/>
              <a:tailEnd/>
            </a:ln>
            <a:effectLst/>
          </p:spPr>
          <p:txBody>
            <a:bodyPr>
              <a:spAutoFit/>
            </a:bodyPr>
            <a:lstStyle/>
            <a:p>
              <a:pPr algn="l">
                <a:spcBef>
                  <a:spcPct val="50000"/>
                </a:spcBef>
              </a:pPr>
              <a:r>
                <a:rPr lang="en-US" altLang="zh-CN" sz="2000" dirty="0">
                  <a:latin typeface="Consolas" pitchFamily="49" charset="0"/>
                  <a:cs typeface="Consolas" pitchFamily="49" charset="0"/>
                  <a:sym typeface="Wingdings 2" pitchFamily="18" charset="2"/>
                </a:rPr>
                <a:t></a:t>
              </a:r>
              <a:r>
                <a:rPr lang="en-US" altLang="zh-CN" sz="2000" dirty="0">
                  <a:latin typeface="Consolas" pitchFamily="49" charset="0"/>
                  <a:cs typeface="Consolas" pitchFamily="49" charset="0"/>
                </a:rPr>
                <a:t>s</a:t>
              </a:r>
              <a:r>
                <a:rPr lang="en-US" altLang="zh-CN" sz="2000" dirty="0">
                  <a:latin typeface="Consolas" pitchFamily="49" charset="0"/>
                  <a:ea typeface="+mn-ea"/>
                  <a:cs typeface="Consolas" pitchFamily="49" charset="0"/>
                </a:rPr>
                <a:t>-</a:t>
              </a:r>
              <a:r>
                <a:rPr lang="en-US" altLang="zh-CN" sz="2000" dirty="0">
                  <a:latin typeface="Consolas" pitchFamily="49" charset="0"/>
                  <a:cs typeface="Consolas" pitchFamily="49" charset="0"/>
                </a:rPr>
                <a:t>&gt;next=p</a:t>
              </a:r>
              <a:r>
                <a:rPr lang="en-US" altLang="zh-CN" sz="2000" dirty="0">
                  <a:latin typeface="Consolas" pitchFamily="49" charset="0"/>
                  <a:ea typeface="宋体" pitchFamily="2" charset="-122"/>
                  <a:cs typeface="Consolas" pitchFamily="49" charset="0"/>
                </a:rPr>
                <a:t>-</a:t>
              </a:r>
              <a:r>
                <a:rPr lang="en-US" altLang="zh-CN" sz="2000" dirty="0">
                  <a:latin typeface="Consolas" pitchFamily="49" charset="0"/>
                  <a:cs typeface="Consolas" pitchFamily="49" charset="0"/>
                </a:rPr>
                <a:t>&gt;next</a:t>
              </a:r>
            </a:p>
          </p:txBody>
        </p:sp>
      </p:grpSp>
      <p:grpSp>
        <p:nvGrpSpPr>
          <p:cNvPr id="270373" name="Group 37"/>
          <p:cNvGrpSpPr>
            <a:grpSpLocks/>
          </p:cNvGrpSpPr>
          <p:nvPr/>
        </p:nvGrpSpPr>
        <p:grpSpPr bwMode="auto">
          <a:xfrm>
            <a:off x="1979613" y="1971675"/>
            <a:ext cx="2016125" cy="1384300"/>
            <a:chOff x="1247" y="1242"/>
            <a:chExt cx="1270" cy="872"/>
          </a:xfrm>
        </p:grpSpPr>
        <p:sp>
          <p:nvSpPr>
            <p:cNvPr id="270363" name="Freeform 27"/>
            <p:cNvSpPr>
              <a:spLocks/>
            </p:cNvSpPr>
            <p:nvPr/>
          </p:nvSpPr>
          <p:spPr bwMode="auto">
            <a:xfrm>
              <a:off x="2184" y="1242"/>
              <a:ext cx="333" cy="872"/>
            </a:xfrm>
            <a:custGeom>
              <a:avLst/>
              <a:gdLst/>
              <a:ahLst/>
              <a:cxnLst>
                <a:cxn ang="0">
                  <a:pos x="0" y="0"/>
                </a:cxn>
                <a:cxn ang="0">
                  <a:pos x="333" y="872"/>
                </a:cxn>
              </a:cxnLst>
              <a:rect l="0" t="0" r="r" b="b"/>
              <a:pathLst>
                <a:path w="333" h="872">
                  <a:moveTo>
                    <a:pt x="0" y="0"/>
                  </a:moveTo>
                  <a:lnTo>
                    <a:pt x="333" y="872"/>
                  </a:lnTo>
                </a:path>
              </a:pathLst>
            </a:custGeom>
            <a:noFill/>
            <a:ln w="38100">
              <a:solidFill>
                <a:srgbClr val="FF00FF"/>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70366" name="Text Box 30"/>
            <p:cNvSpPr txBox="1">
              <a:spLocks noChangeArrowheads="1"/>
            </p:cNvSpPr>
            <p:nvPr/>
          </p:nvSpPr>
          <p:spPr bwMode="auto">
            <a:xfrm>
              <a:off x="1247" y="1616"/>
              <a:ext cx="1190" cy="250"/>
            </a:xfrm>
            <a:prstGeom prst="rect">
              <a:avLst/>
            </a:prstGeom>
            <a:noFill/>
            <a:ln w="9525">
              <a:noFill/>
              <a:miter lim="800000"/>
              <a:headEnd/>
              <a:tailEnd/>
            </a:ln>
            <a:effectLst/>
          </p:spPr>
          <p:txBody>
            <a:bodyPr>
              <a:spAutoFit/>
            </a:bodyPr>
            <a:lstStyle/>
            <a:p>
              <a:pPr algn="l">
                <a:spcBef>
                  <a:spcPct val="50000"/>
                </a:spcBef>
              </a:pPr>
              <a:r>
                <a:rPr lang="en-US" altLang="zh-CN" sz="2000" dirty="0">
                  <a:latin typeface="Consolas" pitchFamily="49" charset="0"/>
                  <a:cs typeface="Consolas" pitchFamily="49" charset="0"/>
                  <a:sym typeface="Wingdings 2" pitchFamily="18" charset="2"/>
                </a:rPr>
                <a:t></a:t>
              </a:r>
              <a:r>
                <a:rPr lang="en-US" altLang="zh-CN" sz="2000" dirty="0">
                  <a:latin typeface="Consolas" pitchFamily="49" charset="0"/>
                  <a:cs typeface="Consolas" pitchFamily="49" charset="0"/>
                </a:rPr>
                <a:t>p</a:t>
              </a:r>
              <a:r>
                <a:rPr lang="en-US" altLang="zh-CN" sz="2000" dirty="0">
                  <a:latin typeface="Consolas" pitchFamily="49" charset="0"/>
                  <a:ea typeface="+mj-ea"/>
                  <a:cs typeface="Consolas" pitchFamily="49" charset="0"/>
                </a:rPr>
                <a:t>-</a:t>
              </a:r>
              <a:r>
                <a:rPr lang="en-US" altLang="zh-CN" sz="2000" dirty="0">
                  <a:latin typeface="Consolas" pitchFamily="49" charset="0"/>
                  <a:cs typeface="Consolas" pitchFamily="49" charset="0"/>
                </a:rPr>
                <a:t>&gt;next=s</a:t>
              </a:r>
            </a:p>
          </p:txBody>
        </p:sp>
      </p:grpSp>
      <p:sp>
        <p:nvSpPr>
          <p:cNvPr id="270369" name="Text Box 33"/>
          <p:cNvSpPr txBox="1">
            <a:spLocks noChangeArrowheads="1"/>
          </p:cNvSpPr>
          <p:nvPr/>
        </p:nvSpPr>
        <p:spPr bwMode="auto">
          <a:xfrm>
            <a:off x="2555875" y="4292600"/>
            <a:ext cx="3887788" cy="1360488"/>
          </a:xfrm>
          <a:prstGeom prst="rect">
            <a:avLst/>
          </a:prstGeom>
          <a:noFill/>
          <a:ln w="9525">
            <a:noFill/>
            <a:miter lim="800000"/>
            <a:headEnd/>
            <a:tailEnd/>
          </a:ln>
          <a:effectLst/>
        </p:spPr>
        <p:txBody>
          <a:bodyPr>
            <a:spAutoFit/>
          </a:bodyPr>
          <a:lstStyle/>
          <a:p>
            <a:pPr algn="l">
              <a:lnSpc>
                <a:spcPct val="130000"/>
              </a:lnSpc>
            </a:pPr>
            <a:r>
              <a:rPr lang="zh-CN" altLang="en-US" sz="2200" dirty="0">
                <a:latin typeface="Consolas" pitchFamily="49" charset="0"/>
                <a:ea typeface="楷体" pitchFamily="49" charset="-122"/>
                <a:cs typeface="Consolas" pitchFamily="49" charset="0"/>
              </a:rPr>
              <a:t>插入操作语句描述如下：</a:t>
            </a:r>
          </a:p>
          <a:p>
            <a:pPr algn="l">
              <a:lnSpc>
                <a:spcPct val="130000"/>
              </a:lnSpc>
            </a:pPr>
            <a:r>
              <a:rPr lang="zh-CN" altLang="en-US" sz="2000" dirty="0">
                <a:solidFill>
                  <a:srgbClr val="FF00FF"/>
                </a:solidFill>
                <a:latin typeface="Consolas" pitchFamily="49" charset="0"/>
                <a:ea typeface="楷体" pitchFamily="49" charset="-122"/>
                <a:cs typeface="Consolas" pitchFamily="49" charset="0"/>
                <a:sym typeface="Wingdings 2" pitchFamily="18" charset="2"/>
              </a:rPr>
              <a:t> </a:t>
            </a:r>
            <a:r>
              <a:rPr lang="en-US" altLang="zh-CN" sz="2000" dirty="0">
                <a:solidFill>
                  <a:srgbClr val="FF00FF"/>
                </a:solidFill>
                <a:latin typeface="Consolas" pitchFamily="49" charset="0"/>
                <a:ea typeface="楷体" pitchFamily="49" charset="-122"/>
                <a:cs typeface="Consolas" pitchFamily="49" charset="0"/>
              </a:rPr>
              <a:t>s</a:t>
            </a:r>
            <a:r>
              <a:rPr lang="en-US" altLang="zh-CN" sz="2000" dirty="0">
                <a:solidFill>
                  <a:srgbClr val="FF00FF"/>
                </a:solidFill>
                <a:latin typeface="Consolas" pitchFamily="49" charset="0"/>
                <a:ea typeface="+mj-ea"/>
                <a:cs typeface="Consolas" pitchFamily="49" charset="0"/>
              </a:rPr>
              <a:t>-</a:t>
            </a:r>
            <a:r>
              <a:rPr lang="en-US" altLang="zh-CN" sz="2000">
                <a:solidFill>
                  <a:srgbClr val="FF00FF"/>
                </a:solidFill>
                <a:latin typeface="Consolas" pitchFamily="49" charset="0"/>
                <a:ea typeface="楷体" pitchFamily="49" charset="-122"/>
                <a:cs typeface="Consolas" pitchFamily="49" charset="0"/>
              </a:rPr>
              <a:t>&gt;next = p</a:t>
            </a:r>
            <a:r>
              <a:rPr lang="en-US" altLang="zh-CN" sz="2000">
                <a:solidFill>
                  <a:srgbClr val="FF00FF"/>
                </a:solidFill>
                <a:latin typeface="Consolas" pitchFamily="49" charset="0"/>
                <a:ea typeface="+mj-ea"/>
                <a:cs typeface="Consolas" pitchFamily="49" charset="0"/>
              </a:rPr>
              <a:t>-</a:t>
            </a:r>
            <a:r>
              <a:rPr lang="en-US" altLang="zh-CN" sz="2000" dirty="0">
                <a:solidFill>
                  <a:srgbClr val="FF00FF"/>
                </a:solidFill>
                <a:latin typeface="Consolas" pitchFamily="49" charset="0"/>
                <a:ea typeface="楷体" pitchFamily="49" charset="-122"/>
                <a:cs typeface="Consolas" pitchFamily="49" charset="0"/>
              </a:rPr>
              <a:t>&gt;next;</a:t>
            </a:r>
          </a:p>
          <a:p>
            <a:pPr algn="l">
              <a:lnSpc>
                <a:spcPct val="130000"/>
              </a:lnSpc>
            </a:pPr>
            <a:r>
              <a:rPr lang="en-US" altLang="zh-CN" sz="2000" dirty="0">
                <a:solidFill>
                  <a:srgbClr val="FF00FF"/>
                </a:solidFill>
                <a:latin typeface="Consolas" pitchFamily="49" charset="0"/>
                <a:ea typeface="楷体" pitchFamily="49" charset="-122"/>
                <a:cs typeface="Consolas" pitchFamily="49" charset="0"/>
                <a:sym typeface="Wingdings 2" pitchFamily="18" charset="2"/>
              </a:rPr>
              <a:t> </a:t>
            </a:r>
            <a:r>
              <a:rPr lang="en-US" altLang="zh-CN" sz="2000" dirty="0">
                <a:solidFill>
                  <a:srgbClr val="FF00FF"/>
                </a:solidFill>
                <a:latin typeface="Consolas" pitchFamily="49" charset="0"/>
                <a:ea typeface="楷体" pitchFamily="49" charset="-122"/>
                <a:cs typeface="Consolas" pitchFamily="49" charset="0"/>
              </a:rPr>
              <a:t>p</a:t>
            </a:r>
            <a:r>
              <a:rPr lang="en-US" altLang="zh-CN" sz="2000" dirty="0">
                <a:solidFill>
                  <a:srgbClr val="FF00FF"/>
                </a:solidFill>
                <a:latin typeface="Consolas" pitchFamily="49" charset="0"/>
                <a:ea typeface="+mn-ea"/>
                <a:cs typeface="Consolas" pitchFamily="49" charset="0"/>
              </a:rPr>
              <a:t>-</a:t>
            </a:r>
            <a:r>
              <a:rPr lang="en-US" altLang="zh-CN" sz="2000">
                <a:solidFill>
                  <a:srgbClr val="FF00FF"/>
                </a:solidFill>
                <a:latin typeface="Consolas" pitchFamily="49" charset="0"/>
                <a:ea typeface="楷体" pitchFamily="49" charset="-122"/>
                <a:cs typeface="Consolas" pitchFamily="49" charset="0"/>
              </a:rPr>
              <a:t>&gt;next = s</a:t>
            </a:r>
            <a:r>
              <a:rPr lang="en-US" altLang="zh-CN" sz="2000" dirty="0">
                <a:solidFill>
                  <a:srgbClr val="FF00FF"/>
                </a:solidFill>
                <a:latin typeface="Consolas" pitchFamily="49" charset="0"/>
                <a:ea typeface="楷体" pitchFamily="49" charset="-122"/>
                <a:cs typeface="Consolas" pitchFamily="49" charset="0"/>
              </a:rPr>
              <a:t>;</a:t>
            </a:r>
          </a:p>
        </p:txBody>
      </p:sp>
      <p:sp>
        <p:nvSpPr>
          <p:cNvPr id="270371" name="Text Box 35"/>
          <p:cNvSpPr txBox="1">
            <a:spLocks noChangeArrowheads="1"/>
          </p:cNvSpPr>
          <p:nvPr/>
        </p:nvSpPr>
        <p:spPr bwMode="auto">
          <a:xfrm>
            <a:off x="857224" y="285728"/>
            <a:ext cx="3605208" cy="587441"/>
          </a:xfrm>
          <a:prstGeom prst="rect">
            <a:avLst/>
          </a:prstGeom>
          <a:solidFill>
            <a:srgbClr val="6600CC"/>
          </a:solidFill>
          <a:ln w="28575" algn="ctr">
            <a:noFill/>
            <a:miter lim="800000"/>
            <a:headEnd/>
            <a:tailEnd/>
          </a:ln>
          <a:effectLst/>
        </p:spPr>
        <p:txBody>
          <a:bodyPr wrap="square" lIns="162000" tIns="108000" rIns="162000" bIns="108000">
            <a:spAutoFit/>
          </a:bodyPr>
          <a:lstStyle/>
          <a:p>
            <a:r>
              <a:rPr lang="zh-CN" altLang="en-US" dirty="0">
                <a:solidFill>
                  <a:schemeClr val="bg1"/>
                </a:solidFill>
                <a:latin typeface="Consolas" pitchFamily="49" charset="0"/>
                <a:ea typeface="楷体" pitchFamily="49" charset="-122"/>
                <a:cs typeface="Consolas" pitchFamily="49" charset="0"/>
              </a:rPr>
              <a:t>单</a:t>
            </a:r>
            <a:r>
              <a:rPr lang="zh-CN" altLang="en-US">
                <a:solidFill>
                  <a:schemeClr val="bg1"/>
                </a:solidFill>
                <a:latin typeface="Consolas" pitchFamily="49" charset="0"/>
                <a:ea typeface="楷体" pitchFamily="49" charset="-122"/>
                <a:cs typeface="Consolas" pitchFamily="49" charset="0"/>
              </a:rPr>
              <a:t>链表插入结点演示</a:t>
            </a:r>
            <a:endParaRPr lang="zh-CN" altLang="en-US" dirty="0">
              <a:latin typeface="Consolas" pitchFamily="49" charset="0"/>
              <a:ea typeface="楷体" pitchFamily="49" charset="-122"/>
              <a:cs typeface="Consolas" pitchFamily="49" charset="0"/>
            </a:endParaRPr>
          </a:p>
        </p:txBody>
      </p:sp>
      <p:sp>
        <p:nvSpPr>
          <p:cNvPr id="3" name="幻灯片编号占位符 2"/>
          <p:cNvSpPr>
            <a:spLocks noGrp="1"/>
          </p:cNvSpPr>
          <p:nvPr>
            <p:ph type="sldNum" sz="quarter" idx="12"/>
          </p:nvPr>
        </p:nvSpPr>
        <p:spPr/>
        <p:txBody>
          <a:bodyPr/>
          <a:lstStyle/>
          <a:p>
            <a:fld id="{BC067DFE-42A7-4CB5-93C4-F2F97DA7580C}" type="slidenum">
              <a:rPr lang="en-US" altLang="zh-CN" smtClean="0"/>
              <a:pPr/>
              <a:t>41</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5201"/>
    </mc:Choice>
    <mc:Fallback xmlns="">
      <p:transition xmlns:p14="http://schemas.microsoft.com/office/powerpoint/2010/main" spd="slow" advTm="2520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70372"/>
                                        </p:tgtEl>
                                        <p:attrNameLst>
                                          <p:attrName>style.visibility</p:attrName>
                                        </p:attrNameLst>
                                      </p:cBhvr>
                                      <p:to>
                                        <p:strVal val="visible"/>
                                      </p:to>
                                    </p:set>
                                    <p:animEffect transition="in" filter="wipe(down)">
                                      <p:cBhvr>
                                        <p:cTn id="7" dur="500"/>
                                        <p:tgtEl>
                                          <p:spTgt spid="2703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270353"/>
                                        </p:tgtEl>
                                      </p:cBhvr>
                                    </p:animEffect>
                                    <p:set>
                                      <p:cBhvr>
                                        <p:cTn id="12" dur="1" fill="hold">
                                          <p:stCondLst>
                                            <p:cond delay="499"/>
                                          </p:stCondLst>
                                        </p:cTn>
                                        <p:tgtEl>
                                          <p:spTgt spid="270353"/>
                                        </p:tgtEl>
                                        <p:attrNameLst>
                                          <p:attrName>style.visibility</p:attrName>
                                        </p:attrNameLst>
                                      </p:cBhvr>
                                      <p:to>
                                        <p:strVal val="hidden"/>
                                      </p:to>
                                    </p:se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70373"/>
                                        </p:tgtEl>
                                        <p:attrNameLst>
                                          <p:attrName>style.visibility</p:attrName>
                                        </p:attrNameLst>
                                      </p:cBhvr>
                                      <p:to>
                                        <p:strVal val="visible"/>
                                      </p:to>
                                    </p:set>
                                    <p:animEffect transition="in" filter="wipe(up)">
                                      <p:cBhvr>
                                        <p:cTn id="16" dur="500"/>
                                        <p:tgtEl>
                                          <p:spTgt spid="27037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70369"/>
                                        </p:tgtEl>
                                        <p:attrNameLst>
                                          <p:attrName>style.visibility</p:attrName>
                                        </p:attrNameLst>
                                      </p:cBhvr>
                                      <p:to>
                                        <p:strVal val="visible"/>
                                      </p:to>
                                    </p:set>
                                    <p:animEffect transition="in" filter="wipe(up)">
                                      <p:cBhvr>
                                        <p:cTn id="21" dur="500"/>
                                        <p:tgtEl>
                                          <p:spTgt spid="270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53" grpId="0" animBg="1"/>
      <p:bldP spid="27036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a:spLocks noChangeArrowheads="1"/>
          </p:cNvSpPr>
          <p:nvPr/>
        </p:nvSpPr>
        <p:spPr bwMode="auto">
          <a:xfrm>
            <a:off x="1000100" y="1757354"/>
            <a:ext cx="6357982" cy="430759"/>
          </a:xfrm>
          <a:prstGeom prst="rect">
            <a:avLst/>
          </a:prstGeom>
          <a:noFill/>
          <a:ln w="9525">
            <a:noFill/>
            <a:miter lim="800000"/>
            <a:headEnd/>
            <a:tailEnd/>
          </a:ln>
          <a:effectLst/>
        </p:spPr>
        <p:txBody>
          <a:bodyPr wrap="square">
            <a:spAutoFit/>
          </a:bodyPr>
          <a:lstStyle/>
          <a:p>
            <a:pPr algn="just">
              <a:lnSpc>
                <a:spcPct val="120000"/>
              </a:lnSpc>
              <a:spcBef>
                <a:spcPct val="50000"/>
              </a:spcBef>
            </a:pPr>
            <a:r>
              <a:rPr kumimoji="1" lang="zh-CN" altLang="en-US" sz="2000">
                <a:solidFill>
                  <a:srgbClr val="FF00FF"/>
                </a:solidFill>
                <a:latin typeface="Consolas" pitchFamily="49" charset="0"/>
                <a:ea typeface="楷体" pitchFamily="49" charset="-122"/>
                <a:cs typeface="Consolas" pitchFamily="49" charset="0"/>
              </a:rPr>
              <a:t>删除操作：</a:t>
            </a:r>
            <a:r>
              <a:rPr kumimoji="1" lang="zh-CN" altLang="en-US" sz="2000">
                <a:latin typeface="Consolas" pitchFamily="49" charset="0"/>
                <a:ea typeface="楷体" pitchFamily="49" charset="-122"/>
                <a:cs typeface="Consolas" pitchFamily="49" charset="0"/>
              </a:rPr>
              <a:t>删除</a:t>
            </a:r>
            <a:r>
              <a:rPr kumimoji="1" lang="en-US" altLang="zh-CN" sz="2000">
                <a:latin typeface="Consolas" pitchFamily="49" charset="0"/>
                <a:ea typeface="楷体" pitchFamily="49" charset="-122"/>
                <a:cs typeface="Consolas" pitchFamily="49" charset="0"/>
              </a:rPr>
              <a:t>p</a:t>
            </a:r>
            <a:r>
              <a:rPr kumimoji="1" lang="zh-CN" altLang="en-US" sz="2000">
                <a:latin typeface="Consolas" pitchFamily="49" charset="0"/>
                <a:ea typeface="楷体" pitchFamily="49" charset="-122"/>
                <a:cs typeface="Consolas" pitchFamily="49" charset="0"/>
              </a:rPr>
              <a:t>结点之后</a:t>
            </a:r>
            <a:r>
              <a:rPr kumimoji="1" lang="zh-CN" altLang="en-US" sz="2000" dirty="0">
                <a:latin typeface="Consolas" pitchFamily="49" charset="0"/>
                <a:ea typeface="楷体" pitchFamily="49" charset="-122"/>
                <a:cs typeface="Consolas" pitchFamily="49" charset="0"/>
              </a:rPr>
              <a:t>的</a:t>
            </a:r>
            <a:r>
              <a:rPr kumimoji="1" lang="zh-CN" altLang="en-US" sz="2000">
                <a:latin typeface="Consolas" pitchFamily="49" charset="0"/>
                <a:ea typeface="楷体" pitchFamily="49" charset="-122"/>
                <a:cs typeface="Consolas" pitchFamily="49" charset="0"/>
              </a:rPr>
              <a:t>一个结点。</a:t>
            </a:r>
            <a:endParaRPr kumimoji="1" lang="zh-CN" altLang="en-US" sz="2000" dirty="0">
              <a:latin typeface="Consolas" pitchFamily="49" charset="0"/>
              <a:ea typeface="楷体" pitchFamily="49" charset="-122"/>
              <a:cs typeface="Consolas" pitchFamily="49" charset="0"/>
            </a:endParaRPr>
          </a:p>
        </p:txBody>
      </p:sp>
      <p:sp>
        <p:nvSpPr>
          <p:cNvPr id="198659" name="Text Box 3"/>
          <p:cNvSpPr txBox="1">
            <a:spLocks noChangeArrowheads="1"/>
          </p:cNvSpPr>
          <p:nvPr/>
        </p:nvSpPr>
        <p:spPr bwMode="auto">
          <a:xfrm>
            <a:off x="1000100" y="2428868"/>
            <a:ext cx="7705725" cy="400110"/>
          </a:xfrm>
          <a:prstGeom prst="rect">
            <a:avLst/>
          </a:prstGeom>
          <a:noFill/>
          <a:ln w="9525">
            <a:noFill/>
            <a:miter lim="800000"/>
            <a:headEnd/>
            <a:tailEnd/>
          </a:ln>
          <a:effectLst/>
        </p:spPr>
        <p:txBody>
          <a:bodyPr>
            <a:spAutoFit/>
          </a:bodyPr>
          <a:lstStyle/>
          <a:p>
            <a:pPr algn="l">
              <a:spcBef>
                <a:spcPct val="50000"/>
              </a:spcBef>
            </a:pPr>
            <a:r>
              <a:rPr lang="zh-CN" altLang="en-US" sz="2000" dirty="0">
                <a:solidFill>
                  <a:srgbClr val="FF00FF"/>
                </a:solidFill>
                <a:latin typeface="Consolas" pitchFamily="49" charset="0"/>
                <a:ea typeface="楷体" pitchFamily="49" charset="-122"/>
                <a:cs typeface="Consolas" pitchFamily="49" charset="0"/>
              </a:rPr>
              <a:t>特点：</a:t>
            </a:r>
            <a:r>
              <a:rPr lang="zh-CN" altLang="en-US" sz="2000" dirty="0">
                <a:latin typeface="Consolas" pitchFamily="49" charset="0"/>
                <a:ea typeface="楷体" pitchFamily="49" charset="-122"/>
                <a:cs typeface="Consolas" pitchFamily="49" charset="0"/>
              </a:rPr>
              <a:t>只需</a:t>
            </a:r>
            <a:r>
              <a:rPr lang="zh-CN" altLang="en-US" sz="2000">
                <a:latin typeface="Consolas" pitchFamily="49" charset="0"/>
                <a:ea typeface="楷体" pitchFamily="49" charset="-122"/>
                <a:cs typeface="Consolas" pitchFamily="49" charset="0"/>
              </a:rPr>
              <a:t>修改相关结点的指针域，不需要移动结点。</a:t>
            </a:r>
            <a:endParaRPr lang="zh-CN" altLang="en-US" sz="2000" dirty="0">
              <a:latin typeface="Consolas" pitchFamily="49" charset="0"/>
              <a:ea typeface="楷体" pitchFamily="49" charset="-122"/>
              <a:cs typeface="Consolas" pitchFamily="49" charset="0"/>
            </a:endParaRPr>
          </a:p>
        </p:txBody>
      </p:sp>
      <p:sp>
        <p:nvSpPr>
          <p:cNvPr id="4" name="Text Box 24"/>
          <p:cNvSpPr txBox="1">
            <a:spLocks noChangeArrowheads="1"/>
          </p:cNvSpPr>
          <p:nvPr/>
        </p:nvSpPr>
        <p:spPr bwMode="auto">
          <a:xfrm>
            <a:off x="857224" y="967071"/>
            <a:ext cx="2571768" cy="46166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l"/>
            <a:r>
              <a:rPr kumimoji="1" lang="zh-CN" altLang="en-US">
                <a:solidFill>
                  <a:srgbClr val="FF3300"/>
                </a:solidFill>
                <a:latin typeface="Consolas" pitchFamily="49" charset="0"/>
                <a:ea typeface="微软雅黑" pitchFamily="34" charset="-122"/>
                <a:cs typeface="Consolas" pitchFamily="49" charset="0"/>
              </a:rPr>
              <a:t>（</a:t>
            </a:r>
            <a:r>
              <a:rPr kumimoji="1" lang="en-US" altLang="zh-CN">
                <a:solidFill>
                  <a:srgbClr val="FF3300"/>
                </a:solidFill>
                <a:latin typeface="Consolas" pitchFamily="49" charset="0"/>
                <a:ea typeface="微软雅黑" pitchFamily="34" charset="-122"/>
                <a:cs typeface="Consolas" pitchFamily="49" charset="0"/>
              </a:rPr>
              <a:t>2</a:t>
            </a:r>
            <a:r>
              <a:rPr kumimoji="1" lang="zh-CN" altLang="en-US">
                <a:solidFill>
                  <a:srgbClr val="FF3300"/>
                </a:solidFill>
                <a:latin typeface="Consolas" pitchFamily="49" charset="0"/>
                <a:ea typeface="微软雅黑" pitchFamily="34" charset="-122"/>
                <a:cs typeface="Consolas" pitchFamily="49" charset="0"/>
              </a:rPr>
              <a:t>）删除结点</a:t>
            </a:r>
            <a:endParaRPr lang="zh-CN" altLang="en-US" dirty="0">
              <a:latin typeface="Consolas" pitchFamily="49" charset="0"/>
              <a:ea typeface="微软雅黑" pitchFamily="34" charset="-122"/>
              <a:cs typeface="Consolas" pitchFamily="49" charset="0"/>
            </a:endParaRPr>
          </a:p>
        </p:txBody>
      </p:sp>
      <p:sp>
        <p:nvSpPr>
          <p:cNvPr id="5" name="幻灯片编号占位符 4"/>
          <p:cNvSpPr>
            <a:spLocks noGrp="1"/>
          </p:cNvSpPr>
          <p:nvPr>
            <p:ph type="sldNum" sz="quarter" idx="12"/>
          </p:nvPr>
        </p:nvSpPr>
        <p:spPr/>
        <p:txBody>
          <a:bodyPr/>
          <a:lstStyle/>
          <a:p>
            <a:fld id="{BC067DFE-42A7-4CB5-93C4-F2F97DA7580C}" type="slidenum">
              <a:rPr lang="en-US" altLang="zh-CN" smtClean="0"/>
              <a:pPr/>
              <a:t>42</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advTm="8074"/>
    </mc:Choice>
    <mc:Fallback xmlns="">
      <p:transition xmlns:p14="http://schemas.microsoft.com/office/powerpoint/2010/main" spd="slow" advTm="8075"/>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4" name="Rectangle 4"/>
          <p:cNvSpPr>
            <a:spLocks noChangeArrowheads="1"/>
          </p:cNvSpPr>
          <p:nvPr/>
        </p:nvSpPr>
        <p:spPr bwMode="auto">
          <a:xfrm>
            <a:off x="1979613" y="249396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endParaRPr lang="en-US" altLang="zh-CN" sz="2000" baseline="-25000" dirty="0">
              <a:solidFill>
                <a:srgbClr val="3333FF"/>
              </a:solidFill>
              <a:latin typeface="Consolas" pitchFamily="49" charset="0"/>
              <a:cs typeface="Consolas" pitchFamily="49" charset="0"/>
            </a:endParaRPr>
          </a:p>
        </p:txBody>
      </p:sp>
      <p:sp>
        <p:nvSpPr>
          <p:cNvPr id="271365" name="Rectangle 5"/>
          <p:cNvSpPr>
            <a:spLocks noChangeArrowheads="1"/>
          </p:cNvSpPr>
          <p:nvPr/>
        </p:nvSpPr>
        <p:spPr bwMode="auto">
          <a:xfrm>
            <a:off x="2520950" y="249396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grpSp>
        <p:nvGrpSpPr>
          <p:cNvPr id="271396" name="Group 36"/>
          <p:cNvGrpSpPr>
            <a:grpSpLocks/>
          </p:cNvGrpSpPr>
          <p:nvPr/>
        </p:nvGrpSpPr>
        <p:grpSpPr bwMode="auto">
          <a:xfrm>
            <a:off x="3417888" y="2493963"/>
            <a:ext cx="1081087" cy="431800"/>
            <a:chOff x="2153" y="1571"/>
            <a:chExt cx="681" cy="272"/>
          </a:xfrm>
        </p:grpSpPr>
        <p:sp>
          <p:nvSpPr>
            <p:cNvPr id="271366" name="Rectangle 6"/>
            <p:cNvSpPr>
              <a:spLocks noChangeArrowheads="1"/>
            </p:cNvSpPr>
            <p:nvPr/>
          </p:nvSpPr>
          <p:spPr bwMode="auto">
            <a:xfrm>
              <a:off x="2153" y="1571"/>
              <a:ext cx="340" cy="27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b</a:t>
              </a:r>
              <a:endParaRPr lang="en-US" altLang="zh-CN" sz="2000" baseline="-25000" dirty="0">
                <a:solidFill>
                  <a:srgbClr val="3333FF"/>
                </a:solidFill>
                <a:latin typeface="Consolas" pitchFamily="49" charset="0"/>
                <a:cs typeface="Consolas" pitchFamily="49" charset="0"/>
              </a:endParaRPr>
            </a:p>
          </p:txBody>
        </p:sp>
        <p:sp>
          <p:nvSpPr>
            <p:cNvPr id="271367" name="Rectangle 7"/>
            <p:cNvSpPr>
              <a:spLocks noChangeArrowheads="1"/>
            </p:cNvSpPr>
            <p:nvPr/>
          </p:nvSpPr>
          <p:spPr bwMode="auto">
            <a:xfrm>
              <a:off x="2494" y="1571"/>
              <a:ext cx="340" cy="27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grpSp>
      <p:sp>
        <p:nvSpPr>
          <p:cNvPr id="271368" name="Rectangle 8"/>
          <p:cNvSpPr>
            <a:spLocks noChangeArrowheads="1"/>
          </p:cNvSpPr>
          <p:nvPr/>
        </p:nvSpPr>
        <p:spPr bwMode="auto">
          <a:xfrm>
            <a:off x="4918075" y="249396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x</a:t>
            </a:r>
            <a:endParaRPr lang="en-US" altLang="zh-CN" sz="2000" i="1" baseline="-25000" dirty="0">
              <a:solidFill>
                <a:srgbClr val="3333FF"/>
              </a:solidFill>
              <a:latin typeface="Consolas" pitchFamily="49" charset="0"/>
              <a:cs typeface="Consolas" pitchFamily="49" charset="0"/>
            </a:endParaRPr>
          </a:p>
        </p:txBody>
      </p:sp>
      <p:sp>
        <p:nvSpPr>
          <p:cNvPr id="271369" name="Rectangle 9"/>
          <p:cNvSpPr>
            <a:spLocks noChangeArrowheads="1"/>
          </p:cNvSpPr>
          <p:nvPr/>
        </p:nvSpPr>
        <p:spPr bwMode="auto">
          <a:xfrm>
            <a:off x="5459413" y="249396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itchFamily="49" charset="0"/>
              <a:cs typeface="Consolas" pitchFamily="49" charset="0"/>
            </a:endParaRPr>
          </a:p>
        </p:txBody>
      </p:sp>
      <p:sp>
        <p:nvSpPr>
          <p:cNvPr id="271370" name="Text Box 10"/>
          <p:cNvSpPr txBox="1">
            <a:spLocks noChangeArrowheads="1"/>
          </p:cNvSpPr>
          <p:nvPr/>
        </p:nvSpPr>
        <p:spPr bwMode="auto">
          <a:xfrm>
            <a:off x="6300788" y="2455863"/>
            <a:ext cx="576262"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Consolas" pitchFamily="49" charset="0"/>
                <a:ea typeface="宋体" pitchFamily="2" charset="-122"/>
                <a:cs typeface="Consolas" pitchFamily="49" charset="0"/>
              </a:rPr>
              <a:t>…</a:t>
            </a:r>
          </a:p>
        </p:txBody>
      </p:sp>
      <p:sp>
        <p:nvSpPr>
          <p:cNvPr id="271371" name="Arc 11"/>
          <p:cNvSpPr>
            <a:spLocks/>
          </p:cNvSpPr>
          <p:nvPr/>
        </p:nvSpPr>
        <p:spPr bwMode="auto">
          <a:xfrm>
            <a:off x="1908175" y="2135188"/>
            <a:ext cx="360363"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271372" name="Text Box 12"/>
          <p:cNvSpPr txBox="1">
            <a:spLocks noChangeArrowheads="1"/>
          </p:cNvSpPr>
          <p:nvPr/>
        </p:nvSpPr>
        <p:spPr bwMode="auto">
          <a:xfrm>
            <a:off x="1547813" y="1774825"/>
            <a:ext cx="431800" cy="457200"/>
          </a:xfrm>
          <a:prstGeom prst="rect">
            <a:avLst/>
          </a:prstGeom>
          <a:noFill/>
          <a:ln w="9525">
            <a:noFill/>
            <a:miter lim="800000"/>
            <a:headEnd/>
            <a:tailEnd/>
          </a:ln>
          <a:effectLst/>
        </p:spPr>
        <p:txBody>
          <a:bodyPr>
            <a:spAutoFit/>
          </a:bodyPr>
          <a:lstStyle/>
          <a:p>
            <a:pPr algn="l">
              <a:spcBef>
                <a:spcPct val="50000"/>
              </a:spcBef>
            </a:pPr>
            <a:r>
              <a:rPr lang="en-US" altLang="zh-CN">
                <a:latin typeface="Consolas" pitchFamily="49" charset="0"/>
                <a:cs typeface="Consolas" pitchFamily="49" charset="0"/>
              </a:rPr>
              <a:t>p</a:t>
            </a:r>
          </a:p>
        </p:txBody>
      </p:sp>
      <p:sp>
        <p:nvSpPr>
          <p:cNvPr id="271373" name="Line 13"/>
          <p:cNvSpPr>
            <a:spLocks noChangeShapeType="1"/>
          </p:cNvSpPr>
          <p:nvPr/>
        </p:nvSpPr>
        <p:spPr bwMode="auto">
          <a:xfrm>
            <a:off x="2843213" y="2709863"/>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71374" name="Line 14"/>
          <p:cNvSpPr>
            <a:spLocks noChangeShapeType="1"/>
          </p:cNvSpPr>
          <p:nvPr/>
        </p:nvSpPr>
        <p:spPr bwMode="auto">
          <a:xfrm>
            <a:off x="4284663" y="2709863"/>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71375" name="Text Box 15"/>
          <p:cNvSpPr txBox="1">
            <a:spLocks noChangeArrowheads="1"/>
          </p:cNvSpPr>
          <p:nvPr/>
        </p:nvSpPr>
        <p:spPr bwMode="auto">
          <a:xfrm>
            <a:off x="684213" y="2493963"/>
            <a:ext cx="576262"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Consolas" pitchFamily="49" charset="0"/>
                <a:ea typeface="宋体" pitchFamily="2" charset="-122"/>
                <a:cs typeface="Consolas" pitchFamily="49" charset="0"/>
              </a:rPr>
              <a:t>…</a:t>
            </a:r>
          </a:p>
        </p:txBody>
      </p:sp>
      <p:sp>
        <p:nvSpPr>
          <p:cNvPr id="271376" name="Line 16"/>
          <p:cNvSpPr>
            <a:spLocks noChangeShapeType="1"/>
          </p:cNvSpPr>
          <p:nvPr/>
        </p:nvSpPr>
        <p:spPr bwMode="auto">
          <a:xfrm>
            <a:off x="1404938" y="2709863"/>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71387" name="Line 27"/>
          <p:cNvSpPr>
            <a:spLocks noChangeShapeType="1"/>
          </p:cNvSpPr>
          <p:nvPr/>
        </p:nvSpPr>
        <p:spPr bwMode="auto">
          <a:xfrm>
            <a:off x="5711825" y="2709863"/>
            <a:ext cx="576263"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grpSp>
        <p:nvGrpSpPr>
          <p:cNvPr id="271397" name="Group 37"/>
          <p:cNvGrpSpPr>
            <a:grpSpLocks/>
          </p:cNvGrpSpPr>
          <p:nvPr/>
        </p:nvGrpSpPr>
        <p:grpSpPr bwMode="auto">
          <a:xfrm>
            <a:off x="2700338" y="1519238"/>
            <a:ext cx="3743325" cy="1163637"/>
            <a:chOff x="1701" y="957"/>
            <a:chExt cx="2358" cy="733"/>
          </a:xfrm>
        </p:grpSpPr>
        <p:sp>
          <p:nvSpPr>
            <p:cNvPr id="271383" name="Text Box 23"/>
            <p:cNvSpPr txBox="1">
              <a:spLocks noChangeArrowheads="1"/>
            </p:cNvSpPr>
            <p:nvPr/>
          </p:nvSpPr>
          <p:spPr bwMode="auto">
            <a:xfrm>
              <a:off x="1701" y="957"/>
              <a:ext cx="2358" cy="250"/>
            </a:xfrm>
            <a:prstGeom prst="rect">
              <a:avLst/>
            </a:prstGeom>
            <a:noFill/>
            <a:ln w="9525">
              <a:noFill/>
              <a:miter lim="800000"/>
              <a:headEnd/>
              <a:tailEnd/>
            </a:ln>
            <a:effectLst/>
          </p:spPr>
          <p:txBody>
            <a:bodyPr>
              <a:spAutoFit/>
            </a:bodyPr>
            <a:lstStyle/>
            <a:p>
              <a:pPr algn="l">
                <a:spcBef>
                  <a:spcPct val="50000"/>
                </a:spcBef>
              </a:pPr>
              <a:r>
                <a:rPr lang="en-US" altLang="zh-CN" sz="2000" dirty="0">
                  <a:latin typeface="Consolas" pitchFamily="49" charset="0"/>
                  <a:cs typeface="Consolas" pitchFamily="49" charset="0"/>
                </a:rPr>
                <a:t>p</a:t>
              </a:r>
              <a:r>
                <a:rPr lang="en-US" altLang="zh-CN" sz="2000" dirty="0">
                  <a:latin typeface="Consolas" pitchFamily="49" charset="0"/>
                  <a:ea typeface="+mn-ea"/>
                  <a:cs typeface="Consolas" pitchFamily="49" charset="0"/>
                </a:rPr>
                <a:t>-</a:t>
              </a:r>
              <a:r>
                <a:rPr lang="en-US" altLang="zh-CN" sz="2000" dirty="0">
                  <a:latin typeface="Consolas" pitchFamily="49" charset="0"/>
                  <a:cs typeface="Consolas" pitchFamily="49" charset="0"/>
                </a:rPr>
                <a:t>&gt;next=p</a:t>
              </a:r>
              <a:r>
                <a:rPr lang="en-US" altLang="zh-CN" sz="2000" dirty="0">
                  <a:latin typeface="Consolas" pitchFamily="49" charset="0"/>
                  <a:ea typeface="+mj-ea"/>
                  <a:cs typeface="Consolas" pitchFamily="49" charset="0"/>
                </a:rPr>
                <a:t>-</a:t>
              </a:r>
              <a:r>
                <a:rPr lang="en-US" altLang="zh-CN" sz="2000" dirty="0">
                  <a:latin typeface="Consolas" pitchFamily="49" charset="0"/>
                  <a:cs typeface="Consolas" pitchFamily="49" charset="0"/>
                </a:rPr>
                <a:t>&gt;next</a:t>
              </a:r>
              <a:r>
                <a:rPr lang="en-US" altLang="zh-CN" sz="2000" dirty="0">
                  <a:latin typeface="Consolas" pitchFamily="49" charset="0"/>
                  <a:ea typeface="+mj-ea"/>
                  <a:cs typeface="Consolas" pitchFamily="49" charset="0"/>
                </a:rPr>
                <a:t>-</a:t>
              </a:r>
              <a:r>
                <a:rPr lang="en-US" altLang="zh-CN" sz="2000" dirty="0">
                  <a:latin typeface="Consolas" pitchFamily="49" charset="0"/>
                  <a:cs typeface="Consolas" pitchFamily="49" charset="0"/>
                </a:rPr>
                <a:t>&gt;next</a:t>
              </a:r>
            </a:p>
          </p:txBody>
        </p:sp>
        <p:sp>
          <p:nvSpPr>
            <p:cNvPr id="271389" name="Line 29"/>
            <p:cNvSpPr>
              <a:spLocks noChangeShapeType="1"/>
            </p:cNvSpPr>
            <p:nvPr/>
          </p:nvSpPr>
          <p:spPr bwMode="auto">
            <a:xfrm flipV="1">
              <a:off x="1746" y="1282"/>
              <a:ext cx="0" cy="408"/>
            </a:xfrm>
            <a:prstGeom prst="line">
              <a:avLst/>
            </a:prstGeom>
            <a:noFill/>
            <a:ln w="38100">
              <a:solidFill>
                <a:srgbClr val="FF00FF"/>
              </a:solidFill>
              <a:miter lim="800000"/>
              <a:headEnd/>
              <a:tailEnd/>
            </a:ln>
            <a:effectLst/>
          </p:spPr>
          <p:txBody>
            <a:bodyPr wrap="none"/>
            <a:lstStyle/>
            <a:p>
              <a:endParaRPr lang="zh-CN" altLang="en-US">
                <a:latin typeface="Consolas" pitchFamily="49" charset="0"/>
                <a:cs typeface="Consolas" pitchFamily="49" charset="0"/>
              </a:endParaRPr>
            </a:p>
          </p:txBody>
        </p:sp>
        <p:sp>
          <p:nvSpPr>
            <p:cNvPr id="271390" name="Line 30"/>
            <p:cNvSpPr>
              <a:spLocks noChangeShapeType="1"/>
            </p:cNvSpPr>
            <p:nvPr/>
          </p:nvSpPr>
          <p:spPr bwMode="auto">
            <a:xfrm>
              <a:off x="3243" y="1277"/>
              <a:ext cx="0" cy="295"/>
            </a:xfrm>
            <a:prstGeom prst="line">
              <a:avLst/>
            </a:prstGeom>
            <a:noFill/>
            <a:ln w="38100">
              <a:solidFill>
                <a:srgbClr val="FF00FF"/>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71391" name="Line 31"/>
            <p:cNvSpPr>
              <a:spLocks noChangeShapeType="1"/>
            </p:cNvSpPr>
            <p:nvPr/>
          </p:nvSpPr>
          <p:spPr bwMode="auto">
            <a:xfrm>
              <a:off x="1746" y="1282"/>
              <a:ext cx="1497" cy="0"/>
            </a:xfrm>
            <a:prstGeom prst="line">
              <a:avLst/>
            </a:prstGeom>
            <a:noFill/>
            <a:ln w="38100">
              <a:solidFill>
                <a:srgbClr val="FF00FF"/>
              </a:solidFill>
              <a:miter lim="800000"/>
              <a:headEnd/>
              <a:tailEnd/>
            </a:ln>
            <a:effectLst/>
          </p:spPr>
          <p:txBody>
            <a:bodyPr wrap="none"/>
            <a:lstStyle/>
            <a:p>
              <a:endParaRPr lang="zh-CN" altLang="en-US">
                <a:latin typeface="Consolas" pitchFamily="49" charset="0"/>
                <a:cs typeface="Consolas" pitchFamily="49" charset="0"/>
              </a:endParaRPr>
            </a:p>
          </p:txBody>
        </p:sp>
      </p:grpSp>
      <p:sp>
        <p:nvSpPr>
          <p:cNvPr id="271393" name="Text Box 33"/>
          <p:cNvSpPr txBox="1">
            <a:spLocks noChangeArrowheads="1"/>
          </p:cNvSpPr>
          <p:nvPr/>
        </p:nvSpPr>
        <p:spPr bwMode="auto">
          <a:xfrm>
            <a:off x="1835150" y="3500438"/>
            <a:ext cx="4897438" cy="1154162"/>
          </a:xfrm>
          <a:prstGeom prst="rect">
            <a:avLst/>
          </a:prstGeom>
          <a:noFill/>
          <a:ln w="9525">
            <a:noFill/>
            <a:miter lim="800000"/>
            <a:headEnd/>
            <a:tailEnd/>
          </a:ln>
          <a:effectLst/>
        </p:spPr>
        <p:txBody>
          <a:bodyPr>
            <a:spAutoFit/>
          </a:bodyPr>
          <a:lstStyle/>
          <a:p>
            <a:pPr algn="l">
              <a:lnSpc>
                <a:spcPct val="150000"/>
              </a:lnSpc>
            </a:pPr>
            <a:r>
              <a:rPr lang="zh-CN" altLang="en-US" sz="2200" dirty="0">
                <a:latin typeface="Consolas" pitchFamily="49" charset="0"/>
                <a:ea typeface="楷体" pitchFamily="49" charset="-122"/>
                <a:cs typeface="Consolas" pitchFamily="49" charset="0"/>
              </a:rPr>
              <a:t>删除操作语句描述如下：</a:t>
            </a:r>
          </a:p>
          <a:p>
            <a:pPr algn="l">
              <a:lnSpc>
                <a:spcPct val="150000"/>
              </a:lnSpc>
            </a:pPr>
            <a:r>
              <a:rPr lang="zh-CN" altLang="en-US" dirty="0">
                <a:latin typeface="Consolas" pitchFamily="49" charset="0"/>
                <a:ea typeface="楷体" pitchFamily="49" charset="-122"/>
                <a:cs typeface="Consolas" pitchFamily="49" charset="0"/>
              </a:rPr>
              <a:t>　</a:t>
            </a:r>
            <a:r>
              <a:rPr lang="zh-CN" altLang="en-US" sz="2000" dirty="0">
                <a:latin typeface="Consolas" pitchFamily="49" charset="0"/>
                <a:ea typeface="楷体" pitchFamily="49" charset="-122"/>
                <a:cs typeface="Consolas" pitchFamily="49" charset="0"/>
              </a:rPr>
              <a:t>　</a:t>
            </a:r>
            <a:r>
              <a:rPr lang="en-US" altLang="zh-CN" sz="2000" dirty="0">
                <a:solidFill>
                  <a:srgbClr val="FF00FF"/>
                </a:solidFill>
                <a:latin typeface="Consolas" pitchFamily="49" charset="0"/>
                <a:ea typeface="楷体" pitchFamily="49" charset="-122"/>
                <a:cs typeface="Consolas" pitchFamily="49" charset="0"/>
              </a:rPr>
              <a:t>p</a:t>
            </a:r>
            <a:r>
              <a:rPr lang="en-US" altLang="zh-CN" sz="2000" dirty="0">
                <a:solidFill>
                  <a:srgbClr val="FF00FF"/>
                </a:solidFill>
                <a:latin typeface="Consolas" pitchFamily="49" charset="0"/>
                <a:ea typeface="+mn-ea"/>
                <a:cs typeface="Consolas" pitchFamily="49" charset="0"/>
              </a:rPr>
              <a:t>-</a:t>
            </a:r>
            <a:r>
              <a:rPr lang="en-US" altLang="zh-CN" sz="2000">
                <a:solidFill>
                  <a:srgbClr val="FF00FF"/>
                </a:solidFill>
                <a:latin typeface="Consolas" pitchFamily="49" charset="0"/>
                <a:ea typeface="楷体" pitchFamily="49" charset="-122"/>
                <a:cs typeface="Consolas" pitchFamily="49" charset="0"/>
              </a:rPr>
              <a:t>&gt;next = p</a:t>
            </a:r>
            <a:r>
              <a:rPr lang="en-US" altLang="zh-CN" sz="2000">
                <a:solidFill>
                  <a:srgbClr val="FF00FF"/>
                </a:solidFill>
                <a:latin typeface="Consolas" pitchFamily="49" charset="0"/>
                <a:ea typeface="+mn-ea"/>
                <a:cs typeface="Consolas" pitchFamily="49" charset="0"/>
              </a:rPr>
              <a:t>-</a:t>
            </a:r>
            <a:r>
              <a:rPr lang="en-US" altLang="zh-CN" sz="2000" dirty="0">
                <a:solidFill>
                  <a:srgbClr val="FF00FF"/>
                </a:solidFill>
                <a:latin typeface="Consolas" pitchFamily="49" charset="0"/>
                <a:ea typeface="楷体" pitchFamily="49" charset="-122"/>
                <a:cs typeface="Consolas" pitchFamily="49" charset="0"/>
              </a:rPr>
              <a:t>&gt;next</a:t>
            </a:r>
            <a:r>
              <a:rPr lang="en-US" altLang="zh-CN" sz="2000" dirty="0">
                <a:solidFill>
                  <a:srgbClr val="FF00FF"/>
                </a:solidFill>
                <a:latin typeface="Consolas" pitchFamily="49" charset="0"/>
                <a:ea typeface="+mj-ea"/>
                <a:cs typeface="Consolas" pitchFamily="49" charset="0"/>
              </a:rPr>
              <a:t>-</a:t>
            </a:r>
            <a:r>
              <a:rPr lang="en-US" altLang="zh-CN" sz="2000" dirty="0">
                <a:solidFill>
                  <a:srgbClr val="FF00FF"/>
                </a:solidFill>
                <a:latin typeface="Consolas" pitchFamily="49" charset="0"/>
                <a:ea typeface="楷体" pitchFamily="49" charset="-122"/>
                <a:cs typeface="Consolas" pitchFamily="49" charset="0"/>
              </a:rPr>
              <a:t>&gt;next;</a:t>
            </a:r>
          </a:p>
        </p:txBody>
      </p:sp>
      <p:sp>
        <p:nvSpPr>
          <p:cNvPr id="271395" name="Text Box 35"/>
          <p:cNvSpPr txBox="1">
            <a:spLocks noChangeArrowheads="1"/>
          </p:cNvSpPr>
          <p:nvPr/>
        </p:nvSpPr>
        <p:spPr bwMode="auto">
          <a:xfrm>
            <a:off x="896940" y="476250"/>
            <a:ext cx="3675060" cy="587441"/>
          </a:xfrm>
          <a:prstGeom prst="rect">
            <a:avLst/>
          </a:prstGeom>
          <a:solidFill>
            <a:srgbClr val="6600CC"/>
          </a:solidFill>
          <a:ln w="28575" algn="ctr">
            <a:noFill/>
            <a:miter lim="800000"/>
            <a:headEnd/>
            <a:tailEnd/>
          </a:ln>
          <a:effectLst/>
        </p:spPr>
        <p:txBody>
          <a:bodyPr wrap="square" lIns="162000" tIns="108000" rIns="162000" bIns="108000">
            <a:spAutoFit/>
          </a:bodyPr>
          <a:lstStyle/>
          <a:p>
            <a:r>
              <a:rPr lang="zh-CN" altLang="en-US" dirty="0">
                <a:solidFill>
                  <a:schemeClr val="bg1"/>
                </a:solidFill>
                <a:latin typeface="Consolas" pitchFamily="49" charset="0"/>
                <a:ea typeface="楷体" pitchFamily="49" charset="-122"/>
                <a:cs typeface="Consolas" pitchFamily="49" charset="0"/>
              </a:rPr>
              <a:t>单</a:t>
            </a:r>
            <a:r>
              <a:rPr lang="zh-CN" altLang="en-US">
                <a:solidFill>
                  <a:schemeClr val="bg1"/>
                </a:solidFill>
                <a:latin typeface="Consolas" pitchFamily="49" charset="0"/>
                <a:ea typeface="楷体" pitchFamily="49" charset="-122"/>
                <a:cs typeface="Consolas" pitchFamily="49" charset="0"/>
              </a:rPr>
              <a:t>链表删除结点演示</a:t>
            </a:r>
            <a:endParaRPr lang="zh-CN" altLang="en-US" dirty="0">
              <a:latin typeface="Consolas" pitchFamily="49" charset="0"/>
              <a:ea typeface="楷体" pitchFamily="49" charset="-122"/>
              <a:cs typeface="Consolas" pitchFamily="49" charset="0"/>
            </a:endParaRPr>
          </a:p>
        </p:txBody>
      </p:sp>
      <p:sp>
        <p:nvSpPr>
          <p:cNvPr id="3" name="幻灯片编号占位符 2"/>
          <p:cNvSpPr>
            <a:spLocks noGrp="1"/>
          </p:cNvSpPr>
          <p:nvPr>
            <p:ph type="sldNum" sz="quarter" idx="12"/>
          </p:nvPr>
        </p:nvSpPr>
        <p:spPr/>
        <p:txBody>
          <a:bodyPr/>
          <a:lstStyle/>
          <a:p>
            <a:fld id="{BC067DFE-42A7-4CB5-93C4-F2F97DA7580C}" type="slidenum">
              <a:rPr lang="en-US" altLang="zh-CN" smtClean="0"/>
              <a:pPr/>
              <a:t>43</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8962"/>
    </mc:Choice>
    <mc:Fallback xmlns="">
      <p:transition xmlns:p14="http://schemas.microsoft.com/office/powerpoint/2010/main" spd="slow" advTm="189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fill="hold" nodeType="clickEffect">
                                  <p:stCondLst>
                                    <p:cond delay="0"/>
                                  </p:stCondLst>
                                  <p:childTnLst>
                                    <p:anim calcmode="discrete" valueType="str">
                                      <p:cBhvr>
                                        <p:cTn id="6" dur="1000" fill="hold"/>
                                        <p:tgtEl>
                                          <p:spTgt spid="271396"/>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grpId="0" nodeType="clickEffect">
                                  <p:stCondLst>
                                    <p:cond delay="0"/>
                                  </p:stCondLst>
                                  <p:childTnLst>
                                    <p:animEffect transition="out" filter="wipe(down)">
                                      <p:cBhvr>
                                        <p:cTn id="10" dur="500"/>
                                        <p:tgtEl>
                                          <p:spTgt spid="271373"/>
                                        </p:tgtEl>
                                      </p:cBhvr>
                                    </p:animEffect>
                                    <p:set>
                                      <p:cBhvr>
                                        <p:cTn id="11" dur="1" fill="hold">
                                          <p:stCondLst>
                                            <p:cond delay="499"/>
                                          </p:stCondLst>
                                        </p:cTn>
                                        <p:tgtEl>
                                          <p:spTgt spid="271373"/>
                                        </p:tgtEl>
                                        <p:attrNameLst>
                                          <p:attrName>style.visibility</p:attrName>
                                        </p:attrNameLst>
                                      </p:cBhvr>
                                      <p:to>
                                        <p:strVal val="hidden"/>
                                      </p:to>
                                    </p:se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271397"/>
                                        </p:tgtEl>
                                        <p:attrNameLst>
                                          <p:attrName>style.visibility</p:attrName>
                                        </p:attrNameLst>
                                      </p:cBhvr>
                                      <p:to>
                                        <p:strVal val="visible"/>
                                      </p:to>
                                    </p:set>
                                    <p:animEffect transition="in" filter="wipe(left)">
                                      <p:cBhvr>
                                        <p:cTn id="15" dur="500"/>
                                        <p:tgtEl>
                                          <p:spTgt spid="27139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71393"/>
                                        </p:tgtEl>
                                        <p:attrNameLst>
                                          <p:attrName>style.visibility</p:attrName>
                                        </p:attrNameLst>
                                      </p:cBhvr>
                                      <p:to>
                                        <p:strVal val="visible"/>
                                      </p:to>
                                    </p:set>
                                    <p:animEffect transition="in" filter="wipe(up)">
                                      <p:cBhvr>
                                        <p:cTn id="20" dur="500"/>
                                        <p:tgtEl>
                                          <p:spTgt spid="271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73" grpId="0" animBg="1"/>
      <p:bldP spid="27139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3"/>
          <p:cNvSpPr txBox="1">
            <a:spLocks noChangeArrowheads="1"/>
          </p:cNvSpPr>
          <p:nvPr/>
        </p:nvSpPr>
        <p:spPr bwMode="auto">
          <a:xfrm>
            <a:off x="785786" y="1357298"/>
            <a:ext cx="4319588" cy="540789"/>
          </a:xfrm>
          <a:prstGeom prst="rect">
            <a:avLst/>
          </a:prstGeom>
          <a:noFill/>
          <a:ln w="9525">
            <a:noFill/>
            <a:miter lim="800000"/>
            <a:headEnd/>
            <a:tailEnd/>
          </a:ln>
          <a:effectLst/>
        </p:spPr>
        <p:txBody>
          <a:bodyPr wrap="square">
            <a:spAutoFit/>
          </a:bodyPr>
          <a:lstStyle/>
          <a:p>
            <a:pPr algn="just">
              <a:lnSpc>
                <a:spcPct val="150000"/>
              </a:lnSpc>
              <a:spcBef>
                <a:spcPct val="50000"/>
              </a:spcBef>
            </a:pPr>
            <a:r>
              <a:rPr kumimoji="1" lang="zh-CN" altLang="en-US" sz="2200">
                <a:latin typeface="Consolas" pitchFamily="49" charset="0"/>
                <a:ea typeface="楷体" pitchFamily="49" charset="-122"/>
                <a:cs typeface="Consolas" pitchFamily="49" charset="0"/>
              </a:rPr>
              <a:t>先</a:t>
            </a:r>
            <a:r>
              <a:rPr kumimoji="1" lang="zh-CN" altLang="en-US" sz="2200" dirty="0">
                <a:latin typeface="Consolas" pitchFamily="49" charset="0"/>
                <a:ea typeface="楷体" pitchFamily="49" charset="-122"/>
                <a:cs typeface="Consolas" pitchFamily="49" charset="0"/>
              </a:rPr>
              <a:t>考虑如何</a:t>
            </a:r>
            <a:r>
              <a:rPr kumimoji="1" lang="zh-CN" altLang="en-US" sz="2200" dirty="0">
                <a:solidFill>
                  <a:srgbClr val="FF00FF"/>
                </a:solidFill>
                <a:latin typeface="Consolas" pitchFamily="49" charset="0"/>
                <a:ea typeface="楷体" pitchFamily="49" charset="-122"/>
                <a:cs typeface="Consolas" pitchFamily="49" charset="0"/>
              </a:rPr>
              <a:t>整体建立单</a:t>
            </a:r>
            <a:r>
              <a:rPr kumimoji="1" lang="zh-CN" altLang="en-US" sz="2200">
                <a:solidFill>
                  <a:srgbClr val="FF00FF"/>
                </a:solidFill>
                <a:latin typeface="Consolas" pitchFamily="49" charset="0"/>
                <a:ea typeface="楷体" pitchFamily="49" charset="-122"/>
                <a:cs typeface="Consolas" pitchFamily="49" charset="0"/>
              </a:rPr>
              <a:t>链表</a:t>
            </a:r>
            <a:r>
              <a:rPr kumimoji="1" lang="zh-CN" altLang="en-US" sz="2200">
                <a:latin typeface="Consolas" pitchFamily="49" charset="0"/>
                <a:ea typeface="楷体" pitchFamily="49" charset="-122"/>
                <a:cs typeface="Consolas" pitchFamily="49" charset="0"/>
              </a:rPr>
              <a:t>。　</a:t>
            </a:r>
            <a:endParaRPr kumimoji="1" lang="en-US" altLang="zh-CN" sz="2200">
              <a:latin typeface="Consolas" pitchFamily="49" charset="0"/>
              <a:ea typeface="楷体" pitchFamily="49" charset="-122"/>
              <a:cs typeface="Consolas" pitchFamily="49" charset="0"/>
            </a:endParaRPr>
          </a:p>
        </p:txBody>
      </p:sp>
      <p:sp>
        <p:nvSpPr>
          <p:cNvPr id="30747" name="Text Box 27"/>
          <p:cNvSpPr txBox="1">
            <a:spLocks noChangeArrowheads="1"/>
          </p:cNvSpPr>
          <p:nvPr/>
        </p:nvSpPr>
        <p:spPr bwMode="auto">
          <a:xfrm>
            <a:off x="823916" y="393139"/>
            <a:ext cx="3033704" cy="498470"/>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square">
            <a:spAutoFit/>
          </a:bodyPr>
          <a:lstStyle/>
          <a:p>
            <a:pPr algn="l">
              <a:lnSpc>
                <a:spcPct val="120000"/>
              </a:lnSpc>
              <a:spcBef>
                <a:spcPct val="50000"/>
              </a:spcBef>
            </a:pPr>
            <a:r>
              <a:rPr kumimoji="1" lang="en-US" altLang="zh-CN" dirty="0">
                <a:solidFill>
                  <a:schemeClr val="bg1"/>
                </a:solidFill>
                <a:latin typeface="Consolas" pitchFamily="49" charset="0"/>
                <a:ea typeface="黑体" pitchFamily="49" charset="-122"/>
                <a:cs typeface="Consolas" pitchFamily="49" charset="0"/>
              </a:rPr>
              <a:t> 2</a:t>
            </a:r>
            <a:r>
              <a:rPr kumimoji="1" lang="zh-CN" altLang="en-US" dirty="0">
                <a:solidFill>
                  <a:schemeClr val="bg1"/>
                </a:solidFill>
                <a:latin typeface="Consolas" pitchFamily="49" charset="0"/>
                <a:ea typeface="黑体" pitchFamily="49" charset="-122"/>
                <a:cs typeface="Consolas" pitchFamily="49" charset="0"/>
              </a:rPr>
              <a:t>、建立单链表</a:t>
            </a:r>
            <a:endParaRPr lang="zh-CN" altLang="en-US" dirty="0">
              <a:solidFill>
                <a:schemeClr val="bg1"/>
              </a:solidFill>
              <a:latin typeface="Consolas" pitchFamily="49" charset="0"/>
              <a:ea typeface="黑体" pitchFamily="49" charset="-122"/>
              <a:cs typeface="Consolas" pitchFamily="49" charset="0"/>
            </a:endParaRPr>
          </a:p>
        </p:txBody>
      </p:sp>
      <p:sp>
        <p:nvSpPr>
          <p:cNvPr id="4" name="矩形 3"/>
          <p:cNvSpPr/>
          <p:nvPr/>
        </p:nvSpPr>
        <p:spPr>
          <a:xfrm>
            <a:off x="1643042" y="2285992"/>
            <a:ext cx="1714512" cy="857256"/>
          </a:xfrm>
          <a:prstGeom prst="rect">
            <a:avLst/>
          </a:prstGeom>
          <a:scene3d>
            <a:camera prst="perspectiveLeft"/>
            <a:lightRig rig="threePt" dir="t"/>
          </a:scene3d>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200" i="1" dirty="0">
                <a:solidFill>
                  <a:srgbClr val="0000FF"/>
                </a:solidFill>
                <a:latin typeface="Consolas" pitchFamily="49" charset="0"/>
                <a:cs typeface="Consolas" pitchFamily="49" charset="0"/>
              </a:rPr>
              <a:t>a</a:t>
            </a:r>
            <a:r>
              <a:rPr lang="en-US" altLang="zh-CN" sz="2200" dirty="0">
                <a:solidFill>
                  <a:srgbClr val="0000FF"/>
                </a:solidFill>
                <a:latin typeface="Consolas" pitchFamily="49" charset="0"/>
                <a:cs typeface="Consolas" pitchFamily="49" charset="0"/>
              </a:rPr>
              <a:t>[</a:t>
            </a:r>
            <a:r>
              <a:rPr lang="en-US" altLang="zh-CN" sz="2200" dirty="0" err="1">
                <a:solidFill>
                  <a:srgbClr val="0000FF"/>
                </a:solidFill>
                <a:latin typeface="Consolas" pitchFamily="49" charset="0"/>
                <a:cs typeface="Consolas" pitchFamily="49" charset="0"/>
              </a:rPr>
              <a:t>0..</a:t>
            </a:r>
            <a:r>
              <a:rPr lang="en-US" altLang="zh-CN" sz="2200" i="1" dirty="0" err="1">
                <a:solidFill>
                  <a:srgbClr val="0000FF"/>
                </a:solidFill>
                <a:latin typeface="Consolas" pitchFamily="49" charset="0"/>
                <a:cs typeface="Consolas" pitchFamily="49" charset="0"/>
              </a:rPr>
              <a:t>n</a:t>
            </a:r>
            <a:r>
              <a:rPr lang="en-US" altLang="zh-CN" sz="2200" dirty="0">
                <a:solidFill>
                  <a:srgbClr val="0000FF"/>
                </a:solidFill>
                <a:latin typeface="Consolas" pitchFamily="49" charset="0"/>
                <a:ea typeface="+mj-ea"/>
                <a:cs typeface="Consolas" pitchFamily="49" charset="0"/>
              </a:rPr>
              <a:t>-</a:t>
            </a:r>
            <a:r>
              <a:rPr lang="en-US" altLang="zh-CN" sz="2200" dirty="0">
                <a:solidFill>
                  <a:srgbClr val="0000FF"/>
                </a:solidFill>
                <a:latin typeface="Consolas" pitchFamily="49" charset="0"/>
                <a:cs typeface="Consolas" pitchFamily="49" charset="0"/>
              </a:rPr>
              <a:t>1]</a:t>
            </a:r>
            <a:endParaRPr lang="zh-CN" altLang="en-US" sz="2200" dirty="0">
              <a:solidFill>
                <a:srgbClr val="0000FF"/>
              </a:solidFill>
              <a:latin typeface="Consolas" pitchFamily="49" charset="0"/>
              <a:cs typeface="Consolas" pitchFamily="49" charset="0"/>
            </a:endParaRPr>
          </a:p>
        </p:txBody>
      </p:sp>
      <p:sp>
        <p:nvSpPr>
          <p:cNvPr id="5" name="矩形 4"/>
          <p:cNvSpPr/>
          <p:nvPr/>
        </p:nvSpPr>
        <p:spPr>
          <a:xfrm>
            <a:off x="5072066" y="2285992"/>
            <a:ext cx="1714512" cy="857256"/>
          </a:xfrm>
          <a:prstGeom prst="rect">
            <a:avLst/>
          </a:prstGeom>
          <a:effectLst>
            <a:glow rad="139700">
              <a:schemeClr val="accent4">
                <a:satMod val="175000"/>
                <a:alpha val="40000"/>
              </a:schemeClr>
            </a:glow>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200">
                <a:solidFill>
                  <a:srgbClr val="0000FF"/>
                </a:solidFill>
                <a:latin typeface="Consolas" pitchFamily="49" charset="0"/>
                <a:ea typeface="楷体" pitchFamily="49" charset="-122"/>
                <a:cs typeface="Consolas" pitchFamily="49" charset="0"/>
              </a:rPr>
              <a:t>带头结点的</a:t>
            </a:r>
            <a:r>
              <a:rPr lang="zh-CN" altLang="en-US" sz="2200" dirty="0">
                <a:solidFill>
                  <a:srgbClr val="0000FF"/>
                </a:solidFill>
                <a:latin typeface="Consolas" pitchFamily="49" charset="0"/>
                <a:ea typeface="楷体" pitchFamily="49" charset="-122"/>
                <a:cs typeface="Consolas" pitchFamily="49" charset="0"/>
              </a:rPr>
              <a:t>单链表</a:t>
            </a:r>
            <a:r>
              <a:rPr lang="en-US" altLang="zh-CN" sz="2200" dirty="0">
                <a:solidFill>
                  <a:srgbClr val="0000FF"/>
                </a:solidFill>
                <a:latin typeface="Consolas" pitchFamily="49" charset="0"/>
                <a:ea typeface="楷体" pitchFamily="49" charset="-122"/>
                <a:cs typeface="Consolas" pitchFamily="49" charset="0"/>
              </a:rPr>
              <a:t>L</a:t>
            </a:r>
            <a:endParaRPr lang="zh-CN" altLang="en-US" sz="2200" dirty="0">
              <a:solidFill>
                <a:srgbClr val="0000FF"/>
              </a:solidFill>
              <a:latin typeface="Consolas" pitchFamily="49" charset="0"/>
              <a:ea typeface="楷体" pitchFamily="49" charset="-122"/>
              <a:cs typeface="Consolas" pitchFamily="49" charset="0"/>
            </a:endParaRPr>
          </a:p>
        </p:txBody>
      </p:sp>
      <p:sp>
        <p:nvSpPr>
          <p:cNvPr id="6" name="右箭头 5"/>
          <p:cNvSpPr/>
          <p:nvPr/>
        </p:nvSpPr>
        <p:spPr>
          <a:xfrm>
            <a:off x="3500430" y="2786058"/>
            <a:ext cx="1428760" cy="142876"/>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7" name="TextBox 6"/>
          <p:cNvSpPr txBox="1"/>
          <p:nvPr/>
        </p:nvSpPr>
        <p:spPr>
          <a:xfrm>
            <a:off x="3571868" y="2314510"/>
            <a:ext cx="1285884" cy="400110"/>
          </a:xfrm>
          <a:prstGeom prst="rect">
            <a:avLst/>
          </a:prstGeom>
          <a:noFill/>
        </p:spPr>
        <p:txBody>
          <a:bodyPr wrap="square" rtlCol="0">
            <a:spAutoFit/>
          </a:bodyPr>
          <a:lstStyle/>
          <a:p>
            <a:r>
              <a:rPr lang="zh-CN" altLang="en-US" sz="2000" dirty="0">
                <a:latin typeface="Consolas" pitchFamily="49" charset="0"/>
                <a:ea typeface="楷体" pitchFamily="49" charset="-122"/>
                <a:cs typeface="Consolas" pitchFamily="49" charset="0"/>
              </a:rPr>
              <a:t>整体创建</a:t>
            </a:r>
          </a:p>
        </p:txBody>
      </p:sp>
      <p:sp>
        <p:nvSpPr>
          <p:cNvPr id="9" name="TextBox 8"/>
          <p:cNvSpPr txBox="1"/>
          <p:nvPr/>
        </p:nvSpPr>
        <p:spPr>
          <a:xfrm>
            <a:off x="785786" y="3714752"/>
            <a:ext cx="4572032" cy="43088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r>
              <a:rPr kumimoji="1" lang="zh-CN" altLang="en-US" sz="2200">
                <a:latin typeface="Consolas" pitchFamily="49" charset="0"/>
                <a:ea typeface="楷体" pitchFamily="49" charset="-122"/>
                <a:cs typeface="Consolas" pitchFamily="49" charset="0"/>
              </a:rPr>
              <a:t>建立单链表的常用方法有两种。</a:t>
            </a:r>
            <a:endParaRPr lang="zh-CN" altLang="en-US" sz="2200">
              <a:latin typeface="Consolas" pitchFamily="49" charset="0"/>
              <a:cs typeface="Consolas" pitchFamily="49" charset="0"/>
            </a:endParaRPr>
          </a:p>
        </p:txBody>
      </p:sp>
      <p:sp>
        <p:nvSpPr>
          <p:cNvPr id="3" name="幻灯片编号占位符 2"/>
          <p:cNvSpPr>
            <a:spLocks noGrp="1"/>
          </p:cNvSpPr>
          <p:nvPr>
            <p:ph type="sldNum" sz="quarter" idx="12"/>
          </p:nvPr>
        </p:nvSpPr>
        <p:spPr/>
        <p:txBody>
          <a:bodyPr/>
          <a:lstStyle/>
          <a:p>
            <a:fld id="{BC067DFE-42A7-4CB5-93C4-F2F97DA7580C}" type="slidenum">
              <a:rPr lang="en-US" altLang="zh-CN" smtClean="0"/>
              <a:pPr/>
              <a:t>44</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6957"/>
    </mc:Choice>
    <mc:Fallback xmlns="">
      <p:transition xmlns:p14="http://schemas.microsoft.com/office/powerpoint/2010/main" spd="slow" advTm="69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9"/>
                                        </p:tgtEl>
                                        <p:attrNameLst>
                                          <p:attrName>style.visibility</p:attrName>
                                        </p:attrNameLst>
                                      </p:cBhvr>
                                      <p:to>
                                        <p:strVal val="visible"/>
                                      </p:to>
                                    </p:set>
                                    <p:anim calcmode="discrete" valueType="clr">
                                      <p:cBhvr override="childStyle">
                                        <p:cTn id="7" dur="80"/>
                                        <p:tgtEl>
                                          <p:spTgt spid="9"/>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
                                        </p:tgtEl>
                                        <p:attrNameLst>
                                          <p:attrName>fillcolor</p:attrName>
                                        </p:attrNameLst>
                                      </p:cBhvr>
                                      <p:tavLst>
                                        <p:tav tm="0">
                                          <p:val>
                                            <p:clrVal>
                                              <a:schemeClr val="accent2"/>
                                            </p:clrVal>
                                          </p:val>
                                        </p:tav>
                                        <p:tav tm="50000">
                                          <p:val>
                                            <p:clrVal>
                                              <a:schemeClr val="hlink"/>
                                            </p:clrVal>
                                          </p:val>
                                        </p:tav>
                                      </p:tavLst>
                                    </p:anim>
                                    <p:set>
                                      <p:cBhvr>
                                        <p:cTn id="9" dur="80"/>
                                        <p:tgtEl>
                                          <p:spTgt spid="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8" name="Text Box 4"/>
          <p:cNvSpPr txBox="1">
            <a:spLocks noChangeArrowheads="1"/>
          </p:cNvSpPr>
          <p:nvPr/>
        </p:nvSpPr>
        <p:spPr bwMode="auto">
          <a:xfrm>
            <a:off x="536577" y="1214422"/>
            <a:ext cx="7964513" cy="132343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marL="457200" indent="-457200" algn="l">
              <a:lnSpc>
                <a:spcPts val="3200"/>
              </a:lnSpc>
              <a:buBlip>
                <a:blip r:embed="rId3"/>
              </a:buBlip>
            </a:pPr>
            <a:r>
              <a:rPr kumimoji="1" lang="zh-CN" altLang="en-US" sz="2000">
                <a:latin typeface="Consolas" pitchFamily="49" charset="0"/>
                <a:ea typeface="楷体" pitchFamily="49" charset="-122"/>
                <a:cs typeface="Consolas" pitchFamily="49" charset="0"/>
              </a:rPr>
              <a:t>从</a:t>
            </a:r>
            <a:r>
              <a:rPr kumimoji="1" lang="zh-CN" altLang="en-US" sz="2000" dirty="0">
                <a:latin typeface="Consolas" pitchFamily="49" charset="0"/>
                <a:ea typeface="楷体" pitchFamily="49" charset="-122"/>
                <a:cs typeface="Consolas" pitchFamily="49" charset="0"/>
              </a:rPr>
              <a:t>一个空</a:t>
            </a:r>
            <a:r>
              <a:rPr kumimoji="1" lang="zh-CN" altLang="en-US" sz="2000">
                <a:latin typeface="Consolas" pitchFamily="49" charset="0"/>
                <a:ea typeface="楷体" pitchFamily="49" charset="-122"/>
                <a:cs typeface="Consolas" pitchFamily="49" charset="0"/>
              </a:rPr>
              <a:t>表开始，创建一个头结点。</a:t>
            </a:r>
            <a:endParaRPr kumimoji="1" lang="en-US" altLang="zh-CN" sz="2000">
              <a:latin typeface="Consolas" pitchFamily="49" charset="0"/>
              <a:ea typeface="楷体" pitchFamily="49" charset="-122"/>
              <a:cs typeface="Consolas" pitchFamily="49" charset="0"/>
            </a:endParaRPr>
          </a:p>
          <a:p>
            <a:pPr marL="457200" indent="-457200" algn="l">
              <a:lnSpc>
                <a:spcPts val="3200"/>
              </a:lnSpc>
              <a:buBlip>
                <a:blip r:embed="rId3"/>
              </a:buBlip>
            </a:pPr>
            <a:r>
              <a:rPr kumimoji="1" lang="zh-CN" altLang="en-US" sz="2000">
                <a:latin typeface="Consolas" pitchFamily="49" charset="0"/>
                <a:ea typeface="楷体" pitchFamily="49" charset="-122"/>
                <a:cs typeface="Consolas" pitchFamily="49" charset="0"/>
              </a:rPr>
              <a:t>依次读取</a:t>
            </a:r>
            <a:r>
              <a:rPr kumimoji="1" lang="zh-CN" altLang="en-US" sz="2000" dirty="0">
                <a:latin typeface="Consolas" pitchFamily="49" charset="0"/>
                <a:ea typeface="楷体" pitchFamily="49" charset="-122"/>
                <a:cs typeface="Consolas" pitchFamily="49" charset="0"/>
              </a:rPr>
              <a:t>字符数组</a:t>
            </a:r>
            <a:r>
              <a:rPr kumimoji="1" lang="en-US" altLang="zh-CN" sz="2000" i="1" dirty="0">
                <a:latin typeface="Consolas" pitchFamily="49" charset="0"/>
                <a:ea typeface="楷体" pitchFamily="49" charset="-122"/>
                <a:cs typeface="Consolas" pitchFamily="49" charset="0"/>
              </a:rPr>
              <a:t>a</a:t>
            </a:r>
            <a:r>
              <a:rPr kumimoji="1" lang="zh-CN" altLang="en-US" sz="2000" dirty="0">
                <a:latin typeface="Consolas" pitchFamily="49" charset="0"/>
                <a:ea typeface="楷体" pitchFamily="49" charset="-122"/>
                <a:cs typeface="Consolas" pitchFamily="49" charset="0"/>
              </a:rPr>
              <a:t>中</a:t>
            </a:r>
            <a:r>
              <a:rPr kumimoji="1" lang="zh-CN" altLang="en-US" sz="2000">
                <a:latin typeface="Consolas" pitchFamily="49" charset="0"/>
                <a:ea typeface="楷体" pitchFamily="49" charset="-122"/>
                <a:cs typeface="Consolas" pitchFamily="49" charset="0"/>
              </a:rPr>
              <a:t>的元素，生成新结点</a:t>
            </a:r>
            <a:endParaRPr kumimoji="1" lang="en-US" altLang="zh-CN" sz="2000">
              <a:latin typeface="Consolas" pitchFamily="49" charset="0"/>
              <a:ea typeface="楷体" pitchFamily="49" charset="-122"/>
              <a:cs typeface="Consolas" pitchFamily="49" charset="0"/>
            </a:endParaRPr>
          </a:p>
          <a:p>
            <a:pPr marL="457200" indent="-457200" algn="l">
              <a:lnSpc>
                <a:spcPts val="3200"/>
              </a:lnSpc>
              <a:buBlip>
                <a:blip r:embed="rId3"/>
              </a:buBlip>
            </a:pPr>
            <a:r>
              <a:rPr kumimoji="1" lang="zh-CN" altLang="en-US" sz="2000">
                <a:latin typeface="Consolas" pitchFamily="49" charset="0"/>
                <a:ea typeface="楷体" pitchFamily="49" charset="-122"/>
                <a:cs typeface="Consolas" pitchFamily="49" charset="0"/>
              </a:rPr>
              <a:t>将新结点插入</a:t>
            </a:r>
            <a:r>
              <a:rPr kumimoji="1" lang="zh-CN" altLang="en-US" sz="2000" dirty="0">
                <a:latin typeface="Consolas" pitchFamily="49" charset="0"/>
                <a:ea typeface="楷体" pitchFamily="49" charset="-122"/>
                <a:cs typeface="Consolas" pitchFamily="49" charset="0"/>
              </a:rPr>
              <a:t>到当前链表的</a:t>
            </a:r>
            <a:r>
              <a:rPr kumimoji="1" lang="zh-CN" altLang="en-US" sz="2000" dirty="0">
                <a:solidFill>
                  <a:srgbClr val="FF00FF"/>
                </a:solidFill>
                <a:latin typeface="Consolas" pitchFamily="49" charset="0"/>
                <a:ea typeface="楷体" pitchFamily="49" charset="-122"/>
                <a:cs typeface="Consolas" pitchFamily="49" charset="0"/>
              </a:rPr>
              <a:t>表</a:t>
            </a:r>
            <a:r>
              <a:rPr kumimoji="1" lang="zh-CN" altLang="en-US" sz="2000">
                <a:solidFill>
                  <a:srgbClr val="FF00FF"/>
                </a:solidFill>
                <a:latin typeface="Consolas" pitchFamily="49" charset="0"/>
                <a:ea typeface="楷体" pitchFamily="49" charset="-122"/>
                <a:cs typeface="Consolas" pitchFamily="49" charset="0"/>
              </a:rPr>
              <a:t>头</a:t>
            </a:r>
            <a:r>
              <a:rPr kumimoji="1" lang="zh-CN" altLang="en-US" sz="2000">
                <a:latin typeface="Consolas" pitchFamily="49" charset="0"/>
                <a:ea typeface="楷体" pitchFamily="49" charset="-122"/>
                <a:cs typeface="Consolas" pitchFamily="49" charset="0"/>
              </a:rPr>
              <a:t>上，直到</a:t>
            </a:r>
            <a:r>
              <a:rPr kumimoji="1" lang="zh-CN" altLang="en-US" sz="2000" dirty="0">
                <a:latin typeface="Consolas" pitchFamily="49" charset="0"/>
                <a:ea typeface="楷体" pitchFamily="49" charset="-122"/>
                <a:cs typeface="Consolas" pitchFamily="49" charset="0"/>
              </a:rPr>
              <a:t>结束为止。</a:t>
            </a:r>
            <a:endParaRPr lang="zh-CN" altLang="en-US" sz="2000" dirty="0">
              <a:latin typeface="Consolas" pitchFamily="49" charset="0"/>
              <a:ea typeface="楷体" pitchFamily="49" charset="-122"/>
              <a:cs typeface="Consolas" pitchFamily="49" charset="0"/>
            </a:endParaRPr>
          </a:p>
        </p:txBody>
      </p:sp>
      <p:grpSp>
        <p:nvGrpSpPr>
          <p:cNvPr id="24" name="组合 23"/>
          <p:cNvGrpSpPr/>
          <p:nvPr/>
        </p:nvGrpSpPr>
        <p:grpSpPr>
          <a:xfrm>
            <a:off x="781027" y="2857496"/>
            <a:ext cx="7246961" cy="1512888"/>
            <a:chOff x="781027" y="2708275"/>
            <a:chExt cx="7246961" cy="1512888"/>
          </a:xfrm>
        </p:grpSpPr>
        <p:sp>
          <p:nvSpPr>
            <p:cNvPr id="277526" name="Oval 22"/>
            <p:cNvSpPr>
              <a:spLocks noChangeArrowheads="1"/>
            </p:cNvSpPr>
            <p:nvPr/>
          </p:nvSpPr>
          <p:spPr bwMode="auto">
            <a:xfrm>
              <a:off x="6516688" y="2708275"/>
              <a:ext cx="1511300" cy="1512888"/>
            </a:xfrm>
            <a:prstGeom prst="ellipse">
              <a:avLst/>
            </a:prstGeom>
            <a:solidFill>
              <a:schemeClr val="accent1">
                <a:alpha val="0"/>
              </a:schemeClr>
            </a:solidFill>
            <a:ln w="9525">
              <a:solidFill>
                <a:schemeClr val="tx1"/>
              </a:solidFill>
              <a:miter lim="800000"/>
              <a:headEnd/>
              <a:tailEnd/>
            </a:ln>
            <a:effectLst/>
          </p:spPr>
          <p:txBody>
            <a:bodyPr wrap="none" anchor="ctr"/>
            <a:lstStyle/>
            <a:p>
              <a:endParaRPr lang="zh-CN" altLang="en-US">
                <a:latin typeface="Consolas" pitchFamily="49" charset="0"/>
                <a:cs typeface="Consolas" pitchFamily="49" charset="0"/>
              </a:endParaRPr>
            </a:p>
          </p:txBody>
        </p:sp>
        <p:sp>
          <p:nvSpPr>
            <p:cNvPr id="277509" name="Rectangle 5"/>
            <p:cNvSpPr>
              <a:spLocks noChangeArrowheads="1"/>
            </p:cNvSpPr>
            <p:nvPr/>
          </p:nvSpPr>
          <p:spPr bwMode="auto">
            <a:xfrm>
              <a:off x="1330325" y="2997200"/>
              <a:ext cx="576263" cy="3603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77510" name="Rectangle 6"/>
            <p:cNvSpPr>
              <a:spLocks noChangeArrowheads="1"/>
            </p:cNvSpPr>
            <p:nvPr/>
          </p:nvSpPr>
          <p:spPr bwMode="auto">
            <a:xfrm>
              <a:off x="1906588" y="2997200"/>
              <a:ext cx="576262" cy="3603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77511" name="Line 7"/>
            <p:cNvSpPr>
              <a:spLocks noChangeShapeType="1"/>
            </p:cNvSpPr>
            <p:nvPr/>
          </p:nvSpPr>
          <p:spPr bwMode="auto">
            <a:xfrm>
              <a:off x="1041400" y="3140075"/>
              <a:ext cx="288925" cy="0"/>
            </a:xfrm>
            <a:prstGeom prst="line">
              <a:avLst/>
            </a:prstGeom>
            <a:noFill/>
            <a:ln w="28575">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77512" name="Text Box 8"/>
            <p:cNvSpPr txBox="1">
              <a:spLocks noChangeArrowheads="1"/>
            </p:cNvSpPr>
            <p:nvPr/>
          </p:nvSpPr>
          <p:spPr bwMode="auto">
            <a:xfrm>
              <a:off x="781027" y="2852738"/>
              <a:ext cx="504825" cy="396875"/>
            </a:xfrm>
            <a:prstGeom prst="rect">
              <a:avLst/>
            </a:prstGeom>
            <a:noFill/>
            <a:ln w="9525">
              <a:noFill/>
              <a:miter lim="800000"/>
              <a:headEnd/>
              <a:tailEnd/>
            </a:ln>
            <a:effectLst/>
          </p:spPr>
          <p:txBody>
            <a:bodyPr>
              <a:spAutoFit/>
            </a:bodyPr>
            <a:lstStyle/>
            <a:p>
              <a:pPr algn="l">
                <a:spcBef>
                  <a:spcPct val="50000"/>
                </a:spcBef>
              </a:pPr>
              <a:r>
                <a:rPr lang="en-US" altLang="zh-CN" sz="2000" dirty="0">
                  <a:latin typeface="Consolas" pitchFamily="49" charset="0"/>
                  <a:cs typeface="Consolas" pitchFamily="49" charset="0"/>
                </a:rPr>
                <a:t>L</a:t>
              </a:r>
            </a:p>
          </p:txBody>
        </p:sp>
        <p:sp>
          <p:nvSpPr>
            <p:cNvPr id="277513" name="Rectangle 9"/>
            <p:cNvSpPr>
              <a:spLocks noChangeArrowheads="1"/>
            </p:cNvSpPr>
            <p:nvPr/>
          </p:nvSpPr>
          <p:spPr bwMode="auto">
            <a:xfrm>
              <a:off x="3275013" y="3009900"/>
              <a:ext cx="576262"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77514" name="Rectangle 10"/>
            <p:cNvSpPr>
              <a:spLocks noChangeArrowheads="1"/>
            </p:cNvSpPr>
            <p:nvPr/>
          </p:nvSpPr>
          <p:spPr bwMode="auto">
            <a:xfrm>
              <a:off x="2693988" y="3009900"/>
              <a:ext cx="576262"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0000FF"/>
                  </a:solidFill>
                  <a:latin typeface="Consolas" pitchFamily="49" charset="0"/>
                  <a:cs typeface="Consolas" pitchFamily="49" charset="0"/>
                </a:rPr>
                <a:t>a</a:t>
              </a:r>
              <a:r>
                <a:rPr lang="en-US" altLang="zh-CN" sz="2000" i="1" baseline="-25000">
                  <a:solidFill>
                    <a:srgbClr val="0000FF"/>
                  </a:solidFill>
                  <a:latin typeface="Consolas" pitchFamily="49" charset="0"/>
                  <a:cs typeface="Consolas" pitchFamily="49" charset="0"/>
                </a:rPr>
                <a:t>i</a:t>
              </a:r>
              <a:r>
                <a:rPr lang="en-US" altLang="zh-CN" sz="2000" baseline="-25000">
                  <a:solidFill>
                    <a:srgbClr val="0000FF"/>
                  </a:solidFill>
                  <a:latin typeface="Consolas" pitchFamily="49" charset="0"/>
                  <a:cs typeface="Consolas" pitchFamily="49" charset="0"/>
                </a:rPr>
                <a:t>-1</a:t>
              </a:r>
              <a:endParaRPr lang="en-US" altLang="zh-CN" sz="2000" baseline="-25000" dirty="0">
                <a:solidFill>
                  <a:srgbClr val="0000FF"/>
                </a:solidFill>
                <a:latin typeface="Consolas" pitchFamily="49" charset="0"/>
                <a:cs typeface="Consolas" pitchFamily="49" charset="0"/>
              </a:endParaRPr>
            </a:p>
          </p:txBody>
        </p:sp>
        <p:sp>
          <p:nvSpPr>
            <p:cNvPr id="277515" name="Line 11"/>
            <p:cNvSpPr>
              <a:spLocks noChangeShapeType="1"/>
            </p:cNvSpPr>
            <p:nvPr/>
          </p:nvSpPr>
          <p:spPr bwMode="auto">
            <a:xfrm>
              <a:off x="2362200" y="3190875"/>
              <a:ext cx="288925" cy="0"/>
            </a:xfrm>
            <a:prstGeom prst="line">
              <a:avLst/>
            </a:prstGeom>
            <a:noFill/>
            <a:ln w="28575">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77516" name="Line 12"/>
            <p:cNvSpPr>
              <a:spLocks noChangeShapeType="1"/>
            </p:cNvSpPr>
            <p:nvPr/>
          </p:nvSpPr>
          <p:spPr bwMode="auto">
            <a:xfrm>
              <a:off x="4857750" y="3178175"/>
              <a:ext cx="288925" cy="0"/>
            </a:xfrm>
            <a:prstGeom prst="line">
              <a:avLst/>
            </a:prstGeom>
            <a:noFill/>
            <a:ln w="28575">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77517" name="Line 13"/>
            <p:cNvSpPr>
              <a:spLocks noChangeShapeType="1"/>
            </p:cNvSpPr>
            <p:nvPr/>
          </p:nvSpPr>
          <p:spPr bwMode="auto">
            <a:xfrm>
              <a:off x="3756025" y="3190875"/>
              <a:ext cx="288925" cy="0"/>
            </a:xfrm>
            <a:prstGeom prst="line">
              <a:avLst/>
            </a:prstGeom>
            <a:noFill/>
            <a:ln w="28575">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77518" name="Rectangle 14"/>
            <p:cNvSpPr>
              <a:spLocks noChangeArrowheads="1"/>
            </p:cNvSpPr>
            <p:nvPr/>
          </p:nvSpPr>
          <p:spPr bwMode="auto">
            <a:xfrm>
              <a:off x="5768975" y="2997200"/>
              <a:ext cx="576263"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77519" name="Rectangle 15"/>
            <p:cNvSpPr>
              <a:spLocks noChangeArrowheads="1"/>
            </p:cNvSpPr>
            <p:nvPr/>
          </p:nvSpPr>
          <p:spPr bwMode="auto">
            <a:xfrm>
              <a:off x="5187950" y="2997200"/>
              <a:ext cx="576263"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0000FF"/>
                  </a:solidFill>
                  <a:latin typeface="Consolas" pitchFamily="49" charset="0"/>
                  <a:cs typeface="Consolas" pitchFamily="49" charset="0"/>
                </a:rPr>
                <a:t>a</a:t>
              </a:r>
              <a:r>
                <a:rPr lang="en-US" altLang="zh-CN" sz="2000" baseline="-25000">
                  <a:solidFill>
                    <a:srgbClr val="0000FF"/>
                  </a:solidFill>
                  <a:latin typeface="Consolas" pitchFamily="49" charset="0"/>
                  <a:cs typeface="Consolas" pitchFamily="49" charset="0"/>
                </a:rPr>
                <a:t>1</a:t>
              </a:r>
            </a:p>
          </p:txBody>
        </p:sp>
        <p:sp>
          <p:nvSpPr>
            <p:cNvPr id="277520" name="Text Box 16"/>
            <p:cNvSpPr txBox="1">
              <a:spLocks noChangeArrowheads="1"/>
            </p:cNvSpPr>
            <p:nvPr/>
          </p:nvSpPr>
          <p:spPr bwMode="auto">
            <a:xfrm>
              <a:off x="4176713" y="2857500"/>
              <a:ext cx="504825" cy="457200"/>
            </a:xfrm>
            <a:prstGeom prst="rect">
              <a:avLst/>
            </a:prstGeom>
            <a:noFill/>
            <a:ln w="9525">
              <a:noFill/>
              <a:miter lim="800000"/>
              <a:headEnd/>
              <a:tailEnd/>
            </a:ln>
            <a:effectLst/>
          </p:spPr>
          <p:txBody>
            <a:bodyPr>
              <a:spAutoFit/>
            </a:bodyPr>
            <a:lstStyle/>
            <a:p>
              <a:pPr algn="l">
                <a:spcBef>
                  <a:spcPct val="50000"/>
                </a:spcBef>
              </a:pPr>
              <a:r>
                <a:rPr lang="en-US" altLang="zh-CN">
                  <a:latin typeface="Consolas" pitchFamily="49" charset="0"/>
                  <a:cs typeface="Consolas" pitchFamily="49" charset="0"/>
                </a:rPr>
                <a:t>…</a:t>
              </a:r>
            </a:p>
          </p:txBody>
        </p:sp>
        <p:sp>
          <p:nvSpPr>
            <p:cNvPr id="277521" name="Rectangle 17"/>
            <p:cNvSpPr>
              <a:spLocks noChangeArrowheads="1"/>
            </p:cNvSpPr>
            <p:nvPr/>
          </p:nvSpPr>
          <p:spPr bwMode="auto">
            <a:xfrm>
              <a:off x="7312025" y="3429000"/>
              <a:ext cx="576263"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77522" name="Rectangle 18"/>
            <p:cNvSpPr>
              <a:spLocks noChangeArrowheads="1"/>
            </p:cNvSpPr>
            <p:nvPr/>
          </p:nvSpPr>
          <p:spPr bwMode="auto">
            <a:xfrm>
              <a:off x="6731000" y="3429000"/>
              <a:ext cx="576263"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0000FF"/>
                  </a:solidFill>
                  <a:latin typeface="Consolas" pitchFamily="49" charset="0"/>
                  <a:cs typeface="Consolas" pitchFamily="49" charset="0"/>
                </a:rPr>
                <a:t>a</a:t>
              </a:r>
              <a:r>
                <a:rPr lang="en-US" altLang="zh-CN" sz="2000" i="1" baseline="-25000" dirty="0" err="1">
                  <a:solidFill>
                    <a:srgbClr val="0000FF"/>
                  </a:solidFill>
                  <a:latin typeface="Consolas" pitchFamily="49" charset="0"/>
                  <a:cs typeface="Consolas" pitchFamily="49" charset="0"/>
                </a:rPr>
                <a:t>i</a:t>
              </a:r>
              <a:endParaRPr lang="en-US" altLang="zh-CN" sz="2000" i="1" baseline="-25000" dirty="0">
                <a:solidFill>
                  <a:srgbClr val="0000FF"/>
                </a:solidFill>
                <a:latin typeface="Consolas" pitchFamily="49" charset="0"/>
                <a:cs typeface="Consolas" pitchFamily="49" charset="0"/>
              </a:endParaRPr>
            </a:p>
          </p:txBody>
        </p:sp>
        <p:sp>
          <p:nvSpPr>
            <p:cNvPr id="277523" name="Line 19"/>
            <p:cNvSpPr>
              <a:spLocks noChangeShapeType="1"/>
            </p:cNvSpPr>
            <p:nvPr/>
          </p:nvSpPr>
          <p:spPr bwMode="auto">
            <a:xfrm>
              <a:off x="7019925" y="3068638"/>
              <a:ext cx="0" cy="360362"/>
            </a:xfrm>
            <a:prstGeom prst="line">
              <a:avLst/>
            </a:prstGeom>
            <a:noFill/>
            <a:ln w="28575">
              <a:solidFill>
                <a:srgbClr val="0000FF"/>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77524" name="Text Box 20"/>
            <p:cNvSpPr txBox="1">
              <a:spLocks noChangeArrowheads="1"/>
            </p:cNvSpPr>
            <p:nvPr/>
          </p:nvSpPr>
          <p:spPr bwMode="auto">
            <a:xfrm>
              <a:off x="7019925" y="2708275"/>
              <a:ext cx="574675" cy="396875"/>
            </a:xfrm>
            <a:prstGeom prst="rect">
              <a:avLst/>
            </a:prstGeom>
            <a:noFill/>
            <a:ln w="9525">
              <a:noFill/>
              <a:miter lim="800000"/>
              <a:headEnd/>
              <a:tailEnd/>
            </a:ln>
            <a:effectLst/>
          </p:spPr>
          <p:txBody>
            <a:bodyPr>
              <a:spAutoFit/>
            </a:bodyPr>
            <a:lstStyle/>
            <a:p>
              <a:pPr algn="l">
                <a:spcBef>
                  <a:spcPct val="50000"/>
                </a:spcBef>
              </a:pPr>
              <a:r>
                <a:rPr lang="en-US" altLang="zh-CN" sz="2000" i="1" dirty="0">
                  <a:latin typeface="Consolas" pitchFamily="49" charset="0"/>
                  <a:cs typeface="Consolas" pitchFamily="49" charset="0"/>
                </a:rPr>
                <a:t>s</a:t>
              </a:r>
            </a:p>
          </p:txBody>
        </p:sp>
        <p:sp>
          <p:nvSpPr>
            <p:cNvPr id="277525" name="Line 21"/>
            <p:cNvSpPr>
              <a:spLocks noChangeShapeType="1"/>
            </p:cNvSpPr>
            <p:nvPr/>
          </p:nvSpPr>
          <p:spPr bwMode="auto">
            <a:xfrm flipV="1">
              <a:off x="2627313" y="3429000"/>
              <a:ext cx="0" cy="503238"/>
            </a:xfrm>
            <a:prstGeom prst="line">
              <a:avLst/>
            </a:prstGeom>
            <a:noFill/>
            <a:ln w="28575">
              <a:solidFill>
                <a:srgbClr val="FF3300"/>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77527" name="Line 23"/>
            <p:cNvSpPr>
              <a:spLocks noChangeShapeType="1"/>
            </p:cNvSpPr>
            <p:nvPr/>
          </p:nvSpPr>
          <p:spPr bwMode="auto">
            <a:xfrm>
              <a:off x="2627313" y="3932238"/>
              <a:ext cx="4103687" cy="0"/>
            </a:xfrm>
            <a:prstGeom prst="line">
              <a:avLst/>
            </a:prstGeom>
            <a:noFill/>
            <a:ln w="28575">
              <a:solidFill>
                <a:srgbClr val="FF3300"/>
              </a:solidFill>
              <a:miter lim="800000"/>
              <a:headEnd/>
              <a:tailEnd/>
            </a:ln>
            <a:effectLst/>
          </p:spPr>
          <p:txBody>
            <a:bodyPr wrap="none"/>
            <a:lstStyle/>
            <a:p>
              <a:endParaRPr lang="zh-CN" altLang="en-US">
                <a:latin typeface="Consolas" pitchFamily="49" charset="0"/>
                <a:cs typeface="Consolas" pitchFamily="49" charset="0"/>
              </a:endParaRPr>
            </a:p>
          </p:txBody>
        </p:sp>
      </p:grpSp>
      <p:sp>
        <p:nvSpPr>
          <p:cNvPr id="277528" name="Text Box 24"/>
          <p:cNvSpPr txBox="1">
            <a:spLocks noChangeArrowheads="1"/>
          </p:cNvSpPr>
          <p:nvPr/>
        </p:nvSpPr>
        <p:spPr bwMode="auto">
          <a:xfrm>
            <a:off x="395288" y="404813"/>
            <a:ext cx="3105142" cy="4572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r>
              <a:rPr kumimoji="1" lang="zh-CN" altLang="en-US" dirty="0">
                <a:solidFill>
                  <a:srgbClr val="FF3300"/>
                </a:solidFill>
                <a:latin typeface="Consolas" pitchFamily="49" charset="0"/>
                <a:ea typeface="微软雅黑" pitchFamily="34" charset="-122"/>
                <a:cs typeface="Consolas" pitchFamily="49" charset="0"/>
              </a:rPr>
              <a:t>（</a:t>
            </a:r>
            <a:r>
              <a:rPr kumimoji="1" lang="en-US" altLang="zh-CN" dirty="0">
                <a:solidFill>
                  <a:srgbClr val="FF3300"/>
                </a:solidFill>
                <a:latin typeface="Consolas" pitchFamily="49" charset="0"/>
                <a:ea typeface="微软雅黑" pitchFamily="34" charset="-122"/>
                <a:cs typeface="Consolas" pitchFamily="49" charset="0"/>
              </a:rPr>
              <a:t>1</a:t>
            </a:r>
            <a:r>
              <a:rPr kumimoji="1" lang="zh-CN" altLang="en-US" dirty="0">
                <a:solidFill>
                  <a:srgbClr val="FF3300"/>
                </a:solidFill>
                <a:latin typeface="Consolas" pitchFamily="49" charset="0"/>
                <a:ea typeface="微软雅黑" pitchFamily="34" charset="-122"/>
                <a:cs typeface="Consolas" pitchFamily="49" charset="0"/>
              </a:rPr>
              <a:t>）头插法建表</a:t>
            </a:r>
            <a:endParaRPr lang="zh-CN" altLang="en-US" dirty="0">
              <a:latin typeface="Consolas" pitchFamily="49" charset="0"/>
              <a:ea typeface="微软雅黑" pitchFamily="34" charset="-122"/>
              <a:cs typeface="Consolas" pitchFamily="49" charset="0"/>
            </a:endParaRPr>
          </a:p>
        </p:txBody>
      </p:sp>
      <p:sp>
        <p:nvSpPr>
          <p:cNvPr id="277529" name="Text Box 25"/>
          <p:cNvSpPr txBox="1">
            <a:spLocks noChangeArrowheads="1"/>
          </p:cNvSpPr>
          <p:nvPr/>
        </p:nvSpPr>
        <p:spPr bwMode="auto">
          <a:xfrm>
            <a:off x="1428728" y="4786322"/>
            <a:ext cx="6192838" cy="430887"/>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l">
              <a:spcBef>
                <a:spcPct val="50000"/>
              </a:spcBef>
            </a:pPr>
            <a:r>
              <a:rPr lang="zh-CN" altLang="en-US" sz="2200" dirty="0">
                <a:solidFill>
                  <a:srgbClr val="FF0000"/>
                </a:solidFill>
                <a:latin typeface="Consolas" pitchFamily="49" charset="0"/>
                <a:ea typeface="黑体" pitchFamily="49" charset="-122"/>
                <a:cs typeface="Consolas" pitchFamily="49" charset="0"/>
              </a:rPr>
              <a:t>注意：</a:t>
            </a:r>
            <a:r>
              <a:rPr lang="zh-CN" altLang="en-US" sz="2200">
                <a:latin typeface="Consolas" pitchFamily="49" charset="0"/>
                <a:ea typeface="楷体" pitchFamily="49" charset="-122"/>
                <a:cs typeface="Consolas" pitchFamily="49" charset="0"/>
              </a:rPr>
              <a:t>链表的结点顺序</a:t>
            </a:r>
            <a:r>
              <a:rPr lang="zh-CN" altLang="en-US" sz="2200" dirty="0">
                <a:latin typeface="Consolas" pitchFamily="49" charset="0"/>
                <a:ea typeface="楷体" pitchFamily="49" charset="-122"/>
                <a:cs typeface="Consolas" pitchFamily="49" charset="0"/>
              </a:rPr>
              <a:t>与逻辑次序</a:t>
            </a:r>
            <a:r>
              <a:rPr lang="zh-CN" altLang="en-US" sz="2200" dirty="0">
                <a:solidFill>
                  <a:srgbClr val="FF00FF"/>
                </a:solidFill>
                <a:latin typeface="Consolas" pitchFamily="49" charset="0"/>
                <a:ea typeface="楷体" pitchFamily="49" charset="-122"/>
                <a:cs typeface="Consolas" pitchFamily="49" charset="0"/>
              </a:rPr>
              <a:t>相反</a:t>
            </a:r>
            <a:r>
              <a:rPr lang="zh-CN" altLang="en-US" sz="2200" dirty="0">
                <a:latin typeface="Consolas" pitchFamily="49" charset="0"/>
                <a:ea typeface="楷体" pitchFamily="49" charset="-122"/>
                <a:cs typeface="Consolas" pitchFamily="49" charset="0"/>
              </a:rPr>
              <a:t>。</a:t>
            </a:r>
          </a:p>
        </p:txBody>
      </p:sp>
      <p:sp>
        <p:nvSpPr>
          <p:cNvPr id="3" name="幻灯片编号占位符 2"/>
          <p:cNvSpPr>
            <a:spLocks noGrp="1"/>
          </p:cNvSpPr>
          <p:nvPr>
            <p:ph type="sldNum" sz="quarter" idx="12"/>
          </p:nvPr>
        </p:nvSpPr>
        <p:spPr/>
        <p:txBody>
          <a:bodyPr/>
          <a:lstStyle/>
          <a:p>
            <a:fld id="{BC067DFE-42A7-4CB5-93C4-F2F97DA7580C}" type="slidenum">
              <a:rPr lang="en-US" altLang="zh-CN" smtClean="0"/>
              <a:pPr/>
              <a:t>45</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52021"/>
    </mc:Choice>
    <mc:Fallback xmlns="">
      <p:transition xmlns:p14="http://schemas.microsoft.com/office/powerpoint/2010/main" spd="slow" advTm="5202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7" presetClass="entr" presetSubtype="0" fill="hold" grpId="0" nodeType="clickEffect">
                                  <p:stCondLst>
                                    <p:cond delay="0"/>
                                  </p:stCondLst>
                                  <p:iterate type="lt">
                                    <p:tmPct val="50000"/>
                                  </p:iterate>
                                  <p:childTnLst>
                                    <p:set>
                                      <p:cBhvr>
                                        <p:cTn id="10" dur="1" fill="hold">
                                          <p:stCondLst>
                                            <p:cond delay="0"/>
                                          </p:stCondLst>
                                        </p:cTn>
                                        <p:tgtEl>
                                          <p:spTgt spid="277529"/>
                                        </p:tgtEl>
                                        <p:attrNameLst>
                                          <p:attrName>style.visibility</p:attrName>
                                        </p:attrNameLst>
                                      </p:cBhvr>
                                      <p:to>
                                        <p:strVal val="visible"/>
                                      </p:to>
                                    </p:set>
                                    <p:anim calcmode="discrete" valueType="clr">
                                      <p:cBhvr override="childStyle">
                                        <p:cTn id="11" dur="80"/>
                                        <p:tgtEl>
                                          <p:spTgt spid="277529"/>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277529"/>
                                        </p:tgtEl>
                                        <p:attrNameLst>
                                          <p:attrName>fillcolor</p:attrName>
                                        </p:attrNameLst>
                                      </p:cBhvr>
                                      <p:tavLst>
                                        <p:tav tm="0">
                                          <p:val>
                                            <p:clrVal>
                                              <a:schemeClr val="accent2"/>
                                            </p:clrVal>
                                          </p:val>
                                        </p:tav>
                                        <p:tav tm="50000">
                                          <p:val>
                                            <p:clrVal>
                                              <a:schemeClr val="hlink"/>
                                            </p:clrVal>
                                          </p:val>
                                        </p:tav>
                                      </p:tavLst>
                                    </p:anim>
                                    <p:set>
                                      <p:cBhvr>
                                        <p:cTn id="13" dur="80"/>
                                        <p:tgtEl>
                                          <p:spTgt spid="27752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2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357190" y="1142984"/>
            <a:ext cx="8429652" cy="1821213"/>
          </a:xfrm>
          <a:prstGeom prst="rect">
            <a:avLst/>
          </a:prstGeom>
          <a:gradFill flip="none" rotWithShape="1">
            <a:gsLst>
              <a:gs pos="0">
                <a:schemeClr val="accent1">
                  <a:tint val="50000"/>
                  <a:satMod val="300000"/>
                </a:schemeClr>
              </a:gs>
              <a:gs pos="35000">
                <a:schemeClr val="accent1">
                  <a:tint val="37000"/>
                  <a:satMod val="300000"/>
                </a:schemeClr>
              </a:gs>
              <a:gs pos="100000">
                <a:schemeClr val="accent1">
                  <a:tint val="15000"/>
                  <a:satMod val="350000"/>
                </a:schemeClr>
              </a:gs>
            </a:gsLst>
            <a:path path="circle">
              <a:fillToRect r="100000" b="100000"/>
            </a:path>
            <a:tileRect l="-100000" t="-100000"/>
          </a:gradFill>
          <a:ln>
            <a:headEnd/>
            <a:tailEnd/>
          </a:ln>
        </p:spPr>
        <p:style>
          <a:lnRef idx="1">
            <a:schemeClr val="accent1"/>
          </a:lnRef>
          <a:fillRef idx="2">
            <a:schemeClr val="accent1"/>
          </a:fillRef>
          <a:effectRef idx="1">
            <a:schemeClr val="accent1"/>
          </a:effectRef>
          <a:fontRef idx="minor">
            <a:schemeClr val="dk1"/>
          </a:fontRef>
        </p:style>
        <p:txBody>
          <a:bodyPr wrap="square" lIns="216000" tIns="216000" rIns="144000" bIns="216000">
            <a:spAutoFit/>
          </a:bodyPr>
          <a:lstStyle/>
          <a:p>
            <a:pPr algn="l"/>
            <a:r>
              <a:rPr kumimoji="1" lang="en-US" altLang="zh-CN" sz="1800">
                <a:solidFill>
                  <a:srgbClr val="0000FF"/>
                </a:solidFill>
                <a:latin typeface="Consolas" pitchFamily="49" charset="0"/>
                <a:ea typeface="仿宋" pitchFamily="49" charset="-122"/>
                <a:cs typeface="Consolas" pitchFamily="49" charset="0"/>
              </a:rPr>
              <a:t>void</a:t>
            </a:r>
            <a:r>
              <a:rPr kumimoji="1" lang="en-US" altLang="zh-CN" sz="1800">
                <a:solidFill>
                  <a:schemeClr val="tx2"/>
                </a:solidFill>
                <a:latin typeface="Consolas" pitchFamily="49" charset="0"/>
                <a:ea typeface="仿宋" pitchFamily="49" charset="-122"/>
                <a:cs typeface="Consolas" pitchFamily="49" charset="0"/>
              </a:rPr>
              <a:t> </a:t>
            </a:r>
            <a:r>
              <a:rPr kumimoji="1" lang="en-US" altLang="zh-CN" sz="1800">
                <a:solidFill>
                  <a:srgbClr val="FF33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CreateListF</a:t>
            </a:r>
            <a:r>
              <a:rPr kumimoji="1" lang="en-US" altLang="zh-CN" sz="1800">
                <a:solidFill>
                  <a:srgbClr val="0000FF"/>
                </a:solidFill>
                <a:latin typeface="Consolas" pitchFamily="49" charset="0"/>
                <a:ea typeface="仿宋" pitchFamily="49" charset="-122"/>
                <a:cs typeface="Consolas" pitchFamily="49" charset="0"/>
              </a:rPr>
              <a:t>(LinkNode *&amp;L</a:t>
            </a:r>
            <a:r>
              <a:rPr kumimoji="1" lang="zh-CN" altLang="en-US" sz="1800">
                <a:solidFill>
                  <a:srgbClr val="0000FF"/>
                </a:solidFill>
                <a:latin typeface="Consolas" pitchFamily="49" charset="0"/>
                <a:ea typeface="仿宋" pitchFamily="49" charset="-122"/>
                <a:cs typeface="Consolas" pitchFamily="49" charset="0"/>
              </a:rPr>
              <a:t>，</a:t>
            </a:r>
            <a:r>
              <a:rPr kumimoji="1" lang="en-US" altLang="zh-CN" sz="1800">
                <a:solidFill>
                  <a:srgbClr val="0000FF"/>
                </a:solidFill>
                <a:latin typeface="Consolas" pitchFamily="49" charset="0"/>
                <a:ea typeface="仿宋" pitchFamily="49" charset="-122"/>
                <a:cs typeface="Consolas" pitchFamily="49" charset="0"/>
              </a:rPr>
              <a:t>ElemType a[]</a:t>
            </a:r>
            <a:r>
              <a:rPr kumimoji="1" lang="zh-CN" altLang="en-US" sz="1800">
                <a:solidFill>
                  <a:srgbClr val="0000FF"/>
                </a:solidFill>
                <a:latin typeface="Consolas" pitchFamily="49" charset="0"/>
                <a:ea typeface="仿宋" pitchFamily="49" charset="-122"/>
                <a:cs typeface="Consolas" pitchFamily="49" charset="0"/>
              </a:rPr>
              <a:t>，</a:t>
            </a:r>
            <a:r>
              <a:rPr kumimoji="1" lang="en-US" altLang="zh-CN" sz="1800">
                <a:solidFill>
                  <a:srgbClr val="0000FF"/>
                </a:solidFill>
                <a:latin typeface="Consolas" pitchFamily="49" charset="0"/>
                <a:ea typeface="仿宋" pitchFamily="49" charset="-122"/>
                <a:cs typeface="Consolas" pitchFamily="49" charset="0"/>
              </a:rPr>
              <a:t>int </a:t>
            </a:r>
            <a:r>
              <a:rPr kumimoji="1" lang="en-US" altLang="zh-CN" sz="1800" dirty="0">
                <a:solidFill>
                  <a:srgbClr val="0000FF"/>
                </a:solidFill>
                <a:latin typeface="Consolas" pitchFamily="49" charset="0"/>
                <a:ea typeface="仿宋" pitchFamily="49" charset="-122"/>
                <a:cs typeface="Consolas" pitchFamily="49" charset="0"/>
              </a:rPr>
              <a:t>n)</a:t>
            </a:r>
          </a:p>
          <a:p>
            <a:pPr algn="l"/>
            <a:r>
              <a:rPr kumimoji="1" lang="en-US" altLang="zh-CN" sz="1800">
                <a:solidFill>
                  <a:srgbClr val="0000FF"/>
                </a:solidFill>
                <a:latin typeface="Consolas" pitchFamily="49" charset="0"/>
                <a:ea typeface="仿宋" pitchFamily="49" charset="-122"/>
                <a:cs typeface="Consolas" pitchFamily="49" charset="0"/>
              </a:rPr>
              <a:t>{  LinkNode </a:t>
            </a:r>
            <a:r>
              <a:rPr kumimoji="1" lang="en-US" altLang="zh-CN" sz="1800" dirty="0">
                <a:solidFill>
                  <a:srgbClr val="0000FF"/>
                </a:solidFill>
                <a:latin typeface="Consolas" pitchFamily="49" charset="0"/>
                <a:ea typeface="仿宋" pitchFamily="49" charset="-122"/>
                <a:cs typeface="Consolas" pitchFamily="49" charset="0"/>
              </a:rPr>
              <a:t>*s;</a:t>
            </a:r>
          </a:p>
          <a:p>
            <a:pPr algn="l"/>
            <a:r>
              <a:rPr kumimoji="1" lang="en-US" altLang="zh-CN" sz="1800">
                <a:solidFill>
                  <a:srgbClr val="0000FF"/>
                </a:solidFill>
                <a:latin typeface="Consolas" pitchFamily="49" charset="0"/>
                <a:ea typeface="仿宋" pitchFamily="49" charset="-122"/>
                <a:cs typeface="Consolas" pitchFamily="49" charset="0"/>
              </a:rPr>
              <a:t>   int </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a:t>
            </a:r>
          </a:p>
          <a:p>
            <a:pPr algn="l"/>
            <a:r>
              <a:rPr kumimoji="1" lang="en-US" altLang="zh-CN" sz="1800">
                <a:solidFill>
                  <a:srgbClr val="0000FF"/>
                </a:solidFill>
                <a:latin typeface="Consolas" pitchFamily="49" charset="0"/>
                <a:ea typeface="仿宋" pitchFamily="49" charset="-122"/>
                <a:cs typeface="Consolas" pitchFamily="49" charset="0"/>
              </a:rPr>
              <a:t>   L=(LinkNode *)malloc(sizeof(LinkNode));</a:t>
            </a:r>
            <a:endParaRPr kumimoji="1" lang="en-US" altLang="zh-CN" sz="1800" dirty="0">
              <a:solidFill>
                <a:srgbClr val="0000FF"/>
              </a:solidFill>
              <a:latin typeface="Consolas" pitchFamily="49" charset="0"/>
              <a:ea typeface="仿宋" pitchFamily="49" charset="-122"/>
              <a:cs typeface="Consolas" pitchFamily="49" charset="0"/>
            </a:endParaRPr>
          </a:p>
          <a:p>
            <a:pPr algn="l"/>
            <a:r>
              <a:rPr kumimoji="1" lang="en-US" altLang="zh-CN" sz="1800">
                <a:solidFill>
                  <a:schemeClr val="tx2"/>
                </a:solidFill>
                <a:latin typeface="Consolas" pitchFamily="49" charset="0"/>
                <a:ea typeface="仿宋" pitchFamily="49" charset="-122"/>
                <a:cs typeface="Consolas" pitchFamily="49" charset="0"/>
              </a:rPr>
              <a:t>   </a:t>
            </a:r>
            <a:r>
              <a:rPr kumimoji="1" lang="en-US" altLang="zh-CN" sz="1800">
                <a:solidFill>
                  <a:srgbClr val="FF00FF"/>
                </a:solidFill>
                <a:latin typeface="Consolas" pitchFamily="49" charset="0"/>
                <a:ea typeface="仿宋" pitchFamily="49" charset="-122"/>
                <a:cs typeface="Consolas" pitchFamily="49" charset="0"/>
              </a:rPr>
              <a:t>L-</a:t>
            </a:r>
            <a:r>
              <a:rPr kumimoji="1" lang="en-US" altLang="zh-CN" sz="1800" dirty="0">
                <a:solidFill>
                  <a:srgbClr val="FF00FF"/>
                </a:solidFill>
                <a:latin typeface="Consolas" pitchFamily="49" charset="0"/>
                <a:ea typeface="仿宋" pitchFamily="49" charset="-122"/>
                <a:cs typeface="Consolas" pitchFamily="49" charset="0"/>
              </a:rPr>
              <a:t>&gt;next=NULL</a:t>
            </a:r>
            <a:r>
              <a:rPr kumimoji="1" lang="en-US" altLang="zh-CN" sz="1800" dirty="0">
                <a:solidFill>
                  <a:schemeClr val="tx2"/>
                </a:solidFill>
                <a:latin typeface="Consolas" pitchFamily="49" charset="0"/>
                <a:ea typeface="仿宋" pitchFamily="49" charset="-122"/>
                <a:cs typeface="Consolas" pitchFamily="49" charset="0"/>
              </a:rPr>
              <a:t>;		</a:t>
            </a:r>
            <a:r>
              <a:rPr kumimoji="1" lang="en-US" altLang="zh-CN" sz="1800" dirty="0">
                <a:solidFill>
                  <a:srgbClr val="0070C0"/>
                </a:solidFill>
                <a:latin typeface="Consolas" pitchFamily="49" charset="0"/>
                <a:ea typeface="仿宋" pitchFamily="49" charset="-122"/>
                <a:cs typeface="Consolas" pitchFamily="49" charset="0"/>
              </a:rPr>
              <a:t>//</a:t>
            </a:r>
            <a:r>
              <a:rPr kumimoji="1" lang="zh-CN" altLang="en-US" sz="1800">
                <a:solidFill>
                  <a:srgbClr val="0070C0"/>
                </a:solidFill>
                <a:latin typeface="Consolas" pitchFamily="49" charset="0"/>
                <a:ea typeface="仿宋" pitchFamily="49" charset="-122"/>
                <a:cs typeface="Consolas" pitchFamily="49" charset="0"/>
              </a:rPr>
              <a:t>创建头结点，其</a:t>
            </a:r>
            <a:r>
              <a:rPr kumimoji="1" lang="en-US" altLang="zh-CN" sz="1800" dirty="0">
                <a:solidFill>
                  <a:srgbClr val="0070C0"/>
                </a:solidFill>
                <a:latin typeface="Consolas" pitchFamily="49" charset="0"/>
                <a:ea typeface="仿宋" pitchFamily="49" charset="-122"/>
                <a:cs typeface="Consolas" pitchFamily="49" charset="0"/>
              </a:rPr>
              <a:t>next</a:t>
            </a:r>
            <a:r>
              <a:rPr kumimoji="1" lang="zh-CN" altLang="en-US" sz="1800" dirty="0">
                <a:solidFill>
                  <a:srgbClr val="0070C0"/>
                </a:solidFill>
                <a:latin typeface="Consolas" pitchFamily="49" charset="0"/>
                <a:ea typeface="仿宋" pitchFamily="49" charset="-122"/>
                <a:cs typeface="Consolas" pitchFamily="49" charset="0"/>
              </a:rPr>
              <a:t>域置为</a:t>
            </a:r>
            <a:r>
              <a:rPr kumimoji="1" lang="en-US" altLang="zh-CN" sz="1800" dirty="0">
                <a:solidFill>
                  <a:srgbClr val="0070C0"/>
                </a:solidFill>
                <a:latin typeface="Consolas" pitchFamily="49" charset="0"/>
                <a:ea typeface="仿宋" pitchFamily="49" charset="-122"/>
                <a:cs typeface="Consolas" pitchFamily="49" charset="0"/>
              </a:rPr>
              <a:t>NULL</a:t>
            </a:r>
          </a:p>
        </p:txBody>
      </p:sp>
      <p:sp>
        <p:nvSpPr>
          <p:cNvPr id="3" name="TextBox 2"/>
          <p:cNvSpPr txBox="1"/>
          <p:nvPr/>
        </p:nvSpPr>
        <p:spPr>
          <a:xfrm>
            <a:off x="357158" y="357166"/>
            <a:ext cx="5143536" cy="430887"/>
          </a:xfrm>
          <a:prstGeom prst="rect">
            <a:avLst/>
          </a:prstGeom>
          <a:noFill/>
        </p:spPr>
        <p:txBody>
          <a:bodyPr wrap="square" rtlCol="0">
            <a:spAutoFit/>
          </a:bodyPr>
          <a:lstStyle/>
          <a:p>
            <a:pPr algn="l"/>
            <a:r>
              <a:rPr kumimoji="1" lang="zh-CN" altLang="en-US" sz="2200" dirty="0">
                <a:latin typeface="楷体" pitchFamily="49" charset="-122"/>
                <a:ea typeface="楷体" pitchFamily="49" charset="-122"/>
              </a:rPr>
              <a:t>头插法建表算法如下：</a:t>
            </a:r>
            <a:endParaRPr lang="zh-CN" altLang="en-US" sz="2200" dirty="0"/>
          </a:p>
        </p:txBody>
      </p:sp>
      <p:grpSp>
        <p:nvGrpSpPr>
          <p:cNvPr id="9" name="组合 8"/>
          <p:cNvGrpSpPr/>
          <p:nvPr/>
        </p:nvGrpSpPr>
        <p:grpSpPr>
          <a:xfrm>
            <a:off x="1841494" y="3000372"/>
            <a:ext cx="1873250" cy="1285884"/>
            <a:chOff x="1841494" y="3000372"/>
            <a:chExt cx="1873250" cy="1285884"/>
          </a:xfrm>
        </p:grpSpPr>
        <p:sp>
          <p:nvSpPr>
            <p:cNvPr id="4" name="Rectangle 5"/>
            <p:cNvSpPr>
              <a:spLocks noChangeArrowheads="1"/>
            </p:cNvSpPr>
            <p:nvPr/>
          </p:nvSpPr>
          <p:spPr bwMode="auto">
            <a:xfrm>
              <a:off x="2562219" y="3925893"/>
              <a:ext cx="576263" cy="3603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p>
          </p:txBody>
        </p:sp>
        <p:sp>
          <p:nvSpPr>
            <p:cNvPr id="5" name="Rectangle 6"/>
            <p:cNvSpPr>
              <a:spLocks noChangeArrowheads="1"/>
            </p:cNvSpPr>
            <p:nvPr/>
          </p:nvSpPr>
          <p:spPr bwMode="auto">
            <a:xfrm>
              <a:off x="3138482" y="3925893"/>
              <a:ext cx="576262" cy="3603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2000" dirty="0">
                  <a:solidFill>
                    <a:srgbClr val="0000FF"/>
                  </a:solidFill>
                  <a:latin typeface="Times New Roman" pitchFamily="18" charset="0"/>
                  <a:cs typeface="Times New Roman" pitchFamily="18" charset="0"/>
                </a:rPr>
                <a:t>∧</a:t>
              </a:r>
            </a:p>
          </p:txBody>
        </p:sp>
        <p:sp>
          <p:nvSpPr>
            <p:cNvPr id="6" name="Line 7"/>
            <p:cNvSpPr>
              <a:spLocks noChangeShapeType="1"/>
            </p:cNvSpPr>
            <p:nvPr/>
          </p:nvSpPr>
          <p:spPr bwMode="auto">
            <a:xfrm>
              <a:off x="2273294" y="4068768"/>
              <a:ext cx="288925" cy="0"/>
            </a:xfrm>
            <a:prstGeom prst="line">
              <a:avLst/>
            </a:prstGeom>
            <a:noFill/>
            <a:ln w="28575">
              <a:solidFill>
                <a:schemeClr val="tx1"/>
              </a:solidFill>
              <a:miter lim="800000"/>
              <a:headEnd/>
              <a:tailEnd type="triangle" w="med" len="med"/>
            </a:ln>
            <a:effectLst/>
          </p:spPr>
          <p:txBody>
            <a:bodyPr wrap="none"/>
            <a:lstStyle/>
            <a:p>
              <a:endParaRPr lang="zh-CN" altLang="en-US"/>
            </a:p>
          </p:txBody>
        </p:sp>
        <p:sp>
          <p:nvSpPr>
            <p:cNvPr id="7" name="Text Box 8"/>
            <p:cNvSpPr txBox="1">
              <a:spLocks noChangeArrowheads="1"/>
            </p:cNvSpPr>
            <p:nvPr/>
          </p:nvSpPr>
          <p:spPr bwMode="auto">
            <a:xfrm>
              <a:off x="1841494" y="3781431"/>
              <a:ext cx="504825" cy="396875"/>
            </a:xfrm>
            <a:prstGeom prst="rect">
              <a:avLst/>
            </a:prstGeom>
            <a:noFill/>
            <a:ln w="9525">
              <a:noFill/>
              <a:miter lim="800000"/>
              <a:headEnd/>
              <a:tailEnd/>
            </a:ln>
            <a:effectLst/>
          </p:spPr>
          <p:txBody>
            <a:bodyPr>
              <a:spAutoFit/>
            </a:bodyPr>
            <a:lstStyle/>
            <a:p>
              <a:pPr algn="l">
                <a:spcBef>
                  <a:spcPct val="50000"/>
                </a:spcBef>
              </a:pPr>
              <a:r>
                <a:rPr lang="en-US" altLang="zh-CN" sz="2000" dirty="0"/>
                <a:t>L</a:t>
              </a:r>
            </a:p>
          </p:txBody>
        </p:sp>
        <p:sp>
          <p:nvSpPr>
            <p:cNvPr id="8" name="下箭头 7"/>
            <p:cNvSpPr/>
            <p:nvPr/>
          </p:nvSpPr>
          <p:spPr>
            <a:xfrm>
              <a:off x="2857488" y="3000372"/>
              <a:ext cx="214314" cy="500066"/>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
        <p:nvSpPr>
          <p:cNvPr id="11" name="幻灯片编号占位符 10"/>
          <p:cNvSpPr>
            <a:spLocks noGrp="1"/>
          </p:cNvSpPr>
          <p:nvPr>
            <p:ph type="sldNum" sz="quarter" idx="12"/>
          </p:nvPr>
        </p:nvSpPr>
        <p:spPr/>
        <p:txBody>
          <a:bodyPr/>
          <a:lstStyle/>
          <a:p>
            <a:fld id="{BC067DFE-42A7-4CB5-93C4-F2F97DA7580C}" type="slidenum">
              <a:rPr lang="en-US" altLang="zh-CN" smtClean="0"/>
              <a:pPr/>
              <a:t>46</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3268"/>
    </mc:Choice>
    <mc:Fallback xmlns="">
      <p:transition xmlns:p14="http://schemas.microsoft.com/office/powerpoint/2010/main" spd="slow" advTm="132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6">
                                            <p:txEl>
                                              <p:pRg st="4" end="4"/>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357158" y="253537"/>
            <a:ext cx="8429652" cy="2302508"/>
          </a:xfrm>
          <a:prstGeom prst="rect">
            <a:avLst/>
          </a:prstGeom>
          <a:gradFill flip="none"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3500000" scaled="1"/>
            <a:tileRect/>
          </a:gradFill>
          <a:ln>
            <a:headEnd/>
            <a:tailEnd/>
          </a:ln>
        </p:spPr>
        <p:style>
          <a:lnRef idx="1">
            <a:schemeClr val="accent1"/>
          </a:lnRef>
          <a:fillRef idx="2">
            <a:schemeClr val="accent1"/>
          </a:fillRef>
          <a:effectRef idx="1">
            <a:schemeClr val="accent1"/>
          </a:effectRef>
          <a:fontRef idx="minor">
            <a:schemeClr val="dk1"/>
          </a:fontRef>
        </p:style>
        <p:txBody>
          <a:bodyPr wrap="square" lIns="216000" tIns="180000" rIns="144000" bIns="180000">
            <a:spAutoFit/>
          </a:bodyPr>
          <a:lstStyle/>
          <a:p>
            <a:pPr algn="l"/>
            <a:r>
              <a:rPr kumimoji="1" lang="en-US" altLang="zh-CN" sz="1800" dirty="0">
                <a:solidFill>
                  <a:srgbClr val="0000FF"/>
                </a:solidFill>
                <a:latin typeface="Consolas" pitchFamily="49" charset="0"/>
                <a:ea typeface="仿宋" pitchFamily="49" charset="-122"/>
                <a:cs typeface="Consolas" pitchFamily="49" charset="0"/>
              </a:rPr>
              <a:t>  for (</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=0;i&lt;</a:t>
            </a:r>
            <a:r>
              <a:rPr kumimoji="1" lang="en-US" altLang="zh-CN" sz="1800" dirty="0" err="1">
                <a:solidFill>
                  <a:srgbClr val="0000FF"/>
                </a:solidFill>
                <a:latin typeface="Consolas" pitchFamily="49" charset="0"/>
                <a:ea typeface="仿宋" pitchFamily="49" charset="-122"/>
                <a:cs typeface="Consolas" pitchFamily="49" charset="0"/>
              </a:rPr>
              <a:t>n;i</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70C0"/>
                </a:solidFill>
                <a:latin typeface="Consolas" pitchFamily="49" charset="0"/>
                <a:ea typeface="仿宋" pitchFamily="49" charset="-122"/>
                <a:cs typeface="Consolas" pitchFamily="49" charset="0"/>
              </a:rPr>
              <a:t>//</a:t>
            </a:r>
            <a:r>
              <a:rPr kumimoji="1" lang="zh-CN" altLang="en-US" sz="1800" dirty="0">
                <a:solidFill>
                  <a:srgbClr val="0070C0"/>
                </a:solidFill>
                <a:latin typeface="Consolas" pitchFamily="49" charset="0"/>
                <a:ea typeface="仿宋" pitchFamily="49" charset="-122"/>
                <a:cs typeface="Consolas" pitchFamily="49" charset="0"/>
              </a:rPr>
              <a:t>循环建立数据结点</a:t>
            </a:r>
          </a:p>
          <a:p>
            <a:pPr algn="l"/>
            <a:r>
              <a:rPr kumimoji="1" lang="zh-CN" altLang="en-US"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  s=(</a:t>
            </a:r>
            <a:r>
              <a:rPr kumimoji="1" lang="en-US" altLang="zh-CN" sz="1800" dirty="0" err="1">
                <a:solidFill>
                  <a:srgbClr val="0000FF"/>
                </a:solidFill>
                <a:latin typeface="Consolas" pitchFamily="49" charset="0"/>
                <a:ea typeface="仿宋" pitchFamily="49" charset="-122"/>
                <a:cs typeface="Consolas" pitchFamily="49" charset="0"/>
              </a:rPr>
              <a:t>LinkNode</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err="1">
                <a:solidFill>
                  <a:srgbClr val="0000FF"/>
                </a:solidFill>
                <a:latin typeface="Consolas" pitchFamily="49" charset="0"/>
                <a:ea typeface="仿宋" pitchFamily="49" charset="-122"/>
                <a:cs typeface="Consolas" pitchFamily="49" charset="0"/>
              </a:rPr>
              <a:t>malloc</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sizeof</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LinkNode</a:t>
            </a:r>
            <a:r>
              <a:rPr kumimoji="1" lang="en-US" altLang="zh-CN" sz="1800" dirty="0">
                <a:solidFill>
                  <a:srgbClr val="0000FF"/>
                </a:solidFill>
                <a:latin typeface="Consolas" pitchFamily="49" charset="0"/>
                <a:ea typeface="仿宋" pitchFamily="49" charset="-122"/>
                <a:cs typeface="Consolas" pitchFamily="49" charset="0"/>
              </a:rPr>
              <a:t>));</a:t>
            </a:r>
          </a:p>
          <a:p>
            <a:pPr algn="l"/>
            <a:r>
              <a:rPr kumimoji="1" lang="en-US" altLang="zh-CN" sz="1800" dirty="0">
                <a:solidFill>
                  <a:srgbClr val="0000FF"/>
                </a:solidFill>
                <a:latin typeface="Consolas" pitchFamily="49" charset="0"/>
                <a:ea typeface="仿宋" pitchFamily="49" charset="-122"/>
                <a:cs typeface="Consolas" pitchFamily="49" charset="0"/>
              </a:rPr>
              <a:t>     s-&gt;data=a[</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70C0"/>
                </a:solidFill>
                <a:latin typeface="Consolas" pitchFamily="49" charset="0"/>
                <a:ea typeface="仿宋" pitchFamily="49" charset="-122"/>
                <a:cs typeface="Consolas" pitchFamily="49" charset="0"/>
              </a:rPr>
              <a:t>//</a:t>
            </a:r>
            <a:r>
              <a:rPr kumimoji="1" lang="zh-CN" altLang="en-US" sz="1800" dirty="0">
                <a:solidFill>
                  <a:srgbClr val="0070C0"/>
                </a:solidFill>
                <a:latin typeface="Consolas" pitchFamily="49" charset="0"/>
                <a:ea typeface="仿宋" pitchFamily="49" charset="-122"/>
                <a:cs typeface="Consolas" pitchFamily="49" charset="0"/>
              </a:rPr>
              <a:t>创建数据结点</a:t>
            </a:r>
            <a:r>
              <a:rPr kumimoji="1" lang="en-US" altLang="zh-CN" sz="1800" dirty="0">
                <a:solidFill>
                  <a:srgbClr val="0070C0"/>
                </a:solidFill>
                <a:latin typeface="Consolas" pitchFamily="49" charset="0"/>
                <a:ea typeface="仿宋" pitchFamily="49" charset="-122"/>
                <a:cs typeface="Consolas" pitchFamily="49" charset="0"/>
              </a:rPr>
              <a:t>s</a:t>
            </a:r>
          </a:p>
          <a:p>
            <a:pPr algn="l"/>
            <a:r>
              <a:rPr kumimoji="1" lang="en-US" altLang="zh-CN" sz="1800" dirty="0">
                <a:solidFill>
                  <a:schemeClr val="tx2"/>
                </a:solidFill>
                <a:latin typeface="Consolas" pitchFamily="49" charset="0"/>
                <a:ea typeface="仿宋" pitchFamily="49" charset="-122"/>
                <a:cs typeface="Consolas" pitchFamily="49" charset="0"/>
              </a:rPr>
              <a:t>     </a:t>
            </a:r>
            <a:r>
              <a:rPr kumimoji="1" lang="en-US" altLang="zh-CN" sz="1800" dirty="0">
                <a:solidFill>
                  <a:srgbClr val="FF00FF"/>
                </a:solidFill>
                <a:latin typeface="Consolas" pitchFamily="49" charset="0"/>
                <a:ea typeface="仿宋" pitchFamily="49" charset="-122"/>
                <a:cs typeface="Consolas" pitchFamily="49" charset="0"/>
              </a:rPr>
              <a:t>s-&gt;next=L-&gt;next;		</a:t>
            </a:r>
            <a:r>
              <a:rPr kumimoji="1" lang="en-US" altLang="zh-CN" sz="1800" dirty="0">
                <a:solidFill>
                  <a:srgbClr val="0070C0"/>
                </a:solidFill>
                <a:latin typeface="Consolas" pitchFamily="49" charset="0"/>
                <a:ea typeface="仿宋" pitchFamily="49" charset="-122"/>
                <a:cs typeface="Consolas" pitchFamily="49" charset="0"/>
              </a:rPr>
              <a:t>//</a:t>
            </a:r>
            <a:r>
              <a:rPr kumimoji="1" lang="zh-CN" altLang="en-US" sz="1800" dirty="0">
                <a:solidFill>
                  <a:srgbClr val="0070C0"/>
                </a:solidFill>
                <a:latin typeface="Consolas" pitchFamily="49" charset="0"/>
                <a:ea typeface="仿宋" pitchFamily="49" charset="-122"/>
                <a:cs typeface="Consolas" pitchFamily="49" charset="0"/>
              </a:rPr>
              <a:t>将</a:t>
            </a:r>
            <a:r>
              <a:rPr kumimoji="1" lang="en-US" altLang="zh-CN" sz="1800" dirty="0">
                <a:solidFill>
                  <a:srgbClr val="0070C0"/>
                </a:solidFill>
                <a:latin typeface="Consolas" pitchFamily="49" charset="0"/>
                <a:ea typeface="仿宋" pitchFamily="49" charset="-122"/>
                <a:cs typeface="Consolas" pitchFamily="49" charset="0"/>
              </a:rPr>
              <a:t>s</a:t>
            </a:r>
            <a:r>
              <a:rPr kumimoji="1" lang="zh-CN" altLang="en-US" sz="1800" dirty="0">
                <a:solidFill>
                  <a:srgbClr val="0070C0"/>
                </a:solidFill>
                <a:latin typeface="Consolas" pitchFamily="49" charset="0"/>
                <a:ea typeface="仿宋" pitchFamily="49" charset="-122"/>
                <a:cs typeface="Consolas" pitchFamily="49" charset="0"/>
              </a:rPr>
              <a:t>插在原开始结点之前，头结点之后</a:t>
            </a:r>
          </a:p>
          <a:p>
            <a:pPr algn="l"/>
            <a:r>
              <a:rPr kumimoji="1" lang="zh-CN" altLang="en-US" sz="1800" dirty="0">
                <a:solidFill>
                  <a:srgbClr val="FF00FF"/>
                </a:solidFill>
                <a:latin typeface="Consolas" pitchFamily="49" charset="0"/>
                <a:ea typeface="仿宋" pitchFamily="49" charset="-122"/>
                <a:cs typeface="Consolas" pitchFamily="49" charset="0"/>
              </a:rPr>
              <a:t>     </a:t>
            </a:r>
            <a:r>
              <a:rPr kumimoji="1" lang="en-US" altLang="zh-CN" sz="1800" dirty="0">
                <a:solidFill>
                  <a:srgbClr val="FF00FF"/>
                </a:solidFill>
                <a:latin typeface="Consolas" pitchFamily="49" charset="0"/>
                <a:ea typeface="仿宋" pitchFamily="49" charset="-122"/>
                <a:cs typeface="Consolas" pitchFamily="49" charset="0"/>
              </a:rPr>
              <a:t>L-&gt;next=s;</a:t>
            </a:r>
          </a:p>
          <a:p>
            <a:pPr algn="l"/>
            <a:r>
              <a:rPr kumimoji="1" lang="en-US" altLang="zh-CN" sz="1800" dirty="0">
                <a:solidFill>
                  <a:schemeClr val="tx2"/>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a:t>
            </a:r>
          </a:p>
          <a:p>
            <a:pPr algn="l"/>
            <a:r>
              <a:rPr kumimoji="1" lang="en-US" altLang="zh-CN" sz="1800" dirty="0">
                <a:solidFill>
                  <a:srgbClr val="0000FF"/>
                </a:solidFill>
                <a:latin typeface="Consolas" pitchFamily="49" charset="0"/>
                <a:ea typeface="仿宋" pitchFamily="49" charset="-122"/>
                <a:cs typeface="Consolas" pitchFamily="49" charset="0"/>
              </a:rPr>
              <a:t>}</a:t>
            </a:r>
          </a:p>
        </p:txBody>
      </p:sp>
      <p:grpSp>
        <p:nvGrpSpPr>
          <p:cNvPr id="26" name="组合 25"/>
          <p:cNvGrpSpPr/>
          <p:nvPr/>
        </p:nvGrpSpPr>
        <p:grpSpPr>
          <a:xfrm>
            <a:off x="500034" y="2643182"/>
            <a:ext cx="7418388" cy="2224461"/>
            <a:chOff x="500034" y="2643182"/>
            <a:chExt cx="7418388" cy="2224461"/>
          </a:xfrm>
        </p:grpSpPr>
        <p:sp>
          <p:nvSpPr>
            <p:cNvPr id="4" name="Oval 22"/>
            <p:cNvSpPr>
              <a:spLocks noChangeArrowheads="1"/>
            </p:cNvSpPr>
            <p:nvPr/>
          </p:nvSpPr>
          <p:spPr bwMode="auto">
            <a:xfrm>
              <a:off x="6407122" y="2922738"/>
              <a:ext cx="1511300" cy="1512888"/>
            </a:xfrm>
            <a:prstGeom prst="ellipse">
              <a:avLst/>
            </a:prstGeom>
            <a:solidFill>
              <a:schemeClr val="accent1">
                <a:alpha val="0"/>
              </a:schemeClr>
            </a:solidFill>
            <a:ln w="9525">
              <a:solidFill>
                <a:schemeClr val="tx1"/>
              </a:solidFill>
              <a:miter lim="800000"/>
              <a:headEnd/>
              <a:tailEnd/>
            </a:ln>
            <a:effectLst/>
          </p:spPr>
          <p:txBody>
            <a:bodyPr wrap="none" anchor="ctr"/>
            <a:lstStyle/>
            <a:p>
              <a:endParaRPr lang="zh-CN" altLang="en-US">
                <a:latin typeface="Consolas" pitchFamily="49" charset="0"/>
                <a:cs typeface="Consolas" pitchFamily="49" charset="0"/>
              </a:endParaRPr>
            </a:p>
          </p:txBody>
        </p:sp>
        <p:sp>
          <p:nvSpPr>
            <p:cNvPr id="5" name="Rectangle 5"/>
            <p:cNvSpPr>
              <a:spLocks noChangeArrowheads="1"/>
            </p:cNvSpPr>
            <p:nvPr/>
          </p:nvSpPr>
          <p:spPr bwMode="auto">
            <a:xfrm>
              <a:off x="1220759" y="3211663"/>
              <a:ext cx="576263" cy="3603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6" name="Rectangle 6"/>
            <p:cNvSpPr>
              <a:spLocks noChangeArrowheads="1"/>
            </p:cNvSpPr>
            <p:nvPr/>
          </p:nvSpPr>
          <p:spPr bwMode="auto">
            <a:xfrm>
              <a:off x="1797022" y="3211663"/>
              <a:ext cx="576262" cy="3603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7" name="Line 7"/>
            <p:cNvSpPr>
              <a:spLocks noChangeShapeType="1"/>
            </p:cNvSpPr>
            <p:nvPr/>
          </p:nvSpPr>
          <p:spPr bwMode="auto">
            <a:xfrm>
              <a:off x="931834" y="3354538"/>
              <a:ext cx="288925" cy="0"/>
            </a:xfrm>
            <a:prstGeom prst="line">
              <a:avLst/>
            </a:prstGeom>
            <a:noFill/>
            <a:ln w="28575">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8" name="Text Box 8"/>
            <p:cNvSpPr txBox="1">
              <a:spLocks noChangeArrowheads="1"/>
            </p:cNvSpPr>
            <p:nvPr/>
          </p:nvSpPr>
          <p:spPr bwMode="auto">
            <a:xfrm>
              <a:off x="500034" y="3067201"/>
              <a:ext cx="504825" cy="396875"/>
            </a:xfrm>
            <a:prstGeom prst="rect">
              <a:avLst/>
            </a:prstGeom>
            <a:noFill/>
            <a:ln w="9525">
              <a:noFill/>
              <a:miter lim="800000"/>
              <a:headEnd/>
              <a:tailEnd/>
            </a:ln>
            <a:effectLst/>
          </p:spPr>
          <p:txBody>
            <a:bodyPr>
              <a:spAutoFit/>
            </a:bodyPr>
            <a:lstStyle/>
            <a:p>
              <a:pPr algn="l">
                <a:spcBef>
                  <a:spcPct val="50000"/>
                </a:spcBef>
              </a:pPr>
              <a:r>
                <a:rPr lang="en-US" altLang="zh-CN" sz="2000" dirty="0">
                  <a:latin typeface="Consolas" pitchFamily="49" charset="0"/>
                  <a:cs typeface="Consolas" pitchFamily="49" charset="0"/>
                </a:rPr>
                <a:t>L</a:t>
              </a:r>
            </a:p>
          </p:txBody>
        </p:sp>
        <p:sp>
          <p:nvSpPr>
            <p:cNvPr id="9" name="Rectangle 9"/>
            <p:cNvSpPr>
              <a:spLocks noChangeArrowheads="1"/>
            </p:cNvSpPr>
            <p:nvPr/>
          </p:nvSpPr>
          <p:spPr bwMode="auto">
            <a:xfrm>
              <a:off x="3165447" y="3224363"/>
              <a:ext cx="576262"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10" name="Rectangle 10"/>
            <p:cNvSpPr>
              <a:spLocks noChangeArrowheads="1"/>
            </p:cNvSpPr>
            <p:nvPr/>
          </p:nvSpPr>
          <p:spPr bwMode="auto">
            <a:xfrm>
              <a:off x="2584422" y="3224363"/>
              <a:ext cx="576262"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0000FF"/>
                  </a:solidFill>
                  <a:latin typeface="Consolas" pitchFamily="49" charset="0"/>
                  <a:cs typeface="Consolas" pitchFamily="49" charset="0"/>
                </a:rPr>
                <a:t>a</a:t>
              </a:r>
              <a:r>
                <a:rPr lang="en-US" altLang="zh-CN" sz="2000" i="1" baseline="-25000">
                  <a:solidFill>
                    <a:srgbClr val="0000FF"/>
                  </a:solidFill>
                  <a:latin typeface="Consolas" pitchFamily="49" charset="0"/>
                  <a:cs typeface="Consolas" pitchFamily="49" charset="0"/>
                </a:rPr>
                <a:t>i-</a:t>
              </a:r>
              <a:r>
                <a:rPr lang="en-US" altLang="zh-CN" sz="2000" baseline="-25000">
                  <a:solidFill>
                    <a:srgbClr val="0000FF"/>
                  </a:solidFill>
                  <a:latin typeface="Consolas" pitchFamily="49" charset="0"/>
                  <a:cs typeface="Consolas" pitchFamily="49" charset="0"/>
                </a:rPr>
                <a:t>1</a:t>
              </a:r>
              <a:endParaRPr lang="en-US" altLang="zh-CN" sz="2000" baseline="-25000" dirty="0">
                <a:solidFill>
                  <a:srgbClr val="0000FF"/>
                </a:solidFill>
                <a:latin typeface="Consolas" pitchFamily="49" charset="0"/>
                <a:cs typeface="Consolas" pitchFamily="49" charset="0"/>
              </a:endParaRPr>
            </a:p>
          </p:txBody>
        </p:sp>
        <p:sp>
          <p:nvSpPr>
            <p:cNvPr id="11" name="Line 11"/>
            <p:cNvSpPr>
              <a:spLocks noChangeShapeType="1"/>
            </p:cNvSpPr>
            <p:nvPr/>
          </p:nvSpPr>
          <p:spPr bwMode="auto">
            <a:xfrm>
              <a:off x="2252634" y="3405338"/>
              <a:ext cx="288925" cy="0"/>
            </a:xfrm>
            <a:prstGeom prst="line">
              <a:avLst/>
            </a:prstGeom>
            <a:noFill/>
            <a:ln w="28575">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2" name="Line 12"/>
            <p:cNvSpPr>
              <a:spLocks noChangeShapeType="1"/>
            </p:cNvSpPr>
            <p:nvPr/>
          </p:nvSpPr>
          <p:spPr bwMode="auto">
            <a:xfrm>
              <a:off x="4748184" y="3392638"/>
              <a:ext cx="288925" cy="0"/>
            </a:xfrm>
            <a:prstGeom prst="line">
              <a:avLst/>
            </a:prstGeom>
            <a:noFill/>
            <a:ln w="28575">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3" name="Line 13"/>
            <p:cNvSpPr>
              <a:spLocks noChangeShapeType="1"/>
            </p:cNvSpPr>
            <p:nvPr/>
          </p:nvSpPr>
          <p:spPr bwMode="auto">
            <a:xfrm>
              <a:off x="3646459" y="3405338"/>
              <a:ext cx="288925" cy="0"/>
            </a:xfrm>
            <a:prstGeom prst="line">
              <a:avLst/>
            </a:prstGeom>
            <a:noFill/>
            <a:ln w="28575">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4" name="Rectangle 14"/>
            <p:cNvSpPr>
              <a:spLocks noChangeArrowheads="1"/>
            </p:cNvSpPr>
            <p:nvPr/>
          </p:nvSpPr>
          <p:spPr bwMode="auto">
            <a:xfrm>
              <a:off x="5659409" y="3211663"/>
              <a:ext cx="576263"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15" name="Rectangle 15"/>
            <p:cNvSpPr>
              <a:spLocks noChangeArrowheads="1"/>
            </p:cNvSpPr>
            <p:nvPr/>
          </p:nvSpPr>
          <p:spPr bwMode="auto">
            <a:xfrm>
              <a:off x="5078384" y="3211663"/>
              <a:ext cx="576263"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0000FF"/>
                  </a:solidFill>
                  <a:latin typeface="Consolas" pitchFamily="49" charset="0"/>
                  <a:cs typeface="Consolas" pitchFamily="49" charset="0"/>
                </a:rPr>
                <a:t>a</a:t>
              </a:r>
              <a:r>
                <a:rPr lang="en-US" altLang="zh-CN" sz="2000" baseline="-25000">
                  <a:solidFill>
                    <a:srgbClr val="0000FF"/>
                  </a:solidFill>
                  <a:latin typeface="Consolas" pitchFamily="49" charset="0"/>
                  <a:cs typeface="Consolas" pitchFamily="49" charset="0"/>
                </a:rPr>
                <a:t>1</a:t>
              </a:r>
            </a:p>
          </p:txBody>
        </p:sp>
        <p:sp>
          <p:nvSpPr>
            <p:cNvPr id="16" name="Text Box 16"/>
            <p:cNvSpPr txBox="1">
              <a:spLocks noChangeArrowheads="1"/>
            </p:cNvSpPr>
            <p:nvPr/>
          </p:nvSpPr>
          <p:spPr bwMode="auto">
            <a:xfrm>
              <a:off x="4067147" y="3071963"/>
              <a:ext cx="504825" cy="457200"/>
            </a:xfrm>
            <a:prstGeom prst="rect">
              <a:avLst/>
            </a:prstGeom>
            <a:noFill/>
            <a:ln w="9525">
              <a:noFill/>
              <a:miter lim="800000"/>
              <a:headEnd/>
              <a:tailEnd/>
            </a:ln>
            <a:effectLst/>
          </p:spPr>
          <p:txBody>
            <a:bodyPr>
              <a:spAutoFit/>
            </a:bodyPr>
            <a:lstStyle/>
            <a:p>
              <a:pPr algn="l">
                <a:spcBef>
                  <a:spcPct val="50000"/>
                </a:spcBef>
              </a:pPr>
              <a:r>
                <a:rPr lang="en-US" altLang="zh-CN">
                  <a:latin typeface="Consolas" pitchFamily="49" charset="0"/>
                  <a:cs typeface="Consolas" pitchFamily="49" charset="0"/>
                </a:rPr>
                <a:t>…</a:t>
              </a:r>
            </a:p>
          </p:txBody>
        </p:sp>
        <p:sp>
          <p:nvSpPr>
            <p:cNvPr id="17" name="Rectangle 17"/>
            <p:cNvSpPr>
              <a:spLocks noChangeArrowheads="1"/>
            </p:cNvSpPr>
            <p:nvPr/>
          </p:nvSpPr>
          <p:spPr bwMode="auto">
            <a:xfrm>
              <a:off x="7202459" y="3643463"/>
              <a:ext cx="576263"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18" name="Rectangle 18"/>
            <p:cNvSpPr>
              <a:spLocks noChangeArrowheads="1"/>
            </p:cNvSpPr>
            <p:nvPr/>
          </p:nvSpPr>
          <p:spPr bwMode="auto">
            <a:xfrm>
              <a:off x="6621434" y="3643463"/>
              <a:ext cx="576263"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0000FF"/>
                  </a:solidFill>
                  <a:latin typeface="Consolas" pitchFamily="49" charset="0"/>
                  <a:cs typeface="Consolas" pitchFamily="49" charset="0"/>
                </a:rPr>
                <a:t>a</a:t>
              </a:r>
              <a:r>
                <a:rPr lang="en-US" altLang="zh-CN" sz="2000" i="1" baseline="-25000">
                  <a:solidFill>
                    <a:srgbClr val="0000FF"/>
                  </a:solidFill>
                  <a:latin typeface="Consolas" pitchFamily="49" charset="0"/>
                  <a:cs typeface="Consolas" pitchFamily="49" charset="0"/>
                </a:rPr>
                <a:t>i</a:t>
              </a:r>
            </a:p>
          </p:txBody>
        </p:sp>
        <p:sp>
          <p:nvSpPr>
            <p:cNvPr id="19" name="Line 19"/>
            <p:cNvSpPr>
              <a:spLocks noChangeShapeType="1"/>
            </p:cNvSpPr>
            <p:nvPr/>
          </p:nvSpPr>
          <p:spPr bwMode="auto">
            <a:xfrm>
              <a:off x="6910359" y="3283101"/>
              <a:ext cx="0" cy="360362"/>
            </a:xfrm>
            <a:prstGeom prst="line">
              <a:avLst/>
            </a:prstGeom>
            <a:noFill/>
            <a:ln w="28575">
              <a:solidFill>
                <a:srgbClr val="0000FF"/>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0" name="Text Box 20"/>
            <p:cNvSpPr txBox="1">
              <a:spLocks noChangeArrowheads="1"/>
            </p:cNvSpPr>
            <p:nvPr/>
          </p:nvSpPr>
          <p:spPr bwMode="auto">
            <a:xfrm>
              <a:off x="6910359" y="2922738"/>
              <a:ext cx="574675" cy="396875"/>
            </a:xfrm>
            <a:prstGeom prst="rect">
              <a:avLst/>
            </a:prstGeom>
            <a:noFill/>
            <a:ln w="9525">
              <a:noFill/>
              <a:miter lim="800000"/>
              <a:headEnd/>
              <a:tailEnd/>
            </a:ln>
            <a:effectLst/>
          </p:spPr>
          <p:txBody>
            <a:bodyPr>
              <a:spAutoFit/>
            </a:bodyPr>
            <a:lstStyle/>
            <a:p>
              <a:pPr algn="l">
                <a:spcBef>
                  <a:spcPct val="50000"/>
                </a:spcBef>
              </a:pPr>
              <a:r>
                <a:rPr lang="en-US" altLang="zh-CN" sz="2000" i="1" dirty="0">
                  <a:latin typeface="Consolas" pitchFamily="49" charset="0"/>
                  <a:cs typeface="Consolas" pitchFamily="49" charset="0"/>
                </a:rPr>
                <a:t>s</a:t>
              </a:r>
            </a:p>
          </p:txBody>
        </p:sp>
        <p:sp>
          <p:nvSpPr>
            <p:cNvPr id="21" name="Line 21"/>
            <p:cNvSpPr>
              <a:spLocks noChangeShapeType="1"/>
            </p:cNvSpPr>
            <p:nvPr/>
          </p:nvSpPr>
          <p:spPr bwMode="auto">
            <a:xfrm flipV="1">
              <a:off x="2517747" y="3643463"/>
              <a:ext cx="0" cy="503238"/>
            </a:xfrm>
            <a:prstGeom prst="line">
              <a:avLst/>
            </a:prstGeom>
            <a:noFill/>
            <a:ln w="28575">
              <a:solidFill>
                <a:srgbClr val="FF3300"/>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2" name="Line 23"/>
            <p:cNvSpPr>
              <a:spLocks noChangeShapeType="1"/>
            </p:cNvSpPr>
            <p:nvPr/>
          </p:nvSpPr>
          <p:spPr bwMode="auto">
            <a:xfrm>
              <a:off x="2517747" y="4146701"/>
              <a:ext cx="4103687" cy="0"/>
            </a:xfrm>
            <a:prstGeom prst="line">
              <a:avLst/>
            </a:prstGeom>
            <a:noFill/>
            <a:ln w="28575">
              <a:solidFill>
                <a:srgbClr val="FF3300"/>
              </a:solidFill>
              <a:miter lim="800000"/>
              <a:headEnd/>
              <a:tailEnd/>
            </a:ln>
            <a:effectLst/>
          </p:spPr>
          <p:txBody>
            <a:bodyPr wrap="none"/>
            <a:lstStyle/>
            <a:p>
              <a:endParaRPr lang="zh-CN" altLang="en-US">
                <a:latin typeface="Consolas" pitchFamily="49" charset="0"/>
                <a:cs typeface="Consolas" pitchFamily="49" charset="0"/>
              </a:endParaRPr>
            </a:p>
          </p:txBody>
        </p:sp>
        <p:sp>
          <p:nvSpPr>
            <p:cNvPr id="23" name="下箭头 22"/>
            <p:cNvSpPr/>
            <p:nvPr/>
          </p:nvSpPr>
          <p:spPr>
            <a:xfrm>
              <a:off x="4143372" y="2643182"/>
              <a:ext cx="285752" cy="500066"/>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24" name="TextBox 23"/>
            <p:cNvSpPr txBox="1"/>
            <p:nvPr/>
          </p:nvSpPr>
          <p:spPr>
            <a:xfrm>
              <a:off x="3071802" y="4221312"/>
              <a:ext cx="2928958" cy="646331"/>
            </a:xfrm>
            <a:prstGeom prst="rect">
              <a:avLst/>
            </a:prstGeom>
            <a:noFill/>
          </p:spPr>
          <p:txBody>
            <a:bodyPr wrap="square" rtlCol="0">
              <a:spAutoFit/>
            </a:bodyPr>
            <a:lstStyle/>
            <a:p>
              <a:pPr algn="l"/>
              <a:r>
                <a:rPr lang="en-US" altLang="zh-CN" sz="1800" dirty="0">
                  <a:latin typeface="Consolas" pitchFamily="49" charset="0"/>
                  <a:cs typeface="Consolas" pitchFamily="49" charset="0"/>
                </a:rPr>
                <a:t>s</a:t>
              </a:r>
              <a:r>
                <a:rPr lang="en-US" altLang="zh-CN" sz="1800" dirty="0">
                  <a:latin typeface="Consolas" pitchFamily="49" charset="0"/>
                  <a:ea typeface="+mj-ea"/>
                  <a:cs typeface="Consolas" pitchFamily="49" charset="0"/>
                </a:rPr>
                <a:t>-</a:t>
              </a:r>
              <a:r>
                <a:rPr lang="en-US" altLang="zh-CN" sz="1800" dirty="0">
                  <a:latin typeface="Consolas" pitchFamily="49" charset="0"/>
                  <a:cs typeface="Consolas" pitchFamily="49" charset="0"/>
                </a:rPr>
                <a:t>&gt;next=L</a:t>
              </a:r>
              <a:r>
                <a:rPr lang="en-US" altLang="zh-CN" sz="1800" dirty="0">
                  <a:latin typeface="Consolas" pitchFamily="49" charset="0"/>
                  <a:ea typeface="+mj-ea"/>
                  <a:cs typeface="Consolas" pitchFamily="49" charset="0"/>
                </a:rPr>
                <a:t>-</a:t>
              </a:r>
              <a:r>
                <a:rPr lang="en-US" altLang="zh-CN" sz="1800" dirty="0">
                  <a:latin typeface="Consolas" pitchFamily="49" charset="0"/>
                  <a:cs typeface="Consolas" pitchFamily="49" charset="0"/>
                </a:rPr>
                <a:t>&gt;next;</a:t>
              </a:r>
            </a:p>
            <a:p>
              <a:pPr algn="l"/>
              <a:r>
                <a:rPr lang="en-US" altLang="zh-CN" sz="1800" dirty="0">
                  <a:latin typeface="Consolas" pitchFamily="49" charset="0"/>
                  <a:cs typeface="Consolas" pitchFamily="49" charset="0"/>
                </a:rPr>
                <a:t>L</a:t>
              </a:r>
              <a:r>
                <a:rPr lang="en-US" altLang="zh-CN" sz="1800" dirty="0">
                  <a:latin typeface="Consolas" pitchFamily="49" charset="0"/>
                  <a:ea typeface="+mn-ea"/>
                  <a:cs typeface="Consolas" pitchFamily="49" charset="0"/>
                </a:rPr>
                <a:t>-</a:t>
              </a:r>
              <a:r>
                <a:rPr lang="en-US" altLang="zh-CN" sz="1800" dirty="0">
                  <a:latin typeface="Consolas" pitchFamily="49" charset="0"/>
                  <a:cs typeface="Consolas" pitchFamily="49" charset="0"/>
                </a:rPr>
                <a:t>&gt;next=s;</a:t>
              </a:r>
              <a:endParaRPr lang="zh-CN" altLang="en-US" sz="1800" dirty="0">
                <a:latin typeface="Consolas" pitchFamily="49" charset="0"/>
                <a:cs typeface="Consolas" pitchFamily="49" charset="0"/>
              </a:endParaRPr>
            </a:p>
          </p:txBody>
        </p:sp>
      </p:grpSp>
      <p:sp>
        <p:nvSpPr>
          <p:cNvPr id="3" name="幻灯片编号占位符 2"/>
          <p:cNvSpPr>
            <a:spLocks noGrp="1"/>
          </p:cNvSpPr>
          <p:nvPr>
            <p:ph type="sldNum" sz="quarter" idx="12"/>
          </p:nvPr>
        </p:nvSpPr>
        <p:spPr/>
        <p:txBody>
          <a:bodyPr/>
          <a:lstStyle/>
          <a:p>
            <a:fld id="{BC067DFE-42A7-4CB5-93C4-F2F97DA7580C}" type="slidenum">
              <a:rPr lang="en-US" altLang="zh-CN" smtClean="0"/>
              <a:pPr/>
              <a:t>47</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7093"/>
    </mc:Choice>
    <mc:Fallback xmlns="">
      <p:transition xmlns:p14="http://schemas.microsoft.com/office/powerpoint/2010/main" spd="slow" advTm="2709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4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4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74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74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746">
                                            <p:txEl>
                                              <p:pRg st="6" end="6"/>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714348" y="2571744"/>
            <a:ext cx="7488238" cy="1512887"/>
            <a:chOff x="584224" y="2500306"/>
            <a:chExt cx="7488238" cy="1512887"/>
          </a:xfrm>
        </p:grpSpPr>
        <p:sp>
          <p:nvSpPr>
            <p:cNvPr id="32790" name="Oval 22"/>
            <p:cNvSpPr>
              <a:spLocks noChangeArrowheads="1"/>
            </p:cNvSpPr>
            <p:nvPr/>
          </p:nvSpPr>
          <p:spPr bwMode="auto">
            <a:xfrm>
              <a:off x="6561162" y="2500306"/>
              <a:ext cx="1511300" cy="1512887"/>
            </a:xfrm>
            <a:prstGeom prst="ellipse">
              <a:avLst/>
            </a:prstGeom>
            <a:solidFill>
              <a:schemeClr val="accent1">
                <a:alpha val="0"/>
              </a:schemeClr>
            </a:solidFill>
            <a:ln w="9525">
              <a:solidFill>
                <a:srgbClr val="C00000"/>
              </a:solidFill>
              <a:miter lim="800000"/>
              <a:headEnd/>
              <a:tailEnd/>
            </a:ln>
            <a:effectLst/>
          </p:spPr>
          <p:txBody>
            <a:bodyPr wrap="none" anchor="ctr"/>
            <a:lstStyle/>
            <a:p>
              <a:endParaRPr lang="zh-CN" altLang="en-US"/>
            </a:p>
          </p:txBody>
        </p:sp>
        <p:sp>
          <p:nvSpPr>
            <p:cNvPr id="32771" name="Rectangle 3"/>
            <p:cNvSpPr>
              <a:spLocks noChangeArrowheads="1"/>
            </p:cNvSpPr>
            <p:nvPr/>
          </p:nvSpPr>
          <p:spPr bwMode="auto">
            <a:xfrm>
              <a:off x="1304949" y="2789231"/>
              <a:ext cx="576263" cy="36036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32772" name="Rectangle 4"/>
            <p:cNvSpPr>
              <a:spLocks noChangeArrowheads="1"/>
            </p:cNvSpPr>
            <p:nvPr/>
          </p:nvSpPr>
          <p:spPr bwMode="auto">
            <a:xfrm>
              <a:off x="1881212" y="2789231"/>
              <a:ext cx="576262" cy="36036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32773" name="Line 5"/>
            <p:cNvSpPr>
              <a:spLocks noChangeShapeType="1"/>
            </p:cNvSpPr>
            <p:nvPr/>
          </p:nvSpPr>
          <p:spPr bwMode="auto">
            <a:xfrm>
              <a:off x="1016024" y="2932106"/>
              <a:ext cx="288925" cy="0"/>
            </a:xfrm>
            <a:prstGeom prst="line">
              <a:avLst/>
            </a:prstGeom>
            <a:noFill/>
            <a:ln w="28575">
              <a:solidFill>
                <a:schemeClr val="tx1"/>
              </a:solidFill>
              <a:miter lim="800000"/>
              <a:headEnd/>
              <a:tailEnd type="triangle" w="med" len="med"/>
            </a:ln>
            <a:effectLst/>
          </p:spPr>
          <p:txBody>
            <a:bodyPr wrap="none"/>
            <a:lstStyle/>
            <a:p>
              <a:endParaRPr lang="zh-CN" altLang="en-US"/>
            </a:p>
          </p:txBody>
        </p:sp>
        <p:sp>
          <p:nvSpPr>
            <p:cNvPr id="32774" name="Text Box 6"/>
            <p:cNvSpPr txBox="1">
              <a:spLocks noChangeArrowheads="1"/>
            </p:cNvSpPr>
            <p:nvPr/>
          </p:nvSpPr>
          <p:spPr bwMode="auto">
            <a:xfrm>
              <a:off x="584224" y="2644768"/>
              <a:ext cx="504825" cy="396875"/>
            </a:xfrm>
            <a:prstGeom prst="rect">
              <a:avLst/>
            </a:prstGeom>
            <a:noFill/>
            <a:ln w="9525">
              <a:noFill/>
              <a:miter lim="800000"/>
              <a:headEnd/>
              <a:tailEnd/>
            </a:ln>
            <a:effectLst/>
          </p:spPr>
          <p:txBody>
            <a:bodyPr>
              <a:spAutoFit/>
            </a:bodyPr>
            <a:lstStyle/>
            <a:p>
              <a:pPr algn="l">
                <a:spcBef>
                  <a:spcPct val="50000"/>
                </a:spcBef>
              </a:pPr>
              <a:r>
                <a:rPr lang="en-US" altLang="zh-CN" sz="2000"/>
                <a:t>L</a:t>
              </a:r>
            </a:p>
          </p:txBody>
        </p:sp>
        <p:sp>
          <p:nvSpPr>
            <p:cNvPr id="32775" name="Rectangle 7"/>
            <p:cNvSpPr>
              <a:spLocks noChangeArrowheads="1"/>
            </p:cNvSpPr>
            <p:nvPr/>
          </p:nvSpPr>
          <p:spPr bwMode="auto">
            <a:xfrm>
              <a:off x="3249637" y="2801931"/>
              <a:ext cx="5762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32776" name="Rectangle 8"/>
            <p:cNvSpPr>
              <a:spLocks noChangeArrowheads="1"/>
            </p:cNvSpPr>
            <p:nvPr/>
          </p:nvSpPr>
          <p:spPr bwMode="auto">
            <a:xfrm>
              <a:off x="2668612" y="2801931"/>
              <a:ext cx="5762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0000FF"/>
                  </a:solidFill>
                  <a:latin typeface="Times New Roman" pitchFamily="18" charset="0"/>
                  <a:cs typeface="Times New Roman" pitchFamily="18" charset="0"/>
                </a:rPr>
                <a:t>a</a:t>
              </a:r>
              <a:r>
                <a:rPr lang="en-US" altLang="zh-CN" sz="2000" baseline="-25000" dirty="0" err="1">
                  <a:solidFill>
                    <a:srgbClr val="0000FF"/>
                  </a:solidFill>
                  <a:latin typeface="Times New Roman" pitchFamily="18" charset="0"/>
                  <a:cs typeface="Times New Roman" pitchFamily="18" charset="0"/>
                </a:rPr>
                <a:t>1</a:t>
              </a:r>
              <a:endParaRPr lang="en-US" altLang="zh-CN" sz="2000" baseline="-25000" dirty="0">
                <a:solidFill>
                  <a:srgbClr val="0000FF"/>
                </a:solidFill>
                <a:latin typeface="Times New Roman" pitchFamily="18" charset="0"/>
                <a:cs typeface="Times New Roman" pitchFamily="18" charset="0"/>
              </a:endParaRPr>
            </a:p>
          </p:txBody>
        </p:sp>
        <p:sp>
          <p:nvSpPr>
            <p:cNvPr id="32777" name="Line 9"/>
            <p:cNvSpPr>
              <a:spLocks noChangeShapeType="1"/>
            </p:cNvSpPr>
            <p:nvPr/>
          </p:nvSpPr>
          <p:spPr bwMode="auto">
            <a:xfrm>
              <a:off x="2336824" y="2982906"/>
              <a:ext cx="288925" cy="0"/>
            </a:xfrm>
            <a:prstGeom prst="line">
              <a:avLst/>
            </a:prstGeom>
            <a:noFill/>
            <a:ln w="28575">
              <a:solidFill>
                <a:schemeClr val="tx1"/>
              </a:solidFill>
              <a:miter lim="800000"/>
              <a:headEnd/>
              <a:tailEnd type="triangle" w="med" len="med"/>
            </a:ln>
            <a:effectLst/>
          </p:spPr>
          <p:txBody>
            <a:bodyPr wrap="none"/>
            <a:lstStyle/>
            <a:p>
              <a:endParaRPr lang="zh-CN" altLang="en-US"/>
            </a:p>
          </p:txBody>
        </p:sp>
        <p:sp>
          <p:nvSpPr>
            <p:cNvPr id="32778" name="Line 10"/>
            <p:cNvSpPr>
              <a:spLocks noChangeShapeType="1"/>
            </p:cNvSpPr>
            <p:nvPr/>
          </p:nvSpPr>
          <p:spPr bwMode="auto">
            <a:xfrm>
              <a:off x="4832374" y="2970206"/>
              <a:ext cx="288925" cy="0"/>
            </a:xfrm>
            <a:prstGeom prst="line">
              <a:avLst/>
            </a:prstGeom>
            <a:noFill/>
            <a:ln w="28575">
              <a:solidFill>
                <a:schemeClr val="tx1"/>
              </a:solidFill>
              <a:miter lim="800000"/>
              <a:headEnd/>
              <a:tailEnd type="triangle" w="med" len="med"/>
            </a:ln>
            <a:effectLst/>
          </p:spPr>
          <p:txBody>
            <a:bodyPr wrap="none"/>
            <a:lstStyle/>
            <a:p>
              <a:endParaRPr lang="zh-CN" altLang="en-US"/>
            </a:p>
          </p:txBody>
        </p:sp>
        <p:sp>
          <p:nvSpPr>
            <p:cNvPr id="32779" name="Line 11"/>
            <p:cNvSpPr>
              <a:spLocks noChangeShapeType="1"/>
            </p:cNvSpPr>
            <p:nvPr/>
          </p:nvSpPr>
          <p:spPr bwMode="auto">
            <a:xfrm>
              <a:off x="3730649" y="2982906"/>
              <a:ext cx="288925" cy="0"/>
            </a:xfrm>
            <a:prstGeom prst="line">
              <a:avLst/>
            </a:prstGeom>
            <a:noFill/>
            <a:ln w="28575">
              <a:solidFill>
                <a:schemeClr val="tx1"/>
              </a:solidFill>
              <a:miter lim="800000"/>
              <a:headEnd/>
              <a:tailEnd type="triangle" w="med" len="med"/>
            </a:ln>
            <a:effectLst/>
          </p:spPr>
          <p:txBody>
            <a:bodyPr wrap="none"/>
            <a:lstStyle/>
            <a:p>
              <a:endParaRPr lang="zh-CN" altLang="en-US"/>
            </a:p>
          </p:txBody>
        </p:sp>
        <p:sp>
          <p:nvSpPr>
            <p:cNvPr id="32780" name="Rectangle 12"/>
            <p:cNvSpPr>
              <a:spLocks noChangeArrowheads="1"/>
            </p:cNvSpPr>
            <p:nvPr/>
          </p:nvSpPr>
          <p:spPr bwMode="auto">
            <a:xfrm>
              <a:off x="5743599" y="2789231"/>
              <a:ext cx="5762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32781" name="Rectangle 13"/>
            <p:cNvSpPr>
              <a:spLocks noChangeArrowheads="1"/>
            </p:cNvSpPr>
            <p:nvPr/>
          </p:nvSpPr>
          <p:spPr bwMode="auto">
            <a:xfrm>
              <a:off x="5162574" y="2789231"/>
              <a:ext cx="5762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0000FF"/>
                  </a:solidFill>
                  <a:latin typeface="Times New Roman" pitchFamily="18" charset="0"/>
                  <a:cs typeface="Times New Roman" pitchFamily="18" charset="0"/>
                </a:rPr>
                <a:t>a</a:t>
              </a:r>
              <a:r>
                <a:rPr lang="en-US" altLang="zh-CN" sz="2000" i="1" baseline="-25000" dirty="0" err="1">
                  <a:solidFill>
                    <a:srgbClr val="0000FF"/>
                  </a:solidFill>
                  <a:latin typeface="Times New Roman" pitchFamily="18" charset="0"/>
                  <a:cs typeface="Times New Roman" pitchFamily="18" charset="0"/>
                </a:rPr>
                <a:t>j</a:t>
              </a:r>
              <a:endParaRPr lang="en-US" altLang="zh-CN" sz="2000" i="1" baseline="-25000" dirty="0">
                <a:solidFill>
                  <a:srgbClr val="0000FF"/>
                </a:solidFill>
                <a:latin typeface="Times New Roman" pitchFamily="18" charset="0"/>
                <a:cs typeface="Times New Roman" pitchFamily="18" charset="0"/>
              </a:endParaRPr>
            </a:p>
          </p:txBody>
        </p:sp>
        <p:sp>
          <p:nvSpPr>
            <p:cNvPr id="32782" name="Text Box 14"/>
            <p:cNvSpPr txBox="1">
              <a:spLocks noChangeArrowheads="1"/>
            </p:cNvSpPr>
            <p:nvPr/>
          </p:nvSpPr>
          <p:spPr bwMode="auto">
            <a:xfrm>
              <a:off x="4151337" y="2649531"/>
              <a:ext cx="504825" cy="457200"/>
            </a:xfrm>
            <a:prstGeom prst="rect">
              <a:avLst/>
            </a:prstGeom>
            <a:noFill/>
            <a:ln w="9525">
              <a:noFill/>
              <a:miter lim="800000"/>
              <a:headEnd/>
              <a:tailEnd/>
            </a:ln>
            <a:effectLst/>
          </p:spPr>
          <p:txBody>
            <a:bodyPr>
              <a:spAutoFit/>
            </a:bodyPr>
            <a:lstStyle/>
            <a:p>
              <a:pPr algn="l">
                <a:spcBef>
                  <a:spcPct val="50000"/>
                </a:spcBef>
              </a:pPr>
              <a:r>
                <a:rPr lang="en-US" altLang="zh-CN">
                  <a:cs typeface="Times New Roman" pitchFamily="18" charset="0"/>
                </a:rPr>
                <a:t>…</a:t>
              </a:r>
            </a:p>
          </p:txBody>
        </p:sp>
        <p:sp>
          <p:nvSpPr>
            <p:cNvPr id="32783" name="Rectangle 15"/>
            <p:cNvSpPr>
              <a:spLocks noChangeArrowheads="1"/>
            </p:cNvSpPr>
            <p:nvPr/>
          </p:nvSpPr>
          <p:spPr bwMode="auto">
            <a:xfrm>
              <a:off x="7286649" y="3221031"/>
              <a:ext cx="5762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32784" name="Rectangle 16"/>
            <p:cNvSpPr>
              <a:spLocks noChangeArrowheads="1"/>
            </p:cNvSpPr>
            <p:nvPr/>
          </p:nvSpPr>
          <p:spPr bwMode="auto">
            <a:xfrm>
              <a:off x="6705624" y="3221031"/>
              <a:ext cx="5762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0000FF"/>
                  </a:solidFill>
                  <a:latin typeface="Times New Roman" pitchFamily="18" charset="0"/>
                  <a:cs typeface="Times New Roman" pitchFamily="18" charset="0"/>
                </a:rPr>
                <a:t>a</a:t>
              </a:r>
              <a:r>
                <a:rPr lang="en-US" altLang="zh-CN" sz="2000" i="1" baseline="-25000" dirty="0" err="1">
                  <a:solidFill>
                    <a:srgbClr val="0000FF"/>
                  </a:solidFill>
                  <a:latin typeface="Times New Roman" pitchFamily="18" charset="0"/>
                  <a:cs typeface="Times New Roman" pitchFamily="18" charset="0"/>
                </a:rPr>
                <a:t>i</a:t>
              </a:r>
              <a:endParaRPr lang="en-US" altLang="zh-CN" sz="2000" i="1" baseline="-25000" dirty="0">
                <a:solidFill>
                  <a:srgbClr val="0000FF"/>
                </a:solidFill>
                <a:latin typeface="Times New Roman" pitchFamily="18" charset="0"/>
                <a:cs typeface="Times New Roman" pitchFamily="18" charset="0"/>
              </a:endParaRPr>
            </a:p>
          </p:txBody>
        </p:sp>
        <p:sp>
          <p:nvSpPr>
            <p:cNvPr id="32785" name="Line 17"/>
            <p:cNvSpPr>
              <a:spLocks noChangeShapeType="1"/>
            </p:cNvSpPr>
            <p:nvPr/>
          </p:nvSpPr>
          <p:spPr bwMode="auto">
            <a:xfrm flipV="1">
              <a:off x="5689633" y="3149593"/>
              <a:ext cx="0" cy="431800"/>
            </a:xfrm>
            <a:prstGeom prst="line">
              <a:avLst/>
            </a:prstGeom>
            <a:noFill/>
            <a:ln w="28575">
              <a:solidFill>
                <a:srgbClr val="0000FF"/>
              </a:solidFill>
              <a:miter lim="800000"/>
              <a:headEnd/>
              <a:tailEnd type="triangle" w="med" len="med"/>
            </a:ln>
            <a:effectLst/>
          </p:spPr>
          <p:txBody>
            <a:bodyPr wrap="none"/>
            <a:lstStyle/>
            <a:p>
              <a:endParaRPr lang="zh-CN" altLang="en-US"/>
            </a:p>
          </p:txBody>
        </p:sp>
        <p:sp>
          <p:nvSpPr>
            <p:cNvPr id="32786" name="Line 18"/>
            <p:cNvSpPr>
              <a:spLocks noChangeShapeType="1"/>
            </p:cNvSpPr>
            <p:nvPr/>
          </p:nvSpPr>
          <p:spPr bwMode="auto">
            <a:xfrm>
              <a:off x="6994549" y="2860668"/>
              <a:ext cx="0" cy="360363"/>
            </a:xfrm>
            <a:prstGeom prst="line">
              <a:avLst/>
            </a:prstGeom>
            <a:noFill/>
            <a:ln w="28575">
              <a:solidFill>
                <a:srgbClr val="0000FF"/>
              </a:solidFill>
              <a:miter lim="800000"/>
              <a:headEnd/>
              <a:tailEnd type="triangle" w="med" len="med"/>
            </a:ln>
            <a:effectLst/>
          </p:spPr>
          <p:txBody>
            <a:bodyPr wrap="none"/>
            <a:lstStyle/>
            <a:p>
              <a:endParaRPr lang="zh-CN" altLang="en-US"/>
            </a:p>
          </p:txBody>
        </p:sp>
        <p:sp>
          <p:nvSpPr>
            <p:cNvPr id="32787" name="Text Box 19"/>
            <p:cNvSpPr txBox="1">
              <a:spLocks noChangeArrowheads="1"/>
            </p:cNvSpPr>
            <p:nvPr/>
          </p:nvSpPr>
          <p:spPr bwMode="auto">
            <a:xfrm>
              <a:off x="6994549" y="2500306"/>
              <a:ext cx="574675" cy="396875"/>
            </a:xfrm>
            <a:prstGeom prst="rect">
              <a:avLst/>
            </a:prstGeom>
            <a:noFill/>
            <a:ln w="9525">
              <a:noFill/>
              <a:miter lim="800000"/>
              <a:headEnd/>
              <a:tailEnd/>
            </a:ln>
            <a:effectLst/>
          </p:spPr>
          <p:txBody>
            <a:bodyPr>
              <a:spAutoFit/>
            </a:bodyPr>
            <a:lstStyle/>
            <a:p>
              <a:pPr algn="l">
                <a:spcBef>
                  <a:spcPct val="50000"/>
                </a:spcBef>
              </a:pPr>
              <a:r>
                <a:rPr lang="en-US" altLang="zh-CN" sz="2000" i="1" dirty="0"/>
                <a:t>s</a:t>
              </a:r>
            </a:p>
          </p:txBody>
        </p:sp>
        <p:sp>
          <p:nvSpPr>
            <p:cNvPr id="32788" name="Text Box 20"/>
            <p:cNvSpPr txBox="1">
              <a:spLocks noChangeArrowheads="1"/>
            </p:cNvSpPr>
            <p:nvPr/>
          </p:nvSpPr>
          <p:spPr bwMode="auto">
            <a:xfrm>
              <a:off x="5329270" y="3292468"/>
              <a:ext cx="574675" cy="396875"/>
            </a:xfrm>
            <a:prstGeom prst="rect">
              <a:avLst/>
            </a:prstGeom>
            <a:noFill/>
            <a:ln w="9525">
              <a:noFill/>
              <a:miter lim="800000"/>
              <a:headEnd/>
              <a:tailEnd/>
            </a:ln>
            <a:effectLst/>
          </p:spPr>
          <p:txBody>
            <a:bodyPr>
              <a:spAutoFit/>
            </a:bodyPr>
            <a:lstStyle/>
            <a:p>
              <a:pPr algn="l">
                <a:spcBef>
                  <a:spcPct val="50000"/>
                </a:spcBef>
              </a:pPr>
              <a:r>
                <a:rPr lang="en-US" altLang="zh-CN" sz="2000" i="1" dirty="0"/>
                <a:t>r</a:t>
              </a:r>
            </a:p>
          </p:txBody>
        </p:sp>
        <p:sp>
          <p:nvSpPr>
            <p:cNvPr id="32789" name="Freeform 21"/>
            <p:cNvSpPr>
              <a:spLocks/>
            </p:cNvSpPr>
            <p:nvPr/>
          </p:nvSpPr>
          <p:spPr bwMode="auto">
            <a:xfrm>
              <a:off x="6203974" y="3221031"/>
              <a:ext cx="555625" cy="647700"/>
            </a:xfrm>
            <a:custGeom>
              <a:avLst/>
              <a:gdLst/>
              <a:ahLst/>
              <a:cxnLst>
                <a:cxn ang="0">
                  <a:pos x="350" y="327"/>
                </a:cxn>
                <a:cxn ang="0">
                  <a:pos x="254" y="399"/>
                </a:cxn>
                <a:cxn ang="0">
                  <a:pos x="150" y="383"/>
                </a:cxn>
                <a:cxn ang="0">
                  <a:pos x="94" y="335"/>
                </a:cxn>
                <a:cxn ang="0">
                  <a:pos x="38" y="239"/>
                </a:cxn>
                <a:cxn ang="0">
                  <a:pos x="0" y="0"/>
                </a:cxn>
              </a:cxnLst>
              <a:rect l="0" t="0" r="r" b="b"/>
              <a:pathLst>
                <a:path w="350" h="408">
                  <a:moveTo>
                    <a:pt x="350" y="327"/>
                  </a:moveTo>
                  <a:cubicBezTo>
                    <a:pt x="334" y="339"/>
                    <a:pt x="287" y="390"/>
                    <a:pt x="254" y="399"/>
                  </a:cubicBezTo>
                  <a:cubicBezTo>
                    <a:pt x="226" y="408"/>
                    <a:pt x="177" y="394"/>
                    <a:pt x="150" y="383"/>
                  </a:cubicBezTo>
                  <a:cubicBezTo>
                    <a:pt x="123" y="372"/>
                    <a:pt x="118" y="359"/>
                    <a:pt x="94" y="335"/>
                  </a:cubicBezTo>
                  <a:cubicBezTo>
                    <a:pt x="70" y="311"/>
                    <a:pt x="54" y="295"/>
                    <a:pt x="38" y="239"/>
                  </a:cubicBezTo>
                  <a:cubicBezTo>
                    <a:pt x="22" y="183"/>
                    <a:pt x="8" y="50"/>
                    <a:pt x="0" y="0"/>
                  </a:cubicBezTo>
                </a:path>
              </a:pathLst>
            </a:custGeom>
            <a:noFill/>
            <a:ln w="28575" cap="flat" cmpd="sng">
              <a:solidFill>
                <a:srgbClr val="FF3300"/>
              </a:solidFill>
              <a:prstDash val="solid"/>
              <a:miter lim="800000"/>
              <a:headEnd type="none" w="med" len="med"/>
              <a:tailEnd type="triangle" w="med" len="med"/>
            </a:ln>
            <a:effectLst/>
          </p:spPr>
          <p:txBody>
            <a:bodyPr wrap="none"/>
            <a:lstStyle/>
            <a:p>
              <a:endParaRPr lang="zh-CN" altLang="en-US"/>
            </a:p>
          </p:txBody>
        </p:sp>
      </p:grpSp>
      <p:sp>
        <p:nvSpPr>
          <p:cNvPr id="32792" name="Text Box 24"/>
          <p:cNvSpPr txBox="1">
            <a:spLocks noChangeArrowheads="1"/>
          </p:cNvSpPr>
          <p:nvPr/>
        </p:nvSpPr>
        <p:spPr bwMode="auto">
          <a:xfrm>
            <a:off x="468312" y="285728"/>
            <a:ext cx="3032117" cy="4572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kumimoji="1" lang="en-US" altLang="zh-CN" dirty="0">
                <a:latin typeface="微软雅黑" pitchFamily="34" charset="-122"/>
                <a:ea typeface="微软雅黑" pitchFamily="34" charset="-122"/>
                <a:cs typeface="Times New Roman" pitchFamily="18" charset="0"/>
              </a:rPr>
              <a:t> </a:t>
            </a:r>
            <a:r>
              <a:rPr kumimoji="1" lang="zh-CN" altLang="en-US" dirty="0">
                <a:solidFill>
                  <a:srgbClr val="FF3300"/>
                </a:solidFill>
                <a:latin typeface="微软雅黑" pitchFamily="34" charset="-122"/>
                <a:ea typeface="微软雅黑" pitchFamily="34" charset="-122"/>
                <a:cs typeface="Times New Roman" pitchFamily="18" charset="0"/>
              </a:rPr>
              <a:t>（</a:t>
            </a:r>
            <a:r>
              <a:rPr kumimoji="1" lang="en-US" altLang="zh-CN" dirty="0">
                <a:solidFill>
                  <a:srgbClr val="FF3300"/>
                </a:solidFill>
                <a:latin typeface="微软雅黑" pitchFamily="34" charset="-122"/>
                <a:ea typeface="微软雅黑" pitchFamily="34" charset="-122"/>
                <a:cs typeface="Times New Roman" pitchFamily="18" charset="0"/>
              </a:rPr>
              <a:t>2</a:t>
            </a:r>
            <a:r>
              <a:rPr kumimoji="1" lang="zh-CN" altLang="en-US" dirty="0">
                <a:solidFill>
                  <a:srgbClr val="FF3300"/>
                </a:solidFill>
                <a:latin typeface="微软雅黑" pitchFamily="34" charset="-122"/>
                <a:ea typeface="微软雅黑" pitchFamily="34" charset="-122"/>
                <a:cs typeface="Times New Roman" pitchFamily="18" charset="0"/>
              </a:rPr>
              <a:t>）尾插法建表</a:t>
            </a:r>
            <a:endParaRPr lang="zh-CN" altLang="en-US" dirty="0">
              <a:latin typeface="微软雅黑" pitchFamily="34" charset="-122"/>
              <a:ea typeface="微软雅黑" pitchFamily="34" charset="-122"/>
              <a:cs typeface="Times New Roman" pitchFamily="18" charset="0"/>
            </a:endParaRPr>
          </a:p>
        </p:txBody>
      </p:sp>
      <p:sp>
        <p:nvSpPr>
          <p:cNvPr id="32793" name="Text Box 25"/>
          <p:cNvSpPr txBox="1">
            <a:spLocks noChangeArrowheads="1"/>
          </p:cNvSpPr>
          <p:nvPr/>
        </p:nvSpPr>
        <p:spPr bwMode="auto">
          <a:xfrm>
            <a:off x="1500166" y="5000636"/>
            <a:ext cx="6192838" cy="430887"/>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l">
              <a:spcBef>
                <a:spcPct val="50000"/>
              </a:spcBef>
            </a:pPr>
            <a:r>
              <a:rPr lang="zh-CN" altLang="en-US" sz="2200" dirty="0">
                <a:solidFill>
                  <a:srgbClr val="FF3300"/>
                </a:solidFill>
                <a:latin typeface="黑体" pitchFamily="49" charset="-122"/>
                <a:ea typeface="黑体" pitchFamily="49" charset="-122"/>
              </a:rPr>
              <a:t>注意：</a:t>
            </a:r>
            <a:r>
              <a:rPr lang="zh-CN" altLang="en-US" sz="2200">
                <a:latin typeface="楷体" pitchFamily="49" charset="-122"/>
                <a:ea typeface="楷体" pitchFamily="49" charset="-122"/>
              </a:rPr>
              <a:t>链表的结点顺序</a:t>
            </a:r>
            <a:r>
              <a:rPr lang="zh-CN" altLang="en-US" sz="2200" dirty="0">
                <a:latin typeface="楷体" pitchFamily="49" charset="-122"/>
                <a:ea typeface="楷体" pitchFamily="49" charset="-122"/>
              </a:rPr>
              <a:t>与逻辑次序</a:t>
            </a:r>
            <a:r>
              <a:rPr lang="zh-CN" altLang="en-US" sz="2200" dirty="0">
                <a:solidFill>
                  <a:srgbClr val="FF00FF"/>
                </a:solidFill>
                <a:latin typeface="楷体" pitchFamily="49" charset="-122"/>
                <a:ea typeface="楷体" pitchFamily="49" charset="-122"/>
              </a:rPr>
              <a:t>相同</a:t>
            </a:r>
            <a:r>
              <a:rPr lang="zh-CN" altLang="en-US" sz="2200" dirty="0">
                <a:latin typeface="楷体" pitchFamily="49" charset="-122"/>
                <a:ea typeface="楷体" pitchFamily="49" charset="-122"/>
              </a:rPr>
              <a:t>。</a:t>
            </a:r>
          </a:p>
        </p:txBody>
      </p:sp>
      <p:sp>
        <p:nvSpPr>
          <p:cNvPr id="27" name="Text Box 4"/>
          <p:cNvSpPr txBox="1">
            <a:spLocks noChangeArrowheads="1"/>
          </p:cNvSpPr>
          <p:nvPr/>
        </p:nvSpPr>
        <p:spPr bwMode="auto">
          <a:xfrm>
            <a:off x="500034" y="952462"/>
            <a:ext cx="7964513" cy="132343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marL="457200" indent="-457200" algn="l">
              <a:lnSpc>
                <a:spcPts val="3200"/>
              </a:lnSpc>
              <a:buBlip>
                <a:blip r:embed="rId3"/>
              </a:buBlip>
            </a:pPr>
            <a:r>
              <a:rPr kumimoji="1" lang="zh-CN" altLang="en-US" sz="2000">
                <a:ea typeface="楷体" pitchFamily="49" charset="-122"/>
                <a:cs typeface="Times New Roman" pitchFamily="18" charset="0"/>
              </a:rPr>
              <a:t>从</a:t>
            </a:r>
            <a:r>
              <a:rPr kumimoji="1" lang="zh-CN" altLang="en-US" sz="2000" dirty="0">
                <a:ea typeface="楷体" pitchFamily="49" charset="-122"/>
                <a:cs typeface="Times New Roman" pitchFamily="18" charset="0"/>
              </a:rPr>
              <a:t>一个空</a:t>
            </a:r>
            <a:r>
              <a:rPr kumimoji="1" lang="zh-CN" altLang="en-US" sz="2000">
                <a:ea typeface="楷体" pitchFamily="49" charset="-122"/>
                <a:cs typeface="Times New Roman" pitchFamily="18" charset="0"/>
              </a:rPr>
              <a:t>表开始，创建一个头结点。</a:t>
            </a:r>
            <a:endParaRPr kumimoji="1" lang="en-US" altLang="zh-CN" sz="2000">
              <a:ea typeface="楷体" pitchFamily="49" charset="-122"/>
              <a:cs typeface="Times New Roman" pitchFamily="18" charset="0"/>
            </a:endParaRPr>
          </a:p>
          <a:p>
            <a:pPr marL="457200" indent="-457200" algn="l">
              <a:lnSpc>
                <a:spcPts val="3200"/>
              </a:lnSpc>
              <a:buBlip>
                <a:blip r:embed="rId3"/>
              </a:buBlip>
            </a:pPr>
            <a:r>
              <a:rPr kumimoji="1" lang="zh-CN" altLang="en-US" sz="2000">
                <a:ea typeface="楷体" pitchFamily="49" charset="-122"/>
                <a:cs typeface="Times New Roman" pitchFamily="18" charset="0"/>
              </a:rPr>
              <a:t>依次读取</a:t>
            </a:r>
            <a:r>
              <a:rPr kumimoji="1" lang="zh-CN" altLang="en-US" sz="2000" dirty="0">
                <a:ea typeface="楷体" pitchFamily="49" charset="-122"/>
                <a:cs typeface="Times New Roman" pitchFamily="18" charset="0"/>
              </a:rPr>
              <a:t>字符数组</a:t>
            </a:r>
            <a:r>
              <a:rPr kumimoji="1" lang="en-US" altLang="zh-CN" sz="2000" i="1" dirty="0">
                <a:ea typeface="楷体" pitchFamily="49" charset="-122"/>
                <a:cs typeface="Times New Roman" pitchFamily="18" charset="0"/>
              </a:rPr>
              <a:t>a</a:t>
            </a:r>
            <a:r>
              <a:rPr kumimoji="1" lang="zh-CN" altLang="en-US" sz="2000" dirty="0">
                <a:ea typeface="楷体" pitchFamily="49" charset="-122"/>
                <a:cs typeface="Times New Roman" pitchFamily="18" charset="0"/>
              </a:rPr>
              <a:t>中</a:t>
            </a:r>
            <a:r>
              <a:rPr kumimoji="1" lang="zh-CN" altLang="en-US" sz="2000">
                <a:ea typeface="楷体" pitchFamily="49" charset="-122"/>
                <a:cs typeface="Times New Roman" pitchFamily="18" charset="0"/>
              </a:rPr>
              <a:t>的元素，生成新结点</a:t>
            </a:r>
            <a:endParaRPr kumimoji="1" lang="en-US" altLang="zh-CN" sz="2000">
              <a:ea typeface="楷体" pitchFamily="49" charset="-122"/>
              <a:cs typeface="Times New Roman" pitchFamily="18" charset="0"/>
            </a:endParaRPr>
          </a:p>
          <a:p>
            <a:pPr marL="457200" indent="-457200" algn="l">
              <a:lnSpc>
                <a:spcPts val="3200"/>
              </a:lnSpc>
              <a:buBlip>
                <a:blip r:embed="rId3"/>
              </a:buBlip>
            </a:pPr>
            <a:r>
              <a:rPr kumimoji="1" lang="zh-CN" altLang="en-US" sz="2000">
                <a:ea typeface="楷体" pitchFamily="49" charset="-122"/>
                <a:cs typeface="Times New Roman" pitchFamily="18" charset="0"/>
              </a:rPr>
              <a:t>将新结点插入</a:t>
            </a:r>
            <a:r>
              <a:rPr kumimoji="1" lang="zh-CN" altLang="en-US" sz="2000" dirty="0">
                <a:ea typeface="楷体" pitchFamily="49" charset="-122"/>
                <a:cs typeface="Times New Roman" pitchFamily="18" charset="0"/>
              </a:rPr>
              <a:t>到当前链表</a:t>
            </a:r>
            <a:r>
              <a:rPr kumimoji="1" lang="zh-CN" altLang="en-US" sz="2000">
                <a:ea typeface="楷体" pitchFamily="49" charset="-122"/>
                <a:cs typeface="Times New Roman" pitchFamily="18" charset="0"/>
              </a:rPr>
              <a:t>的</a:t>
            </a:r>
            <a:r>
              <a:rPr kumimoji="1" lang="zh-CN" altLang="en-US" sz="2000">
                <a:solidFill>
                  <a:srgbClr val="FF00FF"/>
                </a:solidFill>
                <a:ea typeface="楷体" pitchFamily="49" charset="-122"/>
                <a:cs typeface="Times New Roman" pitchFamily="18" charset="0"/>
              </a:rPr>
              <a:t>表尾</a:t>
            </a:r>
            <a:r>
              <a:rPr kumimoji="1" lang="zh-CN" altLang="en-US" sz="2000">
                <a:ea typeface="楷体" pitchFamily="49" charset="-122"/>
                <a:cs typeface="Times New Roman" pitchFamily="18" charset="0"/>
              </a:rPr>
              <a:t>上，直到</a:t>
            </a:r>
            <a:r>
              <a:rPr kumimoji="1" lang="zh-CN" altLang="en-US" sz="2000" dirty="0">
                <a:ea typeface="楷体" pitchFamily="49" charset="-122"/>
                <a:cs typeface="Times New Roman" pitchFamily="18" charset="0"/>
              </a:rPr>
              <a:t>结束为止。</a:t>
            </a:r>
            <a:endParaRPr lang="zh-CN" altLang="en-US" sz="2000" dirty="0">
              <a:ea typeface="楷体" pitchFamily="49" charset="-122"/>
              <a:cs typeface="Times New Roman" pitchFamily="18" charset="0"/>
            </a:endParaRPr>
          </a:p>
        </p:txBody>
      </p:sp>
      <p:grpSp>
        <p:nvGrpSpPr>
          <p:cNvPr id="31" name="组合 30"/>
          <p:cNvGrpSpPr/>
          <p:nvPr/>
        </p:nvGrpSpPr>
        <p:grpSpPr>
          <a:xfrm>
            <a:off x="1928794" y="3714752"/>
            <a:ext cx="6143668" cy="859892"/>
            <a:chOff x="1928794" y="3714752"/>
            <a:chExt cx="6143668" cy="859892"/>
          </a:xfrm>
        </p:grpSpPr>
        <p:sp>
          <p:nvSpPr>
            <p:cNvPr id="32770" name="Text Box 2"/>
            <p:cNvSpPr txBox="1">
              <a:spLocks noChangeArrowheads="1"/>
            </p:cNvSpPr>
            <p:nvPr/>
          </p:nvSpPr>
          <p:spPr bwMode="auto">
            <a:xfrm>
              <a:off x="1928794" y="4071942"/>
              <a:ext cx="6143668" cy="502702"/>
            </a:xfrm>
            <a:prstGeom prst="rect">
              <a:avLst/>
            </a:prstGeom>
            <a:noFill/>
            <a:ln w="9525">
              <a:noFill/>
              <a:miter lim="800000"/>
              <a:headEnd/>
              <a:tailEnd/>
            </a:ln>
            <a:effectLst/>
          </p:spPr>
          <p:txBody>
            <a:bodyPr wrap="square">
              <a:spAutoFit/>
            </a:bodyPr>
            <a:lstStyle/>
            <a:p>
              <a:pPr algn="just">
                <a:lnSpc>
                  <a:spcPts val="3200"/>
                </a:lnSpc>
                <a:spcBef>
                  <a:spcPct val="50000"/>
                </a:spcBef>
              </a:pPr>
              <a:r>
                <a:rPr kumimoji="1" lang="zh-CN" altLang="en-US" sz="2000">
                  <a:ea typeface="楷体" pitchFamily="49" charset="-122"/>
                  <a:cs typeface="Times New Roman" pitchFamily="18" charset="0"/>
                </a:rPr>
                <a:t>增加</a:t>
              </a:r>
              <a:r>
                <a:rPr kumimoji="1" lang="zh-CN" altLang="en-US" sz="2000" dirty="0">
                  <a:ea typeface="楷体" pitchFamily="49" charset="-122"/>
                  <a:cs typeface="Times New Roman" pitchFamily="18" charset="0"/>
                </a:rPr>
                <a:t>一个尾</a:t>
              </a:r>
              <a:r>
                <a:rPr kumimoji="1" lang="zh-CN" altLang="en-US" sz="2000">
                  <a:ea typeface="楷体" pitchFamily="49" charset="-122"/>
                  <a:cs typeface="Times New Roman" pitchFamily="18" charset="0"/>
                </a:rPr>
                <a:t>指针</a:t>
              </a:r>
              <a:r>
                <a:rPr kumimoji="1" lang="en-US" altLang="zh-CN" sz="2000" i="1">
                  <a:solidFill>
                    <a:srgbClr val="FF00FF"/>
                  </a:solidFill>
                  <a:ea typeface="楷体" pitchFamily="49" charset="-122"/>
                  <a:cs typeface="Times New Roman" pitchFamily="18" charset="0"/>
                </a:rPr>
                <a:t>r</a:t>
              </a:r>
              <a:r>
                <a:rPr kumimoji="1" lang="zh-CN" altLang="en-US" sz="2000">
                  <a:ea typeface="楷体" pitchFamily="49" charset="-122"/>
                  <a:cs typeface="Times New Roman" pitchFamily="18" charset="0"/>
                </a:rPr>
                <a:t>，使</a:t>
              </a:r>
              <a:r>
                <a:rPr kumimoji="1" lang="zh-CN" altLang="en-US" sz="2000" dirty="0">
                  <a:ea typeface="楷体" pitchFamily="49" charset="-122"/>
                  <a:cs typeface="Times New Roman" pitchFamily="18" charset="0"/>
                </a:rPr>
                <a:t>其始终指向当前链表</a:t>
              </a:r>
              <a:r>
                <a:rPr kumimoji="1" lang="zh-CN" altLang="en-US" sz="2000">
                  <a:ea typeface="楷体" pitchFamily="49" charset="-122"/>
                  <a:cs typeface="Times New Roman" pitchFamily="18" charset="0"/>
                </a:rPr>
                <a:t>的尾结点</a:t>
              </a:r>
              <a:endParaRPr kumimoji="1" lang="zh-CN" altLang="en-US" sz="2000" dirty="0">
                <a:ea typeface="楷体" pitchFamily="49" charset="-122"/>
                <a:cs typeface="Times New Roman" pitchFamily="18" charset="0"/>
              </a:endParaRPr>
            </a:p>
          </p:txBody>
        </p:sp>
        <p:cxnSp>
          <p:nvCxnSpPr>
            <p:cNvPr id="30" name="直接箭头连接符 29"/>
            <p:cNvCxnSpPr/>
            <p:nvPr/>
          </p:nvCxnSpPr>
          <p:spPr>
            <a:xfrm flipV="1">
              <a:off x="5000628" y="3714752"/>
              <a:ext cx="428628" cy="35719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
        <p:nvSpPr>
          <p:cNvPr id="3" name="幻灯片编号占位符 2"/>
          <p:cNvSpPr>
            <a:spLocks noGrp="1"/>
          </p:cNvSpPr>
          <p:nvPr>
            <p:ph type="sldNum" sz="quarter" idx="12"/>
          </p:nvPr>
        </p:nvSpPr>
        <p:spPr/>
        <p:txBody>
          <a:bodyPr/>
          <a:lstStyle/>
          <a:p>
            <a:fld id="{BC067DFE-42A7-4CB5-93C4-F2F97DA7580C}" type="slidenum">
              <a:rPr lang="en-US" altLang="zh-CN" smtClean="0"/>
              <a:pPr/>
              <a:t>48</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48550"/>
    </mc:Choice>
    <mc:Fallback xmlns="">
      <p:transition xmlns:p14="http://schemas.microsoft.com/office/powerpoint/2010/main" spd="slow" advTm="4855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32793"/>
                                        </p:tgtEl>
                                        <p:attrNameLst>
                                          <p:attrName>style.visibility</p:attrName>
                                        </p:attrNameLst>
                                      </p:cBhvr>
                                      <p:to>
                                        <p:strVal val="visible"/>
                                      </p:to>
                                    </p:set>
                                    <p:anim calcmode="discrete" valueType="clr">
                                      <p:cBhvr override="childStyle">
                                        <p:cTn id="14" dur="80"/>
                                        <p:tgtEl>
                                          <p:spTgt spid="32793"/>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2793"/>
                                        </p:tgtEl>
                                        <p:attrNameLst>
                                          <p:attrName>fillcolor</p:attrName>
                                        </p:attrNameLst>
                                      </p:cBhvr>
                                      <p:tavLst>
                                        <p:tav tm="0">
                                          <p:val>
                                            <p:clrVal>
                                              <a:schemeClr val="accent2"/>
                                            </p:clrVal>
                                          </p:val>
                                        </p:tav>
                                        <p:tav tm="50000">
                                          <p:val>
                                            <p:clrVal>
                                              <a:schemeClr val="hlink"/>
                                            </p:clrVal>
                                          </p:val>
                                        </p:tav>
                                      </p:tavLst>
                                    </p:anim>
                                    <p:set>
                                      <p:cBhvr>
                                        <p:cTn id="16" dur="80"/>
                                        <p:tgtEl>
                                          <p:spTgt spid="3279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9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285720" y="1071546"/>
            <a:ext cx="8569325" cy="1821213"/>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lIns="180000" tIns="216000" rIns="144000" bIns="216000">
            <a:spAutoFit/>
          </a:bodyPr>
          <a:lstStyle/>
          <a:p>
            <a:pPr algn="l"/>
            <a:r>
              <a:rPr kumimoji="1" lang="en-US" altLang="zh-CN" sz="1800" dirty="0">
                <a:solidFill>
                  <a:srgbClr val="0000FF"/>
                </a:solidFill>
                <a:latin typeface="Consolas" pitchFamily="49" charset="0"/>
                <a:ea typeface="仿宋" pitchFamily="49" charset="-122"/>
                <a:cs typeface="Consolas" pitchFamily="49" charset="0"/>
              </a:rPr>
              <a:t>void </a:t>
            </a:r>
            <a:r>
              <a:rPr kumimoji="1" lang="en-US" altLang="zh-CN" sz="1800" dirty="0" err="1">
                <a:solidFill>
                  <a:srgbClr val="FF33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CreateListR</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LinkNode</a:t>
            </a:r>
            <a:r>
              <a:rPr kumimoji="1" lang="en-US" altLang="zh-CN" sz="1800" dirty="0">
                <a:solidFill>
                  <a:srgbClr val="0000FF"/>
                </a:solidFill>
                <a:latin typeface="Consolas" pitchFamily="49" charset="0"/>
                <a:ea typeface="仿宋" pitchFamily="49" charset="-122"/>
                <a:cs typeface="Consolas" pitchFamily="49" charset="0"/>
              </a:rPr>
              <a:t> *&amp;L</a:t>
            </a:r>
            <a:r>
              <a:rPr kumimoji="1" lang="zh-CN" altLang="en-US"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ElemType</a:t>
            </a:r>
            <a:r>
              <a:rPr kumimoji="1" lang="en-US" altLang="zh-CN" sz="1800" dirty="0">
                <a:solidFill>
                  <a:srgbClr val="0000FF"/>
                </a:solidFill>
                <a:latin typeface="Consolas" pitchFamily="49" charset="0"/>
                <a:ea typeface="仿宋" pitchFamily="49" charset="-122"/>
                <a:cs typeface="Consolas" pitchFamily="49" charset="0"/>
              </a:rPr>
              <a:t> a[]</a:t>
            </a:r>
            <a:r>
              <a:rPr kumimoji="1" lang="zh-CN" altLang="en-US"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int</a:t>
            </a:r>
            <a:r>
              <a:rPr kumimoji="1" lang="en-US" altLang="zh-CN" sz="1800" dirty="0">
                <a:solidFill>
                  <a:srgbClr val="0000FF"/>
                </a:solidFill>
                <a:latin typeface="Consolas" pitchFamily="49" charset="0"/>
                <a:ea typeface="仿宋" pitchFamily="49" charset="-122"/>
                <a:cs typeface="Consolas" pitchFamily="49" charset="0"/>
              </a:rPr>
              <a:t> n)</a:t>
            </a:r>
          </a:p>
          <a:p>
            <a:pPr algn="l"/>
            <a:r>
              <a:rPr kumimoji="1" lang="en-US" altLang="zh-CN" sz="1800" dirty="0">
                <a:solidFill>
                  <a:schemeClr val="tx2"/>
                </a:solidFill>
                <a:latin typeface="Consolas" pitchFamily="49" charset="0"/>
                <a:ea typeface="仿宋" pitchFamily="49" charset="-122"/>
                <a:cs typeface="Consolas" pitchFamily="49" charset="0"/>
              </a:rPr>
              <a:t>{  </a:t>
            </a:r>
            <a:r>
              <a:rPr kumimoji="1" lang="en-US" altLang="zh-CN" sz="1800" dirty="0" err="1">
                <a:solidFill>
                  <a:srgbClr val="0000FF"/>
                </a:solidFill>
                <a:latin typeface="Consolas" pitchFamily="49" charset="0"/>
                <a:ea typeface="仿宋" pitchFamily="49" charset="-122"/>
                <a:cs typeface="Consolas" pitchFamily="49" charset="0"/>
              </a:rPr>
              <a:t>LinkNode</a:t>
            </a:r>
            <a:r>
              <a:rPr kumimoji="1" lang="en-US" altLang="zh-CN" sz="1800" dirty="0">
                <a:solidFill>
                  <a:srgbClr val="0000FF"/>
                </a:solidFill>
                <a:latin typeface="Consolas" pitchFamily="49" charset="0"/>
                <a:ea typeface="仿宋" pitchFamily="49" charset="-122"/>
                <a:cs typeface="Consolas" pitchFamily="49" charset="0"/>
              </a:rPr>
              <a:t> *s</a:t>
            </a:r>
            <a:r>
              <a:rPr kumimoji="1" lang="zh-CN" altLang="en-US" sz="1800" dirty="0">
                <a:solidFill>
                  <a:srgbClr val="0000FF"/>
                </a:solidFill>
                <a:latin typeface="Consolas" pitchFamily="49" charset="0"/>
                <a:ea typeface="仿宋" pitchFamily="49" charset="-122"/>
                <a:cs typeface="Consolas" pitchFamily="49" charset="0"/>
              </a:rPr>
              <a:t>，</a:t>
            </a:r>
            <a:r>
              <a:rPr kumimoji="1" lang="en-US" altLang="zh-CN" sz="1800" dirty="0">
                <a:solidFill>
                  <a:srgbClr val="0000FF"/>
                </a:solidFill>
                <a:latin typeface="Consolas" pitchFamily="49" charset="0"/>
                <a:ea typeface="仿宋" pitchFamily="49" charset="-122"/>
                <a:cs typeface="Consolas" pitchFamily="49" charset="0"/>
              </a:rPr>
              <a:t>*r;</a:t>
            </a:r>
          </a:p>
          <a:p>
            <a:pPr algn="l"/>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err="1">
                <a:solidFill>
                  <a:srgbClr val="0000FF"/>
                </a:solidFill>
                <a:latin typeface="Consolas" pitchFamily="49" charset="0"/>
                <a:ea typeface="仿宋" pitchFamily="49" charset="-122"/>
                <a:cs typeface="Consolas" pitchFamily="49" charset="0"/>
              </a:rPr>
              <a:t>int</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a:t>
            </a:r>
          </a:p>
          <a:p>
            <a:pPr algn="l"/>
            <a:r>
              <a:rPr kumimoji="1" lang="en-US" altLang="zh-CN" sz="1800" dirty="0">
                <a:solidFill>
                  <a:srgbClr val="0000FF"/>
                </a:solidFill>
                <a:latin typeface="Consolas" pitchFamily="49" charset="0"/>
                <a:ea typeface="仿宋" pitchFamily="49" charset="-122"/>
                <a:cs typeface="Consolas" pitchFamily="49" charset="0"/>
              </a:rPr>
              <a:t>   L=(</a:t>
            </a:r>
            <a:r>
              <a:rPr kumimoji="1" lang="en-US" altLang="zh-CN" sz="1800" dirty="0" err="1">
                <a:solidFill>
                  <a:srgbClr val="0000FF"/>
                </a:solidFill>
                <a:latin typeface="Consolas" pitchFamily="49" charset="0"/>
                <a:ea typeface="仿宋" pitchFamily="49" charset="-122"/>
                <a:cs typeface="Consolas" pitchFamily="49" charset="0"/>
              </a:rPr>
              <a:t>LinkNode</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err="1">
                <a:solidFill>
                  <a:srgbClr val="0000FF"/>
                </a:solidFill>
                <a:latin typeface="Consolas" pitchFamily="49" charset="0"/>
                <a:ea typeface="仿宋" pitchFamily="49" charset="-122"/>
                <a:cs typeface="Consolas" pitchFamily="49" charset="0"/>
              </a:rPr>
              <a:t>malloc</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sizeof</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LinkNode</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70C0"/>
                </a:solidFill>
                <a:latin typeface="Consolas" pitchFamily="49" charset="0"/>
                <a:ea typeface="仿宋" pitchFamily="49" charset="-122"/>
                <a:cs typeface="Consolas" pitchFamily="49" charset="0"/>
              </a:rPr>
              <a:t>//</a:t>
            </a:r>
            <a:r>
              <a:rPr kumimoji="1" lang="zh-CN" altLang="en-US" sz="1800" dirty="0">
                <a:solidFill>
                  <a:srgbClr val="0070C0"/>
                </a:solidFill>
                <a:latin typeface="Consolas" pitchFamily="49" charset="0"/>
                <a:ea typeface="仿宋" pitchFamily="49" charset="-122"/>
                <a:cs typeface="Consolas" pitchFamily="49" charset="0"/>
              </a:rPr>
              <a:t>创建头结点</a:t>
            </a:r>
          </a:p>
          <a:p>
            <a:pPr algn="l"/>
            <a:r>
              <a:rPr kumimoji="1" lang="zh-CN" altLang="en-US" sz="1800" dirty="0">
                <a:solidFill>
                  <a:schemeClr val="tx2"/>
                </a:solidFill>
                <a:latin typeface="Consolas" pitchFamily="49" charset="0"/>
                <a:ea typeface="仿宋" pitchFamily="49" charset="-122"/>
                <a:cs typeface="Consolas" pitchFamily="49" charset="0"/>
              </a:rPr>
              <a:t>   </a:t>
            </a:r>
            <a:r>
              <a:rPr kumimoji="1" lang="en-US" altLang="zh-CN" sz="1800" dirty="0">
                <a:solidFill>
                  <a:srgbClr val="FF00FF"/>
                </a:solidFill>
                <a:latin typeface="Consolas" pitchFamily="49" charset="0"/>
                <a:ea typeface="仿宋" pitchFamily="49" charset="-122"/>
                <a:cs typeface="Consolas" pitchFamily="49" charset="0"/>
              </a:rPr>
              <a:t>r=L;</a:t>
            </a:r>
            <a:r>
              <a:rPr kumimoji="1" lang="en-US" altLang="zh-CN" sz="1800" dirty="0">
                <a:solidFill>
                  <a:schemeClr val="tx2"/>
                </a:solidFill>
                <a:latin typeface="Consolas" pitchFamily="49" charset="0"/>
                <a:ea typeface="仿宋" pitchFamily="49" charset="-122"/>
                <a:cs typeface="Consolas" pitchFamily="49" charset="0"/>
              </a:rPr>
              <a:t>			</a:t>
            </a:r>
            <a:r>
              <a:rPr kumimoji="1" lang="en-US" altLang="zh-CN" sz="1800" dirty="0">
                <a:solidFill>
                  <a:srgbClr val="0070C0"/>
                </a:solidFill>
                <a:latin typeface="Consolas" pitchFamily="49" charset="0"/>
                <a:ea typeface="仿宋" pitchFamily="49" charset="-122"/>
                <a:cs typeface="Consolas" pitchFamily="49" charset="0"/>
              </a:rPr>
              <a:t>//r</a:t>
            </a:r>
            <a:r>
              <a:rPr kumimoji="1" lang="zh-CN" altLang="en-US" sz="1800" dirty="0">
                <a:solidFill>
                  <a:srgbClr val="0070C0"/>
                </a:solidFill>
                <a:latin typeface="Consolas" pitchFamily="49" charset="0"/>
                <a:ea typeface="仿宋" pitchFamily="49" charset="-122"/>
                <a:cs typeface="Consolas" pitchFamily="49" charset="0"/>
              </a:rPr>
              <a:t>始终指向尾结点，开始时指向头结点 </a:t>
            </a:r>
            <a:r>
              <a:rPr kumimoji="1" lang="zh-CN" altLang="en-US" sz="1800" dirty="0">
                <a:solidFill>
                  <a:srgbClr val="0000FF"/>
                </a:solidFill>
                <a:latin typeface="Consolas" pitchFamily="49" charset="0"/>
                <a:ea typeface="仿宋" pitchFamily="49" charset="-122"/>
                <a:cs typeface="Consolas" pitchFamily="49" charset="0"/>
              </a:rPr>
              <a:t> </a:t>
            </a:r>
            <a:r>
              <a:rPr kumimoji="1" lang="zh-CN" altLang="en-US" sz="1800" dirty="0">
                <a:solidFill>
                  <a:schemeClr val="tx2"/>
                </a:solidFill>
                <a:latin typeface="Consolas" pitchFamily="49" charset="0"/>
                <a:ea typeface="仿宋" pitchFamily="49" charset="-122"/>
                <a:cs typeface="Consolas" pitchFamily="49" charset="0"/>
              </a:rPr>
              <a:t> </a:t>
            </a:r>
            <a:endParaRPr kumimoji="1" lang="en-US" altLang="zh-CN" sz="1800" dirty="0">
              <a:solidFill>
                <a:schemeClr val="tx2"/>
              </a:solidFill>
              <a:latin typeface="Consolas" pitchFamily="49" charset="0"/>
              <a:ea typeface="仿宋" pitchFamily="49" charset="-122"/>
              <a:cs typeface="Consolas" pitchFamily="49" charset="0"/>
            </a:endParaRPr>
          </a:p>
        </p:txBody>
      </p:sp>
      <p:sp>
        <p:nvSpPr>
          <p:cNvPr id="3" name="TextBox 2"/>
          <p:cNvSpPr txBox="1"/>
          <p:nvPr/>
        </p:nvSpPr>
        <p:spPr>
          <a:xfrm>
            <a:off x="357158" y="357166"/>
            <a:ext cx="5143536" cy="430887"/>
          </a:xfrm>
          <a:prstGeom prst="rect">
            <a:avLst/>
          </a:prstGeom>
          <a:noFill/>
        </p:spPr>
        <p:txBody>
          <a:bodyPr wrap="square" rtlCol="0">
            <a:spAutoFit/>
          </a:bodyPr>
          <a:lstStyle/>
          <a:p>
            <a:pPr algn="l"/>
            <a:r>
              <a:rPr kumimoji="1" lang="zh-CN" altLang="en-US" sz="2200" dirty="0">
                <a:latin typeface="Consolas" pitchFamily="49" charset="0"/>
                <a:ea typeface="楷体" pitchFamily="49" charset="-122"/>
                <a:cs typeface="Consolas" pitchFamily="49" charset="0"/>
              </a:rPr>
              <a:t>尾插法建表算法如下：</a:t>
            </a:r>
            <a:endParaRPr lang="zh-CN" altLang="en-US" sz="2200" dirty="0">
              <a:latin typeface="Consolas" pitchFamily="49" charset="0"/>
              <a:cs typeface="Consolas" pitchFamily="49" charset="0"/>
            </a:endParaRPr>
          </a:p>
        </p:txBody>
      </p:sp>
      <p:grpSp>
        <p:nvGrpSpPr>
          <p:cNvPr id="16" name="组合 15"/>
          <p:cNvGrpSpPr/>
          <p:nvPr/>
        </p:nvGrpSpPr>
        <p:grpSpPr>
          <a:xfrm>
            <a:off x="2143108" y="3000372"/>
            <a:ext cx="1957388" cy="1730384"/>
            <a:chOff x="2143108" y="3000372"/>
            <a:chExt cx="1957388" cy="1730384"/>
          </a:xfrm>
        </p:grpSpPr>
        <p:sp>
          <p:nvSpPr>
            <p:cNvPr id="4" name="Rectangle 16"/>
            <p:cNvSpPr>
              <a:spLocks noChangeArrowheads="1"/>
            </p:cNvSpPr>
            <p:nvPr/>
          </p:nvSpPr>
          <p:spPr bwMode="auto">
            <a:xfrm>
              <a:off x="3560746" y="4298956"/>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zh-CN" altLang="en-US" sz="2000" dirty="0">
                  <a:solidFill>
                    <a:srgbClr val="0000FF"/>
                  </a:solidFill>
                  <a:latin typeface="Consolas" pitchFamily="49" charset="0"/>
                  <a:cs typeface="Consolas" pitchFamily="49" charset="0"/>
                </a:rPr>
                <a:t>∧</a:t>
              </a:r>
              <a:endParaRPr lang="zh-CN" altLang="zh-CN" sz="2000" dirty="0">
                <a:solidFill>
                  <a:srgbClr val="0000FF"/>
                </a:solidFill>
                <a:latin typeface="Consolas" pitchFamily="49" charset="0"/>
                <a:cs typeface="Consolas" pitchFamily="49" charset="0"/>
              </a:endParaRPr>
            </a:p>
          </p:txBody>
        </p:sp>
        <p:sp>
          <p:nvSpPr>
            <p:cNvPr id="5" name="Rectangle 17"/>
            <p:cNvSpPr>
              <a:spLocks noChangeArrowheads="1"/>
            </p:cNvSpPr>
            <p:nvPr/>
          </p:nvSpPr>
          <p:spPr bwMode="auto">
            <a:xfrm>
              <a:off x="3019408" y="4298956"/>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6" name="Line 18"/>
            <p:cNvSpPr>
              <a:spLocks noChangeShapeType="1"/>
            </p:cNvSpPr>
            <p:nvPr/>
          </p:nvSpPr>
          <p:spPr bwMode="auto">
            <a:xfrm>
              <a:off x="2430446" y="4503743"/>
              <a:ext cx="576263" cy="0"/>
            </a:xfrm>
            <a:prstGeom prst="line">
              <a:avLst/>
            </a:prstGeom>
            <a:noFill/>
            <a:ln w="38100">
              <a:solidFill>
                <a:srgbClr val="7030A0"/>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7" name="Text Box 19"/>
            <p:cNvSpPr txBox="1">
              <a:spLocks noChangeArrowheads="1"/>
            </p:cNvSpPr>
            <p:nvPr/>
          </p:nvSpPr>
          <p:spPr bwMode="auto">
            <a:xfrm>
              <a:off x="2143108" y="4214818"/>
              <a:ext cx="431800" cy="369332"/>
            </a:xfrm>
            <a:prstGeom prst="rect">
              <a:avLst/>
            </a:prstGeom>
            <a:noFill/>
            <a:ln w="9525">
              <a:noFill/>
              <a:miter lim="800000"/>
              <a:headEnd/>
              <a:tailEnd/>
            </a:ln>
            <a:effectLst/>
          </p:spPr>
          <p:txBody>
            <a:bodyPr lIns="0" tIns="0" rIns="0" bIns="0">
              <a:spAutoFit/>
            </a:bodyPr>
            <a:lstStyle/>
            <a:p>
              <a:pPr algn="l">
                <a:spcBef>
                  <a:spcPct val="50000"/>
                </a:spcBef>
              </a:pPr>
              <a:r>
                <a:rPr lang="en-US" altLang="zh-CN">
                  <a:latin typeface="Consolas" pitchFamily="49" charset="0"/>
                  <a:cs typeface="Consolas" pitchFamily="49" charset="0"/>
                </a:rPr>
                <a:t>L</a:t>
              </a:r>
            </a:p>
          </p:txBody>
        </p:sp>
        <p:grpSp>
          <p:nvGrpSpPr>
            <p:cNvPr id="12" name="Group 31"/>
            <p:cNvGrpSpPr>
              <a:grpSpLocks/>
            </p:cNvGrpSpPr>
            <p:nvPr/>
          </p:nvGrpSpPr>
          <p:grpSpPr bwMode="auto">
            <a:xfrm>
              <a:off x="2905117" y="3646493"/>
              <a:ext cx="523875" cy="639763"/>
              <a:chOff x="2015" y="845"/>
              <a:chExt cx="330" cy="403"/>
            </a:xfrm>
          </p:grpSpPr>
          <p:sp>
            <p:nvSpPr>
              <p:cNvPr id="13" name="Arc 32"/>
              <p:cNvSpPr>
                <a:spLocks/>
              </p:cNvSpPr>
              <p:nvPr/>
            </p:nvSpPr>
            <p:spPr bwMode="auto">
              <a:xfrm>
                <a:off x="2163" y="1021"/>
                <a:ext cx="182" cy="22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FF"/>
                </a:solidFill>
                <a:round/>
                <a:headEnd/>
                <a:tailEnd type="triangle" w="med" len="med"/>
              </a:ln>
              <a:effectLst/>
            </p:spPr>
            <p:txBody>
              <a:bodyPr wrap="none" anchor="ctr"/>
              <a:lstStyle/>
              <a:p>
                <a:endParaRPr lang="zh-CN" altLang="en-US">
                  <a:latin typeface="Consolas" pitchFamily="49" charset="0"/>
                  <a:cs typeface="Consolas" pitchFamily="49" charset="0"/>
                </a:endParaRPr>
              </a:p>
            </p:txBody>
          </p:sp>
          <p:sp>
            <p:nvSpPr>
              <p:cNvPr id="14" name="Text Box 33"/>
              <p:cNvSpPr txBox="1">
                <a:spLocks noChangeArrowheads="1"/>
              </p:cNvSpPr>
              <p:nvPr/>
            </p:nvSpPr>
            <p:spPr bwMode="auto">
              <a:xfrm>
                <a:off x="2015" y="845"/>
                <a:ext cx="272" cy="233"/>
              </a:xfrm>
              <a:prstGeom prst="rect">
                <a:avLst/>
              </a:prstGeom>
              <a:noFill/>
              <a:ln w="9525">
                <a:noFill/>
                <a:miter lim="800000"/>
                <a:headEnd/>
                <a:tailEnd/>
              </a:ln>
              <a:effectLst/>
            </p:spPr>
            <p:txBody>
              <a:bodyPr lIns="0" tIns="0" rIns="0" bIns="0">
                <a:spAutoFit/>
              </a:bodyPr>
              <a:lstStyle/>
              <a:p>
                <a:pPr algn="l">
                  <a:spcBef>
                    <a:spcPct val="50000"/>
                  </a:spcBef>
                </a:pPr>
                <a:r>
                  <a:rPr lang="en-US" altLang="zh-CN" dirty="0">
                    <a:latin typeface="Consolas" pitchFamily="49" charset="0"/>
                    <a:cs typeface="Consolas" pitchFamily="49" charset="0"/>
                  </a:rPr>
                  <a:t>r</a:t>
                </a:r>
              </a:p>
            </p:txBody>
          </p:sp>
        </p:grpSp>
        <p:sp>
          <p:nvSpPr>
            <p:cNvPr id="15" name="下箭头 14"/>
            <p:cNvSpPr/>
            <p:nvPr/>
          </p:nvSpPr>
          <p:spPr>
            <a:xfrm>
              <a:off x="2857488" y="3000372"/>
              <a:ext cx="214314" cy="500066"/>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8" name="幻灯片编号占位符 7"/>
          <p:cNvSpPr>
            <a:spLocks noGrp="1"/>
          </p:cNvSpPr>
          <p:nvPr>
            <p:ph type="sldNum" sz="quarter" idx="12"/>
          </p:nvPr>
        </p:nvSpPr>
        <p:spPr/>
        <p:txBody>
          <a:bodyPr/>
          <a:lstStyle/>
          <a:p>
            <a:fld id="{BC067DFE-42A7-4CB5-93C4-F2F97DA7580C}" type="slidenum">
              <a:rPr lang="en-US" altLang="zh-CN" smtClean="0"/>
              <a:pPr/>
              <a:t>49</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2183"/>
    </mc:Choice>
    <mc:Fallback xmlns="">
      <p:transition xmlns:p14="http://schemas.microsoft.com/office/powerpoint/2010/main" spd="slow" advTm="121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94">
                                            <p:txEl>
                                              <p:pRg st="4" end="4"/>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390218" y="871324"/>
            <a:ext cx="8358246" cy="478992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tIns="144000" bIns="180000">
            <a:spAutoFit/>
          </a:bodyPr>
          <a:lstStyle/>
          <a:p>
            <a:pPr marL="457200" indent="-457200" algn="just">
              <a:lnSpc>
                <a:spcPts val="3000"/>
              </a:lnSpc>
            </a:pPr>
            <a:r>
              <a:rPr kumimoji="1" lang="zh-CN" altLang="en-US" dirty="0">
                <a:solidFill>
                  <a:srgbClr val="FF0000"/>
                </a:solidFill>
                <a:latin typeface="Consolas" pitchFamily="49" charset="0"/>
                <a:ea typeface="楷体" pitchFamily="49" charset="-122"/>
                <a:cs typeface="Consolas" pitchFamily="49" charset="0"/>
                <a:sym typeface="Wingdings"/>
              </a:rPr>
              <a:t> </a:t>
            </a:r>
            <a:r>
              <a:rPr kumimoji="1" lang="zh-CN" altLang="en-US" dirty="0">
                <a:solidFill>
                  <a:srgbClr val="FF0000"/>
                </a:solidFill>
                <a:latin typeface="Consolas" pitchFamily="49" charset="0"/>
                <a:ea typeface="楷体" pitchFamily="49" charset="-122"/>
                <a:cs typeface="Consolas" pitchFamily="49" charset="0"/>
              </a:rPr>
              <a:t>输出线性表</a:t>
            </a:r>
            <a:r>
              <a:rPr kumimoji="1" lang="en-US" altLang="zh-CN" dirty="0" err="1">
                <a:solidFill>
                  <a:srgbClr val="FF0000"/>
                </a:solidFill>
                <a:latin typeface="Consolas" pitchFamily="49" charset="0"/>
                <a:ea typeface="楷体" pitchFamily="49" charset="-122"/>
                <a:cs typeface="Consolas" pitchFamily="49" charset="0"/>
              </a:rPr>
              <a:t>DispList</a:t>
            </a:r>
            <a:r>
              <a:rPr kumimoji="1" lang="en-US" altLang="zh-CN" dirty="0">
                <a:solidFill>
                  <a:srgbClr val="FF0000"/>
                </a:solidFill>
                <a:latin typeface="Consolas" pitchFamily="49" charset="0"/>
                <a:ea typeface="楷体" pitchFamily="49" charset="-122"/>
                <a:cs typeface="Consolas" pitchFamily="49" charset="0"/>
              </a:rPr>
              <a:t>(L)</a:t>
            </a:r>
            <a:r>
              <a:rPr kumimoji="1" lang="zh-CN" altLang="en-US" dirty="0">
                <a:solidFill>
                  <a:srgbClr val="FF0000"/>
                </a:solidFill>
                <a:latin typeface="Consolas" pitchFamily="49" charset="0"/>
                <a:ea typeface="楷体" pitchFamily="49" charset="-122"/>
                <a:cs typeface="Consolas" pitchFamily="49" charset="0"/>
              </a:rPr>
              <a:t>：</a:t>
            </a:r>
            <a:r>
              <a:rPr kumimoji="1" lang="zh-CN" altLang="en-US" dirty="0">
                <a:solidFill>
                  <a:srgbClr val="0000FF"/>
                </a:solidFill>
                <a:latin typeface="Consolas" pitchFamily="49" charset="0"/>
                <a:ea typeface="楷体" pitchFamily="49" charset="-122"/>
                <a:cs typeface="Consolas" pitchFamily="49" charset="0"/>
              </a:rPr>
              <a:t>线性表</a:t>
            </a:r>
            <a:r>
              <a:rPr kumimoji="1" lang="en-US" altLang="zh-CN" dirty="0">
                <a:solidFill>
                  <a:srgbClr val="0000FF"/>
                </a:solidFill>
                <a:latin typeface="Consolas" pitchFamily="49" charset="0"/>
                <a:ea typeface="楷体" pitchFamily="49" charset="-122"/>
                <a:cs typeface="Consolas" pitchFamily="49" charset="0"/>
              </a:rPr>
              <a:t>L</a:t>
            </a:r>
            <a:r>
              <a:rPr kumimoji="1" lang="zh-CN" altLang="en-US" dirty="0">
                <a:solidFill>
                  <a:srgbClr val="0000FF"/>
                </a:solidFill>
                <a:latin typeface="Consolas" pitchFamily="49" charset="0"/>
                <a:ea typeface="楷体" pitchFamily="49" charset="-122"/>
                <a:cs typeface="Consolas" pitchFamily="49" charset="0"/>
              </a:rPr>
              <a:t>不为空时，顺序显示</a:t>
            </a:r>
            <a:r>
              <a:rPr kumimoji="1" lang="en-US" altLang="zh-CN" dirty="0">
                <a:solidFill>
                  <a:srgbClr val="0000FF"/>
                </a:solidFill>
                <a:latin typeface="Consolas" pitchFamily="49" charset="0"/>
                <a:ea typeface="楷体" pitchFamily="49" charset="-122"/>
                <a:cs typeface="Consolas" pitchFamily="49" charset="0"/>
              </a:rPr>
              <a:t>L</a:t>
            </a:r>
            <a:r>
              <a:rPr kumimoji="1" lang="zh-CN" altLang="en-US" dirty="0">
                <a:solidFill>
                  <a:srgbClr val="0000FF"/>
                </a:solidFill>
                <a:latin typeface="Consolas" pitchFamily="49" charset="0"/>
                <a:ea typeface="楷体" pitchFamily="49" charset="-122"/>
                <a:cs typeface="Consolas" pitchFamily="49" charset="0"/>
              </a:rPr>
              <a:t>中各结点的值域。</a:t>
            </a:r>
          </a:p>
          <a:p>
            <a:pPr marL="457200" indent="-457200" algn="just">
              <a:lnSpc>
                <a:spcPts val="3000"/>
              </a:lnSpc>
            </a:pPr>
            <a:r>
              <a:rPr kumimoji="1" lang="zh-CN" altLang="en-US" dirty="0">
                <a:solidFill>
                  <a:srgbClr val="FF0000"/>
                </a:solidFill>
                <a:latin typeface="Consolas" pitchFamily="49" charset="0"/>
                <a:ea typeface="楷体" pitchFamily="49" charset="-122"/>
                <a:cs typeface="Consolas" pitchFamily="49" charset="0"/>
                <a:sym typeface="Wingdings"/>
              </a:rPr>
              <a:t> </a:t>
            </a:r>
            <a:r>
              <a:rPr kumimoji="1" lang="zh-CN" altLang="en-US" dirty="0">
                <a:solidFill>
                  <a:srgbClr val="FF0000"/>
                </a:solidFill>
                <a:latin typeface="Consolas" pitchFamily="49" charset="0"/>
                <a:ea typeface="楷体" pitchFamily="49" charset="-122"/>
                <a:cs typeface="Consolas" pitchFamily="49" charset="0"/>
              </a:rPr>
              <a:t>求线性表</a:t>
            </a:r>
            <a:r>
              <a:rPr kumimoji="1" lang="en-US" altLang="zh-CN" dirty="0">
                <a:solidFill>
                  <a:srgbClr val="FF0000"/>
                </a:solidFill>
                <a:latin typeface="Consolas" pitchFamily="49" charset="0"/>
                <a:ea typeface="楷体" pitchFamily="49" charset="-122"/>
                <a:cs typeface="Consolas" pitchFamily="49" charset="0"/>
              </a:rPr>
              <a:t>L</a:t>
            </a:r>
            <a:r>
              <a:rPr kumimoji="1" lang="zh-CN" altLang="en-US" dirty="0">
                <a:solidFill>
                  <a:srgbClr val="FF0000"/>
                </a:solidFill>
                <a:latin typeface="Consolas" pitchFamily="49" charset="0"/>
                <a:ea typeface="楷体" pitchFamily="49" charset="-122"/>
                <a:cs typeface="Consolas" pitchFamily="49" charset="0"/>
              </a:rPr>
              <a:t>中指定位置的某个数据元素</a:t>
            </a:r>
            <a:r>
              <a:rPr kumimoji="1" lang="en-US" altLang="zh-CN" dirty="0" err="1">
                <a:solidFill>
                  <a:srgbClr val="FF0000"/>
                </a:solidFill>
                <a:latin typeface="Consolas" pitchFamily="49" charset="0"/>
                <a:ea typeface="楷体" pitchFamily="49" charset="-122"/>
                <a:cs typeface="Consolas" pitchFamily="49" charset="0"/>
              </a:rPr>
              <a:t>GetElem</a:t>
            </a:r>
            <a:r>
              <a:rPr kumimoji="1" lang="en-US" altLang="zh-CN" dirty="0">
                <a:solidFill>
                  <a:srgbClr val="FF0000"/>
                </a:solidFill>
                <a:latin typeface="Consolas" pitchFamily="49" charset="0"/>
                <a:ea typeface="楷体" pitchFamily="49" charset="-122"/>
                <a:cs typeface="Consolas" pitchFamily="49" charset="0"/>
              </a:rPr>
              <a:t>(L</a:t>
            </a:r>
            <a:r>
              <a:rPr kumimoji="1" lang="zh-CN" altLang="en-US" dirty="0">
                <a:solidFill>
                  <a:srgbClr val="FF0000"/>
                </a:solidFill>
                <a:latin typeface="Consolas" pitchFamily="49" charset="0"/>
                <a:ea typeface="楷体" pitchFamily="49" charset="-122"/>
                <a:cs typeface="Consolas" pitchFamily="49" charset="0"/>
              </a:rPr>
              <a:t>，</a:t>
            </a:r>
            <a:r>
              <a:rPr kumimoji="1" lang="en-US" altLang="zh-CN" i="1" dirty="0" err="1">
                <a:solidFill>
                  <a:srgbClr val="FF0000"/>
                </a:solidFill>
                <a:latin typeface="Consolas" pitchFamily="49" charset="0"/>
                <a:ea typeface="楷体" pitchFamily="49" charset="-122"/>
                <a:cs typeface="Consolas" pitchFamily="49" charset="0"/>
              </a:rPr>
              <a:t>i</a:t>
            </a:r>
            <a:r>
              <a:rPr kumimoji="1" lang="zh-CN" altLang="en-US" dirty="0">
                <a:solidFill>
                  <a:srgbClr val="FF0000"/>
                </a:solidFill>
                <a:latin typeface="Consolas" pitchFamily="49" charset="0"/>
                <a:ea typeface="楷体" pitchFamily="49" charset="-122"/>
                <a:cs typeface="Consolas" pitchFamily="49" charset="0"/>
              </a:rPr>
              <a:t>，</a:t>
            </a:r>
            <a:r>
              <a:rPr kumimoji="1" lang="en-US" altLang="zh-CN" dirty="0">
                <a:solidFill>
                  <a:srgbClr val="FF0000"/>
                </a:solidFill>
                <a:latin typeface="Consolas" pitchFamily="49" charset="0"/>
                <a:ea typeface="楷体" pitchFamily="49" charset="-122"/>
                <a:cs typeface="Consolas" pitchFamily="49" charset="0"/>
              </a:rPr>
              <a:t>&amp;</a:t>
            </a:r>
            <a:r>
              <a:rPr kumimoji="1" lang="en-US" altLang="zh-CN" i="1" dirty="0">
                <a:solidFill>
                  <a:srgbClr val="FF0000"/>
                </a:solidFill>
                <a:latin typeface="Consolas" pitchFamily="49" charset="0"/>
                <a:ea typeface="楷体" pitchFamily="49" charset="-122"/>
                <a:cs typeface="Consolas" pitchFamily="49" charset="0"/>
              </a:rPr>
              <a:t>e</a:t>
            </a:r>
            <a:r>
              <a:rPr kumimoji="1" lang="en-US" altLang="zh-CN" dirty="0">
                <a:solidFill>
                  <a:srgbClr val="FF0000"/>
                </a:solidFill>
                <a:latin typeface="Consolas" pitchFamily="49" charset="0"/>
                <a:ea typeface="楷体" pitchFamily="49" charset="-122"/>
                <a:cs typeface="Consolas" pitchFamily="49" charset="0"/>
              </a:rPr>
              <a:t>)</a:t>
            </a:r>
            <a:r>
              <a:rPr kumimoji="1" lang="zh-CN" altLang="en-US" dirty="0">
                <a:solidFill>
                  <a:srgbClr val="0000FF"/>
                </a:solidFill>
                <a:latin typeface="Consolas" pitchFamily="49" charset="0"/>
                <a:ea typeface="楷体" pitchFamily="49" charset="-122"/>
                <a:cs typeface="Consolas" pitchFamily="49" charset="0"/>
              </a:rPr>
              <a:t>：用</a:t>
            </a:r>
            <a:r>
              <a:rPr kumimoji="1" lang="en-US" altLang="zh-CN" i="1" dirty="0">
                <a:solidFill>
                  <a:srgbClr val="0000FF"/>
                </a:solidFill>
                <a:latin typeface="Consolas" pitchFamily="49" charset="0"/>
                <a:ea typeface="楷体" pitchFamily="49" charset="-122"/>
                <a:cs typeface="Consolas" pitchFamily="49" charset="0"/>
              </a:rPr>
              <a:t>e</a:t>
            </a:r>
            <a:r>
              <a:rPr kumimoji="1" lang="zh-CN" altLang="en-US" dirty="0">
                <a:solidFill>
                  <a:srgbClr val="0000FF"/>
                </a:solidFill>
                <a:latin typeface="Consolas" pitchFamily="49" charset="0"/>
                <a:ea typeface="楷体" pitchFamily="49" charset="-122"/>
                <a:cs typeface="Consolas" pitchFamily="49" charset="0"/>
              </a:rPr>
              <a:t>返回</a:t>
            </a:r>
            <a:r>
              <a:rPr kumimoji="1" lang="en-US" altLang="zh-CN" dirty="0">
                <a:solidFill>
                  <a:srgbClr val="0000FF"/>
                </a:solidFill>
                <a:latin typeface="Consolas" pitchFamily="49" charset="0"/>
                <a:ea typeface="楷体" pitchFamily="49" charset="-122"/>
                <a:cs typeface="Consolas" pitchFamily="49" charset="0"/>
              </a:rPr>
              <a:t>L</a:t>
            </a:r>
            <a:r>
              <a:rPr kumimoji="1" lang="zh-CN" altLang="en-US" dirty="0">
                <a:solidFill>
                  <a:srgbClr val="0000FF"/>
                </a:solidFill>
                <a:latin typeface="Consolas" pitchFamily="49" charset="0"/>
                <a:ea typeface="楷体" pitchFamily="49" charset="-122"/>
                <a:cs typeface="Consolas" pitchFamily="49" charset="0"/>
              </a:rPr>
              <a:t>中第 </a:t>
            </a:r>
            <a:r>
              <a:rPr kumimoji="1" lang="en-US" altLang="zh-CN" i="1" dirty="0" err="1">
                <a:solidFill>
                  <a:srgbClr val="0000FF"/>
                </a:solidFill>
                <a:latin typeface="Consolas" pitchFamily="49" charset="0"/>
                <a:ea typeface="楷体" pitchFamily="49" charset="-122"/>
                <a:cs typeface="Consolas" pitchFamily="49" charset="0"/>
              </a:rPr>
              <a:t>i</a:t>
            </a:r>
            <a:r>
              <a:rPr kumimoji="1" lang="zh-CN" altLang="en-US" dirty="0">
                <a:solidFill>
                  <a:srgbClr val="0000FF"/>
                </a:solidFill>
                <a:latin typeface="Consolas" pitchFamily="49" charset="0"/>
                <a:ea typeface="楷体" pitchFamily="49" charset="-122"/>
                <a:cs typeface="Consolas" pitchFamily="49" charset="0"/>
              </a:rPr>
              <a:t>（</a:t>
            </a:r>
            <a:r>
              <a:rPr kumimoji="1" lang="en-US" altLang="zh-CN" dirty="0">
                <a:solidFill>
                  <a:srgbClr val="0000FF"/>
                </a:solidFill>
                <a:latin typeface="Consolas" pitchFamily="49" charset="0"/>
                <a:ea typeface="楷体" pitchFamily="49" charset="-122"/>
                <a:cs typeface="Consolas" pitchFamily="49" charset="0"/>
              </a:rPr>
              <a:t>1</a:t>
            </a:r>
            <a:r>
              <a:rPr kumimoji="1" lang="en-US" altLang="zh-CN" dirty="0">
                <a:solidFill>
                  <a:srgbClr val="0000FF"/>
                </a:solidFill>
                <a:latin typeface="Consolas" pitchFamily="49" charset="0"/>
                <a:ea typeface="+mj-ea"/>
                <a:cs typeface="Consolas" pitchFamily="49" charset="0"/>
              </a:rPr>
              <a:t>≤</a:t>
            </a:r>
            <a:r>
              <a:rPr kumimoji="1" lang="en-US" altLang="zh-CN" i="1" dirty="0">
                <a:solidFill>
                  <a:srgbClr val="0000FF"/>
                </a:solidFill>
                <a:latin typeface="Consolas" pitchFamily="49" charset="0"/>
                <a:ea typeface="楷体" pitchFamily="49" charset="-122"/>
                <a:cs typeface="Consolas" pitchFamily="49" charset="0"/>
              </a:rPr>
              <a:t>i</a:t>
            </a:r>
            <a:r>
              <a:rPr kumimoji="1" lang="en-US" altLang="zh-CN" dirty="0">
                <a:solidFill>
                  <a:srgbClr val="0000FF"/>
                </a:solidFill>
                <a:latin typeface="Consolas" pitchFamily="49" charset="0"/>
                <a:ea typeface="+mj-ea"/>
                <a:cs typeface="Consolas" pitchFamily="49" charset="0"/>
              </a:rPr>
              <a:t>≤</a:t>
            </a:r>
            <a:r>
              <a:rPr kumimoji="1" lang="en-US" altLang="zh-CN" i="1" dirty="0">
                <a:solidFill>
                  <a:srgbClr val="0000FF"/>
                </a:solidFill>
                <a:latin typeface="Consolas" pitchFamily="49" charset="0"/>
                <a:ea typeface="楷体" pitchFamily="49" charset="-122"/>
                <a:cs typeface="Consolas" pitchFamily="49" charset="0"/>
              </a:rPr>
              <a:t>n</a:t>
            </a:r>
            <a:r>
              <a:rPr kumimoji="1" lang="zh-CN" altLang="en-US" dirty="0">
                <a:solidFill>
                  <a:srgbClr val="0000FF"/>
                </a:solidFill>
                <a:latin typeface="Consolas" pitchFamily="49" charset="0"/>
                <a:ea typeface="楷体" pitchFamily="49" charset="-122"/>
                <a:cs typeface="Consolas" pitchFamily="49" charset="0"/>
              </a:rPr>
              <a:t>）个元素的值。</a:t>
            </a:r>
            <a:endParaRPr kumimoji="1" lang="en-US" altLang="zh-CN" dirty="0">
              <a:solidFill>
                <a:srgbClr val="0000FF"/>
              </a:solidFill>
              <a:latin typeface="Consolas" pitchFamily="49" charset="0"/>
              <a:ea typeface="楷体" pitchFamily="49" charset="-122"/>
              <a:cs typeface="Consolas" pitchFamily="49" charset="0"/>
            </a:endParaRPr>
          </a:p>
          <a:p>
            <a:pPr marL="457200" indent="-457200" algn="just">
              <a:lnSpc>
                <a:spcPts val="3000"/>
              </a:lnSpc>
            </a:pPr>
            <a:r>
              <a:rPr kumimoji="1" lang="en-US" altLang="zh-CN" dirty="0">
                <a:solidFill>
                  <a:srgbClr val="FF0000"/>
                </a:solidFill>
                <a:latin typeface="Consolas" pitchFamily="49" charset="0"/>
                <a:ea typeface="楷体" pitchFamily="49" charset="-122"/>
                <a:cs typeface="Consolas" pitchFamily="49" charset="0"/>
                <a:sym typeface="Wingdings"/>
              </a:rPr>
              <a:t> </a:t>
            </a:r>
            <a:r>
              <a:rPr kumimoji="1" lang="zh-CN" altLang="en-US" dirty="0">
                <a:solidFill>
                  <a:srgbClr val="FF0000"/>
                </a:solidFill>
                <a:latin typeface="Consolas" pitchFamily="49" charset="0"/>
                <a:ea typeface="楷体" pitchFamily="49" charset="-122"/>
                <a:cs typeface="Consolas" pitchFamily="49" charset="0"/>
              </a:rPr>
              <a:t>定位查找</a:t>
            </a:r>
            <a:r>
              <a:rPr kumimoji="1" lang="en-US" altLang="zh-CN" dirty="0" err="1">
                <a:solidFill>
                  <a:srgbClr val="FF0000"/>
                </a:solidFill>
                <a:latin typeface="Consolas" pitchFamily="49" charset="0"/>
                <a:ea typeface="楷体" pitchFamily="49" charset="-122"/>
                <a:cs typeface="Consolas" pitchFamily="49" charset="0"/>
              </a:rPr>
              <a:t>LocateElem</a:t>
            </a:r>
            <a:r>
              <a:rPr kumimoji="1" lang="en-US" altLang="zh-CN" dirty="0">
                <a:solidFill>
                  <a:srgbClr val="FF0000"/>
                </a:solidFill>
                <a:latin typeface="Consolas" pitchFamily="49" charset="0"/>
                <a:ea typeface="楷体" pitchFamily="49" charset="-122"/>
                <a:cs typeface="Consolas" pitchFamily="49" charset="0"/>
              </a:rPr>
              <a:t>(L</a:t>
            </a:r>
            <a:r>
              <a:rPr kumimoji="1" lang="zh-CN" altLang="en-US" dirty="0">
                <a:solidFill>
                  <a:srgbClr val="FF0000"/>
                </a:solidFill>
                <a:latin typeface="Consolas" pitchFamily="49" charset="0"/>
                <a:ea typeface="楷体" pitchFamily="49" charset="-122"/>
                <a:cs typeface="Consolas" pitchFamily="49" charset="0"/>
              </a:rPr>
              <a:t>，</a:t>
            </a:r>
            <a:r>
              <a:rPr kumimoji="1" lang="en-US" altLang="zh-CN" i="1" dirty="0">
                <a:solidFill>
                  <a:srgbClr val="FF0000"/>
                </a:solidFill>
                <a:latin typeface="Consolas" pitchFamily="49" charset="0"/>
                <a:ea typeface="楷体" pitchFamily="49" charset="-122"/>
                <a:cs typeface="Consolas" pitchFamily="49" charset="0"/>
              </a:rPr>
              <a:t>e</a:t>
            </a:r>
            <a:r>
              <a:rPr kumimoji="1" lang="en-US" altLang="zh-CN" dirty="0">
                <a:solidFill>
                  <a:srgbClr val="FF0000"/>
                </a:solidFill>
                <a:latin typeface="Consolas" pitchFamily="49" charset="0"/>
                <a:ea typeface="楷体" pitchFamily="49" charset="-122"/>
                <a:cs typeface="Consolas" pitchFamily="49" charset="0"/>
              </a:rPr>
              <a:t>)</a:t>
            </a:r>
            <a:r>
              <a:rPr kumimoji="1" lang="zh-CN" altLang="en-US" dirty="0">
                <a:solidFill>
                  <a:srgbClr val="FF0000"/>
                </a:solidFill>
                <a:latin typeface="Consolas" pitchFamily="49" charset="0"/>
                <a:ea typeface="楷体" pitchFamily="49" charset="-122"/>
                <a:cs typeface="Consolas" pitchFamily="49" charset="0"/>
              </a:rPr>
              <a:t>：</a:t>
            </a:r>
            <a:r>
              <a:rPr kumimoji="1" lang="zh-CN" altLang="en-US" dirty="0">
                <a:solidFill>
                  <a:srgbClr val="0000FF"/>
                </a:solidFill>
                <a:latin typeface="Consolas" pitchFamily="49" charset="0"/>
                <a:ea typeface="楷体" pitchFamily="49" charset="-122"/>
                <a:cs typeface="Consolas" pitchFamily="49" charset="0"/>
              </a:rPr>
              <a:t>返回</a:t>
            </a:r>
            <a:r>
              <a:rPr kumimoji="1" lang="en-US" altLang="zh-CN" dirty="0">
                <a:solidFill>
                  <a:srgbClr val="0000FF"/>
                </a:solidFill>
                <a:latin typeface="Consolas" pitchFamily="49" charset="0"/>
                <a:ea typeface="楷体" pitchFamily="49" charset="-122"/>
                <a:cs typeface="Consolas" pitchFamily="49" charset="0"/>
              </a:rPr>
              <a:t>L</a:t>
            </a:r>
            <a:r>
              <a:rPr kumimoji="1" lang="zh-CN" altLang="en-US" dirty="0">
                <a:solidFill>
                  <a:srgbClr val="0000FF"/>
                </a:solidFill>
                <a:latin typeface="Consolas" pitchFamily="49" charset="0"/>
                <a:ea typeface="楷体" pitchFamily="49" charset="-122"/>
                <a:cs typeface="Consolas" pitchFamily="49" charset="0"/>
              </a:rPr>
              <a:t>中第一个值域与</a:t>
            </a:r>
            <a:r>
              <a:rPr kumimoji="1" lang="en-US" altLang="zh-CN" dirty="0">
                <a:solidFill>
                  <a:srgbClr val="0000FF"/>
                </a:solidFill>
                <a:latin typeface="Consolas" pitchFamily="49" charset="0"/>
                <a:ea typeface="楷体" pitchFamily="49" charset="-122"/>
                <a:cs typeface="Consolas" pitchFamily="49" charset="0"/>
              </a:rPr>
              <a:t>e</a:t>
            </a:r>
            <a:r>
              <a:rPr kumimoji="1" lang="zh-CN" altLang="en-US" dirty="0">
                <a:solidFill>
                  <a:srgbClr val="0000FF"/>
                </a:solidFill>
                <a:latin typeface="Consolas" pitchFamily="49" charset="0"/>
                <a:ea typeface="楷体" pitchFamily="49" charset="-122"/>
                <a:cs typeface="Consolas" pitchFamily="49" charset="0"/>
              </a:rPr>
              <a:t>相等的逻辑位序。若这样的元素不存在，则返回值为</a:t>
            </a:r>
            <a:r>
              <a:rPr kumimoji="1" lang="en-US" altLang="zh-CN" dirty="0">
                <a:solidFill>
                  <a:srgbClr val="0000FF"/>
                </a:solidFill>
                <a:latin typeface="Consolas" pitchFamily="49" charset="0"/>
                <a:ea typeface="楷体" pitchFamily="49" charset="-122"/>
                <a:cs typeface="Consolas" pitchFamily="49" charset="0"/>
              </a:rPr>
              <a:t>0</a:t>
            </a:r>
            <a:r>
              <a:rPr kumimoji="1" lang="zh-CN" altLang="en-US" dirty="0">
                <a:solidFill>
                  <a:srgbClr val="0000FF"/>
                </a:solidFill>
                <a:latin typeface="Consolas" pitchFamily="49" charset="0"/>
                <a:ea typeface="楷体" pitchFamily="49" charset="-122"/>
                <a:cs typeface="Consolas" pitchFamily="49" charset="0"/>
              </a:rPr>
              <a:t>。</a:t>
            </a:r>
          </a:p>
          <a:p>
            <a:pPr marL="457200" indent="-457200" algn="just">
              <a:lnSpc>
                <a:spcPts val="3000"/>
              </a:lnSpc>
            </a:pPr>
            <a:r>
              <a:rPr kumimoji="1" lang="zh-CN" altLang="en-US" dirty="0">
                <a:solidFill>
                  <a:srgbClr val="FF0000"/>
                </a:solidFill>
                <a:latin typeface="Consolas" pitchFamily="49" charset="0"/>
                <a:ea typeface="楷体" pitchFamily="49" charset="-122"/>
                <a:cs typeface="Consolas" pitchFamily="49" charset="0"/>
                <a:sym typeface="Wingdings"/>
              </a:rPr>
              <a:t> </a:t>
            </a:r>
            <a:r>
              <a:rPr kumimoji="1" lang="zh-CN" altLang="en-US" dirty="0">
                <a:solidFill>
                  <a:srgbClr val="FF0000"/>
                </a:solidFill>
                <a:latin typeface="Consolas" pitchFamily="49" charset="0"/>
                <a:ea typeface="楷体" pitchFamily="49" charset="-122"/>
                <a:cs typeface="Consolas" pitchFamily="49" charset="0"/>
              </a:rPr>
              <a:t>插入一个数据元素</a:t>
            </a:r>
            <a:r>
              <a:rPr kumimoji="1" lang="en-US" altLang="zh-CN" dirty="0" err="1">
                <a:solidFill>
                  <a:srgbClr val="FF0000"/>
                </a:solidFill>
                <a:latin typeface="Consolas" pitchFamily="49" charset="0"/>
                <a:ea typeface="楷体" pitchFamily="49" charset="-122"/>
                <a:cs typeface="Consolas" pitchFamily="49" charset="0"/>
              </a:rPr>
              <a:t>ListInsert</a:t>
            </a:r>
            <a:r>
              <a:rPr kumimoji="1" lang="en-US" altLang="zh-CN" dirty="0">
                <a:solidFill>
                  <a:srgbClr val="FF0000"/>
                </a:solidFill>
                <a:latin typeface="Consolas" pitchFamily="49" charset="0"/>
                <a:ea typeface="楷体" pitchFamily="49" charset="-122"/>
                <a:cs typeface="Consolas" pitchFamily="49" charset="0"/>
              </a:rPr>
              <a:t>(&amp;L</a:t>
            </a:r>
            <a:r>
              <a:rPr kumimoji="1" lang="zh-CN" altLang="en-US" dirty="0">
                <a:solidFill>
                  <a:srgbClr val="FF0000"/>
                </a:solidFill>
                <a:latin typeface="Consolas" pitchFamily="49" charset="0"/>
                <a:ea typeface="楷体" pitchFamily="49" charset="-122"/>
                <a:cs typeface="Consolas" pitchFamily="49" charset="0"/>
              </a:rPr>
              <a:t>，</a:t>
            </a:r>
            <a:r>
              <a:rPr kumimoji="1" lang="en-US" altLang="zh-CN" i="1" dirty="0" err="1">
                <a:solidFill>
                  <a:srgbClr val="FF0000"/>
                </a:solidFill>
                <a:latin typeface="Consolas" pitchFamily="49" charset="0"/>
                <a:ea typeface="楷体" pitchFamily="49" charset="-122"/>
                <a:cs typeface="Consolas" pitchFamily="49" charset="0"/>
              </a:rPr>
              <a:t>i</a:t>
            </a:r>
            <a:r>
              <a:rPr kumimoji="1" lang="zh-CN" altLang="en-US" dirty="0">
                <a:solidFill>
                  <a:srgbClr val="FF0000"/>
                </a:solidFill>
                <a:latin typeface="Consolas" pitchFamily="49" charset="0"/>
                <a:ea typeface="楷体" pitchFamily="49" charset="-122"/>
                <a:cs typeface="Consolas" pitchFamily="49" charset="0"/>
              </a:rPr>
              <a:t>，</a:t>
            </a:r>
            <a:r>
              <a:rPr kumimoji="1" lang="en-US" altLang="zh-CN" i="1" dirty="0">
                <a:solidFill>
                  <a:srgbClr val="FF0000"/>
                </a:solidFill>
                <a:latin typeface="Consolas" pitchFamily="49" charset="0"/>
                <a:ea typeface="楷体" pitchFamily="49" charset="-122"/>
                <a:cs typeface="Consolas" pitchFamily="49" charset="0"/>
              </a:rPr>
              <a:t>e</a:t>
            </a:r>
            <a:r>
              <a:rPr kumimoji="1" lang="en-US" altLang="zh-CN" dirty="0">
                <a:solidFill>
                  <a:srgbClr val="FF0000"/>
                </a:solidFill>
                <a:latin typeface="Consolas" pitchFamily="49" charset="0"/>
                <a:ea typeface="楷体" pitchFamily="49" charset="-122"/>
                <a:cs typeface="Consolas" pitchFamily="49" charset="0"/>
              </a:rPr>
              <a:t>)</a:t>
            </a:r>
            <a:r>
              <a:rPr kumimoji="1" lang="zh-CN" altLang="en-US" dirty="0">
                <a:solidFill>
                  <a:srgbClr val="FF0000"/>
                </a:solidFill>
                <a:latin typeface="Consolas" pitchFamily="49" charset="0"/>
                <a:ea typeface="楷体" pitchFamily="49" charset="-122"/>
                <a:cs typeface="Consolas" pitchFamily="49" charset="0"/>
              </a:rPr>
              <a:t>：</a:t>
            </a:r>
            <a:r>
              <a:rPr kumimoji="1" lang="zh-CN" altLang="en-US" dirty="0">
                <a:solidFill>
                  <a:srgbClr val="0000FF"/>
                </a:solidFill>
                <a:latin typeface="Consolas" pitchFamily="49" charset="0"/>
                <a:ea typeface="楷体" pitchFamily="49" charset="-122"/>
                <a:cs typeface="Consolas" pitchFamily="49" charset="0"/>
              </a:rPr>
              <a:t>在</a:t>
            </a:r>
            <a:r>
              <a:rPr kumimoji="1" lang="en-US" altLang="zh-CN" dirty="0">
                <a:solidFill>
                  <a:srgbClr val="0000FF"/>
                </a:solidFill>
                <a:latin typeface="Consolas" pitchFamily="49" charset="0"/>
                <a:ea typeface="楷体" pitchFamily="49" charset="-122"/>
                <a:cs typeface="Consolas" pitchFamily="49" charset="0"/>
              </a:rPr>
              <a:t>L</a:t>
            </a:r>
            <a:r>
              <a:rPr kumimoji="1" lang="zh-CN" altLang="en-US" dirty="0">
                <a:solidFill>
                  <a:srgbClr val="0000FF"/>
                </a:solidFill>
                <a:latin typeface="Consolas" pitchFamily="49" charset="0"/>
                <a:ea typeface="楷体" pitchFamily="49" charset="-122"/>
                <a:cs typeface="Consolas" pitchFamily="49" charset="0"/>
              </a:rPr>
              <a:t>的第</a:t>
            </a:r>
            <a:r>
              <a:rPr kumimoji="1" lang="en-US" altLang="zh-CN" i="1" dirty="0" err="1">
                <a:solidFill>
                  <a:srgbClr val="0000FF"/>
                </a:solidFill>
                <a:latin typeface="Consolas" pitchFamily="49" charset="0"/>
                <a:ea typeface="楷体" pitchFamily="49" charset="-122"/>
                <a:cs typeface="Consolas" pitchFamily="49" charset="0"/>
              </a:rPr>
              <a:t>i</a:t>
            </a:r>
            <a:r>
              <a:rPr kumimoji="1" lang="zh-CN" altLang="en-US" dirty="0">
                <a:solidFill>
                  <a:srgbClr val="0000FF"/>
                </a:solidFill>
                <a:latin typeface="Consolas" pitchFamily="49" charset="0"/>
                <a:ea typeface="楷体" pitchFamily="49" charset="-122"/>
                <a:cs typeface="Consolas" pitchFamily="49" charset="0"/>
              </a:rPr>
              <a:t>（</a:t>
            </a:r>
            <a:r>
              <a:rPr kumimoji="1" lang="en-US" altLang="zh-CN" dirty="0">
                <a:solidFill>
                  <a:srgbClr val="0000FF"/>
                </a:solidFill>
                <a:latin typeface="Consolas" pitchFamily="49" charset="0"/>
                <a:ea typeface="楷体" pitchFamily="49" charset="-122"/>
                <a:cs typeface="Consolas" pitchFamily="49" charset="0"/>
              </a:rPr>
              <a:t>1</a:t>
            </a:r>
            <a:r>
              <a:rPr kumimoji="1" lang="en-US" altLang="zh-CN" dirty="0">
                <a:solidFill>
                  <a:srgbClr val="0000FF"/>
                </a:solidFill>
                <a:latin typeface="Consolas" pitchFamily="49" charset="0"/>
                <a:cs typeface="Consolas" pitchFamily="49" charset="0"/>
              </a:rPr>
              <a:t>≤</a:t>
            </a:r>
            <a:r>
              <a:rPr kumimoji="1" lang="en-US" altLang="zh-CN" i="1" dirty="0">
                <a:solidFill>
                  <a:srgbClr val="0000FF"/>
                </a:solidFill>
                <a:latin typeface="Consolas" pitchFamily="49" charset="0"/>
                <a:ea typeface="楷体" pitchFamily="49" charset="-122"/>
                <a:cs typeface="Consolas" pitchFamily="49" charset="0"/>
              </a:rPr>
              <a:t>i</a:t>
            </a:r>
            <a:r>
              <a:rPr kumimoji="1" lang="en-US" altLang="zh-CN" dirty="0">
                <a:solidFill>
                  <a:srgbClr val="0000FF"/>
                </a:solidFill>
                <a:latin typeface="Consolas" pitchFamily="49" charset="0"/>
                <a:cs typeface="Consolas" pitchFamily="49" charset="0"/>
              </a:rPr>
              <a:t>≤</a:t>
            </a:r>
            <a:r>
              <a:rPr kumimoji="1" lang="en-US" altLang="zh-CN" i="1" dirty="0">
                <a:solidFill>
                  <a:srgbClr val="0000FF"/>
                </a:solidFill>
                <a:latin typeface="Consolas" pitchFamily="49" charset="0"/>
                <a:ea typeface="楷体" pitchFamily="49" charset="-122"/>
                <a:cs typeface="Consolas" pitchFamily="49" charset="0"/>
              </a:rPr>
              <a:t>n</a:t>
            </a:r>
            <a:r>
              <a:rPr kumimoji="1" lang="zh-CN" altLang="en-US" dirty="0">
                <a:solidFill>
                  <a:srgbClr val="0000FF"/>
                </a:solidFill>
                <a:latin typeface="Consolas" pitchFamily="49" charset="0"/>
                <a:ea typeface="楷体" pitchFamily="49" charset="-122"/>
                <a:cs typeface="Consolas" pitchFamily="49" charset="0"/>
              </a:rPr>
              <a:t>）个元素之前插入新的元素</a:t>
            </a:r>
            <a:r>
              <a:rPr kumimoji="1" lang="en-US" altLang="zh-CN" i="1" dirty="0">
                <a:solidFill>
                  <a:srgbClr val="0000FF"/>
                </a:solidFill>
                <a:latin typeface="Consolas" pitchFamily="49" charset="0"/>
                <a:ea typeface="楷体" pitchFamily="49" charset="-122"/>
                <a:cs typeface="Consolas" pitchFamily="49" charset="0"/>
              </a:rPr>
              <a:t>e</a:t>
            </a:r>
            <a:r>
              <a:rPr kumimoji="1" lang="zh-CN" altLang="en-US" dirty="0">
                <a:solidFill>
                  <a:srgbClr val="0000FF"/>
                </a:solidFill>
                <a:latin typeface="Consolas" pitchFamily="49" charset="0"/>
                <a:ea typeface="楷体" pitchFamily="49" charset="-122"/>
                <a:cs typeface="Consolas" pitchFamily="49" charset="0"/>
              </a:rPr>
              <a:t>，</a:t>
            </a:r>
            <a:r>
              <a:rPr kumimoji="1" lang="en-US" altLang="zh-CN" dirty="0">
                <a:solidFill>
                  <a:srgbClr val="0000FF"/>
                </a:solidFill>
                <a:latin typeface="Consolas" pitchFamily="49" charset="0"/>
                <a:ea typeface="楷体" pitchFamily="49" charset="-122"/>
                <a:cs typeface="Consolas" pitchFamily="49" charset="0"/>
              </a:rPr>
              <a:t>L</a:t>
            </a:r>
            <a:r>
              <a:rPr kumimoji="1" lang="zh-CN" altLang="en-US" dirty="0">
                <a:solidFill>
                  <a:srgbClr val="0000FF"/>
                </a:solidFill>
                <a:latin typeface="Consolas" pitchFamily="49" charset="0"/>
                <a:ea typeface="楷体" pitchFamily="49" charset="-122"/>
                <a:cs typeface="Consolas" pitchFamily="49" charset="0"/>
              </a:rPr>
              <a:t>的长度增</a:t>
            </a:r>
            <a:r>
              <a:rPr kumimoji="1" lang="en-US" altLang="zh-CN" dirty="0">
                <a:solidFill>
                  <a:srgbClr val="0000FF"/>
                </a:solidFill>
                <a:latin typeface="Consolas" pitchFamily="49" charset="0"/>
                <a:ea typeface="楷体" pitchFamily="49" charset="-122"/>
                <a:cs typeface="Consolas" pitchFamily="49" charset="0"/>
              </a:rPr>
              <a:t>1</a:t>
            </a:r>
            <a:r>
              <a:rPr kumimoji="1" lang="zh-CN" altLang="en-US" dirty="0">
                <a:solidFill>
                  <a:srgbClr val="0000FF"/>
                </a:solidFill>
                <a:latin typeface="Consolas" pitchFamily="49" charset="0"/>
                <a:ea typeface="楷体" pitchFamily="49" charset="-122"/>
                <a:cs typeface="Consolas" pitchFamily="49" charset="0"/>
              </a:rPr>
              <a:t>。</a:t>
            </a:r>
          </a:p>
          <a:p>
            <a:pPr marL="457200" indent="-457200" algn="l">
              <a:lnSpc>
                <a:spcPts val="3000"/>
              </a:lnSpc>
            </a:pPr>
            <a:r>
              <a:rPr kumimoji="1" lang="zh-CN" altLang="en-US" dirty="0">
                <a:solidFill>
                  <a:srgbClr val="FF0000"/>
                </a:solidFill>
                <a:latin typeface="Consolas" pitchFamily="49" charset="0"/>
                <a:ea typeface="楷体" pitchFamily="49" charset="-122"/>
                <a:cs typeface="Consolas" pitchFamily="49" charset="0"/>
                <a:sym typeface="Wingdings"/>
              </a:rPr>
              <a:t> </a:t>
            </a:r>
            <a:r>
              <a:rPr kumimoji="1" lang="zh-CN" altLang="en-US" dirty="0">
                <a:solidFill>
                  <a:srgbClr val="FF0000"/>
                </a:solidFill>
                <a:latin typeface="Consolas" pitchFamily="49" charset="0"/>
                <a:ea typeface="楷体" pitchFamily="49" charset="-122"/>
                <a:cs typeface="Consolas" pitchFamily="49" charset="0"/>
              </a:rPr>
              <a:t>删除数据元素</a:t>
            </a:r>
            <a:r>
              <a:rPr kumimoji="1" lang="en-US" altLang="zh-CN" dirty="0" err="1">
                <a:solidFill>
                  <a:srgbClr val="FF0000"/>
                </a:solidFill>
                <a:latin typeface="Consolas" pitchFamily="49" charset="0"/>
                <a:ea typeface="楷体" pitchFamily="49" charset="-122"/>
                <a:cs typeface="Consolas" pitchFamily="49" charset="0"/>
              </a:rPr>
              <a:t>ListDelete</a:t>
            </a:r>
            <a:r>
              <a:rPr kumimoji="1" lang="en-US" altLang="zh-CN" dirty="0">
                <a:solidFill>
                  <a:srgbClr val="FF0000"/>
                </a:solidFill>
                <a:latin typeface="Consolas" pitchFamily="49" charset="0"/>
                <a:ea typeface="楷体" pitchFamily="49" charset="-122"/>
                <a:cs typeface="Consolas" pitchFamily="49" charset="0"/>
              </a:rPr>
              <a:t>(&amp;L</a:t>
            </a:r>
            <a:r>
              <a:rPr kumimoji="1" lang="zh-CN" altLang="en-US" dirty="0">
                <a:solidFill>
                  <a:srgbClr val="FF0000"/>
                </a:solidFill>
                <a:latin typeface="Consolas" pitchFamily="49" charset="0"/>
                <a:ea typeface="楷体" pitchFamily="49" charset="-122"/>
                <a:cs typeface="Consolas" pitchFamily="49" charset="0"/>
              </a:rPr>
              <a:t>，</a:t>
            </a:r>
            <a:r>
              <a:rPr kumimoji="1" lang="en-US" altLang="zh-CN" i="1" dirty="0" err="1">
                <a:solidFill>
                  <a:srgbClr val="FF0000"/>
                </a:solidFill>
                <a:latin typeface="Consolas" pitchFamily="49" charset="0"/>
                <a:ea typeface="楷体" pitchFamily="49" charset="-122"/>
                <a:cs typeface="Consolas" pitchFamily="49" charset="0"/>
              </a:rPr>
              <a:t>i</a:t>
            </a:r>
            <a:r>
              <a:rPr kumimoji="1" lang="zh-CN" altLang="en-US" dirty="0">
                <a:solidFill>
                  <a:srgbClr val="FF0000"/>
                </a:solidFill>
                <a:latin typeface="Consolas" pitchFamily="49" charset="0"/>
                <a:ea typeface="楷体" pitchFamily="49" charset="-122"/>
                <a:cs typeface="Consolas" pitchFamily="49" charset="0"/>
              </a:rPr>
              <a:t>，</a:t>
            </a:r>
            <a:r>
              <a:rPr kumimoji="1" lang="en-US" altLang="zh-CN" dirty="0">
                <a:solidFill>
                  <a:srgbClr val="FF0000"/>
                </a:solidFill>
                <a:latin typeface="Consolas" pitchFamily="49" charset="0"/>
                <a:ea typeface="楷体" pitchFamily="49" charset="-122"/>
                <a:cs typeface="Consolas" pitchFamily="49" charset="0"/>
              </a:rPr>
              <a:t>&amp;</a:t>
            </a:r>
            <a:r>
              <a:rPr kumimoji="1" lang="en-US" altLang="zh-CN" i="1" dirty="0">
                <a:solidFill>
                  <a:srgbClr val="FF0000"/>
                </a:solidFill>
                <a:latin typeface="Consolas" pitchFamily="49" charset="0"/>
                <a:ea typeface="楷体" pitchFamily="49" charset="-122"/>
                <a:cs typeface="Consolas" pitchFamily="49" charset="0"/>
              </a:rPr>
              <a:t>e</a:t>
            </a:r>
            <a:r>
              <a:rPr kumimoji="1" lang="en-US" altLang="zh-CN" dirty="0">
                <a:solidFill>
                  <a:srgbClr val="FF0000"/>
                </a:solidFill>
                <a:latin typeface="Consolas" pitchFamily="49" charset="0"/>
                <a:ea typeface="楷体" pitchFamily="49" charset="-122"/>
                <a:cs typeface="Consolas" pitchFamily="49" charset="0"/>
              </a:rPr>
              <a:t>)</a:t>
            </a:r>
            <a:r>
              <a:rPr kumimoji="1" lang="zh-CN" altLang="en-US" dirty="0">
                <a:solidFill>
                  <a:srgbClr val="FF0000"/>
                </a:solidFill>
                <a:latin typeface="Consolas" pitchFamily="49" charset="0"/>
                <a:ea typeface="楷体" pitchFamily="49" charset="-122"/>
                <a:cs typeface="Consolas" pitchFamily="49" charset="0"/>
              </a:rPr>
              <a:t>：</a:t>
            </a:r>
            <a:r>
              <a:rPr kumimoji="1" lang="zh-CN" altLang="en-US" dirty="0">
                <a:solidFill>
                  <a:srgbClr val="0000FF"/>
                </a:solidFill>
                <a:latin typeface="Consolas" pitchFamily="49" charset="0"/>
                <a:ea typeface="楷体" pitchFamily="49" charset="-122"/>
                <a:cs typeface="Consolas" pitchFamily="49" charset="0"/>
              </a:rPr>
              <a:t>删除</a:t>
            </a:r>
            <a:r>
              <a:rPr kumimoji="1" lang="en-US" altLang="zh-CN" dirty="0">
                <a:solidFill>
                  <a:srgbClr val="0000FF"/>
                </a:solidFill>
                <a:latin typeface="Consolas" pitchFamily="49" charset="0"/>
                <a:ea typeface="楷体" pitchFamily="49" charset="-122"/>
                <a:cs typeface="Consolas" pitchFamily="49" charset="0"/>
              </a:rPr>
              <a:t>L</a:t>
            </a:r>
            <a:r>
              <a:rPr kumimoji="1" lang="zh-CN" altLang="en-US" dirty="0">
                <a:solidFill>
                  <a:srgbClr val="0000FF"/>
                </a:solidFill>
                <a:latin typeface="Consolas" pitchFamily="49" charset="0"/>
                <a:ea typeface="楷体" pitchFamily="49" charset="-122"/>
                <a:cs typeface="Consolas" pitchFamily="49" charset="0"/>
              </a:rPr>
              <a:t>的第</a:t>
            </a:r>
            <a:r>
              <a:rPr kumimoji="1" lang="en-US" altLang="zh-CN" i="1" dirty="0" err="1">
                <a:solidFill>
                  <a:srgbClr val="0000FF"/>
                </a:solidFill>
                <a:latin typeface="Consolas" pitchFamily="49" charset="0"/>
                <a:ea typeface="楷体" pitchFamily="49" charset="-122"/>
                <a:cs typeface="Consolas" pitchFamily="49" charset="0"/>
              </a:rPr>
              <a:t>i</a:t>
            </a:r>
            <a:r>
              <a:rPr kumimoji="1" lang="zh-CN" altLang="en-US" dirty="0">
                <a:solidFill>
                  <a:srgbClr val="0000FF"/>
                </a:solidFill>
                <a:latin typeface="Consolas" pitchFamily="49" charset="0"/>
                <a:ea typeface="楷体" pitchFamily="49" charset="-122"/>
                <a:cs typeface="Consolas" pitchFamily="49" charset="0"/>
              </a:rPr>
              <a:t>（</a:t>
            </a:r>
            <a:r>
              <a:rPr kumimoji="1" lang="en-US" altLang="zh-CN" dirty="0">
                <a:solidFill>
                  <a:srgbClr val="0000FF"/>
                </a:solidFill>
                <a:latin typeface="Consolas" pitchFamily="49" charset="0"/>
                <a:ea typeface="楷体" pitchFamily="49" charset="-122"/>
                <a:cs typeface="Consolas" pitchFamily="49" charset="0"/>
              </a:rPr>
              <a:t>1</a:t>
            </a:r>
            <a:r>
              <a:rPr kumimoji="1" lang="en-US" altLang="zh-CN" dirty="0">
                <a:solidFill>
                  <a:srgbClr val="0000FF"/>
                </a:solidFill>
                <a:latin typeface="Consolas" pitchFamily="49" charset="0"/>
                <a:ea typeface="+mj-ea"/>
                <a:cs typeface="Consolas" pitchFamily="49" charset="0"/>
              </a:rPr>
              <a:t>≤</a:t>
            </a:r>
            <a:r>
              <a:rPr kumimoji="1" lang="en-US" altLang="zh-CN" i="1" dirty="0">
                <a:solidFill>
                  <a:srgbClr val="0000FF"/>
                </a:solidFill>
                <a:latin typeface="Consolas" pitchFamily="49" charset="0"/>
                <a:ea typeface="楷体" pitchFamily="49" charset="-122"/>
                <a:cs typeface="Consolas" pitchFamily="49" charset="0"/>
              </a:rPr>
              <a:t>i</a:t>
            </a:r>
            <a:r>
              <a:rPr kumimoji="1" lang="en-US" altLang="zh-CN" dirty="0">
                <a:solidFill>
                  <a:srgbClr val="0000FF"/>
                </a:solidFill>
                <a:latin typeface="Consolas" pitchFamily="49" charset="0"/>
                <a:ea typeface="+mj-ea"/>
                <a:cs typeface="Consolas" pitchFamily="49" charset="0"/>
              </a:rPr>
              <a:t>≤</a:t>
            </a:r>
            <a:r>
              <a:rPr kumimoji="1" lang="en-US" altLang="zh-CN" i="1" dirty="0">
                <a:solidFill>
                  <a:srgbClr val="0000FF"/>
                </a:solidFill>
                <a:latin typeface="Consolas" pitchFamily="49" charset="0"/>
                <a:ea typeface="楷体" pitchFamily="49" charset="-122"/>
                <a:cs typeface="Consolas" pitchFamily="49" charset="0"/>
              </a:rPr>
              <a:t>n</a:t>
            </a:r>
            <a:r>
              <a:rPr kumimoji="1" lang="zh-CN" altLang="en-US" dirty="0">
                <a:solidFill>
                  <a:srgbClr val="0000FF"/>
                </a:solidFill>
                <a:latin typeface="Consolas" pitchFamily="49" charset="0"/>
                <a:ea typeface="楷体" pitchFamily="49" charset="-122"/>
                <a:cs typeface="Consolas" pitchFamily="49" charset="0"/>
              </a:rPr>
              <a:t>）个元素，并用</a:t>
            </a:r>
            <a:r>
              <a:rPr kumimoji="1" lang="en-US" altLang="zh-CN" i="1" dirty="0">
                <a:solidFill>
                  <a:srgbClr val="0000FF"/>
                </a:solidFill>
                <a:latin typeface="Consolas" pitchFamily="49" charset="0"/>
                <a:ea typeface="楷体" pitchFamily="49" charset="-122"/>
                <a:cs typeface="Consolas" pitchFamily="49" charset="0"/>
              </a:rPr>
              <a:t>e</a:t>
            </a:r>
            <a:r>
              <a:rPr kumimoji="1" lang="zh-CN" altLang="en-US" dirty="0">
                <a:solidFill>
                  <a:srgbClr val="0000FF"/>
                </a:solidFill>
                <a:latin typeface="Consolas" pitchFamily="49" charset="0"/>
                <a:ea typeface="楷体" pitchFamily="49" charset="-122"/>
                <a:cs typeface="Consolas" pitchFamily="49" charset="0"/>
              </a:rPr>
              <a:t>返回其值，</a:t>
            </a:r>
            <a:r>
              <a:rPr kumimoji="1" lang="en-US" altLang="zh-CN" dirty="0">
                <a:solidFill>
                  <a:srgbClr val="0000FF"/>
                </a:solidFill>
                <a:latin typeface="Consolas" pitchFamily="49" charset="0"/>
                <a:ea typeface="楷体" pitchFamily="49" charset="-122"/>
                <a:cs typeface="Consolas" pitchFamily="49" charset="0"/>
              </a:rPr>
              <a:t>L</a:t>
            </a:r>
            <a:r>
              <a:rPr kumimoji="1" lang="zh-CN" altLang="en-US" dirty="0">
                <a:solidFill>
                  <a:srgbClr val="0000FF"/>
                </a:solidFill>
                <a:latin typeface="Consolas" pitchFamily="49" charset="0"/>
                <a:ea typeface="楷体" pitchFamily="49" charset="-122"/>
                <a:cs typeface="Consolas" pitchFamily="49" charset="0"/>
              </a:rPr>
              <a:t>的长度减</a:t>
            </a:r>
            <a:r>
              <a:rPr kumimoji="1" lang="en-US" altLang="zh-CN" dirty="0">
                <a:solidFill>
                  <a:srgbClr val="0000FF"/>
                </a:solidFill>
                <a:latin typeface="Consolas" pitchFamily="49" charset="0"/>
                <a:ea typeface="楷体" pitchFamily="49" charset="-122"/>
                <a:cs typeface="Consolas" pitchFamily="49" charset="0"/>
              </a:rPr>
              <a:t>1</a:t>
            </a:r>
            <a:r>
              <a:rPr kumimoji="1" lang="zh-CN" altLang="en-US" dirty="0">
                <a:solidFill>
                  <a:srgbClr val="0000FF"/>
                </a:solidFill>
                <a:latin typeface="Consolas" pitchFamily="49" charset="0"/>
                <a:ea typeface="楷体" pitchFamily="49" charset="-122"/>
                <a:cs typeface="Consolas" pitchFamily="49" charset="0"/>
              </a:rPr>
              <a:t>。</a:t>
            </a:r>
          </a:p>
        </p:txBody>
      </p:sp>
      <p:sp>
        <p:nvSpPr>
          <p:cNvPr id="3" name="幻灯片编号占位符 2"/>
          <p:cNvSpPr>
            <a:spLocks noGrp="1"/>
          </p:cNvSpPr>
          <p:nvPr>
            <p:ph type="sldNum" sz="quarter" idx="12"/>
          </p:nvPr>
        </p:nvSpPr>
        <p:spPr/>
        <p:txBody>
          <a:bodyPr/>
          <a:lstStyle/>
          <a:p>
            <a:fld id="{BC067DFE-42A7-4CB5-93C4-F2F97DA7580C}" type="slidenum">
              <a:rPr lang="en-US" altLang="zh-CN" smtClean="0"/>
              <a:pPr/>
              <a:t>5</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advTm="24166"/>
    </mc:Choice>
    <mc:Fallback xmlns="">
      <p:transition xmlns:p14="http://schemas.microsoft.com/office/powerpoint/2010/main" spd="slow" advTm="24166"/>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285720" y="563006"/>
            <a:ext cx="8572560" cy="2652210"/>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wrap="square" lIns="216000" tIns="216000" rIns="144000" bIns="216000">
            <a:spAutoFit/>
          </a:bodyPr>
          <a:lstStyle/>
          <a:p>
            <a:pPr algn="l"/>
            <a:r>
              <a:rPr kumimoji="1" lang="en-US" altLang="zh-CN" sz="1800">
                <a:solidFill>
                  <a:srgbClr val="0000FF"/>
                </a:solidFill>
                <a:latin typeface="Consolas" pitchFamily="49" charset="0"/>
                <a:ea typeface="仿宋" pitchFamily="49" charset="-122"/>
                <a:cs typeface="Consolas" pitchFamily="49" charset="0"/>
              </a:rPr>
              <a:t>   for </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0;i</a:t>
            </a:r>
            <a:r>
              <a:rPr kumimoji="1" lang="en-US" altLang="zh-CN" sz="1800" dirty="0">
                <a:solidFill>
                  <a:srgbClr val="0000FF"/>
                </a:solidFill>
                <a:latin typeface="Consolas" pitchFamily="49" charset="0"/>
                <a:ea typeface="仿宋" pitchFamily="49" charset="-122"/>
                <a:cs typeface="Consolas" pitchFamily="49" charset="0"/>
              </a:rPr>
              <a:t>&lt;</a:t>
            </a:r>
            <a:r>
              <a:rPr kumimoji="1" lang="en-US" altLang="zh-CN" sz="1800" dirty="0" err="1">
                <a:solidFill>
                  <a:srgbClr val="0000FF"/>
                </a:solidFill>
                <a:latin typeface="Consolas" pitchFamily="49" charset="0"/>
                <a:ea typeface="仿宋" pitchFamily="49" charset="-122"/>
                <a:cs typeface="Consolas" pitchFamily="49" charset="0"/>
              </a:rPr>
              <a:t>n;i</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a:solidFill>
                  <a:srgbClr val="0070C0"/>
                </a:solidFill>
                <a:latin typeface="Consolas" pitchFamily="49" charset="0"/>
                <a:ea typeface="仿宋" pitchFamily="49" charset="-122"/>
                <a:cs typeface="Consolas" pitchFamily="49" charset="0"/>
              </a:rPr>
              <a:t>//</a:t>
            </a:r>
            <a:r>
              <a:rPr kumimoji="1" lang="zh-CN" altLang="en-US" sz="1800" dirty="0">
                <a:solidFill>
                  <a:srgbClr val="0070C0"/>
                </a:solidFill>
                <a:latin typeface="Consolas" pitchFamily="49" charset="0"/>
                <a:ea typeface="仿宋" pitchFamily="49" charset="-122"/>
                <a:cs typeface="Consolas" pitchFamily="49" charset="0"/>
              </a:rPr>
              <a:t>循环</a:t>
            </a:r>
            <a:r>
              <a:rPr kumimoji="1" lang="zh-CN" altLang="en-US" sz="1800">
                <a:solidFill>
                  <a:srgbClr val="0070C0"/>
                </a:solidFill>
                <a:latin typeface="Consolas" pitchFamily="49" charset="0"/>
                <a:ea typeface="仿宋" pitchFamily="49" charset="-122"/>
                <a:cs typeface="Consolas" pitchFamily="49" charset="0"/>
              </a:rPr>
              <a:t>建立数据结点</a:t>
            </a:r>
            <a:endParaRPr kumimoji="1" lang="zh-CN" altLang="en-US" sz="1800" dirty="0">
              <a:solidFill>
                <a:srgbClr val="0070C0"/>
              </a:solidFill>
              <a:latin typeface="Consolas" pitchFamily="49" charset="0"/>
              <a:ea typeface="仿宋" pitchFamily="49" charset="-122"/>
              <a:cs typeface="Consolas" pitchFamily="49" charset="0"/>
            </a:endParaRPr>
          </a:p>
          <a:p>
            <a:pPr algn="l"/>
            <a:r>
              <a:rPr kumimoji="1" lang="zh-CN" altLang="en-US" sz="1800">
                <a:solidFill>
                  <a:srgbClr val="0000FF"/>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rPr>
              <a:t>s=(LinkNode *)malloc(sizeof(LinkNode));</a:t>
            </a:r>
            <a:endParaRPr kumimoji="1" lang="en-US" altLang="zh-CN" sz="1800" dirty="0">
              <a:solidFill>
                <a:srgbClr val="0000FF"/>
              </a:solidFill>
              <a:latin typeface="Consolas" pitchFamily="49" charset="0"/>
              <a:ea typeface="仿宋" pitchFamily="49" charset="-122"/>
              <a:cs typeface="Consolas" pitchFamily="49" charset="0"/>
            </a:endParaRPr>
          </a:p>
          <a:p>
            <a:pPr algn="l"/>
            <a:r>
              <a:rPr kumimoji="1" lang="en-US" altLang="zh-CN" sz="1800" dirty="0">
                <a:solidFill>
                  <a:srgbClr val="0000FF"/>
                </a:solidFill>
                <a:latin typeface="Consolas" pitchFamily="49" charset="0"/>
                <a:ea typeface="仿宋" pitchFamily="49" charset="-122"/>
                <a:cs typeface="Consolas" pitchFamily="49" charset="0"/>
              </a:rPr>
              <a:t>	s-&gt;data=a[</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a:solidFill>
                  <a:srgbClr val="0070C0"/>
                </a:solidFill>
                <a:latin typeface="Consolas" pitchFamily="49" charset="0"/>
                <a:ea typeface="仿宋" pitchFamily="49" charset="-122"/>
                <a:cs typeface="Consolas" pitchFamily="49" charset="0"/>
              </a:rPr>
              <a:t>//</a:t>
            </a:r>
            <a:r>
              <a:rPr kumimoji="1" lang="zh-CN" altLang="en-US" sz="1800">
                <a:solidFill>
                  <a:srgbClr val="0070C0"/>
                </a:solidFill>
                <a:latin typeface="Consolas" pitchFamily="49" charset="0"/>
                <a:ea typeface="仿宋" pitchFamily="49" charset="-122"/>
                <a:cs typeface="Consolas" pitchFamily="49" charset="0"/>
              </a:rPr>
              <a:t>创建数据结点</a:t>
            </a:r>
            <a:r>
              <a:rPr kumimoji="1" lang="en-US" altLang="zh-CN" sz="1800">
                <a:solidFill>
                  <a:srgbClr val="0070C0"/>
                </a:solidFill>
                <a:latin typeface="Consolas" pitchFamily="49" charset="0"/>
                <a:ea typeface="仿宋" pitchFamily="49" charset="-122"/>
                <a:cs typeface="Consolas" pitchFamily="49" charset="0"/>
              </a:rPr>
              <a:t>s</a:t>
            </a:r>
            <a:endParaRPr kumimoji="1" lang="en-US" altLang="zh-CN" sz="1800" dirty="0">
              <a:solidFill>
                <a:srgbClr val="0070C0"/>
              </a:solidFill>
              <a:latin typeface="Consolas" pitchFamily="49" charset="0"/>
              <a:ea typeface="仿宋" pitchFamily="49" charset="-122"/>
              <a:cs typeface="Consolas" pitchFamily="49" charset="0"/>
            </a:endParaRPr>
          </a:p>
          <a:p>
            <a:pPr algn="l"/>
            <a:r>
              <a:rPr kumimoji="1" lang="en-US" altLang="zh-CN" sz="1800" dirty="0">
                <a:solidFill>
                  <a:schemeClr val="tx2"/>
                </a:solidFill>
                <a:latin typeface="Consolas" pitchFamily="49" charset="0"/>
                <a:ea typeface="仿宋" pitchFamily="49" charset="-122"/>
                <a:cs typeface="Consolas" pitchFamily="49" charset="0"/>
              </a:rPr>
              <a:t>	</a:t>
            </a:r>
            <a:r>
              <a:rPr kumimoji="1" lang="en-US" altLang="zh-CN" sz="1800" dirty="0">
                <a:solidFill>
                  <a:srgbClr val="FF00FF"/>
                </a:solidFill>
                <a:latin typeface="Consolas" pitchFamily="49" charset="0"/>
                <a:ea typeface="仿宋" pitchFamily="49" charset="-122"/>
                <a:cs typeface="Consolas" pitchFamily="49" charset="0"/>
              </a:rPr>
              <a:t>r-&gt;next=s;</a:t>
            </a:r>
            <a:r>
              <a:rPr kumimoji="1" lang="en-US" altLang="zh-CN" sz="1800">
                <a:solidFill>
                  <a:srgbClr val="FF00FF"/>
                </a:solidFill>
                <a:latin typeface="Consolas" pitchFamily="49" charset="0"/>
                <a:ea typeface="仿宋" pitchFamily="49" charset="-122"/>
                <a:cs typeface="Consolas" pitchFamily="49" charset="0"/>
              </a:rPr>
              <a:t>		</a:t>
            </a:r>
            <a:r>
              <a:rPr kumimoji="1" lang="en-US" altLang="zh-CN" sz="1800">
                <a:solidFill>
                  <a:srgbClr val="0070C0"/>
                </a:solidFill>
                <a:latin typeface="Consolas" pitchFamily="49" charset="0"/>
                <a:ea typeface="仿宋" pitchFamily="49" charset="-122"/>
                <a:cs typeface="Consolas" pitchFamily="49" charset="0"/>
              </a:rPr>
              <a:t>//</a:t>
            </a:r>
            <a:r>
              <a:rPr kumimoji="1" lang="zh-CN" altLang="en-US" sz="1800">
                <a:solidFill>
                  <a:srgbClr val="0070C0"/>
                </a:solidFill>
                <a:latin typeface="Consolas" pitchFamily="49" charset="0"/>
                <a:ea typeface="仿宋" pitchFamily="49" charset="-122"/>
                <a:cs typeface="Consolas" pitchFamily="49" charset="0"/>
              </a:rPr>
              <a:t>将</a:t>
            </a:r>
            <a:r>
              <a:rPr kumimoji="1" lang="en-US" altLang="zh-CN" sz="1800">
                <a:solidFill>
                  <a:srgbClr val="0070C0"/>
                </a:solidFill>
                <a:latin typeface="Consolas" pitchFamily="49" charset="0"/>
                <a:ea typeface="仿宋" pitchFamily="49" charset="-122"/>
                <a:cs typeface="Consolas" pitchFamily="49" charset="0"/>
              </a:rPr>
              <a:t>s</a:t>
            </a:r>
            <a:r>
              <a:rPr kumimoji="1" lang="zh-CN" altLang="en-US" sz="1800">
                <a:solidFill>
                  <a:srgbClr val="0070C0"/>
                </a:solidFill>
                <a:latin typeface="Consolas" pitchFamily="49" charset="0"/>
                <a:ea typeface="仿宋" pitchFamily="49" charset="-122"/>
                <a:cs typeface="Consolas" pitchFamily="49" charset="0"/>
              </a:rPr>
              <a:t>插入</a:t>
            </a:r>
            <a:r>
              <a:rPr kumimoji="1" lang="en-US" altLang="zh-CN" sz="1800">
                <a:solidFill>
                  <a:srgbClr val="0070C0"/>
                </a:solidFill>
                <a:latin typeface="Consolas" pitchFamily="49" charset="0"/>
                <a:ea typeface="仿宋" pitchFamily="49" charset="-122"/>
                <a:cs typeface="Consolas" pitchFamily="49" charset="0"/>
              </a:rPr>
              <a:t>r</a:t>
            </a:r>
            <a:r>
              <a:rPr kumimoji="1" lang="zh-CN" altLang="en-US" sz="1800" dirty="0">
                <a:solidFill>
                  <a:srgbClr val="0070C0"/>
                </a:solidFill>
                <a:latin typeface="Consolas" pitchFamily="49" charset="0"/>
                <a:ea typeface="仿宋" pitchFamily="49" charset="-122"/>
                <a:cs typeface="Consolas" pitchFamily="49" charset="0"/>
              </a:rPr>
              <a:t>之后</a:t>
            </a:r>
          </a:p>
          <a:p>
            <a:pPr algn="l"/>
            <a:r>
              <a:rPr kumimoji="1" lang="zh-CN" altLang="en-US" sz="1800" dirty="0">
                <a:solidFill>
                  <a:srgbClr val="FF00FF"/>
                </a:solidFill>
                <a:latin typeface="Consolas" pitchFamily="49" charset="0"/>
                <a:ea typeface="仿宋" pitchFamily="49" charset="-122"/>
                <a:cs typeface="Consolas" pitchFamily="49" charset="0"/>
              </a:rPr>
              <a:t>	</a:t>
            </a:r>
            <a:r>
              <a:rPr kumimoji="1" lang="en-US" altLang="zh-CN" sz="1800" dirty="0">
                <a:solidFill>
                  <a:srgbClr val="FF00FF"/>
                </a:solidFill>
                <a:latin typeface="Consolas" pitchFamily="49" charset="0"/>
                <a:ea typeface="仿宋" pitchFamily="49" charset="-122"/>
                <a:cs typeface="Consolas" pitchFamily="49" charset="0"/>
              </a:rPr>
              <a:t>r=s;</a:t>
            </a:r>
          </a:p>
          <a:p>
            <a:pPr algn="l"/>
            <a:r>
              <a:rPr kumimoji="1" lang="en-US" altLang="zh-CN" sz="1800">
                <a:solidFill>
                  <a:schemeClr val="tx2"/>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rPr>
              <a:t>}</a:t>
            </a:r>
            <a:endParaRPr kumimoji="1" lang="en-US" altLang="zh-CN" sz="1800" dirty="0">
              <a:solidFill>
                <a:srgbClr val="0000FF"/>
              </a:solidFill>
              <a:latin typeface="Consolas" pitchFamily="49" charset="0"/>
              <a:ea typeface="仿宋" pitchFamily="49" charset="-122"/>
              <a:cs typeface="Consolas" pitchFamily="49" charset="0"/>
            </a:endParaRPr>
          </a:p>
          <a:p>
            <a:pPr algn="l"/>
            <a:r>
              <a:rPr kumimoji="1" lang="en-US" altLang="zh-CN" sz="1800">
                <a:solidFill>
                  <a:schemeClr val="tx2"/>
                </a:solidFill>
                <a:latin typeface="Consolas" pitchFamily="49" charset="0"/>
                <a:ea typeface="仿宋" pitchFamily="49" charset="-122"/>
                <a:cs typeface="Consolas" pitchFamily="49" charset="0"/>
              </a:rPr>
              <a:t>   </a:t>
            </a:r>
            <a:r>
              <a:rPr kumimoji="1" lang="en-US" altLang="zh-CN" sz="1800">
                <a:solidFill>
                  <a:srgbClr val="FF00FF"/>
                </a:solidFill>
                <a:latin typeface="Consolas" pitchFamily="49" charset="0"/>
                <a:ea typeface="仿宋" pitchFamily="49" charset="-122"/>
                <a:cs typeface="Consolas" pitchFamily="49" charset="0"/>
              </a:rPr>
              <a:t>r-</a:t>
            </a:r>
            <a:r>
              <a:rPr kumimoji="1" lang="en-US" altLang="zh-CN" sz="1800" dirty="0">
                <a:solidFill>
                  <a:srgbClr val="FF00FF"/>
                </a:solidFill>
                <a:latin typeface="Consolas" pitchFamily="49" charset="0"/>
                <a:ea typeface="仿宋" pitchFamily="49" charset="-122"/>
                <a:cs typeface="Consolas" pitchFamily="49" charset="0"/>
              </a:rPr>
              <a:t>&gt;next=NULL;</a:t>
            </a:r>
            <a:r>
              <a:rPr kumimoji="1" lang="en-US" altLang="zh-CN" sz="1800">
                <a:solidFill>
                  <a:schemeClr val="tx2"/>
                </a:solidFill>
                <a:latin typeface="Consolas" pitchFamily="49" charset="0"/>
                <a:ea typeface="仿宋" pitchFamily="49" charset="-122"/>
                <a:cs typeface="Consolas" pitchFamily="49" charset="0"/>
              </a:rPr>
              <a:t>		</a:t>
            </a:r>
            <a:r>
              <a:rPr kumimoji="1" lang="en-US" altLang="zh-CN" sz="1800">
                <a:solidFill>
                  <a:srgbClr val="0070C0"/>
                </a:solidFill>
                <a:latin typeface="Consolas" pitchFamily="49" charset="0"/>
                <a:ea typeface="仿宋" pitchFamily="49" charset="-122"/>
                <a:cs typeface="Consolas" pitchFamily="49" charset="0"/>
              </a:rPr>
              <a:t>//</a:t>
            </a:r>
            <a:r>
              <a:rPr kumimoji="1" lang="zh-CN" altLang="en-US" sz="1800">
                <a:solidFill>
                  <a:srgbClr val="0070C0"/>
                </a:solidFill>
                <a:latin typeface="Consolas" pitchFamily="49" charset="0"/>
                <a:ea typeface="仿宋" pitchFamily="49" charset="-122"/>
                <a:cs typeface="Consolas" pitchFamily="49" charset="0"/>
              </a:rPr>
              <a:t>尾结点</a:t>
            </a:r>
            <a:r>
              <a:rPr kumimoji="1" lang="en-US" altLang="zh-CN" sz="1800">
                <a:solidFill>
                  <a:srgbClr val="0070C0"/>
                </a:solidFill>
                <a:latin typeface="Consolas" pitchFamily="49" charset="0"/>
                <a:ea typeface="仿宋" pitchFamily="49" charset="-122"/>
                <a:cs typeface="Consolas" pitchFamily="49" charset="0"/>
              </a:rPr>
              <a:t>next</a:t>
            </a:r>
            <a:r>
              <a:rPr kumimoji="1" lang="zh-CN" altLang="en-US" sz="1800" dirty="0">
                <a:solidFill>
                  <a:srgbClr val="0070C0"/>
                </a:solidFill>
                <a:latin typeface="Consolas" pitchFamily="49" charset="0"/>
                <a:ea typeface="仿宋" pitchFamily="49" charset="-122"/>
                <a:cs typeface="Consolas" pitchFamily="49" charset="0"/>
              </a:rPr>
              <a:t>域置为</a:t>
            </a:r>
            <a:r>
              <a:rPr kumimoji="1" lang="en-US" altLang="zh-CN" sz="1800" dirty="0">
                <a:solidFill>
                  <a:srgbClr val="0070C0"/>
                </a:solidFill>
                <a:latin typeface="Consolas" pitchFamily="49" charset="0"/>
                <a:ea typeface="仿宋" pitchFamily="49" charset="-122"/>
                <a:cs typeface="Consolas" pitchFamily="49" charset="0"/>
              </a:rPr>
              <a:t>NULL</a:t>
            </a:r>
          </a:p>
          <a:p>
            <a:pPr algn="l"/>
            <a:r>
              <a:rPr kumimoji="1" lang="en-US" altLang="zh-CN" sz="1800" dirty="0">
                <a:solidFill>
                  <a:srgbClr val="0000FF"/>
                </a:solidFill>
                <a:latin typeface="Consolas" pitchFamily="49" charset="0"/>
                <a:ea typeface="仿宋" pitchFamily="49" charset="-122"/>
                <a:cs typeface="Consolas" pitchFamily="49" charset="0"/>
              </a:rPr>
              <a:t>}</a:t>
            </a:r>
          </a:p>
        </p:txBody>
      </p:sp>
      <p:grpSp>
        <p:nvGrpSpPr>
          <p:cNvPr id="28" name="组合 27"/>
          <p:cNvGrpSpPr/>
          <p:nvPr/>
        </p:nvGrpSpPr>
        <p:grpSpPr>
          <a:xfrm>
            <a:off x="727100" y="3489271"/>
            <a:ext cx="7488238" cy="2319207"/>
            <a:chOff x="655662" y="3203519"/>
            <a:chExt cx="7488238" cy="2319207"/>
          </a:xfrm>
        </p:grpSpPr>
        <p:sp>
          <p:nvSpPr>
            <p:cNvPr id="23" name="Text Box 20"/>
            <p:cNvSpPr txBox="1">
              <a:spLocks noChangeArrowheads="1"/>
            </p:cNvSpPr>
            <p:nvPr/>
          </p:nvSpPr>
          <p:spPr bwMode="auto">
            <a:xfrm>
              <a:off x="5286380" y="3203519"/>
              <a:ext cx="574675" cy="396875"/>
            </a:xfrm>
            <a:prstGeom prst="rect">
              <a:avLst/>
            </a:prstGeom>
            <a:noFill/>
            <a:ln w="9525">
              <a:noFill/>
              <a:miter lim="800000"/>
              <a:headEnd/>
              <a:tailEnd/>
            </a:ln>
            <a:effectLst/>
          </p:spPr>
          <p:txBody>
            <a:bodyPr>
              <a:spAutoFit/>
            </a:bodyPr>
            <a:lstStyle/>
            <a:p>
              <a:pPr algn="l">
                <a:spcBef>
                  <a:spcPct val="50000"/>
                </a:spcBef>
              </a:pPr>
              <a:r>
                <a:rPr lang="en-US" altLang="zh-CN" sz="2000" i="1" dirty="0">
                  <a:latin typeface="Consolas" pitchFamily="49" charset="0"/>
                  <a:cs typeface="Consolas" pitchFamily="49" charset="0"/>
                </a:rPr>
                <a:t>r</a:t>
              </a:r>
            </a:p>
          </p:txBody>
        </p:sp>
        <p:sp>
          <p:nvSpPr>
            <p:cNvPr id="4" name="下箭头 3"/>
            <p:cNvSpPr/>
            <p:nvPr/>
          </p:nvSpPr>
          <p:spPr>
            <a:xfrm>
              <a:off x="4286248" y="3214686"/>
              <a:ext cx="214314" cy="500066"/>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5" name="Oval 22"/>
            <p:cNvSpPr>
              <a:spLocks noChangeArrowheads="1"/>
            </p:cNvSpPr>
            <p:nvPr/>
          </p:nvSpPr>
          <p:spPr bwMode="auto">
            <a:xfrm>
              <a:off x="6632600" y="3587705"/>
              <a:ext cx="1511300" cy="1512887"/>
            </a:xfrm>
            <a:prstGeom prst="ellipse">
              <a:avLst/>
            </a:prstGeom>
            <a:solidFill>
              <a:schemeClr val="accent1">
                <a:alpha val="0"/>
              </a:schemeClr>
            </a:solidFill>
            <a:ln w="9525">
              <a:solidFill>
                <a:srgbClr val="C00000"/>
              </a:solidFill>
              <a:miter lim="800000"/>
              <a:headEnd/>
              <a:tailEnd/>
            </a:ln>
            <a:effectLst/>
          </p:spPr>
          <p:txBody>
            <a:bodyPr wrap="none" anchor="ctr"/>
            <a:lstStyle/>
            <a:p>
              <a:endParaRPr lang="zh-CN" altLang="en-US">
                <a:latin typeface="Consolas" pitchFamily="49" charset="0"/>
                <a:cs typeface="Consolas" pitchFamily="49" charset="0"/>
              </a:endParaRPr>
            </a:p>
          </p:txBody>
        </p:sp>
        <p:sp>
          <p:nvSpPr>
            <p:cNvPr id="6" name="Rectangle 3"/>
            <p:cNvSpPr>
              <a:spLocks noChangeArrowheads="1"/>
            </p:cNvSpPr>
            <p:nvPr/>
          </p:nvSpPr>
          <p:spPr bwMode="auto">
            <a:xfrm>
              <a:off x="1376387" y="3876630"/>
              <a:ext cx="576263" cy="36036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7" name="Rectangle 4"/>
            <p:cNvSpPr>
              <a:spLocks noChangeArrowheads="1"/>
            </p:cNvSpPr>
            <p:nvPr/>
          </p:nvSpPr>
          <p:spPr bwMode="auto">
            <a:xfrm>
              <a:off x="1952650" y="3876630"/>
              <a:ext cx="576262" cy="36036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8" name="Line 5"/>
            <p:cNvSpPr>
              <a:spLocks noChangeShapeType="1"/>
            </p:cNvSpPr>
            <p:nvPr/>
          </p:nvSpPr>
          <p:spPr bwMode="auto">
            <a:xfrm>
              <a:off x="1087462" y="4019505"/>
              <a:ext cx="288925" cy="0"/>
            </a:xfrm>
            <a:prstGeom prst="line">
              <a:avLst/>
            </a:prstGeom>
            <a:noFill/>
            <a:ln w="28575">
              <a:solidFill>
                <a:srgbClr val="7030A0"/>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9" name="Text Box 6"/>
            <p:cNvSpPr txBox="1">
              <a:spLocks noChangeArrowheads="1"/>
            </p:cNvSpPr>
            <p:nvPr/>
          </p:nvSpPr>
          <p:spPr bwMode="auto">
            <a:xfrm>
              <a:off x="655662" y="3732167"/>
              <a:ext cx="504825" cy="396875"/>
            </a:xfrm>
            <a:prstGeom prst="rect">
              <a:avLst/>
            </a:prstGeom>
            <a:noFill/>
            <a:ln w="9525">
              <a:noFill/>
              <a:miter lim="800000"/>
              <a:headEnd/>
              <a:tailEnd/>
            </a:ln>
            <a:effectLst/>
          </p:spPr>
          <p:txBody>
            <a:bodyPr>
              <a:spAutoFit/>
            </a:bodyPr>
            <a:lstStyle/>
            <a:p>
              <a:pPr algn="l">
                <a:spcBef>
                  <a:spcPct val="50000"/>
                </a:spcBef>
              </a:pPr>
              <a:r>
                <a:rPr lang="en-US" altLang="zh-CN" sz="2000">
                  <a:latin typeface="Consolas" pitchFamily="49" charset="0"/>
                  <a:cs typeface="Consolas" pitchFamily="49" charset="0"/>
                </a:rPr>
                <a:t>L</a:t>
              </a:r>
            </a:p>
          </p:txBody>
        </p:sp>
        <p:sp>
          <p:nvSpPr>
            <p:cNvPr id="10" name="Rectangle 7"/>
            <p:cNvSpPr>
              <a:spLocks noChangeArrowheads="1"/>
            </p:cNvSpPr>
            <p:nvPr/>
          </p:nvSpPr>
          <p:spPr bwMode="auto">
            <a:xfrm>
              <a:off x="3321075" y="3889330"/>
              <a:ext cx="5762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11" name="Rectangle 8"/>
            <p:cNvSpPr>
              <a:spLocks noChangeArrowheads="1"/>
            </p:cNvSpPr>
            <p:nvPr/>
          </p:nvSpPr>
          <p:spPr bwMode="auto">
            <a:xfrm>
              <a:off x="2740050" y="3889330"/>
              <a:ext cx="5762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0000FF"/>
                  </a:solidFill>
                  <a:latin typeface="Consolas" pitchFamily="49" charset="0"/>
                  <a:cs typeface="Consolas" pitchFamily="49" charset="0"/>
                </a:rPr>
                <a:t>a</a:t>
              </a:r>
              <a:r>
                <a:rPr lang="en-US" altLang="zh-CN" sz="2000" baseline="-25000" dirty="0" err="1">
                  <a:solidFill>
                    <a:srgbClr val="0000FF"/>
                  </a:solidFill>
                  <a:latin typeface="Consolas" pitchFamily="49" charset="0"/>
                  <a:cs typeface="Consolas" pitchFamily="49" charset="0"/>
                </a:rPr>
                <a:t>1</a:t>
              </a:r>
              <a:endParaRPr lang="en-US" altLang="zh-CN" sz="2000" baseline="-25000" dirty="0">
                <a:solidFill>
                  <a:srgbClr val="0000FF"/>
                </a:solidFill>
                <a:latin typeface="Consolas" pitchFamily="49" charset="0"/>
                <a:cs typeface="Consolas" pitchFamily="49" charset="0"/>
              </a:endParaRPr>
            </a:p>
          </p:txBody>
        </p:sp>
        <p:sp>
          <p:nvSpPr>
            <p:cNvPr id="12" name="Line 9"/>
            <p:cNvSpPr>
              <a:spLocks noChangeShapeType="1"/>
            </p:cNvSpPr>
            <p:nvPr/>
          </p:nvSpPr>
          <p:spPr bwMode="auto">
            <a:xfrm>
              <a:off x="2408262" y="4070305"/>
              <a:ext cx="288925" cy="0"/>
            </a:xfrm>
            <a:prstGeom prst="line">
              <a:avLst/>
            </a:prstGeom>
            <a:noFill/>
            <a:ln w="28575">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3" name="Line 10"/>
            <p:cNvSpPr>
              <a:spLocks noChangeShapeType="1"/>
            </p:cNvSpPr>
            <p:nvPr/>
          </p:nvSpPr>
          <p:spPr bwMode="auto">
            <a:xfrm>
              <a:off x="4903812" y="4057605"/>
              <a:ext cx="288925" cy="0"/>
            </a:xfrm>
            <a:prstGeom prst="line">
              <a:avLst/>
            </a:prstGeom>
            <a:noFill/>
            <a:ln w="28575">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4" name="Line 11"/>
            <p:cNvSpPr>
              <a:spLocks noChangeShapeType="1"/>
            </p:cNvSpPr>
            <p:nvPr/>
          </p:nvSpPr>
          <p:spPr bwMode="auto">
            <a:xfrm>
              <a:off x="3802087" y="4070305"/>
              <a:ext cx="288925" cy="0"/>
            </a:xfrm>
            <a:prstGeom prst="line">
              <a:avLst/>
            </a:prstGeom>
            <a:noFill/>
            <a:ln w="28575">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5" name="Rectangle 12"/>
            <p:cNvSpPr>
              <a:spLocks noChangeArrowheads="1"/>
            </p:cNvSpPr>
            <p:nvPr/>
          </p:nvSpPr>
          <p:spPr bwMode="auto">
            <a:xfrm>
              <a:off x="5815037" y="3876630"/>
              <a:ext cx="5762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16" name="Rectangle 13"/>
            <p:cNvSpPr>
              <a:spLocks noChangeArrowheads="1"/>
            </p:cNvSpPr>
            <p:nvPr/>
          </p:nvSpPr>
          <p:spPr bwMode="auto">
            <a:xfrm>
              <a:off x="5234012" y="3876630"/>
              <a:ext cx="5762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0000FF"/>
                  </a:solidFill>
                  <a:latin typeface="Consolas" pitchFamily="49" charset="0"/>
                  <a:cs typeface="Consolas" pitchFamily="49" charset="0"/>
                </a:rPr>
                <a:t>a</a:t>
              </a:r>
              <a:r>
                <a:rPr lang="en-US" altLang="zh-CN" sz="2000" i="1" baseline="-25000">
                  <a:solidFill>
                    <a:srgbClr val="0000FF"/>
                  </a:solidFill>
                  <a:latin typeface="Consolas" pitchFamily="49" charset="0"/>
                  <a:cs typeface="Consolas" pitchFamily="49" charset="0"/>
                </a:rPr>
                <a:t>i</a:t>
              </a:r>
              <a:r>
                <a:rPr lang="en-US" altLang="zh-CN" sz="2000" baseline="-25000">
                  <a:solidFill>
                    <a:srgbClr val="0000FF"/>
                  </a:solidFill>
                  <a:latin typeface="Consolas" pitchFamily="49" charset="0"/>
                  <a:cs typeface="Consolas" pitchFamily="49" charset="0"/>
                </a:rPr>
                <a:t>-1</a:t>
              </a:r>
              <a:endParaRPr lang="en-US" altLang="zh-CN" sz="2000" baseline="-25000" dirty="0">
                <a:solidFill>
                  <a:srgbClr val="0000FF"/>
                </a:solidFill>
                <a:latin typeface="Consolas" pitchFamily="49" charset="0"/>
                <a:cs typeface="Consolas" pitchFamily="49" charset="0"/>
              </a:endParaRPr>
            </a:p>
          </p:txBody>
        </p:sp>
        <p:sp>
          <p:nvSpPr>
            <p:cNvPr id="17" name="Text Box 14"/>
            <p:cNvSpPr txBox="1">
              <a:spLocks noChangeArrowheads="1"/>
            </p:cNvSpPr>
            <p:nvPr/>
          </p:nvSpPr>
          <p:spPr bwMode="auto">
            <a:xfrm>
              <a:off x="4222775" y="3736930"/>
              <a:ext cx="504825" cy="457200"/>
            </a:xfrm>
            <a:prstGeom prst="rect">
              <a:avLst/>
            </a:prstGeom>
            <a:noFill/>
            <a:ln w="9525">
              <a:noFill/>
              <a:miter lim="800000"/>
              <a:headEnd/>
              <a:tailEnd/>
            </a:ln>
            <a:effectLst/>
          </p:spPr>
          <p:txBody>
            <a:bodyPr>
              <a:spAutoFit/>
            </a:bodyPr>
            <a:lstStyle/>
            <a:p>
              <a:pPr algn="l">
                <a:spcBef>
                  <a:spcPct val="50000"/>
                </a:spcBef>
              </a:pPr>
              <a:r>
                <a:rPr lang="en-US" altLang="zh-CN">
                  <a:latin typeface="Consolas" pitchFamily="49" charset="0"/>
                  <a:cs typeface="Consolas" pitchFamily="49" charset="0"/>
                </a:rPr>
                <a:t>…</a:t>
              </a:r>
            </a:p>
          </p:txBody>
        </p:sp>
        <p:sp>
          <p:nvSpPr>
            <p:cNvPr id="18" name="Rectangle 15"/>
            <p:cNvSpPr>
              <a:spLocks noChangeArrowheads="1"/>
            </p:cNvSpPr>
            <p:nvPr/>
          </p:nvSpPr>
          <p:spPr bwMode="auto">
            <a:xfrm>
              <a:off x="7358087" y="4308430"/>
              <a:ext cx="5762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19" name="Rectangle 16"/>
            <p:cNvSpPr>
              <a:spLocks noChangeArrowheads="1"/>
            </p:cNvSpPr>
            <p:nvPr/>
          </p:nvSpPr>
          <p:spPr bwMode="auto">
            <a:xfrm>
              <a:off x="6777062" y="4308430"/>
              <a:ext cx="5762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0000FF"/>
                  </a:solidFill>
                  <a:latin typeface="Consolas" pitchFamily="49" charset="0"/>
                  <a:cs typeface="Consolas" pitchFamily="49" charset="0"/>
                </a:rPr>
                <a:t>a</a:t>
              </a:r>
              <a:r>
                <a:rPr lang="en-US" altLang="zh-CN" sz="2000" i="1" baseline="-25000" dirty="0" err="1">
                  <a:solidFill>
                    <a:srgbClr val="0000FF"/>
                  </a:solidFill>
                  <a:latin typeface="Consolas" pitchFamily="49" charset="0"/>
                  <a:cs typeface="Consolas" pitchFamily="49" charset="0"/>
                </a:rPr>
                <a:t>i</a:t>
              </a:r>
              <a:endParaRPr lang="en-US" altLang="zh-CN" sz="2000" i="1" baseline="-25000" dirty="0">
                <a:solidFill>
                  <a:srgbClr val="0000FF"/>
                </a:solidFill>
                <a:latin typeface="Consolas" pitchFamily="49" charset="0"/>
                <a:cs typeface="Consolas" pitchFamily="49" charset="0"/>
              </a:endParaRPr>
            </a:p>
          </p:txBody>
        </p:sp>
        <p:sp>
          <p:nvSpPr>
            <p:cNvPr id="20" name="Line 17"/>
            <p:cNvSpPr>
              <a:spLocks noChangeShapeType="1"/>
            </p:cNvSpPr>
            <p:nvPr/>
          </p:nvSpPr>
          <p:spPr bwMode="auto">
            <a:xfrm flipV="1">
              <a:off x="5629300" y="3430534"/>
              <a:ext cx="0" cy="431800"/>
            </a:xfrm>
            <a:prstGeom prst="line">
              <a:avLst/>
            </a:prstGeom>
            <a:noFill/>
            <a:ln w="28575">
              <a:solidFill>
                <a:srgbClr val="0000FF"/>
              </a:solidFill>
              <a:miter lim="800000"/>
              <a:headEnd type="triangle"/>
              <a:tailEnd type="none" w="med" len="med"/>
            </a:ln>
            <a:effectLst/>
          </p:spPr>
          <p:txBody>
            <a:bodyPr wrap="none"/>
            <a:lstStyle/>
            <a:p>
              <a:endParaRPr lang="zh-CN" altLang="en-US">
                <a:latin typeface="Consolas" pitchFamily="49" charset="0"/>
                <a:cs typeface="Consolas" pitchFamily="49" charset="0"/>
              </a:endParaRPr>
            </a:p>
          </p:txBody>
        </p:sp>
        <p:sp>
          <p:nvSpPr>
            <p:cNvPr id="21" name="Line 18"/>
            <p:cNvSpPr>
              <a:spLocks noChangeShapeType="1"/>
            </p:cNvSpPr>
            <p:nvPr/>
          </p:nvSpPr>
          <p:spPr bwMode="auto">
            <a:xfrm>
              <a:off x="7065987" y="3948067"/>
              <a:ext cx="0" cy="360363"/>
            </a:xfrm>
            <a:prstGeom prst="line">
              <a:avLst/>
            </a:prstGeom>
            <a:noFill/>
            <a:ln w="28575">
              <a:solidFill>
                <a:srgbClr val="0000FF"/>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2" name="Text Box 19"/>
            <p:cNvSpPr txBox="1">
              <a:spLocks noChangeArrowheads="1"/>
            </p:cNvSpPr>
            <p:nvPr/>
          </p:nvSpPr>
          <p:spPr bwMode="auto">
            <a:xfrm>
              <a:off x="7065987" y="3587705"/>
              <a:ext cx="574675" cy="396875"/>
            </a:xfrm>
            <a:prstGeom prst="rect">
              <a:avLst/>
            </a:prstGeom>
            <a:noFill/>
            <a:ln w="9525">
              <a:noFill/>
              <a:miter lim="800000"/>
              <a:headEnd/>
              <a:tailEnd/>
            </a:ln>
            <a:effectLst/>
          </p:spPr>
          <p:txBody>
            <a:bodyPr>
              <a:spAutoFit/>
            </a:bodyPr>
            <a:lstStyle/>
            <a:p>
              <a:pPr algn="l">
                <a:spcBef>
                  <a:spcPct val="50000"/>
                </a:spcBef>
              </a:pPr>
              <a:r>
                <a:rPr lang="en-US" altLang="zh-CN" sz="2000" i="1" dirty="0">
                  <a:latin typeface="Consolas" pitchFamily="49" charset="0"/>
                  <a:cs typeface="Consolas" pitchFamily="49" charset="0"/>
                </a:rPr>
                <a:t>s</a:t>
              </a:r>
            </a:p>
          </p:txBody>
        </p:sp>
        <p:sp>
          <p:nvSpPr>
            <p:cNvPr id="24" name="Freeform 21"/>
            <p:cNvSpPr>
              <a:spLocks/>
            </p:cNvSpPr>
            <p:nvPr/>
          </p:nvSpPr>
          <p:spPr bwMode="auto">
            <a:xfrm>
              <a:off x="6275412" y="4308430"/>
              <a:ext cx="555625" cy="647700"/>
            </a:xfrm>
            <a:custGeom>
              <a:avLst/>
              <a:gdLst/>
              <a:ahLst/>
              <a:cxnLst>
                <a:cxn ang="0">
                  <a:pos x="350" y="327"/>
                </a:cxn>
                <a:cxn ang="0">
                  <a:pos x="254" y="399"/>
                </a:cxn>
                <a:cxn ang="0">
                  <a:pos x="150" y="383"/>
                </a:cxn>
                <a:cxn ang="0">
                  <a:pos x="94" y="335"/>
                </a:cxn>
                <a:cxn ang="0">
                  <a:pos x="38" y="239"/>
                </a:cxn>
                <a:cxn ang="0">
                  <a:pos x="0" y="0"/>
                </a:cxn>
              </a:cxnLst>
              <a:rect l="0" t="0" r="r" b="b"/>
              <a:pathLst>
                <a:path w="350" h="408">
                  <a:moveTo>
                    <a:pt x="350" y="327"/>
                  </a:moveTo>
                  <a:cubicBezTo>
                    <a:pt x="334" y="339"/>
                    <a:pt x="287" y="390"/>
                    <a:pt x="254" y="399"/>
                  </a:cubicBezTo>
                  <a:cubicBezTo>
                    <a:pt x="226" y="408"/>
                    <a:pt x="177" y="394"/>
                    <a:pt x="150" y="383"/>
                  </a:cubicBezTo>
                  <a:cubicBezTo>
                    <a:pt x="123" y="372"/>
                    <a:pt x="118" y="359"/>
                    <a:pt x="94" y="335"/>
                  </a:cubicBezTo>
                  <a:cubicBezTo>
                    <a:pt x="70" y="311"/>
                    <a:pt x="54" y="295"/>
                    <a:pt x="38" y="239"/>
                  </a:cubicBezTo>
                  <a:cubicBezTo>
                    <a:pt x="22" y="183"/>
                    <a:pt x="8" y="50"/>
                    <a:pt x="0" y="0"/>
                  </a:cubicBezTo>
                </a:path>
              </a:pathLst>
            </a:custGeom>
            <a:noFill/>
            <a:ln w="28575" cap="flat" cmpd="sng">
              <a:solidFill>
                <a:srgbClr val="FF3300"/>
              </a:solidFill>
              <a:prstDash val="solid"/>
              <a:miter lim="800000"/>
              <a:headEnd type="none" w="med" len="med"/>
              <a:tailEnd type="triangle" w="med" len="med"/>
            </a:ln>
            <a:effectLst/>
          </p:spPr>
          <p:txBody>
            <a:bodyPr wrap="none"/>
            <a:lstStyle/>
            <a:p>
              <a:endParaRPr lang="zh-CN" altLang="en-US">
                <a:latin typeface="Consolas" pitchFamily="49" charset="0"/>
                <a:cs typeface="Consolas" pitchFamily="49" charset="0"/>
              </a:endParaRPr>
            </a:p>
          </p:txBody>
        </p:sp>
        <p:sp>
          <p:nvSpPr>
            <p:cNvPr id="25" name="TextBox 24"/>
            <p:cNvSpPr txBox="1"/>
            <p:nvPr/>
          </p:nvSpPr>
          <p:spPr>
            <a:xfrm>
              <a:off x="5357818" y="4814840"/>
              <a:ext cx="1285884" cy="707886"/>
            </a:xfrm>
            <a:prstGeom prst="rect">
              <a:avLst/>
            </a:prstGeom>
            <a:noFill/>
          </p:spPr>
          <p:txBody>
            <a:bodyPr wrap="square" rtlCol="0">
              <a:spAutoFit/>
            </a:bodyPr>
            <a:lstStyle/>
            <a:p>
              <a:pPr algn="l"/>
              <a:r>
                <a:rPr lang="en-US" altLang="zh-CN" sz="2000" dirty="0">
                  <a:latin typeface="Consolas" pitchFamily="49" charset="0"/>
                  <a:cs typeface="Consolas" pitchFamily="49" charset="0"/>
                </a:rPr>
                <a:t>r</a:t>
              </a:r>
              <a:r>
                <a:rPr lang="en-US" altLang="zh-CN" sz="2000" dirty="0">
                  <a:latin typeface="Consolas" pitchFamily="49" charset="0"/>
                  <a:ea typeface="+mj-ea"/>
                  <a:cs typeface="Consolas" pitchFamily="49" charset="0"/>
                </a:rPr>
                <a:t>-</a:t>
              </a:r>
              <a:r>
                <a:rPr lang="en-US" altLang="zh-CN" sz="2000" dirty="0">
                  <a:latin typeface="Consolas" pitchFamily="49" charset="0"/>
                  <a:cs typeface="Consolas" pitchFamily="49" charset="0"/>
                </a:rPr>
                <a:t>&gt;next=s</a:t>
              </a:r>
              <a:endParaRPr lang="zh-CN" altLang="en-US" sz="2000" dirty="0">
                <a:latin typeface="Consolas" pitchFamily="49" charset="0"/>
                <a:cs typeface="Consolas" pitchFamily="49" charset="0"/>
              </a:endParaRPr>
            </a:p>
          </p:txBody>
        </p:sp>
      </p:grpSp>
      <p:sp>
        <p:nvSpPr>
          <p:cNvPr id="26" name="幻灯片编号占位符 25"/>
          <p:cNvSpPr>
            <a:spLocks noGrp="1"/>
          </p:cNvSpPr>
          <p:nvPr>
            <p:ph type="sldNum" sz="quarter" idx="12"/>
          </p:nvPr>
        </p:nvSpPr>
        <p:spPr/>
        <p:txBody>
          <a:bodyPr/>
          <a:lstStyle/>
          <a:p>
            <a:fld id="{BC067DFE-42A7-4CB5-93C4-F2F97DA7580C}" type="slidenum">
              <a:rPr lang="en-US" altLang="zh-CN" smtClean="0"/>
              <a:pPr/>
              <a:t>50</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42236"/>
    </mc:Choice>
    <mc:Fallback xmlns="">
      <p:transition xmlns:p14="http://schemas.microsoft.com/office/powerpoint/2010/main" spd="slow" advTm="4223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79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79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79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794">
                                            <p:txEl>
                                              <p:pRg st="5" end="5"/>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2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37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Text Box 3"/>
          <p:cNvSpPr txBox="1">
            <a:spLocks noChangeArrowheads="1"/>
          </p:cNvSpPr>
          <p:nvPr/>
        </p:nvSpPr>
        <p:spPr bwMode="auto">
          <a:xfrm>
            <a:off x="395288" y="428604"/>
            <a:ext cx="6748480" cy="523220"/>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square">
            <a:spAutoFit/>
          </a:bodyPr>
          <a:lstStyle/>
          <a:p>
            <a:pPr algn="l">
              <a:spcBef>
                <a:spcPct val="50000"/>
              </a:spcBef>
            </a:pPr>
            <a:r>
              <a:rPr kumimoji="1" lang="en-US" altLang="zh-CN" sz="2800">
                <a:solidFill>
                  <a:schemeClr val="bg1"/>
                </a:solidFill>
                <a:latin typeface="Consolas" pitchFamily="49" charset="0"/>
                <a:ea typeface="黑体" pitchFamily="49" charset="-122"/>
                <a:cs typeface="Consolas" pitchFamily="49" charset="0"/>
              </a:rPr>
              <a:t> 3</a:t>
            </a:r>
            <a:r>
              <a:rPr kumimoji="1" lang="zh-CN" altLang="en-US" sz="2800" dirty="0">
                <a:solidFill>
                  <a:schemeClr val="bg1"/>
                </a:solidFill>
                <a:latin typeface="Consolas" pitchFamily="49" charset="0"/>
                <a:ea typeface="黑体" pitchFamily="49" charset="-122"/>
                <a:cs typeface="Consolas" pitchFamily="49" charset="0"/>
              </a:rPr>
              <a:t>、线性表基本运算在单链表上的实现</a:t>
            </a:r>
            <a:r>
              <a:rPr kumimoji="1" lang="zh-CN" altLang="en-US" sz="2800" dirty="0">
                <a:solidFill>
                  <a:srgbClr val="FF3300"/>
                </a:solidFill>
                <a:latin typeface="Consolas" pitchFamily="49" charset="0"/>
                <a:ea typeface="黑体" pitchFamily="49" charset="-122"/>
                <a:cs typeface="Consolas" pitchFamily="49" charset="0"/>
              </a:rPr>
              <a:t>      </a:t>
            </a:r>
          </a:p>
        </p:txBody>
      </p:sp>
      <p:sp>
        <p:nvSpPr>
          <p:cNvPr id="38916" name="Rectangle 4"/>
          <p:cNvSpPr>
            <a:spLocks noChangeArrowheads="1"/>
          </p:cNvSpPr>
          <p:nvPr/>
        </p:nvSpPr>
        <p:spPr bwMode="auto">
          <a:xfrm>
            <a:off x="3856038" y="3716338"/>
            <a:ext cx="428625" cy="533400"/>
          </a:xfrm>
          <a:prstGeom prst="rect">
            <a:avLst/>
          </a:prstGeom>
          <a:noFill/>
          <a:ln w="9525">
            <a:noFill/>
            <a:miter lim="800000"/>
            <a:headEnd/>
            <a:tailEnd/>
          </a:ln>
          <a:effectLst/>
        </p:spPr>
        <p:txBody>
          <a:bodyPr/>
          <a:lstStyle/>
          <a:p>
            <a:pPr algn="l">
              <a:spcBef>
                <a:spcPct val="20000"/>
              </a:spcBef>
            </a:pPr>
            <a:endParaRPr lang="zh-CN" altLang="zh-CN" sz="2800" b="0">
              <a:solidFill>
                <a:schemeClr val="tx1"/>
              </a:solidFill>
              <a:latin typeface="Consolas" pitchFamily="49" charset="0"/>
              <a:ea typeface="宋体" pitchFamily="2" charset="-122"/>
              <a:cs typeface="Consolas" pitchFamily="49" charset="0"/>
            </a:endParaRPr>
          </a:p>
        </p:txBody>
      </p:sp>
      <p:sp>
        <p:nvSpPr>
          <p:cNvPr id="38926" name="Text Box 14"/>
          <p:cNvSpPr txBox="1">
            <a:spLocks noChangeArrowheads="1"/>
          </p:cNvSpPr>
          <p:nvPr/>
        </p:nvSpPr>
        <p:spPr bwMode="auto">
          <a:xfrm>
            <a:off x="323850" y="1265240"/>
            <a:ext cx="8351838" cy="1141018"/>
          </a:xfrm>
          <a:prstGeom prst="rect">
            <a:avLst/>
          </a:prstGeom>
          <a:noFill/>
          <a:ln w="9525">
            <a:noFill/>
            <a:miter lim="800000"/>
            <a:headEnd/>
            <a:tailEnd/>
          </a:ln>
          <a:effectLst/>
        </p:spPr>
        <p:txBody>
          <a:bodyPr>
            <a:spAutoFit/>
          </a:bodyPr>
          <a:lstStyle/>
          <a:p>
            <a:pPr algn="l">
              <a:lnSpc>
                <a:spcPct val="150000"/>
              </a:lnSpc>
            </a:pPr>
            <a:r>
              <a:rPr kumimoji="1" lang="zh-CN" altLang="en-US" dirty="0">
                <a:solidFill>
                  <a:srgbClr val="FF3300"/>
                </a:solidFill>
                <a:latin typeface="Consolas" pitchFamily="49" charset="0"/>
                <a:ea typeface="微软雅黑" pitchFamily="34" charset="-122"/>
                <a:cs typeface="Consolas" pitchFamily="49" charset="0"/>
              </a:rPr>
              <a:t>（</a:t>
            </a:r>
            <a:r>
              <a:rPr kumimoji="1" lang="en-US" altLang="zh-CN" dirty="0">
                <a:solidFill>
                  <a:srgbClr val="FF3300"/>
                </a:solidFill>
                <a:latin typeface="Consolas" pitchFamily="49" charset="0"/>
                <a:ea typeface="微软雅黑" pitchFamily="34" charset="-122"/>
                <a:cs typeface="Consolas" pitchFamily="49" charset="0"/>
              </a:rPr>
              <a:t>1</a:t>
            </a:r>
            <a:r>
              <a:rPr kumimoji="1" lang="zh-CN" altLang="en-US" dirty="0">
                <a:solidFill>
                  <a:srgbClr val="FF3300"/>
                </a:solidFill>
                <a:latin typeface="Consolas" pitchFamily="49" charset="0"/>
                <a:ea typeface="微软雅黑" pitchFamily="34" charset="-122"/>
                <a:cs typeface="Consolas" pitchFamily="49" charset="0"/>
              </a:rPr>
              <a:t>）初始化线性表</a:t>
            </a:r>
            <a:r>
              <a:rPr kumimoji="1" lang="en-US" altLang="zh-CN" dirty="0" err="1">
                <a:solidFill>
                  <a:srgbClr val="FF3300"/>
                </a:solidFill>
                <a:latin typeface="Consolas" pitchFamily="49" charset="0"/>
                <a:ea typeface="微软雅黑" pitchFamily="34" charset="-122"/>
                <a:cs typeface="Consolas" pitchFamily="49" charset="0"/>
              </a:rPr>
              <a:t>InitList</a:t>
            </a:r>
            <a:r>
              <a:rPr kumimoji="1" lang="en-US" altLang="zh-CN" dirty="0">
                <a:solidFill>
                  <a:srgbClr val="FF3300"/>
                </a:solidFill>
                <a:latin typeface="Consolas" pitchFamily="49" charset="0"/>
                <a:ea typeface="微软雅黑" pitchFamily="34" charset="-122"/>
                <a:cs typeface="Consolas" pitchFamily="49" charset="0"/>
              </a:rPr>
              <a:t>(L)</a:t>
            </a:r>
          </a:p>
          <a:p>
            <a:pPr algn="l">
              <a:lnSpc>
                <a:spcPct val="150000"/>
              </a:lnSpc>
            </a:pPr>
            <a:r>
              <a:rPr kumimoji="1" lang="en-US" altLang="zh-CN" dirty="0">
                <a:latin typeface="Consolas" pitchFamily="49" charset="0"/>
                <a:ea typeface="楷体" pitchFamily="49" charset="-122"/>
                <a:cs typeface="Consolas" pitchFamily="49" charset="0"/>
              </a:rPr>
              <a:t>   </a:t>
            </a:r>
            <a:r>
              <a:rPr kumimoji="1" lang="zh-CN" altLang="en-US" sz="2000" dirty="0">
                <a:latin typeface="Consolas" pitchFamily="49" charset="0"/>
                <a:ea typeface="楷体" pitchFamily="49" charset="-122"/>
                <a:cs typeface="Consolas" pitchFamily="49" charset="0"/>
              </a:rPr>
              <a:t>该运算建立一个空的单链表，即创建一个头结点。</a:t>
            </a:r>
          </a:p>
        </p:txBody>
      </p:sp>
      <p:sp>
        <p:nvSpPr>
          <p:cNvPr id="38927" name="Text Box 15"/>
          <p:cNvSpPr txBox="1">
            <a:spLocks noChangeArrowheads="1"/>
          </p:cNvSpPr>
          <p:nvPr/>
        </p:nvSpPr>
        <p:spPr bwMode="auto">
          <a:xfrm>
            <a:off x="869976" y="2847980"/>
            <a:ext cx="7845428" cy="175432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l">
              <a:lnSpc>
                <a:spcPct val="120000"/>
              </a:lnSpc>
            </a:pP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rPr>
              <a:t>void </a:t>
            </a:r>
            <a:r>
              <a:rPr kumimoji="1" lang="en-US" altLang="zh-CN" sz="1800">
                <a:solidFill>
                  <a:srgbClr val="FF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InitList</a:t>
            </a:r>
            <a:r>
              <a:rPr kumimoji="1" lang="en-US" altLang="zh-CN" sz="1800">
                <a:solidFill>
                  <a:srgbClr val="0000FF"/>
                </a:solidFill>
                <a:latin typeface="Consolas" pitchFamily="49" charset="0"/>
                <a:ea typeface="仿宋" pitchFamily="49" charset="-122"/>
                <a:cs typeface="Consolas" pitchFamily="49" charset="0"/>
              </a:rPr>
              <a:t>(LinkNode </a:t>
            </a:r>
            <a:r>
              <a:rPr kumimoji="1" lang="en-US" altLang="zh-CN" sz="1800" dirty="0">
                <a:solidFill>
                  <a:srgbClr val="0000FF"/>
                </a:solidFill>
                <a:latin typeface="Consolas" pitchFamily="49" charset="0"/>
                <a:ea typeface="仿宋" pitchFamily="49" charset="-122"/>
                <a:cs typeface="Consolas" pitchFamily="49" charset="0"/>
              </a:rPr>
              <a:t>*&amp;L)</a:t>
            </a:r>
          </a:p>
          <a:p>
            <a:pPr algn="l">
              <a:lnSpc>
                <a:spcPct val="120000"/>
              </a:lnSpc>
            </a:pPr>
            <a:r>
              <a:rPr kumimoji="1" lang="en-US" altLang="zh-CN" sz="1800" dirty="0">
                <a:solidFill>
                  <a:srgbClr val="0000FF"/>
                </a:solidFill>
                <a:latin typeface="Consolas" pitchFamily="49" charset="0"/>
                <a:ea typeface="仿宋" pitchFamily="49" charset="-122"/>
                <a:cs typeface="Consolas" pitchFamily="49" charset="0"/>
              </a:rPr>
              <a:t> {</a:t>
            </a:r>
          </a:p>
          <a:p>
            <a:pPr algn="l">
              <a:lnSpc>
                <a:spcPct val="120000"/>
              </a:lnSpc>
            </a:pPr>
            <a:r>
              <a:rPr kumimoji="1" lang="en-US" altLang="zh-CN" sz="1800">
                <a:solidFill>
                  <a:srgbClr val="0000FF"/>
                </a:solidFill>
                <a:latin typeface="Consolas" pitchFamily="49" charset="0"/>
                <a:ea typeface="仿宋" pitchFamily="49" charset="-122"/>
                <a:cs typeface="Consolas" pitchFamily="49" charset="0"/>
              </a:rPr>
              <a:t>    L=(LinkNode *)malloc(sizeof(LinkNode));   </a:t>
            </a:r>
            <a:r>
              <a:rPr kumimoji="1" lang="en-US" altLang="zh-CN" sz="1800">
                <a:solidFill>
                  <a:srgbClr val="0070C0"/>
                </a:solidFill>
                <a:latin typeface="Consolas" pitchFamily="49" charset="0"/>
                <a:ea typeface="仿宋" pitchFamily="49" charset="-122"/>
                <a:cs typeface="Consolas" pitchFamily="49" charset="0"/>
              </a:rPr>
              <a:t> </a:t>
            </a:r>
            <a:r>
              <a:rPr kumimoji="1" lang="en-US" altLang="zh-CN" sz="1800" dirty="0">
                <a:solidFill>
                  <a:srgbClr val="0070C0"/>
                </a:solidFill>
                <a:latin typeface="Consolas" pitchFamily="49" charset="0"/>
                <a:ea typeface="仿宋" pitchFamily="49" charset="-122"/>
                <a:cs typeface="Consolas" pitchFamily="49" charset="0"/>
              </a:rPr>
              <a:t>//</a:t>
            </a:r>
            <a:r>
              <a:rPr kumimoji="1" lang="zh-CN" altLang="en-US" sz="1800">
                <a:solidFill>
                  <a:srgbClr val="0070C0"/>
                </a:solidFill>
                <a:latin typeface="Consolas" pitchFamily="49" charset="0"/>
                <a:ea typeface="仿宋" pitchFamily="49" charset="-122"/>
                <a:cs typeface="Consolas" pitchFamily="49" charset="0"/>
              </a:rPr>
              <a:t>创建头结点</a:t>
            </a:r>
            <a:endParaRPr kumimoji="1" lang="zh-CN" altLang="en-US" sz="1800" dirty="0">
              <a:solidFill>
                <a:srgbClr val="0070C0"/>
              </a:solidFill>
              <a:latin typeface="Consolas" pitchFamily="49" charset="0"/>
              <a:ea typeface="仿宋" pitchFamily="49" charset="-122"/>
              <a:cs typeface="Consolas" pitchFamily="49" charset="0"/>
            </a:endParaRPr>
          </a:p>
          <a:p>
            <a:pPr algn="l">
              <a:lnSpc>
                <a:spcPct val="120000"/>
              </a:lnSpc>
            </a:pPr>
            <a:r>
              <a:rPr kumimoji="1" lang="zh-CN" altLang="en-US" sz="1800">
                <a:solidFill>
                  <a:srgbClr val="0000FF"/>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rPr>
              <a:t>L-</a:t>
            </a:r>
            <a:r>
              <a:rPr kumimoji="1" lang="en-US" altLang="zh-CN" sz="1800" dirty="0">
                <a:solidFill>
                  <a:srgbClr val="0000FF"/>
                </a:solidFill>
                <a:latin typeface="Consolas" pitchFamily="49" charset="0"/>
                <a:ea typeface="仿宋" pitchFamily="49" charset="-122"/>
                <a:cs typeface="Consolas" pitchFamily="49" charset="0"/>
              </a:rPr>
              <a:t>&gt;next=NULL;</a:t>
            </a:r>
          </a:p>
          <a:p>
            <a:pPr algn="l">
              <a:lnSpc>
                <a:spcPct val="120000"/>
              </a:lnSpc>
            </a:pPr>
            <a:r>
              <a:rPr kumimoji="1" lang="en-US" altLang="zh-CN" sz="1800" dirty="0">
                <a:solidFill>
                  <a:srgbClr val="0000FF"/>
                </a:solidFill>
                <a:latin typeface="Consolas" pitchFamily="49" charset="0"/>
                <a:ea typeface="仿宋" pitchFamily="49" charset="-122"/>
                <a:cs typeface="Consolas" pitchFamily="49" charset="0"/>
              </a:rPr>
              <a:t> }</a:t>
            </a:r>
            <a:endParaRPr lang="en-US" altLang="zh-CN" sz="1800" dirty="0">
              <a:solidFill>
                <a:srgbClr val="0000FF"/>
              </a:solidFill>
              <a:latin typeface="Consolas" pitchFamily="49" charset="0"/>
              <a:ea typeface="仿宋" pitchFamily="49" charset="-122"/>
              <a:cs typeface="Consolas" pitchFamily="49" charset="0"/>
            </a:endParaRPr>
          </a:p>
        </p:txBody>
      </p:sp>
      <p:grpSp>
        <p:nvGrpSpPr>
          <p:cNvPr id="15" name="组合 14"/>
          <p:cNvGrpSpPr/>
          <p:nvPr/>
        </p:nvGrpSpPr>
        <p:grpSpPr>
          <a:xfrm>
            <a:off x="2614612" y="5000636"/>
            <a:ext cx="1957388" cy="1285884"/>
            <a:chOff x="2614612" y="4286256"/>
            <a:chExt cx="1957388" cy="1285884"/>
          </a:xfrm>
        </p:grpSpPr>
        <p:sp>
          <p:nvSpPr>
            <p:cNvPr id="11" name="Rectangle 16"/>
            <p:cNvSpPr>
              <a:spLocks noChangeArrowheads="1"/>
            </p:cNvSpPr>
            <p:nvPr/>
          </p:nvSpPr>
          <p:spPr bwMode="auto">
            <a:xfrm>
              <a:off x="4032250" y="514034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zh-CN" altLang="en-US" sz="2000" dirty="0">
                  <a:solidFill>
                    <a:srgbClr val="0000FF"/>
                  </a:solidFill>
                  <a:latin typeface="Consolas" pitchFamily="49" charset="0"/>
                  <a:cs typeface="Consolas" pitchFamily="49" charset="0"/>
                </a:rPr>
                <a:t>∧</a:t>
              </a:r>
              <a:endParaRPr lang="zh-CN" altLang="zh-CN" sz="2000" dirty="0">
                <a:solidFill>
                  <a:srgbClr val="0000FF"/>
                </a:solidFill>
                <a:latin typeface="Consolas" pitchFamily="49" charset="0"/>
                <a:cs typeface="Consolas" pitchFamily="49" charset="0"/>
              </a:endParaRPr>
            </a:p>
          </p:txBody>
        </p:sp>
        <p:sp>
          <p:nvSpPr>
            <p:cNvPr id="12" name="Rectangle 17"/>
            <p:cNvSpPr>
              <a:spLocks noChangeArrowheads="1"/>
            </p:cNvSpPr>
            <p:nvPr/>
          </p:nvSpPr>
          <p:spPr bwMode="auto">
            <a:xfrm>
              <a:off x="3490912" y="514034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13" name="Line 18"/>
            <p:cNvSpPr>
              <a:spLocks noChangeShapeType="1"/>
            </p:cNvSpPr>
            <p:nvPr/>
          </p:nvSpPr>
          <p:spPr bwMode="auto">
            <a:xfrm>
              <a:off x="2901950" y="5345127"/>
              <a:ext cx="576263" cy="0"/>
            </a:xfrm>
            <a:prstGeom prst="line">
              <a:avLst/>
            </a:prstGeom>
            <a:noFill/>
            <a:ln w="38100">
              <a:solidFill>
                <a:srgbClr val="7030A0"/>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4" name="Text Box 19"/>
            <p:cNvSpPr txBox="1">
              <a:spLocks noChangeArrowheads="1"/>
            </p:cNvSpPr>
            <p:nvPr/>
          </p:nvSpPr>
          <p:spPr bwMode="auto">
            <a:xfrm>
              <a:off x="2614612" y="5056202"/>
              <a:ext cx="431800" cy="369332"/>
            </a:xfrm>
            <a:prstGeom prst="rect">
              <a:avLst/>
            </a:prstGeom>
            <a:noFill/>
            <a:ln w="9525">
              <a:noFill/>
              <a:miter lim="800000"/>
              <a:headEnd/>
              <a:tailEnd/>
            </a:ln>
            <a:effectLst/>
          </p:spPr>
          <p:txBody>
            <a:bodyPr lIns="0" tIns="0" rIns="0" bIns="0">
              <a:spAutoFit/>
            </a:bodyPr>
            <a:lstStyle/>
            <a:p>
              <a:pPr algn="l">
                <a:spcBef>
                  <a:spcPct val="50000"/>
                </a:spcBef>
              </a:pPr>
              <a:r>
                <a:rPr lang="en-US" altLang="zh-CN">
                  <a:latin typeface="Consolas" pitchFamily="49" charset="0"/>
                  <a:cs typeface="Consolas" pitchFamily="49" charset="0"/>
                </a:rPr>
                <a:t>L</a:t>
              </a:r>
            </a:p>
          </p:txBody>
        </p:sp>
        <p:sp>
          <p:nvSpPr>
            <p:cNvPr id="10" name="下箭头 9"/>
            <p:cNvSpPr/>
            <p:nvPr/>
          </p:nvSpPr>
          <p:spPr>
            <a:xfrm>
              <a:off x="4000496" y="4286256"/>
              <a:ext cx="285752" cy="571504"/>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3" name="幻灯片编号占位符 2"/>
          <p:cNvSpPr>
            <a:spLocks noGrp="1"/>
          </p:cNvSpPr>
          <p:nvPr>
            <p:ph type="sldNum" sz="quarter" idx="12"/>
          </p:nvPr>
        </p:nvSpPr>
        <p:spPr/>
        <p:txBody>
          <a:bodyPr/>
          <a:lstStyle/>
          <a:p>
            <a:fld id="{BC067DFE-42A7-4CB5-93C4-F2F97DA7580C}" type="slidenum">
              <a:rPr lang="en-US" altLang="zh-CN" smtClean="0"/>
              <a:pPr/>
              <a:t>51</a:t>
            </a:fld>
            <a:endParaRPr lang="en-US" altLang="zh-CN" dirty="0"/>
          </a:p>
        </p:txBody>
      </p:sp>
    </p:spTree>
    <p:custDataLst>
      <p:tags r:id="rId1"/>
    </p:custDataLst>
  </p:cSld>
  <p:clrMapOvr>
    <a:masterClrMapping/>
  </p:clrMapOvr>
  <p:transition advTm="866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2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927">
                                            <p:txEl>
                                              <p:pRg st="3" end="3"/>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214282" y="188913"/>
            <a:ext cx="8643998" cy="1015663"/>
          </a:xfrm>
          <a:prstGeom prst="rect">
            <a:avLst/>
          </a:prstGeom>
          <a:noFill/>
          <a:ln w="9525">
            <a:noFill/>
            <a:miter lim="800000"/>
            <a:headEnd/>
            <a:tailEnd/>
          </a:ln>
          <a:effectLst/>
        </p:spPr>
        <p:txBody>
          <a:bodyPr wrap="square">
            <a:spAutoFit/>
          </a:bodyPr>
          <a:lstStyle/>
          <a:p>
            <a:pPr algn="just">
              <a:spcBef>
                <a:spcPct val="50000"/>
              </a:spcBef>
            </a:pPr>
            <a:r>
              <a:rPr kumimoji="1" lang="en-US" altLang="zh-CN">
                <a:solidFill>
                  <a:srgbClr val="FF3300"/>
                </a:solidFill>
                <a:latin typeface="Consolas" pitchFamily="49" charset="0"/>
                <a:ea typeface="微软雅黑" pitchFamily="34" charset="-122"/>
                <a:cs typeface="Consolas" pitchFamily="49" charset="0"/>
              </a:rPr>
              <a:t> </a:t>
            </a:r>
            <a:r>
              <a:rPr kumimoji="1" lang="zh-CN" altLang="en-US">
                <a:solidFill>
                  <a:srgbClr val="FF3300"/>
                </a:solidFill>
                <a:latin typeface="Consolas" pitchFamily="49" charset="0"/>
                <a:ea typeface="微软雅黑" pitchFamily="34" charset="-122"/>
                <a:cs typeface="Consolas" pitchFamily="49" charset="0"/>
              </a:rPr>
              <a:t>（</a:t>
            </a:r>
            <a:r>
              <a:rPr kumimoji="1" lang="en-US" altLang="zh-CN" dirty="0">
                <a:solidFill>
                  <a:srgbClr val="FF3300"/>
                </a:solidFill>
                <a:latin typeface="Consolas" pitchFamily="49" charset="0"/>
                <a:ea typeface="微软雅黑" pitchFamily="34" charset="-122"/>
                <a:cs typeface="Consolas" pitchFamily="49" charset="0"/>
              </a:rPr>
              <a:t>2</a:t>
            </a:r>
            <a:r>
              <a:rPr kumimoji="1" lang="zh-CN" altLang="en-US" dirty="0">
                <a:solidFill>
                  <a:srgbClr val="FF3300"/>
                </a:solidFill>
                <a:latin typeface="Consolas" pitchFamily="49" charset="0"/>
                <a:ea typeface="微软雅黑" pitchFamily="34" charset="-122"/>
                <a:cs typeface="Consolas" pitchFamily="49" charset="0"/>
              </a:rPr>
              <a:t>）销毁线性表</a:t>
            </a:r>
            <a:r>
              <a:rPr kumimoji="1" lang="en-US" altLang="zh-CN" dirty="0" err="1">
                <a:solidFill>
                  <a:srgbClr val="FF3300"/>
                </a:solidFill>
                <a:latin typeface="Consolas" pitchFamily="49" charset="0"/>
                <a:ea typeface="微软雅黑" pitchFamily="34" charset="-122"/>
                <a:cs typeface="Consolas" pitchFamily="49" charset="0"/>
              </a:rPr>
              <a:t>DestroyList</a:t>
            </a:r>
            <a:r>
              <a:rPr kumimoji="1" lang="en-US" altLang="zh-CN" dirty="0">
                <a:solidFill>
                  <a:srgbClr val="FF3300"/>
                </a:solidFill>
                <a:latin typeface="Consolas" pitchFamily="49" charset="0"/>
                <a:ea typeface="微软雅黑" pitchFamily="34" charset="-122"/>
                <a:cs typeface="Consolas" pitchFamily="49" charset="0"/>
              </a:rPr>
              <a:t>(L)</a:t>
            </a:r>
          </a:p>
          <a:p>
            <a:pPr algn="just">
              <a:spcBef>
                <a:spcPct val="50000"/>
              </a:spcBef>
            </a:pPr>
            <a:r>
              <a:rPr kumimoji="1" lang="en-US" altLang="zh-CN">
                <a:solidFill>
                  <a:srgbClr val="FF3300"/>
                </a:solidFill>
                <a:latin typeface="Consolas" pitchFamily="49" charset="0"/>
                <a:ea typeface="楷体" pitchFamily="49" charset="-122"/>
                <a:cs typeface="Consolas" pitchFamily="49" charset="0"/>
              </a:rPr>
              <a:t>  </a:t>
            </a:r>
            <a:r>
              <a:rPr kumimoji="1" lang="zh-CN" altLang="en-US" sz="2000" dirty="0">
                <a:latin typeface="Consolas" pitchFamily="49" charset="0"/>
                <a:ea typeface="楷体" pitchFamily="49" charset="-122"/>
                <a:cs typeface="Consolas" pitchFamily="49" charset="0"/>
              </a:rPr>
              <a:t>释放单链表</a:t>
            </a:r>
            <a:r>
              <a:rPr kumimoji="1" lang="en-US" altLang="zh-CN" sz="2000" dirty="0">
                <a:latin typeface="Consolas" pitchFamily="49" charset="0"/>
                <a:ea typeface="楷体" pitchFamily="49" charset="-122"/>
                <a:cs typeface="Consolas" pitchFamily="49" charset="0"/>
              </a:rPr>
              <a:t>L</a:t>
            </a:r>
            <a:r>
              <a:rPr kumimoji="1" lang="zh-CN" altLang="en-US" sz="2000" dirty="0">
                <a:latin typeface="Consolas" pitchFamily="49" charset="0"/>
                <a:ea typeface="楷体" pitchFamily="49" charset="-122"/>
                <a:cs typeface="Consolas" pitchFamily="49" charset="0"/>
              </a:rPr>
              <a:t>占用的内存空间。即逐一</a:t>
            </a:r>
            <a:r>
              <a:rPr kumimoji="1" lang="zh-CN" altLang="en-US" sz="2000">
                <a:latin typeface="Consolas" pitchFamily="49" charset="0"/>
                <a:ea typeface="楷体" pitchFamily="49" charset="-122"/>
                <a:cs typeface="Consolas" pitchFamily="49" charset="0"/>
              </a:rPr>
              <a:t>释放全部结点的</a:t>
            </a:r>
            <a:r>
              <a:rPr kumimoji="1" lang="zh-CN" altLang="en-US" sz="2000" dirty="0">
                <a:latin typeface="Consolas" pitchFamily="49" charset="0"/>
                <a:ea typeface="楷体" pitchFamily="49" charset="-122"/>
                <a:cs typeface="Consolas" pitchFamily="49" charset="0"/>
              </a:rPr>
              <a:t>空间</a:t>
            </a:r>
            <a:r>
              <a:rPr kumimoji="1" lang="zh-CN" altLang="en-US" dirty="0">
                <a:latin typeface="Consolas" pitchFamily="49" charset="0"/>
                <a:ea typeface="楷体" pitchFamily="49" charset="-122"/>
                <a:cs typeface="Consolas" pitchFamily="49" charset="0"/>
              </a:rPr>
              <a:t>。</a:t>
            </a:r>
            <a:r>
              <a:rPr kumimoji="1" lang="zh-CN" altLang="en-US" dirty="0">
                <a:solidFill>
                  <a:srgbClr val="FF3300"/>
                </a:solidFill>
                <a:latin typeface="Consolas" pitchFamily="49" charset="0"/>
                <a:ea typeface="楷体" pitchFamily="49" charset="-122"/>
                <a:cs typeface="Consolas" pitchFamily="49" charset="0"/>
              </a:rPr>
              <a:t>    </a:t>
            </a:r>
            <a:endParaRPr kumimoji="1" lang="zh-CN" altLang="en-US" dirty="0">
              <a:latin typeface="Consolas" pitchFamily="49" charset="0"/>
              <a:ea typeface="楷体" pitchFamily="49" charset="-122"/>
              <a:cs typeface="Consolas" pitchFamily="49" charset="0"/>
            </a:endParaRPr>
          </a:p>
        </p:txBody>
      </p:sp>
      <p:sp>
        <p:nvSpPr>
          <p:cNvPr id="40067" name="Text Box 131"/>
          <p:cNvSpPr txBox="1">
            <a:spLocks noChangeArrowheads="1"/>
          </p:cNvSpPr>
          <p:nvPr/>
        </p:nvSpPr>
        <p:spPr bwMode="auto">
          <a:xfrm>
            <a:off x="714349" y="1428736"/>
            <a:ext cx="7358114" cy="1200329"/>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l"/>
            <a:r>
              <a:rPr kumimoji="1" lang="en-US" altLang="zh-CN" sz="1800">
                <a:solidFill>
                  <a:srgbClr val="0000FF"/>
                </a:solidFill>
                <a:latin typeface="Consolas" pitchFamily="49" charset="0"/>
                <a:ea typeface="仿宋" pitchFamily="49" charset="-122"/>
                <a:cs typeface="Consolas" pitchFamily="49" charset="0"/>
              </a:rPr>
              <a:t>void </a:t>
            </a:r>
            <a:r>
              <a:rPr kumimoji="1" lang="en-US" altLang="zh-CN" sz="1800">
                <a:solidFill>
                  <a:srgbClr val="FF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DestroyList</a:t>
            </a:r>
            <a:r>
              <a:rPr kumimoji="1" lang="en-US" altLang="zh-CN" sz="1800">
                <a:solidFill>
                  <a:srgbClr val="0000FF"/>
                </a:solidFill>
                <a:latin typeface="Consolas" pitchFamily="49" charset="0"/>
                <a:ea typeface="仿宋" pitchFamily="49" charset="-122"/>
                <a:cs typeface="Consolas" pitchFamily="49" charset="0"/>
              </a:rPr>
              <a:t>(LinkNode </a:t>
            </a:r>
            <a:r>
              <a:rPr kumimoji="1" lang="en-US" altLang="zh-CN" sz="1800" dirty="0">
                <a:solidFill>
                  <a:srgbClr val="0000FF"/>
                </a:solidFill>
                <a:latin typeface="Consolas" pitchFamily="49" charset="0"/>
                <a:ea typeface="仿宋" pitchFamily="49" charset="-122"/>
                <a:cs typeface="Consolas" pitchFamily="49" charset="0"/>
              </a:rPr>
              <a:t>*&amp;L)</a:t>
            </a:r>
          </a:p>
          <a:p>
            <a:pPr algn="l"/>
            <a:r>
              <a:rPr kumimoji="1" lang="en-US" altLang="zh-CN" sz="1800" dirty="0">
                <a:solidFill>
                  <a:srgbClr val="0000FF"/>
                </a:solidFill>
                <a:latin typeface="Consolas" pitchFamily="49" charset="0"/>
                <a:ea typeface="仿宋" pitchFamily="49" charset="-122"/>
                <a:cs typeface="Consolas" pitchFamily="49" charset="0"/>
              </a:rPr>
              <a:t>{   </a:t>
            </a:r>
          </a:p>
          <a:p>
            <a:pPr algn="l"/>
            <a:r>
              <a:rPr kumimoji="1" lang="en-US" altLang="zh-CN" sz="1800">
                <a:solidFill>
                  <a:srgbClr val="0000FF"/>
                </a:solidFill>
                <a:latin typeface="Consolas" pitchFamily="49" charset="0"/>
                <a:ea typeface="仿宋" pitchFamily="49" charset="-122"/>
                <a:cs typeface="Consolas" pitchFamily="49" charset="0"/>
              </a:rPr>
              <a:t>   LinkNode *pre=L</a:t>
            </a:r>
            <a:r>
              <a:rPr kumimoji="1" lang="zh-CN" altLang="en-US" sz="1800">
                <a:solidFill>
                  <a:srgbClr val="0000FF"/>
                </a:solidFill>
                <a:latin typeface="Consolas" pitchFamily="49" charset="0"/>
                <a:ea typeface="仿宋" pitchFamily="49" charset="-122"/>
                <a:cs typeface="Consolas" pitchFamily="49" charset="0"/>
              </a:rPr>
              <a:t>，</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*p=L-&gt;next;   </a:t>
            </a:r>
            <a:r>
              <a:rPr kumimoji="1" lang="en-US" altLang="zh-CN" sz="1800" dirty="0">
                <a:solidFill>
                  <a:srgbClr val="0070C0"/>
                </a:solidFill>
                <a:latin typeface="Consolas" pitchFamily="49" charset="0"/>
                <a:ea typeface="仿宋" pitchFamily="49" charset="-122"/>
                <a:cs typeface="Consolas" pitchFamily="49" charset="0"/>
              </a:rPr>
              <a:t> //</a:t>
            </a:r>
            <a:r>
              <a:rPr kumimoji="1" lang="en-US" altLang="zh-CN" sz="1800">
                <a:solidFill>
                  <a:srgbClr val="0070C0"/>
                </a:solidFill>
                <a:latin typeface="Consolas" pitchFamily="49" charset="0"/>
                <a:ea typeface="仿宋" pitchFamily="49" charset="-122"/>
                <a:cs typeface="Consolas" pitchFamily="49" charset="0"/>
              </a:rPr>
              <a:t>pre</a:t>
            </a:r>
            <a:r>
              <a:rPr kumimoji="1" lang="zh-CN" altLang="en-US" sz="1800">
                <a:solidFill>
                  <a:srgbClr val="0070C0"/>
                </a:solidFill>
                <a:latin typeface="Consolas" pitchFamily="49" charset="0"/>
                <a:ea typeface="仿宋" pitchFamily="49" charset="-122"/>
                <a:cs typeface="Consolas" pitchFamily="49" charset="0"/>
              </a:rPr>
              <a:t>指向</a:t>
            </a:r>
            <a:r>
              <a:rPr kumimoji="1" lang="en-US" altLang="zh-CN" sz="1800">
                <a:solidFill>
                  <a:srgbClr val="0070C0"/>
                </a:solidFill>
                <a:latin typeface="Consolas" pitchFamily="49" charset="0"/>
                <a:ea typeface="仿宋" pitchFamily="49" charset="-122"/>
                <a:cs typeface="Consolas" pitchFamily="49" charset="0"/>
              </a:rPr>
              <a:t>p</a:t>
            </a:r>
            <a:r>
              <a:rPr kumimoji="1" lang="zh-CN" altLang="en-US" sz="1800">
                <a:solidFill>
                  <a:srgbClr val="0070C0"/>
                </a:solidFill>
                <a:latin typeface="Consolas" pitchFamily="49" charset="0"/>
                <a:ea typeface="仿宋" pitchFamily="49" charset="-122"/>
                <a:cs typeface="Consolas" pitchFamily="49" charset="0"/>
              </a:rPr>
              <a:t>的前驱结点</a:t>
            </a:r>
            <a:endParaRPr kumimoji="1" lang="zh-CN" altLang="en-US" sz="1800" dirty="0">
              <a:solidFill>
                <a:srgbClr val="0070C0"/>
              </a:solidFill>
              <a:latin typeface="Consolas" pitchFamily="49" charset="0"/>
              <a:ea typeface="仿宋" pitchFamily="49" charset="-122"/>
              <a:cs typeface="Consolas" pitchFamily="49" charset="0"/>
            </a:endParaRPr>
          </a:p>
          <a:p>
            <a:pPr algn="l"/>
            <a:r>
              <a:rPr kumimoji="1" lang="zh-CN" altLang="en-US" sz="1800" dirty="0">
                <a:solidFill>
                  <a:srgbClr val="0000FF"/>
                </a:solidFill>
                <a:latin typeface="Consolas" pitchFamily="49" charset="0"/>
                <a:ea typeface="仿宋" pitchFamily="49" charset="-122"/>
                <a:cs typeface="Consolas" pitchFamily="49" charset="0"/>
              </a:rPr>
              <a:t>     </a:t>
            </a:r>
            <a:endParaRPr lang="en-US" altLang="zh-CN" sz="1800" dirty="0">
              <a:solidFill>
                <a:srgbClr val="0000FF"/>
              </a:solidFill>
              <a:latin typeface="Consolas" pitchFamily="49" charset="0"/>
              <a:ea typeface="仿宋" pitchFamily="49" charset="-122"/>
              <a:cs typeface="Consolas" pitchFamily="49" charset="0"/>
            </a:endParaRPr>
          </a:p>
        </p:txBody>
      </p:sp>
      <p:grpSp>
        <p:nvGrpSpPr>
          <p:cNvPr id="25" name="组合 24"/>
          <p:cNvGrpSpPr/>
          <p:nvPr/>
        </p:nvGrpSpPr>
        <p:grpSpPr>
          <a:xfrm>
            <a:off x="1089049" y="3000372"/>
            <a:ext cx="6983413" cy="1671642"/>
            <a:chOff x="1089049" y="3000372"/>
            <a:chExt cx="6983413" cy="1671642"/>
          </a:xfrm>
        </p:grpSpPr>
        <p:sp>
          <p:nvSpPr>
            <p:cNvPr id="39986" name="Text Box 50"/>
            <p:cNvSpPr txBox="1">
              <a:spLocks noChangeArrowheads="1"/>
            </p:cNvSpPr>
            <p:nvPr/>
          </p:nvSpPr>
          <p:spPr bwMode="auto">
            <a:xfrm>
              <a:off x="1089049" y="3881439"/>
              <a:ext cx="1008063" cy="366712"/>
            </a:xfrm>
            <a:prstGeom prst="rect">
              <a:avLst/>
            </a:prstGeom>
            <a:noFill/>
            <a:ln w="9525">
              <a:noFill/>
              <a:miter lim="800000"/>
              <a:headEnd/>
              <a:tailEnd/>
            </a:ln>
            <a:effectLst/>
          </p:spPr>
          <p:txBody>
            <a:bodyPr>
              <a:spAutoFit/>
            </a:bodyPr>
            <a:lstStyle/>
            <a:p>
              <a:pPr algn="l">
                <a:spcBef>
                  <a:spcPct val="50000"/>
                </a:spcBef>
              </a:pPr>
              <a:r>
                <a:rPr lang="zh-CN" altLang="en-US" sz="1800" dirty="0">
                  <a:latin typeface="Consolas" pitchFamily="49" charset="0"/>
                  <a:ea typeface="楷体" pitchFamily="49" charset="-122"/>
                  <a:cs typeface="Consolas" pitchFamily="49" charset="0"/>
                </a:rPr>
                <a:t>初始时</a:t>
              </a:r>
            </a:p>
          </p:txBody>
        </p:sp>
        <p:sp>
          <p:nvSpPr>
            <p:cNvPr id="40029" name="Rectangle 93"/>
            <p:cNvSpPr>
              <a:spLocks noChangeArrowheads="1"/>
            </p:cNvSpPr>
            <p:nvPr/>
          </p:nvSpPr>
          <p:spPr bwMode="auto">
            <a:xfrm>
              <a:off x="2743224" y="3879851"/>
              <a:ext cx="360363" cy="3603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0030" name="Rectangle 94"/>
            <p:cNvSpPr>
              <a:spLocks noChangeArrowheads="1"/>
            </p:cNvSpPr>
            <p:nvPr/>
          </p:nvSpPr>
          <p:spPr bwMode="auto">
            <a:xfrm>
              <a:off x="3103587" y="3879851"/>
              <a:ext cx="360362" cy="3603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0031" name="Line 95"/>
            <p:cNvSpPr>
              <a:spLocks noChangeShapeType="1"/>
            </p:cNvSpPr>
            <p:nvPr/>
          </p:nvSpPr>
          <p:spPr bwMode="auto">
            <a:xfrm>
              <a:off x="2395562" y="4059239"/>
              <a:ext cx="360362" cy="0"/>
            </a:xfrm>
            <a:prstGeom prst="line">
              <a:avLst/>
            </a:prstGeom>
            <a:noFill/>
            <a:ln w="28575">
              <a:solidFill>
                <a:srgbClr val="FF00FF"/>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40032" name="Text Box 96"/>
            <p:cNvSpPr txBox="1">
              <a:spLocks noChangeArrowheads="1"/>
            </p:cNvSpPr>
            <p:nvPr/>
          </p:nvSpPr>
          <p:spPr bwMode="auto">
            <a:xfrm>
              <a:off x="2024087" y="3879851"/>
              <a:ext cx="360362" cy="366713"/>
            </a:xfrm>
            <a:prstGeom prst="rect">
              <a:avLst/>
            </a:prstGeom>
            <a:noFill/>
            <a:ln w="9525">
              <a:noFill/>
              <a:miter lim="800000"/>
              <a:headEnd/>
              <a:tailEnd/>
            </a:ln>
            <a:effectLst/>
          </p:spPr>
          <p:txBody>
            <a:bodyPr>
              <a:spAutoFit/>
            </a:bodyPr>
            <a:lstStyle/>
            <a:p>
              <a:pPr algn="l">
                <a:spcBef>
                  <a:spcPct val="50000"/>
                </a:spcBef>
              </a:pPr>
              <a:r>
                <a:rPr lang="en-US" altLang="zh-CN" sz="1800">
                  <a:latin typeface="Consolas" pitchFamily="49" charset="0"/>
                  <a:ea typeface="宋体" pitchFamily="2" charset="-122"/>
                  <a:cs typeface="Consolas" pitchFamily="49" charset="0"/>
                </a:rPr>
                <a:t>L</a:t>
              </a:r>
            </a:p>
          </p:txBody>
        </p:sp>
        <p:sp>
          <p:nvSpPr>
            <p:cNvPr id="40033" name="Rectangle 97"/>
            <p:cNvSpPr>
              <a:spLocks noChangeArrowheads="1"/>
            </p:cNvSpPr>
            <p:nvPr/>
          </p:nvSpPr>
          <p:spPr bwMode="auto">
            <a:xfrm>
              <a:off x="3822724" y="3879851"/>
              <a:ext cx="360363"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0034" name="Rectangle 98"/>
            <p:cNvSpPr>
              <a:spLocks noChangeArrowheads="1"/>
            </p:cNvSpPr>
            <p:nvPr/>
          </p:nvSpPr>
          <p:spPr bwMode="auto">
            <a:xfrm>
              <a:off x="4183087" y="3879851"/>
              <a:ext cx="360362"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0035" name="Freeform 99"/>
            <p:cNvSpPr>
              <a:spLocks/>
            </p:cNvSpPr>
            <p:nvPr/>
          </p:nvSpPr>
          <p:spPr bwMode="auto">
            <a:xfrm>
              <a:off x="3282974" y="4057651"/>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40036" name="Rectangle 100"/>
            <p:cNvSpPr>
              <a:spLocks noChangeArrowheads="1"/>
            </p:cNvSpPr>
            <p:nvPr/>
          </p:nvSpPr>
          <p:spPr bwMode="auto">
            <a:xfrm>
              <a:off x="6343674" y="3879851"/>
              <a:ext cx="360363"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0037" name="Rectangle 101"/>
            <p:cNvSpPr>
              <a:spLocks noChangeArrowheads="1"/>
            </p:cNvSpPr>
            <p:nvPr/>
          </p:nvSpPr>
          <p:spPr bwMode="auto">
            <a:xfrm>
              <a:off x="6704037" y="3879851"/>
              <a:ext cx="360362"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0038" name="Line 102"/>
            <p:cNvSpPr>
              <a:spLocks noChangeShapeType="1"/>
            </p:cNvSpPr>
            <p:nvPr/>
          </p:nvSpPr>
          <p:spPr bwMode="auto">
            <a:xfrm>
              <a:off x="5996012" y="4059239"/>
              <a:ext cx="360362" cy="0"/>
            </a:xfrm>
            <a:prstGeom prst="line">
              <a:avLst/>
            </a:prstGeom>
            <a:noFill/>
            <a:ln w="9525">
              <a:solidFill>
                <a:schemeClr val="tx1"/>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40039" name="Rectangle 103"/>
            <p:cNvSpPr>
              <a:spLocks noChangeArrowheads="1"/>
            </p:cNvSpPr>
            <p:nvPr/>
          </p:nvSpPr>
          <p:spPr bwMode="auto">
            <a:xfrm>
              <a:off x="7351737" y="3879851"/>
              <a:ext cx="360362"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0040" name="Rectangle 104"/>
            <p:cNvSpPr>
              <a:spLocks noChangeArrowheads="1"/>
            </p:cNvSpPr>
            <p:nvPr/>
          </p:nvSpPr>
          <p:spPr bwMode="auto">
            <a:xfrm>
              <a:off x="7712099" y="3879851"/>
              <a:ext cx="360363"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40041" name="Freeform 105"/>
            <p:cNvSpPr>
              <a:spLocks/>
            </p:cNvSpPr>
            <p:nvPr/>
          </p:nvSpPr>
          <p:spPr bwMode="auto">
            <a:xfrm>
              <a:off x="6877074" y="4057651"/>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40042" name="Freeform 106"/>
            <p:cNvSpPr>
              <a:spLocks/>
            </p:cNvSpPr>
            <p:nvPr/>
          </p:nvSpPr>
          <p:spPr bwMode="auto">
            <a:xfrm>
              <a:off x="4351362" y="4056064"/>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40043" name="Text Box 107"/>
            <p:cNvSpPr txBox="1">
              <a:spLocks noChangeArrowheads="1"/>
            </p:cNvSpPr>
            <p:nvPr/>
          </p:nvSpPr>
          <p:spPr bwMode="auto">
            <a:xfrm>
              <a:off x="5208612" y="3744914"/>
              <a:ext cx="720725" cy="461665"/>
            </a:xfrm>
            <a:prstGeom prst="rect">
              <a:avLst/>
            </a:prstGeom>
            <a:noFill/>
            <a:ln w="9525">
              <a:noFill/>
              <a:miter lim="800000"/>
              <a:headEnd/>
              <a:tailEnd/>
            </a:ln>
            <a:effectLst/>
          </p:spPr>
          <p:txBody>
            <a:bodyPr>
              <a:spAutoFit/>
            </a:bodyPr>
            <a:lstStyle/>
            <a:p>
              <a:pPr algn="l">
                <a:spcBef>
                  <a:spcPct val="50000"/>
                </a:spcBef>
              </a:pPr>
              <a:r>
                <a:rPr lang="en-US" altLang="zh-CN" b="0">
                  <a:solidFill>
                    <a:schemeClr val="tx1"/>
                  </a:solidFill>
                  <a:latin typeface="Consolas" pitchFamily="49" charset="0"/>
                  <a:ea typeface="宋体" pitchFamily="2" charset="-122"/>
                  <a:cs typeface="Consolas" pitchFamily="49" charset="0"/>
                </a:rPr>
                <a:t>…</a:t>
              </a:r>
            </a:p>
          </p:txBody>
        </p:sp>
        <p:sp>
          <p:nvSpPr>
            <p:cNvPr id="40044" name="Text Box 108"/>
            <p:cNvSpPr txBox="1">
              <a:spLocks noChangeArrowheads="1"/>
            </p:cNvSpPr>
            <p:nvPr/>
          </p:nvSpPr>
          <p:spPr bwMode="auto">
            <a:xfrm>
              <a:off x="2527324" y="4305301"/>
              <a:ext cx="720725" cy="366713"/>
            </a:xfrm>
            <a:prstGeom prst="rect">
              <a:avLst/>
            </a:prstGeom>
            <a:noFill/>
            <a:ln w="9525">
              <a:noFill/>
              <a:miter lim="800000"/>
              <a:headEnd/>
              <a:tailEnd/>
            </a:ln>
            <a:effectLst/>
          </p:spPr>
          <p:txBody>
            <a:bodyPr>
              <a:spAutoFit/>
            </a:bodyPr>
            <a:lstStyle/>
            <a:p>
              <a:pPr algn="l">
                <a:spcBef>
                  <a:spcPct val="50000"/>
                </a:spcBef>
              </a:pPr>
              <a:r>
                <a:rPr lang="en-US" altLang="zh-CN" sz="1800">
                  <a:latin typeface="Consolas" pitchFamily="49" charset="0"/>
                  <a:cs typeface="Consolas" pitchFamily="49" charset="0"/>
                </a:rPr>
                <a:t>pre</a:t>
              </a:r>
            </a:p>
          </p:txBody>
        </p:sp>
        <p:sp>
          <p:nvSpPr>
            <p:cNvPr id="40045" name="Line 109"/>
            <p:cNvSpPr>
              <a:spLocks noChangeShapeType="1"/>
            </p:cNvSpPr>
            <p:nvPr/>
          </p:nvSpPr>
          <p:spPr bwMode="auto">
            <a:xfrm flipV="1">
              <a:off x="3032149" y="4240214"/>
              <a:ext cx="0" cy="360362"/>
            </a:xfrm>
            <a:prstGeom prst="line">
              <a:avLst/>
            </a:prstGeom>
            <a:noFill/>
            <a:ln w="28575">
              <a:solidFill>
                <a:srgbClr val="FF00FF"/>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40046" name="Text Box 110"/>
            <p:cNvSpPr txBox="1">
              <a:spLocks noChangeArrowheads="1"/>
            </p:cNvSpPr>
            <p:nvPr/>
          </p:nvSpPr>
          <p:spPr bwMode="auto">
            <a:xfrm>
              <a:off x="3843362" y="4305301"/>
              <a:ext cx="341312" cy="366713"/>
            </a:xfrm>
            <a:prstGeom prst="rect">
              <a:avLst/>
            </a:prstGeom>
            <a:noFill/>
            <a:ln w="9525">
              <a:noFill/>
              <a:miter lim="800000"/>
              <a:headEnd/>
              <a:tailEnd/>
            </a:ln>
            <a:effectLst/>
          </p:spPr>
          <p:txBody>
            <a:bodyPr>
              <a:spAutoFit/>
            </a:bodyPr>
            <a:lstStyle/>
            <a:p>
              <a:pPr algn="l">
                <a:spcBef>
                  <a:spcPct val="50000"/>
                </a:spcBef>
              </a:pPr>
              <a:r>
                <a:rPr lang="en-US" altLang="zh-CN" sz="1800">
                  <a:latin typeface="Consolas" pitchFamily="49" charset="0"/>
                  <a:cs typeface="Consolas" pitchFamily="49" charset="0"/>
                </a:rPr>
                <a:t>p</a:t>
              </a:r>
            </a:p>
          </p:txBody>
        </p:sp>
        <p:sp>
          <p:nvSpPr>
            <p:cNvPr id="40047" name="Line 111"/>
            <p:cNvSpPr>
              <a:spLocks noChangeShapeType="1"/>
            </p:cNvSpPr>
            <p:nvPr/>
          </p:nvSpPr>
          <p:spPr bwMode="auto">
            <a:xfrm flipV="1">
              <a:off x="4111649" y="4240214"/>
              <a:ext cx="0" cy="360362"/>
            </a:xfrm>
            <a:prstGeom prst="line">
              <a:avLst/>
            </a:prstGeom>
            <a:noFill/>
            <a:ln w="28575">
              <a:solidFill>
                <a:srgbClr val="FF00FF"/>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43" name="下箭头 42"/>
            <p:cNvSpPr/>
            <p:nvPr/>
          </p:nvSpPr>
          <p:spPr>
            <a:xfrm>
              <a:off x="3714744" y="3000372"/>
              <a:ext cx="285752" cy="500066"/>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4" name="幻灯片编号占位符 3"/>
          <p:cNvSpPr>
            <a:spLocks noGrp="1"/>
          </p:cNvSpPr>
          <p:nvPr>
            <p:ph type="sldNum" sz="quarter" idx="12"/>
          </p:nvPr>
        </p:nvSpPr>
        <p:spPr/>
        <p:txBody>
          <a:bodyPr/>
          <a:lstStyle/>
          <a:p>
            <a:fld id="{BC067DFE-42A7-4CB5-93C4-F2F97DA7580C}" type="slidenum">
              <a:rPr lang="en-US" altLang="zh-CN" smtClean="0"/>
              <a:pPr/>
              <a:t>52</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4143"/>
    </mc:Choice>
    <mc:Fallback xmlns="">
      <p:transition xmlns:p14="http://schemas.microsoft.com/office/powerpoint/2010/main" spd="slow" advTm="3414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067">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67" name="Text Box 131"/>
          <p:cNvSpPr txBox="1">
            <a:spLocks noChangeArrowheads="1"/>
          </p:cNvSpPr>
          <p:nvPr/>
        </p:nvSpPr>
        <p:spPr bwMode="auto">
          <a:xfrm>
            <a:off x="754064" y="704834"/>
            <a:ext cx="7889902" cy="2375211"/>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wrap="square" lIns="144000" tIns="216000" rIns="144000" bIns="216000">
            <a:spAutoFit/>
          </a:bodyPr>
          <a:lstStyle/>
          <a:p>
            <a:pPr algn="l"/>
            <a:r>
              <a:rPr kumimoji="1" lang="en-US" altLang="zh-CN" sz="1800" dirty="0">
                <a:solidFill>
                  <a:srgbClr val="0000FF"/>
                </a:solidFill>
                <a:latin typeface="Consolas" pitchFamily="49" charset="0"/>
                <a:ea typeface="仿宋" pitchFamily="49" charset="-122"/>
                <a:cs typeface="Consolas" pitchFamily="49" charset="0"/>
              </a:rPr>
              <a:t>   while (p!=NULL)	</a:t>
            </a:r>
            <a:r>
              <a:rPr kumimoji="1" lang="en-US" altLang="zh-CN" sz="1800" dirty="0">
                <a:solidFill>
                  <a:srgbClr val="0070C0"/>
                </a:solidFill>
                <a:latin typeface="Consolas" pitchFamily="49" charset="0"/>
                <a:ea typeface="仿宋" pitchFamily="49" charset="-122"/>
                <a:cs typeface="Consolas" pitchFamily="49" charset="0"/>
              </a:rPr>
              <a:t>//</a:t>
            </a:r>
            <a:r>
              <a:rPr kumimoji="1" lang="zh-CN" altLang="en-US" sz="1800" dirty="0">
                <a:solidFill>
                  <a:srgbClr val="0070C0"/>
                </a:solidFill>
                <a:latin typeface="Consolas" pitchFamily="49" charset="0"/>
                <a:ea typeface="仿宋" pitchFamily="49" charset="-122"/>
                <a:cs typeface="Consolas" pitchFamily="49" charset="0"/>
              </a:rPr>
              <a:t>扫描单链表</a:t>
            </a:r>
            <a:r>
              <a:rPr kumimoji="1" lang="en-US" altLang="zh-CN" sz="1800" dirty="0">
                <a:solidFill>
                  <a:srgbClr val="0070C0"/>
                </a:solidFill>
                <a:latin typeface="Consolas" pitchFamily="49" charset="0"/>
                <a:ea typeface="仿宋" pitchFamily="49" charset="-122"/>
                <a:cs typeface="Consolas" pitchFamily="49" charset="0"/>
              </a:rPr>
              <a:t>L</a:t>
            </a:r>
          </a:p>
          <a:p>
            <a:pPr algn="l"/>
            <a:r>
              <a:rPr kumimoji="1" lang="en-US" altLang="zh-CN" sz="1800" dirty="0">
                <a:solidFill>
                  <a:srgbClr val="0000FF"/>
                </a:solidFill>
                <a:latin typeface="Consolas" pitchFamily="49" charset="0"/>
                <a:ea typeface="仿宋" pitchFamily="49" charset="-122"/>
                <a:cs typeface="Consolas" pitchFamily="49" charset="0"/>
              </a:rPr>
              <a:t>   {  </a:t>
            </a:r>
            <a:r>
              <a:rPr kumimoji="1" lang="en-US" altLang="zh-CN" sz="1800" dirty="0">
                <a:solidFill>
                  <a:srgbClr val="C00000"/>
                </a:solidFill>
                <a:latin typeface="Consolas" pitchFamily="49" charset="0"/>
                <a:ea typeface="仿宋" pitchFamily="49" charset="-122"/>
                <a:cs typeface="Consolas" pitchFamily="49" charset="0"/>
              </a:rPr>
              <a:t>free(pre);	</a:t>
            </a:r>
            <a:r>
              <a:rPr kumimoji="1" lang="en-US" altLang="zh-CN" sz="1800" dirty="0">
                <a:solidFill>
                  <a:srgbClr val="0070C0"/>
                </a:solidFill>
                <a:latin typeface="Consolas" pitchFamily="49" charset="0"/>
                <a:ea typeface="仿宋" pitchFamily="49" charset="-122"/>
                <a:cs typeface="Consolas" pitchFamily="49" charset="0"/>
              </a:rPr>
              <a:t>//</a:t>
            </a:r>
            <a:r>
              <a:rPr kumimoji="1" lang="zh-CN" altLang="en-US" sz="1800" dirty="0">
                <a:solidFill>
                  <a:srgbClr val="0070C0"/>
                </a:solidFill>
                <a:latin typeface="Consolas" pitchFamily="49" charset="0"/>
                <a:ea typeface="仿宋" pitchFamily="49" charset="-122"/>
                <a:cs typeface="Consolas" pitchFamily="49" charset="0"/>
              </a:rPr>
              <a:t>释放</a:t>
            </a:r>
            <a:r>
              <a:rPr kumimoji="1" lang="en-US" altLang="zh-CN" sz="1800" dirty="0">
                <a:solidFill>
                  <a:srgbClr val="0070C0"/>
                </a:solidFill>
                <a:latin typeface="Consolas" pitchFamily="49" charset="0"/>
                <a:ea typeface="仿宋" pitchFamily="49" charset="-122"/>
                <a:cs typeface="Consolas" pitchFamily="49" charset="0"/>
              </a:rPr>
              <a:t>pre</a:t>
            </a:r>
            <a:r>
              <a:rPr kumimoji="1" lang="zh-CN" altLang="en-US" sz="1800" dirty="0">
                <a:solidFill>
                  <a:srgbClr val="0070C0"/>
                </a:solidFill>
                <a:latin typeface="Consolas" pitchFamily="49" charset="0"/>
                <a:ea typeface="仿宋" pitchFamily="49" charset="-122"/>
                <a:cs typeface="Consolas" pitchFamily="49" charset="0"/>
              </a:rPr>
              <a:t>结点</a:t>
            </a:r>
          </a:p>
          <a:p>
            <a:pPr algn="l"/>
            <a:r>
              <a:rPr kumimoji="1" lang="zh-CN" altLang="en-US"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pre=p;		</a:t>
            </a:r>
            <a:r>
              <a:rPr kumimoji="1" lang="en-US" altLang="zh-CN" sz="1800" dirty="0">
                <a:solidFill>
                  <a:srgbClr val="0070C0"/>
                </a:solidFill>
                <a:latin typeface="Consolas" pitchFamily="49" charset="0"/>
                <a:ea typeface="仿宋" pitchFamily="49" charset="-122"/>
                <a:cs typeface="Consolas" pitchFamily="49" charset="0"/>
              </a:rPr>
              <a:t>//pre</a:t>
            </a:r>
            <a:r>
              <a:rPr kumimoji="1" lang="zh-CN" altLang="en-US" sz="1800" dirty="0">
                <a:solidFill>
                  <a:srgbClr val="0070C0"/>
                </a:solidFill>
                <a:latin typeface="Consolas" pitchFamily="49" charset="0"/>
                <a:ea typeface="仿宋" pitchFamily="49" charset="-122"/>
                <a:cs typeface="Consolas" pitchFamily="49" charset="0"/>
              </a:rPr>
              <a:t>、</a:t>
            </a:r>
            <a:r>
              <a:rPr kumimoji="1" lang="en-US" altLang="zh-CN" sz="1800" dirty="0">
                <a:solidFill>
                  <a:srgbClr val="0070C0"/>
                </a:solidFill>
                <a:latin typeface="Consolas" pitchFamily="49" charset="0"/>
                <a:ea typeface="仿宋" pitchFamily="49" charset="-122"/>
                <a:cs typeface="Consolas" pitchFamily="49" charset="0"/>
              </a:rPr>
              <a:t>p</a:t>
            </a:r>
            <a:r>
              <a:rPr kumimoji="1" lang="zh-CN" altLang="en-US" sz="1800" dirty="0">
                <a:solidFill>
                  <a:srgbClr val="0070C0"/>
                </a:solidFill>
                <a:latin typeface="Consolas" pitchFamily="49" charset="0"/>
                <a:ea typeface="仿宋" pitchFamily="49" charset="-122"/>
                <a:cs typeface="Consolas" pitchFamily="49" charset="0"/>
              </a:rPr>
              <a:t>同步后移一个结点</a:t>
            </a:r>
          </a:p>
          <a:p>
            <a:pPr algn="l"/>
            <a:r>
              <a:rPr kumimoji="1" lang="zh-CN" altLang="en-US"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p=pre-&gt;next;</a:t>
            </a:r>
          </a:p>
          <a:p>
            <a:pPr algn="l"/>
            <a:r>
              <a:rPr kumimoji="1" lang="en-US" altLang="zh-CN" sz="1800" dirty="0">
                <a:solidFill>
                  <a:srgbClr val="0000FF"/>
                </a:solidFill>
                <a:latin typeface="Consolas" pitchFamily="49" charset="0"/>
                <a:ea typeface="仿宋" pitchFamily="49" charset="-122"/>
                <a:cs typeface="Consolas" pitchFamily="49" charset="0"/>
              </a:rPr>
              <a:t>   }</a:t>
            </a:r>
          </a:p>
          <a:p>
            <a:pPr algn="l"/>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C00000"/>
                </a:solidFill>
                <a:latin typeface="Consolas" pitchFamily="49" charset="0"/>
                <a:ea typeface="仿宋" pitchFamily="49" charset="-122"/>
                <a:cs typeface="Consolas" pitchFamily="49" charset="0"/>
              </a:rPr>
              <a:t>free(pre);     </a:t>
            </a:r>
            <a:r>
              <a:rPr kumimoji="1" lang="en-US" altLang="zh-CN" sz="1800" dirty="0">
                <a:solidFill>
                  <a:srgbClr val="0070C0"/>
                </a:solidFill>
                <a:latin typeface="Consolas" pitchFamily="49" charset="0"/>
                <a:ea typeface="仿宋" pitchFamily="49" charset="-122"/>
                <a:cs typeface="Consolas" pitchFamily="49" charset="0"/>
              </a:rPr>
              <a:t>//</a:t>
            </a:r>
            <a:r>
              <a:rPr kumimoji="1" lang="zh-CN" altLang="en-US" sz="1800" dirty="0">
                <a:solidFill>
                  <a:srgbClr val="0070C0"/>
                </a:solidFill>
                <a:latin typeface="Consolas" pitchFamily="49" charset="0"/>
                <a:ea typeface="仿宋" pitchFamily="49" charset="-122"/>
                <a:cs typeface="Consolas" pitchFamily="49" charset="0"/>
              </a:rPr>
              <a:t>循环结束时，</a:t>
            </a:r>
            <a:r>
              <a:rPr kumimoji="1" lang="en-US" altLang="zh-CN" sz="1800" dirty="0">
                <a:solidFill>
                  <a:srgbClr val="0070C0"/>
                </a:solidFill>
                <a:latin typeface="Consolas" pitchFamily="49" charset="0"/>
                <a:ea typeface="仿宋" pitchFamily="49" charset="-122"/>
                <a:cs typeface="Consolas" pitchFamily="49" charset="0"/>
              </a:rPr>
              <a:t>p</a:t>
            </a:r>
            <a:r>
              <a:rPr kumimoji="1" lang="zh-CN" altLang="en-US" sz="1800" dirty="0">
                <a:solidFill>
                  <a:srgbClr val="0070C0"/>
                </a:solidFill>
                <a:latin typeface="Consolas" pitchFamily="49" charset="0"/>
                <a:ea typeface="仿宋" pitchFamily="49" charset="-122"/>
                <a:cs typeface="Consolas" pitchFamily="49" charset="0"/>
              </a:rPr>
              <a:t>为</a:t>
            </a:r>
            <a:r>
              <a:rPr kumimoji="1" lang="en-US" altLang="zh-CN" sz="1800" dirty="0">
                <a:solidFill>
                  <a:srgbClr val="0070C0"/>
                </a:solidFill>
                <a:latin typeface="Consolas" pitchFamily="49" charset="0"/>
                <a:ea typeface="仿宋" pitchFamily="49" charset="-122"/>
                <a:cs typeface="Consolas" pitchFamily="49" charset="0"/>
              </a:rPr>
              <a:t>NULL</a:t>
            </a:r>
            <a:r>
              <a:rPr kumimoji="1" lang="zh-CN" altLang="en-US" sz="1800" dirty="0">
                <a:solidFill>
                  <a:srgbClr val="0070C0"/>
                </a:solidFill>
                <a:latin typeface="Consolas" pitchFamily="49" charset="0"/>
                <a:ea typeface="仿宋" pitchFamily="49" charset="-122"/>
                <a:cs typeface="Consolas" pitchFamily="49" charset="0"/>
              </a:rPr>
              <a:t>，</a:t>
            </a:r>
            <a:r>
              <a:rPr kumimoji="1" lang="en-US" altLang="zh-CN" sz="1800" dirty="0">
                <a:solidFill>
                  <a:srgbClr val="0070C0"/>
                </a:solidFill>
                <a:latin typeface="Consolas" pitchFamily="49" charset="0"/>
                <a:ea typeface="仿宋" pitchFamily="49" charset="-122"/>
                <a:cs typeface="Consolas" pitchFamily="49" charset="0"/>
              </a:rPr>
              <a:t>pre</a:t>
            </a:r>
            <a:r>
              <a:rPr kumimoji="1" lang="zh-CN" altLang="en-US" sz="1800" dirty="0">
                <a:solidFill>
                  <a:srgbClr val="0070C0"/>
                </a:solidFill>
                <a:latin typeface="Consolas" pitchFamily="49" charset="0"/>
                <a:ea typeface="仿宋" pitchFamily="49" charset="-122"/>
                <a:cs typeface="Consolas" pitchFamily="49" charset="0"/>
              </a:rPr>
              <a:t>指向尾结点，释放它</a:t>
            </a:r>
          </a:p>
          <a:p>
            <a:pPr algn="l"/>
            <a:r>
              <a:rPr kumimoji="1" lang="en-US" altLang="zh-CN" sz="1800" dirty="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p:txBody>
      </p:sp>
      <p:grpSp>
        <p:nvGrpSpPr>
          <p:cNvPr id="24" name="组合 23"/>
          <p:cNvGrpSpPr/>
          <p:nvPr/>
        </p:nvGrpSpPr>
        <p:grpSpPr>
          <a:xfrm>
            <a:off x="290542" y="3205164"/>
            <a:ext cx="8639176" cy="1938348"/>
            <a:chOff x="290542" y="4143380"/>
            <a:chExt cx="8639176" cy="1938348"/>
          </a:xfrm>
        </p:grpSpPr>
        <p:sp>
          <p:nvSpPr>
            <p:cNvPr id="40028" name="Text Box 92"/>
            <p:cNvSpPr txBox="1">
              <a:spLocks noChangeArrowheads="1"/>
            </p:cNvSpPr>
            <p:nvPr/>
          </p:nvSpPr>
          <p:spPr bwMode="auto">
            <a:xfrm>
              <a:off x="290542" y="5078417"/>
              <a:ext cx="1512888" cy="366712"/>
            </a:xfrm>
            <a:prstGeom prst="rect">
              <a:avLst/>
            </a:prstGeom>
            <a:noFill/>
            <a:ln w="9525">
              <a:noFill/>
              <a:miter lim="800000"/>
              <a:headEnd/>
              <a:tailEnd/>
            </a:ln>
            <a:effectLst/>
          </p:spPr>
          <p:txBody>
            <a:bodyPr>
              <a:spAutoFit/>
            </a:bodyPr>
            <a:lstStyle/>
            <a:p>
              <a:pPr algn="l">
                <a:spcBef>
                  <a:spcPct val="50000"/>
                </a:spcBef>
              </a:pPr>
              <a:r>
                <a:rPr lang="zh-CN" altLang="en-US" sz="1800">
                  <a:latin typeface="Consolas" pitchFamily="49" charset="0"/>
                  <a:ea typeface="仿宋" pitchFamily="49" charset="-122"/>
                  <a:cs typeface="Consolas" pitchFamily="49" charset="0"/>
                </a:rPr>
                <a:t>循环结束时</a:t>
              </a:r>
            </a:p>
          </p:txBody>
        </p:sp>
        <p:sp>
          <p:nvSpPr>
            <p:cNvPr id="40048" name="Rectangle 112"/>
            <p:cNvSpPr>
              <a:spLocks noChangeArrowheads="1"/>
            </p:cNvSpPr>
            <p:nvPr/>
          </p:nvSpPr>
          <p:spPr bwMode="auto">
            <a:xfrm>
              <a:off x="2233642" y="5065730"/>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itchFamily="49" charset="0"/>
                <a:ea typeface="仿宋" pitchFamily="49" charset="-122"/>
                <a:cs typeface="Consolas" pitchFamily="49" charset="0"/>
              </a:endParaRPr>
            </a:p>
          </p:txBody>
        </p:sp>
        <p:sp>
          <p:nvSpPr>
            <p:cNvPr id="40049" name="Rectangle 113"/>
            <p:cNvSpPr>
              <a:spLocks noChangeArrowheads="1"/>
            </p:cNvSpPr>
            <p:nvPr/>
          </p:nvSpPr>
          <p:spPr bwMode="auto">
            <a:xfrm>
              <a:off x="2594005" y="5065730"/>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itchFamily="49" charset="0"/>
                <a:ea typeface="仿宋" pitchFamily="49" charset="-122"/>
                <a:cs typeface="Consolas" pitchFamily="49" charset="0"/>
              </a:endParaRPr>
            </a:p>
          </p:txBody>
        </p:sp>
        <p:sp>
          <p:nvSpPr>
            <p:cNvPr id="40050" name="Line 114"/>
            <p:cNvSpPr>
              <a:spLocks noChangeShapeType="1"/>
            </p:cNvSpPr>
            <p:nvPr/>
          </p:nvSpPr>
          <p:spPr bwMode="auto">
            <a:xfrm>
              <a:off x="1885980" y="5245117"/>
              <a:ext cx="360362" cy="0"/>
            </a:xfrm>
            <a:prstGeom prst="line">
              <a:avLst/>
            </a:prstGeom>
            <a:noFill/>
            <a:ln w="28575">
              <a:solidFill>
                <a:srgbClr val="FF00FF"/>
              </a:solidFill>
              <a:miter lim="800000"/>
              <a:headEnd/>
              <a:tailEnd type="stealth" w="med" len="med"/>
            </a:ln>
            <a:effectLst/>
          </p:spPr>
          <p:txBody>
            <a:bodyPr wrap="none"/>
            <a:lstStyle/>
            <a:p>
              <a:endParaRPr lang="zh-CN" altLang="en-US">
                <a:latin typeface="Consolas" pitchFamily="49" charset="0"/>
                <a:ea typeface="仿宋" pitchFamily="49" charset="-122"/>
                <a:cs typeface="Consolas" pitchFamily="49" charset="0"/>
              </a:endParaRPr>
            </a:p>
          </p:txBody>
        </p:sp>
        <p:sp>
          <p:nvSpPr>
            <p:cNvPr id="40051" name="Text Box 115"/>
            <p:cNvSpPr txBox="1">
              <a:spLocks noChangeArrowheads="1"/>
            </p:cNvSpPr>
            <p:nvPr/>
          </p:nvSpPr>
          <p:spPr bwMode="auto">
            <a:xfrm>
              <a:off x="1606580" y="5065730"/>
              <a:ext cx="268287" cy="366712"/>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仿宋" pitchFamily="49" charset="-122"/>
                  <a:cs typeface="Consolas" pitchFamily="49" charset="0"/>
                </a:rPr>
                <a:t>L</a:t>
              </a:r>
            </a:p>
          </p:txBody>
        </p:sp>
        <p:sp>
          <p:nvSpPr>
            <p:cNvPr id="40052" name="Rectangle 116"/>
            <p:cNvSpPr>
              <a:spLocks noChangeArrowheads="1"/>
            </p:cNvSpPr>
            <p:nvPr/>
          </p:nvSpPr>
          <p:spPr bwMode="auto">
            <a:xfrm>
              <a:off x="3313142" y="5065730"/>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仿宋" pitchFamily="49" charset="-122"/>
                <a:cs typeface="Consolas" pitchFamily="49" charset="0"/>
              </a:endParaRPr>
            </a:p>
          </p:txBody>
        </p:sp>
        <p:sp>
          <p:nvSpPr>
            <p:cNvPr id="40053" name="Rectangle 117"/>
            <p:cNvSpPr>
              <a:spLocks noChangeArrowheads="1"/>
            </p:cNvSpPr>
            <p:nvPr/>
          </p:nvSpPr>
          <p:spPr bwMode="auto">
            <a:xfrm>
              <a:off x="3673505" y="5065730"/>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仿宋" pitchFamily="49" charset="-122"/>
                <a:cs typeface="Consolas" pitchFamily="49" charset="0"/>
              </a:endParaRPr>
            </a:p>
          </p:txBody>
        </p:sp>
        <p:sp>
          <p:nvSpPr>
            <p:cNvPr id="40054" name="Freeform 118"/>
            <p:cNvSpPr>
              <a:spLocks/>
            </p:cNvSpPr>
            <p:nvPr/>
          </p:nvSpPr>
          <p:spPr bwMode="auto">
            <a:xfrm>
              <a:off x="2773392" y="5243530"/>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ea typeface="仿宋" pitchFamily="49" charset="-122"/>
                <a:cs typeface="Consolas" pitchFamily="49" charset="0"/>
              </a:endParaRPr>
            </a:p>
          </p:txBody>
        </p:sp>
        <p:sp>
          <p:nvSpPr>
            <p:cNvPr id="40055" name="Rectangle 119"/>
            <p:cNvSpPr>
              <a:spLocks noChangeArrowheads="1"/>
            </p:cNvSpPr>
            <p:nvPr/>
          </p:nvSpPr>
          <p:spPr bwMode="auto">
            <a:xfrm>
              <a:off x="5834092" y="5065730"/>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仿宋" pitchFamily="49" charset="-122"/>
                <a:cs typeface="Consolas" pitchFamily="49" charset="0"/>
              </a:endParaRPr>
            </a:p>
          </p:txBody>
        </p:sp>
        <p:sp>
          <p:nvSpPr>
            <p:cNvPr id="40056" name="Rectangle 120"/>
            <p:cNvSpPr>
              <a:spLocks noChangeArrowheads="1"/>
            </p:cNvSpPr>
            <p:nvPr/>
          </p:nvSpPr>
          <p:spPr bwMode="auto">
            <a:xfrm>
              <a:off x="6194455" y="5065730"/>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仿宋" pitchFamily="49" charset="-122"/>
                <a:cs typeface="Consolas" pitchFamily="49" charset="0"/>
              </a:endParaRPr>
            </a:p>
          </p:txBody>
        </p:sp>
        <p:sp>
          <p:nvSpPr>
            <p:cNvPr id="40057" name="Line 121"/>
            <p:cNvSpPr>
              <a:spLocks noChangeShapeType="1"/>
            </p:cNvSpPr>
            <p:nvPr/>
          </p:nvSpPr>
          <p:spPr bwMode="auto">
            <a:xfrm>
              <a:off x="5486430" y="5245117"/>
              <a:ext cx="360362" cy="0"/>
            </a:xfrm>
            <a:prstGeom prst="line">
              <a:avLst/>
            </a:prstGeom>
            <a:noFill/>
            <a:ln w="9525">
              <a:solidFill>
                <a:schemeClr val="tx1"/>
              </a:solidFill>
              <a:miter lim="800000"/>
              <a:headEnd/>
              <a:tailEnd type="stealth" w="med" len="med"/>
            </a:ln>
            <a:effectLst/>
          </p:spPr>
          <p:txBody>
            <a:bodyPr wrap="none"/>
            <a:lstStyle/>
            <a:p>
              <a:endParaRPr lang="zh-CN" altLang="en-US">
                <a:latin typeface="Consolas" pitchFamily="49" charset="0"/>
                <a:ea typeface="仿宋" pitchFamily="49" charset="-122"/>
                <a:cs typeface="Consolas" pitchFamily="49" charset="0"/>
              </a:endParaRPr>
            </a:p>
          </p:txBody>
        </p:sp>
        <p:sp>
          <p:nvSpPr>
            <p:cNvPr id="40058" name="Rectangle 122"/>
            <p:cNvSpPr>
              <a:spLocks noChangeArrowheads="1"/>
            </p:cNvSpPr>
            <p:nvPr/>
          </p:nvSpPr>
          <p:spPr bwMode="auto">
            <a:xfrm>
              <a:off x="6842155" y="5065730"/>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仿宋" pitchFamily="49" charset="-122"/>
                <a:cs typeface="Consolas" pitchFamily="49" charset="0"/>
              </a:endParaRPr>
            </a:p>
          </p:txBody>
        </p:sp>
        <p:sp>
          <p:nvSpPr>
            <p:cNvPr id="40059" name="Rectangle 123"/>
            <p:cNvSpPr>
              <a:spLocks noChangeArrowheads="1"/>
            </p:cNvSpPr>
            <p:nvPr/>
          </p:nvSpPr>
          <p:spPr bwMode="auto">
            <a:xfrm>
              <a:off x="7202517" y="5065730"/>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仿宋" pitchFamily="49" charset="-122"/>
                  <a:cs typeface="Consolas" pitchFamily="49" charset="0"/>
                </a:rPr>
                <a:t>∧</a:t>
              </a:r>
            </a:p>
          </p:txBody>
        </p:sp>
        <p:sp>
          <p:nvSpPr>
            <p:cNvPr id="40060" name="Freeform 124"/>
            <p:cNvSpPr>
              <a:spLocks/>
            </p:cNvSpPr>
            <p:nvPr/>
          </p:nvSpPr>
          <p:spPr bwMode="auto">
            <a:xfrm>
              <a:off x="6367492" y="5243530"/>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ea typeface="仿宋" pitchFamily="49" charset="-122"/>
                <a:cs typeface="Consolas" pitchFamily="49" charset="0"/>
              </a:endParaRPr>
            </a:p>
          </p:txBody>
        </p:sp>
        <p:sp>
          <p:nvSpPr>
            <p:cNvPr id="40061" name="Freeform 125"/>
            <p:cNvSpPr>
              <a:spLocks/>
            </p:cNvSpPr>
            <p:nvPr/>
          </p:nvSpPr>
          <p:spPr bwMode="auto">
            <a:xfrm>
              <a:off x="3841780" y="5241942"/>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ea typeface="仿宋" pitchFamily="49" charset="-122"/>
                <a:cs typeface="Consolas" pitchFamily="49" charset="0"/>
              </a:endParaRPr>
            </a:p>
          </p:txBody>
        </p:sp>
        <p:sp>
          <p:nvSpPr>
            <p:cNvPr id="40062" name="Text Box 126"/>
            <p:cNvSpPr txBox="1">
              <a:spLocks noChangeArrowheads="1"/>
            </p:cNvSpPr>
            <p:nvPr/>
          </p:nvSpPr>
          <p:spPr bwMode="auto">
            <a:xfrm>
              <a:off x="6731020" y="5715016"/>
              <a:ext cx="627062" cy="366712"/>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仿宋" pitchFamily="49" charset="-122"/>
                  <a:cs typeface="Consolas" pitchFamily="49" charset="0"/>
                </a:rPr>
                <a:t>pre</a:t>
              </a:r>
            </a:p>
          </p:txBody>
        </p:sp>
        <p:sp>
          <p:nvSpPr>
            <p:cNvPr id="40063" name="Line 127"/>
            <p:cNvSpPr>
              <a:spLocks noChangeShapeType="1"/>
            </p:cNvSpPr>
            <p:nvPr/>
          </p:nvSpPr>
          <p:spPr bwMode="auto">
            <a:xfrm flipV="1">
              <a:off x="7110442" y="5426092"/>
              <a:ext cx="0" cy="360363"/>
            </a:xfrm>
            <a:prstGeom prst="line">
              <a:avLst/>
            </a:prstGeom>
            <a:noFill/>
            <a:ln w="28575">
              <a:solidFill>
                <a:srgbClr val="FF00FF"/>
              </a:solidFill>
              <a:miter lim="800000"/>
              <a:headEnd/>
              <a:tailEnd type="stealth" w="med" len="med"/>
            </a:ln>
            <a:effectLst/>
          </p:spPr>
          <p:txBody>
            <a:bodyPr wrap="none"/>
            <a:lstStyle/>
            <a:p>
              <a:endParaRPr lang="zh-CN" altLang="en-US">
                <a:latin typeface="Consolas" pitchFamily="49" charset="0"/>
                <a:ea typeface="仿宋" pitchFamily="49" charset="-122"/>
                <a:cs typeface="Consolas" pitchFamily="49" charset="0"/>
              </a:endParaRPr>
            </a:p>
          </p:txBody>
        </p:sp>
        <p:sp>
          <p:nvSpPr>
            <p:cNvPr id="40064" name="Text Box 128"/>
            <p:cNvSpPr txBox="1">
              <a:spLocks noChangeArrowheads="1"/>
            </p:cNvSpPr>
            <p:nvPr/>
          </p:nvSpPr>
          <p:spPr bwMode="auto">
            <a:xfrm>
              <a:off x="7562880" y="5705494"/>
              <a:ext cx="1366838" cy="366712"/>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仿宋" pitchFamily="49" charset="-122"/>
                  <a:cs typeface="Consolas" pitchFamily="49" charset="0"/>
                </a:rPr>
                <a:t>p=NULL</a:t>
              </a:r>
            </a:p>
          </p:txBody>
        </p:sp>
        <p:sp>
          <p:nvSpPr>
            <p:cNvPr id="40066" name="Text Box 130"/>
            <p:cNvSpPr txBox="1">
              <a:spLocks noChangeArrowheads="1"/>
            </p:cNvSpPr>
            <p:nvPr/>
          </p:nvSpPr>
          <p:spPr bwMode="auto">
            <a:xfrm>
              <a:off x="4610130" y="4846655"/>
              <a:ext cx="720725" cy="579437"/>
            </a:xfrm>
            <a:prstGeom prst="rect">
              <a:avLst/>
            </a:prstGeom>
            <a:noFill/>
            <a:ln w="9525">
              <a:noFill/>
              <a:miter lim="800000"/>
              <a:headEnd/>
              <a:tailEnd/>
            </a:ln>
            <a:effectLst/>
          </p:spPr>
          <p:txBody>
            <a:bodyPr>
              <a:spAutoFit/>
            </a:bodyPr>
            <a:lstStyle/>
            <a:p>
              <a:pPr algn="l">
                <a:spcBef>
                  <a:spcPct val="50000"/>
                </a:spcBef>
              </a:pPr>
              <a:r>
                <a:rPr lang="en-US" altLang="zh-CN" sz="3200" b="0">
                  <a:solidFill>
                    <a:schemeClr val="tx1"/>
                  </a:solidFill>
                  <a:latin typeface="Consolas" pitchFamily="49" charset="0"/>
                  <a:ea typeface="仿宋" pitchFamily="49" charset="-122"/>
                  <a:cs typeface="Consolas" pitchFamily="49" charset="0"/>
                </a:rPr>
                <a:t>…</a:t>
              </a:r>
            </a:p>
          </p:txBody>
        </p:sp>
        <p:sp>
          <p:nvSpPr>
            <p:cNvPr id="43" name="下箭头 42"/>
            <p:cNvSpPr/>
            <p:nvPr/>
          </p:nvSpPr>
          <p:spPr>
            <a:xfrm>
              <a:off x="3897336" y="4143380"/>
              <a:ext cx="357190" cy="50006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Consolas" pitchFamily="49" charset="0"/>
                <a:ea typeface="仿宋" pitchFamily="49" charset="-122"/>
                <a:cs typeface="Consolas" pitchFamily="49" charset="0"/>
              </a:endParaRPr>
            </a:p>
          </p:txBody>
        </p:sp>
      </p:grpSp>
      <p:sp>
        <p:nvSpPr>
          <p:cNvPr id="3" name="幻灯片编号占位符 2"/>
          <p:cNvSpPr>
            <a:spLocks noGrp="1"/>
          </p:cNvSpPr>
          <p:nvPr>
            <p:ph type="sldNum" sz="quarter" idx="12"/>
          </p:nvPr>
        </p:nvSpPr>
        <p:spPr/>
        <p:txBody>
          <a:bodyPr/>
          <a:lstStyle/>
          <a:p>
            <a:fld id="{BC067DFE-42A7-4CB5-93C4-F2F97DA7580C}" type="slidenum">
              <a:rPr lang="en-US" altLang="zh-CN" smtClean="0"/>
              <a:pPr/>
              <a:t>53</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2528"/>
    </mc:Choice>
    <mc:Fallback xmlns="">
      <p:transition xmlns:p14="http://schemas.microsoft.com/office/powerpoint/2010/main" spd="slow" advTm="2252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00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06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06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06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06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0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250825" y="260350"/>
            <a:ext cx="8382000" cy="1077218"/>
          </a:xfrm>
          <a:prstGeom prst="rect">
            <a:avLst/>
          </a:prstGeom>
          <a:noFill/>
          <a:ln w="9525">
            <a:noFill/>
            <a:miter lim="800000"/>
            <a:headEnd/>
            <a:tailEnd/>
          </a:ln>
          <a:effectLst/>
        </p:spPr>
        <p:txBody>
          <a:bodyPr>
            <a:spAutoFit/>
          </a:bodyPr>
          <a:lstStyle/>
          <a:p>
            <a:pPr algn="just">
              <a:spcBef>
                <a:spcPct val="50000"/>
              </a:spcBef>
            </a:pPr>
            <a:r>
              <a:rPr kumimoji="1" lang="en-US" altLang="zh-CN" sz="2800">
                <a:solidFill>
                  <a:srgbClr val="FF3300"/>
                </a:solidFill>
                <a:latin typeface="Consolas" pitchFamily="49" charset="0"/>
                <a:ea typeface="微软雅黑" pitchFamily="34" charset="-122"/>
                <a:cs typeface="Consolas" pitchFamily="49" charset="0"/>
              </a:rPr>
              <a:t> </a:t>
            </a:r>
            <a:r>
              <a:rPr kumimoji="1" lang="zh-CN" altLang="en-US">
                <a:solidFill>
                  <a:srgbClr val="FF3300"/>
                </a:solidFill>
                <a:latin typeface="Consolas" pitchFamily="49" charset="0"/>
                <a:ea typeface="微软雅黑" pitchFamily="34" charset="-122"/>
                <a:cs typeface="Consolas" pitchFamily="49" charset="0"/>
              </a:rPr>
              <a:t>（</a:t>
            </a:r>
            <a:r>
              <a:rPr kumimoji="1" lang="en-US" altLang="zh-CN" dirty="0">
                <a:solidFill>
                  <a:srgbClr val="FF3300"/>
                </a:solidFill>
                <a:latin typeface="Consolas" pitchFamily="49" charset="0"/>
                <a:ea typeface="微软雅黑" pitchFamily="34" charset="-122"/>
                <a:cs typeface="Consolas" pitchFamily="49" charset="0"/>
              </a:rPr>
              <a:t>3</a:t>
            </a:r>
            <a:r>
              <a:rPr kumimoji="1" lang="zh-CN" altLang="en-US" dirty="0">
                <a:solidFill>
                  <a:srgbClr val="FF3300"/>
                </a:solidFill>
                <a:latin typeface="Consolas" pitchFamily="49" charset="0"/>
                <a:ea typeface="微软雅黑" pitchFamily="34" charset="-122"/>
                <a:cs typeface="Consolas" pitchFamily="49" charset="0"/>
              </a:rPr>
              <a:t>）判线性表是否为空表</a:t>
            </a:r>
            <a:r>
              <a:rPr kumimoji="1" lang="en-US" altLang="zh-CN" dirty="0" err="1">
                <a:solidFill>
                  <a:srgbClr val="FF3300"/>
                </a:solidFill>
                <a:latin typeface="Consolas" pitchFamily="49" charset="0"/>
                <a:ea typeface="微软雅黑" pitchFamily="34" charset="-122"/>
                <a:cs typeface="Consolas" pitchFamily="49" charset="0"/>
              </a:rPr>
              <a:t>ListEmpty</a:t>
            </a:r>
            <a:r>
              <a:rPr kumimoji="1" lang="en-US" altLang="zh-CN" dirty="0">
                <a:solidFill>
                  <a:srgbClr val="FF3300"/>
                </a:solidFill>
                <a:latin typeface="Consolas" pitchFamily="49" charset="0"/>
                <a:ea typeface="微软雅黑" pitchFamily="34" charset="-122"/>
                <a:cs typeface="Consolas" pitchFamily="49" charset="0"/>
              </a:rPr>
              <a:t>(L)</a:t>
            </a:r>
          </a:p>
          <a:p>
            <a:pPr algn="just">
              <a:spcBef>
                <a:spcPct val="50000"/>
              </a:spcBef>
            </a:pPr>
            <a:r>
              <a:rPr kumimoji="1" lang="en-US" altLang="zh-CN">
                <a:solidFill>
                  <a:srgbClr val="FF3300"/>
                </a:solidFill>
                <a:latin typeface="Consolas" pitchFamily="49" charset="0"/>
                <a:ea typeface="楷体" pitchFamily="49" charset="-122"/>
                <a:cs typeface="Consolas" pitchFamily="49" charset="0"/>
              </a:rPr>
              <a:t>   </a:t>
            </a:r>
            <a:r>
              <a:rPr kumimoji="1" lang="zh-CN" altLang="en-US" sz="2000">
                <a:latin typeface="Consolas" pitchFamily="49" charset="0"/>
                <a:ea typeface="楷体" pitchFamily="49" charset="-122"/>
                <a:cs typeface="Consolas" pitchFamily="49" charset="0"/>
              </a:rPr>
              <a:t>若</a:t>
            </a:r>
            <a:r>
              <a:rPr kumimoji="1" lang="zh-CN" altLang="en-US" sz="2000" dirty="0">
                <a:latin typeface="Consolas" pitchFamily="49" charset="0"/>
                <a:ea typeface="楷体" pitchFamily="49" charset="-122"/>
                <a:cs typeface="Consolas" pitchFamily="49" charset="0"/>
              </a:rPr>
              <a:t>单链表</a:t>
            </a:r>
            <a:r>
              <a:rPr kumimoji="1" lang="en-US" altLang="zh-CN" sz="2000" dirty="0">
                <a:latin typeface="Consolas" pitchFamily="49" charset="0"/>
                <a:ea typeface="楷体" pitchFamily="49" charset="-122"/>
                <a:cs typeface="Consolas" pitchFamily="49" charset="0"/>
              </a:rPr>
              <a:t>L</a:t>
            </a:r>
            <a:r>
              <a:rPr kumimoji="1" lang="zh-CN" altLang="en-US" sz="2000">
                <a:latin typeface="Consolas" pitchFamily="49" charset="0"/>
                <a:ea typeface="楷体" pitchFamily="49" charset="-122"/>
                <a:cs typeface="Consolas" pitchFamily="49" charset="0"/>
              </a:rPr>
              <a:t>没有数据结点，则返回真，否则</a:t>
            </a:r>
            <a:r>
              <a:rPr kumimoji="1" lang="zh-CN" altLang="en-US" sz="2000" dirty="0">
                <a:latin typeface="Consolas" pitchFamily="49" charset="0"/>
                <a:ea typeface="楷体" pitchFamily="49" charset="-122"/>
                <a:cs typeface="Consolas" pitchFamily="49" charset="0"/>
              </a:rPr>
              <a:t>返回假。</a:t>
            </a:r>
            <a:r>
              <a:rPr kumimoji="1" lang="zh-CN" altLang="en-US" sz="2000" dirty="0">
                <a:solidFill>
                  <a:srgbClr val="FF3300"/>
                </a:solidFill>
                <a:latin typeface="Consolas" pitchFamily="49" charset="0"/>
                <a:ea typeface="楷体" pitchFamily="49" charset="-122"/>
                <a:cs typeface="Consolas" pitchFamily="49" charset="0"/>
              </a:rPr>
              <a:t>      </a:t>
            </a:r>
          </a:p>
        </p:txBody>
      </p:sp>
      <p:sp>
        <p:nvSpPr>
          <p:cNvPr id="40963" name="Text Box 3"/>
          <p:cNvSpPr txBox="1">
            <a:spLocks noChangeArrowheads="1"/>
          </p:cNvSpPr>
          <p:nvPr/>
        </p:nvSpPr>
        <p:spPr bwMode="auto">
          <a:xfrm>
            <a:off x="900113" y="1700213"/>
            <a:ext cx="5029209" cy="132610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l"/>
            <a:r>
              <a:rPr lang="en-US" altLang="zh-CN" sz="1800" dirty="0">
                <a:solidFill>
                  <a:srgbClr val="0000FF"/>
                </a:solidFill>
                <a:latin typeface="Consolas" pitchFamily="49" charset="0"/>
                <a:cs typeface="Consolas" pitchFamily="49" charset="0"/>
              </a:rPr>
              <a:t>bool </a:t>
            </a:r>
            <a:r>
              <a:rPr lang="en-US" altLang="zh-CN" sz="1800" dirty="0" err="1">
                <a:solidFill>
                  <a:srgbClr val="FF0000"/>
                </a:solidFill>
                <a:effectLst>
                  <a:outerShdw blurRad="38100" dist="38100" dir="2700000" algn="tl">
                    <a:srgbClr val="000000">
                      <a:alpha val="43137"/>
                    </a:srgbClr>
                  </a:outerShdw>
                </a:effectLst>
                <a:latin typeface="Consolas" pitchFamily="49" charset="0"/>
                <a:cs typeface="Consolas" pitchFamily="49" charset="0"/>
              </a:rPr>
              <a:t>ListEmpty</a:t>
            </a:r>
            <a:r>
              <a:rPr lang="en-US" altLang="zh-CN" sz="1800" dirty="0">
                <a:solidFill>
                  <a:srgbClr val="0000FF"/>
                </a:solidFill>
                <a:latin typeface="Consolas" pitchFamily="49" charset="0"/>
                <a:cs typeface="Consolas" pitchFamily="49" charset="0"/>
              </a:rPr>
              <a:t>(</a:t>
            </a:r>
            <a:r>
              <a:rPr lang="en-US" altLang="zh-CN" sz="1800" dirty="0" err="1">
                <a:solidFill>
                  <a:srgbClr val="0000FF"/>
                </a:solidFill>
                <a:latin typeface="Consolas" pitchFamily="49" charset="0"/>
                <a:cs typeface="Consolas" pitchFamily="49" charset="0"/>
              </a:rPr>
              <a:t>LinkNode</a:t>
            </a:r>
            <a:r>
              <a:rPr lang="en-US" altLang="zh-CN" sz="1800" dirty="0">
                <a:solidFill>
                  <a:srgbClr val="0000FF"/>
                </a:solidFill>
                <a:latin typeface="Consolas" pitchFamily="49" charset="0"/>
                <a:cs typeface="Consolas" pitchFamily="49" charset="0"/>
              </a:rPr>
              <a:t> *L)</a:t>
            </a:r>
          </a:p>
          <a:p>
            <a:pPr algn="l"/>
            <a:r>
              <a:rPr lang="en-US" altLang="zh-CN" sz="1800" dirty="0">
                <a:solidFill>
                  <a:srgbClr val="0000FF"/>
                </a:solidFill>
                <a:latin typeface="Consolas" pitchFamily="49" charset="0"/>
                <a:cs typeface="Consolas" pitchFamily="49" charset="0"/>
              </a:rPr>
              <a:t>{</a:t>
            </a:r>
          </a:p>
          <a:p>
            <a:pPr algn="l"/>
            <a:r>
              <a:rPr lang="zh-CN" altLang="en-US" sz="1800" dirty="0">
                <a:solidFill>
                  <a:srgbClr val="0000FF"/>
                </a:solidFill>
                <a:latin typeface="Consolas" pitchFamily="49" charset="0"/>
                <a:cs typeface="Consolas" pitchFamily="49" charset="0"/>
              </a:rPr>
              <a:t>　　</a:t>
            </a:r>
            <a:r>
              <a:rPr lang="en-US" altLang="zh-CN" sz="1800" dirty="0">
                <a:solidFill>
                  <a:srgbClr val="0000FF"/>
                </a:solidFill>
                <a:latin typeface="Consolas" pitchFamily="49" charset="0"/>
                <a:cs typeface="Consolas" pitchFamily="49" charset="0"/>
              </a:rPr>
              <a:t>return(L-&gt;next==NULL);</a:t>
            </a:r>
          </a:p>
          <a:p>
            <a:pPr algn="l"/>
            <a:r>
              <a:rPr lang="en-US" altLang="zh-CN" sz="1800" dirty="0">
                <a:solidFill>
                  <a:srgbClr val="0000FF"/>
                </a:solidFill>
                <a:latin typeface="Consolas" pitchFamily="49" charset="0"/>
                <a:cs typeface="Consolas" pitchFamily="49" charset="0"/>
              </a:rPr>
              <a:t>}</a:t>
            </a:r>
          </a:p>
        </p:txBody>
      </p:sp>
      <p:grpSp>
        <p:nvGrpSpPr>
          <p:cNvPr id="10" name="组合 9"/>
          <p:cNvGrpSpPr/>
          <p:nvPr/>
        </p:nvGrpSpPr>
        <p:grpSpPr>
          <a:xfrm>
            <a:off x="2185984" y="3627442"/>
            <a:ext cx="2243140" cy="1130362"/>
            <a:chOff x="2185984" y="3627442"/>
            <a:chExt cx="2243140" cy="1130362"/>
          </a:xfrm>
        </p:grpSpPr>
        <p:grpSp>
          <p:nvGrpSpPr>
            <p:cNvPr id="8" name="组合 7"/>
            <p:cNvGrpSpPr/>
            <p:nvPr/>
          </p:nvGrpSpPr>
          <p:grpSpPr>
            <a:xfrm>
              <a:off x="2185984" y="3627442"/>
              <a:ext cx="1957388" cy="515938"/>
              <a:chOff x="2185984" y="3627442"/>
              <a:chExt cx="1957388" cy="515938"/>
            </a:xfrm>
          </p:grpSpPr>
          <p:sp>
            <p:nvSpPr>
              <p:cNvPr id="4" name="Rectangle 16"/>
              <p:cNvSpPr>
                <a:spLocks noChangeArrowheads="1"/>
              </p:cNvSpPr>
              <p:nvPr/>
            </p:nvSpPr>
            <p:spPr bwMode="auto">
              <a:xfrm>
                <a:off x="3603622" y="371158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zh-CN" altLang="en-US" sz="2000" dirty="0">
                    <a:solidFill>
                      <a:srgbClr val="0000FF"/>
                    </a:solidFill>
                    <a:latin typeface="Consolas" pitchFamily="49" charset="0"/>
                    <a:cs typeface="Consolas" pitchFamily="49" charset="0"/>
                  </a:rPr>
                  <a:t>∧</a:t>
                </a:r>
                <a:endParaRPr lang="zh-CN" altLang="zh-CN" sz="2000" dirty="0">
                  <a:solidFill>
                    <a:srgbClr val="0000FF"/>
                  </a:solidFill>
                  <a:latin typeface="Consolas" pitchFamily="49" charset="0"/>
                  <a:cs typeface="Consolas" pitchFamily="49" charset="0"/>
                </a:endParaRPr>
              </a:p>
            </p:txBody>
          </p:sp>
          <p:sp>
            <p:nvSpPr>
              <p:cNvPr id="5" name="Rectangle 17"/>
              <p:cNvSpPr>
                <a:spLocks noChangeArrowheads="1"/>
              </p:cNvSpPr>
              <p:nvPr/>
            </p:nvSpPr>
            <p:spPr bwMode="auto">
              <a:xfrm>
                <a:off x="3062284" y="371158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6" name="Line 18"/>
              <p:cNvSpPr>
                <a:spLocks noChangeShapeType="1"/>
              </p:cNvSpPr>
              <p:nvPr/>
            </p:nvSpPr>
            <p:spPr bwMode="auto">
              <a:xfrm>
                <a:off x="2473322" y="3916367"/>
                <a:ext cx="576263" cy="0"/>
              </a:xfrm>
              <a:prstGeom prst="line">
                <a:avLst/>
              </a:prstGeom>
              <a:noFill/>
              <a:ln w="38100">
                <a:solidFill>
                  <a:srgbClr val="7030A0"/>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7" name="Text Box 19"/>
              <p:cNvSpPr txBox="1">
                <a:spLocks noChangeArrowheads="1"/>
              </p:cNvSpPr>
              <p:nvPr/>
            </p:nvSpPr>
            <p:spPr bwMode="auto">
              <a:xfrm>
                <a:off x="2185984" y="3627442"/>
                <a:ext cx="431800" cy="369332"/>
              </a:xfrm>
              <a:prstGeom prst="rect">
                <a:avLst/>
              </a:prstGeom>
              <a:noFill/>
              <a:ln w="9525">
                <a:noFill/>
                <a:miter lim="800000"/>
                <a:headEnd/>
                <a:tailEnd/>
              </a:ln>
              <a:effectLst/>
            </p:spPr>
            <p:txBody>
              <a:bodyPr lIns="0" tIns="0" rIns="0" bIns="0">
                <a:spAutoFit/>
              </a:bodyPr>
              <a:lstStyle/>
              <a:p>
                <a:pPr algn="l">
                  <a:spcBef>
                    <a:spcPct val="50000"/>
                  </a:spcBef>
                </a:pPr>
                <a:r>
                  <a:rPr lang="en-US" altLang="zh-CN">
                    <a:latin typeface="Consolas" pitchFamily="49" charset="0"/>
                    <a:cs typeface="Consolas" pitchFamily="49" charset="0"/>
                  </a:rPr>
                  <a:t>L</a:t>
                </a:r>
              </a:p>
            </p:txBody>
          </p:sp>
        </p:grpSp>
        <p:sp>
          <p:nvSpPr>
            <p:cNvPr id="9" name="TextBox 8"/>
            <p:cNvSpPr txBox="1"/>
            <p:nvPr/>
          </p:nvSpPr>
          <p:spPr>
            <a:xfrm>
              <a:off x="2357422" y="4357694"/>
              <a:ext cx="2071702" cy="400110"/>
            </a:xfrm>
            <a:prstGeom prst="rect">
              <a:avLst/>
            </a:prstGeom>
            <a:noFill/>
          </p:spPr>
          <p:txBody>
            <a:bodyPr wrap="square" rtlCol="0">
              <a:spAutoFit/>
            </a:bodyPr>
            <a:lstStyle/>
            <a:p>
              <a:r>
                <a:rPr lang="zh-CN" altLang="en-US" sz="2000" dirty="0">
                  <a:latin typeface="Consolas" pitchFamily="49" charset="0"/>
                  <a:ea typeface="楷体" pitchFamily="49" charset="-122"/>
                  <a:cs typeface="Consolas" pitchFamily="49" charset="0"/>
                </a:rPr>
                <a:t>空表的情况</a:t>
              </a:r>
            </a:p>
          </p:txBody>
        </p:sp>
      </p:grpSp>
      <p:sp>
        <p:nvSpPr>
          <p:cNvPr id="11" name="幻灯片编号占位符 10"/>
          <p:cNvSpPr>
            <a:spLocks noGrp="1"/>
          </p:cNvSpPr>
          <p:nvPr>
            <p:ph type="sldNum" sz="quarter" idx="12"/>
          </p:nvPr>
        </p:nvSpPr>
        <p:spPr/>
        <p:txBody>
          <a:bodyPr/>
          <a:lstStyle/>
          <a:p>
            <a:fld id="{BC067DFE-42A7-4CB5-93C4-F2F97DA7580C}" type="slidenum">
              <a:rPr lang="en-US" altLang="zh-CN" smtClean="0"/>
              <a:pPr/>
              <a:t>54</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8660"/>
    </mc:Choice>
    <mc:Fallback xmlns="">
      <p:transition xmlns:p14="http://schemas.microsoft.com/office/powerpoint/2010/main" spd="slow" advTm="866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179388" y="214290"/>
            <a:ext cx="7772400" cy="867930"/>
          </a:xfrm>
          <a:prstGeom prst="rect">
            <a:avLst/>
          </a:prstGeom>
          <a:noFill/>
          <a:ln w="9525">
            <a:noFill/>
            <a:miter lim="800000"/>
            <a:headEnd/>
            <a:tailEnd/>
          </a:ln>
          <a:effectLst/>
        </p:spPr>
        <p:txBody>
          <a:bodyPr>
            <a:spAutoFit/>
          </a:bodyPr>
          <a:lstStyle/>
          <a:p>
            <a:pPr algn="just">
              <a:lnSpc>
                <a:spcPct val="80000"/>
              </a:lnSpc>
              <a:spcBef>
                <a:spcPct val="50000"/>
              </a:spcBef>
            </a:pPr>
            <a:r>
              <a:rPr kumimoji="1" lang="zh-CN" altLang="en-US">
                <a:solidFill>
                  <a:srgbClr val="FF3300"/>
                </a:solidFill>
                <a:latin typeface="Consolas" pitchFamily="49" charset="0"/>
                <a:ea typeface="微软雅黑" pitchFamily="34" charset="-122"/>
                <a:cs typeface="Consolas" pitchFamily="49" charset="0"/>
              </a:rPr>
              <a:t>（</a:t>
            </a:r>
            <a:r>
              <a:rPr kumimoji="1" lang="en-US" altLang="zh-CN" dirty="0">
                <a:solidFill>
                  <a:srgbClr val="FF3300"/>
                </a:solidFill>
                <a:latin typeface="Consolas" pitchFamily="49" charset="0"/>
                <a:ea typeface="微软雅黑" pitchFamily="34" charset="-122"/>
                <a:cs typeface="Consolas" pitchFamily="49" charset="0"/>
              </a:rPr>
              <a:t>4</a:t>
            </a:r>
            <a:r>
              <a:rPr kumimoji="1" lang="zh-CN" altLang="en-US" dirty="0">
                <a:solidFill>
                  <a:srgbClr val="FF3300"/>
                </a:solidFill>
                <a:latin typeface="Consolas" pitchFamily="49" charset="0"/>
                <a:ea typeface="微软雅黑" pitchFamily="34" charset="-122"/>
                <a:cs typeface="Consolas" pitchFamily="49" charset="0"/>
              </a:rPr>
              <a:t>）求线性表的长度</a:t>
            </a:r>
            <a:r>
              <a:rPr kumimoji="1" lang="en-US" altLang="zh-CN" dirty="0" err="1">
                <a:solidFill>
                  <a:srgbClr val="FF3300"/>
                </a:solidFill>
                <a:latin typeface="Consolas" pitchFamily="49" charset="0"/>
                <a:ea typeface="微软雅黑" pitchFamily="34" charset="-122"/>
                <a:cs typeface="Consolas" pitchFamily="49" charset="0"/>
              </a:rPr>
              <a:t>ListLength</a:t>
            </a:r>
            <a:r>
              <a:rPr kumimoji="1" lang="en-US" altLang="zh-CN" dirty="0">
                <a:solidFill>
                  <a:srgbClr val="FF3300"/>
                </a:solidFill>
                <a:latin typeface="Consolas" pitchFamily="49" charset="0"/>
                <a:ea typeface="微软雅黑" pitchFamily="34" charset="-122"/>
                <a:cs typeface="Consolas" pitchFamily="49" charset="0"/>
              </a:rPr>
              <a:t>(L)</a:t>
            </a:r>
          </a:p>
          <a:p>
            <a:pPr algn="just">
              <a:lnSpc>
                <a:spcPct val="80000"/>
              </a:lnSpc>
              <a:spcBef>
                <a:spcPct val="50000"/>
              </a:spcBef>
            </a:pPr>
            <a:r>
              <a:rPr kumimoji="1" lang="en-US" altLang="zh-CN" dirty="0">
                <a:solidFill>
                  <a:srgbClr val="FF3300"/>
                </a:solidFill>
                <a:latin typeface="Consolas" pitchFamily="49" charset="0"/>
                <a:ea typeface="楷体" pitchFamily="49" charset="-122"/>
                <a:cs typeface="Consolas" pitchFamily="49" charset="0"/>
              </a:rPr>
              <a:t>    </a:t>
            </a:r>
            <a:r>
              <a:rPr kumimoji="1" lang="zh-CN" altLang="en-US" sz="2000" dirty="0">
                <a:latin typeface="Consolas" pitchFamily="49" charset="0"/>
                <a:ea typeface="楷体" pitchFamily="49" charset="-122"/>
                <a:cs typeface="Consolas" pitchFamily="49" charset="0"/>
              </a:rPr>
              <a:t>返回单链表</a:t>
            </a:r>
            <a:r>
              <a:rPr kumimoji="1" lang="en-US" altLang="zh-CN" sz="2000" dirty="0">
                <a:latin typeface="Consolas" pitchFamily="49" charset="0"/>
                <a:ea typeface="楷体" pitchFamily="49" charset="-122"/>
                <a:cs typeface="Consolas" pitchFamily="49" charset="0"/>
              </a:rPr>
              <a:t>L</a:t>
            </a:r>
            <a:r>
              <a:rPr kumimoji="1" lang="zh-CN" altLang="en-US" sz="2000">
                <a:latin typeface="Consolas" pitchFamily="49" charset="0"/>
                <a:ea typeface="楷体" pitchFamily="49" charset="-122"/>
                <a:cs typeface="Consolas" pitchFamily="49" charset="0"/>
              </a:rPr>
              <a:t>中数据结点的</a:t>
            </a:r>
            <a:r>
              <a:rPr kumimoji="1" lang="zh-CN" altLang="en-US" sz="2000" dirty="0">
                <a:latin typeface="Consolas" pitchFamily="49" charset="0"/>
                <a:ea typeface="楷体" pitchFamily="49" charset="-122"/>
                <a:cs typeface="Consolas" pitchFamily="49" charset="0"/>
              </a:rPr>
              <a:t>个数。</a:t>
            </a:r>
            <a:r>
              <a:rPr kumimoji="1" lang="zh-CN" altLang="en-US" sz="2000" dirty="0">
                <a:solidFill>
                  <a:srgbClr val="FF3300"/>
                </a:solidFill>
                <a:latin typeface="Consolas" pitchFamily="49" charset="0"/>
                <a:ea typeface="楷体" pitchFamily="49" charset="-122"/>
                <a:cs typeface="Consolas" pitchFamily="49" charset="0"/>
              </a:rPr>
              <a:t>    </a:t>
            </a:r>
          </a:p>
        </p:txBody>
      </p:sp>
      <p:sp>
        <p:nvSpPr>
          <p:cNvPr id="42026" name="Text Box 42"/>
          <p:cNvSpPr txBox="1">
            <a:spLocks noChangeArrowheads="1"/>
          </p:cNvSpPr>
          <p:nvPr/>
        </p:nvSpPr>
        <p:spPr bwMode="auto">
          <a:xfrm>
            <a:off x="468313" y="1297718"/>
            <a:ext cx="8281987" cy="1748510"/>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tIns="180000" bIns="180000">
            <a:spAutoFit/>
          </a:bodyPr>
          <a:lstStyle/>
          <a:p>
            <a:pPr algn="l"/>
            <a:r>
              <a:rPr lang="en-US" altLang="zh-CN" sz="1800" err="1">
                <a:solidFill>
                  <a:srgbClr val="0000FF"/>
                </a:solidFill>
                <a:latin typeface="Consolas" pitchFamily="49" charset="0"/>
                <a:ea typeface="楷体" pitchFamily="49" charset="-122"/>
                <a:cs typeface="Consolas" pitchFamily="49" charset="0"/>
              </a:rPr>
              <a:t>int</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ListLength</a:t>
            </a:r>
            <a:r>
              <a:rPr lang="en-US" altLang="zh-CN" sz="1800">
                <a:solidFill>
                  <a:srgbClr val="0000FF"/>
                </a:solidFill>
                <a:latin typeface="Consolas" pitchFamily="49" charset="0"/>
                <a:ea typeface="楷体" pitchFamily="49" charset="-122"/>
                <a:cs typeface="Consolas" pitchFamily="49" charset="0"/>
              </a:rPr>
              <a:t>(LinkNode </a:t>
            </a:r>
            <a:r>
              <a:rPr lang="en-US" altLang="zh-CN" sz="1800" dirty="0">
                <a:solidFill>
                  <a:srgbClr val="0000FF"/>
                </a:solidFill>
                <a:latin typeface="Consolas" pitchFamily="49" charset="0"/>
                <a:ea typeface="楷体" pitchFamily="49" charset="-122"/>
                <a:cs typeface="Consolas" pitchFamily="49" charset="0"/>
              </a:rPr>
              <a:t>*L)</a:t>
            </a:r>
          </a:p>
          <a:p>
            <a:pPr algn="l"/>
            <a:r>
              <a:rPr lang="en-US" altLang="zh-CN" sz="1800" dirty="0">
                <a:solidFill>
                  <a:srgbClr val="0000FF"/>
                </a:solidFill>
                <a:latin typeface="Consolas" pitchFamily="49" charset="0"/>
                <a:ea typeface="楷体" pitchFamily="49" charset="-122"/>
                <a:cs typeface="Consolas" pitchFamily="49" charset="0"/>
              </a:rPr>
              <a:t>{</a:t>
            </a:r>
          </a:p>
          <a:p>
            <a:pPr algn="l"/>
            <a:r>
              <a:rPr lang="en-US" altLang="zh-CN" sz="1800" dirty="0">
                <a:solidFill>
                  <a:srgbClr val="0000FF"/>
                </a:solidFill>
                <a:latin typeface="Consolas" pitchFamily="49" charset="0"/>
                <a:ea typeface="楷体" pitchFamily="49" charset="-122"/>
                <a:cs typeface="Consolas" pitchFamily="49" charset="0"/>
              </a:rPr>
              <a:t>  </a:t>
            </a:r>
            <a:r>
              <a:rPr lang="zh-CN" altLang="en-US"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n=0;</a:t>
            </a:r>
          </a:p>
          <a:p>
            <a:pPr algn="l"/>
            <a:r>
              <a:rPr lang="zh-CN" altLang="en-US" sz="1800" dirty="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LinkNode </a:t>
            </a:r>
            <a:r>
              <a:rPr lang="en-US" altLang="zh-CN" sz="1800" dirty="0">
                <a:solidFill>
                  <a:srgbClr val="0000FF"/>
                </a:solidFill>
                <a:latin typeface="Consolas" pitchFamily="49" charset="0"/>
                <a:ea typeface="楷体" pitchFamily="49" charset="-122"/>
                <a:cs typeface="Consolas" pitchFamily="49" charset="0"/>
              </a:rPr>
              <a:t>*p=L;	</a:t>
            </a:r>
            <a:r>
              <a:rPr lang="en-US" altLang="zh-CN" sz="1800" dirty="0">
                <a:solidFill>
                  <a:srgbClr val="0070C0"/>
                </a:solidFill>
                <a:latin typeface="Consolas" pitchFamily="49" charset="0"/>
                <a:ea typeface="楷体" pitchFamily="49" charset="-122"/>
                <a:cs typeface="Consolas" pitchFamily="49" charset="0"/>
              </a:rPr>
              <a:t>//p</a:t>
            </a:r>
            <a:r>
              <a:rPr lang="zh-CN" altLang="en-US" sz="1800">
                <a:solidFill>
                  <a:srgbClr val="0070C0"/>
                </a:solidFill>
                <a:latin typeface="Consolas" pitchFamily="49" charset="0"/>
                <a:ea typeface="楷体" pitchFamily="49" charset="-122"/>
                <a:cs typeface="Consolas" pitchFamily="49" charset="0"/>
              </a:rPr>
              <a:t>指向头结点，</a:t>
            </a:r>
            <a:r>
              <a:rPr lang="en-US" altLang="zh-CN" sz="1800">
                <a:solidFill>
                  <a:srgbClr val="0070C0"/>
                </a:solidFill>
                <a:latin typeface="Consolas" pitchFamily="49" charset="0"/>
                <a:ea typeface="楷体" pitchFamily="49" charset="-122"/>
                <a:cs typeface="Consolas" pitchFamily="49" charset="0"/>
              </a:rPr>
              <a:t>n</a:t>
            </a:r>
            <a:r>
              <a:rPr lang="zh-CN" altLang="en-US" sz="1800" dirty="0">
                <a:solidFill>
                  <a:srgbClr val="0070C0"/>
                </a:solidFill>
                <a:latin typeface="Consolas" pitchFamily="49" charset="0"/>
                <a:ea typeface="楷体" pitchFamily="49" charset="-122"/>
                <a:cs typeface="Consolas" pitchFamily="49" charset="0"/>
              </a:rPr>
              <a:t>置为</a:t>
            </a:r>
            <a:r>
              <a:rPr lang="en-US" altLang="zh-CN" sz="1800" dirty="0">
                <a:solidFill>
                  <a:srgbClr val="0070C0"/>
                </a:solidFill>
                <a:latin typeface="Consolas" pitchFamily="49" charset="0"/>
                <a:ea typeface="楷体" pitchFamily="49" charset="-122"/>
                <a:cs typeface="Consolas" pitchFamily="49" charset="0"/>
              </a:rPr>
              <a:t>0</a:t>
            </a:r>
            <a:r>
              <a:rPr lang="zh-CN" altLang="en-US" sz="1800" dirty="0">
                <a:solidFill>
                  <a:srgbClr val="0070C0"/>
                </a:solidFill>
                <a:latin typeface="Consolas" pitchFamily="49" charset="0"/>
                <a:ea typeface="楷体" pitchFamily="49" charset="-122"/>
                <a:cs typeface="Consolas" pitchFamily="49" charset="0"/>
              </a:rPr>
              <a:t>（</a:t>
            </a:r>
            <a:r>
              <a:rPr lang="zh-CN" altLang="en-US" sz="1800">
                <a:solidFill>
                  <a:srgbClr val="0070C0"/>
                </a:solidFill>
                <a:latin typeface="Consolas" pitchFamily="49" charset="0"/>
                <a:ea typeface="楷体" pitchFamily="49" charset="-122"/>
                <a:cs typeface="Consolas" pitchFamily="49" charset="0"/>
              </a:rPr>
              <a:t>即头结点的</a:t>
            </a:r>
            <a:r>
              <a:rPr lang="zh-CN" altLang="en-US" sz="1800" dirty="0">
                <a:solidFill>
                  <a:srgbClr val="0070C0"/>
                </a:solidFill>
                <a:latin typeface="Consolas" pitchFamily="49" charset="0"/>
                <a:ea typeface="楷体" pitchFamily="49" charset="-122"/>
                <a:cs typeface="Consolas" pitchFamily="49" charset="0"/>
              </a:rPr>
              <a:t>序号为</a:t>
            </a:r>
            <a:r>
              <a:rPr lang="en-US" altLang="zh-CN" sz="1800" dirty="0">
                <a:solidFill>
                  <a:srgbClr val="0070C0"/>
                </a:solidFill>
                <a:latin typeface="Consolas" pitchFamily="49" charset="0"/>
                <a:ea typeface="楷体" pitchFamily="49" charset="-122"/>
                <a:cs typeface="Consolas" pitchFamily="49" charset="0"/>
              </a:rPr>
              <a:t>0</a:t>
            </a:r>
            <a:r>
              <a:rPr lang="zh-CN" altLang="en-US" sz="1800" dirty="0">
                <a:solidFill>
                  <a:srgbClr val="0070C0"/>
                </a:solidFill>
                <a:latin typeface="Consolas" pitchFamily="49" charset="0"/>
                <a:ea typeface="楷体" pitchFamily="49" charset="-122"/>
                <a:cs typeface="Consolas" pitchFamily="49" charset="0"/>
              </a:rPr>
              <a:t>）</a:t>
            </a:r>
            <a:endParaRPr lang="en-US" altLang="zh-CN" sz="1800" dirty="0">
              <a:solidFill>
                <a:srgbClr val="0070C0"/>
              </a:solidFill>
              <a:latin typeface="Consolas" pitchFamily="49" charset="0"/>
              <a:ea typeface="楷体" pitchFamily="49" charset="-122"/>
              <a:cs typeface="Consolas" pitchFamily="49" charset="0"/>
            </a:endParaRPr>
          </a:p>
          <a:p>
            <a:pPr algn="l"/>
            <a:r>
              <a:rPr lang="en-US" altLang="zh-CN" sz="1800" dirty="0">
                <a:solidFill>
                  <a:srgbClr val="0000FF"/>
                </a:solidFill>
                <a:latin typeface="Consolas" pitchFamily="49" charset="0"/>
                <a:ea typeface="楷体" pitchFamily="49" charset="-122"/>
                <a:cs typeface="Consolas" pitchFamily="49" charset="0"/>
              </a:rPr>
              <a:t>      </a:t>
            </a:r>
          </a:p>
        </p:txBody>
      </p:sp>
      <p:grpSp>
        <p:nvGrpSpPr>
          <p:cNvPr id="23" name="组合 22"/>
          <p:cNvGrpSpPr/>
          <p:nvPr/>
        </p:nvGrpSpPr>
        <p:grpSpPr>
          <a:xfrm>
            <a:off x="1071538" y="3143248"/>
            <a:ext cx="6983412" cy="2121257"/>
            <a:chOff x="1071538" y="3143248"/>
            <a:chExt cx="6983412" cy="2121257"/>
          </a:xfrm>
        </p:grpSpPr>
        <p:sp>
          <p:nvSpPr>
            <p:cNvPr id="41987" name="Text Box 3"/>
            <p:cNvSpPr txBox="1">
              <a:spLocks noChangeArrowheads="1"/>
            </p:cNvSpPr>
            <p:nvPr/>
          </p:nvSpPr>
          <p:spPr bwMode="auto">
            <a:xfrm>
              <a:off x="1071538" y="3995747"/>
              <a:ext cx="1008062" cy="366713"/>
            </a:xfrm>
            <a:prstGeom prst="rect">
              <a:avLst/>
            </a:prstGeom>
            <a:noFill/>
            <a:ln w="9525">
              <a:noFill/>
              <a:miter lim="800000"/>
              <a:headEnd/>
              <a:tailEnd/>
            </a:ln>
            <a:effectLst/>
          </p:spPr>
          <p:txBody>
            <a:bodyPr>
              <a:spAutoFit/>
            </a:bodyPr>
            <a:lstStyle/>
            <a:p>
              <a:pPr algn="l">
                <a:spcBef>
                  <a:spcPct val="50000"/>
                </a:spcBef>
              </a:pPr>
              <a:r>
                <a:rPr lang="zh-CN" altLang="en-US" sz="1800" dirty="0">
                  <a:latin typeface="Consolas" pitchFamily="49" charset="0"/>
                  <a:ea typeface="楷体" pitchFamily="49" charset="-122"/>
                  <a:cs typeface="Consolas" pitchFamily="49" charset="0"/>
                </a:rPr>
                <a:t>初始时</a:t>
              </a:r>
            </a:p>
          </p:txBody>
        </p:sp>
        <p:sp>
          <p:nvSpPr>
            <p:cNvPr id="41989" name="Rectangle 5"/>
            <p:cNvSpPr>
              <a:spLocks noChangeArrowheads="1"/>
            </p:cNvSpPr>
            <p:nvPr/>
          </p:nvSpPr>
          <p:spPr bwMode="auto">
            <a:xfrm>
              <a:off x="2725713" y="3994160"/>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1990" name="Rectangle 6"/>
            <p:cNvSpPr>
              <a:spLocks noChangeArrowheads="1"/>
            </p:cNvSpPr>
            <p:nvPr/>
          </p:nvSpPr>
          <p:spPr bwMode="auto">
            <a:xfrm>
              <a:off x="3086075" y="3994160"/>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1991" name="Line 7"/>
            <p:cNvSpPr>
              <a:spLocks noChangeShapeType="1"/>
            </p:cNvSpPr>
            <p:nvPr/>
          </p:nvSpPr>
          <p:spPr bwMode="auto">
            <a:xfrm>
              <a:off x="2378050" y="4173547"/>
              <a:ext cx="360363" cy="0"/>
            </a:xfrm>
            <a:prstGeom prst="line">
              <a:avLst/>
            </a:prstGeom>
            <a:noFill/>
            <a:ln w="9525">
              <a:solidFill>
                <a:schemeClr val="tx1"/>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41992" name="Text Box 8"/>
            <p:cNvSpPr txBox="1">
              <a:spLocks noChangeArrowheads="1"/>
            </p:cNvSpPr>
            <p:nvPr/>
          </p:nvSpPr>
          <p:spPr bwMode="auto">
            <a:xfrm>
              <a:off x="2098650" y="3994160"/>
              <a:ext cx="268288" cy="366712"/>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宋体" pitchFamily="2" charset="-122"/>
                  <a:cs typeface="Consolas" pitchFamily="49" charset="0"/>
                </a:rPr>
                <a:t>L</a:t>
              </a:r>
            </a:p>
          </p:txBody>
        </p:sp>
        <p:sp>
          <p:nvSpPr>
            <p:cNvPr id="41993" name="Rectangle 9"/>
            <p:cNvSpPr>
              <a:spLocks noChangeArrowheads="1"/>
            </p:cNvSpPr>
            <p:nvPr/>
          </p:nvSpPr>
          <p:spPr bwMode="auto">
            <a:xfrm>
              <a:off x="3805213" y="3994160"/>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1994" name="Rectangle 10"/>
            <p:cNvSpPr>
              <a:spLocks noChangeArrowheads="1"/>
            </p:cNvSpPr>
            <p:nvPr/>
          </p:nvSpPr>
          <p:spPr bwMode="auto">
            <a:xfrm>
              <a:off x="4165575" y="3994160"/>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1995" name="Freeform 11"/>
            <p:cNvSpPr>
              <a:spLocks/>
            </p:cNvSpPr>
            <p:nvPr/>
          </p:nvSpPr>
          <p:spPr bwMode="auto">
            <a:xfrm>
              <a:off x="3265463" y="4171960"/>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41996" name="Rectangle 12"/>
            <p:cNvSpPr>
              <a:spLocks noChangeArrowheads="1"/>
            </p:cNvSpPr>
            <p:nvPr/>
          </p:nvSpPr>
          <p:spPr bwMode="auto">
            <a:xfrm>
              <a:off x="6326163" y="3994160"/>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1997" name="Rectangle 13"/>
            <p:cNvSpPr>
              <a:spLocks noChangeArrowheads="1"/>
            </p:cNvSpPr>
            <p:nvPr/>
          </p:nvSpPr>
          <p:spPr bwMode="auto">
            <a:xfrm>
              <a:off x="6686525" y="3994160"/>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1998" name="Line 14"/>
            <p:cNvSpPr>
              <a:spLocks noChangeShapeType="1"/>
            </p:cNvSpPr>
            <p:nvPr/>
          </p:nvSpPr>
          <p:spPr bwMode="auto">
            <a:xfrm>
              <a:off x="5978500" y="4173547"/>
              <a:ext cx="360363" cy="0"/>
            </a:xfrm>
            <a:prstGeom prst="line">
              <a:avLst/>
            </a:prstGeom>
            <a:noFill/>
            <a:ln w="9525">
              <a:solidFill>
                <a:schemeClr val="tx1"/>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41999" name="Rectangle 15"/>
            <p:cNvSpPr>
              <a:spLocks noChangeArrowheads="1"/>
            </p:cNvSpPr>
            <p:nvPr/>
          </p:nvSpPr>
          <p:spPr bwMode="auto">
            <a:xfrm>
              <a:off x="7334225" y="3994160"/>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2000" name="Rectangle 16"/>
            <p:cNvSpPr>
              <a:spLocks noChangeArrowheads="1"/>
            </p:cNvSpPr>
            <p:nvPr/>
          </p:nvSpPr>
          <p:spPr bwMode="auto">
            <a:xfrm>
              <a:off x="7694588" y="3994160"/>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42001" name="Freeform 17"/>
            <p:cNvSpPr>
              <a:spLocks/>
            </p:cNvSpPr>
            <p:nvPr/>
          </p:nvSpPr>
          <p:spPr bwMode="auto">
            <a:xfrm>
              <a:off x="6859563" y="4171960"/>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42002" name="Freeform 18"/>
            <p:cNvSpPr>
              <a:spLocks/>
            </p:cNvSpPr>
            <p:nvPr/>
          </p:nvSpPr>
          <p:spPr bwMode="auto">
            <a:xfrm>
              <a:off x="4333850" y="4170372"/>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42003" name="Text Box 19"/>
            <p:cNvSpPr txBox="1">
              <a:spLocks noChangeArrowheads="1"/>
            </p:cNvSpPr>
            <p:nvPr/>
          </p:nvSpPr>
          <p:spPr bwMode="auto">
            <a:xfrm>
              <a:off x="5102200" y="3859222"/>
              <a:ext cx="720725" cy="461665"/>
            </a:xfrm>
            <a:prstGeom prst="rect">
              <a:avLst/>
            </a:prstGeom>
            <a:noFill/>
            <a:ln w="9525">
              <a:noFill/>
              <a:miter lim="800000"/>
              <a:headEnd/>
              <a:tailEnd/>
            </a:ln>
            <a:effectLst/>
          </p:spPr>
          <p:txBody>
            <a:bodyPr>
              <a:spAutoFit/>
            </a:bodyPr>
            <a:lstStyle/>
            <a:p>
              <a:pPr algn="l">
                <a:spcBef>
                  <a:spcPct val="50000"/>
                </a:spcBef>
              </a:pPr>
              <a:r>
                <a:rPr lang="en-US" altLang="zh-CN" b="0">
                  <a:solidFill>
                    <a:schemeClr val="tx1"/>
                  </a:solidFill>
                  <a:latin typeface="Consolas" pitchFamily="49" charset="0"/>
                  <a:ea typeface="宋体" pitchFamily="2" charset="-122"/>
                  <a:cs typeface="Consolas" pitchFamily="49" charset="0"/>
                </a:rPr>
                <a:t>…</a:t>
              </a:r>
            </a:p>
          </p:txBody>
        </p:sp>
        <p:sp>
          <p:nvSpPr>
            <p:cNvPr id="42004" name="Text Box 20"/>
            <p:cNvSpPr txBox="1">
              <a:spLocks noChangeArrowheads="1"/>
            </p:cNvSpPr>
            <p:nvPr/>
          </p:nvSpPr>
          <p:spPr bwMode="auto">
            <a:xfrm>
              <a:off x="3000364" y="4572008"/>
              <a:ext cx="844550" cy="692497"/>
            </a:xfrm>
            <a:prstGeom prst="rect">
              <a:avLst/>
            </a:prstGeom>
            <a:noFill/>
            <a:ln w="9525">
              <a:noFill/>
              <a:miter lim="800000"/>
              <a:headEnd/>
              <a:tailEnd/>
            </a:ln>
            <a:effectLst/>
          </p:spPr>
          <p:txBody>
            <a:bodyPr>
              <a:spAutoFit/>
            </a:bodyPr>
            <a:lstStyle/>
            <a:p>
              <a:pPr algn="l">
                <a:lnSpc>
                  <a:spcPts val="1800"/>
                </a:lnSpc>
                <a:spcBef>
                  <a:spcPct val="50000"/>
                </a:spcBef>
              </a:pPr>
              <a:r>
                <a:rPr lang="en-US" altLang="zh-CN" sz="1800" i="1" dirty="0">
                  <a:latin typeface="Consolas" pitchFamily="49" charset="0"/>
                  <a:cs typeface="Consolas" pitchFamily="49" charset="0"/>
                </a:rPr>
                <a:t>p</a:t>
              </a:r>
            </a:p>
            <a:p>
              <a:pPr algn="l">
                <a:lnSpc>
                  <a:spcPts val="1800"/>
                </a:lnSpc>
                <a:spcBef>
                  <a:spcPct val="50000"/>
                </a:spcBef>
              </a:pPr>
              <a:r>
                <a:rPr lang="en-US" altLang="zh-CN" sz="1800" i="1" dirty="0">
                  <a:latin typeface="Consolas" pitchFamily="49" charset="0"/>
                  <a:cs typeface="Consolas" pitchFamily="49" charset="0"/>
                </a:rPr>
                <a:t>n</a:t>
              </a:r>
              <a:r>
                <a:rPr lang="en-US" altLang="zh-CN" sz="1800" dirty="0">
                  <a:latin typeface="Consolas" pitchFamily="49" charset="0"/>
                  <a:cs typeface="Consolas" pitchFamily="49" charset="0"/>
                </a:rPr>
                <a:t>=0</a:t>
              </a:r>
            </a:p>
          </p:txBody>
        </p:sp>
        <p:sp>
          <p:nvSpPr>
            <p:cNvPr id="42005" name="Line 21"/>
            <p:cNvSpPr>
              <a:spLocks noChangeShapeType="1"/>
            </p:cNvSpPr>
            <p:nvPr/>
          </p:nvSpPr>
          <p:spPr bwMode="auto">
            <a:xfrm flipV="1">
              <a:off x="3014638" y="4354522"/>
              <a:ext cx="0" cy="360363"/>
            </a:xfrm>
            <a:prstGeom prst="line">
              <a:avLst/>
            </a:prstGeom>
            <a:noFill/>
            <a:ln w="28575">
              <a:solidFill>
                <a:srgbClr val="FF00FF"/>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40" name="下箭头 39"/>
            <p:cNvSpPr/>
            <p:nvPr/>
          </p:nvSpPr>
          <p:spPr>
            <a:xfrm>
              <a:off x="3714744" y="3143248"/>
              <a:ext cx="214314" cy="500066"/>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3" name="幻灯片编号占位符 2"/>
          <p:cNvSpPr>
            <a:spLocks noGrp="1"/>
          </p:cNvSpPr>
          <p:nvPr>
            <p:ph type="sldNum" sz="quarter" idx="12"/>
          </p:nvPr>
        </p:nvSpPr>
        <p:spPr/>
        <p:txBody>
          <a:bodyPr/>
          <a:lstStyle/>
          <a:p>
            <a:fld id="{BC067DFE-42A7-4CB5-93C4-F2F97DA7580C}" type="slidenum">
              <a:rPr lang="en-US" altLang="zh-CN" smtClean="0"/>
              <a:pPr/>
              <a:t>55</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9493"/>
    </mc:Choice>
    <mc:Fallback xmlns="">
      <p:transition xmlns:p14="http://schemas.microsoft.com/office/powerpoint/2010/main" spd="slow" advTm="949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02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026">
                                            <p:txEl>
                                              <p:pRg st="3" end="3"/>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26" name="Text Box 42"/>
          <p:cNvSpPr txBox="1">
            <a:spLocks noChangeArrowheads="1"/>
          </p:cNvSpPr>
          <p:nvPr/>
        </p:nvSpPr>
        <p:spPr bwMode="auto">
          <a:xfrm>
            <a:off x="428596" y="642918"/>
            <a:ext cx="8281987" cy="1880103"/>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l"/>
            <a:r>
              <a:rPr lang="en-US" altLang="zh-CN" sz="1800">
                <a:solidFill>
                  <a:srgbClr val="0000FF"/>
                </a:solidFill>
                <a:latin typeface="Consolas" pitchFamily="49" charset="0"/>
                <a:ea typeface="仿宋" pitchFamily="49" charset="-122"/>
                <a:cs typeface="Consolas" pitchFamily="49" charset="0"/>
              </a:rPr>
              <a:t>   while </a:t>
            </a:r>
            <a:r>
              <a:rPr lang="en-US" altLang="zh-CN" sz="1800" dirty="0">
                <a:solidFill>
                  <a:srgbClr val="0000FF"/>
                </a:solidFill>
                <a:latin typeface="Consolas" pitchFamily="49" charset="0"/>
                <a:ea typeface="仿宋" pitchFamily="49" charset="-122"/>
                <a:cs typeface="Consolas" pitchFamily="49" charset="0"/>
              </a:rPr>
              <a:t>(p-&gt;next!=NULL)</a:t>
            </a:r>
          </a:p>
          <a:p>
            <a:pPr algn="l"/>
            <a:r>
              <a:rPr lang="en-US" altLang="zh-CN" sz="180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n++;</a:t>
            </a:r>
          </a:p>
          <a:p>
            <a:pPr algn="l"/>
            <a:r>
              <a:rPr lang="en-US" altLang="zh-CN" sz="1800" dirty="0">
                <a:solidFill>
                  <a:srgbClr val="0000FF"/>
                </a:solidFill>
                <a:latin typeface="Consolas" pitchFamily="49" charset="0"/>
                <a:ea typeface="仿宋" pitchFamily="49" charset="-122"/>
                <a:cs typeface="Consolas" pitchFamily="49" charset="0"/>
              </a:rPr>
              <a:t>	p=p-&gt;next;</a:t>
            </a:r>
          </a:p>
          <a:p>
            <a:pPr algn="l"/>
            <a:r>
              <a:rPr lang="en-US" altLang="zh-CN" sz="1800">
                <a:solidFill>
                  <a:srgbClr val="0000FF"/>
                </a:solidFill>
                <a:latin typeface="Consolas" pitchFamily="49" charset="0"/>
                <a:ea typeface="仿宋" pitchFamily="49" charset="-122"/>
                <a:cs typeface="Consolas" pitchFamily="49" charset="0"/>
              </a:rPr>
              <a:t>   }</a:t>
            </a:r>
            <a:endParaRPr lang="en-US" altLang="zh-CN" sz="1800" dirty="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return(n</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70C0"/>
                </a:solidFill>
                <a:latin typeface="Consolas" pitchFamily="49" charset="0"/>
                <a:ea typeface="仿宋" pitchFamily="49" charset="-122"/>
                <a:cs typeface="Consolas" pitchFamily="49" charset="0"/>
              </a:rPr>
              <a:t>//</a:t>
            </a:r>
            <a:r>
              <a:rPr lang="zh-CN" altLang="en-US" sz="1800">
                <a:solidFill>
                  <a:srgbClr val="0070C0"/>
                </a:solidFill>
                <a:latin typeface="Consolas" pitchFamily="49" charset="0"/>
                <a:ea typeface="仿宋" pitchFamily="49" charset="-122"/>
                <a:cs typeface="Consolas" pitchFamily="49" charset="0"/>
              </a:rPr>
              <a:t>循环结束，</a:t>
            </a:r>
            <a:r>
              <a:rPr lang="en-US" altLang="zh-CN" sz="1800">
                <a:solidFill>
                  <a:srgbClr val="0070C0"/>
                </a:solidFill>
                <a:latin typeface="Consolas" pitchFamily="49" charset="0"/>
                <a:ea typeface="仿宋" pitchFamily="49" charset="-122"/>
                <a:cs typeface="Consolas" pitchFamily="49" charset="0"/>
              </a:rPr>
              <a:t>p</a:t>
            </a:r>
            <a:r>
              <a:rPr lang="zh-CN" altLang="en-US" sz="1800">
                <a:solidFill>
                  <a:srgbClr val="0070C0"/>
                </a:solidFill>
                <a:latin typeface="Consolas" pitchFamily="49" charset="0"/>
                <a:ea typeface="仿宋" pitchFamily="49" charset="-122"/>
                <a:cs typeface="Consolas" pitchFamily="49" charset="0"/>
              </a:rPr>
              <a:t>指向尾结点，其</a:t>
            </a:r>
            <a:r>
              <a:rPr lang="zh-CN" altLang="en-US" sz="1800" dirty="0">
                <a:solidFill>
                  <a:srgbClr val="0070C0"/>
                </a:solidFill>
                <a:latin typeface="Consolas" pitchFamily="49" charset="0"/>
                <a:ea typeface="仿宋" pitchFamily="49" charset="-122"/>
                <a:cs typeface="Consolas" pitchFamily="49" charset="0"/>
              </a:rPr>
              <a:t>序号</a:t>
            </a:r>
            <a:r>
              <a:rPr lang="en-US" altLang="zh-CN" sz="1800">
                <a:solidFill>
                  <a:srgbClr val="0070C0"/>
                </a:solidFill>
                <a:latin typeface="Consolas" pitchFamily="49" charset="0"/>
                <a:ea typeface="仿宋" pitchFamily="49" charset="-122"/>
                <a:cs typeface="Consolas" pitchFamily="49" charset="0"/>
              </a:rPr>
              <a:t>n</a:t>
            </a:r>
            <a:r>
              <a:rPr lang="zh-CN" altLang="en-US" sz="1800">
                <a:solidFill>
                  <a:srgbClr val="0070C0"/>
                </a:solidFill>
                <a:latin typeface="Consolas" pitchFamily="49" charset="0"/>
                <a:ea typeface="仿宋" pitchFamily="49" charset="-122"/>
                <a:cs typeface="Consolas" pitchFamily="49" charset="0"/>
              </a:rPr>
              <a:t>为结点个数</a:t>
            </a:r>
            <a:endParaRPr lang="zh-CN" altLang="en-US" sz="1800" dirty="0">
              <a:solidFill>
                <a:srgbClr val="0070C0"/>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a:t>
            </a:r>
          </a:p>
        </p:txBody>
      </p:sp>
      <p:grpSp>
        <p:nvGrpSpPr>
          <p:cNvPr id="23" name="组合 22"/>
          <p:cNvGrpSpPr/>
          <p:nvPr/>
        </p:nvGrpSpPr>
        <p:grpSpPr>
          <a:xfrm>
            <a:off x="395288" y="2857496"/>
            <a:ext cx="8636018" cy="1979369"/>
            <a:chOff x="395288" y="4429132"/>
            <a:chExt cx="8636018" cy="1979369"/>
          </a:xfrm>
        </p:grpSpPr>
        <p:sp>
          <p:nvSpPr>
            <p:cNvPr id="41988" name="Text Box 4"/>
            <p:cNvSpPr txBox="1">
              <a:spLocks noChangeArrowheads="1"/>
            </p:cNvSpPr>
            <p:nvPr/>
          </p:nvSpPr>
          <p:spPr bwMode="auto">
            <a:xfrm>
              <a:off x="395288" y="5178425"/>
              <a:ext cx="1512887" cy="366713"/>
            </a:xfrm>
            <a:prstGeom prst="rect">
              <a:avLst/>
            </a:prstGeom>
            <a:noFill/>
            <a:ln w="9525">
              <a:noFill/>
              <a:miter lim="800000"/>
              <a:headEnd/>
              <a:tailEnd/>
            </a:ln>
            <a:effectLst/>
          </p:spPr>
          <p:txBody>
            <a:bodyPr>
              <a:spAutoFit/>
            </a:bodyPr>
            <a:lstStyle/>
            <a:p>
              <a:pPr algn="l">
                <a:spcBef>
                  <a:spcPct val="50000"/>
                </a:spcBef>
              </a:pPr>
              <a:r>
                <a:rPr lang="zh-CN" altLang="en-US" sz="1800">
                  <a:latin typeface="Consolas" pitchFamily="49" charset="0"/>
                  <a:ea typeface="楷体" pitchFamily="49" charset="-122"/>
                  <a:cs typeface="Consolas" pitchFamily="49" charset="0"/>
                </a:rPr>
                <a:t>循环结束时</a:t>
              </a:r>
            </a:p>
          </p:txBody>
        </p:sp>
        <p:sp>
          <p:nvSpPr>
            <p:cNvPr id="42008" name="Rectangle 24"/>
            <p:cNvSpPr>
              <a:spLocks noChangeArrowheads="1"/>
            </p:cNvSpPr>
            <p:nvPr/>
          </p:nvSpPr>
          <p:spPr bwMode="auto">
            <a:xfrm>
              <a:off x="2338388" y="5178425"/>
              <a:ext cx="360362" cy="3603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2009" name="Rectangle 25"/>
            <p:cNvSpPr>
              <a:spLocks noChangeArrowheads="1"/>
            </p:cNvSpPr>
            <p:nvPr/>
          </p:nvSpPr>
          <p:spPr bwMode="auto">
            <a:xfrm>
              <a:off x="2698750" y="5178425"/>
              <a:ext cx="360363" cy="3603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2010" name="Line 26"/>
            <p:cNvSpPr>
              <a:spLocks noChangeShapeType="1"/>
            </p:cNvSpPr>
            <p:nvPr/>
          </p:nvSpPr>
          <p:spPr bwMode="auto">
            <a:xfrm>
              <a:off x="1990725" y="5357813"/>
              <a:ext cx="360363" cy="0"/>
            </a:xfrm>
            <a:prstGeom prst="line">
              <a:avLst/>
            </a:prstGeom>
            <a:noFill/>
            <a:ln w="9525">
              <a:solidFill>
                <a:schemeClr val="tx1"/>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42011" name="Text Box 27"/>
            <p:cNvSpPr txBox="1">
              <a:spLocks noChangeArrowheads="1"/>
            </p:cNvSpPr>
            <p:nvPr/>
          </p:nvSpPr>
          <p:spPr bwMode="auto">
            <a:xfrm>
              <a:off x="1711325" y="5178425"/>
              <a:ext cx="268288" cy="366713"/>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宋体" pitchFamily="2" charset="-122"/>
                  <a:cs typeface="Consolas" pitchFamily="49" charset="0"/>
                </a:rPr>
                <a:t>L</a:t>
              </a:r>
            </a:p>
          </p:txBody>
        </p:sp>
        <p:sp>
          <p:nvSpPr>
            <p:cNvPr id="42012" name="Rectangle 28"/>
            <p:cNvSpPr>
              <a:spLocks noChangeArrowheads="1"/>
            </p:cNvSpPr>
            <p:nvPr/>
          </p:nvSpPr>
          <p:spPr bwMode="auto">
            <a:xfrm>
              <a:off x="3417888" y="5178425"/>
              <a:ext cx="360362"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2013" name="Rectangle 29"/>
            <p:cNvSpPr>
              <a:spLocks noChangeArrowheads="1"/>
            </p:cNvSpPr>
            <p:nvPr/>
          </p:nvSpPr>
          <p:spPr bwMode="auto">
            <a:xfrm>
              <a:off x="3778250" y="5178425"/>
              <a:ext cx="360363"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2014" name="Freeform 30"/>
            <p:cNvSpPr>
              <a:spLocks/>
            </p:cNvSpPr>
            <p:nvPr/>
          </p:nvSpPr>
          <p:spPr bwMode="auto">
            <a:xfrm>
              <a:off x="2878138" y="5356225"/>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42015" name="Rectangle 31"/>
            <p:cNvSpPr>
              <a:spLocks noChangeArrowheads="1"/>
            </p:cNvSpPr>
            <p:nvPr/>
          </p:nvSpPr>
          <p:spPr bwMode="auto">
            <a:xfrm>
              <a:off x="5938838" y="5178425"/>
              <a:ext cx="360362"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2016" name="Rectangle 32"/>
            <p:cNvSpPr>
              <a:spLocks noChangeArrowheads="1"/>
            </p:cNvSpPr>
            <p:nvPr/>
          </p:nvSpPr>
          <p:spPr bwMode="auto">
            <a:xfrm>
              <a:off x="6299200" y="5178425"/>
              <a:ext cx="360363"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2017" name="Line 33"/>
            <p:cNvSpPr>
              <a:spLocks noChangeShapeType="1"/>
            </p:cNvSpPr>
            <p:nvPr/>
          </p:nvSpPr>
          <p:spPr bwMode="auto">
            <a:xfrm>
              <a:off x="5591175" y="5357813"/>
              <a:ext cx="360363" cy="0"/>
            </a:xfrm>
            <a:prstGeom prst="line">
              <a:avLst/>
            </a:prstGeom>
            <a:noFill/>
            <a:ln w="9525">
              <a:solidFill>
                <a:schemeClr val="tx1"/>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42018" name="Rectangle 34"/>
            <p:cNvSpPr>
              <a:spLocks noChangeArrowheads="1"/>
            </p:cNvSpPr>
            <p:nvPr/>
          </p:nvSpPr>
          <p:spPr bwMode="auto">
            <a:xfrm>
              <a:off x="6946900" y="5178425"/>
              <a:ext cx="360363"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2019" name="Rectangle 35"/>
            <p:cNvSpPr>
              <a:spLocks noChangeArrowheads="1"/>
            </p:cNvSpPr>
            <p:nvPr/>
          </p:nvSpPr>
          <p:spPr bwMode="auto">
            <a:xfrm>
              <a:off x="7307263" y="5178425"/>
              <a:ext cx="360362"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42020" name="Freeform 36"/>
            <p:cNvSpPr>
              <a:spLocks/>
            </p:cNvSpPr>
            <p:nvPr/>
          </p:nvSpPr>
          <p:spPr bwMode="auto">
            <a:xfrm>
              <a:off x="6472238" y="5356225"/>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42021" name="Freeform 37"/>
            <p:cNvSpPr>
              <a:spLocks/>
            </p:cNvSpPr>
            <p:nvPr/>
          </p:nvSpPr>
          <p:spPr bwMode="auto">
            <a:xfrm>
              <a:off x="3946525" y="5354638"/>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42022" name="Text Box 38"/>
            <p:cNvSpPr txBox="1">
              <a:spLocks noChangeArrowheads="1"/>
            </p:cNvSpPr>
            <p:nvPr/>
          </p:nvSpPr>
          <p:spPr bwMode="auto">
            <a:xfrm>
              <a:off x="7215206" y="5716004"/>
              <a:ext cx="1816100" cy="692497"/>
            </a:xfrm>
            <a:prstGeom prst="rect">
              <a:avLst/>
            </a:prstGeom>
            <a:noFill/>
            <a:ln w="9525">
              <a:noFill/>
              <a:miter lim="800000"/>
              <a:headEnd/>
              <a:tailEnd/>
            </a:ln>
            <a:effectLst/>
          </p:spPr>
          <p:txBody>
            <a:bodyPr>
              <a:spAutoFit/>
            </a:bodyPr>
            <a:lstStyle/>
            <a:p>
              <a:pPr algn="l">
                <a:lnSpc>
                  <a:spcPts val="1800"/>
                </a:lnSpc>
                <a:spcBef>
                  <a:spcPct val="50000"/>
                </a:spcBef>
              </a:pPr>
              <a:r>
                <a:rPr lang="en-US" altLang="zh-CN" sz="1800" i="1" dirty="0">
                  <a:latin typeface="Consolas" pitchFamily="49" charset="0"/>
                  <a:ea typeface="楷体" pitchFamily="49" charset="-122"/>
                  <a:cs typeface="Consolas" pitchFamily="49" charset="0"/>
                </a:rPr>
                <a:t>p</a:t>
              </a:r>
            </a:p>
            <a:p>
              <a:pPr algn="l">
                <a:lnSpc>
                  <a:spcPts val="1800"/>
                </a:lnSpc>
                <a:spcBef>
                  <a:spcPct val="50000"/>
                </a:spcBef>
              </a:pPr>
              <a:r>
                <a:rPr lang="en-US" altLang="zh-CN" sz="1800" i="1">
                  <a:latin typeface="Consolas" pitchFamily="49" charset="0"/>
                  <a:ea typeface="楷体" pitchFamily="49" charset="-122"/>
                  <a:cs typeface="Consolas" pitchFamily="49" charset="0"/>
                </a:rPr>
                <a:t>n</a:t>
              </a:r>
              <a:r>
                <a:rPr lang="zh-CN" altLang="en-US" sz="1800">
                  <a:latin typeface="Consolas" pitchFamily="49" charset="0"/>
                  <a:ea typeface="楷体" pitchFamily="49" charset="-122"/>
                  <a:cs typeface="Consolas" pitchFamily="49" charset="0"/>
                </a:rPr>
                <a:t>为结点个数</a:t>
              </a:r>
              <a:endParaRPr lang="zh-CN" altLang="en-US" sz="1800" dirty="0">
                <a:latin typeface="Consolas" pitchFamily="49" charset="0"/>
                <a:ea typeface="楷体" pitchFamily="49" charset="-122"/>
                <a:cs typeface="Consolas" pitchFamily="49" charset="0"/>
              </a:endParaRPr>
            </a:p>
          </p:txBody>
        </p:sp>
        <p:sp>
          <p:nvSpPr>
            <p:cNvPr id="42023" name="Line 39"/>
            <p:cNvSpPr>
              <a:spLocks noChangeShapeType="1"/>
            </p:cNvSpPr>
            <p:nvPr/>
          </p:nvSpPr>
          <p:spPr bwMode="auto">
            <a:xfrm flipV="1">
              <a:off x="7215188" y="5538788"/>
              <a:ext cx="0" cy="360362"/>
            </a:xfrm>
            <a:prstGeom prst="line">
              <a:avLst/>
            </a:prstGeom>
            <a:noFill/>
            <a:ln w="28575">
              <a:solidFill>
                <a:srgbClr val="FF00FF"/>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42025" name="Text Box 41"/>
            <p:cNvSpPr txBox="1">
              <a:spLocks noChangeArrowheads="1"/>
            </p:cNvSpPr>
            <p:nvPr/>
          </p:nvSpPr>
          <p:spPr bwMode="auto">
            <a:xfrm>
              <a:off x="4714875" y="4959350"/>
              <a:ext cx="720725" cy="579438"/>
            </a:xfrm>
            <a:prstGeom prst="rect">
              <a:avLst/>
            </a:prstGeom>
            <a:noFill/>
            <a:ln w="9525">
              <a:noFill/>
              <a:miter lim="800000"/>
              <a:headEnd/>
              <a:tailEnd/>
            </a:ln>
            <a:effectLst/>
          </p:spPr>
          <p:txBody>
            <a:bodyPr>
              <a:spAutoFit/>
            </a:bodyPr>
            <a:lstStyle/>
            <a:p>
              <a:pPr algn="l">
                <a:spcBef>
                  <a:spcPct val="50000"/>
                </a:spcBef>
              </a:pPr>
              <a:r>
                <a:rPr lang="en-US" altLang="zh-CN" sz="3200" b="0">
                  <a:solidFill>
                    <a:schemeClr val="tx1"/>
                  </a:solidFill>
                  <a:latin typeface="Consolas" pitchFamily="49" charset="0"/>
                  <a:ea typeface="宋体" pitchFamily="2" charset="-122"/>
                  <a:cs typeface="Consolas" pitchFamily="49" charset="0"/>
                </a:rPr>
                <a:t>…</a:t>
              </a:r>
            </a:p>
          </p:txBody>
        </p:sp>
        <p:sp>
          <p:nvSpPr>
            <p:cNvPr id="41" name="下箭头 40"/>
            <p:cNvSpPr/>
            <p:nvPr/>
          </p:nvSpPr>
          <p:spPr>
            <a:xfrm>
              <a:off x="3643306" y="4429132"/>
              <a:ext cx="357190" cy="500066"/>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4" name="幻灯片编号占位符 3"/>
          <p:cNvSpPr>
            <a:spLocks noGrp="1"/>
          </p:cNvSpPr>
          <p:nvPr>
            <p:ph type="sldNum" sz="quarter" idx="12"/>
          </p:nvPr>
        </p:nvSpPr>
        <p:spPr/>
        <p:txBody>
          <a:bodyPr/>
          <a:lstStyle/>
          <a:p>
            <a:fld id="{BC067DFE-42A7-4CB5-93C4-F2F97DA7580C}" type="slidenum">
              <a:rPr lang="en-US" altLang="zh-CN" smtClean="0"/>
              <a:pPr/>
              <a:t>56</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713"/>
    </mc:Choice>
    <mc:Fallback xmlns="">
      <p:transition xmlns:p14="http://schemas.microsoft.com/office/powerpoint/2010/main" spd="slow" advTm="371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20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02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02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02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20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152400" y="195263"/>
            <a:ext cx="8458200" cy="923330"/>
          </a:xfrm>
          <a:prstGeom prst="rect">
            <a:avLst/>
          </a:prstGeom>
          <a:noFill/>
          <a:ln w="9525">
            <a:noFill/>
            <a:miter lim="800000"/>
            <a:headEnd/>
            <a:tailEnd/>
          </a:ln>
          <a:effectLst/>
        </p:spPr>
        <p:txBody>
          <a:bodyPr>
            <a:spAutoFit/>
          </a:bodyPr>
          <a:lstStyle/>
          <a:p>
            <a:pPr algn="just">
              <a:spcBef>
                <a:spcPct val="50000"/>
              </a:spcBef>
            </a:pPr>
            <a:r>
              <a:rPr kumimoji="1" lang="en-US" altLang="zh-CN">
                <a:solidFill>
                  <a:srgbClr val="FF3300"/>
                </a:solidFill>
                <a:latin typeface="Consolas" pitchFamily="49" charset="0"/>
                <a:ea typeface="微软雅黑" pitchFamily="34" charset="-122"/>
                <a:cs typeface="Consolas" pitchFamily="49" charset="0"/>
              </a:rPr>
              <a:t> </a:t>
            </a:r>
            <a:r>
              <a:rPr kumimoji="1" lang="zh-CN" altLang="en-US">
                <a:solidFill>
                  <a:srgbClr val="FF3300"/>
                </a:solidFill>
                <a:latin typeface="Consolas" pitchFamily="49" charset="0"/>
                <a:ea typeface="微软雅黑" pitchFamily="34" charset="-122"/>
                <a:cs typeface="Consolas" pitchFamily="49" charset="0"/>
              </a:rPr>
              <a:t>（</a:t>
            </a:r>
            <a:r>
              <a:rPr kumimoji="1" lang="en-US" altLang="zh-CN" dirty="0">
                <a:solidFill>
                  <a:srgbClr val="FF3300"/>
                </a:solidFill>
                <a:latin typeface="Consolas" pitchFamily="49" charset="0"/>
                <a:ea typeface="微软雅黑" pitchFamily="34" charset="-122"/>
                <a:cs typeface="Consolas" pitchFamily="49" charset="0"/>
              </a:rPr>
              <a:t>5</a:t>
            </a:r>
            <a:r>
              <a:rPr kumimoji="1" lang="zh-CN" altLang="en-US" dirty="0">
                <a:solidFill>
                  <a:srgbClr val="FF3300"/>
                </a:solidFill>
                <a:latin typeface="Consolas" pitchFamily="49" charset="0"/>
                <a:ea typeface="微软雅黑" pitchFamily="34" charset="-122"/>
                <a:cs typeface="Consolas" pitchFamily="49" charset="0"/>
              </a:rPr>
              <a:t>）输出线性表</a:t>
            </a:r>
            <a:r>
              <a:rPr kumimoji="1" lang="en-US" altLang="zh-CN" dirty="0" err="1">
                <a:solidFill>
                  <a:srgbClr val="FF3300"/>
                </a:solidFill>
                <a:latin typeface="Consolas" pitchFamily="49" charset="0"/>
                <a:ea typeface="微软雅黑" pitchFamily="34" charset="-122"/>
                <a:cs typeface="Consolas" pitchFamily="49" charset="0"/>
              </a:rPr>
              <a:t>DispList</a:t>
            </a:r>
            <a:r>
              <a:rPr kumimoji="1" lang="en-US" altLang="zh-CN" dirty="0">
                <a:solidFill>
                  <a:srgbClr val="FF3300"/>
                </a:solidFill>
                <a:latin typeface="Consolas" pitchFamily="49" charset="0"/>
                <a:ea typeface="微软雅黑" pitchFamily="34" charset="-122"/>
                <a:cs typeface="Consolas" pitchFamily="49" charset="0"/>
              </a:rPr>
              <a:t>(L)</a:t>
            </a:r>
          </a:p>
          <a:p>
            <a:pPr algn="just">
              <a:spcBef>
                <a:spcPct val="50000"/>
              </a:spcBef>
            </a:pPr>
            <a:r>
              <a:rPr kumimoji="1" lang="en-US" altLang="zh-CN" sz="2000">
                <a:solidFill>
                  <a:srgbClr val="FF3300"/>
                </a:solidFill>
                <a:latin typeface="Consolas" pitchFamily="49" charset="0"/>
                <a:ea typeface="楷体" pitchFamily="49" charset="-122"/>
                <a:cs typeface="Consolas" pitchFamily="49" charset="0"/>
              </a:rPr>
              <a:t>  </a:t>
            </a:r>
            <a:r>
              <a:rPr kumimoji="1" lang="zh-CN" altLang="en-US" sz="2000" dirty="0">
                <a:latin typeface="Consolas" pitchFamily="49" charset="0"/>
                <a:ea typeface="楷体" pitchFamily="49" charset="-122"/>
                <a:cs typeface="Consolas" pitchFamily="49" charset="0"/>
              </a:rPr>
              <a:t>逐一扫描单链表</a:t>
            </a:r>
            <a:r>
              <a:rPr kumimoji="1" lang="en-US" altLang="zh-CN" sz="2000" dirty="0">
                <a:latin typeface="Consolas" pitchFamily="49" charset="0"/>
                <a:ea typeface="楷体" pitchFamily="49" charset="-122"/>
                <a:cs typeface="Consolas" pitchFamily="49" charset="0"/>
              </a:rPr>
              <a:t>L</a:t>
            </a:r>
            <a:r>
              <a:rPr kumimoji="1" lang="zh-CN" altLang="en-US" sz="2000" dirty="0">
                <a:latin typeface="Consolas" pitchFamily="49" charset="0"/>
                <a:ea typeface="楷体" pitchFamily="49" charset="-122"/>
                <a:cs typeface="Consolas" pitchFamily="49" charset="0"/>
              </a:rPr>
              <a:t>的</a:t>
            </a:r>
            <a:r>
              <a:rPr kumimoji="1" lang="zh-CN" altLang="en-US" sz="2000">
                <a:latin typeface="Consolas" pitchFamily="49" charset="0"/>
                <a:ea typeface="楷体" pitchFamily="49" charset="-122"/>
                <a:cs typeface="Consolas" pitchFamily="49" charset="0"/>
              </a:rPr>
              <a:t>每个数据结点，并显示各结点的</a:t>
            </a:r>
            <a:r>
              <a:rPr kumimoji="1" lang="en-US" altLang="zh-CN" sz="2000" dirty="0">
                <a:latin typeface="Consolas" pitchFamily="49" charset="0"/>
                <a:ea typeface="楷体" pitchFamily="49" charset="-122"/>
                <a:cs typeface="Consolas" pitchFamily="49" charset="0"/>
              </a:rPr>
              <a:t>data</a:t>
            </a:r>
            <a:r>
              <a:rPr kumimoji="1" lang="zh-CN" altLang="en-US" sz="2000" dirty="0">
                <a:latin typeface="Consolas" pitchFamily="49" charset="0"/>
                <a:ea typeface="楷体" pitchFamily="49" charset="-122"/>
                <a:cs typeface="Consolas" pitchFamily="49" charset="0"/>
              </a:rPr>
              <a:t>域值。</a:t>
            </a:r>
            <a:r>
              <a:rPr kumimoji="1" lang="zh-CN" altLang="en-US" sz="2000" dirty="0">
                <a:solidFill>
                  <a:srgbClr val="FF3300"/>
                </a:solidFill>
                <a:latin typeface="Consolas" pitchFamily="49" charset="0"/>
                <a:ea typeface="楷体" pitchFamily="49" charset="-122"/>
                <a:cs typeface="Consolas" pitchFamily="49" charset="0"/>
              </a:rPr>
              <a:t>    </a:t>
            </a:r>
          </a:p>
        </p:txBody>
      </p:sp>
      <p:sp>
        <p:nvSpPr>
          <p:cNvPr id="43011" name="Text Box 3"/>
          <p:cNvSpPr txBox="1">
            <a:spLocks noChangeArrowheads="1"/>
          </p:cNvSpPr>
          <p:nvPr/>
        </p:nvSpPr>
        <p:spPr bwMode="auto">
          <a:xfrm>
            <a:off x="611188" y="1643050"/>
            <a:ext cx="8137525" cy="2711100"/>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l"/>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33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DispList</a:t>
            </a:r>
            <a:r>
              <a:rPr lang="en-US" altLang="zh-CN" sz="1800">
                <a:solidFill>
                  <a:srgbClr val="0000FF"/>
                </a:solidFill>
                <a:latin typeface="Consolas" pitchFamily="49" charset="0"/>
                <a:ea typeface="仿宋" pitchFamily="49" charset="-122"/>
                <a:cs typeface="Consolas" pitchFamily="49" charset="0"/>
              </a:rPr>
              <a:t>(LinkNode </a:t>
            </a:r>
            <a:r>
              <a:rPr lang="en-US" altLang="zh-CN" sz="1800" dirty="0">
                <a:solidFill>
                  <a:srgbClr val="0000FF"/>
                </a:solidFill>
                <a:latin typeface="Consolas" pitchFamily="49" charset="0"/>
                <a:ea typeface="仿宋" pitchFamily="49" charset="-122"/>
                <a:cs typeface="Consolas" pitchFamily="49" charset="0"/>
              </a:rPr>
              <a:t>*L)</a:t>
            </a:r>
          </a:p>
          <a:p>
            <a:pPr algn="l"/>
            <a:r>
              <a:rPr lang="en-US" altLang="zh-CN" sz="1800" dirty="0">
                <a:solidFill>
                  <a:srgbClr val="0000FF"/>
                </a:solidFill>
                <a:latin typeface="Consolas" pitchFamily="49" charset="0"/>
                <a:ea typeface="仿宋" pitchFamily="49" charset="-122"/>
                <a:cs typeface="Consolas" pitchFamily="49" charset="0"/>
              </a:rPr>
              <a:t>{</a:t>
            </a:r>
          </a:p>
          <a:p>
            <a:pPr algn="l"/>
            <a:r>
              <a:rPr lang="en-US" altLang="zh-CN" sz="1800">
                <a:solidFill>
                  <a:srgbClr val="0000FF"/>
                </a:solidFill>
                <a:latin typeface="Consolas" pitchFamily="49" charset="0"/>
                <a:ea typeface="仿宋" pitchFamily="49" charset="-122"/>
                <a:cs typeface="Consolas" pitchFamily="49" charset="0"/>
              </a:rPr>
              <a:t>   LinkNode </a:t>
            </a:r>
            <a:r>
              <a:rPr lang="en-US" altLang="zh-CN" sz="1800" dirty="0">
                <a:solidFill>
                  <a:srgbClr val="0000FF"/>
                </a:solidFill>
                <a:latin typeface="Consolas" pitchFamily="49" charset="0"/>
                <a:ea typeface="仿宋" pitchFamily="49" charset="-122"/>
                <a:cs typeface="Consolas" pitchFamily="49" charset="0"/>
              </a:rPr>
              <a:t>*p=L-&gt;next;	</a:t>
            </a:r>
            <a:r>
              <a:rPr lang="en-US" altLang="zh-CN" sz="1800" dirty="0">
                <a:solidFill>
                  <a:srgbClr val="0070C0"/>
                </a:solidFill>
                <a:latin typeface="Consolas" pitchFamily="49" charset="0"/>
                <a:ea typeface="仿宋" pitchFamily="49" charset="-122"/>
                <a:cs typeface="Consolas" pitchFamily="49" charset="0"/>
              </a:rPr>
              <a:t>//p</a:t>
            </a:r>
            <a:r>
              <a:rPr lang="zh-CN" altLang="en-US" sz="1800">
                <a:solidFill>
                  <a:srgbClr val="0070C0"/>
                </a:solidFill>
                <a:latin typeface="Consolas" pitchFamily="49" charset="0"/>
                <a:ea typeface="仿宋" pitchFamily="49" charset="-122"/>
                <a:cs typeface="Consolas" pitchFamily="49" charset="0"/>
              </a:rPr>
              <a:t>指向开始结点</a:t>
            </a:r>
            <a:endParaRPr lang="zh-CN" altLang="en-US" sz="1800" dirty="0">
              <a:solidFill>
                <a:srgbClr val="0070C0"/>
              </a:solidFill>
              <a:latin typeface="Consolas" pitchFamily="49" charset="0"/>
              <a:ea typeface="仿宋" pitchFamily="49" charset="-122"/>
              <a:cs typeface="Consolas" pitchFamily="49" charset="0"/>
            </a:endParaRPr>
          </a:p>
          <a:p>
            <a:pPr algn="l"/>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while </a:t>
            </a:r>
            <a:r>
              <a:rPr lang="en-US" altLang="zh-CN" sz="1800" dirty="0">
                <a:solidFill>
                  <a:srgbClr val="0000FF"/>
                </a:solidFill>
                <a:latin typeface="Consolas" pitchFamily="49" charset="0"/>
                <a:ea typeface="仿宋" pitchFamily="49" charset="-122"/>
                <a:cs typeface="Consolas" pitchFamily="49" charset="0"/>
              </a:rPr>
              <a:t>(p!=NULL)		</a:t>
            </a:r>
            <a:r>
              <a:rPr lang="en-US" altLang="zh-CN" sz="1800" dirty="0">
                <a:solidFill>
                  <a:srgbClr val="0070C0"/>
                </a:solidFill>
                <a:latin typeface="Consolas" pitchFamily="49" charset="0"/>
                <a:ea typeface="仿宋" pitchFamily="49" charset="-122"/>
                <a:cs typeface="Consolas" pitchFamily="49" charset="0"/>
              </a:rPr>
              <a:t>//p</a:t>
            </a:r>
            <a:r>
              <a:rPr lang="zh-CN" altLang="en-US" sz="1800" dirty="0">
                <a:solidFill>
                  <a:srgbClr val="0070C0"/>
                </a:solidFill>
                <a:latin typeface="Consolas" pitchFamily="49" charset="0"/>
                <a:ea typeface="仿宋" pitchFamily="49" charset="-122"/>
                <a:cs typeface="Consolas" pitchFamily="49" charset="0"/>
              </a:rPr>
              <a:t>不</a:t>
            </a:r>
            <a:r>
              <a:rPr lang="zh-CN" altLang="en-US" sz="1800">
                <a:solidFill>
                  <a:srgbClr val="0070C0"/>
                </a:solidFill>
                <a:latin typeface="Consolas" pitchFamily="49" charset="0"/>
                <a:ea typeface="仿宋" pitchFamily="49" charset="-122"/>
                <a:cs typeface="Consolas" pitchFamily="49" charset="0"/>
              </a:rPr>
              <a:t>为</a:t>
            </a:r>
            <a:r>
              <a:rPr lang="en-US" altLang="zh-CN" sz="1800">
                <a:solidFill>
                  <a:srgbClr val="0070C0"/>
                </a:solidFill>
                <a:latin typeface="Consolas" pitchFamily="49" charset="0"/>
                <a:ea typeface="仿宋" pitchFamily="49" charset="-122"/>
                <a:cs typeface="Consolas" pitchFamily="49" charset="0"/>
              </a:rPr>
              <a:t>NULL</a:t>
            </a:r>
            <a:r>
              <a:rPr lang="zh-CN" altLang="en-US" sz="1800">
                <a:solidFill>
                  <a:srgbClr val="0070C0"/>
                </a:solidFill>
                <a:latin typeface="Consolas" pitchFamily="49" charset="0"/>
                <a:ea typeface="仿宋" pitchFamily="49" charset="-122"/>
                <a:cs typeface="Consolas" pitchFamily="49" charset="0"/>
              </a:rPr>
              <a:t>，输出</a:t>
            </a:r>
            <a:r>
              <a:rPr lang="en-US" altLang="zh-CN" sz="1800">
                <a:solidFill>
                  <a:srgbClr val="0070C0"/>
                </a:solidFill>
                <a:latin typeface="Consolas" pitchFamily="49" charset="0"/>
                <a:ea typeface="仿宋" pitchFamily="49" charset="-122"/>
                <a:cs typeface="Consolas" pitchFamily="49" charset="0"/>
              </a:rPr>
              <a:t>p</a:t>
            </a:r>
            <a:r>
              <a:rPr lang="zh-CN" altLang="en-US" sz="1800">
                <a:solidFill>
                  <a:srgbClr val="0070C0"/>
                </a:solidFill>
                <a:latin typeface="Consolas" pitchFamily="49" charset="0"/>
                <a:ea typeface="仿宋" pitchFamily="49" charset="-122"/>
                <a:cs typeface="Consolas" pitchFamily="49" charset="0"/>
              </a:rPr>
              <a:t>结点的</a:t>
            </a:r>
            <a:r>
              <a:rPr lang="en-US" altLang="zh-CN" sz="1800" dirty="0">
                <a:solidFill>
                  <a:srgbClr val="0070C0"/>
                </a:solidFill>
                <a:latin typeface="Consolas" pitchFamily="49" charset="0"/>
                <a:ea typeface="仿宋" pitchFamily="49" charset="-122"/>
                <a:cs typeface="Consolas" pitchFamily="49" charset="0"/>
              </a:rPr>
              <a:t>data</a:t>
            </a:r>
            <a:r>
              <a:rPr lang="zh-CN" altLang="en-US" sz="1800" dirty="0">
                <a:solidFill>
                  <a:srgbClr val="0070C0"/>
                </a:solidFill>
                <a:latin typeface="Consolas" pitchFamily="49" charset="0"/>
                <a:ea typeface="仿宋" pitchFamily="49" charset="-122"/>
                <a:cs typeface="Consolas" pitchFamily="49" charset="0"/>
              </a:rPr>
              <a:t>域</a:t>
            </a:r>
          </a:p>
          <a:p>
            <a:pPr algn="l"/>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printf</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d "</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p-</a:t>
            </a:r>
            <a:r>
              <a:rPr lang="en-US" altLang="zh-CN" sz="1800" dirty="0">
                <a:solidFill>
                  <a:srgbClr val="0000FF"/>
                </a:solidFill>
                <a:latin typeface="Consolas" pitchFamily="49" charset="0"/>
                <a:ea typeface="仿宋" pitchFamily="49" charset="-122"/>
                <a:cs typeface="Consolas" pitchFamily="49" charset="0"/>
              </a:rPr>
              <a:t>&gt;data);</a:t>
            </a:r>
          </a:p>
          <a:p>
            <a:pPr algn="l"/>
            <a:r>
              <a:rPr lang="en-US" altLang="zh-CN" sz="1800">
                <a:solidFill>
                  <a:srgbClr val="0000FF"/>
                </a:solidFill>
                <a:latin typeface="Consolas" pitchFamily="49" charset="0"/>
                <a:ea typeface="仿宋" pitchFamily="49" charset="-122"/>
                <a:cs typeface="Consolas" pitchFamily="49" charset="0"/>
              </a:rPr>
              <a:t>      p=p-</a:t>
            </a:r>
            <a:r>
              <a:rPr lang="en-US" altLang="zh-CN" sz="1800" dirty="0">
                <a:solidFill>
                  <a:srgbClr val="0000FF"/>
                </a:solidFill>
                <a:latin typeface="Consolas" pitchFamily="49" charset="0"/>
                <a:ea typeface="仿宋" pitchFamily="49" charset="-122"/>
                <a:cs typeface="Consolas" pitchFamily="49" charset="0"/>
              </a:rPr>
              <a:t>&gt;next;		</a:t>
            </a:r>
            <a:r>
              <a:rPr lang="en-US" altLang="zh-CN" sz="1800" dirty="0">
                <a:solidFill>
                  <a:srgbClr val="0070C0"/>
                </a:solidFill>
                <a:latin typeface="Consolas" pitchFamily="49" charset="0"/>
                <a:ea typeface="仿宋" pitchFamily="49" charset="-122"/>
                <a:cs typeface="Consolas" pitchFamily="49" charset="0"/>
              </a:rPr>
              <a:t>//p</a:t>
            </a:r>
            <a:r>
              <a:rPr lang="zh-CN" altLang="en-US" sz="1800" dirty="0">
                <a:solidFill>
                  <a:srgbClr val="0070C0"/>
                </a:solidFill>
                <a:latin typeface="Consolas" pitchFamily="49" charset="0"/>
                <a:ea typeface="仿宋" pitchFamily="49" charset="-122"/>
                <a:cs typeface="Consolas" pitchFamily="49" charset="0"/>
              </a:rPr>
              <a:t>移向下</a:t>
            </a:r>
            <a:r>
              <a:rPr lang="zh-CN" altLang="en-US" sz="1800">
                <a:solidFill>
                  <a:srgbClr val="0070C0"/>
                </a:solidFill>
                <a:latin typeface="Consolas" pitchFamily="49" charset="0"/>
                <a:ea typeface="仿宋" pitchFamily="49" charset="-122"/>
                <a:cs typeface="Consolas" pitchFamily="49" charset="0"/>
              </a:rPr>
              <a:t>一个结点</a:t>
            </a:r>
            <a:endParaRPr lang="zh-CN" altLang="en-US" sz="1800" dirty="0">
              <a:solidFill>
                <a:srgbClr val="0070C0"/>
              </a:solidFill>
              <a:latin typeface="Consolas" pitchFamily="49" charset="0"/>
              <a:ea typeface="仿宋" pitchFamily="49" charset="-122"/>
              <a:cs typeface="Consolas" pitchFamily="49" charset="0"/>
            </a:endParaRPr>
          </a:p>
          <a:p>
            <a:pPr algn="l"/>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printf</a:t>
            </a:r>
            <a:r>
              <a:rPr lang="en-US" altLang="zh-CN" sz="1800" dirty="0">
                <a:solidFill>
                  <a:srgbClr val="0000FF"/>
                </a:solidFill>
                <a:latin typeface="Consolas" pitchFamily="49" charset="0"/>
                <a:ea typeface="仿宋" pitchFamily="49" charset="-122"/>
                <a:cs typeface="Consolas" pitchFamily="49" charset="0"/>
              </a:rPr>
              <a:t>("\n");</a:t>
            </a:r>
          </a:p>
          <a:p>
            <a:pPr algn="l"/>
            <a:r>
              <a:rPr lang="en-US" altLang="zh-CN" sz="1800" dirty="0">
                <a:solidFill>
                  <a:srgbClr val="0000FF"/>
                </a:solidFill>
                <a:latin typeface="Consolas" pitchFamily="49" charset="0"/>
                <a:ea typeface="仿宋" pitchFamily="49" charset="-122"/>
                <a:cs typeface="Consolas" pitchFamily="49" charset="0"/>
              </a:rPr>
              <a:t>}</a:t>
            </a:r>
          </a:p>
        </p:txBody>
      </p:sp>
      <p:grpSp>
        <p:nvGrpSpPr>
          <p:cNvPr id="22" name="组合 21"/>
          <p:cNvGrpSpPr/>
          <p:nvPr/>
        </p:nvGrpSpPr>
        <p:grpSpPr>
          <a:xfrm>
            <a:off x="854101" y="4714884"/>
            <a:ext cx="5956300" cy="1428760"/>
            <a:chOff x="854101" y="4714884"/>
            <a:chExt cx="5956300" cy="1428760"/>
          </a:xfrm>
        </p:grpSpPr>
        <p:sp>
          <p:nvSpPr>
            <p:cNvPr id="4" name="Rectangle 24"/>
            <p:cNvSpPr>
              <a:spLocks noChangeArrowheads="1"/>
            </p:cNvSpPr>
            <p:nvPr/>
          </p:nvSpPr>
          <p:spPr bwMode="auto">
            <a:xfrm>
              <a:off x="1481164" y="5219711"/>
              <a:ext cx="360362" cy="3603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5" name="Rectangle 25"/>
            <p:cNvSpPr>
              <a:spLocks noChangeArrowheads="1"/>
            </p:cNvSpPr>
            <p:nvPr/>
          </p:nvSpPr>
          <p:spPr bwMode="auto">
            <a:xfrm>
              <a:off x="1841526" y="5219711"/>
              <a:ext cx="360363" cy="3603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6" name="Line 26"/>
            <p:cNvSpPr>
              <a:spLocks noChangeShapeType="1"/>
            </p:cNvSpPr>
            <p:nvPr/>
          </p:nvSpPr>
          <p:spPr bwMode="auto">
            <a:xfrm>
              <a:off x="1133501" y="5399099"/>
              <a:ext cx="360363" cy="0"/>
            </a:xfrm>
            <a:prstGeom prst="line">
              <a:avLst/>
            </a:prstGeom>
            <a:noFill/>
            <a:ln w="9525">
              <a:solidFill>
                <a:schemeClr val="tx1"/>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7" name="Text Box 27"/>
            <p:cNvSpPr txBox="1">
              <a:spLocks noChangeArrowheads="1"/>
            </p:cNvSpPr>
            <p:nvPr/>
          </p:nvSpPr>
          <p:spPr bwMode="auto">
            <a:xfrm>
              <a:off x="854101" y="5219711"/>
              <a:ext cx="268288" cy="366713"/>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宋体" pitchFamily="2" charset="-122"/>
                  <a:cs typeface="Consolas" pitchFamily="49" charset="0"/>
                </a:rPr>
                <a:t>L</a:t>
              </a:r>
            </a:p>
          </p:txBody>
        </p:sp>
        <p:sp>
          <p:nvSpPr>
            <p:cNvPr id="8" name="Rectangle 28"/>
            <p:cNvSpPr>
              <a:spLocks noChangeArrowheads="1"/>
            </p:cNvSpPr>
            <p:nvPr/>
          </p:nvSpPr>
          <p:spPr bwMode="auto">
            <a:xfrm>
              <a:off x="2560664" y="5219711"/>
              <a:ext cx="360362"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9" name="Rectangle 29"/>
            <p:cNvSpPr>
              <a:spLocks noChangeArrowheads="1"/>
            </p:cNvSpPr>
            <p:nvPr/>
          </p:nvSpPr>
          <p:spPr bwMode="auto">
            <a:xfrm>
              <a:off x="2921026" y="5219711"/>
              <a:ext cx="360363"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0" name="Freeform 30"/>
            <p:cNvSpPr>
              <a:spLocks/>
            </p:cNvSpPr>
            <p:nvPr/>
          </p:nvSpPr>
          <p:spPr bwMode="auto">
            <a:xfrm>
              <a:off x="2020914" y="5397511"/>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11" name="Rectangle 31"/>
            <p:cNvSpPr>
              <a:spLocks noChangeArrowheads="1"/>
            </p:cNvSpPr>
            <p:nvPr/>
          </p:nvSpPr>
          <p:spPr bwMode="auto">
            <a:xfrm>
              <a:off x="5081614" y="5219711"/>
              <a:ext cx="360362"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12" name="Rectangle 32"/>
            <p:cNvSpPr>
              <a:spLocks noChangeArrowheads="1"/>
            </p:cNvSpPr>
            <p:nvPr/>
          </p:nvSpPr>
          <p:spPr bwMode="auto">
            <a:xfrm>
              <a:off x="5441976" y="5219711"/>
              <a:ext cx="360363"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3" name="Line 33"/>
            <p:cNvSpPr>
              <a:spLocks noChangeShapeType="1"/>
            </p:cNvSpPr>
            <p:nvPr/>
          </p:nvSpPr>
          <p:spPr bwMode="auto">
            <a:xfrm>
              <a:off x="4733951" y="5399099"/>
              <a:ext cx="360363" cy="0"/>
            </a:xfrm>
            <a:prstGeom prst="line">
              <a:avLst/>
            </a:prstGeom>
            <a:noFill/>
            <a:ln w="9525">
              <a:solidFill>
                <a:schemeClr val="tx1"/>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14" name="Rectangle 34"/>
            <p:cNvSpPr>
              <a:spLocks noChangeArrowheads="1"/>
            </p:cNvSpPr>
            <p:nvPr/>
          </p:nvSpPr>
          <p:spPr bwMode="auto">
            <a:xfrm>
              <a:off x="6089676" y="5219711"/>
              <a:ext cx="360363"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15" name="Rectangle 35"/>
            <p:cNvSpPr>
              <a:spLocks noChangeArrowheads="1"/>
            </p:cNvSpPr>
            <p:nvPr/>
          </p:nvSpPr>
          <p:spPr bwMode="auto">
            <a:xfrm>
              <a:off x="6450039" y="5219711"/>
              <a:ext cx="360362"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16" name="Freeform 36"/>
            <p:cNvSpPr>
              <a:spLocks/>
            </p:cNvSpPr>
            <p:nvPr/>
          </p:nvSpPr>
          <p:spPr bwMode="auto">
            <a:xfrm>
              <a:off x="5615014" y="5397511"/>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17" name="Freeform 37"/>
            <p:cNvSpPr>
              <a:spLocks/>
            </p:cNvSpPr>
            <p:nvPr/>
          </p:nvSpPr>
          <p:spPr bwMode="auto">
            <a:xfrm>
              <a:off x="3089301" y="5395924"/>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18" name="Text Box 38"/>
            <p:cNvSpPr txBox="1">
              <a:spLocks noChangeArrowheads="1"/>
            </p:cNvSpPr>
            <p:nvPr/>
          </p:nvSpPr>
          <p:spPr bwMode="auto">
            <a:xfrm>
              <a:off x="2714612" y="5776931"/>
              <a:ext cx="387340" cy="366713"/>
            </a:xfrm>
            <a:prstGeom prst="rect">
              <a:avLst/>
            </a:prstGeom>
            <a:noFill/>
            <a:ln w="9525">
              <a:noFill/>
              <a:miter lim="800000"/>
              <a:headEnd/>
              <a:tailEnd/>
            </a:ln>
            <a:effectLst/>
          </p:spPr>
          <p:txBody>
            <a:bodyPr wrap="square">
              <a:spAutoFit/>
            </a:bodyPr>
            <a:lstStyle/>
            <a:p>
              <a:pPr algn="l">
                <a:spcBef>
                  <a:spcPct val="50000"/>
                </a:spcBef>
              </a:pPr>
              <a:r>
                <a:rPr lang="en-US" altLang="zh-CN" sz="1800" i="1" dirty="0">
                  <a:latin typeface="Consolas" pitchFamily="49" charset="0"/>
                  <a:ea typeface="楷体" pitchFamily="49" charset="-122"/>
                  <a:cs typeface="Consolas" pitchFamily="49" charset="0"/>
                </a:rPr>
                <a:t>p</a:t>
              </a:r>
              <a:endParaRPr lang="zh-CN" altLang="en-US" sz="1800" i="1" dirty="0">
                <a:latin typeface="Consolas" pitchFamily="49" charset="0"/>
                <a:ea typeface="楷体" pitchFamily="49" charset="-122"/>
                <a:cs typeface="Consolas" pitchFamily="49" charset="0"/>
              </a:endParaRPr>
            </a:p>
          </p:txBody>
        </p:sp>
        <p:sp>
          <p:nvSpPr>
            <p:cNvPr id="19" name="Line 39"/>
            <p:cNvSpPr>
              <a:spLocks noChangeShapeType="1"/>
            </p:cNvSpPr>
            <p:nvPr/>
          </p:nvSpPr>
          <p:spPr bwMode="auto">
            <a:xfrm flipV="1">
              <a:off x="2714626" y="5626112"/>
              <a:ext cx="0" cy="360362"/>
            </a:xfrm>
            <a:prstGeom prst="line">
              <a:avLst/>
            </a:prstGeom>
            <a:noFill/>
            <a:ln w="28575">
              <a:solidFill>
                <a:srgbClr val="FF00FF"/>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20" name="Text Box 41"/>
            <p:cNvSpPr txBox="1">
              <a:spLocks noChangeArrowheads="1"/>
            </p:cNvSpPr>
            <p:nvPr/>
          </p:nvSpPr>
          <p:spPr bwMode="auto">
            <a:xfrm>
              <a:off x="3921151" y="5089536"/>
              <a:ext cx="720725" cy="461665"/>
            </a:xfrm>
            <a:prstGeom prst="rect">
              <a:avLst/>
            </a:prstGeom>
            <a:noFill/>
            <a:ln w="9525">
              <a:noFill/>
              <a:miter lim="800000"/>
              <a:headEnd/>
              <a:tailEnd/>
            </a:ln>
            <a:effectLst/>
          </p:spPr>
          <p:txBody>
            <a:bodyPr>
              <a:spAutoFit/>
            </a:bodyPr>
            <a:lstStyle/>
            <a:p>
              <a:pPr algn="l">
                <a:spcBef>
                  <a:spcPct val="50000"/>
                </a:spcBef>
              </a:pPr>
              <a:r>
                <a:rPr lang="en-US" altLang="zh-CN" b="0">
                  <a:solidFill>
                    <a:schemeClr val="tx1"/>
                  </a:solidFill>
                  <a:latin typeface="Consolas" pitchFamily="49" charset="0"/>
                  <a:ea typeface="宋体" pitchFamily="2" charset="-122"/>
                  <a:cs typeface="Consolas" pitchFamily="49" charset="0"/>
                </a:rPr>
                <a:t>…</a:t>
              </a:r>
            </a:p>
          </p:txBody>
        </p:sp>
        <p:sp>
          <p:nvSpPr>
            <p:cNvPr id="21" name="下箭头 20"/>
            <p:cNvSpPr/>
            <p:nvPr/>
          </p:nvSpPr>
          <p:spPr>
            <a:xfrm>
              <a:off x="3857620" y="4714884"/>
              <a:ext cx="285752" cy="428628"/>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3" name="幻灯片编号占位符 2"/>
          <p:cNvSpPr>
            <a:spLocks noGrp="1"/>
          </p:cNvSpPr>
          <p:nvPr>
            <p:ph type="sldNum" sz="quarter" idx="12"/>
          </p:nvPr>
        </p:nvSpPr>
        <p:spPr/>
        <p:txBody>
          <a:bodyPr/>
          <a:lstStyle/>
          <a:p>
            <a:fld id="{BC067DFE-42A7-4CB5-93C4-F2F97DA7580C}" type="slidenum">
              <a:rPr lang="en-US" altLang="zh-CN" smtClean="0"/>
              <a:pPr/>
              <a:t>57</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4626"/>
    </mc:Choice>
    <mc:Fallback xmlns="">
      <p:transition xmlns:p14="http://schemas.microsoft.com/office/powerpoint/2010/main" spd="slow" advTm="462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3011">
                                            <p:txEl>
                                              <p:pRg st="3" end="3"/>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3011">
                                            <p:txEl>
                                              <p:pRg st="4" end="4"/>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3011">
                                            <p:txEl>
                                              <p:pRg st="5" end="5"/>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3011">
                                            <p:txEl>
                                              <p:pRg st="6" end="6"/>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430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214282" y="500042"/>
            <a:ext cx="8642350" cy="1612749"/>
          </a:xfrm>
          <a:prstGeom prst="rect">
            <a:avLst/>
          </a:prstGeom>
          <a:noFill/>
          <a:ln w="9525">
            <a:noFill/>
            <a:miter lim="800000"/>
            <a:headEnd/>
            <a:tailEnd/>
          </a:ln>
          <a:effectLst/>
        </p:spPr>
        <p:txBody>
          <a:bodyPr>
            <a:spAutoFit/>
          </a:bodyPr>
          <a:lstStyle/>
          <a:p>
            <a:pPr algn="just">
              <a:lnSpc>
                <a:spcPct val="120000"/>
              </a:lnSpc>
              <a:spcBef>
                <a:spcPct val="50000"/>
              </a:spcBef>
            </a:pPr>
            <a:r>
              <a:rPr kumimoji="1" lang="en-US" altLang="zh-CN">
                <a:solidFill>
                  <a:srgbClr val="FF3300"/>
                </a:solidFill>
                <a:latin typeface="Consolas" pitchFamily="49" charset="0"/>
                <a:ea typeface="楷体" pitchFamily="49" charset="-122"/>
                <a:cs typeface="Consolas" pitchFamily="49" charset="0"/>
              </a:rPr>
              <a:t> </a:t>
            </a:r>
            <a:r>
              <a:rPr kumimoji="1" lang="zh-CN" altLang="en-US" dirty="0">
                <a:solidFill>
                  <a:srgbClr val="FF3300"/>
                </a:solidFill>
                <a:latin typeface="Consolas" pitchFamily="49" charset="0"/>
                <a:ea typeface="微软雅黑" pitchFamily="34" charset="-122"/>
                <a:cs typeface="Consolas" pitchFamily="49" charset="0"/>
              </a:rPr>
              <a:t>（</a:t>
            </a:r>
            <a:r>
              <a:rPr kumimoji="1" lang="en-US" altLang="zh-CN" dirty="0">
                <a:solidFill>
                  <a:srgbClr val="FF3300"/>
                </a:solidFill>
                <a:latin typeface="Consolas" pitchFamily="49" charset="0"/>
                <a:ea typeface="微软雅黑" pitchFamily="34" charset="-122"/>
                <a:cs typeface="Consolas" pitchFamily="49" charset="0"/>
              </a:rPr>
              <a:t>6</a:t>
            </a:r>
            <a:r>
              <a:rPr kumimoji="1" lang="zh-CN" altLang="en-US" dirty="0">
                <a:solidFill>
                  <a:srgbClr val="FF3300"/>
                </a:solidFill>
                <a:latin typeface="Consolas" pitchFamily="49" charset="0"/>
                <a:ea typeface="微软雅黑" pitchFamily="34" charset="-122"/>
                <a:cs typeface="Consolas" pitchFamily="49" charset="0"/>
              </a:rPr>
              <a:t>）求线性表</a:t>
            </a:r>
            <a:r>
              <a:rPr kumimoji="1" lang="en-US" altLang="zh-CN">
                <a:solidFill>
                  <a:srgbClr val="FF3300"/>
                </a:solidFill>
                <a:latin typeface="Consolas" pitchFamily="49" charset="0"/>
                <a:ea typeface="微软雅黑" pitchFamily="34" charset="-122"/>
                <a:cs typeface="Consolas" pitchFamily="49" charset="0"/>
              </a:rPr>
              <a:t>L</a:t>
            </a:r>
            <a:r>
              <a:rPr kumimoji="1" lang="zh-CN" altLang="en-US">
                <a:solidFill>
                  <a:srgbClr val="FF3300"/>
                </a:solidFill>
                <a:latin typeface="Consolas" pitchFamily="49" charset="0"/>
                <a:ea typeface="微软雅黑" pitchFamily="34" charset="-122"/>
                <a:cs typeface="Consolas" pitchFamily="49" charset="0"/>
              </a:rPr>
              <a:t>中位置</a:t>
            </a:r>
            <a:r>
              <a:rPr kumimoji="1" lang="en-US" altLang="zh-CN" i="1">
                <a:solidFill>
                  <a:srgbClr val="FF3300"/>
                </a:solidFill>
                <a:latin typeface="Consolas" pitchFamily="49" charset="0"/>
                <a:ea typeface="微软雅黑" pitchFamily="34" charset="-122"/>
                <a:cs typeface="Consolas" pitchFamily="49" charset="0"/>
              </a:rPr>
              <a:t>i</a:t>
            </a:r>
            <a:r>
              <a:rPr kumimoji="1" lang="zh-CN" altLang="en-US">
                <a:solidFill>
                  <a:srgbClr val="FF3300"/>
                </a:solidFill>
                <a:latin typeface="Consolas" pitchFamily="49" charset="0"/>
                <a:ea typeface="微软雅黑" pitchFamily="34" charset="-122"/>
                <a:cs typeface="Consolas" pitchFamily="49" charset="0"/>
              </a:rPr>
              <a:t>的数据元素</a:t>
            </a:r>
            <a:r>
              <a:rPr kumimoji="1" lang="en-US" altLang="zh-CN">
                <a:solidFill>
                  <a:srgbClr val="FF3300"/>
                </a:solidFill>
                <a:latin typeface="Consolas" pitchFamily="49" charset="0"/>
                <a:ea typeface="微软雅黑" pitchFamily="34" charset="-122"/>
                <a:cs typeface="Consolas" pitchFamily="49" charset="0"/>
              </a:rPr>
              <a:t>GetElem(L</a:t>
            </a:r>
            <a:r>
              <a:rPr kumimoji="1" lang="zh-CN" altLang="en-US">
                <a:solidFill>
                  <a:srgbClr val="FF3300"/>
                </a:solidFill>
                <a:latin typeface="Consolas" pitchFamily="49" charset="0"/>
                <a:ea typeface="微软雅黑" pitchFamily="34" charset="-122"/>
                <a:cs typeface="Consolas" pitchFamily="49" charset="0"/>
              </a:rPr>
              <a:t>，</a:t>
            </a:r>
            <a:r>
              <a:rPr kumimoji="1" lang="en-US" altLang="zh-CN">
                <a:solidFill>
                  <a:srgbClr val="FF3300"/>
                </a:solidFill>
                <a:latin typeface="Consolas" pitchFamily="49" charset="0"/>
                <a:ea typeface="微软雅黑" pitchFamily="34" charset="-122"/>
                <a:cs typeface="Consolas" pitchFamily="49" charset="0"/>
              </a:rPr>
              <a:t>i</a:t>
            </a:r>
            <a:r>
              <a:rPr kumimoji="1" lang="zh-CN" altLang="en-US">
                <a:solidFill>
                  <a:srgbClr val="FF3300"/>
                </a:solidFill>
                <a:latin typeface="Consolas" pitchFamily="49" charset="0"/>
                <a:ea typeface="微软雅黑" pitchFamily="34" charset="-122"/>
                <a:cs typeface="Consolas" pitchFamily="49" charset="0"/>
              </a:rPr>
              <a:t>，</a:t>
            </a:r>
            <a:r>
              <a:rPr kumimoji="1" lang="en-US" altLang="zh-CN">
                <a:solidFill>
                  <a:srgbClr val="FF3300"/>
                </a:solidFill>
                <a:latin typeface="Consolas" pitchFamily="49" charset="0"/>
                <a:ea typeface="微软雅黑" pitchFamily="34" charset="-122"/>
                <a:cs typeface="Consolas" pitchFamily="49" charset="0"/>
              </a:rPr>
              <a:t>&amp;</a:t>
            </a:r>
            <a:r>
              <a:rPr kumimoji="1" lang="en-US" altLang="zh-CN" dirty="0" err="1">
                <a:solidFill>
                  <a:srgbClr val="FF3300"/>
                </a:solidFill>
                <a:latin typeface="Consolas" pitchFamily="49" charset="0"/>
                <a:ea typeface="微软雅黑" pitchFamily="34" charset="-122"/>
                <a:cs typeface="Consolas" pitchFamily="49" charset="0"/>
              </a:rPr>
              <a:t>e</a:t>
            </a:r>
            <a:r>
              <a:rPr kumimoji="1" lang="en-US" altLang="zh-CN" dirty="0">
                <a:solidFill>
                  <a:srgbClr val="FF3300"/>
                </a:solidFill>
                <a:latin typeface="Consolas" pitchFamily="49" charset="0"/>
                <a:ea typeface="微软雅黑" pitchFamily="34" charset="-122"/>
                <a:cs typeface="Consolas" pitchFamily="49" charset="0"/>
              </a:rPr>
              <a:t>)</a:t>
            </a:r>
          </a:p>
          <a:p>
            <a:pPr algn="just">
              <a:lnSpc>
                <a:spcPct val="150000"/>
              </a:lnSpc>
              <a:spcBef>
                <a:spcPct val="50000"/>
              </a:spcBef>
            </a:pPr>
            <a:r>
              <a:rPr kumimoji="1" lang="en-US" altLang="zh-CN" sz="2000">
                <a:solidFill>
                  <a:srgbClr val="FF3300"/>
                </a:solidFill>
                <a:latin typeface="Consolas" pitchFamily="49" charset="0"/>
                <a:ea typeface="楷体" pitchFamily="49" charset="-122"/>
                <a:cs typeface="Consolas" pitchFamily="49" charset="0"/>
              </a:rPr>
              <a:t>    </a:t>
            </a:r>
            <a:r>
              <a:rPr kumimoji="1" lang="zh-CN" altLang="en-US" sz="2000" dirty="0">
                <a:solidFill>
                  <a:srgbClr val="FF3300"/>
                </a:solidFill>
                <a:latin typeface="Consolas" pitchFamily="49" charset="0"/>
                <a:ea typeface="微软雅黑" pitchFamily="34" charset="-122"/>
                <a:cs typeface="Consolas" pitchFamily="49" charset="0"/>
              </a:rPr>
              <a:t>思路：</a:t>
            </a:r>
            <a:r>
              <a:rPr kumimoji="1" lang="zh-CN" altLang="en-US" sz="2000" dirty="0">
                <a:latin typeface="Consolas" pitchFamily="49" charset="0"/>
                <a:ea typeface="楷体" pitchFamily="49" charset="-122"/>
                <a:cs typeface="Consolas" pitchFamily="49" charset="0"/>
              </a:rPr>
              <a:t>在单链表</a:t>
            </a:r>
            <a:r>
              <a:rPr kumimoji="1" lang="en-US" altLang="zh-CN" sz="2000" dirty="0">
                <a:latin typeface="Consolas" pitchFamily="49" charset="0"/>
                <a:ea typeface="楷体" pitchFamily="49" charset="-122"/>
                <a:cs typeface="Consolas" pitchFamily="49" charset="0"/>
              </a:rPr>
              <a:t>L</a:t>
            </a:r>
            <a:r>
              <a:rPr kumimoji="1" lang="zh-CN" altLang="en-US" sz="2000" dirty="0">
                <a:latin typeface="Consolas" pitchFamily="49" charset="0"/>
                <a:ea typeface="楷体" pitchFamily="49" charset="-122"/>
                <a:cs typeface="Consolas" pitchFamily="49" charset="0"/>
              </a:rPr>
              <a:t>中从头开始找到第</a:t>
            </a:r>
            <a:r>
              <a:rPr kumimoji="1" lang="en-US" altLang="zh-CN" sz="2000" i="1" err="1">
                <a:latin typeface="Consolas" pitchFamily="49" charset="0"/>
                <a:ea typeface="楷体" pitchFamily="49" charset="-122"/>
                <a:cs typeface="Consolas" pitchFamily="49" charset="0"/>
              </a:rPr>
              <a:t>i</a:t>
            </a:r>
            <a:r>
              <a:rPr kumimoji="1" lang="zh-CN" altLang="en-US" sz="2000">
                <a:latin typeface="Consolas" pitchFamily="49" charset="0"/>
                <a:ea typeface="楷体" pitchFamily="49" charset="-122"/>
                <a:cs typeface="Consolas" pitchFamily="49" charset="0"/>
              </a:rPr>
              <a:t>个结点，若</a:t>
            </a:r>
            <a:r>
              <a:rPr kumimoji="1" lang="zh-CN" altLang="en-US" sz="2000" dirty="0">
                <a:latin typeface="Consolas" pitchFamily="49" charset="0"/>
                <a:ea typeface="楷体" pitchFamily="49" charset="-122"/>
                <a:cs typeface="Consolas" pitchFamily="49" charset="0"/>
              </a:rPr>
              <a:t>存在第</a:t>
            </a:r>
            <a:r>
              <a:rPr kumimoji="1" lang="en-US" altLang="zh-CN" sz="2000" i="1" dirty="0" err="1">
                <a:latin typeface="Consolas" pitchFamily="49" charset="0"/>
                <a:ea typeface="楷体" pitchFamily="49" charset="-122"/>
                <a:cs typeface="Consolas" pitchFamily="49" charset="0"/>
              </a:rPr>
              <a:t>i</a:t>
            </a:r>
            <a:r>
              <a:rPr kumimoji="1" lang="zh-CN" altLang="en-US" sz="2000">
                <a:latin typeface="Consolas" pitchFamily="49" charset="0"/>
                <a:ea typeface="楷体" pitchFamily="49" charset="-122"/>
                <a:cs typeface="Consolas" pitchFamily="49" charset="0"/>
              </a:rPr>
              <a:t>个数据结点，则</a:t>
            </a:r>
            <a:r>
              <a:rPr kumimoji="1" lang="zh-CN" altLang="en-US" sz="2000" dirty="0">
                <a:latin typeface="Consolas" pitchFamily="49" charset="0"/>
                <a:ea typeface="楷体" pitchFamily="49" charset="-122"/>
                <a:cs typeface="Consolas" pitchFamily="49" charset="0"/>
              </a:rPr>
              <a:t>将其</a:t>
            </a:r>
            <a:r>
              <a:rPr kumimoji="1" lang="en-US" altLang="zh-CN" sz="2000" dirty="0">
                <a:latin typeface="Consolas" pitchFamily="49" charset="0"/>
                <a:ea typeface="楷体" pitchFamily="49" charset="-122"/>
                <a:cs typeface="Consolas" pitchFamily="49" charset="0"/>
              </a:rPr>
              <a:t>data</a:t>
            </a:r>
            <a:r>
              <a:rPr kumimoji="1" lang="zh-CN" altLang="en-US" sz="2000" dirty="0">
                <a:latin typeface="Consolas" pitchFamily="49" charset="0"/>
                <a:ea typeface="楷体" pitchFamily="49" charset="-122"/>
                <a:cs typeface="Consolas" pitchFamily="49" charset="0"/>
              </a:rPr>
              <a:t>域值赋给变量</a:t>
            </a:r>
            <a:r>
              <a:rPr kumimoji="1" lang="en-US" altLang="zh-CN" sz="2000" i="1" dirty="0">
                <a:latin typeface="Consolas" pitchFamily="49" charset="0"/>
                <a:ea typeface="楷体" pitchFamily="49" charset="-122"/>
                <a:cs typeface="Consolas" pitchFamily="49" charset="0"/>
              </a:rPr>
              <a:t>e</a:t>
            </a:r>
            <a:r>
              <a:rPr kumimoji="1" lang="zh-CN" altLang="en-US" sz="2000" dirty="0">
                <a:latin typeface="Consolas" pitchFamily="49" charset="0"/>
                <a:ea typeface="楷体" pitchFamily="49" charset="-122"/>
                <a:cs typeface="Consolas" pitchFamily="49" charset="0"/>
              </a:rPr>
              <a:t>。</a:t>
            </a:r>
          </a:p>
        </p:txBody>
      </p:sp>
      <p:sp>
        <p:nvSpPr>
          <p:cNvPr id="4" name="幻灯片编号占位符 3"/>
          <p:cNvSpPr>
            <a:spLocks noGrp="1"/>
          </p:cNvSpPr>
          <p:nvPr>
            <p:ph type="sldNum" sz="quarter" idx="12"/>
          </p:nvPr>
        </p:nvSpPr>
        <p:spPr/>
        <p:txBody>
          <a:bodyPr/>
          <a:lstStyle/>
          <a:p>
            <a:fld id="{BC067DFE-42A7-4CB5-93C4-F2F97DA7580C}" type="slidenum">
              <a:rPr lang="en-US" altLang="zh-CN" smtClean="0"/>
              <a:pPr/>
              <a:t>58</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advTm="5190"/>
    </mc:Choice>
    <mc:Fallback xmlns="">
      <p:transition xmlns:p14="http://schemas.microsoft.com/office/powerpoint/2010/main" spd="slow" advTm="5190"/>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457200" y="212733"/>
            <a:ext cx="8472518" cy="2862322"/>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l"/>
            <a:r>
              <a:rPr kumimoji="1" lang="en-US" altLang="zh-CN" sz="1800" dirty="0">
                <a:solidFill>
                  <a:srgbClr val="0000FF"/>
                </a:solidFill>
                <a:latin typeface="Consolas" pitchFamily="49" charset="0"/>
                <a:ea typeface="仿宋" pitchFamily="49" charset="-122"/>
                <a:cs typeface="Consolas" pitchFamily="49" charset="0"/>
              </a:rPr>
              <a:t>bool </a:t>
            </a:r>
            <a:r>
              <a:rPr kumimoji="1" lang="en-US" altLang="zh-CN" sz="1800" dirty="0" err="1">
                <a:solidFill>
                  <a:srgbClr val="FF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GetElem</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LinkNode</a:t>
            </a:r>
            <a:r>
              <a:rPr kumimoji="1" lang="en-US" altLang="zh-CN" sz="1800" dirty="0">
                <a:solidFill>
                  <a:srgbClr val="0000FF"/>
                </a:solidFill>
                <a:latin typeface="Consolas" pitchFamily="49" charset="0"/>
                <a:ea typeface="仿宋" pitchFamily="49" charset="-122"/>
                <a:cs typeface="Consolas" pitchFamily="49" charset="0"/>
              </a:rPr>
              <a:t> *L</a:t>
            </a:r>
            <a:r>
              <a:rPr kumimoji="1" lang="zh-CN" altLang="en-US"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int</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err="1">
                <a:solidFill>
                  <a:srgbClr val="0000FF"/>
                </a:solidFill>
                <a:latin typeface="Consolas" pitchFamily="49" charset="0"/>
                <a:ea typeface="仿宋" pitchFamily="49" charset="-122"/>
                <a:cs typeface="Consolas" pitchFamily="49" charset="0"/>
              </a:rPr>
              <a:t>i</a:t>
            </a:r>
            <a:r>
              <a:rPr kumimoji="1" lang="zh-CN" altLang="en-US"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ElemType</a:t>
            </a:r>
            <a:r>
              <a:rPr kumimoji="1" lang="en-US" altLang="zh-CN" sz="1800" dirty="0">
                <a:solidFill>
                  <a:srgbClr val="0000FF"/>
                </a:solidFill>
                <a:latin typeface="Consolas" pitchFamily="49" charset="0"/>
                <a:ea typeface="仿宋" pitchFamily="49" charset="-122"/>
                <a:cs typeface="Consolas" pitchFamily="49" charset="0"/>
              </a:rPr>
              <a:t> &amp;e)</a:t>
            </a:r>
          </a:p>
          <a:p>
            <a:pPr algn="l"/>
            <a:r>
              <a:rPr kumimoji="1" lang="en-US" altLang="zh-CN" sz="1800" dirty="0">
                <a:solidFill>
                  <a:srgbClr val="0000FF"/>
                </a:solidFill>
                <a:latin typeface="Consolas" pitchFamily="49" charset="0"/>
                <a:ea typeface="仿宋" pitchFamily="49" charset="-122"/>
                <a:cs typeface="Consolas" pitchFamily="49" charset="0"/>
              </a:rPr>
              <a:t>{  </a:t>
            </a:r>
          </a:p>
          <a:p>
            <a:pPr algn="l"/>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err="1">
                <a:solidFill>
                  <a:srgbClr val="0000FF"/>
                </a:solidFill>
                <a:latin typeface="Consolas" pitchFamily="49" charset="0"/>
                <a:ea typeface="仿宋" pitchFamily="49" charset="-122"/>
                <a:cs typeface="Consolas" pitchFamily="49" charset="0"/>
              </a:rPr>
              <a:t>int</a:t>
            </a:r>
            <a:r>
              <a:rPr kumimoji="1" lang="en-US" altLang="zh-CN" sz="1800" dirty="0">
                <a:solidFill>
                  <a:srgbClr val="0000FF"/>
                </a:solidFill>
                <a:latin typeface="Consolas" pitchFamily="49" charset="0"/>
                <a:ea typeface="仿宋" pitchFamily="49" charset="-122"/>
                <a:cs typeface="Consolas" pitchFamily="49" charset="0"/>
              </a:rPr>
              <a:t> j=0;</a:t>
            </a:r>
          </a:p>
          <a:p>
            <a:pPr algn="l"/>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err="1">
                <a:solidFill>
                  <a:srgbClr val="0000FF"/>
                </a:solidFill>
                <a:latin typeface="Consolas" pitchFamily="49" charset="0"/>
                <a:ea typeface="仿宋" pitchFamily="49" charset="-122"/>
                <a:cs typeface="Consolas" pitchFamily="49" charset="0"/>
              </a:rPr>
              <a:t>LinkNode</a:t>
            </a:r>
            <a:r>
              <a:rPr kumimoji="1" lang="en-US" altLang="zh-CN" sz="1800" dirty="0">
                <a:solidFill>
                  <a:srgbClr val="0000FF"/>
                </a:solidFill>
                <a:latin typeface="Consolas" pitchFamily="49" charset="0"/>
                <a:ea typeface="仿宋" pitchFamily="49" charset="-122"/>
                <a:cs typeface="Consolas" pitchFamily="49" charset="0"/>
              </a:rPr>
              <a:t> *p=L;	 </a:t>
            </a:r>
            <a:r>
              <a:rPr kumimoji="1" lang="en-US" altLang="zh-CN" sz="1800" dirty="0">
                <a:solidFill>
                  <a:srgbClr val="0070C0"/>
                </a:solidFill>
                <a:latin typeface="Consolas" pitchFamily="49" charset="0"/>
                <a:ea typeface="仿宋" pitchFamily="49" charset="-122"/>
                <a:cs typeface="Consolas" pitchFamily="49" charset="0"/>
              </a:rPr>
              <a:t>//p</a:t>
            </a:r>
            <a:r>
              <a:rPr kumimoji="1" lang="zh-CN" altLang="en-US" sz="1800" dirty="0">
                <a:solidFill>
                  <a:srgbClr val="0070C0"/>
                </a:solidFill>
                <a:latin typeface="Consolas" pitchFamily="49" charset="0"/>
                <a:ea typeface="仿宋" pitchFamily="49" charset="-122"/>
                <a:cs typeface="Consolas" pitchFamily="49" charset="0"/>
              </a:rPr>
              <a:t>指向头结点，</a:t>
            </a:r>
            <a:r>
              <a:rPr kumimoji="1" lang="en-US" altLang="zh-CN" sz="1800" dirty="0">
                <a:solidFill>
                  <a:srgbClr val="0070C0"/>
                </a:solidFill>
                <a:latin typeface="Consolas" pitchFamily="49" charset="0"/>
                <a:ea typeface="仿宋" pitchFamily="49" charset="-122"/>
                <a:cs typeface="Consolas" pitchFamily="49" charset="0"/>
              </a:rPr>
              <a:t>j</a:t>
            </a:r>
            <a:r>
              <a:rPr kumimoji="1" lang="zh-CN" altLang="en-US" sz="1800" dirty="0">
                <a:solidFill>
                  <a:srgbClr val="0070C0"/>
                </a:solidFill>
                <a:latin typeface="Consolas" pitchFamily="49" charset="0"/>
                <a:ea typeface="仿宋" pitchFamily="49" charset="-122"/>
                <a:cs typeface="Consolas" pitchFamily="49" charset="0"/>
              </a:rPr>
              <a:t>置为</a:t>
            </a:r>
            <a:r>
              <a:rPr kumimoji="1" lang="en-US" altLang="zh-CN" sz="1800" dirty="0">
                <a:solidFill>
                  <a:srgbClr val="0070C0"/>
                </a:solidFill>
                <a:latin typeface="Consolas" pitchFamily="49" charset="0"/>
                <a:ea typeface="仿宋" pitchFamily="49" charset="-122"/>
                <a:cs typeface="Consolas" pitchFamily="49" charset="0"/>
              </a:rPr>
              <a:t>0</a:t>
            </a:r>
            <a:r>
              <a:rPr kumimoji="1" lang="zh-CN" altLang="en-US" sz="1800" dirty="0">
                <a:solidFill>
                  <a:srgbClr val="0070C0"/>
                </a:solidFill>
                <a:latin typeface="Consolas" pitchFamily="49" charset="0"/>
                <a:ea typeface="仿宋" pitchFamily="49" charset="-122"/>
                <a:cs typeface="Consolas" pitchFamily="49" charset="0"/>
              </a:rPr>
              <a:t>（即头结点的序号为</a:t>
            </a:r>
            <a:r>
              <a:rPr kumimoji="1" lang="en-US" altLang="zh-CN" sz="1800" dirty="0">
                <a:solidFill>
                  <a:srgbClr val="0070C0"/>
                </a:solidFill>
                <a:latin typeface="Consolas" pitchFamily="49" charset="0"/>
                <a:ea typeface="仿宋" pitchFamily="49" charset="-122"/>
                <a:cs typeface="Consolas" pitchFamily="49" charset="0"/>
              </a:rPr>
              <a:t>0</a:t>
            </a:r>
            <a:r>
              <a:rPr kumimoji="1" lang="zh-CN" altLang="en-US" sz="1800" dirty="0">
                <a:solidFill>
                  <a:srgbClr val="0070C0"/>
                </a:solidFill>
                <a:latin typeface="Consolas" pitchFamily="49" charset="0"/>
                <a:ea typeface="仿宋" pitchFamily="49" charset="-122"/>
                <a:cs typeface="Consolas" pitchFamily="49" charset="0"/>
              </a:rPr>
              <a:t>）</a:t>
            </a:r>
            <a:endParaRPr kumimoji="1" lang="en-US" altLang="zh-CN" sz="1800" dirty="0">
              <a:solidFill>
                <a:srgbClr val="0070C0"/>
              </a:solidFill>
              <a:latin typeface="Consolas" pitchFamily="49" charset="0"/>
              <a:ea typeface="仿宋" pitchFamily="49" charset="-122"/>
              <a:cs typeface="Consolas" pitchFamily="49" charset="0"/>
            </a:endParaRPr>
          </a:p>
          <a:p>
            <a:pPr algn="l"/>
            <a:endParaRPr kumimoji="1" lang="en-US" altLang="zh-CN" sz="1800" dirty="0">
              <a:solidFill>
                <a:srgbClr val="0000FF"/>
              </a:solidFill>
              <a:latin typeface="Consolas" pitchFamily="49" charset="0"/>
              <a:ea typeface="仿宋" pitchFamily="49" charset="-122"/>
              <a:cs typeface="Consolas" pitchFamily="49" charset="0"/>
            </a:endParaRPr>
          </a:p>
          <a:p>
            <a:pPr algn="l"/>
            <a:r>
              <a:rPr kumimoji="1" lang="en-US" altLang="zh-CN" sz="1800" dirty="0">
                <a:solidFill>
                  <a:srgbClr val="0000FF"/>
                </a:solidFill>
                <a:latin typeface="Consolas" pitchFamily="49" charset="0"/>
                <a:ea typeface="仿宋" pitchFamily="49" charset="-122"/>
                <a:cs typeface="Consolas" pitchFamily="49" charset="0"/>
              </a:rPr>
              <a:t>   while (j&lt;</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 &amp;&amp; p!=NULL)</a:t>
            </a:r>
            <a:endParaRPr kumimoji="1" lang="zh-CN" altLang="en-US" sz="1800" dirty="0">
              <a:solidFill>
                <a:srgbClr val="0000FF"/>
              </a:solidFill>
              <a:latin typeface="Consolas" pitchFamily="49" charset="0"/>
              <a:ea typeface="仿宋" pitchFamily="49" charset="-122"/>
              <a:cs typeface="Consolas" pitchFamily="49" charset="0"/>
            </a:endParaRPr>
          </a:p>
          <a:p>
            <a:pPr algn="l"/>
            <a:r>
              <a:rPr kumimoji="1" lang="zh-CN" altLang="en-US"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	j++;</a:t>
            </a:r>
          </a:p>
          <a:p>
            <a:pPr algn="l"/>
            <a:r>
              <a:rPr kumimoji="1" lang="en-US" altLang="zh-CN" sz="1800" dirty="0">
                <a:solidFill>
                  <a:srgbClr val="0000FF"/>
                </a:solidFill>
                <a:latin typeface="Consolas" pitchFamily="49" charset="0"/>
                <a:ea typeface="仿宋" pitchFamily="49" charset="-122"/>
                <a:cs typeface="Consolas" pitchFamily="49" charset="0"/>
              </a:rPr>
              <a:t>	p=p-&gt;next;</a:t>
            </a:r>
          </a:p>
          <a:p>
            <a:pPr algn="l"/>
            <a:r>
              <a:rPr kumimoji="1" lang="en-US" altLang="zh-CN" sz="1800" dirty="0">
                <a:solidFill>
                  <a:srgbClr val="0000FF"/>
                </a:solidFill>
                <a:latin typeface="Consolas" pitchFamily="49" charset="0"/>
                <a:ea typeface="仿宋" pitchFamily="49" charset="-122"/>
                <a:cs typeface="Consolas" pitchFamily="49" charset="0"/>
              </a:rPr>
              <a:t>   }</a:t>
            </a:r>
          </a:p>
          <a:p>
            <a:pPr algn="l"/>
            <a:endParaRPr kumimoji="1" lang="en-US" altLang="zh-CN" sz="1800" dirty="0">
              <a:solidFill>
                <a:srgbClr val="0000FF"/>
              </a:solidFill>
              <a:latin typeface="Consolas" pitchFamily="49" charset="0"/>
              <a:ea typeface="仿宋" pitchFamily="49" charset="-122"/>
              <a:cs typeface="Consolas" pitchFamily="49" charset="0"/>
            </a:endParaRPr>
          </a:p>
        </p:txBody>
      </p:sp>
      <p:grpSp>
        <p:nvGrpSpPr>
          <p:cNvPr id="30" name="组合 29"/>
          <p:cNvGrpSpPr/>
          <p:nvPr/>
        </p:nvGrpSpPr>
        <p:grpSpPr>
          <a:xfrm>
            <a:off x="656357" y="2132856"/>
            <a:ext cx="3429024" cy="2219398"/>
            <a:chOff x="642910" y="1466836"/>
            <a:chExt cx="3429024" cy="2219398"/>
          </a:xfrm>
        </p:grpSpPr>
        <p:sp>
          <p:nvSpPr>
            <p:cNvPr id="25" name="TextBox 24"/>
            <p:cNvSpPr txBox="1"/>
            <p:nvPr/>
          </p:nvSpPr>
          <p:spPr>
            <a:xfrm>
              <a:off x="1323952" y="3286124"/>
              <a:ext cx="2071702" cy="400110"/>
            </a:xfrm>
            <a:prstGeom prst="rect">
              <a:avLst/>
            </a:prstGeom>
            <a:noFill/>
          </p:spPr>
          <p:txBody>
            <a:bodyPr wrap="square" rtlCol="0">
              <a:spAutoFit/>
            </a:bodyPr>
            <a:lstStyle/>
            <a:p>
              <a:pPr algn="l"/>
              <a:r>
                <a:rPr kumimoji="1" lang="zh-CN" altLang="en-US" sz="2000" dirty="0">
                  <a:latin typeface="Consolas" pitchFamily="49" charset="0"/>
                  <a:ea typeface="楷体" pitchFamily="49" charset="-122"/>
                  <a:cs typeface="Consolas" pitchFamily="49" charset="0"/>
                </a:rPr>
                <a:t>找第</a:t>
              </a:r>
              <a:r>
                <a:rPr kumimoji="1" lang="en-US" altLang="zh-CN" sz="2000" i="1" err="1">
                  <a:latin typeface="Consolas" pitchFamily="49" charset="0"/>
                  <a:ea typeface="楷体" pitchFamily="49" charset="-122"/>
                  <a:cs typeface="Consolas" pitchFamily="49" charset="0"/>
                </a:rPr>
                <a:t>i</a:t>
              </a:r>
              <a:r>
                <a:rPr kumimoji="1" lang="zh-CN" altLang="en-US" sz="2000">
                  <a:latin typeface="Consolas" pitchFamily="49" charset="0"/>
                  <a:ea typeface="楷体" pitchFamily="49" charset="-122"/>
                  <a:cs typeface="Consolas" pitchFamily="49" charset="0"/>
                </a:rPr>
                <a:t>个结点</a:t>
              </a:r>
              <a:r>
                <a:rPr kumimoji="1" lang="en-US" altLang="zh-CN" sz="2000">
                  <a:latin typeface="Consolas" pitchFamily="49" charset="0"/>
                  <a:ea typeface="楷体" pitchFamily="49" charset="-122"/>
                  <a:cs typeface="Consolas" pitchFamily="49" charset="0"/>
                </a:rPr>
                <a:t>p</a:t>
              </a:r>
              <a:endParaRPr lang="zh-CN" altLang="en-US" sz="2000" dirty="0">
                <a:latin typeface="Consolas" pitchFamily="49" charset="0"/>
                <a:cs typeface="Consolas" pitchFamily="49" charset="0"/>
              </a:endParaRPr>
            </a:p>
          </p:txBody>
        </p:sp>
        <p:sp>
          <p:nvSpPr>
            <p:cNvPr id="26" name="矩形 25"/>
            <p:cNvSpPr/>
            <p:nvPr/>
          </p:nvSpPr>
          <p:spPr>
            <a:xfrm>
              <a:off x="642910" y="1466836"/>
              <a:ext cx="3429024" cy="1285884"/>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cxnSp>
          <p:nvCxnSpPr>
            <p:cNvPr id="28" name="直接连接符 27"/>
            <p:cNvCxnSpPr>
              <a:stCxn id="26" idx="2"/>
            </p:cNvCxnSpPr>
            <p:nvPr/>
          </p:nvCxnSpPr>
          <p:spPr>
            <a:xfrm rot="16200000" flipH="1">
              <a:off x="2072860" y="3037281"/>
              <a:ext cx="571504" cy="2381"/>
            </a:xfrm>
            <a:prstGeom prst="line">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395288" y="3429000"/>
            <a:ext cx="8353425" cy="2152662"/>
            <a:chOff x="395288" y="3429000"/>
            <a:chExt cx="8353425" cy="2152662"/>
          </a:xfrm>
        </p:grpSpPr>
        <p:sp>
          <p:nvSpPr>
            <p:cNvPr id="45059" name="Text Box 3"/>
            <p:cNvSpPr txBox="1">
              <a:spLocks noChangeArrowheads="1"/>
            </p:cNvSpPr>
            <p:nvPr/>
          </p:nvSpPr>
          <p:spPr bwMode="auto">
            <a:xfrm>
              <a:off x="395288" y="4503741"/>
              <a:ext cx="1512887" cy="366712"/>
            </a:xfrm>
            <a:prstGeom prst="rect">
              <a:avLst/>
            </a:prstGeom>
            <a:noFill/>
            <a:ln w="9525">
              <a:noFill/>
              <a:miter lim="800000"/>
              <a:headEnd/>
              <a:tailEnd/>
            </a:ln>
            <a:effectLst/>
          </p:spPr>
          <p:txBody>
            <a:bodyPr>
              <a:spAutoFit/>
            </a:bodyPr>
            <a:lstStyle/>
            <a:p>
              <a:pPr algn="l">
                <a:spcBef>
                  <a:spcPct val="50000"/>
                </a:spcBef>
              </a:pPr>
              <a:r>
                <a:rPr lang="zh-CN" altLang="en-US" sz="1800" dirty="0">
                  <a:latin typeface="Consolas" pitchFamily="49" charset="0"/>
                  <a:ea typeface="楷体" pitchFamily="49" charset="-122"/>
                  <a:cs typeface="Consolas" pitchFamily="49" charset="0"/>
                </a:rPr>
                <a:t>循环结束时</a:t>
              </a:r>
            </a:p>
          </p:txBody>
        </p:sp>
        <p:sp>
          <p:nvSpPr>
            <p:cNvPr id="45060" name="Rectangle 4"/>
            <p:cNvSpPr>
              <a:spLocks noChangeArrowheads="1"/>
            </p:cNvSpPr>
            <p:nvPr/>
          </p:nvSpPr>
          <p:spPr bwMode="auto">
            <a:xfrm>
              <a:off x="2338388" y="4503741"/>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5061" name="Rectangle 5"/>
            <p:cNvSpPr>
              <a:spLocks noChangeArrowheads="1"/>
            </p:cNvSpPr>
            <p:nvPr/>
          </p:nvSpPr>
          <p:spPr bwMode="auto">
            <a:xfrm>
              <a:off x="2698750" y="4503741"/>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5062" name="Line 6"/>
            <p:cNvSpPr>
              <a:spLocks noChangeShapeType="1"/>
            </p:cNvSpPr>
            <p:nvPr/>
          </p:nvSpPr>
          <p:spPr bwMode="auto">
            <a:xfrm>
              <a:off x="1990725" y="4683128"/>
              <a:ext cx="360363" cy="0"/>
            </a:xfrm>
            <a:prstGeom prst="line">
              <a:avLst/>
            </a:prstGeom>
            <a:noFill/>
            <a:ln w="9525">
              <a:solidFill>
                <a:schemeClr val="tx1"/>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45063" name="Text Box 7"/>
            <p:cNvSpPr txBox="1">
              <a:spLocks noChangeArrowheads="1"/>
            </p:cNvSpPr>
            <p:nvPr/>
          </p:nvSpPr>
          <p:spPr bwMode="auto">
            <a:xfrm>
              <a:off x="1711325" y="4503741"/>
              <a:ext cx="268288" cy="366712"/>
            </a:xfrm>
            <a:prstGeom prst="rect">
              <a:avLst/>
            </a:prstGeom>
            <a:noFill/>
            <a:ln w="9525">
              <a:noFill/>
              <a:miter lim="800000"/>
              <a:headEnd/>
              <a:tailEnd/>
            </a:ln>
            <a:effectLst/>
          </p:spPr>
          <p:txBody>
            <a:bodyPr>
              <a:spAutoFit/>
            </a:bodyPr>
            <a:lstStyle/>
            <a:p>
              <a:pPr algn="l">
                <a:spcBef>
                  <a:spcPct val="50000"/>
                </a:spcBef>
              </a:pPr>
              <a:r>
                <a:rPr lang="en-US" altLang="zh-CN" sz="1800">
                  <a:latin typeface="Consolas" pitchFamily="49" charset="0"/>
                  <a:ea typeface="宋体" pitchFamily="2" charset="-122"/>
                  <a:cs typeface="Consolas" pitchFamily="49" charset="0"/>
                </a:rPr>
                <a:t>L</a:t>
              </a:r>
              <a:endParaRPr lang="en-US" altLang="zh-CN" sz="1800" dirty="0">
                <a:latin typeface="Consolas" pitchFamily="49" charset="0"/>
                <a:ea typeface="宋体" pitchFamily="2" charset="-122"/>
                <a:cs typeface="Consolas" pitchFamily="49" charset="0"/>
              </a:endParaRPr>
            </a:p>
          </p:txBody>
        </p:sp>
        <p:sp>
          <p:nvSpPr>
            <p:cNvPr id="45064" name="Rectangle 8"/>
            <p:cNvSpPr>
              <a:spLocks noChangeArrowheads="1"/>
            </p:cNvSpPr>
            <p:nvPr/>
          </p:nvSpPr>
          <p:spPr bwMode="auto">
            <a:xfrm>
              <a:off x="4546600" y="450374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rgbClr val="0000FF"/>
                </a:solidFill>
                <a:latin typeface="Consolas" pitchFamily="49" charset="0"/>
                <a:ea typeface="宋体" pitchFamily="2" charset="-122"/>
                <a:cs typeface="Consolas" pitchFamily="49" charset="0"/>
              </a:endParaRPr>
            </a:p>
          </p:txBody>
        </p:sp>
        <p:sp>
          <p:nvSpPr>
            <p:cNvPr id="45065" name="Rectangle 9"/>
            <p:cNvSpPr>
              <a:spLocks noChangeArrowheads="1"/>
            </p:cNvSpPr>
            <p:nvPr/>
          </p:nvSpPr>
          <p:spPr bwMode="auto">
            <a:xfrm>
              <a:off x="4906963" y="450374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rgbClr val="0000FF"/>
                </a:solidFill>
                <a:latin typeface="Consolas" pitchFamily="49" charset="0"/>
                <a:ea typeface="宋体" pitchFamily="2" charset="-122"/>
                <a:cs typeface="Consolas" pitchFamily="49" charset="0"/>
              </a:endParaRPr>
            </a:p>
          </p:txBody>
        </p:sp>
        <p:sp>
          <p:nvSpPr>
            <p:cNvPr id="45066" name="Freeform 10"/>
            <p:cNvSpPr>
              <a:spLocks/>
            </p:cNvSpPr>
            <p:nvPr/>
          </p:nvSpPr>
          <p:spPr bwMode="auto">
            <a:xfrm>
              <a:off x="2878138" y="4681541"/>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1">
              <a:schemeClr val="accent1"/>
            </a:lnRef>
            <a:fillRef idx="2">
              <a:schemeClr val="accent1"/>
            </a:fillRef>
            <a:effectRef idx="1">
              <a:schemeClr val="accent1"/>
            </a:effectRef>
            <a:fontRef idx="minor">
              <a:schemeClr val="dk1"/>
            </a:fontRef>
          </p:style>
          <p:txBody>
            <a:bodyPr wrap="none"/>
            <a:lstStyle/>
            <a:p>
              <a:endParaRPr lang="zh-CN" altLang="en-US">
                <a:latin typeface="Consolas" pitchFamily="49" charset="0"/>
                <a:cs typeface="Consolas" pitchFamily="49" charset="0"/>
              </a:endParaRPr>
            </a:p>
          </p:txBody>
        </p:sp>
        <p:sp>
          <p:nvSpPr>
            <p:cNvPr id="45067" name="Rectangle 11"/>
            <p:cNvSpPr>
              <a:spLocks noChangeArrowheads="1"/>
            </p:cNvSpPr>
            <p:nvPr/>
          </p:nvSpPr>
          <p:spPr bwMode="auto">
            <a:xfrm>
              <a:off x="5614988" y="450374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itchFamily="49" charset="0"/>
                  <a:ea typeface="宋体" pitchFamily="2" charset="-122"/>
                  <a:cs typeface="Consolas" pitchFamily="49" charset="0"/>
                </a:rPr>
                <a:t>e</a:t>
              </a:r>
            </a:p>
          </p:txBody>
        </p:sp>
        <p:sp>
          <p:nvSpPr>
            <p:cNvPr id="45068" name="Rectangle 12"/>
            <p:cNvSpPr>
              <a:spLocks noChangeArrowheads="1"/>
            </p:cNvSpPr>
            <p:nvPr/>
          </p:nvSpPr>
          <p:spPr bwMode="auto">
            <a:xfrm>
              <a:off x="5975350" y="450374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rgbClr val="0000FF"/>
                </a:solidFill>
                <a:latin typeface="Consolas" pitchFamily="49" charset="0"/>
                <a:ea typeface="宋体" pitchFamily="2" charset="-122"/>
                <a:cs typeface="Consolas" pitchFamily="49" charset="0"/>
              </a:endParaRPr>
            </a:p>
          </p:txBody>
        </p:sp>
        <p:sp>
          <p:nvSpPr>
            <p:cNvPr id="45069" name="Line 13"/>
            <p:cNvSpPr>
              <a:spLocks noChangeShapeType="1"/>
            </p:cNvSpPr>
            <p:nvPr/>
          </p:nvSpPr>
          <p:spPr bwMode="auto">
            <a:xfrm>
              <a:off x="5267325" y="4683128"/>
              <a:ext cx="360363" cy="0"/>
            </a:xfrm>
            <a:prstGeom prst="line">
              <a:avLst/>
            </a:prstGeom>
            <a:noFill/>
            <a:ln w="9525">
              <a:solidFill>
                <a:schemeClr val="tx1"/>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45070" name="Rectangle 14"/>
            <p:cNvSpPr>
              <a:spLocks noChangeArrowheads="1"/>
            </p:cNvSpPr>
            <p:nvPr/>
          </p:nvSpPr>
          <p:spPr bwMode="auto">
            <a:xfrm>
              <a:off x="8027988" y="450374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itchFamily="49" charset="0"/>
                  <a:ea typeface="宋体" pitchFamily="2" charset="-122"/>
                  <a:cs typeface="Consolas" pitchFamily="49" charset="0"/>
                </a:rPr>
                <a:t>a</a:t>
              </a:r>
              <a:r>
                <a:rPr lang="en-US" altLang="zh-CN" sz="1800" i="1" baseline="-25000" dirty="0">
                  <a:solidFill>
                    <a:srgbClr val="0000FF"/>
                  </a:solidFill>
                  <a:latin typeface="Consolas" pitchFamily="49" charset="0"/>
                  <a:ea typeface="宋体" pitchFamily="2" charset="-122"/>
                  <a:cs typeface="Consolas" pitchFamily="49" charset="0"/>
                </a:rPr>
                <a:t>n</a:t>
              </a:r>
            </a:p>
          </p:txBody>
        </p:sp>
        <p:sp>
          <p:nvSpPr>
            <p:cNvPr id="45071" name="Rectangle 15"/>
            <p:cNvSpPr>
              <a:spLocks noChangeArrowheads="1"/>
            </p:cNvSpPr>
            <p:nvPr/>
          </p:nvSpPr>
          <p:spPr bwMode="auto">
            <a:xfrm>
              <a:off x="8388350" y="450374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b="0">
                  <a:solidFill>
                    <a:srgbClr val="0000FF"/>
                  </a:solidFill>
                  <a:latin typeface="Consolas" pitchFamily="49" charset="0"/>
                  <a:ea typeface="宋体" pitchFamily="2" charset="-122"/>
                  <a:cs typeface="Consolas" pitchFamily="49" charset="0"/>
                </a:rPr>
                <a:t>∧</a:t>
              </a:r>
            </a:p>
          </p:txBody>
        </p:sp>
        <p:sp>
          <p:nvSpPr>
            <p:cNvPr id="45072" name="Freeform 16"/>
            <p:cNvSpPr>
              <a:spLocks/>
            </p:cNvSpPr>
            <p:nvPr/>
          </p:nvSpPr>
          <p:spPr bwMode="auto">
            <a:xfrm>
              <a:off x="7553325" y="4681541"/>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45073" name="Freeform 17"/>
            <p:cNvSpPr>
              <a:spLocks/>
            </p:cNvSpPr>
            <p:nvPr/>
          </p:nvSpPr>
          <p:spPr bwMode="auto">
            <a:xfrm>
              <a:off x="3946525" y="4679953"/>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45076" name="Text Box 20"/>
            <p:cNvSpPr txBox="1">
              <a:spLocks noChangeArrowheads="1"/>
            </p:cNvSpPr>
            <p:nvPr/>
          </p:nvSpPr>
          <p:spPr bwMode="auto">
            <a:xfrm>
              <a:off x="3386138" y="4254503"/>
              <a:ext cx="720725" cy="579438"/>
            </a:xfrm>
            <a:prstGeom prst="rect">
              <a:avLst/>
            </a:prstGeom>
            <a:noFill/>
            <a:ln w="9525">
              <a:noFill/>
              <a:miter lim="800000"/>
              <a:headEnd/>
              <a:tailEnd/>
            </a:ln>
            <a:effectLst/>
          </p:spPr>
          <p:txBody>
            <a:bodyPr>
              <a:spAutoFit/>
            </a:bodyPr>
            <a:lstStyle/>
            <a:p>
              <a:pPr algn="l">
                <a:spcBef>
                  <a:spcPct val="50000"/>
                </a:spcBef>
              </a:pPr>
              <a:r>
                <a:rPr lang="en-US" altLang="zh-CN" sz="3200" b="0">
                  <a:solidFill>
                    <a:schemeClr val="tx1"/>
                  </a:solidFill>
                  <a:latin typeface="Consolas" pitchFamily="49" charset="0"/>
                  <a:ea typeface="宋体" pitchFamily="2" charset="-122"/>
                  <a:cs typeface="Consolas" pitchFamily="49" charset="0"/>
                </a:rPr>
                <a:t>…</a:t>
              </a:r>
            </a:p>
          </p:txBody>
        </p:sp>
        <p:sp>
          <p:nvSpPr>
            <p:cNvPr id="45077" name="Line 21"/>
            <p:cNvSpPr>
              <a:spLocks noChangeShapeType="1"/>
            </p:cNvSpPr>
            <p:nvPr/>
          </p:nvSpPr>
          <p:spPr bwMode="auto">
            <a:xfrm>
              <a:off x="5724525" y="4144966"/>
              <a:ext cx="0" cy="358775"/>
            </a:xfrm>
            <a:prstGeom prst="line">
              <a:avLst/>
            </a:prstGeom>
            <a:noFill/>
            <a:ln w="28575">
              <a:solidFill>
                <a:srgbClr val="FF00FF"/>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45078" name="Text Box 22"/>
            <p:cNvSpPr txBox="1">
              <a:spLocks noChangeArrowheads="1"/>
            </p:cNvSpPr>
            <p:nvPr/>
          </p:nvSpPr>
          <p:spPr bwMode="auto">
            <a:xfrm>
              <a:off x="5724525" y="3929066"/>
              <a:ext cx="360363" cy="366712"/>
            </a:xfrm>
            <a:prstGeom prst="rect">
              <a:avLst/>
            </a:prstGeom>
            <a:noFill/>
            <a:ln w="9525">
              <a:noFill/>
              <a:miter lim="800000"/>
              <a:headEnd/>
              <a:tailEnd/>
            </a:ln>
            <a:effectLst/>
          </p:spPr>
          <p:txBody>
            <a:bodyPr>
              <a:spAutoFit/>
            </a:bodyPr>
            <a:lstStyle/>
            <a:p>
              <a:pPr algn="l">
                <a:spcBef>
                  <a:spcPct val="50000"/>
                </a:spcBef>
              </a:pPr>
              <a:r>
                <a:rPr lang="en-US" altLang="zh-CN" sz="1800" i="1" dirty="0" err="1">
                  <a:latin typeface="Consolas" pitchFamily="49" charset="0"/>
                  <a:cs typeface="Consolas" pitchFamily="49" charset="0"/>
                </a:rPr>
                <a:t>i</a:t>
              </a:r>
              <a:endParaRPr lang="en-US" altLang="zh-CN" sz="1800" i="1" dirty="0">
                <a:latin typeface="Consolas" pitchFamily="49" charset="0"/>
                <a:cs typeface="Consolas" pitchFamily="49" charset="0"/>
              </a:endParaRPr>
            </a:p>
          </p:txBody>
        </p:sp>
        <p:sp>
          <p:nvSpPr>
            <p:cNvPr id="45079" name="Freeform 23"/>
            <p:cNvSpPr>
              <a:spLocks/>
            </p:cNvSpPr>
            <p:nvPr/>
          </p:nvSpPr>
          <p:spPr bwMode="auto">
            <a:xfrm>
              <a:off x="6084888" y="4683128"/>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45080" name="Text Box 24"/>
            <p:cNvSpPr txBox="1">
              <a:spLocks noChangeArrowheads="1"/>
            </p:cNvSpPr>
            <p:nvPr/>
          </p:nvSpPr>
          <p:spPr bwMode="auto">
            <a:xfrm>
              <a:off x="6732588" y="4262441"/>
              <a:ext cx="720725" cy="579437"/>
            </a:xfrm>
            <a:prstGeom prst="rect">
              <a:avLst/>
            </a:prstGeom>
            <a:noFill/>
            <a:ln w="9525">
              <a:noFill/>
              <a:miter lim="800000"/>
              <a:headEnd/>
              <a:tailEnd/>
            </a:ln>
            <a:effectLst/>
          </p:spPr>
          <p:txBody>
            <a:bodyPr>
              <a:spAutoFit/>
            </a:bodyPr>
            <a:lstStyle/>
            <a:p>
              <a:pPr algn="l">
                <a:spcBef>
                  <a:spcPct val="50000"/>
                </a:spcBef>
              </a:pPr>
              <a:r>
                <a:rPr lang="en-US" altLang="zh-CN" sz="3200" b="0" dirty="0">
                  <a:solidFill>
                    <a:schemeClr val="tx1"/>
                  </a:solidFill>
                  <a:latin typeface="Consolas" pitchFamily="49" charset="0"/>
                  <a:ea typeface="宋体" pitchFamily="2" charset="-122"/>
                  <a:cs typeface="Consolas" pitchFamily="49" charset="0"/>
                </a:rPr>
                <a:t>…</a:t>
              </a:r>
            </a:p>
          </p:txBody>
        </p:sp>
        <p:sp>
          <p:nvSpPr>
            <p:cNvPr id="45081" name="Line 25"/>
            <p:cNvSpPr>
              <a:spLocks noChangeShapeType="1"/>
            </p:cNvSpPr>
            <p:nvPr/>
          </p:nvSpPr>
          <p:spPr bwMode="auto">
            <a:xfrm flipV="1">
              <a:off x="5724525" y="4864103"/>
              <a:ext cx="0" cy="288925"/>
            </a:xfrm>
            <a:prstGeom prst="line">
              <a:avLst/>
            </a:prstGeom>
            <a:noFill/>
            <a:ln w="28575">
              <a:solidFill>
                <a:srgbClr val="FF00FF"/>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45082" name="Text Box 26"/>
            <p:cNvSpPr txBox="1">
              <a:spLocks noChangeArrowheads="1"/>
            </p:cNvSpPr>
            <p:nvPr/>
          </p:nvSpPr>
          <p:spPr bwMode="auto">
            <a:xfrm>
              <a:off x="5572132" y="5214950"/>
              <a:ext cx="360363" cy="366712"/>
            </a:xfrm>
            <a:prstGeom prst="rect">
              <a:avLst/>
            </a:prstGeom>
            <a:noFill/>
            <a:ln w="9525">
              <a:noFill/>
              <a:miter lim="800000"/>
              <a:headEnd/>
              <a:tailEnd/>
            </a:ln>
            <a:effectLst/>
          </p:spPr>
          <p:txBody>
            <a:bodyPr>
              <a:spAutoFit/>
            </a:bodyPr>
            <a:lstStyle/>
            <a:p>
              <a:pPr algn="l">
                <a:spcBef>
                  <a:spcPct val="50000"/>
                </a:spcBef>
              </a:pPr>
              <a:r>
                <a:rPr lang="en-US" altLang="zh-CN" sz="1800" i="1" dirty="0">
                  <a:latin typeface="Consolas" pitchFamily="49" charset="0"/>
                  <a:cs typeface="Consolas" pitchFamily="49" charset="0"/>
                </a:rPr>
                <a:t>p</a:t>
              </a:r>
            </a:p>
          </p:txBody>
        </p:sp>
        <p:sp>
          <p:nvSpPr>
            <p:cNvPr id="29" name="下箭头 28"/>
            <p:cNvSpPr/>
            <p:nvPr/>
          </p:nvSpPr>
          <p:spPr>
            <a:xfrm>
              <a:off x="3786182" y="3429000"/>
              <a:ext cx="357190" cy="785818"/>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4" name="幻灯片编号占位符 3"/>
          <p:cNvSpPr>
            <a:spLocks noGrp="1"/>
          </p:cNvSpPr>
          <p:nvPr>
            <p:ph type="sldNum" sz="quarter" idx="12"/>
          </p:nvPr>
        </p:nvSpPr>
        <p:spPr/>
        <p:txBody>
          <a:bodyPr/>
          <a:lstStyle/>
          <a:p>
            <a:fld id="{BC067DFE-42A7-4CB5-93C4-F2F97DA7580C}" type="slidenum">
              <a:rPr lang="en-US" altLang="zh-CN" smtClean="0"/>
              <a:pPr/>
              <a:t>59</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9373"/>
    </mc:Choice>
    <mc:Fallback xmlns="">
      <p:transition xmlns:p14="http://schemas.microsoft.com/office/powerpoint/2010/main" spd="slow" advTm="93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5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505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058">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058">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058">
                                            <p:txEl>
                                              <p:pRg st="8" end="8"/>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30"/>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descr="信纸"/>
          <p:cNvSpPr txBox="1">
            <a:spLocks noChangeArrowheads="1"/>
          </p:cNvSpPr>
          <p:nvPr/>
        </p:nvSpPr>
        <p:spPr bwMode="auto">
          <a:xfrm>
            <a:off x="250825" y="260350"/>
            <a:ext cx="5035555" cy="584775"/>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kumimoji="1" lang="en-US" altLang="zh-CN"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2.1.3   </a:t>
            </a:r>
            <a:r>
              <a:rPr kumimoji="1"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线性表的知识结构</a:t>
            </a:r>
            <a:endPar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endParaRPr>
          </a:p>
        </p:txBody>
      </p:sp>
      <p:sp>
        <p:nvSpPr>
          <p:cNvPr id="5" name="TextBox 4"/>
          <p:cNvSpPr txBox="1"/>
          <p:nvPr/>
        </p:nvSpPr>
        <p:spPr>
          <a:xfrm>
            <a:off x="1571604" y="1109947"/>
            <a:ext cx="2357454" cy="46166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zh-CN" altLang="en-US" sz="2400">
                <a:latin typeface="Consolas" pitchFamily="49" charset="0"/>
                <a:ea typeface="楷体" pitchFamily="49" charset="-122"/>
                <a:cs typeface="Consolas" pitchFamily="49" charset="0"/>
              </a:rPr>
              <a:t>线性表的概念</a:t>
            </a:r>
          </a:p>
        </p:txBody>
      </p:sp>
      <p:sp>
        <p:nvSpPr>
          <p:cNvPr id="8" name="TextBox 7"/>
          <p:cNvSpPr txBox="1"/>
          <p:nvPr/>
        </p:nvSpPr>
        <p:spPr>
          <a:xfrm>
            <a:off x="1214414" y="1928802"/>
            <a:ext cx="3000396" cy="46166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zh-CN" altLang="en-US" sz="2400">
                <a:latin typeface="Consolas" pitchFamily="49" charset="0"/>
                <a:ea typeface="楷体" pitchFamily="49" charset="-122"/>
                <a:cs typeface="Consolas" pitchFamily="49" charset="0"/>
              </a:rPr>
              <a:t>线性表的存储结构</a:t>
            </a:r>
          </a:p>
        </p:txBody>
      </p:sp>
      <p:sp>
        <p:nvSpPr>
          <p:cNvPr id="11" name="下箭头 10"/>
          <p:cNvSpPr/>
          <p:nvPr/>
        </p:nvSpPr>
        <p:spPr>
          <a:xfrm>
            <a:off x="2571736" y="1600815"/>
            <a:ext cx="142876" cy="252000"/>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nvGrpSpPr>
          <p:cNvPr id="34" name="组合 33"/>
          <p:cNvGrpSpPr/>
          <p:nvPr/>
        </p:nvGrpSpPr>
        <p:grpSpPr>
          <a:xfrm>
            <a:off x="4357686" y="589331"/>
            <a:ext cx="4357718" cy="1498866"/>
            <a:chOff x="4357686" y="428604"/>
            <a:chExt cx="4357718" cy="1498866"/>
          </a:xfrm>
        </p:grpSpPr>
        <p:sp>
          <p:nvSpPr>
            <p:cNvPr id="6" name="TextBox 5"/>
            <p:cNvSpPr txBox="1"/>
            <p:nvPr/>
          </p:nvSpPr>
          <p:spPr>
            <a:xfrm>
              <a:off x="5816608" y="428604"/>
              <a:ext cx="1285884" cy="400110"/>
            </a:xfrm>
            <a:prstGeom prst="rect">
              <a:avLst/>
            </a:prstGeom>
            <a:noFill/>
          </p:spPr>
          <p:txBody>
            <a:bodyPr wrap="square" rtlCol="0">
              <a:spAutoFit/>
            </a:bodyPr>
            <a:lstStyle/>
            <a:p>
              <a:pPr algn="l"/>
              <a:r>
                <a:rPr lang="zh-CN" altLang="en-US">
                  <a:latin typeface="Consolas" pitchFamily="49" charset="0"/>
                  <a:ea typeface="楷体" pitchFamily="49" charset="-122"/>
                  <a:cs typeface="Consolas" pitchFamily="49" charset="0"/>
                </a:rPr>
                <a:t>逻辑特性</a:t>
              </a:r>
            </a:p>
          </p:txBody>
        </p:sp>
        <p:sp>
          <p:nvSpPr>
            <p:cNvPr id="7" name="TextBox 6"/>
            <p:cNvSpPr txBox="1"/>
            <p:nvPr/>
          </p:nvSpPr>
          <p:spPr>
            <a:xfrm>
              <a:off x="4357686" y="988751"/>
              <a:ext cx="4357718" cy="938719"/>
            </a:xfrm>
            <a:prstGeom prst="rect">
              <a:avLst/>
            </a:prstGeom>
            <a:noFill/>
          </p:spPr>
          <p:txBody>
            <a:bodyPr wrap="square" rtlCol="0">
              <a:spAutoFit/>
            </a:bodyPr>
            <a:lstStyle/>
            <a:p>
              <a:pPr algn="l">
                <a:lnSpc>
                  <a:spcPts val="1800"/>
                </a:lnSpc>
              </a:pPr>
              <a:r>
                <a:rPr lang="zh-CN" altLang="en-US" dirty="0">
                  <a:latin typeface="Consolas" pitchFamily="49" charset="0"/>
                  <a:ea typeface="楷体" pitchFamily="49" charset="-122"/>
                  <a:cs typeface="Consolas" pitchFamily="49" charset="0"/>
                </a:rPr>
                <a:t>线性表</a:t>
              </a:r>
              <a:r>
                <a:rPr lang="en-US" altLang="zh-CN" dirty="0">
                  <a:latin typeface="Consolas" pitchFamily="49" charset="0"/>
                  <a:ea typeface="楷体" pitchFamily="49" charset="-122"/>
                  <a:cs typeface="Consolas" pitchFamily="49" charset="0"/>
                </a:rPr>
                <a:t>ADT=</a:t>
              </a:r>
              <a:r>
                <a:rPr lang="zh-CN" altLang="en-US" dirty="0">
                  <a:latin typeface="Consolas" pitchFamily="49" charset="0"/>
                  <a:ea typeface="楷体" pitchFamily="49" charset="-122"/>
                  <a:cs typeface="Consolas" pitchFamily="49" charset="0"/>
                </a:rPr>
                <a:t>逻辑结构＋  基本运算</a:t>
              </a:r>
              <a:endParaRPr lang="en-US" altLang="zh-CN" dirty="0">
                <a:latin typeface="Consolas" pitchFamily="49" charset="0"/>
                <a:ea typeface="楷体" pitchFamily="49" charset="-122"/>
                <a:cs typeface="Consolas" pitchFamily="49" charset="0"/>
              </a:endParaRPr>
            </a:p>
            <a:p>
              <a:pPr algn="l">
                <a:lnSpc>
                  <a:spcPts val="1800"/>
                </a:lnSpc>
              </a:pPr>
              <a:r>
                <a:rPr lang="zh-CN" altLang="en-US" dirty="0">
                  <a:latin typeface="Consolas" pitchFamily="49" charset="0"/>
                  <a:ea typeface="楷体" pitchFamily="49" charset="-122"/>
                  <a:cs typeface="Consolas" pitchFamily="49" charset="0"/>
                </a:rPr>
                <a:t>                                         （运算描述）</a:t>
              </a:r>
            </a:p>
          </p:txBody>
        </p:sp>
        <p:cxnSp>
          <p:nvCxnSpPr>
            <p:cNvPr id="20" name="直接连接符 19"/>
            <p:cNvCxnSpPr/>
            <p:nvPr/>
          </p:nvCxnSpPr>
          <p:spPr>
            <a:xfrm rot="5400000">
              <a:off x="6352393" y="859671"/>
              <a:ext cx="214314" cy="1588"/>
            </a:xfrm>
            <a:prstGeom prst="lin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cxnSp>
      </p:grpSp>
      <p:grpSp>
        <p:nvGrpSpPr>
          <p:cNvPr id="44" name="组合 43"/>
          <p:cNvGrpSpPr/>
          <p:nvPr/>
        </p:nvGrpSpPr>
        <p:grpSpPr>
          <a:xfrm>
            <a:off x="1071538" y="2534058"/>
            <a:ext cx="3000396" cy="2999681"/>
            <a:chOff x="1071538" y="2534058"/>
            <a:chExt cx="3000396" cy="2999681"/>
          </a:xfrm>
        </p:grpSpPr>
        <p:sp>
          <p:nvSpPr>
            <p:cNvPr id="26" name="下箭头 25"/>
            <p:cNvSpPr/>
            <p:nvPr/>
          </p:nvSpPr>
          <p:spPr>
            <a:xfrm>
              <a:off x="2571736" y="2534058"/>
              <a:ext cx="142876" cy="2448000"/>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27" name="TextBox 26"/>
            <p:cNvSpPr txBox="1"/>
            <p:nvPr/>
          </p:nvSpPr>
          <p:spPr>
            <a:xfrm>
              <a:off x="1071538" y="5072074"/>
              <a:ext cx="3000396" cy="46166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zh-CN" altLang="en-US" sz="2400">
                  <a:latin typeface="Consolas" pitchFamily="49" charset="0"/>
                  <a:ea typeface="楷体" pitchFamily="49" charset="-122"/>
                  <a:cs typeface="Consolas" pitchFamily="49" charset="0"/>
                </a:rPr>
                <a:t>线性表的应用</a:t>
              </a:r>
            </a:p>
          </p:txBody>
        </p:sp>
      </p:grpSp>
      <p:grpSp>
        <p:nvGrpSpPr>
          <p:cNvPr id="45" name="组合 44"/>
          <p:cNvGrpSpPr/>
          <p:nvPr/>
        </p:nvGrpSpPr>
        <p:grpSpPr>
          <a:xfrm>
            <a:off x="928662" y="5568306"/>
            <a:ext cx="3429024" cy="789652"/>
            <a:chOff x="928662" y="5568306"/>
            <a:chExt cx="3429024" cy="789652"/>
          </a:xfrm>
        </p:grpSpPr>
        <p:sp>
          <p:nvSpPr>
            <p:cNvPr id="28" name="TextBox 27"/>
            <p:cNvSpPr txBox="1"/>
            <p:nvPr/>
          </p:nvSpPr>
          <p:spPr>
            <a:xfrm>
              <a:off x="928662" y="5896293"/>
              <a:ext cx="3429024" cy="46166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zh-CN" altLang="en-US" sz="2400">
                  <a:latin typeface="Consolas" pitchFamily="49" charset="0"/>
                  <a:ea typeface="楷体" pitchFamily="49" charset="-122"/>
                  <a:cs typeface="Consolas" pitchFamily="49" charset="0"/>
                </a:rPr>
                <a:t>特殊的线性表</a:t>
              </a:r>
              <a:r>
                <a:rPr lang="en-US" altLang="zh-CN" sz="2400">
                  <a:latin typeface="Consolas" pitchFamily="49" charset="0"/>
                  <a:ea typeface="楷体" pitchFamily="49" charset="-122"/>
                  <a:cs typeface="Consolas" pitchFamily="49" charset="0"/>
                </a:rPr>
                <a:t>—</a:t>
              </a:r>
              <a:r>
                <a:rPr lang="zh-CN" altLang="en-US" sz="2400">
                  <a:latin typeface="Consolas" pitchFamily="49" charset="0"/>
                  <a:ea typeface="楷体" pitchFamily="49" charset="-122"/>
                  <a:cs typeface="Consolas" pitchFamily="49" charset="0"/>
                </a:rPr>
                <a:t>有序表</a:t>
              </a:r>
            </a:p>
          </p:txBody>
        </p:sp>
        <p:sp>
          <p:nvSpPr>
            <p:cNvPr id="29" name="下箭头 28"/>
            <p:cNvSpPr/>
            <p:nvPr/>
          </p:nvSpPr>
          <p:spPr>
            <a:xfrm>
              <a:off x="2571736" y="5568306"/>
              <a:ext cx="142876" cy="252000"/>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grpSp>
        <p:nvGrpSpPr>
          <p:cNvPr id="36" name="组合 35"/>
          <p:cNvGrpSpPr/>
          <p:nvPr/>
        </p:nvGrpSpPr>
        <p:grpSpPr>
          <a:xfrm>
            <a:off x="428596" y="2428868"/>
            <a:ext cx="1928826" cy="1779456"/>
            <a:chOff x="428596" y="2428868"/>
            <a:chExt cx="1928826" cy="1779456"/>
          </a:xfrm>
        </p:grpSpPr>
        <p:sp>
          <p:nvSpPr>
            <p:cNvPr id="9" name="TextBox 8"/>
            <p:cNvSpPr txBox="1"/>
            <p:nvPr/>
          </p:nvSpPr>
          <p:spPr>
            <a:xfrm>
              <a:off x="428596" y="2786058"/>
              <a:ext cx="1928826"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zh-CN" altLang="en-US">
                  <a:latin typeface="Consolas" pitchFamily="49" charset="0"/>
                  <a:ea typeface="楷体" pitchFamily="49" charset="-122"/>
                  <a:cs typeface="Consolas" pitchFamily="49" charset="0"/>
                </a:rPr>
                <a:t>顺序存储结构</a:t>
              </a:r>
            </a:p>
          </p:txBody>
        </p:sp>
        <p:sp>
          <p:nvSpPr>
            <p:cNvPr id="10" name="TextBox 9"/>
            <p:cNvSpPr txBox="1"/>
            <p:nvPr/>
          </p:nvSpPr>
          <p:spPr>
            <a:xfrm>
              <a:off x="500034" y="3500438"/>
              <a:ext cx="1785950" cy="707886"/>
            </a:xfrm>
            <a:prstGeom prst="rect">
              <a:avLst/>
            </a:prstGeom>
            <a:noFill/>
          </p:spPr>
          <p:txBody>
            <a:bodyPr wrap="square" rtlCol="0">
              <a:spAutoFit/>
            </a:bodyPr>
            <a:lstStyle/>
            <a:p>
              <a:r>
                <a:rPr lang="zh-CN" altLang="en-US">
                  <a:latin typeface="Consolas" pitchFamily="49" charset="0"/>
                  <a:ea typeface="楷体" pitchFamily="49" charset="-122"/>
                  <a:cs typeface="Consolas" pitchFamily="49" charset="0"/>
                </a:rPr>
                <a:t>顺序表中基本运算的实现</a:t>
              </a:r>
            </a:p>
          </p:txBody>
        </p:sp>
        <p:cxnSp>
          <p:nvCxnSpPr>
            <p:cNvPr id="22" name="直接箭头连接符 21"/>
            <p:cNvCxnSpPr>
              <a:stCxn id="10" idx="0"/>
              <a:endCxn id="9" idx="2"/>
            </p:cNvCxnSpPr>
            <p:nvPr/>
          </p:nvCxnSpPr>
          <p:spPr>
            <a:xfrm rot="5400000" flipH="1" flipV="1">
              <a:off x="1235874" y="3343303"/>
              <a:ext cx="31427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rot="10800000" flipV="1">
              <a:off x="1571604" y="2428868"/>
              <a:ext cx="428628" cy="35719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grpSp>
        <p:nvGrpSpPr>
          <p:cNvPr id="37" name="组合 36"/>
          <p:cNvGrpSpPr/>
          <p:nvPr/>
        </p:nvGrpSpPr>
        <p:grpSpPr>
          <a:xfrm>
            <a:off x="3857620" y="2428868"/>
            <a:ext cx="3429024" cy="757300"/>
            <a:chOff x="3857620" y="2428868"/>
            <a:chExt cx="3429024" cy="757300"/>
          </a:xfrm>
        </p:grpSpPr>
        <p:sp>
          <p:nvSpPr>
            <p:cNvPr id="12" name="TextBox 11"/>
            <p:cNvSpPr txBox="1"/>
            <p:nvPr/>
          </p:nvSpPr>
          <p:spPr>
            <a:xfrm>
              <a:off x="5072066" y="2786058"/>
              <a:ext cx="2214578"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zh-CN" altLang="en-US">
                  <a:latin typeface="Consolas" pitchFamily="49" charset="0"/>
                  <a:ea typeface="楷体" pitchFamily="49" charset="-122"/>
                  <a:cs typeface="Consolas" pitchFamily="49" charset="0"/>
                </a:rPr>
                <a:t>链式存储结构</a:t>
              </a:r>
            </a:p>
          </p:txBody>
        </p:sp>
        <p:cxnSp>
          <p:nvCxnSpPr>
            <p:cNvPr id="33" name="直接箭头连接符 32"/>
            <p:cNvCxnSpPr/>
            <p:nvPr/>
          </p:nvCxnSpPr>
          <p:spPr>
            <a:xfrm>
              <a:off x="3857620" y="2428868"/>
              <a:ext cx="1214446" cy="35719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3143240" y="3214686"/>
            <a:ext cx="2143140" cy="1708018"/>
            <a:chOff x="3143240" y="3214686"/>
            <a:chExt cx="2143140" cy="1708018"/>
          </a:xfrm>
        </p:grpSpPr>
        <p:sp>
          <p:nvSpPr>
            <p:cNvPr id="13" name="TextBox 12"/>
            <p:cNvSpPr txBox="1"/>
            <p:nvPr/>
          </p:nvSpPr>
          <p:spPr>
            <a:xfrm>
              <a:off x="3428992" y="3571876"/>
              <a:ext cx="1285884" cy="40011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zh-CN" altLang="en-US">
                  <a:latin typeface="Consolas" pitchFamily="49" charset="0"/>
                  <a:ea typeface="楷体" pitchFamily="49" charset="-122"/>
                  <a:cs typeface="Consolas" pitchFamily="49" charset="0"/>
                </a:rPr>
                <a:t>单链表</a:t>
              </a:r>
            </a:p>
          </p:txBody>
        </p:sp>
        <p:sp>
          <p:nvSpPr>
            <p:cNvPr id="16" name="TextBox 15"/>
            <p:cNvSpPr txBox="1"/>
            <p:nvPr/>
          </p:nvSpPr>
          <p:spPr>
            <a:xfrm>
              <a:off x="3143240" y="4214818"/>
              <a:ext cx="1785950" cy="707886"/>
            </a:xfrm>
            <a:prstGeom prst="rect">
              <a:avLst/>
            </a:prstGeom>
            <a:noFill/>
          </p:spPr>
          <p:txBody>
            <a:bodyPr wrap="square" rtlCol="0">
              <a:spAutoFit/>
            </a:bodyPr>
            <a:lstStyle/>
            <a:p>
              <a:r>
                <a:rPr lang="zh-CN" altLang="en-US">
                  <a:latin typeface="Consolas" pitchFamily="49" charset="0"/>
                  <a:ea typeface="楷体" pitchFamily="49" charset="-122"/>
                  <a:cs typeface="Consolas" pitchFamily="49" charset="0"/>
                </a:rPr>
                <a:t>单链表中基本运算的实现</a:t>
              </a:r>
            </a:p>
          </p:txBody>
        </p:sp>
        <p:cxnSp>
          <p:nvCxnSpPr>
            <p:cNvPr id="23" name="直接箭头连接符 22"/>
            <p:cNvCxnSpPr/>
            <p:nvPr/>
          </p:nvCxnSpPr>
          <p:spPr>
            <a:xfrm rot="5400000" flipH="1" flipV="1">
              <a:off x="3923531" y="4128327"/>
              <a:ext cx="31427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rot="10800000" flipV="1">
              <a:off x="4714876" y="3214686"/>
              <a:ext cx="571504" cy="35719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5143504" y="3214686"/>
            <a:ext cx="1785950" cy="1708018"/>
            <a:chOff x="5143504" y="3214686"/>
            <a:chExt cx="1785950" cy="1708018"/>
          </a:xfrm>
        </p:grpSpPr>
        <p:sp>
          <p:nvSpPr>
            <p:cNvPr id="14" name="TextBox 13"/>
            <p:cNvSpPr txBox="1"/>
            <p:nvPr/>
          </p:nvSpPr>
          <p:spPr>
            <a:xfrm>
              <a:off x="5429256" y="3571876"/>
              <a:ext cx="1285884" cy="40011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zh-CN" altLang="en-US">
                  <a:latin typeface="Consolas" pitchFamily="49" charset="0"/>
                  <a:ea typeface="楷体" pitchFamily="49" charset="-122"/>
                  <a:cs typeface="Consolas" pitchFamily="49" charset="0"/>
                </a:rPr>
                <a:t>双链表</a:t>
              </a:r>
            </a:p>
          </p:txBody>
        </p:sp>
        <p:sp>
          <p:nvSpPr>
            <p:cNvPr id="17" name="TextBox 16"/>
            <p:cNvSpPr txBox="1"/>
            <p:nvPr/>
          </p:nvSpPr>
          <p:spPr>
            <a:xfrm>
              <a:off x="5143504" y="4214818"/>
              <a:ext cx="1785950" cy="707886"/>
            </a:xfrm>
            <a:prstGeom prst="rect">
              <a:avLst/>
            </a:prstGeom>
            <a:noFill/>
          </p:spPr>
          <p:txBody>
            <a:bodyPr wrap="square" rtlCol="0">
              <a:spAutoFit/>
            </a:bodyPr>
            <a:lstStyle/>
            <a:p>
              <a:r>
                <a:rPr lang="zh-CN" altLang="en-US">
                  <a:latin typeface="Consolas" pitchFamily="49" charset="0"/>
                  <a:ea typeface="楷体" pitchFamily="49" charset="-122"/>
                  <a:cs typeface="Consolas" pitchFamily="49" charset="0"/>
                </a:rPr>
                <a:t>双链表中基本运算的实现</a:t>
              </a:r>
            </a:p>
          </p:txBody>
        </p:sp>
        <p:cxnSp>
          <p:nvCxnSpPr>
            <p:cNvPr id="24" name="直接箭头连接符 23"/>
            <p:cNvCxnSpPr/>
            <p:nvPr/>
          </p:nvCxnSpPr>
          <p:spPr>
            <a:xfrm rot="5400000" flipH="1" flipV="1">
              <a:off x="5914269" y="4110807"/>
              <a:ext cx="31427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rot="16200000" flipH="1">
              <a:off x="5893603" y="3393281"/>
              <a:ext cx="357190"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7072330" y="3214686"/>
            <a:ext cx="1785950" cy="1708018"/>
            <a:chOff x="7072330" y="3214686"/>
            <a:chExt cx="1785950" cy="1708018"/>
          </a:xfrm>
        </p:grpSpPr>
        <p:sp>
          <p:nvSpPr>
            <p:cNvPr id="15" name="TextBox 14"/>
            <p:cNvSpPr txBox="1"/>
            <p:nvPr/>
          </p:nvSpPr>
          <p:spPr>
            <a:xfrm>
              <a:off x="7215206" y="3571876"/>
              <a:ext cx="1285884" cy="40011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zh-CN" altLang="en-US">
                  <a:latin typeface="Consolas" pitchFamily="49" charset="0"/>
                  <a:ea typeface="楷体" pitchFamily="49" charset="-122"/>
                  <a:cs typeface="Consolas" pitchFamily="49" charset="0"/>
                </a:rPr>
                <a:t>循环链表</a:t>
              </a:r>
            </a:p>
          </p:txBody>
        </p:sp>
        <p:sp>
          <p:nvSpPr>
            <p:cNvPr id="18" name="TextBox 17"/>
            <p:cNvSpPr txBox="1"/>
            <p:nvPr/>
          </p:nvSpPr>
          <p:spPr>
            <a:xfrm>
              <a:off x="7072330" y="4214818"/>
              <a:ext cx="1785950" cy="707886"/>
            </a:xfrm>
            <a:prstGeom prst="rect">
              <a:avLst/>
            </a:prstGeom>
            <a:noFill/>
          </p:spPr>
          <p:txBody>
            <a:bodyPr wrap="square" rtlCol="0">
              <a:spAutoFit/>
            </a:bodyPr>
            <a:lstStyle/>
            <a:p>
              <a:r>
                <a:rPr lang="zh-CN" altLang="en-US">
                  <a:latin typeface="Consolas" pitchFamily="49" charset="0"/>
                  <a:ea typeface="楷体" pitchFamily="49" charset="-122"/>
                  <a:cs typeface="Consolas" pitchFamily="49" charset="0"/>
                </a:rPr>
                <a:t>循环链表中基本运算的实现</a:t>
              </a:r>
            </a:p>
          </p:txBody>
        </p:sp>
        <p:cxnSp>
          <p:nvCxnSpPr>
            <p:cNvPr id="25" name="直接箭头连接符 24"/>
            <p:cNvCxnSpPr/>
            <p:nvPr/>
          </p:nvCxnSpPr>
          <p:spPr>
            <a:xfrm rot="5400000" flipH="1" flipV="1">
              <a:off x="7771656" y="4098107"/>
              <a:ext cx="31427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7072330" y="3214686"/>
              <a:ext cx="642942" cy="35719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cxnSp>
        <p:nvCxnSpPr>
          <p:cNvPr id="42" name="直接箭头连接符 41"/>
          <p:cNvCxnSpPr/>
          <p:nvPr/>
        </p:nvCxnSpPr>
        <p:spPr>
          <a:xfrm>
            <a:off x="3929058" y="1355384"/>
            <a:ext cx="428628" cy="191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3" name="幻灯片编号占位符 2"/>
          <p:cNvSpPr>
            <a:spLocks noGrp="1"/>
          </p:cNvSpPr>
          <p:nvPr>
            <p:ph type="sldNum" sz="quarter" idx="12"/>
          </p:nvPr>
        </p:nvSpPr>
        <p:spPr/>
        <p:txBody>
          <a:bodyPr/>
          <a:lstStyle/>
          <a:p>
            <a:fld id="{BC067DFE-42A7-4CB5-93C4-F2F97DA7580C}" type="slidenum">
              <a:rPr lang="en-US" altLang="zh-CN" smtClean="0"/>
              <a:pPr/>
              <a:t>6</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2351"/>
    </mc:Choice>
    <mc:Fallback xmlns="">
      <p:transition xmlns:p14="http://schemas.microsoft.com/office/powerpoint/2010/main" spd="slow" advTm="323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457200" y="396413"/>
            <a:ext cx="8218488" cy="2302508"/>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tIns="180000" bIns="180000">
            <a:spAutoFit/>
          </a:bodyPr>
          <a:lstStyle/>
          <a:p>
            <a:pPr algn="l"/>
            <a:r>
              <a:rPr kumimoji="1" lang="en-US" altLang="zh-CN" sz="1800">
                <a:solidFill>
                  <a:srgbClr val="0000FF"/>
                </a:solidFill>
                <a:latin typeface="Consolas" pitchFamily="49" charset="0"/>
                <a:ea typeface="仿宋" pitchFamily="49" charset="-122"/>
                <a:cs typeface="Consolas" pitchFamily="49" charset="0"/>
              </a:rPr>
              <a:t>   if </a:t>
            </a:r>
            <a:r>
              <a:rPr kumimoji="1" lang="en-US" altLang="zh-CN" sz="1800" dirty="0">
                <a:solidFill>
                  <a:srgbClr val="0000FF"/>
                </a:solidFill>
                <a:latin typeface="Consolas" pitchFamily="49" charset="0"/>
                <a:ea typeface="仿宋" pitchFamily="49" charset="-122"/>
                <a:cs typeface="Consolas" pitchFamily="49" charset="0"/>
              </a:rPr>
              <a:t>(p==NULL)	</a:t>
            </a:r>
            <a:r>
              <a:rPr kumimoji="1" lang="en-US" altLang="zh-CN" sz="1800" dirty="0">
                <a:solidFill>
                  <a:srgbClr val="0070C0"/>
                </a:solidFill>
                <a:latin typeface="Consolas" pitchFamily="49" charset="0"/>
                <a:ea typeface="仿宋" pitchFamily="49" charset="-122"/>
                <a:cs typeface="Consolas" pitchFamily="49" charset="0"/>
              </a:rPr>
              <a:t>//</a:t>
            </a:r>
            <a:r>
              <a:rPr kumimoji="1" lang="zh-CN" altLang="en-US" sz="1800" dirty="0">
                <a:solidFill>
                  <a:srgbClr val="0070C0"/>
                </a:solidFill>
                <a:latin typeface="Consolas" pitchFamily="49" charset="0"/>
                <a:ea typeface="仿宋" pitchFamily="49" charset="-122"/>
                <a:cs typeface="Consolas" pitchFamily="49" charset="0"/>
              </a:rPr>
              <a:t>不存在第</a:t>
            </a:r>
            <a:r>
              <a:rPr kumimoji="1" lang="en-US" altLang="zh-CN" sz="1800" i="1" dirty="0" err="1">
                <a:solidFill>
                  <a:srgbClr val="0070C0"/>
                </a:solidFill>
                <a:latin typeface="Consolas" pitchFamily="49" charset="0"/>
                <a:ea typeface="仿宋" pitchFamily="49" charset="-122"/>
                <a:cs typeface="Consolas" pitchFamily="49" charset="0"/>
              </a:rPr>
              <a:t>i</a:t>
            </a:r>
            <a:r>
              <a:rPr kumimoji="1" lang="zh-CN" altLang="en-US" sz="1800">
                <a:solidFill>
                  <a:srgbClr val="0070C0"/>
                </a:solidFill>
                <a:latin typeface="Consolas" pitchFamily="49" charset="0"/>
                <a:ea typeface="仿宋" pitchFamily="49" charset="-122"/>
                <a:cs typeface="Consolas" pitchFamily="49" charset="0"/>
              </a:rPr>
              <a:t>个数据结点，返回</a:t>
            </a:r>
            <a:r>
              <a:rPr kumimoji="1" lang="en-US" altLang="zh-CN" sz="1800" dirty="0">
                <a:solidFill>
                  <a:srgbClr val="0070C0"/>
                </a:solidFill>
                <a:latin typeface="Consolas" pitchFamily="49" charset="0"/>
                <a:ea typeface="仿宋" pitchFamily="49" charset="-122"/>
                <a:cs typeface="Consolas" pitchFamily="49" charset="0"/>
              </a:rPr>
              <a:t>false</a:t>
            </a:r>
          </a:p>
          <a:p>
            <a:pPr algn="l"/>
            <a:r>
              <a:rPr kumimoji="1" lang="en-US" altLang="zh-CN" sz="1800">
                <a:solidFill>
                  <a:srgbClr val="0000FF"/>
                </a:solidFill>
                <a:latin typeface="Consolas" pitchFamily="49" charset="0"/>
                <a:ea typeface="仿宋" pitchFamily="49" charset="-122"/>
                <a:cs typeface="Consolas" pitchFamily="49" charset="0"/>
              </a:rPr>
              <a:t>      return </a:t>
            </a:r>
            <a:r>
              <a:rPr kumimoji="1" lang="en-US" altLang="zh-CN" sz="1800" dirty="0">
                <a:solidFill>
                  <a:srgbClr val="0000FF"/>
                </a:solidFill>
                <a:latin typeface="Consolas" pitchFamily="49" charset="0"/>
                <a:ea typeface="仿宋" pitchFamily="49" charset="-122"/>
                <a:cs typeface="Consolas" pitchFamily="49" charset="0"/>
              </a:rPr>
              <a:t>false;</a:t>
            </a:r>
          </a:p>
          <a:p>
            <a:pPr algn="l"/>
            <a:r>
              <a:rPr kumimoji="1" lang="en-US" altLang="zh-CN" sz="1800">
                <a:solidFill>
                  <a:srgbClr val="0000FF"/>
                </a:solidFill>
                <a:latin typeface="Consolas" pitchFamily="49" charset="0"/>
                <a:ea typeface="仿宋" pitchFamily="49" charset="-122"/>
                <a:cs typeface="Consolas" pitchFamily="49" charset="0"/>
              </a:rPr>
              <a:t>   else</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70C0"/>
                </a:solidFill>
                <a:latin typeface="Consolas" pitchFamily="49" charset="0"/>
                <a:ea typeface="仿宋" pitchFamily="49" charset="-122"/>
                <a:cs typeface="Consolas" pitchFamily="49" charset="0"/>
              </a:rPr>
              <a:t>//</a:t>
            </a:r>
            <a:r>
              <a:rPr kumimoji="1" lang="zh-CN" altLang="en-US" sz="1800" dirty="0">
                <a:solidFill>
                  <a:srgbClr val="0070C0"/>
                </a:solidFill>
                <a:latin typeface="Consolas" pitchFamily="49" charset="0"/>
                <a:ea typeface="仿宋" pitchFamily="49" charset="-122"/>
                <a:cs typeface="Consolas" pitchFamily="49" charset="0"/>
              </a:rPr>
              <a:t>存在第</a:t>
            </a:r>
            <a:r>
              <a:rPr kumimoji="1" lang="en-US" altLang="zh-CN" sz="1800" i="1" dirty="0" err="1">
                <a:solidFill>
                  <a:srgbClr val="0070C0"/>
                </a:solidFill>
                <a:latin typeface="Consolas" pitchFamily="49" charset="0"/>
                <a:ea typeface="仿宋" pitchFamily="49" charset="-122"/>
                <a:cs typeface="Consolas" pitchFamily="49" charset="0"/>
              </a:rPr>
              <a:t>i</a:t>
            </a:r>
            <a:r>
              <a:rPr kumimoji="1" lang="zh-CN" altLang="en-US" sz="1800">
                <a:solidFill>
                  <a:srgbClr val="0070C0"/>
                </a:solidFill>
                <a:latin typeface="Consolas" pitchFamily="49" charset="0"/>
                <a:ea typeface="仿宋" pitchFamily="49" charset="-122"/>
                <a:cs typeface="Consolas" pitchFamily="49" charset="0"/>
              </a:rPr>
              <a:t>个数据结点，返回</a:t>
            </a:r>
            <a:r>
              <a:rPr kumimoji="1" lang="en-US" altLang="zh-CN" sz="1800" dirty="0">
                <a:solidFill>
                  <a:srgbClr val="0070C0"/>
                </a:solidFill>
                <a:latin typeface="Consolas" pitchFamily="49" charset="0"/>
                <a:ea typeface="仿宋" pitchFamily="49" charset="-122"/>
                <a:cs typeface="Consolas" pitchFamily="49" charset="0"/>
              </a:rPr>
              <a:t>true</a:t>
            </a:r>
          </a:p>
          <a:p>
            <a:pPr algn="l"/>
            <a:r>
              <a:rPr kumimoji="1" lang="en-US" altLang="zh-CN" sz="1800">
                <a:solidFill>
                  <a:srgbClr val="0000FF"/>
                </a:solidFill>
                <a:latin typeface="Consolas" pitchFamily="49" charset="0"/>
                <a:ea typeface="仿宋" pitchFamily="49" charset="-122"/>
                <a:cs typeface="Consolas" pitchFamily="49" charset="0"/>
              </a:rPr>
              <a:t>   {  </a:t>
            </a:r>
            <a:r>
              <a:rPr kumimoji="1" lang="en-US" altLang="zh-CN" sz="1800" dirty="0">
                <a:solidFill>
                  <a:srgbClr val="0000FF"/>
                </a:solidFill>
                <a:latin typeface="Consolas" pitchFamily="49" charset="0"/>
                <a:ea typeface="仿宋" pitchFamily="49" charset="-122"/>
                <a:cs typeface="Consolas" pitchFamily="49" charset="0"/>
              </a:rPr>
              <a:t>e=p-&gt;data;</a:t>
            </a:r>
          </a:p>
          <a:p>
            <a:pPr algn="l"/>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return true;</a:t>
            </a:r>
          </a:p>
          <a:p>
            <a:pPr algn="l"/>
            <a:r>
              <a:rPr kumimoji="1" lang="en-US" altLang="zh-CN" sz="1800">
                <a:solidFill>
                  <a:srgbClr val="0000FF"/>
                </a:solidFill>
                <a:latin typeface="Consolas" pitchFamily="49" charset="0"/>
                <a:ea typeface="仿宋" pitchFamily="49" charset="-122"/>
                <a:cs typeface="Consolas" pitchFamily="49" charset="0"/>
              </a:rPr>
              <a:t>   }</a:t>
            </a:r>
            <a:endParaRPr kumimoji="1" lang="en-US" altLang="zh-CN" sz="1800" dirty="0">
              <a:solidFill>
                <a:srgbClr val="0000FF"/>
              </a:solidFill>
              <a:latin typeface="Consolas" pitchFamily="49" charset="0"/>
              <a:ea typeface="仿宋" pitchFamily="49" charset="-122"/>
              <a:cs typeface="Consolas" pitchFamily="49" charset="0"/>
            </a:endParaRPr>
          </a:p>
          <a:p>
            <a:pPr algn="l"/>
            <a:r>
              <a:rPr kumimoji="1" lang="en-US" altLang="zh-CN" sz="1800" dirty="0">
                <a:solidFill>
                  <a:srgbClr val="0000FF"/>
                </a:solidFill>
                <a:latin typeface="Consolas" pitchFamily="49" charset="0"/>
                <a:ea typeface="仿宋" pitchFamily="49" charset="-122"/>
                <a:cs typeface="Consolas" pitchFamily="49" charset="0"/>
              </a:rPr>
              <a:t>}</a:t>
            </a:r>
          </a:p>
        </p:txBody>
      </p:sp>
      <p:grpSp>
        <p:nvGrpSpPr>
          <p:cNvPr id="26" name="组合 25"/>
          <p:cNvGrpSpPr/>
          <p:nvPr/>
        </p:nvGrpSpPr>
        <p:grpSpPr>
          <a:xfrm>
            <a:off x="1214414" y="2925763"/>
            <a:ext cx="7037388" cy="1289055"/>
            <a:chOff x="1214414" y="2925763"/>
            <a:chExt cx="7037388" cy="1289055"/>
          </a:xfrm>
        </p:grpSpPr>
        <p:sp>
          <p:nvSpPr>
            <p:cNvPr id="45060" name="Rectangle 4"/>
            <p:cNvSpPr>
              <a:spLocks noChangeArrowheads="1"/>
            </p:cNvSpPr>
            <p:nvPr/>
          </p:nvSpPr>
          <p:spPr bwMode="auto">
            <a:xfrm>
              <a:off x="1841477" y="3343281"/>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5061" name="Rectangle 5"/>
            <p:cNvSpPr>
              <a:spLocks noChangeArrowheads="1"/>
            </p:cNvSpPr>
            <p:nvPr/>
          </p:nvSpPr>
          <p:spPr bwMode="auto">
            <a:xfrm>
              <a:off x="2201839" y="3343281"/>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5062" name="Line 6"/>
            <p:cNvSpPr>
              <a:spLocks noChangeShapeType="1"/>
            </p:cNvSpPr>
            <p:nvPr/>
          </p:nvSpPr>
          <p:spPr bwMode="auto">
            <a:xfrm>
              <a:off x="1493814" y="3522668"/>
              <a:ext cx="360363" cy="0"/>
            </a:xfrm>
            <a:prstGeom prst="line">
              <a:avLst/>
            </a:prstGeom>
            <a:noFill/>
            <a:ln w="28575">
              <a:solidFill>
                <a:srgbClr val="7030A0"/>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45063" name="Text Box 7"/>
            <p:cNvSpPr txBox="1">
              <a:spLocks noChangeArrowheads="1"/>
            </p:cNvSpPr>
            <p:nvPr/>
          </p:nvSpPr>
          <p:spPr bwMode="auto">
            <a:xfrm>
              <a:off x="1214414" y="3343281"/>
              <a:ext cx="268288" cy="366712"/>
            </a:xfrm>
            <a:prstGeom prst="rect">
              <a:avLst/>
            </a:prstGeom>
            <a:noFill/>
            <a:ln w="9525">
              <a:noFill/>
              <a:miter lim="800000"/>
              <a:headEnd/>
              <a:tailEnd/>
            </a:ln>
            <a:effectLst/>
          </p:spPr>
          <p:txBody>
            <a:bodyPr>
              <a:spAutoFit/>
            </a:bodyPr>
            <a:lstStyle/>
            <a:p>
              <a:pPr algn="l">
                <a:spcBef>
                  <a:spcPct val="50000"/>
                </a:spcBef>
              </a:pPr>
              <a:r>
                <a:rPr lang="en-US" altLang="zh-CN" sz="1800" b="0" dirty="0">
                  <a:latin typeface="Consolas" pitchFamily="49" charset="0"/>
                  <a:ea typeface="宋体" pitchFamily="2" charset="-122"/>
                  <a:cs typeface="Consolas" pitchFamily="49" charset="0"/>
                </a:rPr>
                <a:t>L</a:t>
              </a:r>
            </a:p>
          </p:txBody>
        </p:sp>
        <p:sp>
          <p:nvSpPr>
            <p:cNvPr id="45064" name="Rectangle 8"/>
            <p:cNvSpPr>
              <a:spLocks noChangeArrowheads="1"/>
            </p:cNvSpPr>
            <p:nvPr/>
          </p:nvSpPr>
          <p:spPr bwMode="auto">
            <a:xfrm>
              <a:off x="4049689" y="334328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rgbClr val="0000FF"/>
                </a:solidFill>
                <a:latin typeface="Consolas" pitchFamily="49" charset="0"/>
                <a:ea typeface="宋体" pitchFamily="2" charset="-122"/>
                <a:cs typeface="Consolas" pitchFamily="49" charset="0"/>
              </a:endParaRPr>
            </a:p>
          </p:txBody>
        </p:sp>
        <p:sp>
          <p:nvSpPr>
            <p:cNvPr id="45065" name="Rectangle 9"/>
            <p:cNvSpPr>
              <a:spLocks noChangeArrowheads="1"/>
            </p:cNvSpPr>
            <p:nvPr/>
          </p:nvSpPr>
          <p:spPr bwMode="auto">
            <a:xfrm>
              <a:off x="4410052" y="334328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rgbClr val="0000FF"/>
                </a:solidFill>
                <a:latin typeface="Consolas" pitchFamily="49" charset="0"/>
                <a:ea typeface="宋体" pitchFamily="2" charset="-122"/>
                <a:cs typeface="Consolas" pitchFamily="49" charset="0"/>
              </a:endParaRPr>
            </a:p>
          </p:txBody>
        </p:sp>
        <p:sp>
          <p:nvSpPr>
            <p:cNvPr id="45066" name="Freeform 10"/>
            <p:cNvSpPr>
              <a:spLocks/>
            </p:cNvSpPr>
            <p:nvPr/>
          </p:nvSpPr>
          <p:spPr bwMode="auto">
            <a:xfrm>
              <a:off x="2381227" y="3521081"/>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1">
              <a:schemeClr val="accent1"/>
            </a:lnRef>
            <a:fillRef idx="2">
              <a:schemeClr val="accent1"/>
            </a:fillRef>
            <a:effectRef idx="1">
              <a:schemeClr val="accent1"/>
            </a:effectRef>
            <a:fontRef idx="minor">
              <a:schemeClr val="dk1"/>
            </a:fontRef>
          </p:style>
          <p:txBody>
            <a:bodyPr wrap="none"/>
            <a:lstStyle/>
            <a:p>
              <a:endParaRPr lang="zh-CN" altLang="en-US">
                <a:latin typeface="Consolas" pitchFamily="49" charset="0"/>
                <a:cs typeface="Consolas" pitchFamily="49" charset="0"/>
              </a:endParaRPr>
            </a:p>
          </p:txBody>
        </p:sp>
        <p:sp>
          <p:nvSpPr>
            <p:cNvPr id="45067" name="Rectangle 11"/>
            <p:cNvSpPr>
              <a:spLocks noChangeArrowheads="1"/>
            </p:cNvSpPr>
            <p:nvPr/>
          </p:nvSpPr>
          <p:spPr bwMode="auto">
            <a:xfrm>
              <a:off x="5118077" y="334328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itchFamily="49" charset="0"/>
                  <a:ea typeface="宋体" pitchFamily="2" charset="-122"/>
                  <a:cs typeface="Consolas" pitchFamily="49" charset="0"/>
                </a:rPr>
                <a:t>e</a:t>
              </a:r>
            </a:p>
          </p:txBody>
        </p:sp>
        <p:sp>
          <p:nvSpPr>
            <p:cNvPr id="45068" name="Rectangle 12"/>
            <p:cNvSpPr>
              <a:spLocks noChangeArrowheads="1"/>
            </p:cNvSpPr>
            <p:nvPr/>
          </p:nvSpPr>
          <p:spPr bwMode="auto">
            <a:xfrm>
              <a:off x="5478439" y="334328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rgbClr val="0000FF"/>
                </a:solidFill>
                <a:latin typeface="Consolas" pitchFamily="49" charset="0"/>
                <a:ea typeface="宋体" pitchFamily="2" charset="-122"/>
                <a:cs typeface="Consolas" pitchFamily="49" charset="0"/>
              </a:endParaRPr>
            </a:p>
          </p:txBody>
        </p:sp>
        <p:sp>
          <p:nvSpPr>
            <p:cNvPr id="45069" name="Line 13"/>
            <p:cNvSpPr>
              <a:spLocks noChangeShapeType="1"/>
            </p:cNvSpPr>
            <p:nvPr/>
          </p:nvSpPr>
          <p:spPr bwMode="auto">
            <a:xfrm>
              <a:off x="4770414" y="3522668"/>
              <a:ext cx="360363" cy="0"/>
            </a:xfrm>
            <a:prstGeom prst="line">
              <a:avLst/>
            </a:prstGeom>
            <a:noFill/>
            <a:ln w="9525">
              <a:solidFill>
                <a:schemeClr val="tx1"/>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45070" name="Rectangle 14"/>
            <p:cNvSpPr>
              <a:spLocks noChangeArrowheads="1"/>
            </p:cNvSpPr>
            <p:nvPr/>
          </p:nvSpPr>
          <p:spPr bwMode="auto">
            <a:xfrm>
              <a:off x="7531077" y="334328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itchFamily="49" charset="0"/>
                  <a:ea typeface="宋体" pitchFamily="2" charset="-122"/>
                  <a:cs typeface="Consolas" pitchFamily="49" charset="0"/>
                </a:rPr>
                <a:t>a</a:t>
              </a:r>
              <a:r>
                <a:rPr lang="en-US" altLang="zh-CN" sz="1800" i="1" baseline="-25000" dirty="0">
                  <a:solidFill>
                    <a:srgbClr val="0000FF"/>
                  </a:solidFill>
                  <a:latin typeface="Consolas" pitchFamily="49" charset="0"/>
                  <a:ea typeface="宋体" pitchFamily="2" charset="-122"/>
                  <a:cs typeface="Consolas" pitchFamily="49" charset="0"/>
                </a:rPr>
                <a:t>n</a:t>
              </a:r>
            </a:p>
          </p:txBody>
        </p:sp>
        <p:sp>
          <p:nvSpPr>
            <p:cNvPr id="45071" name="Rectangle 15"/>
            <p:cNvSpPr>
              <a:spLocks noChangeArrowheads="1"/>
            </p:cNvSpPr>
            <p:nvPr/>
          </p:nvSpPr>
          <p:spPr bwMode="auto">
            <a:xfrm>
              <a:off x="7891439" y="334328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b="0">
                  <a:solidFill>
                    <a:srgbClr val="0000FF"/>
                  </a:solidFill>
                  <a:latin typeface="Consolas" pitchFamily="49" charset="0"/>
                  <a:ea typeface="宋体" pitchFamily="2" charset="-122"/>
                  <a:cs typeface="Consolas" pitchFamily="49" charset="0"/>
                </a:rPr>
                <a:t>∧</a:t>
              </a:r>
            </a:p>
          </p:txBody>
        </p:sp>
        <p:sp>
          <p:nvSpPr>
            <p:cNvPr id="45072" name="Freeform 16"/>
            <p:cNvSpPr>
              <a:spLocks/>
            </p:cNvSpPr>
            <p:nvPr/>
          </p:nvSpPr>
          <p:spPr bwMode="auto">
            <a:xfrm>
              <a:off x="7056414" y="3521081"/>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45073" name="Freeform 17"/>
            <p:cNvSpPr>
              <a:spLocks/>
            </p:cNvSpPr>
            <p:nvPr/>
          </p:nvSpPr>
          <p:spPr bwMode="auto">
            <a:xfrm>
              <a:off x="3449614" y="3519493"/>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45076" name="Text Box 20"/>
            <p:cNvSpPr txBox="1">
              <a:spLocks noChangeArrowheads="1"/>
            </p:cNvSpPr>
            <p:nvPr/>
          </p:nvSpPr>
          <p:spPr bwMode="auto">
            <a:xfrm>
              <a:off x="2965427" y="3195643"/>
              <a:ext cx="720725" cy="461665"/>
            </a:xfrm>
            <a:prstGeom prst="rect">
              <a:avLst/>
            </a:prstGeom>
            <a:noFill/>
            <a:ln w="9525">
              <a:noFill/>
              <a:miter lim="800000"/>
              <a:headEnd/>
              <a:tailEnd/>
            </a:ln>
            <a:effectLst/>
          </p:spPr>
          <p:txBody>
            <a:bodyPr>
              <a:spAutoFit/>
            </a:bodyPr>
            <a:lstStyle/>
            <a:p>
              <a:pPr algn="l">
                <a:spcBef>
                  <a:spcPct val="50000"/>
                </a:spcBef>
              </a:pPr>
              <a:r>
                <a:rPr lang="en-US" altLang="zh-CN" b="0">
                  <a:solidFill>
                    <a:schemeClr val="tx1"/>
                  </a:solidFill>
                  <a:latin typeface="Consolas" pitchFamily="49" charset="0"/>
                  <a:ea typeface="宋体" pitchFamily="2" charset="-122"/>
                  <a:cs typeface="Consolas" pitchFamily="49" charset="0"/>
                </a:rPr>
                <a:t>…</a:t>
              </a:r>
            </a:p>
          </p:txBody>
        </p:sp>
        <p:sp>
          <p:nvSpPr>
            <p:cNvPr id="45077" name="Line 21"/>
            <p:cNvSpPr>
              <a:spLocks noChangeShapeType="1"/>
            </p:cNvSpPr>
            <p:nvPr/>
          </p:nvSpPr>
          <p:spPr bwMode="auto">
            <a:xfrm>
              <a:off x="5227614" y="2998787"/>
              <a:ext cx="0" cy="358775"/>
            </a:xfrm>
            <a:prstGeom prst="line">
              <a:avLst/>
            </a:prstGeom>
            <a:noFill/>
            <a:ln w="28575">
              <a:solidFill>
                <a:srgbClr val="FF00FF"/>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45078" name="Text Box 22"/>
            <p:cNvSpPr txBox="1">
              <a:spLocks noChangeArrowheads="1"/>
            </p:cNvSpPr>
            <p:nvPr/>
          </p:nvSpPr>
          <p:spPr bwMode="auto">
            <a:xfrm>
              <a:off x="5227614" y="2925763"/>
              <a:ext cx="360363" cy="366712"/>
            </a:xfrm>
            <a:prstGeom prst="rect">
              <a:avLst/>
            </a:prstGeom>
            <a:noFill/>
            <a:ln w="9525">
              <a:noFill/>
              <a:miter lim="800000"/>
              <a:headEnd/>
              <a:tailEnd/>
            </a:ln>
            <a:effectLst/>
          </p:spPr>
          <p:txBody>
            <a:bodyPr>
              <a:spAutoFit/>
            </a:bodyPr>
            <a:lstStyle/>
            <a:p>
              <a:pPr algn="l">
                <a:spcBef>
                  <a:spcPct val="50000"/>
                </a:spcBef>
              </a:pPr>
              <a:r>
                <a:rPr lang="en-US" altLang="zh-CN" sz="1800" i="1" dirty="0" err="1">
                  <a:latin typeface="Consolas" pitchFamily="49" charset="0"/>
                  <a:cs typeface="Consolas" pitchFamily="49" charset="0"/>
                </a:rPr>
                <a:t>i</a:t>
              </a:r>
              <a:endParaRPr lang="en-US" altLang="zh-CN" sz="1800" i="1" dirty="0">
                <a:latin typeface="Consolas" pitchFamily="49" charset="0"/>
                <a:cs typeface="Consolas" pitchFamily="49" charset="0"/>
              </a:endParaRPr>
            </a:p>
          </p:txBody>
        </p:sp>
        <p:sp>
          <p:nvSpPr>
            <p:cNvPr id="45079" name="Freeform 23"/>
            <p:cNvSpPr>
              <a:spLocks/>
            </p:cNvSpPr>
            <p:nvPr/>
          </p:nvSpPr>
          <p:spPr bwMode="auto">
            <a:xfrm>
              <a:off x="5587977" y="3522668"/>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45080" name="Text Box 24"/>
            <p:cNvSpPr txBox="1">
              <a:spLocks noChangeArrowheads="1"/>
            </p:cNvSpPr>
            <p:nvPr/>
          </p:nvSpPr>
          <p:spPr bwMode="auto">
            <a:xfrm>
              <a:off x="6311877" y="3203581"/>
              <a:ext cx="720725" cy="461665"/>
            </a:xfrm>
            <a:prstGeom prst="rect">
              <a:avLst/>
            </a:prstGeom>
            <a:noFill/>
            <a:ln w="9525">
              <a:noFill/>
              <a:miter lim="800000"/>
              <a:headEnd/>
              <a:tailEnd/>
            </a:ln>
            <a:effectLst/>
          </p:spPr>
          <p:txBody>
            <a:bodyPr>
              <a:spAutoFit/>
            </a:bodyPr>
            <a:lstStyle/>
            <a:p>
              <a:pPr algn="l">
                <a:spcBef>
                  <a:spcPct val="50000"/>
                </a:spcBef>
              </a:pPr>
              <a:r>
                <a:rPr lang="en-US" altLang="zh-CN" b="0" dirty="0">
                  <a:solidFill>
                    <a:schemeClr val="tx1"/>
                  </a:solidFill>
                  <a:latin typeface="Consolas" pitchFamily="49" charset="0"/>
                  <a:ea typeface="宋体" pitchFamily="2" charset="-122"/>
                  <a:cs typeface="Consolas" pitchFamily="49" charset="0"/>
                </a:rPr>
                <a:t>…</a:t>
              </a:r>
            </a:p>
          </p:txBody>
        </p:sp>
        <p:sp>
          <p:nvSpPr>
            <p:cNvPr id="45081" name="Line 25"/>
            <p:cNvSpPr>
              <a:spLocks noChangeShapeType="1"/>
            </p:cNvSpPr>
            <p:nvPr/>
          </p:nvSpPr>
          <p:spPr bwMode="auto">
            <a:xfrm flipV="1">
              <a:off x="5227614" y="3703643"/>
              <a:ext cx="0" cy="288925"/>
            </a:xfrm>
            <a:prstGeom prst="line">
              <a:avLst/>
            </a:prstGeom>
            <a:noFill/>
            <a:ln w="28575">
              <a:solidFill>
                <a:srgbClr val="FF00FF"/>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45082" name="Text Box 26"/>
            <p:cNvSpPr txBox="1">
              <a:spLocks noChangeArrowheads="1"/>
            </p:cNvSpPr>
            <p:nvPr/>
          </p:nvSpPr>
          <p:spPr bwMode="auto">
            <a:xfrm>
              <a:off x="5227614" y="3848106"/>
              <a:ext cx="360363" cy="366712"/>
            </a:xfrm>
            <a:prstGeom prst="rect">
              <a:avLst/>
            </a:prstGeom>
            <a:noFill/>
            <a:ln w="9525">
              <a:noFill/>
              <a:miter lim="800000"/>
              <a:headEnd/>
              <a:tailEnd/>
            </a:ln>
            <a:effectLst/>
          </p:spPr>
          <p:txBody>
            <a:bodyPr>
              <a:spAutoFit/>
            </a:bodyPr>
            <a:lstStyle/>
            <a:p>
              <a:pPr algn="l">
                <a:spcBef>
                  <a:spcPct val="50000"/>
                </a:spcBef>
              </a:pPr>
              <a:r>
                <a:rPr lang="en-US" altLang="zh-CN" sz="1800" i="1" dirty="0">
                  <a:latin typeface="Consolas" pitchFamily="49" charset="0"/>
                  <a:cs typeface="Consolas" pitchFamily="49" charset="0"/>
                </a:rPr>
                <a:t>p</a:t>
              </a:r>
            </a:p>
          </p:txBody>
        </p:sp>
      </p:grpSp>
      <p:sp>
        <p:nvSpPr>
          <p:cNvPr id="4" name="幻灯片编号占位符 3"/>
          <p:cNvSpPr>
            <a:spLocks noGrp="1"/>
          </p:cNvSpPr>
          <p:nvPr>
            <p:ph type="sldNum" sz="quarter" idx="12"/>
          </p:nvPr>
        </p:nvSpPr>
        <p:spPr/>
        <p:txBody>
          <a:bodyPr/>
          <a:lstStyle/>
          <a:p>
            <a:fld id="{BC067DFE-42A7-4CB5-93C4-F2F97DA7580C}" type="slidenum">
              <a:rPr lang="en-US" altLang="zh-CN" smtClean="0"/>
              <a:pPr/>
              <a:t>60</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4137"/>
    </mc:Choice>
    <mc:Fallback xmlns="">
      <p:transition xmlns:p14="http://schemas.microsoft.com/office/powerpoint/2010/main" spd="slow" advTm="413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5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505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05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05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058">
                                            <p:txEl>
                                              <p:pRg st="5" end="5"/>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152400" y="115888"/>
            <a:ext cx="8839200" cy="1249573"/>
          </a:xfrm>
          <a:prstGeom prst="rect">
            <a:avLst/>
          </a:prstGeom>
          <a:noFill/>
          <a:ln w="9525">
            <a:noFill/>
            <a:miter lim="800000"/>
            <a:headEnd/>
            <a:tailEnd/>
          </a:ln>
          <a:effectLst/>
        </p:spPr>
        <p:txBody>
          <a:bodyPr>
            <a:spAutoFit/>
          </a:bodyPr>
          <a:lstStyle/>
          <a:p>
            <a:pPr algn="just">
              <a:lnSpc>
                <a:spcPct val="80000"/>
              </a:lnSpc>
              <a:spcBef>
                <a:spcPct val="50000"/>
              </a:spcBef>
            </a:pPr>
            <a:r>
              <a:rPr kumimoji="1" lang="zh-CN" altLang="en-US">
                <a:solidFill>
                  <a:srgbClr val="FF3300"/>
                </a:solidFill>
                <a:latin typeface="Consolas" pitchFamily="49" charset="0"/>
                <a:ea typeface="微软雅黑" pitchFamily="34" charset="-122"/>
                <a:cs typeface="Consolas" pitchFamily="49" charset="0"/>
              </a:rPr>
              <a:t>（</a:t>
            </a:r>
            <a:r>
              <a:rPr kumimoji="1" lang="en-US" altLang="zh-CN" dirty="0">
                <a:solidFill>
                  <a:srgbClr val="FF3300"/>
                </a:solidFill>
                <a:latin typeface="Consolas" pitchFamily="49" charset="0"/>
                <a:ea typeface="微软雅黑" pitchFamily="34" charset="-122"/>
                <a:cs typeface="Consolas" pitchFamily="49" charset="0"/>
              </a:rPr>
              <a:t>7</a:t>
            </a:r>
            <a:r>
              <a:rPr kumimoji="1" lang="zh-CN" altLang="en-US" dirty="0">
                <a:solidFill>
                  <a:srgbClr val="FF3300"/>
                </a:solidFill>
                <a:latin typeface="Consolas" pitchFamily="49" charset="0"/>
                <a:ea typeface="微软雅黑" pitchFamily="34" charset="-122"/>
                <a:cs typeface="Consolas" pitchFamily="49" charset="0"/>
              </a:rPr>
              <a:t>）按元素值</a:t>
            </a:r>
            <a:r>
              <a:rPr kumimoji="1" lang="zh-CN" altLang="en-US">
                <a:solidFill>
                  <a:srgbClr val="FF3300"/>
                </a:solidFill>
                <a:latin typeface="Consolas" pitchFamily="49" charset="0"/>
                <a:ea typeface="微软雅黑" pitchFamily="34" charset="-122"/>
                <a:cs typeface="Consolas" pitchFamily="49" charset="0"/>
              </a:rPr>
              <a:t>查找</a:t>
            </a:r>
            <a:r>
              <a:rPr kumimoji="1" lang="en-US" altLang="zh-CN">
                <a:solidFill>
                  <a:srgbClr val="FF3300"/>
                </a:solidFill>
                <a:latin typeface="Consolas" pitchFamily="49" charset="0"/>
                <a:ea typeface="微软雅黑" pitchFamily="34" charset="-122"/>
                <a:cs typeface="Consolas" pitchFamily="49" charset="0"/>
              </a:rPr>
              <a:t>LocateElem(L</a:t>
            </a:r>
            <a:r>
              <a:rPr kumimoji="1" lang="zh-CN" altLang="en-US">
                <a:solidFill>
                  <a:srgbClr val="FF3300"/>
                </a:solidFill>
                <a:latin typeface="Consolas" pitchFamily="49" charset="0"/>
                <a:ea typeface="微软雅黑" pitchFamily="34" charset="-122"/>
                <a:cs typeface="Consolas" pitchFamily="49" charset="0"/>
              </a:rPr>
              <a:t>，</a:t>
            </a:r>
            <a:r>
              <a:rPr kumimoji="1" lang="en-US" altLang="zh-CN">
                <a:solidFill>
                  <a:srgbClr val="FF3300"/>
                </a:solidFill>
                <a:latin typeface="Consolas" pitchFamily="49" charset="0"/>
                <a:ea typeface="微软雅黑" pitchFamily="34" charset="-122"/>
                <a:cs typeface="Consolas" pitchFamily="49" charset="0"/>
              </a:rPr>
              <a:t>e</a:t>
            </a:r>
            <a:r>
              <a:rPr kumimoji="1" lang="en-US" altLang="zh-CN" dirty="0">
                <a:solidFill>
                  <a:srgbClr val="FF3300"/>
                </a:solidFill>
                <a:latin typeface="Consolas" pitchFamily="49" charset="0"/>
                <a:ea typeface="微软雅黑" pitchFamily="34" charset="-122"/>
                <a:cs typeface="Consolas" pitchFamily="49" charset="0"/>
              </a:rPr>
              <a:t>)</a:t>
            </a:r>
          </a:p>
          <a:p>
            <a:pPr algn="just">
              <a:spcBef>
                <a:spcPct val="50000"/>
              </a:spcBef>
            </a:pPr>
            <a:r>
              <a:rPr kumimoji="1" lang="en-US" altLang="zh-CN">
                <a:solidFill>
                  <a:srgbClr val="FF3300"/>
                </a:solidFill>
                <a:latin typeface="Consolas" pitchFamily="49" charset="0"/>
                <a:ea typeface="楷体" pitchFamily="49" charset="-122"/>
                <a:cs typeface="Consolas" pitchFamily="49" charset="0"/>
              </a:rPr>
              <a:t>   </a:t>
            </a:r>
            <a:r>
              <a:rPr kumimoji="1" lang="zh-CN" altLang="en-US" sz="2000" dirty="0">
                <a:solidFill>
                  <a:srgbClr val="FF3300"/>
                </a:solidFill>
                <a:latin typeface="Consolas" pitchFamily="49" charset="0"/>
                <a:ea typeface="黑体" pitchFamily="49" charset="-122"/>
                <a:cs typeface="Consolas" pitchFamily="49" charset="0"/>
              </a:rPr>
              <a:t>思路：</a:t>
            </a:r>
            <a:r>
              <a:rPr kumimoji="1" lang="zh-CN" altLang="en-US" sz="2000" dirty="0">
                <a:latin typeface="Consolas" pitchFamily="49" charset="0"/>
                <a:ea typeface="楷体" pitchFamily="49" charset="-122"/>
                <a:cs typeface="Consolas" pitchFamily="49" charset="0"/>
              </a:rPr>
              <a:t>在单链表</a:t>
            </a:r>
            <a:r>
              <a:rPr kumimoji="1" lang="en-US" altLang="zh-CN" sz="2000" dirty="0">
                <a:latin typeface="Consolas" pitchFamily="49" charset="0"/>
                <a:ea typeface="楷体" pitchFamily="49" charset="-122"/>
                <a:cs typeface="Consolas" pitchFamily="49" charset="0"/>
              </a:rPr>
              <a:t>L</a:t>
            </a:r>
            <a:r>
              <a:rPr kumimoji="1" lang="zh-CN" altLang="en-US" sz="2000" dirty="0">
                <a:latin typeface="Consolas" pitchFamily="49" charset="0"/>
                <a:ea typeface="楷体" pitchFamily="49" charset="-122"/>
                <a:cs typeface="Consolas" pitchFamily="49" charset="0"/>
              </a:rPr>
              <a:t>中从头开始找第</a:t>
            </a:r>
            <a:r>
              <a:rPr kumimoji="1" lang="en-US" altLang="zh-CN" sz="2000" dirty="0">
                <a:latin typeface="Consolas" pitchFamily="49" charset="0"/>
                <a:ea typeface="楷体" pitchFamily="49" charset="-122"/>
                <a:cs typeface="Consolas" pitchFamily="49" charset="0"/>
              </a:rPr>
              <a:t>1</a:t>
            </a:r>
            <a:r>
              <a:rPr kumimoji="1" lang="zh-CN" altLang="en-US" sz="2000" dirty="0">
                <a:latin typeface="Consolas" pitchFamily="49" charset="0"/>
                <a:ea typeface="楷体" pitchFamily="49" charset="-122"/>
                <a:cs typeface="Consolas" pitchFamily="49" charset="0"/>
              </a:rPr>
              <a:t>个值域与</a:t>
            </a:r>
            <a:r>
              <a:rPr kumimoji="1" lang="en-US" altLang="zh-CN" sz="2000" i="1" dirty="0">
                <a:latin typeface="Consolas" pitchFamily="49" charset="0"/>
                <a:ea typeface="楷体" pitchFamily="49" charset="-122"/>
                <a:cs typeface="Consolas" pitchFamily="49" charset="0"/>
              </a:rPr>
              <a:t>e</a:t>
            </a:r>
            <a:r>
              <a:rPr kumimoji="1" lang="zh-CN" altLang="en-US" sz="2000">
                <a:latin typeface="Consolas" pitchFamily="49" charset="0"/>
                <a:ea typeface="楷体" pitchFamily="49" charset="-122"/>
                <a:cs typeface="Consolas" pitchFamily="49" charset="0"/>
              </a:rPr>
              <a:t>相等的结点，若</a:t>
            </a:r>
            <a:r>
              <a:rPr kumimoji="1" lang="zh-CN" altLang="en-US" sz="2000" dirty="0">
                <a:latin typeface="Consolas" pitchFamily="49" charset="0"/>
                <a:ea typeface="楷体" pitchFamily="49" charset="-122"/>
                <a:cs typeface="Consolas" pitchFamily="49" charset="0"/>
              </a:rPr>
              <a:t>存在</a:t>
            </a:r>
            <a:r>
              <a:rPr kumimoji="1" lang="zh-CN" altLang="en-US" sz="2000">
                <a:latin typeface="Consolas" pitchFamily="49" charset="0"/>
                <a:ea typeface="楷体" pitchFamily="49" charset="-122"/>
                <a:cs typeface="Consolas" pitchFamily="49" charset="0"/>
              </a:rPr>
              <a:t>这样的结点，则返回位置，否则</a:t>
            </a:r>
            <a:r>
              <a:rPr kumimoji="1" lang="zh-CN" altLang="en-US" sz="2000" dirty="0">
                <a:latin typeface="Consolas" pitchFamily="49" charset="0"/>
                <a:ea typeface="楷体" pitchFamily="49" charset="-122"/>
                <a:cs typeface="Consolas" pitchFamily="49" charset="0"/>
              </a:rPr>
              <a:t>返回</a:t>
            </a:r>
            <a:r>
              <a:rPr kumimoji="1" lang="en-US" altLang="zh-CN" sz="2000" dirty="0">
                <a:latin typeface="Consolas" pitchFamily="49" charset="0"/>
                <a:ea typeface="楷体" pitchFamily="49" charset="-122"/>
                <a:cs typeface="Consolas" pitchFamily="49" charset="0"/>
              </a:rPr>
              <a:t>0</a:t>
            </a:r>
            <a:r>
              <a:rPr kumimoji="1" lang="zh-CN" altLang="en-US" sz="2000" dirty="0">
                <a:latin typeface="Consolas" pitchFamily="49" charset="0"/>
                <a:ea typeface="楷体" pitchFamily="49" charset="-122"/>
                <a:cs typeface="Consolas" pitchFamily="49" charset="0"/>
              </a:rPr>
              <a:t>。</a:t>
            </a:r>
            <a:r>
              <a:rPr kumimoji="1" lang="zh-CN" altLang="en-US" sz="2000" dirty="0">
                <a:solidFill>
                  <a:srgbClr val="FF3300"/>
                </a:solidFill>
                <a:latin typeface="Consolas" pitchFamily="49" charset="0"/>
                <a:ea typeface="楷体" pitchFamily="49" charset="-122"/>
                <a:cs typeface="Consolas" pitchFamily="49" charset="0"/>
              </a:rPr>
              <a:t>   </a:t>
            </a:r>
          </a:p>
        </p:txBody>
      </p:sp>
      <p:sp>
        <p:nvSpPr>
          <p:cNvPr id="46133" name="Text Box 53"/>
          <p:cNvSpPr txBox="1">
            <a:spLocks noChangeArrowheads="1"/>
          </p:cNvSpPr>
          <p:nvPr/>
        </p:nvSpPr>
        <p:spPr bwMode="auto">
          <a:xfrm>
            <a:off x="539750" y="1462088"/>
            <a:ext cx="7991475" cy="2988098"/>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l"/>
            <a:r>
              <a:rPr lang="en-US" altLang="zh-CN" sz="1800" err="1">
                <a:solidFill>
                  <a:srgbClr val="0000FF"/>
                </a:solidFill>
                <a:latin typeface="Consolas" pitchFamily="49" charset="0"/>
                <a:ea typeface="楷体" pitchFamily="49" charset="-122"/>
                <a:cs typeface="Consolas" pitchFamily="49" charset="0"/>
              </a:rPr>
              <a:t>int</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FF33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LocateElem</a:t>
            </a:r>
            <a:r>
              <a:rPr lang="en-US" altLang="zh-CN" sz="1800">
                <a:solidFill>
                  <a:srgbClr val="0000FF"/>
                </a:solidFill>
                <a:latin typeface="Consolas" pitchFamily="49" charset="0"/>
                <a:ea typeface="楷体" pitchFamily="49" charset="-122"/>
                <a:cs typeface="Consolas" pitchFamily="49" charset="0"/>
              </a:rPr>
              <a:t>(LinkNode *L</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ElemType </a:t>
            </a:r>
            <a:r>
              <a:rPr lang="en-US" altLang="zh-CN" sz="1800" dirty="0">
                <a:solidFill>
                  <a:srgbClr val="0000FF"/>
                </a:solidFill>
                <a:latin typeface="Consolas" pitchFamily="49" charset="0"/>
                <a:ea typeface="楷体" pitchFamily="49" charset="-122"/>
                <a:cs typeface="Consolas" pitchFamily="49" charset="0"/>
              </a:rPr>
              <a:t>e)</a:t>
            </a:r>
          </a:p>
          <a:p>
            <a:pPr algn="l"/>
            <a:r>
              <a:rPr lang="en-US" altLang="zh-CN" sz="1800" dirty="0">
                <a:solidFill>
                  <a:srgbClr val="0000FF"/>
                </a:solidFill>
                <a:latin typeface="Consolas" pitchFamily="49" charset="0"/>
                <a:ea typeface="楷体" pitchFamily="49" charset="-122"/>
                <a:cs typeface="Consolas" pitchFamily="49" charset="0"/>
              </a:rPr>
              <a:t>{</a:t>
            </a:r>
          </a:p>
          <a:p>
            <a:pPr algn="l"/>
            <a:r>
              <a:rPr lang="en-US" altLang="zh-CN" sz="1800">
                <a:solidFill>
                  <a:srgbClr val="0000FF"/>
                </a:solidFill>
                <a:latin typeface="Consolas" pitchFamily="49" charset="0"/>
                <a:ea typeface="楷体" pitchFamily="49" charset="-122"/>
                <a:cs typeface="Consolas" pitchFamily="49" charset="0"/>
              </a:rPr>
              <a:t>   int </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=1;</a:t>
            </a:r>
          </a:p>
          <a:p>
            <a:pPr algn="l"/>
            <a:r>
              <a:rPr lang="en-US" altLang="zh-CN" sz="1800">
                <a:solidFill>
                  <a:srgbClr val="0000FF"/>
                </a:solidFill>
                <a:latin typeface="Consolas" pitchFamily="49" charset="0"/>
                <a:ea typeface="楷体" pitchFamily="49" charset="-122"/>
                <a:cs typeface="Consolas" pitchFamily="49" charset="0"/>
              </a:rPr>
              <a:t>   LinkNode </a:t>
            </a:r>
            <a:r>
              <a:rPr lang="en-US" altLang="zh-CN" sz="1800" dirty="0">
                <a:solidFill>
                  <a:srgbClr val="0000FF"/>
                </a:solidFill>
                <a:latin typeface="Consolas" pitchFamily="49" charset="0"/>
                <a:ea typeface="楷体" pitchFamily="49" charset="-122"/>
                <a:cs typeface="Consolas" pitchFamily="49" charset="0"/>
              </a:rPr>
              <a:t>*p=L-&gt;next;</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en-US" altLang="zh-CN" sz="1800" dirty="0">
                <a:solidFill>
                  <a:srgbClr val="00B0F0"/>
                </a:solidFill>
                <a:latin typeface="Consolas" pitchFamily="49" charset="0"/>
                <a:ea typeface="仿宋" pitchFamily="49" charset="-122"/>
                <a:cs typeface="Consolas" pitchFamily="49" charset="0"/>
              </a:rPr>
              <a:t>p</a:t>
            </a:r>
            <a:r>
              <a:rPr lang="zh-CN" altLang="en-US" sz="1800">
                <a:solidFill>
                  <a:srgbClr val="00B0F0"/>
                </a:solidFill>
                <a:latin typeface="Consolas" pitchFamily="49" charset="0"/>
                <a:ea typeface="仿宋" pitchFamily="49" charset="-122"/>
                <a:cs typeface="Consolas" pitchFamily="49" charset="0"/>
              </a:rPr>
              <a:t>指向开始结点，</a:t>
            </a:r>
            <a:r>
              <a:rPr lang="en-US" altLang="zh-CN" sz="1800">
                <a:solidFill>
                  <a:srgbClr val="00B0F0"/>
                </a:solidFill>
                <a:latin typeface="Consolas" pitchFamily="49" charset="0"/>
                <a:ea typeface="仿宋" pitchFamily="49" charset="-122"/>
                <a:cs typeface="Consolas" pitchFamily="49" charset="0"/>
              </a:rPr>
              <a:t>i</a:t>
            </a:r>
            <a:r>
              <a:rPr lang="zh-CN" altLang="en-US" sz="1800" dirty="0">
                <a:solidFill>
                  <a:srgbClr val="00B0F0"/>
                </a:solidFill>
                <a:latin typeface="Consolas" pitchFamily="49" charset="0"/>
                <a:ea typeface="仿宋" pitchFamily="49" charset="-122"/>
                <a:cs typeface="Consolas" pitchFamily="49" charset="0"/>
              </a:rPr>
              <a:t>置为</a:t>
            </a:r>
            <a:r>
              <a:rPr lang="en-US" altLang="zh-CN" sz="1800" dirty="0">
                <a:solidFill>
                  <a:srgbClr val="00B0F0"/>
                </a:solidFill>
                <a:latin typeface="Consolas" pitchFamily="49" charset="0"/>
                <a:ea typeface="仿宋" pitchFamily="49" charset="-122"/>
                <a:cs typeface="Consolas" pitchFamily="49" charset="0"/>
              </a:rPr>
              <a:t>1  </a:t>
            </a:r>
          </a:p>
          <a:p>
            <a:pPr algn="l"/>
            <a:endParaRPr lang="en-US" altLang="zh-CN" sz="1800" dirty="0">
              <a:solidFill>
                <a:srgbClr val="0000FF"/>
              </a:solidFill>
              <a:latin typeface="Consolas" pitchFamily="49" charset="0"/>
              <a:ea typeface="楷体" pitchFamily="49" charset="-122"/>
              <a:cs typeface="Consolas" pitchFamily="49" charset="0"/>
            </a:endParaRPr>
          </a:p>
          <a:p>
            <a:pPr algn="l"/>
            <a:r>
              <a:rPr lang="en-US" altLang="zh-CN" sz="1800">
                <a:solidFill>
                  <a:srgbClr val="0000FF"/>
                </a:solidFill>
                <a:latin typeface="Consolas" pitchFamily="49" charset="0"/>
                <a:ea typeface="楷体" pitchFamily="49" charset="-122"/>
                <a:cs typeface="Consolas" pitchFamily="49" charset="0"/>
              </a:rPr>
              <a:t>   while </a:t>
            </a:r>
            <a:r>
              <a:rPr lang="en-US" altLang="zh-CN" sz="1800" dirty="0">
                <a:solidFill>
                  <a:srgbClr val="0000FF"/>
                </a:solidFill>
                <a:latin typeface="Consolas" pitchFamily="49" charset="0"/>
                <a:ea typeface="楷体" pitchFamily="49" charset="-122"/>
                <a:cs typeface="Consolas" pitchFamily="49" charset="0"/>
              </a:rPr>
              <a:t>(p!=NULL &amp;&amp; p-&gt;data!=e) </a:t>
            </a:r>
          </a:p>
          <a:p>
            <a:pPr algn="l"/>
            <a:r>
              <a:rPr lang="en-US" altLang="zh-CN" sz="1800">
                <a:solidFill>
                  <a:srgbClr val="0000FF"/>
                </a:solidFill>
                <a:latin typeface="Consolas" pitchFamily="49" charset="0"/>
                <a:ea typeface="楷体" pitchFamily="49" charset="-122"/>
                <a:cs typeface="Consolas" pitchFamily="49" charset="0"/>
              </a:rPr>
              <a:t>   {  p=p-</a:t>
            </a:r>
            <a:r>
              <a:rPr lang="en-US" altLang="zh-CN" sz="1800" dirty="0">
                <a:solidFill>
                  <a:srgbClr val="0000FF"/>
                </a:solidFill>
                <a:latin typeface="Consolas" pitchFamily="49" charset="0"/>
                <a:ea typeface="楷体" pitchFamily="49" charset="-122"/>
                <a:cs typeface="Consolas" pitchFamily="49" charset="0"/>
              </a:rPr>
              <a:t>&gt;next;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查找</a:t>
            </a:r>
            <a:r>
              <a:rPr lang="en-US" altLang="zh-CN" sz="1800" dirty="0">
                <a:solidFill>
                  <a:srgbClr val="00B0F0"/>
                </a:solidFill>
                <a:latin typeface="Consolas" pitchFamily="49" charset="0"/>
                <a:ea typeface="仿宋" pitchFamily="49" charset="-122"/>
                <a:cs typeface="Consolas" pitchFamily="49" charset="0"/>
              </a:rPr>
              <a:t>data</a:t>
            </a:r>
            <a:r>
              <a:rPr lang="zh-CN" altLang="en-US" sz="1800" dirty="0">
                <a:solidFill>
                  <a:srgbClr val="00B0F0"/>
                </a:solidFill>
                <a:latin typeface="Consolas" pitchFamily="49" charset="0"/>
                <a:ea typeface="仿宋" pitchFamily="49" charset="-122"/>
                <a:cs typeface="Consolas" pitchFamily="49" charset="0"/>
              </a:rPr>
              <a:t>值为</a:t>
            </a:r>
            <a:r>
              <a:rPr lang="en-US" altLang="zh-CN" sz="1800" i="1">
                <a:solidFill>
                  <a:srgbClr val="00B0F0"/>
                </a:solidFill>
                <a:latin typeface="Consolas" pitchFamily="49" charset="0"/>
                <a:ea typeface="仿宋" pitchFamily="49" charset="-122"/>
                <a:cs typeface="Consolas" pitchFamily="49" charset="0"/>
              </a:rPr>
              <a:t>e</a:t>
            </a:r>
            <a:r>
              <a:rPr lang="zh-CN" altLang="en-US" sz="1800">
                <a:solidFill>
                  <a:srgbClr val="00B0F0"/>
                </a:solidFill>
                <a:latin typeface="Consolas" pitchFamily="49" charset="0"/>
                <a:ea typeface="仿宋" pitchFamily="49" charset="-122"/>
                <a:cs typeface="Consolas" pitchFamily="49" charset="0"/>
              </a:rPr>
              <a:t>的结点，其</a:t>
            </a:r>
            <a:r>
              <a:rPr lang="zh-CN" altLang="en-US" sz="1800" dirty="0">
                <a:solidFill>
                  <a:srgbClr val="00B0F0"/>
                </a:solidFill>
                <a:latin typeface="Consolas" pitchFamily="49" charset="0"/>
                <a:ea typeface="仿宋" pitchFamily="49" charset="-122"/>
                <a:cs typeface="Consolas" pitchFamily="49" charset="0"/>
              </a:rPr>
              <a:t>序号为</a:t>
            </a:r>
            <a:r>
              <a:rPr lang="en-US" altLang="zh-CN" sz="1800" i="1" dirty="0" err="1">
                <a:solidFill>
                  <a:srgbClr val="00B0F0"/>
                </a:solidFill>
                <a:latin typeface="Consolas" pitchFamily="49" charset="0"/>
                <a:ea typeface="仿宋" pitchFamily="49" charset="-122"/>
                <a:cs typeface="Consolas" pitchFamily="49" charset="0"/>
              </a:rPr>
              <a:t>i</a:t>
            </a:r>
            <a:endParaRPr lang="en-US" altLang="zh-CN" sz="1800" i="1" dirty="0">
              <a:solidFill>
                <a:srgbClr val="00B0F0"/>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楷体" pitchFamily="49" charset="-122"/>
                <a:cs typeface="Consolas" pitchFamily="49" charset="0"/>
              </a:rPr>
              <a:t>      i</a:t>
            </a:r>
            <a:r>
              <a:rPr lang="en-US" altLang="zh-CN" sz="1800" dirty="0">
                <a:solidFill>
                  <a:srgbClr val="0000FF"/>
                </a:solidFill>
                <a:latin typeface="Consolas" pitchFamily="49" charset="0"/>
                <a:ea typeface="楷体" pitchFamily="49" charset="-122"/>
                <a:cs typeface="Consolas" pitchFamily="49" charset="0"/>
              </a:rPr>
              <a:t>++;</a:t>
            </a:r>
          </a:p>
          <a:p>
            <a:pPr algn="l"/>
            <a:r>
              <a:rPr lang="en-US" altLang="zh-CN" sz="1800">
                <a:solidFill>
                  <a:srgbClr val="0000FF"/>
                </a:solidFill>
                <a:latin typeface="Consolas" pitchFamily="49" charset="0"/>
                <a:ea typeface="楷体" pitchFamily="49" charset="-122"/>
                <a:cs typeface="Consolas" pitchFamily="49" charset="0"/>
              </a:rPr>
              <a:t>   }</a:t>
            </a:r>
            <a:endParaRPr lang="en-US" altLang="zh-CN" sz="1800" dirty="0">
              <a:solidFill>
                <a:srgbClr val="0000FF"/>
              </a:solidFill>
              <a:latin typeface="Consolas" pitchFamily="49" charset="0"/>
              <a:ea typeface="楷体" pitchFamily="49" charset="-122"/>
              <a:cs typeface="Consolas" pitchFamily="49" charset="0"/>
            </a:endParaRPr>
          </a:p>
          <a:p>
            <a:pPr algn="l"/>
            <a:r>
              <a:rPr lang="en-US" altLang="zh-CN" sz="1800" dirty="0">
                <a:solidFill>
                  <a:srgbClr val="0000FF"/>
                </a:solidFill>
                <a:latin typeface="Consolas" pitchFamily="49" charset="0"/>
                <a:ea typeface="楷体" pitchFamily="49" charset="-122"/>
                <a:cs typeface="Consolas" pitchFamily="49" charset="0"/>
              </a:rPr>
              <a:t>     </a:t>
            </a:r>
          </a:p>
        </p:txBody>
      </p:sp>
      <p:grpSp>
        <p:nvGrpSpPr>
          <p:cNvPr id="31" name="组合 30"/>
          <p:cNvGrpSpPr/>
          <p:nvPr/>
        </p:nvGrpSpPr>
        <p:grpSpPr>
          <a:xfrm>
            <a:off x="428596" y="2857496"/>
            <a:ext cx="8353425" cy="3300444"/>
            <a:chOff x="428596" y="2989255"/>
            <a:chExt cx="8353425" cy="3300444"/>
          </a:xfrm>
        </p:grpSpPr>
        <p:sp>
          <p:nvSpPr>
            <p:cNvPr id="46111" name="Text Box 31"/>
            <p:cNvSpPr txBox="1">
              <a:spLocks noChangeArrowheads="1"/>
            </p:cNvSpPr>
            <p:nvPr/>
          </p:nvSpPr>
          <p:spPr bwMode="auto">
            <a:xfrm>
              <a:off x="428596" y="5214950"/>
              <a:ext cx="1512887" cy="366712"/>
            </a:xfrm>
            <a:prstGeom prst="rect">
              <a:avLst/>
            </a:prstGeom>
            <a:noFill/>
            <a:ln w="9525">
              <a:noFill/>
              <a:miter lim="800000"/>
              <a:headEnd/>
              <a:tailEnd/>
            </a:ln>
            <a:effectLst/>
          </p:spPr>
          <p:txBody>
            <a:bodyPr>
              <a:spAutoFit/>
            </a:bodyPr>
            <a:lstStyle/>
            <a:p>
              <a:pPr algn="l">
                <a:spcBef>
                  <a:spcPct val="50000"/>
                </a:spcBef>
              </a:pPr>
              <a:r>
                <a:rPr lang="zh-CN" altLang="en-US" sz="1800" dirty="0">
                  <a:latin typeface="Consolas" pitchFamily="49" charset="0"/>
                  <a:ea typeface="楷体" pitchFamily="49" charset="-122"/>
                  <a:cs typeface="Consolas" pitchFamily="49" charset="0"/>
                </a:rPr>
                <a:t>循环结束时</a:t>
              </a:r>
            </a:p>
          </p:txBody>
        </p:sp>
        <p:sp>
          <p:nvSpPr>
            <p:cNvPr id="46112" name="Rectangle 32"/>
            <p:cNvSpPr>
              <a:spLocks noChangeArrowheads="1"/>
            </p:cNvSpPr>
            <p:nvPr/>
          </p:nvSpPr>
          <p:spPr bwMode="auto">
            <a:xfrm>
              <a:off x="2371696" y="5237156"/>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6113" name="Rectangle 33"/>
            <p:cNvSpPr>
              <a:spLocks noChangeArrowheads="1"/>
            </p:cNvSpPr>
            <p:nvPr/>
          </p:nvSpPr>
          <p:spPr bwMode="auto">
            <a:xfrm>
              <a:off x="2732058" y="5237156"/>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6114" name="Line 34"/>
            <p:cNvSpPr>
              <a:spLocks noChangeShapeType="1"/>
            </p:cNvSpPr>
            <p:nvPr/>
          </p:nvSpPr>
          <p:spPr bwMode="auto">
            <a:xfrm>
              <a:off x="2024033" y="5416543"/>
              <a:ext cx="360363" cy="0"/>
            </a:xfrm>
            <a:prstGeom prst="line">
              <a:avLst/>
            </a:prstGeom>
            <a:noFill/>
            <a:ln w="28575">
              <a:solidFill>
                <a:srgbClr val="7030A0"/>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46115" name="Text Box 35"/>
            <p:cNvSpPr txBox="1">
              <a:spLocks noChangeArrowheads="1"/>
            </p:cNvSpPr>
            <p:nvPr/>
          </p:nvSpPr>
          <p:spPr bwMode="auto">
            <a:xfrm>
              <a:off x="1744633" y="5237156"/>
              <a:ext cx="268288" cy="366712"/>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宋体" pitchFamily="2" charset="-122"/>
                  <a:cs typeface="Consolas" pitchFamily="49" charset="0"/>
                </a:rPr>
                <a:t>L</a:t>
              </a:r>
            </a:p>
          </p:txBody>
        </p:sp>
        <p:sp>
          <p:nvSpPr>
            <p:cNvPr id="46116" name="Rectangle 36"/>
            <p:cNvSpPr>
              <a:spLocks noChangeArrowheads="1"/>
            </p:cNvSpPr>
            <p:nvPr/>
          </p:nvSpPr>
          <p:spPr bwMode="auto">
            <a:xfrm>
              <a:off x="4579908" y="5237156"/>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6117" name="Rectangle 37"/>
            <p:cNvSpPr>
              <a:spLocks noChangeArrowheads="1"/>
            </p:cNvSpPr>
            <p:nvPr/>
          </p:nvSpPr>
          <p:spPr bwMode="auto">
            <a:xfrm>
              <a:off x="4940271" y="5237156"/>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6118" name="Freeform 38"/>
            <p:cNvSpPr>
              <a:spLocks/>
            </p:cNvSpPr>
            <p:nvPr/>
          </p:nvSpPr>
          <p:spPr bwMode="auto">
            <a:xfrm>
              <a:off x="2911446" y="5414956"/>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46119" name="Rectangle 39"/>
            <p:cNvSpPr>
              <a:spLocks noChangeArrowheads="1"/>
            </p:cNvSpPr>
            <p:nvPr/>
          </p:nvSpPr>
          <p:spPr bwMode="auto">
            <a:xfrm>
              <a:off x="5648296" y="5237156"/>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itchFamily="49" charset="0"/>
                  <a:ea typeface="宋体" pitchFamily="2" charset="-122"/>
                  <a:cs typeface="Consolas" pitchFamily="49" charset="0"/>
                </a:rPr>
                <a:t>e</a:t>
              </a:r>
            </a:p>
          </p:txBody>
        </p:sp>
        <p:sp>
          <p:nvSpPr>
            <p:cNvPr id="46120" name="Rectangle 40"/>
            <p:cNvSpPr>
              <a:spLocks noChangeArrowheads="1"/>
            </p:cNvSpPr>
            <p:nvPr/>
          </p:nvSpPr>
          <p:spPr bwMode="auto">
            <a:xfrm>
              <a:off x="6008658" y="5237156"/>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6121" name="Line 41"/>
            <p:cNvSpPr>
              <a:spLocks noChangeShapeType="1"/>
            </p:cNvSpPr>
            <p:nvPr/>
          </p:nvSpPr>
          <p:spPr bwMode="auto">
            <a:xfrm>
              <a:off x="5300633" y="5416543"/>
              <a:ext cx="360363" cy="0"/>
            </a:xfrm>
            <a:prstGeom prst="line">
              <a:avLst/>
            </a:prstGeom>
            <a:noFill/>
            <a:ln w="9525">
              <a:solidFill>
                <a:schemeClr val="tx1"/>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46122" name="Rectangle 42"/>
            <p:cNvSpPr>
              <a:spLocks noChangeArrowheads="1"/>
            </p:cNvSpPr>
            <p:nvPr/>
          </p:nvSpPr>
          <p:spPr bwMode="auto">
            <a:xfrm>
              <a:off x="8061296" y="5237156"/>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6123" name="Rectangle 43"/>
            <p:cNvSpPr>
              <a:spLocks noChangeArrowheads="1"/>
            </p:cNvSpPr>
            <p:nvPr/>
          </p:nvSpPr>
          <p:spPr bwMode="auto">
            <a:xfrm>
              <a:off x="8421658" y="5237156"/>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46124" name="Freeform 44"/>
            <p:cNvSpPr>
              <a:spLocks/>
            </p:cNvSpPr>
            <p:nvPr/>
          </p:nvSpPr>
          <p:spPr bwMode="auto">
            <a:xfrm>
              <a:off x="7586633" y="5414956"/>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46125" name="Freeform 45"/>
            <p:cNvSpPr>
              <a:spLocks/>
            </p:cNvSpPr>
            <p:nvPr/>
          </p:nvSpPr>
          <p:spPr bwMode="auto">
            <a:xfrm>
              <a:off x="3979833" y="5413368"/>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46126" name="Text Box 46"/>
            <p:cNvSpPr txBox="1">
              <a:spLocks noChangeArrowheads="1"/>
            </p:cNvSpPr>
            <p:nvPr/>
          </p:nvSpPr>
          <p:spPr bwMode="auto">
            <a:xfrm>
              <a:off x="3533746" y="5086343"/>
              <a:ext cx="720725" cy="461665"/>
            </a:xfrm>
            <a:prstGeom prst="rect">
              <a:avLst/>
            </a:prstGeom>
            <a:noFill/>
            <a:ln w="9525">
              <a:noFill/>
              <a:miter lim="800000"/>
              <a:headEnd/>
              <a:tailEnd/>
            </a:ln>
            <a:effectLst/>
          </p:spPr>
          <p:txBody>
            <a:bodyPr>
              <a:spAutoFit/>
            </a:bodyPr>
            <a:lstStyle/>
            <a:p>
              <a:pPr algn="l">
                <a:spcBef>
                  <a:spcPct val="50000"/>
                </a:spcBef>
              </a:pPr>
              <a:r>
                <a:rPr lang="en-US" altLang="zh-CN" b="0">
                  <a:latin typeface="Consolas" pitchFamily="49" charset="0"/>
                  <a:ea typeface="宋体" pitchFamily="2" charset="-122"/>
                  <a:cs typeface="Consolas" pitchFamily="49" charset="0"/>
                </a:rPr>
                <a:t>…</a:t>
              </a:r>
            </a:p>
          </p:txBody>
        </p:sp>
        <p:sp>
          <p:nvSpPr>
            <p:cNvPr id="46127" name="Line 47"/>
            <p:cNvSpPr>
              <a:spLocks noChangeShapeType="1"/>
            </p:cNvSpPr>
            <p:nvPr/>
          </p:nvSpPr>
          <p:spPr bwMode="auto">
            <a:xfrm>
              <a:off x="5757833" y="4811706"/>
              <a:ext cx="0" cy="358775"/>
            </a:xfrm>
            <a:prstGeom prst="line">
              <a:avLst/>
            </a:prstGeom>
            <a:noFill/>
            <a:ln w="28575">
              <a:solidFill>
                <a:srgbClr val="FF00FF"/>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46128" name="Text Box 48"/>
            <p:cNvSpPr txBox="1">
              <a:spLocks noChangeArrowheads="1"/>
            </p:cNvSpPr>
            <p:nvPr/>
          </p:nvSpPr>
          <p:spPr bwMode="auto">
            <a:xfrm>
              <a:off x="5816581" y="4714884"/>
              <a:ext cx="360363" cy="366712"/>
            </a:xfrm>
            <a:prstGeom prst="rect">
              <a:avLst/>
            </a:prstGeom>
            <a:noFill/>
            <a:ln w="9525">
              <a:noFill/>
              <a:miter lim="800000"/>
              <a:headEnd/>
              <a:tailEnd/>
            </a:ln>
            <a:effectLst/>
          </p:spPr>
          <p:txBody>
            <a:bodyPr>
              <a:spAutoFit/>
            </a:bodyPr>
            <a:lstStyle/>
            <a:p>
              <a:pPr algn="l">
                <a:spcBef>
                  <a:spcPct val="50000"/>
                </a:spcBef>
              </a:pPr>
              <a:r>
                <a:rPr lang="en-US" altLang="zh-CN" sz="1800" i="1" dirty="0" err="1">
                  <a:latin typeface="Consolas" pitchFamily="49" charset="0"/>
                  <a:ea typeface="宋体" pitchFamily="2" charset="-122"/>
                  <a:cs typeface="Consolas" pitchFamily="49" charset="0"/>
                </a:rPr>
                <a:t>i</a:t>
              </a:r>
              <a:endParaRPr lang="en-US" altLang="zh-CN" sz="1800" i="1" dirty="0">
                <a:latin typeface="Consolas" pitchFamily="49" charset="0"/>
                <a:ea typeface="宋体" pitchFamily="2" charset="-122"/>
                <a:cs typeface="Consolas" pitchFamily="49" charset="0"/>
              </a:endParaRPr>
            </a:p>
          </p:txBody>
        </p:sp>
        <p:sp>
          <p:nvSpPr>
            <p:cNvPr id="46129" name="Freeform 49"/>
            <p:cNvSpPr>
              <a:spLocks/>
            </p:cNvSpPr>
            <p:nvPr/>
          </p:nvSpPr>
          <p:spPr bwMode="auto">
            <a:xfrm>
              <a:off x="6118196" y="5416543"/>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46130" name="Text Box 50"/>
            <p:cNvSpPr txBox="1">
              <a:spLocks noChangeArrowheads="1"/>
            </p:cNvSpPr>
            <p:nvPr/>
          </p:nvSpPr>
          <p:spPr bwMode="auto">
            <a:xfrm>
              <a:off x="6880196" y="5094281"/>
              <a:ext cx="720725" cy="461665"/>
            </a:xfrm>
            <a:prstGeom prst="rect">
              <a:avLst/>
            </a:prstGeom>
            <a:noFill/>
            <a:ln w="9525">
              <a:noFill/>
              <a:miter lim="800000"/>
              <a:headEnd/>
              <a:tailEnd/>
            </a:ln>
            <a:effectLst/>
          </p:spPr>
          <p:txBody>
            <a:bodyPr>
              <a:spAutoFit/>
            </a:bodyPr>
            <a:lstStyle/>
            <a:p>
              <a:pPr algn="l">
                <a:spcBef>
                  <a:spcPct val="50000"/>
                </a:spcBef>
              </a:pPr>
              <a:r>
                <a:rPr lang="en-US" altLang="zh-CN" b="0" dirty="0">
                  <a:latin typeface="Consolas" pitchFamily="49" charset="0"/>
                  <a:ea typeface="宋体" pitchFamily="2" charset="-122"/>
                  <a:cs typeface="Consolas" pitchFamily="49" charset="0"/>
                </a:rPr>
                <a:t>…</a:t>
              </a:r>
            </a:p>
          </p:txBody>
        </p:sp>
        <p:sp>
          <p:nvSpPr>
            <p:cNvPr id="24" name="Line 25"/>
            <p:cNvSpPr>
              <a:spLocks noChangeShapeType="1"/>
            </p:cNvSpPr>
            <p:nvPr/>
          </p:nvSpPr>
          <p:spPr bwMode="auto">
            <a:xfrm flipV="1">
              <a:off x="5757833" y="5640405"/>
              <a:ext cx="0" cy="288925"/>
            </a:xfrm>
            <a:prstGeom prst="line">
              <a:avLst/>
            </a:prstGeom>
            <a:noFill/>
            <a:ln w="28575">
              <a:solidFill>
                <a:srgbClr val="FF00FF"/>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25" name="Text Box 26"/>
            <p:cNvSpPr txBox="1">
              <a:spLocks noChangeArrowheads="1"/>
            </p:cNvSpPr>
            <p:nvPr/>
          </p:nvSpPr>
          <p:spPr bwMode="auto">
            <a:xfrm>
              <a:off x="5605440" y="5922987"/>
              <a:ext cx="360363" cy="366712"/>
            </a:xfrm>
            <a:prstGeom prst="rect">
              <a:avLst/>
            </a:prstGeom>
            <a:noFill/>
            <a:ln w="9525">
              <a:noFill/>
              <a:miter lim="800000"/>
              <a:headEnd/>
              <a:tailEnd/>
            </a:ln>
            <a:effectLst/>
          </p:spPr>
          <p:txBody>
            <a:bodyPr>
              <a:spAutoFit/>
            </a:bodyPr>
            <a:lstStyle/>
            <a:p>
              <a:pPr algn="l">
                <a:spcBef>
                  <a:spcPct val="50000"/>
                </a:spcBef>
              </a:pPr>
              <a:r>
                <a:rPr lang="en-US" altLang="zh-CN" sz="1800" i="1" dirty="0">
                  <a:latin typeface="Consolas" pitchFamily="49" charset="0"/>
                  <a:cs typeface="Consolas" pitchFamily="49" charset="0"/>
                </a:rPr>
                <a:t>p</a:t>
              </a:r>
            </a:p>
          </p:txBody>
        </p:sp>
        <p:sp>
          <p:nvSpPr>
            <p:cNvPr id="26" name="矩形 25"/>
            <p:cNvSpPr/>
            <p:nvPr/>
          </p:nvSpPr>
          <p:spPr>
            <a:xfrm>
              <a:off x="747656" y="2989255"/>
              <a:ext cx="7539120" cy="1285884"/>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30" name="下箭头 29"/>
            <p:cNvSpPr/>
            <p:nvPr/>
          </p:nvSpPr>
          <p:spPr>
            <a:xfrm>
              <a:off x="3857620" y="4286256"/>
              <a:ext cx="214314" cy="714380"/>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4" name="幻灯片编号占位符 3"/>
          <p:cNvSpPr>
            <a:spLocks noGrp="1"/>
          </p:cNvSpPr>
          <p:nvPr>
            <p:ph type="sldNum" sz="quarter" idx="12"/>
          </p:nvPr>
        </p:nvSpPr>
        <p:spPr/>
        <p:txBody>
          <a:bodyPr/>
          <a:lstStyle/>
          <a:p>
            <a:fld id="{BC067DFE-42A7-4CB5-93C4-F2F97DA7580C}" type="slidenum">
              <a:rPr lang="en-US" altLang="zh-CN" smtClean="0"/>
              <a:pPr/>
              <a:t>61</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8412"/>
    </mc:Choice>
    <mc:Fallback xmlns="">
      <p:transition xmlns:p14="http://schemas.microsoft.com/office/powerpoint/2010/main" spd="slow" advTm="841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13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13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613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13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13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6133">
                                            <p:txEl>
                                              <p:pRg st="8" end="8"/>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928662" y="2337634"/>
            <a:ext cx="7037388" cy="825484"/>
            <a:chOff x="928662" y="2337634"/>
            <a:chExt cx="7037388" cy="825484"/>
          </a:xfrm>
        </p:grpSpPr>
        <p:sp>
          <p:nvSpPr>
            <p:cNvPr id="46112" name="Rectangle 32"/>
            <p:cNvSpPr>
              <a:spLocks noChangeArrowheads="1"/>
            </p:cNvSpPr>
            <p:nvPr/>
          </p:nvSpPr>
          <p:spPr bwMode="auto">
            <a:xfrm>
              <a:off x="1555725" y="2796406"/>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6113" name="Rectangle 33"/>
            <p:cNvSpPr>
              <a:spLocks noChangeArrowheads="1"/>
            </p:cNvSpPr>
            <p:nvPr/>
          </p:nvSpPr>
          <p:spPr bwMode="auto">
            <a:xfrm>
              <a:off x="1916087" y="2796406"/>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6114" name="Line 34"/>
            <p:cNvSpPr>
              <a:spLocks noChangeShapeType="1"/>
            </p:cNvSpPr>
            <p:nvPr/>
          </p:nvSpPr>
          <p:spPr bwMode="auto">
            <a:xfrm>
              <a:off x="1208062" y="2975793"/>
              <a:ext cx="360363" cy="0"/>
            </a:xfrm>
            <a:prstGeom prst="line">
              <a:avLst/>
            </a:prstGeom>
            <a:noFill/>
            <a:ln w="9525">
              <a:solidFill>
                <a:schemeClr val="tx1"/>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46115" name="Text Box 35"/>
            <p:cNvSpPr txBox="1">
              <a:spLocks noChangeArrowheads="1"/>
            </p:cNvSpPr>
            <p:nvPr/>
          </p:nvSpPr>
          <p:spPr bwMode="auto">
            <a:xfrm>
              <a:off x="928662" y="2796406"/>
              <a:ext cx="268288" cy="366712"/>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宋体" pitchFamily="2" charset="-122"/>
                  <a:cs typeface="Consolas" pitchFamily="49" charset="0"/>
                </a:rPr>
                <a:t>L</a:t>
              </a:r>
            </a:p>
          </p:txBody>
        </p:sp>
        <p:sp>
          <p:nvSpPr>
            <p:cNvPr id="46116" name="Rectangle 36"/>
            <p:cNvSpPr>
              <a:spLocks noChangeArrowheads="1"/>
            </p:cNvSpPr>
            <p:nvPr/>
          </p:nvSpPr>
          <p:spPr bwMode="auto">
            <a:xfrm>
              <a:off x="3763937" y="2796406"/>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6117" name="Rectangle 37"/>
            <p:cNvSpPr>
              <a:spLocks noChangeArrowheads="1"/>
            </p:cNvSpPr>
            <p:nvPr/>
          </p:nvSpPr>
          <p:spPr bwMode="auto">
            <a:xfrm>
              <a:off x="4124300" y="2796406"/>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6118" name="Freeform 38"/>
            <p:cNvSpPr>
              <a:spLocks/>
            </p:cNvSpPr>
            <p:nvPr/>
          </p:nvSpPr>
          <p:spPr bwMode="auto">
            <a:xfrm>
              <a:off x="2095475" y="2974206"/>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46119" name="Rectangle 39"/>
            <p:cNvSpPr>
              <a:spLocks noChangeArrowheads="1"/>
            </p:cNvSpPr>
            <p:nvPr/>
          </p:nvSpPr>
          <p:spPr bwMode="auto">
            <a:xfrm>
              <a:off x="4832325" y="2796406"/>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itchFamily="49" charset="0"/>
                  <a:ea typeface="宋体" pitchFamily="2" charset="-122"/>
                  <a:cs typeface="Consolas" pitchFamily="49" charset="0"/>
                </a:rPr>
                <a:t>e</a:t>
              </a:r>
            </a:p>
          </p:txBody>
        </p:sp>
        <p:sp>
          <p:nvSpPr>
            <p:cNvPr id="46120" name="Rectangle 40"/>
            <p:cNvSpPr>
              <a:spLocks noChangeArrowheads="1"/>
            </p:cNvSpPr>
            <p:nvPr/>
          </p:nvSpPr>
          <p:spPr bwMode="auto">
            <a:xfrm>
              <a:off x="5192687" y="2796406"/>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6121" name="Line 41"/>
            <p:cNvSpPr>
              <a:spLocks noChangeShapeType="1"/>
            </p:cNvSpPr>
            <p:nvPr/>
          </p:nvSpPr>
          <p:spPr bwMode="auto">
            <a:xfrm>
              <a:off x="4484662" y="2975793"/>
              <a:ext cx="360363" cy="0"/>
            </a:xfrm>
            <a:prstGeom prst="line">
              <a:avLst/>
            </a:prstGeom>
            <a:noFill/>
            <a:ln w="9525">
              <a:solidFill>
                <a:schemeClr val="tx1"/>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46122" name="Rectangle 42"/>
            <p:cNvSpPr>
              <a:spLocks noChangeArrowheads="1"/>
            </p:cNvSpPr>
            <p:nvPr/>
          </p:nvSpPr>
          <p:spPr bwMode="auto">
            <a:xfrm>
              <a:off x="7245325" y="2796406"/>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6123" name="Rectangle 43"/>
            <p:cNvSpPr>
              <a:spLocks noChangeArrowheads="1"/>
            </p:cNvSpPr>
            <p:nvPr/>
          </p:nvSpPr>
          <p:spPr bwMode="auto">
            <a:xfrm>
              <a:off x="7605687" y="2796406"/>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46124" name="Freeform 44"/>
            <p:cNvSpPr>
              <a:spLocks/>
            </p:cNvSpPr>
            <p:nvPr/>
          </p:nvSpPr>
          <p:spPr bwMode="auto">
            <a:xfrm>
              <a:off x="6770662" y="2974206"/>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46125" name="Freeform 45"/>
            <p:cNvSpPr>
              <a:spLocks/>
            </p:cNvSpPr>
            <p:nvPr/>
          </p:nvSpPr>
          <p:spPr bwMode="auto">
            <a:xfrm>
              <a:off x="3163862" y="2972618"/>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46126" name="Text Box 46"/>
            <p:cNvSpPr txBox="1">
              <a:spLocks noChangeArrowheads="1"/>
            </p:cNvSpPr>
            <p:nvPr/>
          </p:nvSpPr>
          <p:spPr bwMode="auto">
            <a:xfrm>
              <a:off x="2730475" y="2632893"/>
              <a:ext cx="720725" cy="461665"/>
            </a:xfrm>
            <a:prstGeom prst="rect">
              <a:avLst/>
            </a:prstGeom>
            <a:noFill/>
            <a:ln w="9525">
              <a:noFill/>
              <a:miter lim="800000"/>
              <a:headEnd/>
              <a:tailEnd/>
            </a:ln>
            <a:effectLst/>
          </p:spPr>
          <p:txBody>
            <a:bodyPr>
              <a:spAutoFit/>
            </a:bodyPr>
            <a:lstStyle/>
            <a:p>
              <a:pPr algn="l">
                <a:spcBef>
                  <a:spcPct val="50000"/>
                </a:spcBef>
              </a:pPr>
              <a:r>
                <a:rPr lang="en-US" altLang="zh-CN" b="0">
                  <a:latin typeface="Consolas" pitchFamily="49" charset="0"/>
                  <a:ea typeface="宋体" pitchFamily="2" charset="-122"/>
                  <a:cs typeface="Consolas" pitchFamily="49" charset="0"/>
                </a:rPr>
                <a:t>…</a:t>
              </a:r>
            </a:p>
          </p:txBody>
        </p:sp>
        <p:sp>
          <p:nvSpPr>
            <p:cNvPr id="46127" name="Line 47"/>
            <p:cNvSpPr>
              <a:spLocks noChangeShapeType="1"/>
            </p:cNvSpPr>
            <p:nvPr/>
          </p:nvSpPr>
          <p:spPr bwMode="auto">
            <a:xfrm>
              <a:off x="5081583" y="2434456"/>
              <a:ext cx="0" cy="358775"/>
            </a:xfrm>
            <a:prstGeom prst="line">
              <a:avLst/>
            </a:prstGeom>
            <a:noFill/>
            <a:ln w="28575">
              <a:solidFill>
                <a:srgbClr val="FF00FF"/>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46128" name="Text Box 48"/>
            <p:cNvSpPr txBox="1">
              <a:spLocks noChangeArrowheads="1"/>
            </p:cNvSpPr>
            <p:nvPr/>
          </p:nvSpPr>
          <p:spPr bwMode="auto">
            <a:xfrm>
              <a:off x="5140331" y="2337634"/>
              <a:ext cx="360363" cy="366712"/>
            </a:xfrm>
            <a:prstGeom prst="rect">
              <a:avLst/>
            </a:prstGeom>
            <a:noFill/>
            <a:ln w="9525">
              <a:noFill/>
              <a:miter lim="800000"/>
              <a:headEnd/>
              <a:tailEnd/>
            </a:ln>
            <a:effectLst/>
          </p:spPr>
          <p:txBody>
            <a:bodyPr>
              <a:spAutoFit/>
            </a:bodyPr>
            <a:lstStyle/>
            <a:p>
              <a:pPr algn="l">
                <a:spcBef>
                  <a:spcPct val="50000"/>
                </a:spcBef>
              </a:pPr>
              <a:r>
                <a:rPr lang="en-US" altLang="zh-CN" sz="1800" i="1" dirty="0" err="1">
                  <a:latin typeface="Consolas" pitchFamily="49" charset="0"/>
                  <a:ea typeface="宋体" pitchFamily="2" charset="-122"/>
                  <a:cs typeface="Consolas" pitchFamily="49" charset="0"/>
                </a:rPr>
                <a:t>i</a:t>
              </a:r>
              <a:endParaRPr lang="en-US" altLang="zh-CN" sz="1800" i="1" dirty="0">
                <a:latin typeface="Consolas" pitchFamily="49" charset="0"/>
                <a:ea typeface="宋体" pitchFamily="2" charset="-122"/>
                <a:cs typeface="Consolas" pitchFamily="49" charset="0"/>
              </a:endParaRPr>
            </a:p>
          </p:txBody>
        </p:sp>
        <p:sp>
          <p:nvSpPr>
            <p:cNvPr id="46129" name="Freeform 49"/>
            <p:cNvSpPr>
              <a:spLocks/>
            </p:cNvSpPr>
            <p:nvPr/>
          </p:nvSpPr>
          <p:spPr bwMode="auto">
            <a:xfrm>
              <a:off x="5302225" y="2975793"/>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46130" name="Text Box 50"/>
            <p:cNvSpPr txBox="1">
              <a:spLocks noChangeArrowheads="1"/>
            </p:cNvSpPr>
            <p:nvPr/>
          </p:nvSpPr>
          <p:spPr bwMode="auto">
            <a:xfrm>
              <a:off x="6089625" y="2640831"/>
              <a:ext cx="720725" cy="461665"/>
            </a:xfrm>
            <a:prstGeom prst="rect">
              <a:avLst/>
            </a:prstGeom>
            <a:noFill/>
            <a:ln w="9525">
              <a:noFill/>
              <a:miter lim="800000"/>
              <a:headEnd/>
              <a:tailEnd/>
            </a:ln>
            <a:effectLst/>
          </p:spPr>
          <p:txBody>
            <a:bodyPr>
              <a:spAutoFit/>
            </a:bodyPr>
            <a:lstStyle/>
            <a:p>
              <a:pPr algn="l">
                <a:spcBef>
                  <a:spcPct val="50000"/>
                </a:spcBef>
              </a:pPr>
              <a:r>
                <a:rPr lang="en-US" altLang="zh-CN" b="0" dirty="0">
                  <a:latin typeface="Consolas" pitchFamily="49" charset="0"/>
                  <a:ea typeface="宋体" pitchFamily="2" charset="-122"/>
                  <a:cs typeface="Consolas" pitchFamily="49" charset="0"/>
                </a:rPr>
                <a:t>…</a:t>
              </a:r>
            </a:p>
          </p:txBody>
        </p:sp>
      </p:grpSp>
      <p:sp>
        <p:nvSpPr>
          <p:cNvPr id="46133" name="Text Box 53"/>
          <p:cNvSpPr txBox="1">
            <a:spLocks noChangeArrowheads="1"/>
          </p:cNvSpPr>
          <p:nvPr/>
        </p:nvSpPr>
        <p:spPr bwMode="auto">
          <a:xfrm>
            <a:off x="571472" y="428604"/>
            <a:ext cx="7991475" cy="185756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lIns="216000" tIns="216000" rIns="144000" bIns="252000">
            <a:spAutoFit/>
          </a:bodyPr>
          <a:lstStyle/>
          <a:p>
            <a:pPr algn="l"/>
            <a:r>
              <a:rPr lang="en-US" altLang="zh-CN" sz="1800">
                <a:solidFill>
                  <a:srgbClr val="0000FF"/>
                </a:solidFill>
                <a:latin typeface="Consolas" pitchFamily="49" charset="0"/>
                <a:ea typeface="仿宋" pitchFamily="49" charset="-122"/>
                <a:cs typeface="Consolas" pitchFamily="49" charset="0"/>
              </a:rPr>
              <a:t>   if </a:t>
            </a:r>
            <a:r>
              <a:rPr lang="en-US" altLang="zh-CN" sz="1800" dirty="0">
                <a:solidFill>
                  <a:srgbClr val="0000FF"/>
                </a:solidFill>
                <a:latin typeface="Consolas" pitchFamily="49" charset="0"/>
                <a:ea typeface="仿宋" pitchFamily="49" charset="-122"/>
                <a:cs typeface="Consolas" pitchFamily="49" charset="0"/>
              </a:rPr>
              <a:t>(p==NULL)	</a:t>
            </a:r>
            <a:r>
              <a:rPr lang="en-US" altLang="zh-CN" sz="1800" dirty="0">
                <a:solidFill>
                  <a:srgbClr val="0070C0"/>
                </a:solidFill>
                <a:latin typeface="Consolas" pitchFamily="49" charset="0"/>
                <a:ea typeface="仿宋" pitchFamily="49" charset="-122"/>
                <a:cs typeface="Consolas" pitchFamily="49" charset="0"/>
              </a:rPr>
              <a:t>//</a:t>
            </a:r>
            <a:r>
              <a:rPr lang="zh-CN" altLang="en-US" sz="1800" dirty="0">
                <a:solidFill>
                  <a:srgbClr val="0070C0"/>
                </a:solidFill>
                <a:latin typeface="Consolas" pitchFamily="49" charset="0"/>
                <a:ea typeface="仿宋" pitchFamily="49" charset="-122"/>
                <a:cs typeface="Consolas" pitchFamily="49" charset="0"/>
              </a:rPr>
              <a:t>不存在元素值为</a:t>
            </a:r>
            <a:r>
              <a:rPr lang="en-US" altLang="zh-CN" sz="1800" i="1">
                <a:solidFill>
                  <a:srgbClr val="0070C0"/>
                </a:solidFill>
                <a:latin typeface="Consolas" pitchFamily="49" charset="0"/>
                <a:ea typeface="仿宋" pitchFamily="49" charset="-122"/>
                <a:cs typeface="Consolas" pitchFamily="49" charset="0"/>
              </a:rPr>
              <a:t>e</a:t>
            </a:r>
            <a:r>
              <a:rPr lang="zh-CN" altLang="en-US" sz="1800">
                <a:solidFill>
                  <a:srgbClr val="0070C0"/>
                </a:solidFill>
                <a:latin typeface="Consolas" pitchFamily="49" charset="0"/>
                <a:ea typeface="仿宋" pitchFamily="49" charset="-122"/>
                <a:cs typeface="Consolas" pitchFamily="49" charset="0"/>
              </a:rPr>
              <a:t>的结点，返回</a:t>
            </a:r>
            <a:r>
              <a:rPr lang="en-US" altLang="zh-CN" sz="1800" dirty="0">
                <a:solidFill>
                  <a:srgbClr val="0070C0"/>
                </a:solidFill>
                <a:latin typeface="Consolas" pitchFamily="49" charset="0"/>
                <a:ea typeface="仿宋" pitchFamily="49" charset="-122"/>
                <a:cs typeface="Consolas" pitchFamily="49" charset="0"/>
              </a:rPr>
              <a:t>0</a:t>
            </a:r>
          </a:p>
          <a:p>
            <a:pPr algn="l"/>
            <a:r>
              <a:rPr lang="en-US" altLang="zh-CN" sz="180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return(0);</a:t>
            </a:r>
          </a:p>
          <a:p>
            <a:pPr algn="l"/>
            <a:r>
              <a:rPr lang="en-US" altLang="zh-CN" sz="1800">
                <a:solidFill>
                  <a:srgbClr val="0000FF"/>
                </a:solidFill>
                <a:latin typeface="Consolas" pitchFamily="49" charset="0"/>
                <a:ea typeface="仿宋" pitchFamily="49" charset="-122"/>
                <a:cs typeface="Consolas" pitchFamily="49" charset="0"/>
              </a:rPr>
              <a:t>   else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70C0"/>
                </a:solidFill>
                <a:latin typeface="Consolas" pitchFamily="49" charset="0"/>
                <a:ea typeface="仿宋" pitchFamily="49" charset="-122"/>
                <a:cs typeface="Consolas" pitchFamily="49" charset="0"/>
              </a:rPr>
              <a:t>//</a:t>
            </a:r>
            <a:r>
              <a:rPr lang="zh-CN" altLang="en-US" sz="1800" dirty="0">
                <a:solidFill>
                  <a:srgbClr val="0070C0"/>
                </a:solidFill>
                <a:latin typeface="Consolas" pitchFamily="49" charset="0"/>
                <a:ea typeface="仿宋" pitchFamily="49" charset="-122"/>
                <a:cs typeface="Consolas" pitchFamily="49" charset="0"/>
              </a:rPr>
              <a:t>存在元素值为</a:t>
            </a:r>
            <a:r>
              <a:rPr lang="en-US" altLang="zh-CN" sz="1800">
                <a:solidFill>
                  <a:srgbClr val="0070C0"/>
                </a:solidFill>
                <a:latin typeface="Consolas" pitchFamily="49" charset="0"/>
                <a:ea typeface="仿宋" pitchFamily="49" charset="-122"/>
                <a:cs typeface="Consolas" pitchFamily="49" charset="0"/>
              </a:rPr>
              <a:t>e</a:t>
            </a:r>
            <a:r>
              <a:rPr lang="zh-CN" altLang="en-US" sz="1800">
                <a:solidFill>
                  <a:srgbClr val="0070C0"/>
                </a:solidFill>
                <a:latin typeface="Consolas" pitchFamily="49" charset="0"/>
                <a:ea typeface="仿宋" pitchFamily="49" charset="-122"/>
                <a:cs typeface="Consolas" pitchFamily="49" charset="0"/>
              </a:rPr>
              <a:t>的结点，返回</a:t>
            </a:r>
            <a:r>
              <a:rPr lang="zh-CN" altLang="en-US" sz="1800" dirty="0">
                <a:solidFill>
                  <a:srgbClr val="0070C0"/>
                </a:solidFill>
                <a:latin typeface="Consolas" pitchFamily="49" charset="0"/>
                <a:ea typeface="仿宋" pitchFamily="49" charset="-122"/>
                <a:cs typeface="Consolas" pitchFamily="49" charset="0"/>
              </a:rPr>
              <a:t>其逻辑序号</a:t>
            </a:r>
            <a:r>
              <a:rPr lang="en-US" altLang="zh-CN" sz="1800" i="1" dirty="0" err="1">
                <a:solidFill>
                  <a:srgbClr val="0070C0"/>
                </a:solidFill>
                <a:latin typeface="Consolas" pitchFamily="49" charset="0"/>
                <a:ea typeface="仿宋" pitchFamily="49" charset="-122"/>
                <a:cs typeface="Consolas" pitchFamily="49" charset="0"/>
              </a:rPr>
              <a:t>i</a:t>
            </a:r>
            <a:endParaRPr lang="en-US" altLang="zh-CN" sz="1800" i="1" dirty="0">
              <a:solidFill>
                <a:srgbClr val="0070C0"/>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return(i);</a:t>
            </a:r>
            <a:endParaRPr lang="en-US"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a:t>
            </a:r>
          </a:p>
        </p:txBody>
      </p:sp>
      <p:sp>
        <p:nvSpPr>
          <p:cNvPr id="25" name="TextBox 24"/>
          <p:cNvSpPr txBox="1"/>
          <p:nvPr/>
        </p:nvSpPr>
        <p:spPr>
          <a:xfrm>
            <a:off x="928662" y="3929066"/>
            <a:ext cx="7000924" cy="43088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r>
              <a:rPr lang="zh-CN" altLang="en-US" sz="2200">
                <a:latin typeface="Consolas" pitchFamily="49" charset="0"/>
                <a:ea typeface="楷体" pitchFamily="49" charset="-122"/>
                <a:cs typeface="Consolas" pitchFamily="49" charset="0"/>
              </a:rPr>
              <a:t>算法的时间复杂度为</a:t>
            </a:r>
            <a:r>
              <a:rPr lang="en-US" altLang="zh-CN" sz="2200">
                <a:latin typeface="Consolas" pitchFamily="49" charset="0"/>
                <a:ea typeface="楷体" pitchFamily="49" charset="-122"/>
                <a:cs typeface="Consolas" pitchFamily="49" charset="0"/>
              </a:rPr>
              <a:t>O(</a:t>
            </a:r>
            <a:r>
              <a:rPr lang="en-US" altLang="zh-CN" sz="2200" i="1">
                <a:latin typeface="Consolas" pitchFamily="49" charset="0"/>
                <a:ea typeface="楷体" pitchFamily="49" charset="-122"/>
                <a:cs typeface="Consolas" pitchFamily="49" charset="0"/>
              </a:rPr>
              <a:t>n</a:t>
            </a:r>
            <a:r>
              <a:rPr lang="en-US" altLang="zh-CN" sz="2200">
                <a:latin typeface="Consolas" pitchFamily="49" charset="0"/>
                <a:ea typeface="楷体" pitchFamily="49" charset="-122"/>
                <a:cs typeface="Consolas" pitchFamily="49" charset="0"/>
              </a:rPr>
              <a:t>) </a:t>
            </a:r>
            <a:r>
              <a:rPr lang="en-US" altLang="zh-CN" sz="2200">
                <a:latin typeface="Consolas" pitchFamily="49" charset="0"/>
                <a:ea typeface="楷体" pitchFamily="49" charset="-122"/>
                <a:cs typeface="Consolas" pitchFamily="49" charset="0"/>
                <a:sym typeface="Wingdings"/>
              </a:rPr>
              <a:t>  </a:t>
            </a:r>
            <a:r>
              <a:rPr lang="zh-CN" altLang="en-US" sz="2200">
                <a:latin typeface="Consolas" pitchFamily="49" charset="0"/>
                <a:ea typeface="楷体" pitchFamily="49" charset="-122"/>
                <a:cs typeface="Consolas" pitchFamily="49" charset="0"/>
                <a:sym typeface="Wingdings"/>
              </a:rPr>
              <a:t>不具有随机存取特性</a:t>
            </a:r>
            <a:endParaRPr lang="zh-CN" altLang="en-US" sz="2200">
              <a:latin typeface="Consolas" pitchFamily="49" charset="0"/>
              <a:ea typeface="楷体" pitchFamily="49" charset="-122"/>
              <a:cs typeface="Consolas" pitchFamily="49" charset="0"/>
            </a:endParaRPr>
          </a:p>
        </p:txBody>
      </p:sp>
      <p:sp>
        <p:nvSpPr>
          <p:cNvPr id="4" name="幻灯片编号占位符 3"/>
          <p:cNvSpPr>
            <a:spLocks noGrp="1"/>
          </p:cNvSpPr>
          <p:nvPr>
            <p:ph type="sldNum" sz="quarter" idx="12"/>
          </p:nvPr>
        </p:nvSpPr>
        <p:spPr/>
        <p:txBody>
          <a:bodyPr/>
          <a:lstStyle/>
          <a:p>
            <a:fld id="{BC067DFE-42A7-4CB5-93C4-F2F97DA7580C}" type="slidenum">
              <a:rPr lang="en-US" altLang="zh-CN" smtClean="0"/>
              <a:pPr/>
              <a:t>62</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536"/>
    </mc:Choice>
    <mc:Fallback xmlns="">
      <p:transition xmlns:p14="http://schemas.microsoft.com/office/powerpoint/2010/main" spd="slow" advTm="353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613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13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613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133">
                                            <p:txEl>
                                              <p:pRg st="3" end="3"/>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2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7" presetClass="entr" presetSubtype="0" fill="hold" grpId="0" nodeType="clickEffect">
                                  <p:stCondLst>
                                    <p:cond delay="0"/>
                                  </p:stCondLst>
                                  <p:iterate type="lt">
                                    <p:tmPct val="50000"/>
                                  </p:iterate>
                                  <p:childTnLst>
                                    <p:set>
                                      <p:cBhvr>
                                        <p:cTn id="21" dur="1" fill="hold">
                                          <p:stCondLst>
                                            <p:cond delay="0"/>
                                          </p:stCondLst>
                                        </p:cTn>
                                        <p:tgtEl>
                                          <p:spTgt spid="25"/>
                                        </p:tgtEl>
                                        <p:attrNameLst>
                                          <p:attrName>style.visibility</p:attrName>
                                        </p:attrNameLst>
                                      </p:cBhvr>
                                      <p:to>
                                        <p:strVal val="visible"/>
                                      </p:to>
                                    </p:set>
                                    <p:anim calcmode="discrete" valueType="clr">
                                      <p:cBhvr override="childStyle">
                                        <p:cTn id="22" dur="80"/>
                                        <p:tgtEl>
                                          <p:spTgt spid="25"/>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25"/>
                                        </p:tgtEl>
                                        <p:attrNameLst>
                                          <p:attrName>fillcolor</p:attrName>
                                        </p:attrNameLst>
                                      </p:cBhvr>
                                      <p:tavLst>
                                        <p:tav tm="0">
                                          <p:val>
                                            <p:clrVal>
                                              <a:schemeClr val="accent2"/>
                                            </p:clrVal>
                                          </p:val>
                                        </p:tav>
                                        <p:tav tm="50000">
                                          <p:val>
                                            <p:clrVal>
                                              <a:schemeClr val="hlink"/>
                                            </p:clrVal>
                                          </p:val>
                                        </p:tav>
                                      </p:tavLst>
                                    </p:anim>
                                    <p:set>
                                      <p:cBhvr>
                                        <p:cTn id="24" dur="80"/>
                                        <p:tgtEl>
                                          <p:spTgt spid="2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52400" y="126192"/>
            <a:ext cx="8686800" cy="1231106"/>
          </a:xfrm>
          <a:prstGeom prst="rect">
            <a:avLst/>
          </a:prstGeom>
          <a:noFill/>
          <a:ln w="9525">
            <a:noFill/>
            <a:miter lim="800000"/>
            <a:headEnd/>
            <a:tailEnd/>
          </a:ln>
          <a:effectLst/>
        </p:spPr>
        <p:txBody>
          <a:bodyPr>
            <a:spAutoFit/>
          </a:bodyPr>
          <a:lstStyle/>
          <a:p>
            <a:pPr algn="just">
              <a:spcBef>
                <a:spcPct val="50000"/>
              </a:spcBef>
            </a:pPr>
            <a:r>
              <a:rPr kumimoji="1" lang="en-US" altLang="zh-CN" dirty="0">
                <a:solidFill>
                  <a:srgbClr val="FF3300"/>
                </a:solidFill>
                <a:latin typeface="Consolas" pitchFamily="49" charset="0"/>
                <a:ea typeface="楷体" pitchFamily="49" charset="-122"/>
                <a:cs typeface="Consolas" pitchFamily="49" charset="0"/>
              </a:rPr>
              <a:t> </a:t>
            </a:r>
            <a:r>
              <a:rPr kumimoji="1" lang="zh-CN" altLang="en-US" dirty="0">
                <a:solidFill>
                  <a:srgbClr val="FF3300"/>
                </a:solidFill>
                <a:latin typeface="Consolas" pitchFamily="49" charset="0"/>
                <a:ea typeface="微软雅黑" pitchFamily="34" charset="-122"/>
                <a:cs typeface="Consolas" pitchFamily="49" charset="0"/>
              </a:rPr>
              <a:t>（</a:t>
            </a:r>
            <a:r>
              <a:rPr kumimoji="1" lang="en-US" altLang="zh-CN" dirty="0">
                <a:solidFill>
                  <a:srgbClr val="FF3300"/>
                </a:solidFill>
                <a:latin typeface="Consolas" pitchFamily="49" charset="0"/>
                <a:ea typeface="微软雅黑" pitchFamily="34" charset="-122"/>
                <a:cs typeface="Consolas" pitchFamily="49" charset="0"/>
              </a:rPr>
              <a:t>8</a:t>
            </a:r>
            <a:r>
              <a:rPr kumimoji="1" lang="zh-CN" altLang="en-US" dirty="0">
                <a:solidFill>
                  <a:srgbClr val="FF3300"/>
                </a:solidFill>
                <a:latin typeface="Consolas" pitchFamily="49" charset="0"/>
                <a:ea typeface="微软雅黑" pitchFamily="34" charset="-122"/>
                <a:cs typeface="Consolas" pitchFamily="49" charset="0"/>
              </a:rPr>
              <a:t>）插入数据元素</a:t>
            </a:r>
            <a:r>
              <a:rPr kumimoji="1" lang="en-US" altLang="zh-CN" dirty="0" err="1">
                <a:solidFill>
                  <a:srgbClr val="FF3300"/>
                </a:solidFill>
                <a:latin typeface="Consolas" pitchFamily="49" charset="0"/>
                <a:ea typeface="微软雅黑" pitchFamily="34" charset="-122"/>
                <a:cs typeface="Consolas" pitchFamily="49" charset="0"/>
              </a:rPr>
              <a:t>ListInsert</a:t>
            </a:r>
            <a:r>
              <a:rPr kumimoji="1" lang="en-US" altLang="zh-CN" dirty="0">
                <a:solidFill>
                  <a:srgbClr val="FF3300"/>
                </a:solidFill>
                <a:latin typeface="Consolas" pitchFamily="49" charset="0"/>
                <a:ea typeface="微软雅黑" pitchFamily="34" charset="-122"/>
                <a:cs typeface="Consolas" pitchFamily="49" charset="0"/>
              </a:rPr>
              <a:t>(&amp;L</a:t>
            </a:r>
            <a:r>
              <a:rPr kumimoji="1" lang="zh-CN" altLang="en-US" dirty="0">
                <a:solidFill>
                  <a:srgbClr val="FF3300"/>
                </a:solidFill>
                <a:latin typeface="Consolas" pitchFamily="49" charset="0"/>
                <a:ea typeface="微软雅黑" pitchFamily="34" charset="-122"/>
                <a:cs typeface="Consolas" pitchFamily="49" charset="0"/>
              </a:rPr>
              <a:t>，</a:t>
            </a:r>
            <a:r>
              <a:rPr kumimoji="1" lang="en-US" altLang="zh-CN" dirty="0" err="1">
                <a:solidFill>
                  <a:srgbClr val="FF3300"/>
                </a:solidFill>
                <a:latin typeface="Consolas" pitchFamily="49" charset="0"/>
                <a:ea typeface="微软雅黑" pitchFamily="34" charset="-122"/>
                <a:cs typeface="Consolas" pitchFamily="49" charset="0"/>
              </a:rPr>
              <a:t>i</a:t>
            </a:r>
            <a:r>
              <a:rPr kumimoji="1" lang="zh-CN" altLang="en-US" dirty="0">
                <a:solidFill>
                  <a:srgbClr val="FF3300"/>
                </a:solidFill>
                <a:latin typeface="Consolas" pitchFamily="49" charset="0"/>
                <a:ea typeface="微软雅黑" pitchFamily="34" charset="-122"/>
                <a:cs typeface="Consolas" pitchFamily="49" charset="0"/>
              </a:rPr>
              <a:t>，</a:t>
            </a:r>
            <a:r>
              <a:rPr kumimoji="1" lang="en-US" altLang="zh-CN" dirty="0">
                <a:solidFill>
                  <a:srgbClr val="FF3300"/>
                </a:solidFill>
                <a:latin typeface="Consolas" pitchFamily="49" charset="0"/>
                <a:ea typeface="微软雅黑" pitchFamily="34" charset="-122"/>
                <a:cs typeface="Consolas" pitchFamily="49" charset="0"/>
              </a:rPr>
              <a:t>e)</a:t>
            </a:r>
          </a:p>
          <a:p>
            <a:pPr algn="just">
              <a:spcBef>
                <a:spcPct val="50000"/>
              </a:spcBef>
            </a:pPr>
            <a:r>
              <a:rPr kumimoji="1" lang="en-US" altLang="zh-CN" sz="2000" dirty="0">
                <a:solidFill>
                  <a:srgbClr val="FF3300"/>
                </a:solidFill>
                <a:latin typeface="Consolas" pitchFamily="49" charset="0"/>
                <a:ea typeface="楷体" pitchFamily="49" charset="-122"/>
                <a:cs typeface="Consolas" pitchFamily="49" charset="0"/>
              </a:rPr>
              <a:t>      </a:t>
            </a:r>
            <a:r>
              <a:rPr kumimoji="1" lang="zh-CN" altLang="en-US" sz="2000" dirty="0">
                <a:solidFill>
                  <a:srgbClr val="FF3300"/>
                </a:solidFill>
                <a:latin typeface="Consolas" pitchFamily="49" charset="0"/>
                <a:ea typeface="黑体" pitchFamily="49" charset="-122"/>
                <a:cs typeface="Consolas" pitchFamily="49" charset="0"/>
              </a:rPr>
              <a:t>思路：</a:t>
            </a:r>
            <a:r>
              <a:rPr kumimoji="1" lang="zh-CN" altLang="en-US" sz="2000" dirty="0">
                <a:latin typeface="Consolas" pitchFamily="49" charset="0"/>
                <a:ea typeface="楷体" pitchFamily="49" charset="-122"/>
                <a:cs typeface="Consolas" pitchFamily="49" charset="0"/>
              </a:rPr>
              <a:t>先在单链表</a:t>
            </a:r>
            <a:r>
              <a:rPr kumimoji="1" lang="en-US" altLang="zh-CN" sz="2000" dirty="0">
                <a:latin typeface="Consolas" pitchFamily="49" charset="0"/>
                <a:ea typeface="楷体" pitchFamily="49" charset="-122"/>
                <a:cs typeface="Consolas" pitchFamily="49" charset="0"/>
              </a:rPr>
              <a:t>L</a:t>
            </a:r>
            <a:r>
              <a:rPr kumimoji="1" lang="zh-CN" altLang="en-US" sz="2000" dirty="0">
                <a:latin typeface="Consolas" pitchFamily="49" charset="0"/>
                <a:ea typeface="楷体" pitchFamily="49" charset="-122"/>
                <a:cs typeface="Consolas" pitchFamily="49" charset="0"/>
              </a:rPr>
              <a:t>中找到第</a:t>
            </a:r>
            <a:r>
              <a:rPr kumimoji="1" lang="en-US" altLang="zh-CN" sz="2000" i="1" dirty="0">
                <a:latin typeface="Consolas" pitchFamily="49" charset="0"/>
                <a:ea typeface="楷体" pitchFamily="49" charset="-122"/>
                <a:cs typeface="Consolas" pitchFamily="49" charset="0"/>
              </a:rPr>
              <a:t>i</a:t>
            </a:r>
            <a:r>
              <a:rPr kumimoji="1" lang="en-US" altLang="zh-CN" sz="2000" dirty="0">
                <a:latin typeface="Consolas" pitchFamily="49" charset="0"/>
                <a:ea typeface="+mn-ea"/>
                <a:cs typeface="Consolas" pitchFamily="49" charset="0"/>
              </a:rPr>
              <a:t>-</a:t>
            </a:r>
            <a:r>
              <a:rPr kumimoji="1" lang="en-US" altLang="zh-CN" sz="2000" dirty="0">
                <a:latin typeface="Consolas" pitchFamily="49" charset="0"/>
                <a:ea typeface="楷体" pitchFamily="49" charset="-122"/>
                <a:cs typeface="Consolas" pitchFamily="49" charset="0"/>
              </a:rPr>
              <a:t>1</a:t>
            </a:r>
            <a:r>
              <a:rPr kumimoji="1" lang="zh-CN" altLang="en-US" sz="2000" dirty="0">
                <a:latin typeface="Consolas" pitchFamily="49" charset="0"/>
                <a:ea typeface="楷体" pitchFamily="49" charset="-122"/>
                <a:cs typeface="Consolas" pitchFamily="49" charset="0"/>
              </a:rPr>
              <a:t>个结点*</a:t>
            </a:r>
            <a:r>
              <a:rPr kumimoji="1" lang="en-US" altLang="zh-CN" sz="2000" dirty="0">
                <a:latin typeface="Consolas" pitchFamily="49" charset="0"/>
                <a:ea typeface="楷体" pitchFamily="49" charset="-122"/>
                <a:cs typeface="Consolas" pitchFamily="49" charset="0"/>
              </a:rPr>
              <a:t>p</a:t>
            </a:r>
            <a:r>
              <a:rPr kumimoji="1" lang="zh-CN" altLang="en-US" sz="2000" dirty="0">
                <a:latin typeface="Consolas" pitchFamily="49" charset="0"/>
                <a:ea typeface="楷体" pitchFamily="49" charset="-122"/>
                <a:cs typeface="Consolas" pitchFamily="49" charset="0"/>
              </a:rPr>
              <a:t>，若存在这样的结点，将值为</a:t>
            </a:r>
            <a:r>
              <a:rPr kumimoji="1" lang="en-US" altLang="zh-CN" sz="2000" i="1" dirty="0">
                <a:latin typeface="Consolas" pitchFamily="49" charset="0"/>
                <a:ea typeface="楷体" pitchFamily="49" charset="-122"/>
                <a:cs typeface="Consolas" pitchFamily="49" charset="0"/>
              </a:rPr>
              <a:t>e</a:t>
            </a:r>
            <a:r>
              <a:rPr kumimoji="1" lang="zh-CN" altLang="en-US" sz="2000" dirty="0">
                <a:latin typeface="Consolas" pitchFamily="49" charset="0"/>
                <a:ea typeface="楷体" pitchFamily="49" charset="-122"/>
                <a:cs typeface="Consolas" pitchFamily="49" charset="0"/>
              </a:rPr>
              <a:t>的结点*</a:t>
            </a:r>
            <a:r>
              <a:rPr kumimoji="1" lang="en-US" altLang="zh-CN" sz="2000" dirty="0">
                <a:latin typeface="Consolas" pitchFamily="49" charset="0"/>
                <a:ea typeface="楷体" pitchFamily="49" charset="-122"/>
                <a:cs typeface="Consolas" pitchFamily="49" charset="0"/>
              </a:rPr>
              <a:t>s</a:t>
            </a:r>
            <a:r>
              <a:rPr kumimoji="1" lang="zh-CN" altLang="en-US" sz="2000" dirty="0">
                <a:latin typeface="Consolas" pitchFamily="49" charset="0"/>
                <a:ea typeface="楷体" pitchFamily="49" charset="-122"/>
                <a:cs typeface="Consolas" pitchFamily="49" charset="0"/>
              </a:rPr>
              <a:t>插入到其后。</a:t>
            </a:r>
          </a:p>
        </p:txBody>
      </p:sp>
      <p:sp>
        <p:nvSpPr>
          <p:cNvPr id="47107" name="Text Box 3"/>
          <p:cNvSpPr txBox="1">
            <a:spLocks noChangeArrowheads="1"/>
          </p:cNvSpPr>
          <p:nvPr/>
        </p:nvSpPr>
        <p:spPr bwMode="auto">
          <a:xfrm>
            <a:off x="684213" y="1647812"/>
            <a:ext cx="7674001" cy="281782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l">
              <a:lnSpc>
                <a:spcPct val="110000"/>
              </a:lnSpc>
            </a:pPr>
            <a:r>
              <a:rPr lang="en-US" altLang="zh-CN" sz="1800" dirty="0">
                <a:solidFill>
                  <a:srgbClr val="0000FF"/>
                </a:solidFill>
                <a:latin typeface="Consolas" pitchFamily="49" charset="0"/>
                <a:ea typeface="仿宋" pitchFamily="49" charset="-122"/>
                <a:cs typeface="Consolas" pitchFamily="49" charset="0"/>
              </a:rPr>
              <a:t>bool </a:t>
            </a:r>
            <a:r>
              <a:rPr lang="en-US" altLang="zh-CN" sz="1800" dirty="0" err="1">
                <a:solidFill>
                  <a:srgbClr val="FF33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ListInsert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LinkNode</a:t>
            </a:r>
            <a:r>
              <a:rPr lang="en-US" altLang="zh-CN" sz="1800" dirty="0">
                <a:solidFill>
                  <a:srgbClr val="0000FF"/>
                </a:solidFill>
                <a:latin typeface="Consolas" pitchFamily="49" charset="0"/>
                <a:ea typeface="仿宋" pitchFamily="49" charset="-122"/>
                <a:cs typeface="Consolas" pitchFamily="49" charset="0"/>
              </a:rPr>
              <a:t> *&amp;L</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ElemType</a:t>
            </a:r>
            <a:r>
              <a:rPr lang="en-US" altLang="zh-CN" sz="1800" dirty="0">
                <a:solidFill>
                  <a:srgbClr val="0000FF"/>
                </a:solidFill>
                <a:latin typeface="Consolas" pitchFamily="49" charset="0"/>
                <a:ea typeface="仿宋" pitchFamily="49" charset="-122"/>
                <a:cs typeface="Consolas" pitchFamily="49" charset="0"/>
              </a:rPr>
              <a:t> e)</a:t>
            </a:r>
          </a:p>
          <a:p>
            <a:pPr algn="l">
              <a:lnSpc>
                <a:spcPct val="11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j=0;</a:t>
            </a:r>
          </a:p>
          <a:p>
            <a:pPr algn="l">
              <a:lnSpc>
                <a:spcPct val="11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LinkNode</a:t>
            </a:r>
            <a:r>
              <a:rPr lang="en-US" altLang="zh-CN" sz="1800" dirty="0">
                <a:solidFill>
                  <a:srgbClr val="0000FF"/>
                </a:solidFill>
                <a:latin typeface="Consolas" pitchFamily="49" charset="0"/>
                <a:ea typeface="仿宋" pitchFamily="49" charset="-122"/>
                <a:cs typeface="Consolas" pitchFamily="49" charset="0"/>
              </a:rPr>
              <a:t> *p=L</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*s;          	</a:t>
            </a:r>
            <a:r>
              <a:rPr lang="en-US" altLang="zh-CN" sz="1800" dirty="0">
                <a:solidFill>
                  <a:srgbClr val="00B0F0"/>
                </a:solidFill>
                <a:latin typeface="Consolas" pitchFamily="49" charset="0"/>
                <a:ea typeface="仿宋" pitchFamily="49" charset="-122"/>
                <a:cs typeface="Consolas" pitchFamily="49" charset="0"/>
              </a:rPr>
              <a:t>//p</a:t>
            </a:r>
            <a:r>
              <a:rPr lang="zh-CN" altLang="en-US" sz="1800" dirty="0">
                <a:solidFill>
                  <a:srgbClr val="00B0F0"/>
                </a:solidFill>
                <a:latin typeface="Consolas" pitchFamily="49" charset="0"/>
                <a:ea typeface="仿宋" pitchFamily="49" charset="-122"/>
                <a:cs typeface="Consolas" pitchFamily="49" charset="0"/>
              </a:rPr>
              <a:t>指向头结点，</a:t>
            </a:r>
            <a:r>
              <a:rPr lang="en-US" altLang="zh-CN" sz="1800" i="1" dirty="0">
                <a:solidFill>
                  <a:srgbClr val="00B0F0"/>
                </a:solidFill>
                <a:latin typeface="Consolas" pitchFamily="49" charset="0"/>
                <a:ea typeface="仿宋" pitchFamily="49" charset="-122"/>
                <a:cs typeface="Consolas" pitchFamily="49" charset="0"/>
              </a:rPr>
              <a:t>j</a:t>
            </a:r>
            <a:r>
              <a:rPr lang="zh-CN" altLang="en-US" sz="1800" dirty="0">
                <a:solidFill>
                  <a:srgbClr val="00B0F0"/>
                </a:solidFill>
                <a:latin typeface="Consolas" pitchFamily="49" charset="0"/>
                <a:ea typeface="仿宋" pitchFamily="49" charset="-122"/>
                <a:cs typeface="Consolas" pitchFamily="49" charset="0"/>
              </a:rPr>
              <a:t>置为</a:t>
            </a:r>
            <a:r>
              <a:rPr lang="en-US" altLang="zh-CN" sz="1800" dirty="0">
                <a:solidFill>
                  <a:srgbClr val="00B0F0"/>
                </a:solidFill>
                <a:latin typeface="Consolas" pitchFamily="49" charset="0"/>
                <a:ea typeface="仿宋" pitchFamily="49" charset="-122"/>
                <a:cs typeface="Consolas" pitchFamily="49" charset="0"/>
              </a:rPr>
              <a:t>0</a:t>
            </a:r>
          </a:p>
          <a:p>
            <a:pPr algn="l">
              <a:lnSpc>
                <a:spcPct val="110000"/>
              </a:lnSpc>
            </a:pPr>
            <a:endParaRPr lang="en-US" altLang="zh-CN" sz="1800" dirty="0">
              <a:solidFill>
                <a:srgbClr val="0000FF"/>
              </a:solidFill>
              <a:latin typeface="Consolas" pitchFamily="49" charset="0"/>
              <a:ea typeface="仿宋" pitchFamily="49" charset="-122"/>
              <a:cs typeface="Consolas" pitchFamily="49" charset="0"/>
            </a:endParaRPr>
          </a:p>
          <a:p>
            <a:pPr algn="l">
              <a:lnSpc>
                <a:spcPct val="110000"/>
              </a:lnSpc>
            </a:pPr>
            <a:r>
              <a:rPr lang="en-US" altLang="zh-CN" sz="1800" dirty="0">
                <a:solidFill>
                  <a:srgbClr val="0000FF"/>
                </a:solidFill>
                <a:latin typeface="Consolas" pitchFamily="49" charset="0"/>
                <a:ea typeface="仿宋" pitchFamily="49" charset="-122"/>
                <a:cs typeface="Consolas" pitchFamily="49" charset="0"/>
              </a:rPr>
              <a:t>   while (j&lt;i-1 &amp;&amp; p!=NULL)</a:t>
            </a:r>
            <a:endParaRPr lang="zh-CN" altLang="en-US" sz="1800" dirty="0">
              <a:solidFill>
                <a:srgbClr val="0000FF"/>
              </a:solidFill>
              <a:latin typeface="Consolas" pitchFamily="49" charset="0"/>
              <a:ea typeface="仿宋" pitchFamily="49" charset="-122"/>
              <a:cs typeface="Consolas" pitchFamily="49" charset="0"/>
            </a:endParaRPr>
          </a:p>
          <a:p>
            <a:pPr algn="l">
              <a:lnSpc>
                <a:spcPct val="11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j++;</a:t>
            </a:r>
          </a:p>
          <a:p>
            <a:pPr algn="l">
              <a:lnSpc>
                <a:spcPct val="110000"/>
              </a:lnSpc>
            </a:pPr>
            <a:r>
              <a:rPr lang="en-US" altLang="zh-CN" sz="1800" dirty="0">
                <a:solidFill>
                  <a:srgbClr val="0000FF"/>
                </a:solidFill>
                <a:latin typeface="Consolas" pitchFamily="49" charset="0"/>
                <a:ea typeface="仿宋" pitchFamily="49" charset="-122"/>
                <a:cs typeface="Consolas" pitchFamily="49" charset="0"/>
              </a:rPr>
              <a:t>	p=p-&gt;next;</a:t>
            </a:r>
          </a:p>
          <a:p>
            <a:pPr algn="l">
              <a:lnSpc>
                <a:spcPct val="110000"/>
              </a:lnSpc>
            </a:pPr>
            <a:r>
              <a:rPr lang="en-US" altLang="zh-CN" sz="1800" dirty="0">
                <a:solidFill>
                  <a:srgbClr val="0000FF"/>
                </a:solidFill>
                <a:latin typeface="Consolas" pitchFamily="49" charset="0"/>
                <a:ea typeface="仿宋" pitchFamily="49" charset="-122"/>
                <a:cs typeface="Consolas" pitchFamily="49" charset="0"/>
              </a:rPr>
              <a:t>   }</a:t>
            </a:r>
          </a:p>
          <a:p>
            <a:pPr algn="l">
              <a:lnSpc>
                <a:spcPct val="110000"/>
              </a:lnSpc>
            </a:pPr>
            <a:endParaRPr lang="en-US" altLang="zh-CN" sz="1800" dirty="0">
              <a:solidFill>
                <a:srgbClr val="0000FF"/>
              </a:solidFill>
              <a:latin typeface="Consolas" pitchFamily="49" charset="0"/>
              <a:ea typeface="仿宋" pitchFamily="49" charset="-122"/>
              <a:cs typeface="Consolas" pitchFamily="49" charset="0"/>
            </a:endParaRPr>
          </a:p>
        </p:txBody>
      </p:sp>
      <p:grpSp>
        <p:nvGrpSpPr>
          <p:cNvPr id="31" name="组合 30"/>
          <p:cNvGrpSpPr/>
          <p:nvPr/>
        </p:nvGrpSpPr>
        <p:grpSpPr>
          <a:xfrm>
            <a:off x="749322" y="2862258"/>
            <a:ext cx="7108826" cy="3638576"/>
            <a:chOff x="749322" y="2959096"/>
            <a:chExt cx="7108826" cy="3638576"/>
          </a:xfrm>
        </p:grpSpPr>
        <p:sp>
          <p:nvSpPr>
            <p:cNvPr id="4" name="TextBox 3"/>
            <p:cNvSpPr txBox="1"/>
            <p:nvPr/>
          </p:nvSpPr>
          <p:spPr>
            <a:xfrm>
              <a:off x="4429124" y="4857760"/>
              <a:ext cx="2571768" cy="400110"/>
            </a:xfrm>
            <a:prstGeom prst="rect">
              <a:avLst/>
            </a:prstGeom>
            <a:noFill/>
          </p:spPr>
          <p:txBody>
            <a:bodyPr wrap="square" rtlCol="0">
              <a:spAutoFit/>
            </a:bodyPr>
            <a:lstStyle/>
            <a:p>
              <a:pPr algn="l"/>
              <a:r>
                <a:rPr lang="zh-CN" altLang="en-US" sz="2000" dirty="0">
                  <a:latin typeface="Consolas" pitchFamily="49" charset="0"/>
                  <a:ea typeface="楷体" pitchFamily="49" charset="-122"/>
                  <a:cs typeface="Consolas" pitchFamily="49" charset="0"/>
                </a:rPr>
                <a:t>查找第</a:t>
              </a:r>
              <a:r>
                <a:rPr lang="en-US" altLang="zh-CN" sz="2000" i="1" err="1">
                  <a:latin typeface="Consolas" pitchFamily="49" charset="0"/>
                  <a:ea typeface="楷体" pitchFamily="49" charset="-122"/>
                  <a:cs typeface="Consolas" pitchFamily="49" charset="0"/>
                </a:rPr>
                <a:t>i</a:t>
              </a:r>
              <a:r>
                <a:rPr lang="en-US" altLang="zh-CN" sz="2000">
                  <a:latin typeface="Consolas" pitchFamily="49" charset="0"/>
                  <a:cs typeface="Consolas" pitchFamily="49" charset="0"/>
                </a:rPr>
                <a:t>-</a:t>
              </a:r>
              <a:r>
                <a:rPr lang="en-US" altLang="zh-CN" sz="2000">
                  <a:latin typeface="Consolas" pitchFamily="49" charset="0"/>
                  <a:ea typeface="楷体" pitchFamily="49" charset="-122"/>
                  <a:cs typeface="Consolas" pitchFamily="49" charset="0"/>
                </a:rPr>
                <a:t>1</a:t>
              </a:r>
              <a:r>
                <a:rPr lang="zh-CN" altLang="en-US" sz="2000">
                  <a:latin typeface="Consolas" pitchFamily="49" charset="0"/>
                  <a:ea typeface="楷体" pitchFamily="49" charset="-122"/>
                  <a:cs typeface="Consolas" pitchFamily="49" charset="0"/>
                </a:rPr>
                <a:t>个结点</a:t>
              </a:r>
              <a:endParaRPr lang="zh-CN" altLang="en-US" sz="2000" dirty="0">
                <a:latin typeface="Consolas" pitchFamily="49" charset="0"/>
                <a:cs typeface="Consolas" pitchFamily="49" charset="0"/>
              </a:endParaRPr>
            </a:p>
          </p:txBody>
        </p:sp>
        <p:sp>
          <p:nvSpPr>
            <p:cNvPr id="6" name="Rectangle 32"/>
            <p:cNvSpPr>
              <a:spLocks noChangeArrowheads="1"/>
            </p:cNvSpPr>
            <p:nvPr/>
          </p:nvSpPr>
          <p:spPr bwMode="auto">
            <a:xfrm>
              <a:off x="1376385" y="5562618"/>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7" name="Rectangle 33"/>
            <p:cNvSpPr>
              <a:spLocks noChangeArrowheads="1"/>
            </p:cNvSpPr>
            <p:nvPr/>
          </p:nvSpPr>
          <p:spPr bwMode="auto">
            <a:xfrm>
              <a:off x="1736747" y="5562618"/>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8" name="Line 34"/>
            <p:cNvSpPr>
              <a:spLocks noChangeShapeType="1"/>
            </p:cNvSpPr>
            <p:nvPr/>
          </p:nvSpPr>
          <p:spPr bwMode="auto">
            <a:xfrm>
              <a:off x="1028722" y="5742005"/>
              <a:ext cx="360363" cy="0"/>
            </a:xfrm>
            <a:prstGeom prst="line">
              <a:avLst/>
            </a:prstGeom>
            <a:noFill/>
            <a:ln w="28575">
              <a:solidFill>
                <a:srgbClr val="7030A0"/>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9" name="Text Box 35"/>
            <p:cNvSpPr txBox="1">
              <a:spLocks noChangeArrowheads="1"/>
            </p:cNvSpPr>
            <p:nvPr/>
          </p:nvSpPr>
          <p:spPr bwMode="auto">
            <a:xfrm>
              <a:off x="749322" y="5562618"/>
              <a:ext cx="268288" cy="366712"/>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宋体" pitchFamily="2" charset="-122"/>
                  <a:cs typeface="Consolas" pitchFamily="49" charset="0"/>
                </a:rPr>
                <a:t>L</a:t>
              </a:r>
            </a:p>
          </p:txBody>
        </p:sp>
        <p:sp>
          <p:nvSpPr>
            <p:cNvPr id="10" name="Rectangle 36"/>
            <p:cNvSpPr>
              <a:spLocks noChangeArrowheads="1"/>
            </p:cNvSpPr>
            <p:nvPr/>
          </p:nvSpPr>
          <p:spPr bwMode="auto">
            <a:xfrm>
              <a:off x="3584597" y="5562618"/>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11" name="Rectangle 37"/>
            <p:cNvSpPr>
              <a:spLocks noChangeArrowheads="1"/>
            </p:cNvSpPr>
            <p:nvPr/>
          </p:nvSpPr>
          <p:spPr bwMode="auto">
            <a:xfrm>
              <a:off x="3944960" y="5562618"/>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2" name="Freeform 38"/>
            <p:cNvSpPr>
              <a:spLocks/>
            </p:cNvSpPr>
            <p:nvPr/>
          </p:nvSpPr>
          <p:spPr bwMode="auto">
            <a:xfrm>
              <a:off x="1916135" y="5740418"/>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13" name="Rectangle 39"/>
            <p:cNvSpPr>
              <a:spLocks noChangeArrowheads="1"/>
            </p:cNvSpPr>
            <p:nvPr/>
          </p:nvSpPr>
          <p:spPr bwMode="auto">
            <a:xfrm>
              <a:off x="4652985" y="5562618"/>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1800" i="1" dirty="0">
                <a:solidFill>
                  <a:srgbClr val="0000FF"/>
                </a:solidFill>
                <a:latin typeface="Consolas" pitchFamily="49" charset="0"/>
                <a:ea typeface="宋体" pitchFamily="2" charset="-122"/>
                <a:cs typeface="Consolas" pitchFamily="49" charset="0"/>
              </a:endParaRPr>
            </a:p>
          </p:txBody>
        </p:sp>
        <p:sp>
          <p:nvSpPr>
            <p:cNvPr id="14" name="Rectangle 40"/>
            <p:cNvSpPr>
              <a:spLocks noChangeArrowheads="1"/>
            </p:cNvSpPr>
            <p:nvPr/>
          </p:nvSpPr>
          <p:spPr bwMode="auto">
            <a:xfrm>
              <a:off x="5013347" y="5562618"/>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5" name="Line 41"/>
            <p:cNvSpPr>
              <a:spLocks noChangeShapeType="1"/>
            </p:cNvSpPr>
            <p:nvPr/>
          </p:nvSpPr>
          <p:spPr bwMode="auto">
            <a:xfrm>
              <a:off x="4151310" y="5742005"/>
              <a:ext cx="468000" cy="0"/>
            </a:xfrm>
            <a:prstGeom prst="line">
              <a:avLst/>
            </a:prstGeom>
            <a:noFill/>
            <a:ln w="9525">
              <a:solidFill>
                <a:schemeClr val="tx1"/>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16" name="Rectangle 42"/>
            <p:cNvSpPr>
              <a:spLocks noChangeArrowheads="1"/>
            </p:cNvSpPr>
            <p:nvPr/>
          </p:nvSpPr>
          <p:spPr bwMode="auto">
            <a:xfrm>
              <a:off x="7065985" y="5562618"/>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17" name="Rectangle 43"/>
            <p:cNvSpPr>
              <a:spLocks noChangeArrowheads="1"/>
            </p:cNvSpPr>
            <p:nvPr/>
          </p:nvSpPr>
          <p:spPr bwMode="auto">
            <a:xfrm>
              <a:off x="7426347" y="5562618"/>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18" name="Freeform 44"/>
            <p:cNvSpPr>
              <a:spLocks/>
            </p:cNvSpPr>
            <p:nvPr/>
          </p:nvSpPr>
          <p:spPr bwMode="auto">
            <a:xfrm>
              <a:off x="6591322" y="5740418"/>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19" name="Freeform 45"/>
            <p:cNvSpPr>
              <a:spLocks/>
            </p:cNvSpPr>
            <p:nvPr/>
          </p:nvSpPr>
          <p:spPr bwMode="auto">
            <a:xfrm>
              <a:off x="2984522" y="5738830"/>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20" name="Text Box 46"/>
            <p:cNvSpPr txBox="1">
              <a:spLocks noChangeArrowheads="1"/>
            </p:cNvSpPr>
            <p:nvPr/>
          </p:nvSpPr>
          <p:spPr bwMode="auto">
            <a:xfrm>
              <a:off x="2513035" y="5424505"/>
              <a:ext cx="720725" cy="461665"/>
            </a:xfrm>
            <a:prstGeom prst="rect">
              <a:avLst/>
            </a:prstGeom>
            <a:noFill/>
            <a:ln w="9525">
              <a:noFill/>
              <a:miter lim="800000"/>
              <a:headEnd/>
              <a:tailEnd/>
            </a:ln>
            <a:effectLst/>
          </p:spPr>
          <p:txBody>
            <a:bodyPr>
              <a:spAutoFit/>
            </a:bodyPr>
            <a:lstStyle/>
            <a:p>
              <a:pPr algn="l">
                <a:spcBef>
                  <a:spcPct val="50000"/>
                </a:spcBef>
              </a:pPr>
              <a:r>
                <a:rPr lang="en-US" altLang="zh-CN" b="0">
                  <a:latin typeface="Consolas" pitchFamily="49" charset="0"/>
                  <a:ea typeface="宋体" pitchFamily="2" charset="-122"/>
                  <a:cs typeface="Consolas" pitchFamily="49" charset="0"/>
                </a:rPr>
                <a:t>…</a:t>
              </a:r>
            </a:p>
          </p:txBody>
        </p:sp>
        <p:sp>
          <p:nvSpPr>
            <p:cNvPr id="21" name="Line 47"/>
            <p:cNvSpPr>
              <a:spLocks noChangeShapeType="1"/>
            </p:cNvSpPr>
            <p:nvPr/>
          </p:nvSpPr>
          <p:spPr bwMode="auto">
            <a:xfrm>
              <a:off x="3714744" y="5200668"/>
              <a:ext cx="0" cy="358775"/>
            </a:xfrm>
            <a:prstGeom prst="line">
              <a:avLst/>
            </a:prstGeom>
            <a:noFill/>
            <a:ln w="28575">
              <a:solidFill>
                <a:srgbClr val="FF00FF"/>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22" name="Text Box 48"/>
            <p:cNvSpPr txBox="1">
              <a:spLocks noChangeArrowheads="1"/>
            </p:cNvSpPr>
            <p:nvPr/>
          </p:nvSpPr>
          <p:spPr bwMode="auto">
            <a:xfrm>
              <a:off x="3773492" y="5103846"/>
              <a:ext cx="584194" cy="366712"/>
            </a:xfrm>
            <a:prstGeom prst="rect">
              <a:avLst/>
            </a:prstGeom>
            <a:noFill/>
            <a:ln w="9525">
              <a:noFill/>
              <a:miter lim="800000"/>
              <a:headEnd/>
              <a:tailEnd/>
            </a:ln>
            <a:effectLst/>
          </p:spPr>
          <p:txBody>
            <a:bodyPr wrap="square">
              <a:spAutoFit/>
            </a:bodyPr>
            <a:lstStyle/>
            <a:p>
              <a:pPr algn="l">
                <a:spcBef>
                  <a:spcPct val="50000"/>
                </a:spcBef>
              </a:pPr>
              <a:r>
                <a:rPr lang="en-US" altLang="zh-CN" sz="1800" i="1" dirty="0" err="1">
                  <a:latin typeface="Consolas" pitchFamily="49" charset="0"/>
                  <a:ea typeface="宋体" pitchFamily="2" charset="-122"/>
                  <a:cs typeface="Consolas" pitchFamily="49" charset="0"/>
                </a:rPr>
                <a:t>i</a:t>
              </a:r>
              <a:r>
                <a:rPr lang="en-US" altLang="zh-CN" sz="1800" dirty="0">
                  <a:latin typeface="Consolas" pitchFamily="49" charset="0"/>
                  <a:ea typeface="+mn-ea"/>
                  <a:cs typeface="Consolas" pitchFamily="49" charset="0"/>
                </a:rPr>
                <a:t>-</a:t>
              </a:r>
              <a:r>
                <a:rPr lang="en-US" altLang="zh-CN" sz="1800" dirty="0">
                  <a:latin typeface="Consolas" pitchFamily="49" charset="0"/>
                  <a:ea typeface="宋体" pitchFamily="2" charset="-122"/>
                  <a:cs typeface="Consolas" pitchFamily="49" charset="0"/>
                </a:rPr>
                <a:t>1</a:t>
              </a:r>
            </a:p>
          </p:txBody>
        </p:sp>
        <p:sp>
          <p:nvSpPr>
            <p:cNvPr id="23" name="Freeform 49"/>
            <p:cNvSpPr>
              <a:spLocks/>
            </p:cNvSpPr>
            <p:nvPr/>
          </p:nvSpPr>
          <p:spPr bwMode="auto">
            <a:xfrm>
              <a:off x="5122885" y="5742005"/>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24" name="Text Box 50"/>
            <p:cNvSpPr txBox="1">
              <a:spLocks noChangeArrowheads="1"/>
            </p:cNvSpPr>
            <p:nvPr/>
          </p:nvSpPr>
          <p:spPr bwMode="auto">
            <a:xfrm>
              <a:off x="5859485" y="5394343"/>
              <a:ext cx="720725" cy="461665"/>
            </a:xfrm>
            <a:prstGeom prst="rect">
              <a:avLst/>
            </a:prstGeom>
            <a:noFill/>
            <a:ln w="9525">
              <a:noFill/>
              <a:miter lim="800000"/>
              <a:headEnd/>
              <a:tailEnd/>
            </a:ln>
            <a:effectLst/>
          </p:spPr>
          <p:txBody>
            <a:bodyPr>
              <a:spAutoFit/>
            </a:bodyPr>
            <a:lstStyle/>
            <a:p>
              <a:pPr algn="l">
                <a:spcBef>
                  <a:spcPct val="50000"/>
                </a:spcBef>
              </a:pPr>
              <a:r>
                <a:rPr lang="en-US" altLang="zh-CN" b="0" dirty="0">
                  <a:latin typeface="Consolas" pitchFamily="49" charset="0"/>
                  <a:ea typeface="宋体" pitchFamily="2" charset="-122"/>
                  <a:cs typeface="Consolas" pitchFamily="49" charset="0"/>
                </a:rPr>
                <a:t>…</a:t>
              </a:r>
            </a:p>
          </p:txBody>
        </p:sp>
        <p:sp>
          <p:nvSpPr>
            <p:cNvPr id="25" name="Line 25"/>
            <p:cNvSpPr>
              <a:spLocks noChangeShapeType="1"/>
            </p:cNvSpPr>
            <p:nvPr/>
          </p:nvSpPr>
          <p:spPr bwMode="auto">
            <a:xfrm flipV="1">
              <a:off x="3724261" y="5948378"/>
              <a:ext cx="0" cy="288925"/>
            </a:xfrm>
            <a:prstGeom prst="line">
              <a:avLst/>
            </a:prstGeom>
            <a:noFill/>
            <a:ln w="28575">
              <a:solidFill>
                <a:srgbClr val="FF00FF"/>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26" name="Text Box 26"/>
            <p:cNvSpPr txBox="1">
              <a:spLocks noChangeArrowheads="1"/>
            </p:cNvSpPr>
            <p:nvPr/>
          </p:nvSpPr>
          <p:spPr bwMode="auto">
            <a:xfrm>
              <a:off x="3571868" y="6230960"/>
              <a:ext cx="360363" cy="366712"/>
            </a:xfrm>
            <a:prstGeom prst="rect">
              <a:avLst/>
            </a:prstGeom>
            <a:noFill/>
            <a:ln w="9525">
              <a:noFill/>
              <a:miter lim="800000"/>
              <a:headEnd/>
              <a:tailEnd/>
            </a:ln>
            <a:effectLst/>
          </p:spPr>
          <p:txBody>
            <a:bodyPr>
              <a:spAutoFit/>
            </a:bodyPr>
            <a:lstStyle/>
            <a:p>
              <a:pPr algn="l">
                <a:spcBef>
                  <a:spcPct val="50000"/>
                </a:spcBef>
              </a:pPr>
              <a:r>
                <a:rPr lang="en-US" altLang="zh-CN" sz="1800" i="1" dirty="0">
                  <a:latin typeface="Consolas" pitchFamily="49" charset="0"/>
                  <a:cs typeface="Consolas" pitchFamily="49" charset="0"/>
                </a:rPr>
                <a:t>p</a:t>
              </a:r>
            </a:p>
          </p:txBody>
        </p:sp>
        <p:sp>
          <p:nvSpPr>
            <p:cNvPr id="27" name="矩形 26"/>
            <p:cNvSpPr/>
            <p:nvPr/>
          </p:nvSpPr>
          <p:spPr>
            <a:xfrm>
              <a:off x="857224" y="2959096"/>
              <a:ext cx="7000924" cy="1499404"/>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30" name="下箭头 29"/>
            <p:cNvSpPr/>
            <p:nvPr/>
          </p:nvSpPr>
          <p:spPr>
            <a:xfrm>
              <a:off x="4286248" y="4500570"/>
              <a:ext cx="142876" cy="714380"/>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3" name="幻灯片编号占位符 2"/>
          <p:cNvSpPr>
            <a:spLocks noGrp="1"/>
          </p:cNvSpPr>
          <p:nvPr>
            <p:ph type="sldNum" sz="quarter" idx="12"/>
          </p:nvPr>
        </p:nvSpPr>
        <p:spPr/>
        <p:txBody>
          <a:bodyPr/>
          <a:lstStyle/>
          <a:p>
            <a:fld id="{BC067DFE-42A7-4CB5-93C4-F2F97DA7580C}" type="slidenum">
              <a:rPr lang="en-US" altLang="zh-CN" smtClean="0"/>
              <a:pPr/>
              <a:t>63</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4506"/>
    </mc:Choice>
    <mc:Fallback xmlns="">
      <p:transition xmlns:p14="http://schemas.microsoft.com/office/powerpoint/2010/main" spd="slow" advTm="2450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10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10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107">
                                            <p:txEl>
                                              <p:pRg st="7" end="7"/>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290541" y="285728"/>
            <a:ext cx="8353425" cy="313932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algn="l"/>
            <a:r>
              <a:rPr kumimoji="1" lang="en-US" altLang="zh-CN" sz="1800" dirty="0">
                <a:solidFill>
                  <a:srgbClr val="0000FF"/>
                </a:solidFill>
                <a:latin typeface="Consolas" pitchFamily="49" charset="0"/>
                <a:ea typeface="仿宋" pitchFamily="49" charset="-122"/>
                <a:cs typeface="Consolas" pitchFamily="49" charset="0"/>
              </a:rPr>
              <a:t>   if (p==NULL)	</a:t>
            </a:r>
            <a:r>
              <a:rPr kumimoji="1" lang="en-US" altLang="zh-CN" sz="1800" dirty="0">
                <a:solidFill>
                  <a:srgbClr val="0070C0"/>
                </a:solidFill>
                <a:latin typeface="Consolas" pitchFamily="49" charset="0"/>
                <a:ea typeface="仿宋" pitchFamily="49" charset="-122"/>
                <a:cs typeface="Consolas" pitchFamily="49" charset="0"/>
              </a:rPr>
              <a:t>//</a:t>
            </a:r>
            <a:r>
              <a:rPr kumimoji="1" lang="zh-CN" altLang="en-US" sz="1800" dirty="0">
                <a:solidFill>
                  <a:srgbClr val="0070C0"/>
                </a:solidFill>
                <a:latin typeface="Consolas" pitchFamily="49" charset="0"/>
                <a:ea typeface="仿宋" pitchFamily="49" charset="-122"/>
                <a:cs typeface="Consolas" pitchFamily="49" charset="0"/>
              </a:rPr>
              <a:t>未找到第</a:t>
            </a:r>
            <a:r>
              <a:rPr kumimoji="1" lang="en-US" altLang="zh-CN" sz="1800" i="1" dirty="0">
                <a:solidFill>
                  <a:srgbClr val="0070C0"/>
                </a:solidFill>
                <a:latin typeface="Consolas" pitchFamily="49" charset="0"/>
                <a:ea typeface="仿宋" pitchFamily="49" charset="-122"/>
                <a:cs typeface="Consolas" pitchFamily="49" charset="0"/>
              </a:rPr>
              <a:t>i</a:t>
            </a:r>
            <a:r>
              <a:rPr kumimoji="1" lang="en-US" altLang="zh-CN" sz="1800" dirty="0">
                <a:solidFill>
                  <a:srgbClr val="0070C0"/>
                </a:solidFill>
                <a:latin typeface="Consolas" pitchFamily="49" charset="0"/>
                <a:ea typeface="仿宋" pitchFamily="49" charset="-122"/>
                <a:cs typeface="Consolas" pitchFamily="49" charset="0"/>
              </a:rPr>
              <a:t>-1</a:t>
            </a:r>
            <a:r>
              <a:rPr kumimoji="1" lang="zh-CN" altLang="en-US" sz="1800" dirty="0">
                <a:solidFill>
                  <a:srgbClr val="0070C0"/>
                </a:solidFill>
                <a:latin typeface="Consolas" pitchFamily="49" charset="0"/>
                <a:ea typeface="仿宋" pitchFamily="49" charset="-122"/>
                <a:cs typeface="Consolas" pitchFamily="49" charset="0"/>
              </a:rPr>
              <a:t>个结点，返回</a:t>
            </a:r>
            <a:r>
              <a:rPr kumimoji="1" lang="en-US" altLang="zh-CN" sz="1800" dirty="0">
                <a:solidFill>
                  <a:srgbClr val="0070C0"/>
                </a:solidFill>
                <a:latin typeface="Consolas" pitchFamily="49" charset="0"/>
                <a:ea typeface="仿宋" pitchFamily="49" charset="-122"/>
                <a:cs typeface="Consolas" pitchFamily="49" charset="0"/>
              </a:rPr>
              <a:t>false</a:t>
            </a:r>
          </a:p>
          <a:p>
            <a:pPr algn="l"/>
            <a:r>
              <a:rPr kumimoji="1" lang="en-US" altLang="zh-CN" sz="1800" dirty="0">
                <a:solidFill>
                  <a:srgbClr val="0000FF"/>
                </a:solidFill>
                <a:latin typeface="Consolas" pitchFamily="49" charset="0"/>
                <a:ea typeface="仿宋" pitchFamily="49" charset="-122"/>
                <a:cs typeface="Consolas" pitchFamily="49" charset="0"/>
              </a:rPr>
              <a:t>       return false;</a:t>
            </a:r>
          </a:p>
          <a:p>
            <a:pPr algn="l"/>
            <a:r>
              <a:rPr kumimoji="1" lang="en-US" altLang="zh-CN" sz="1800" dirty="0">
                <a:solidFill>
                  <a:srgbClr val="0000FF"/>
                </a:solidFill>
                <a:latin typeface="Consolas" pitchFamily="49" charset="0"/>
                <a:ea typeface="仿宋" pitchFamily="49" charset="-122"/>
                <a:cs typeface="Consolas" pitchFamily="49" charset="0"/>
              </a:rPr>
              <a:t>   else			</a:t>
            </a:r>
            <a:r>
              <a:rPr kumimoji="1" lang="en-US" altLang="zh-CN" sz="1800" dirty="0">
                <a:solidFill>
                  <a:srgbClr val="0070C0"/>
                </a:solidFill>
                <a:latin typeface="Consolas" pitchFamily="49" charset="0"/>
                <a:ea typeface="仿宋" pitchFamily="49" charset="-122"/>
                <a:cs typeface="Consolas" pitchFamily="49" charset="0"/>
              </a:rPr>
              <a:t>//</a:t>
            </a:r>
            <a:r>
              <a:rPr kumimoji="1" lang="zh-CN" altLang="en-US" sz="1800" dirty="0">
                <a:solidFill>
                  <a:srgbClr val="0070C0"/>
                </a:solidFill>
                <a:latin typeface="Consolas" pitchFamily="49" charset="0"/>
                <a:ea typeface="仿宋" pitchFamily="49" charset="-122"/>
                <a:cs typeface="Consolas" pitchFamily="49" charset="0"/>
              </a:rPr>
              <a:t>找到第</a:t>
            </a:r>
            <a:r>
              <a:rPr kumimoji="1" lang="en-US" altLang="zh-CN" sz="1800" i="1" dirty="0">
                <a:solidFill>
                  <a:srgbClr val="0070C0"/>
                </a:solidFill>
                <a:latin typeface="Consolas" pitchFamily="49" charset="0"/>
                <a:ea typeface="仿宋" pitchFamily="49" charset="-122"/>
                <a:cs typeface="Consolas" pitchFamily="49" charset="0"/>
              </a:rPr>
              <a:t>i</a:t>
            </a:r>
            <a:r>
              <a:rPr kumimoji="1" lang="en-US" altLang="zh-CN" sz="1800" dirty="0">
                <a:solidFill>
                  <a:srgbClr val="0070C0"/>
                </a:solidFill>
                <a:latin typeface="Consolas" pitchFamily="49" charset="0"/>
                <a:ea typeface="仿宋" pitchFamily="49" charset="-122"/>
                <a:cs typeface="Consolas" pitchFamily="49" charset="0"/>
              </a:rPr>
              <a:t>-1</a:t>
            </a:r>
            <a:r>
              <a:rPr kumimoji="1" lang="zh-CN" altLang="en-US" sz="1800" dirty="0">
                <a:solidFill>
                  <a:srgbClr val="0070C0"/>
                </a:solidFill>
                <a:latin typeface="Consolas" pitchFamily="49" charset="0"/>
                <a:ea typeface="仿宋" pitchFamily="49" charset="-122"/>
                <a:cs typeface="Consolas" pitchFamily="49" charset="0"/>
              </a:rPr>
              <a:t>个结点</a:t>
            </a:r>
            <a:r>
              <a:rPr kumimoji="1" lang="en-US" altLang="zh-CN" sz="1800" dirty="0">
                <a:solidFill>
                  <a:srgbClr val="0070C0"/>
                </a:solidFill>
                <a:latin typeface="Consolas" pitchFamily="49" charset="0"/>
                <a:ea typeface="仿宋" pitchFamily="49" charset="-122"/>
                <a:cs typeface="Consolas" pitchFamily="49" charset="0"/>
              </a:rPr>
              <a:t>p</a:t>
            </a:r>
            <a:r>
              <a:rPr kumimoji="1" lang="zh-CN" altLang="en-US" sz="1800" dirty="0">
                <a:solidFill>
                  <a:srgbClr val="0070C0"/>
                </a:solidFill>
                <a:latin typeface="Consolas" pitchFamily="49" charset="0"/>
                <a:ea typeface="仿宋" pitchFamily="49" charset="-122"/>
                <a:cs typeface="Consolas" pitchFamily="49" charset="0"/>
              </a:rPr>
              <a:t>，插入新结点并返回</a:t>
            </a:r>
            <a:r>
              <a:rPr kumimoji="1" lang="en-US" altLang="zh-CN" sz="1800" dirty="0">
                <a:solidFill>
                  <a:srgbClr val="0070C0"/>
                </a:solidFill>
                <a:latin typeface="Consolas" pitchFamily="49" charset="0"/>
                <a:ea typeface="仿宋" pitchFamily="49" charset="-122"/>
                <a:cs typeface="Consolas" pitchFamily="49" charset="0"/>
              </a:rPr>
              <a:t>true</a:t>
            </a:r>
          </a:p>
          <a:p>
            <a:pPr algn="l"/>
            <a:r>
              <a:rPr kumimoji="1" lang="en-US" altLang="zh-CN" sz="1800" dirty="0">
                <a:solidFill>
                  <a:srgbClr val="0000FF"/>
                </a:solidFill>
                <a:latin typeface="Consolas" pitchFamily="49" charset="0"/>
                <a:ea typeface="仿宋" pitchFamily="49" charset="-122"/>
                <a:cs typeface="Consolas" pitchFamily="49" charset="0"/>
              </a:rPr>
              <a:t>   {</a:t>
            </a:r>
          </a:p>
          <a:p>
            <a:pPr algn="l"/>
            <a:r>
              <a:rPr kumimoji="1" lang="en-US" altLang="zh-CN" sz="1800" dirty="0">
                <a:solidFill>
                  <a:srgbClr val="0000FF"/>
                </a:solidFill>
                <a:latin typeface="Consolas" pitchFamily="49" charset="0"/>
                <a:ea typeface="仿宋" pitchFamily="49" charset="-122"/>
                <a:cs typeface="Consolas" pitchFamily="49" charset="0"/>
              </a:rPr>
              <a:t>	s=(</a:t>
            </a:r>
            <a:r>
              <a:rPr kumimoji="1" lang="en-US" altLang="zh-CN" sz="1800" dirty="0" err="1">
                <a:solidFill>
                  <a:srgbClr val="0000FF"/>
                </a:solidFill>
                <a:latin typeface="Consolas" pitchFamily="49" charset="0"/>
                <a:ea typeface="仿宋" pitchFamily="49" charset="-122"/>
                <a:cs typeface="Consolas" pitchFamily="49" charset="0"/>
              </a:rPr>
              <a:t>LinkNode</a:t>
            </a:r>
            <a:r>
              <a:rPr kumimoji="1" lang="en-US" altLang="zh-CN" sz="1800" dirty="0">
                <a:solidFill>
                  <a:srgbClr val="0000FF"/>
                </a:solidFill>
                <a:latin typeface="Consolas" pitchFamily="49" charset="0"/>
                <a:ea typeface="仿宋" pitchFamily="49" charset="-122"/>
                <a:cs typeface="Consolas" pitchFamily="49" charset="0"/>
              </a:rPr>
              <a:t> *)malloc(</a:t>
            </a:r>
            <a:r>
              <a:rPr kumimoji="1" lang="en-US" altLang="zh-CN" sz="1800" dirty="0" err="1">
                <a:solidFill>
                  <a:srgbClr val="0000FF"/>
                </a:solidFill>
                <a:latin typeface="Consolas" pitchFamily="49" charset="0"/>
                <a:ea typeface="仿宋" pitchFamily="49" charset="-122"/>
                <a:cs typeface="Consolas" pitchFamily="49" charset="0"/>
              </a:rPr>
              <a:t>sizeof</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LinkNode</a:t>
            </a:r>
            <a:r>
              <a:rPr kumimoji="1" lang="en-US" altLang="zh-CN" sz="1800" dirty="0">
                <a:solidFill>
                  <a:srgbClr val="0000FF"/>
                </a:solidFill>
                <a:latin typeface="Consolas" pitchFamily="49" charset="0"/>
                <a:ea typeface="仿宋" pitchFamily="49" charset="-122"/>
                <a:cs typeface="Consolas" pitchFamily="49" charset="0"/>
              </a:rPr>
              <a:t>));</a:t>
            </a:r>
          </a:p>
          <a:p>
            <a:pPr algn="l"/>
            <a:r>
              <a:rPr kumimoji="1" lang="en-US" altLang="zh-CN" sz="1800" dirty="0">
                <a:solidFill>
                  <a:srgbClr val="0000FF"/>
                </a:solidFill>
                <a:latin typeface="Consolas" pitchFamily="49" charset="0"/>
                <a:ea typeface="仿宋" pitchFamily="49" charset="-122"/>
                <a:cs typeface="Consolas" pitchFamily="49" charset="0"/>
              </a:rPr>
              <a:t>	s-&gt;data=e;		</a:t>
            </a:r>
            <a:r>
              <a:rPr kumimoji="1" lang="en-US" altLang="zh-CN" sz="1800" dirty="0">
                <a:solidFill>
                  <a:srgbClr val="0070C0"/>
                </a:solidFill>
                <a:latin typeface="Consolas" pitchFamily="49" charset="0"/>
                <a:ea typeface="仿宋" pitchFamily="49" charset="-122"/>
                <a:cs typeface="Consolas" pitchFamily="49" charset="0"/>
              </a:rPr>
              <a:t>//</a:t>
            </a:r>
            <a:r>
              <a:rPr kumimoji="1" lang="zh-CN" altLang="en-US" sz="1800" dirty="0">
                <a:solidFill>
                  <a:srgbClr val="0070C0"/>
                </a:solidFill>
                <a:latin typeface="Consolas" pitchFamily="49" charset="0"/>
                <a:ea typeface="仿宋" pitchFamily="49" charset="-122"/>
                <a:cs typeface="Consolas" pitchFamily="49" charset="0"/>
              </a:rPr>
              <a:t>创建新结点</a:t>
            </a:r>
            <a:r>
              <a:rPr kumimoji="1" lang="en-US" altLang="zh-CN" sz="1800" dirty="0">
                <a:solidFill>
                  <a:srgbClr val="0070C0"/>
                </a:solidFill>
                <a:latin typeface="Consolas" pitchFamily="49" charset="0"/>
                <a:ea typeface="仿宋" pitchFamily="49" charset="-122"/>
                <a:cs typeface="Consolas" pitchFamily="49" charset="0"/>
              </a:rPr>
              <a:t>s</a:t>
            </a:r>
            <a:r>
              <a:rPr kumimoji="1" lang="zh-CN" altLang="en-US" sz="1800" dirty="0">
                <a:solidFill>
                  <a:srgbClr val="0070C0"/>
                </a:solidFill>
                <a:latin typeface="Consolas" pitchFamily="49" charset="0"/>
                <a:ea typeface="仿宋" pitchFamily="49" charset="-122"/>
                <a:cs typeface="Consolas" pitchFamily="49" charset="0"/>
              </a:rPr>
              <a:t>，其</a:t>
            </a:r>
            <a:r>
              <a:rPr kumimoji="1" lang="en-US" altLang="zh-CN" sz="1800" dirty="0">
                <a:solidFill>
                  <a:srgbClr val="0070C0"/>
                </a:solidFill>
                <a:latin typeface="Consolas" pitchFamily="49" charset="0"/>
                <a:ea typeface="仿宋" pitchFamily="49" charset="-122"/>
                <a:cs typeface="Consolas" pitchFamily="49" charset="0"/>
              </a:rPr>
              <a:t>data</a:t>
            </a:r>
            <a:r>
              <a:rPr kumimoji="1" lang="zh-CN" altLang="en-US" sz="1800" dirty="0">
                <a:solidFill>
                  <a:srgbClr val="0070C0"/>
                </a:solidFill>
                <a:latin typeface="Consolas" pitchFamily="49" charset="0"/>
                <a:ea typeface="仿宋" pitchFamily="49" charset="-122"/>
                <a:cs typeface="Consolas" pitchFamily="49" charset="0"/>
              </a:rPr>
              <a:t>域置为</a:t>
            </a:r>
            <a:r>
              <a:rPr kumimoji="1" lang="en-US" altLang="zh-CN" sz="1800" dirty="0">
                <a:solidFill>
                  <a:srgbClr val="0070C0"/>
                </a:solidFill>
                <a:latin typeface="Consolas" pitchFamily="49" charset="0"/>
                <a:ea typeface="仿宋" pitchFamily="49" charset="-122"/>
                <a:cs typeface="Consolas" pitchFamily="49" charset="0"/>
              </a:rPr>
              <a:t>e</a:t>
            </a:r>
          </a:p>
          <a:p>
            <a:pPr algn="l"/>
            <a:r>
              <a:rPr kumimoji="1" lang="en-US" altLang="zh-CN" sz="1800" dirty="0">
                <a:solidFill>
                  <a:srgbClr val="0000FF"/>
                </a:solidFill>
                <a:latin typeface="Consolas" pitchFamily="49" charset="0"/>
                <a:ea typeface="仿宋" pitchFamily="49" charset="-122"/>
                <a:cs typeface="Consolas" pitchFamily="49" charset="0"/>
              </a:rPr>
              <a:t>	s-&gt;next=p-&gt;next;	</a:t>
            </a:r>
            <a:r>
              <a:rPr kumimoji="1" lang="en-US" altLang="zh-CN" sz="1800" dirty="0">
                <a:solidFill>
                  <a:srgbClr val="0070C0"/>
                </a:solidFill>
                <a:latin typeface="Consolas" pitchFamily="49" charset="0"/>
                <a:ea typeface="仿宋" pitchFamily="49" charset="-122"/>
                <a:cs typeface="Consolas" pitchFamily="49" charset="0"/>
              </a:rPr>
              <a:t>//</a:t>
            </a:r>
            <a:r>
              <a:rPr kumimoji="1" lang="zh-CN" altLang="en-US" sz="1800" dirty="0">
                <a:solidFill>
                  <a:srgbClr val="0070C0"/>
                </a:solidFill>
                <a:latin typeface="Consolas" pitchFamily="49" charset="0"/>
                <a:ea typeface="仿宋" pitchFamily="49" charset="-122"/>
                <a:cs typeface="Consolas" pitchFamily="49" charset="0"/>
              </a:rPr>
              <a:t>将</a:t>
            </a:r>
            <a:r>
              <a:rPr kumimoji="1" lang="en-US" altLang="zh-CN" sz="1800" dirty="0">
                <a:solidFill>
                  <a:srgbClr val="0070C0"/>
                </a:solidFill>
                <a:latin typeface="Consolas" pitchFamily="49" charset="0"/>
                <a:ea typeface="仿宋" pitchFamily="49" charset="-122"/>
                <a:cs typeface="Consolas" pitchFamily="49" charset="0"/>
              </a:rPr>
              <a:t>s</a:t>
            </a:r>
            <a:r>
              <a:rPr kumimoji="1" lang="zh-CN" altLang="en-US" sz="1800" dirty="0">
                <a:solidFill>
                  <a:srgbClr val="0070C0"/>
                </a:solidFill>
                <a:latin typeface="Consolas" pitchFamily="49" charset="0"/>
                <a:ea typeface="仿宋" pitchFamily="49" charset="-122"/>
                <a:cs typeface="Consolas" pitchFamily="49" charset="0"/>
              </a:rPr>
              <a:t>插入到</a:t>
            </a:r>
            <a:r>
              <a:rPr kumimoji="1" lang="en-US" altLang="zh-CN" sz="1800" dirty="0">
                <a:solidFill>
                  <a:srgbClr val="0070C0"/>
                </a:solidFill>
                <a:latin typeface="Consolas" pitchFamily="49" charset="0"/>
                <a:ea typeface="仿宋" pitchFamily="49" charset="-122"/>
                <a:cs typeface="Consolas" pitchFamily="49" charset="0"/>
              </a:rPr>
              <a:t>p</a:t>
            </a:r>
            <a:r>
              <a:rPr kumimoji="1" lang="zh-CN" altLang="en-US" sz="1800" dirty="0">
                <a:solidFill>
                  <a:srgbClr val="0070C0"/>
                </a:solidFill>
                <a:latin typeface="Consolas" pitchFamily="49" charset="0"/>
                <a:ea typeface="仿宋" pitchFamily="49" charset="-122"/>
                <a:cs typeface="Consolas" pitchFamily="49" charset="0"/>
              </a:rPr>
              <a:t>之后</a:t>
            </a:r>
          </a:p>
          <a:p>
            <a:pPr algn="l"/>
            <a:r>
              <a:rPr kumimoji="1" lang="zh-CN" altLang="en-US"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p-&gt;next=s;</a:t>
            </a:r>
          </a:p>
          <a:p>
            <a:pPr algn="l"/>
            <a:r>
              <a:rPr kumimoji="1" lang="en-US" altLang="zh-CN" sz="1800" dirty="0">
                <a:solidFill>
                  <a:srgbClr val="0000FF"/>
                </a:solidFill>
                <a:latin typeface="Consolas" pitchFamily="49" charset="0"/>
                <a:ea typeface="仿宋" pitchFamily="49" charset="-122"/>
                <a:cs typeface="Consolas" pitchFamily="49" charset="0"/>
              </a:rPr>
              <a:t>	return true;</a:t>
            </a:r>
          </a:p>
          <a:p>
            <a:pPr algn="l"/>
            <a:r>
              <a:rPr kumimoji="1" lang="en-US" altLang="zh-CN" sz="1800" dirty="0">
                <a:solidFill>
                  <a:srgbClr val="0000FF"/>
                </a:solidFill>
                <a:latin typeface="Consolas" pitchFamily="49" charset="0"/>
                <a:ea typeface="仿宋" pitchFamily="49" charset="-122"/>
                <a:cs typeface="Consolas" pitchFamily="49" charset="0"/>
              </a:rPr>
              <a:t>   }</a:t>
            </a:r>
          </a:p>
          <a:p>
            <a:pPr algn="l"/>
            <a:r>
              <a:rPr kumimoji="1" lang="en-US" altLang="zh-CN" sz="1800" dirty="0">
                <a:solidFill>
                  <a:srgbClr val="0000FF"/>
                </a:solidFill>
                <a:latin typeface="Consolas" pitchFamily="49" charset="0"/>
                <a:ea typeface="仿宋" pitchFamily="49" charset="-122"/>
                <a:cs typeface="Consolas" pitchFamily="49" charset="0"/>
              </a:rPr>
              <a:t>}</a:t>
            </a:r>
          </a:p>
        </p:txBody>
      </p:sp>
      <p:grpSp>
        <p:nvGrpSpPr>
          <p:cNvPr id="34" name="组合 33"/>
          <p:cNvGrpSpPr/>
          <p:nvPr/>
        </p:nvGrpSpPr>
        <p:grpSpPr>
          <a:xfrm>
            <a:off x="428596" y="1916832"/>
            <a:ext cx="7572428" cy="4857784"/>
            <a:chOff x="428596" y="1500174"/>
            <a:chExt cx="7572428" cy="4857784"/>
          </a:xfrm>
        </p:grpSpPr>
        <p:sp>
          <p:nvSpPr>
            <p:cNvPr id="3" name="TextBox 2"/>
            <p:cNvSpPr txBox="1"/>
            <p:nvPr/>
          </p:nvSpPr>
          <p:spPr>
            <a:xfrm>
              <a:off x="4286248" y="4786322"/>
              <a:ext cx="785818" cy="400110"/>
            </a:xfrm>
            <a:prstGeom prst="rect">
              <a:avLst/>
            </a:prstGeom>
            <a:noFill/>
          </p:spPr>
          <p:txBody>
            <a:bodyPr wrap="square" rtlCol="0">
              <a:spAutoFit/>
            </a:bodyPr>
            <a:lstStyle/>
            <a:p>
              <a:pPr algn="l"/>
              <a:r>
                <a:rPr lang="zh-CN" altLang="en-US" sz="2000" dirty="0">
                  <a:latin typeface="Consolas" pitchFamily="49" charset="0"/>
                  <a:ea typeface="楷体" pitchFamily="49" charset="-122"/>
                  <a:cs typeface="Consolas" pitchFamily="49" charset="0"/>
                </a:rPr>
                <a:t>插入</a:t>
              </a:r>
              <a:endParaRPr lang="zh-CN" altLang="en-US" sz="2000" dirty="0">
                <a:latin typeface="Consolas" pitchFamily="49" charset="0"/>
                <a:cs typeface="Consolas" pitchFamily="49" charset="0"/>
              </a:endParaRPr>
            </a:p>
          </p:txBody>
        </p:sp>
        <p:sp>
          <p:nvSpPr>
            <p:cNvPr id="4" name="Rectangle 32"/>
            <p:cNvSpPr>
              <a:spLocks noChangeArrowheads="1"/>
            </p:cNvSpPr>
            <p:nvPr/>
          </p:nvSpPr>
          <p:spPr bwMode="auto">
            <a:xfrm>
              <a:off x="1055659" y="5322904"/>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5" name="Rectangle 33"/>
            <p:cNvSpPr>
              <a:spLocks noChangeArrowheads="1"/>
            </p:cNvSpPr>
            <p:nvPr/>
          </p:nvSpPr>
          <p:spPr bwMode="auto">
            <a:xfrm>
              <a:off x="1416021" y="5322904"/>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6" name="Line 34"/>
            <p:cNvSpPr>
              <a:spLocks noChangeShapeType="1"/>
            </p:cNvSpPr>
            <p:nvPr/>
          </p:nvSpPr>
          <p:spPr bwMode="auto">
            <a:xfrm>
              <a:off x="707996" y="5502291"/>
              <a:ext cx="360363" cy="0"/>
            </a:xfrm>
            <a:prstGeom prst="line">
              <a:avLst/>
            </a:prstGeom>
            <a:noFill/>
            <a:ln w="9525">
              <a:solidFill>
                <a:schemeClr val="tx1"/>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7" name="Text Box 35"/>
            <p:cNvSpPr txBox="1">
              <a:spLocks noChangeArrowheads="1"/>
            </p:cNvSpPr>
            <p:nvPr/>
          </p:nvSpPr>
          <p:spPr bwMode="auto">
            <a:xfrm>
              <a:off x="428596" y="5322904"/>
              <a:ext cx="268288" cy="366712"/>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宋体" pitchFamily="2" charset="-122"/>
                  <a:cs typeface="Consolas" pitchFamily="49" charset="0"/>
                </a:rPr>
                <a:t>L</a:t>
              </a:r>
            </a:p>
          </p:txBody>
        </p:sp>
        <p:sp>
          <p:nvSpPr>
            <p:cNvPr id="8" name="Rectangle 36"/>
            <p:cNvSpPr>
              <a:spLocks noChangeArrowheads="1"/>
            </p:cNvSpPr>
            <p:nvPr/>
          </p:nvSpPr>
          <p:spPr bwMode="auto">
            <a:xfrm>
              <a:off x="3263871" y="5322904"/>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9" name="Rectangle 37"/>
            <p:cNvSpPr>
              <a:spLocks noChangeArrowheads="1"/>
            </p:cNvSpPr>
            <p:nvPr/>
          </p:nvSpPr>
          <p:spPr bwMode="auto">
            <a:xfrm>
              <a:off x="3624234" y="5322904"/>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0" name="Freeform 38"/>
            <p:cNvSpPr>
              <a:spLocks/>
            </p:cNvSpPr>
            <p:nvPr/>
          </p:nvSpPr>
          <p:spPr bwMode="auto">
            <a:xfrm>
              <a:off x="1595409" y="5500704"/>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11" name="Rectangle 39"/>
            <p:cNvSpPr>
              <a:spLocks noChangeArrowheads="1"/>
            </p:cNvSpPr>
            <p:nvPr/>
          </p:nvSpPr>
          <p:spPr bwMode="auto">
            <a:xfrm>
              <a:off x="4332259" y="5322904"/>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1800" i="1" dirty="0">
                <a:solidFill>
                  <a:srgbClr val="0000FF"/>
                </a:solidFill>
                <a:latin typeface="Consolas" pitchFamily="49" charset="0"/>
                <a:ea typeface="宋体" pitchFamily="2" charset="-122"/>
                <a:cs typeface="Consolas" pitchFamily="49" charset="0"/>
              </a:endParaRPr>
            </a:p>
          </p:txBody>
        </p:sp>
        <p:sp>
          <p:nvSpPr>
            <p:cNvPr id="12" name="Rectangle 40"/>
            <p:cNvSpPr>
              <a:spLocks noChangeArrowheads="1"/>
            </p:cNvSpPr>
            <p:nvPr/>
          </p:nvSpPr>
          <p:spPr bwMode="auto">
            <a:xfrm>
              <a:off x="4692621" y="5322904"/>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3" name="Line 41"/>
            <p:cNvSpPr>
              <a:spLocks noChangeShapeType="1"/>
            </p:cNvSpPr>
            <p:nvPr/>
          </p:nvSpPr>
          <p:spPr bwMode="auto">
            <a:xfrm>
              <a:off x="3844920" y="5502291"/>
              <a:ext cx="468000" cy="0"/>
            </a:xfrm>
            <a:prstGeom prst="line">
              <a:avLst/>
            </a:prstGeom>
            <a:noFill/>
            <a:ln w="9525">
              <a:solidFill>
                <a:schemeClr val="tx1"/>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14" name="Rectangle 42"/>
            <p:cNvSpPr>
              <a:spLocks noChangeArrowheads="1"/>
            </p:cNvSpPr>
            <p:nvPr/>
          </p:nvSpPr>
          <p:spPr bwMode="auto">
            <a:xfrm>
              <a:off x="6745259" y="5322904"/>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15" name="Rectangle 43"/>
            <p:cNvSpPr>
              <a:spLocks noChangeArrowheads="1"/>
            </p:cNvSpPr>
            <p:nvPr/>
          </p:nvSpPr>
          <p:spPr bwMode="auto">
            <a:xfrm>
              <a:off x="7105621" y="5322904"/>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16" name="Freeform 44"/>
            <p:cNvSpPr>
              <a:spLocks/>
            </p:cNvSpPr>
            <p:nvPr/>
          </p:nvSpPr>
          <p:spPr bwMode="auto">
            <a:xfrm>
              <a:off x="6270596" y="5500704"/>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17" name="Freeform 45"/>
            <p:cNvSpPr>
              <a:spLocks/>
            </p:cNvSpPr>
            <p:nvPr/>
          </p:nvSpPr>
          <p:spPr bwMode="auto">
            <a:xfrm>
              <a:off x="2663796" y="5499116"/>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18" name="Text Box 46"/>
            <p:cNvSpPr txBox="1">
              <a:spLocks noChangeArrowheads="1"/>
            </p:cNvSpPr>
            <p:nvPr/>
          </p:nvSpPr>
          <p:spPr bwMode="auto">
            <a:xfrm>
              <a:off x="2128809" y="5173975"/>
              <a:ext cx="682641" cy="461665"/>
            </a:xfrm>
            <a:prstGeom prst="rect">
              <a:avLst/>
            </a:prstGeom>
            <a:noFill/>
            <a:ln w="9525">
              <a:noFill/>
              <a:miter lim="800000"/>
              <a:headEnd/>
              <a:tailEnd/>
            </a:ln>
            <a:effectLst/>
          </p:spPr>
          <p:txBody>
            <a:bodyPr wrap="square">
              <a:spAutoFit/>
            </a:bodyPr>
            <a:lstStyle/>
            <a:p>
              <a:pPr algn="l">
                <a:spcBef>
                  <a:spcPct val="50000"/>
                </a:spcBef>
              </a:pPr>
              <a:r>
                <a:rPr lang="en-US" altLang="zh-CN" b="0">
                  <a:latin typeface="Consolas" pitchFamily="49" charset="0"/>
                  <a:ea typeface="宋体" pitchFamily="2" charset="-122"/>
                  <a:cs typeface="Consolas" pitchFamily="49" charset="0"/>
                </a:rPr>
                <a:t>…</a:t>
              </a:r>
            </a:p>
          </p:txBody>
        </p:sp>
        <p:sp>
          <p:nvSpPr>
            <p:cNvPr id="19" name="Line 47"/>
            <p:cNvSpPr>
              <a:spLocks noChangeShapeType="1"/>
            </p:cNvSpPr>
            <p:nvPr/>
          </p:nvSpPr>
          <p:spPr bwMode="auto">
            <a:xfrm>
              <a:off x="3394018" y="4960954"/>
              <a:ext cx="0" cy="358775"/>
            </a:xfrm>
            <a:prstGeom prst="line">
              <a:avLst/>
            </a:prstGeom>
            <a:noFill/>
            <a:ln w="28575">
              <a:solidFill>
                <a:srgbClr val="FF00FF"/>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20" name="Text Box 48"/>
            <p:cNvSpPr txBox="1">
              <a:spLocks noChangeArrowheads="1"/>
            </p:cNvSpPr>
            <p:nvPr/>
          </p:nvSpPr>
          <p:spPr bwMode="auto">
            <a:xfrm>
              <a:off x="3452766" y="4864132"/>
              <a:ext cx="584194" cy="366712"/>
            </a:xfrm>
            <a:prstGeom prst="rect">
              <a:avLst/>
            </a:prstGeom>
            <a:noFill/>
            <a:ln w="9525">
              <a:noFill/>
              <a:miter lim="800000"/>
              <a:headEnd/>
              <a:tailEnd/>
            </a:ln>
            <a:effectLst/>
          </p:spPr>
          <p:txBody>
            <a:bodyPr wrap="square">
              <a:spAutoFit/>
            </a:bodyPr>
            <a:lstStyle/>
            <a:p>
              <a:pPr algn="l">
                <a:spcBef>
                  <a:spcPct val="50000"/>
                </a:spcBef>
              </a:pPr>
              <a:r>
                <a:rPr lang="en-US" altLang="zh-CN" sz="1800" i="1" dirty="0" err="1">
                  <a:latin typeface="Consolas" pitchFamily="49" charset="0"/>
                  <a:ea typeface="宋体" pitchFamily="2" charset="-122"/>
                  <a:cs typeface="Consolas" pitchFamily="49" charset="0"/>
                </a:rPr>
                <a:t>i</a:t>
              </a:r>
              <a:r>
                <a:rPr lang="en-US" altLang="zh-CN" sz="1800" dirty="0">
                  <a:latin typeface="Consolas" pitchFamily="49" charset="0"/>
                  <a:ea typeface="+mn-ea"/>
                  <a:cs typeface="Consolas" pitchFamily="49" charset="0"/>
                </a:rPr>
                <a:t>-</a:t>
              </a:r>
              <a:r>
                <a:rPr lang="en-US" altLang="zh-CN" sz="1800" dirty="0">
                  <a:latin typeface="Consolas" pitchFamily="49" charset="0"/>
                  <a:ea typeface="宋体" pitchFamily="2" charset="-122"/>
                  <a:cs typeface="Consolas" pitchFamily="49" charset="0"/>
                </a:rPr>
                <a:t>1</a:t>
              </a:r>
            </a:p>
          </p:txBody>
        </p:sp>
        <p:sp>
          <p:nvSpPr>
            <p:cNvPr id="21" name="Freeform 49"/>
            <p:cNvSpPr>
              <a:spLocks/>
            </p:cNvSpPr>
            <p:nvPr/>
          </p:nvSpPr>
          <p:spPr bwMode="auto">
            <a:xfrm>
              <a:off x="4802159" y="5502291"/>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22" name="Text Box 50"/>
            <p:cNvSpPr txBox="1">
              <a:spLocks noChangeArrowheads="1"/>
            </p:cNvSpPr>
            <p:nvPr/>
          </p:nvSpPr>
          <p:spPr bwMode="auto">
            <a:xfrm>
              <a:off x="5627659" y="5192729"/>
              <a:ext cx="720725" cy="461665"/>
            </a:xfrm>
            <a:prstGeom prst="rect">
              <a:avLst/>
            </a:prstGeom>
            <a:noFill/>
            <a:ln w="9525">
              <a:noFill/>
              <a:miter lim="800000"/>
              <a:headEnd/>
              <a:tailEnd/>
            </a:ln>
            <a:effectLst/>
          </p:spPr>
          <p:txBody>
            <a:bodyPr>
              <a:spAutoFit/>
            </a:bodyPr>
            <a:lstStyle/>
            <a:p>
              <a:pPr algn="l">
                <a:spcBef>
                  <a:spcPct val="50000"/>
                </a:spcBef>
              </a:pPr>
              <a:r>
                <a:rPr lang="en-US" altLang="zh-CN" b="0" dirty="0">
                  <a:latin typeface="Consolas" pitchFamily="49" charset="0"/>
                  <a:ea typeface="宋体" pitchFamily="2" charset="-122"/>
                  <a:cs typeface="Consolas" pitchFamily="49" charset="0"/>
                </a:rPr>
                <a:t>…</a:t>
              </a:r>
            </a:p>
          </p:txBody>
        </p:sp>
        <p:sp>
          <p:nvSpPr>
            <p:cNvPr id="23" name="Line 25"/>
            <p:cNvSpPr>
              <a:spLocks noChangeShapeType="1"/>
            </p:cNvSpPr>
            <p:nvPr/>
          </p:nvSpPr>
          <p:spPr bwMode="auto">
            <a:xfrm flipV="1">
              <a:off x="3403535" y="5708664"/>
              <a:ext cx="0" cy="288925"/>
            </a:xfrm>
            <a:prstGeom prst="line">
              <a:avLst/>
            </a:prstGeom>
            <a:noFill/>
            <a:ln w="28575">
              <a:solidFill>
                <a:srgbClr val="FF00FF"/>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24" name="Text Box 26"/>
            <p:cNvSpPr txBox="1">
              <a:spLocks noChangeArrowheads="1"/>
            </p:cNvSpPr>
            <p:nvPr/>
          </p:nvSpPr>
          <p:spPr bwMode="auto">
            <a:xfrm>
              <a:off x="3251142" y="5991246"/>
              <a:ext cx="360363" cy="366712"/>
            </a:xfrm>
            <a:prstGeom prst="rect">
              <a:avLst/>
            </a:prstGeom>
            <a:noFill/>
            <a:ln w="9525">
              <a:noFill/>
              <a:miter lim="800000"/>
              <a:headEnd/>
              <a:tailEnd/>
            </a:ln>
            <a:effectLst/>
          </p:spPr>
          <p:txBody>
            <a:bodyPr>
              <a:spAutoFit/>
            </a:bodyPr>
            <a:lstStyle/>
            <a:p>
              <a:pPr algn="l">
                <a:spcBef>
                  <a:spcPct val="50000"/>
                </a:spcBef>
              </a:pPr>
              <a:r>
                <a:rPr lang="en-US" altLang="zh-CN" sz="1800" i="1" dirty="0">
                  <a:latin typeface="Consolas" pitchFamily="49" charset="0"/>
                  <a:cs typeface="Consolas" pitchFamily="49" charset="0"/>
                </a:rPr>
                <a:t>p</a:t>
              </a:r>
            </a:p>
          </p:txBody>
        </p:sp>
        <p:sp>
          <p:nvSpPr>
            <p:cNvPr id="25" name="Rectangle 39"/>
            <p:cNvSpPr>
              <a:spLocks noChangeArrowheads="1"/>
            </p:cNvSpPr>
            <p:nvPr/>
          </p:nvSpPr>
          <p:spPr bwMode="auto">
            <a:xfrm>
              <a:off x="4708531" y="4286256"/>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itchFamily="49" charset="0"/>
                  <a:ea typeface="宋体" pitchFamily="2" charset="-122"/>
                  <a:cs typeface="Consolas" pitchFamily="49" charset="0"/>
                </a:rPr>
                <a:t>e</a:t>
              </a:r>
            </a:p>
          </p:txBody>
        </p:sp>
        <p:sp>
          <p:nvSpPr>
            <p:cNvPr id="26" name="Rectangle 40"/>
            <p:cNvSpPr>
              <a:spLocks noChangeArrowheads="1"/>
            </p:cNvSpPr>
            <p:nvPr/>
          </p:nvSpPr>
          <p:spPr bwMode="auto">
            <a:xfrm>
              <a:off x="5068893" y="4286256"/>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28" name="任意多边形 27"/>
            <p:cNvSpPr/>
            <p:nvPr/>
          </p:nvSpPr>
          <p:spPr>
            <a:xfrm>
              <a:off x="4143372" y="4440767"/>
              <a:ext cx="542928" cy="988497"/>
            </a:xfrm>
            <a:custGeom>
              <a:avLst/>
              <a:gdLst>
                <a:gd name="connsiteX0" fmla="*/ 546100 w 546100"/>
                <a:gd name="connsiteY0" fmla="*/ 4233 h 715433"/>
                <a:gd name="connsiteX1" fmla="*/ 254000 w 546100"/>
                <a:gd name="connsiteY1" fmla="*/ 118533 h 715433"/>
                <a:gd name="connsiteX2" fmla="*/ 0 w 546100"/>
                <a:gd name="connsiteY2" fmla="*/ 715433 h 715433"/>
              </a:gdLst>
              <a:ahLst/>
              <a:cxnLst>
                <a:cxn ang="0">
                  <a:pos x="connsiteX0" y="connsiteY0"/>
                </a:cxn>
                <a:cxn ang="0">
                  <a:pos x="connsiteX1" y="connsiteY1"/>
                </a:cxn>
                <a:cxn ang="0">
                  <a:pos x="connsiteX2" y="connsiteY2"/>
                </a:cxn>
              </a:cxnLst>
              <a:rect l="l" t="t" r="r" b="b"/>
              <a:pathLst>
                <a:path w="546100" h="715433">
                  <a:moveTo>
                    <a:pt x="546100" y="4233"/>
                  </a:moveTo>
                  <a:cubicBezTo>
                    <a:pt x="445558" y="2116"/>
                    <a:pt x="345017" y="0"/>
                    <a:pt x="254000" y="118533"/>
                  </a:cubicBezTo>
                  <a:cubicBezTo>
                    <a:pt x="162983" y="237066"/>
                    <a:pt x="81491" y="476249"/>
                    <a:pt x="0" y="715433"/>
                  </a:cubicBezTo>
                </a:path>
              </a:pathLst>
            </a:cu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9" name="任意多边形 28"/>
            <p:cNvSpPr/>
            <p:nvPr/>
          </p:nvSpPr>
          <p:spPr>
            <a:xfrm>
              <a:off x="4357686" y="4064000"/>
              <a:ext cx="355600" cy="215900"/>
            </a:xfrm>
            <a:custGeom>
              <a:avLst/>
              <a:gdLst>
                <a:gd name="connsiteX0" fmla="*/ 0 w 355600"/>
                <a:gd name="connsiteY0" fmla="*/ 0 h 215900"/>
                <a:gd name="connsiteX1" fmla="*/ 228600 w 355600"/>
                <a:gd name="connsiteY1" fmla="*/ 114300 h 215900"/>
                <a:gd name="connsiteX2" fmla="*/ 355600 w 355600"/>
                <a:gd name="connsiteY2" fmla="*/ 215900 h 215900"/>
              </a:gdLst>
              <a:ahLst/>
              <a:cxnLst>
                <a:cxn ang="0">
                  <a:pos x="connsiteX0" y="connsiteY0"/>
                </a:cxn>
                <a:cxn ang="0">
                  <a:pos x="connsiteX1" y="connsiteY1"/>
                </a:cxn>
                <a:cxn ang="0">
                  <a:pos x="connsiteX2" y="connsiteY2"/>
                </a:cxn>
              </a:cxnLst>
              <a:rect l="l" t="t" r="r" b="b"/>
              <a:pathLst>
                <a:path w="355600" h="215900">
                  <a:moveTo>
                    <a:pt x="0" y="0"/>
                  </a:moveTo>
                  <a:cubicBezTo>
                    <a:pt x="84666" y="39158"/>
                    <a:pt x="169333" y="78317"/>
                    <a:pt x="228600" y="114300"/>
                  </a:cubicBezTo>
                  <a:cubicBezTo>
                    <a:pt x="287867" y="150283"/>
                    <a:pt x="321733" y="183091"/>
                    <a:pt x="355600" y="215900"/>
                  </a:cubicBezTo>
                </a:path>
              </a:pathLst>
            </a:cu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30" name="Text Box 26"/>
            <p:cNvSpPr txBox="1">
              <a:spLocks noChangeArrowheads="1"/>
            </p:cNvSpPr>
            <p:nvPr/>
          </p:nvSpPr>
          <p:spPr bwMode="auto">
            <a:xfrm>
              <a:off x="4071934" y="3857628"/>
              <a:ext cx="360363" cy="369332"/>
            </a:xfrm>
            <a:prstGeom prst="rect">
              <a:avLst/>
            </a:prstGeom>
            <a:noFill/>
            <a:ln w="9525">
              <a:noFill/>
              <a:miter lim="800000"/>
              <a:headEnd/>
              <a:tailEnd/>
            </a:ln>
            <a:effectLst/>
          </p:spPr>
          <p:txBody>
            <a:bodyPr>
              <a:spAutoFit/>
            </a:bodyPr>
            <a:lstStyle/>
            <a:p>
              <a:pPr algn="l">
                <a:spcBef>
                  <a:spcPct val="50000"/>
                </a:spcBef>
              </a:pPr>
              <a:r>
                <a:rPr lang="en-US" altLang="zh-CN" sz="1800" i="1" dirty="0">
                  <a:latin typeface="Consolas" pitchFamily="49" charset="0"/>
                  <a:cs typeface="Consolas" pitchFamily="49" charset="0"/>
                </a:rPr>
                <a:t>s</a:t>
              </a:r>
            </a:p>
          </p:txBody>
        </p:sp>
        <p:sp>
          <p:nvSpPr>
            <p:cNvPr id="31" name="矩形 30"/>
            <p:cNvSpPr/>
            <p:nvPr/>
          </p:nvSpPr>
          <p:spPr>
            <a:xfrm>
              <a:off x="1000100" y="1500174"/>
              <a:ext cx="7000924" cy="1643074"/>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32" name="下箭头 31"/>
            <p:cNvSpPr/>
            <p:nvPr/>
          </p:nvSpPr>
          <p:spPr>
            <a:xfrm>
              <a:off x="3143240" y="3143248"/>
              <a:ext cx="288000" cy="1500198"/>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33" name="幻灯片编号占位符 32"/>
          <p:cNvSpPr>
            <a:spLocks noGrp="1"/>
          </p:cNvSpPr>
          <p:nvPr>
            <p:ph type="sldNum" sz="quarter" idx="12"/>
          </p:nvPr>
        </p:nvSpPr>
        <p:spPr/>
        <p:txBody>
          <a:bodyPr/>
          <a:lstStyle/>
          <a:p>
            <a:fld id="{BC067DFE-42A7-4CB5-93C4-F2F97DA7580C}" type="slidenum">
              <a:rPr lang="en-US" altLang="zh-CN" smtClean="0"/>
              <a:pPr/>
              <a:t>64</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0428"/>
    </mc:Choice>
    <mc:Fallback xmlns="">
      <p:transition xmlns:p14="http://schemas.microsoft.com/office/powerpoint/2010/main" spd="slow" advTm="2042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813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3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813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13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13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130">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130">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130">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130">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130">
                                            <p:txEl>
                                              <p:pRg st="9" end="9"/>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152400" y="233449"/>
            <a:ext cx="8763000" cy="1231106"/>
          </a:xfrm>
          <a:prstGeom prst="rect">
            <a:avLst/>
          </a:prstGeom>
          <a:noFill/>
          <a:ln w="9525">
            <a:noFill/>
            <a:miter lim="800000"/>
            <a:headEnd/>
            <a:tailEnd/>
          </a:ln>
          <a:effectLst/>
        </p:spPr>
        <p:txBody>
          <a:bodyPr>
            <a:spAutoFit/>
          </a:bodyPr>
          <a:lstStyle/>
          <a:p>
            <a:pPr algn="just">
              <a:spcBef>
                <a:spcPct val="50000"/>
              </a:spcBef>
            </a:pPr>
            <a:r>
              <a:rPr kumimoji="1" lang="zh-CN" altLang="en-US">
                <a:solidFill>
                  <a:srgbClr val="FF3300"/>
                </a:solidFill>
                <a:latin typeface="Consolas" pitchFamily="49" charset="0"/>
                <a:ea typeface="微软雅黑" pitchFamily="34" charset="-122"/>
                <a:cs typeface="Consolas" pitchFamily="49" charset="0"/>
              </a:rPr>
              <a:t>（</a:t>
            </a:r>
            <a:r>
              <a:rPr kumimoji="1" lang="en-US" altLang="zh-CN" dirty="0">
                <a:solidFill>
                  <a:srgbClr val="FF3300"/>
                </a:solidFill>
                <a:latin typeface="Consolas" pitchFamily="49" charset="0"/>
                <a:ea typeface="微软雅黑" pitchFamily="34" charset="-122"/>
                <a:cs typeface="Consolas" pitchFamily="49" charset="0"/>
              </a:rPr>
              <a:t>9</a:t>
            </a:r>
            <a:r>
              <a:rPr kumimoji="1" lang="zh-CN" altLang="en-US" dirty="0">
                <a:solidFill>
                  <a:srgbClr val="FF3300"/>
                </a:solidFill>
                <a:latin typeface="Consolas" pitchFamily="49" charset="0"/>
                <a:ea typeface="微软雅黑" pitchFamily="34" charset="-122"/>
                <a:cs typeface="Consolas" pitchFamily="49" charset="0"/>
              </a:rPr>
              <a:t>）删除数据元素</a:t>
            </a:r>
            <a:r>
              <a:rPr kumimoji="1" lang="en-US" altLang="zh-CN" dirty="0" err="1">
                <a:solidFill>
                  <a:srgbClr val="FF3300"/>
                </a:solidFill>
                <a:latin typeface="Consolas" pitchFamily="49" charset="0"/>
                <a:ea typeface="微软雅黑" pitchFamily="34" charset="-122"/>
                <a:cs typeface="Consolas" pitchFamily="49" charset="0"/>
              </a:rPr>
              <a:t>ListDelete</a:t>
            </a:r>
            <a:r>
              <a:rPr kumimoji="1" lang="en-US" altLang="zh-CN">
                <a:solidFill>
                  <a:srgbClr val="FF3300"/>
                </a:solidFill>
                <a:latin typeface="Consolas" pitchFamily="49" charset="0"/>
                <a:ea typeface="微软雅黑" pitchFamily="34" charset="-122"/>
                <a:cs typeface="Consolas" pitchFamily="49" charset="0"/>
              </a:rPr>
              <a:t>(&amp;L</a:t>
            </a:r>
            <a:r>
              <a:rPr kumimoji="1" lang="zh-CN" altLang="en-US">
                <a:solidFill>
                  <a:srgbClr val="FF3300"/>
                </a:solidFill>
                <a:latin typeface="Consolas" pitchFamily="49" charset="0"/>
                <a:ea typeface="微软雅黑" pitchFamily="34" charset="-122"/>
                <a:cs typeface="Consolas" pitchFamily="49" charset="0"/>
              </a:rPr>
              <a:t>，</a:t>
            </a:r>
            <a:r>
              <a:rPr kumimoji="1" lang="en-US" altLang="zh-CN">
                <a:solidFill>
                  <a:srgbClr val="FF3300"/>
                </a:solidFill>
                <a:latin typeface="Consolas" pitchFamily="49" charset="0"/>
                <a:ea typeface="微软雅黑" pitchFamily="34" charset="-122"/>
                <a:cs typeface="Consolas" pitchFamily="49" charset="0"/>
              </a:rPr>
              <a:t>i</a:t>
            </a:r>
            <a:r>
              <a:rPr kumimoji="1" lang="zh-CN" altLang="en-US">
                <a:solidFill>
                  <a:srgbClr val="FF3300"/>
                </a:solidFill>
                <a:latin typeface="Consolas" pitchFamily="49" charset="0"/>
                <a:ea typeface="微软雅黑" pitchFamily="34" charset="-122"/>
                <a:cs typeface="Consolas" pitchFamily="49" charset="0"/>
              </a:rPr>
              <a:t>，</a:t>
            </a:r>
            <a:r>
              <a:rPr kumimoji="1" lang="en-US" altLang="zh-CN">
                <a:solidFill>
                  <a:srgbClr val="FF3300"/>
                </a:solidFill>
                <a:latin typeface="Consolas" pitchFamily="49" charset="0"/>
                <a:ea typeface="微软雅黑" pitchFamily="34" charset="-122"/>
                <a:cs typeface="Consolas" pitchFamily="49" charset="0"/>
              </a:rPr>
              <a:t>&amp;</a:t>
            </a:r>
            <a:r>
              <a:rPr kumimoji="1" lang="en-US" altLang="zh-CN" dirty="0" err="1">
                <a:solidFill>
                  <a:srgbClr val="FF3300"/>
                </a:solidFill>
                <a:latin typeface="Consolas" pitchFamily="49" charset="0"/>
                <a:ea typeface="微软雅黑" pitchFamily="34" charset="-122"/>
                <a:cs typeface="Consolas" pitchFamily="49" charset="0"/>
              </a:rPr>
              <a:t>e</a:t>
            </a:r>
            <a:r>
              <a:rPr kumimoji="1" lang="en-US" altLang="zh-CN" dirty="0">
                <a:solidFill>
                  <a:srgbClr val="FF3300"/>
                </a:solidFill>
                <a:latin typeface="Consolas" pitchFamily="49" charset="0"/>
                <a:ea typeface="微软雅黑" pitchFamily="34" charset="-122"/>
                <a:cs typeface="Consolas" pitchFamily="49" charset="0"/>
              </a:rPr>
              <a:t>)</a:t>
            </a:r>
          </a:p>
          <a:p>
            <a:pPr algn="just">
              <a:spcBef>
                <a:spcPct val="50000"/>
              </a:spcBef>
            </a:pPr>
            <a:r>
              <a:rPr kumimoji="1" lang="en-US" altLang="zh-CN" sz="2000">
                <a:solidFill>
                  <a:srgbClr val="FF3300"/>
                </a:solidFill>
                <a:latin typeface="Consolas" pitchFamily="49" charset="0"/>
                <a:ea typeface="楷体" pitchFamily="49" charset="-122"/>
                <a:cs typeface="Consolas" pitchFamily="49" charset="0"/>
              </a:rPr>
              <a:t>    </a:t>
            </a:r>
            <a:r>
              <a:rPr kumimoji="1" lang="zh-CN" altLang="en-US" sz="2000">
                <a:solidFill>
                  <a:srgbClr val="FF3300"/>
                </a:solidFill>
                <a:latin typeface="Consolas" pitchFamily="49" charset="0"/>
                <a:ea typeface="黑体" pitchFamily="49" charset="-122"/>
                <a:cs typeface="Consolas" pitchFamily="49" charset="0"/>
              </a:rPr>
              <a:t>思路</a:t>
            </a:r>
            <a:r>
              <a:rPr kumimoji="1" lang="zh-CN" altLang="en-US" sz="2000" dirty="0">
                <a:solidFill>
                  <a:srgbClr val="FF3300"/>
                </a:solidFill>
                <a:latin typeface="Consolas" pitchFamily="49" charset="0"/>
                <a:ea typeface="黑体" pitchFamily="49" charset="-122"/>
                <a:cs typeface="Consolas" pitchFamily="49" charset="0"/>
              </a:rPr>
              <a:t>：</a:t>
            </a:r>
            <a:r>
              <a:rPr kumimoji="1" lang="zh-CN" altLang="en-US" sz="2000" dirty="0">
                <a:latin typeface="Consolas" pitchFamily="49" charset="0"/>
                <a:ea typeface="楷体" pitchFamily="49" charset="-122"/>
                <a:cs typeface="Consolas" pitchFamily="49" charset="0"/>
              </a:rPr>
              <a:t>先在单链表</a:t>
            </a:r>
            <a:r>
              <a:rPr kumimoji="1" lang="en-US" altLang="zh-CN" sz="2000" dirty="0">
                <a:latin typeface="Consolas" pitchFamily="49" charset="0"/>
                <a:ea typeface="楷体" pitchFamily="49" charset="-122"/>
                <a:cs typeface="Consolas" pitchFamily="49" charset="0"/>
              </a:rPr>
              <a:t>L</a:t>
            </a:r>
            <a:r>
              <a:rPr kumimoji="1" lang="zh-CN" altLang="en-US" sz="2000" dirty="0">
                <a:latin typeface="Consolas" pitchFamily="49" charset="0"/>
                <a:ea typeface="楷体" pitchFamily="49" charset="-122"/>
                <a:cs typeface="Consolas" pitchFamily="49" charset="0"/>
              </a:rPr>
              <a:t>中找到第</a:t>
            </a:r>
            <a:r>
              <a:rPr kumimoji="1" lang="en-US" altLang="zh-CN" sz="2000" i="1" err="1">
                <a:latin typeface="Consolas" pitchFamily="49" charset="0"/>
                <a:ea typeface="楷体" pitchFamily="49" charset="-122"/>
                <a:cs typeface="Consolas" pitchFamily="49" charset="0"/>
              </a:rPr>
              <a:t>i</a:t>
            </a:r>
            <a:r>
              <a:rPr kumimoji="1" lang="en-US" altLang="zh-CN" sz="2000">
                <a:latin typeface="Consolas" pitchFamily="49" charset="0"/>
                <a:ea typeface="+mj-ea"/>
                <a:cs typeface="Consolas" pitchFamily="49" charset="0"/>
              </a:rPr>
              <a:t>-</a:t>
            </a:r>
            <a:r>
              <a:rPr kumimoji="1" lang="en-US" altLang="zh-CN" sz="2000">
                <a:latin typeface="Consolas" pitchFamily="49" charset="0"/>
                <a:ea typeface="楷体" pitchFamily="49" charset="-122"/>
                <a:cs typeface="Consolas" pitchFamily="49" charset="0"/>
              </a:rPr>
              <a:t>1</a:t>
            </a:r>
            <a:r>
              <a:rPr kumimoji="1" lang="zh-CN" altLang="en-US" sz="2000">
                <a:latin typeface="Consolas" pitchFamily="49" charset="0"/>
                <a:ea typeface="楷体" pitchFamily="49" charset="-122"/>
                <a:cs typeface="Consolas" pitchFamily="49" charset="0"/>
              </a:rPr>
              <a:t>个结点</a:t>
            </a:r>
            <a:r>
              <a:rPr kumimoji="1" lang="en-US" altLang="zh-CN" sz="2000">
                <a:latin typeface="Consolas" pitchFamily="49" charset="0"/>
                <a:ea typeface="楷体" pitchFamily="49" charset="-122"/>
                <a:cs typeface="Consolas" pitchFamily="49" charset="0"/>
              </a:rPr>
              <a:t>p</a:t>
            </a:r>
            <a:r>
              <a:rPr kumimoji="1" lang="zh-CN" altLang="en-US" sz="2000">
                <a:latin typeface="Consolas" pitchFamily="49" charset="0"/>
                <a:ea typeface="楷体" pitchFamily="49" charset="-122"/>
                <a:cs typeface="Consolas" pitchFamily="49" charset="0"/>
              </a:rPr>
              <a:t>，若</a:t>
            </a:r>
            <a:r>
              <a:rPr kumimoji="1" lang="zh-CN" altLang="en-US" sz="2000" dirty="0">
                <a:latin typeface="Consolas" pitchFamily="49" charset="0"/>
                <a:ea typeface="楷体" pitchFamily="49" charset="-122"/>
                <a:cs typeface="Consolas" pitchFamily="49" charset="0"/>
              </a:rPr>
              <a:t>存在</a:t>
            </a:r>
            <a:r>
              <a:rPr kumimoji="1" lang="zh-CN" altLang="en-US" sz="2000">
                <a:latin typeface="Consolas" pitchFamily="49" charset="0"/>
                <a:ea typeface="楷体" pitchFamily="49" charset="-122"/>
                <a:cs typeface="Consolas" pitchFamily="49" charset="0"/>
              </a:rPr>
              <a:t>这样的结点，且</a:t>
            </a:r>
            <a:r>
              <a:rPr kumimoji="1" lang="zh-CN" altLang="en-US" sz="2000" dirty="0">
                <a:latin typeface="Consolas" pitchFamily="49" charset="0"/>
                <a:ea typeface="楷体" pitchFamily="49" charset="-122"/>
                <a:cs typeface="Consolas" pitchFamily="49" charset="0"/>
              </a:rPr>
              <a:t>也</a:t>
            </a:r>
            <a:r>
              <a:rPr kumimoji="1" lang="zh-CN" altLang="en-US" sz="2000">
                <a:latin typeface="Consolas" pitchFamily="49" charset="0"/>
                <a:ea typeface="楷体" pitchFamily="49" charset="-122"/>
                <a:cs typeface="Consolas" pitchFamily="49" charset="0"/>
              </a:rPr>
              <a:t>存在后继结点，则</a:t>
            </a:r>
            <a:r>
              <a:rPr kumimoji="1" lang="zh-CN" altLang="en-US" sz="2000" dirty="0">
                <a:latin typeface="Consolas" pitchFamily="49" charset="0"/>
                <a:ea typeface="楷体" pitchFamily="49" charset="-122"/>
                <a:cs typeface="Consolas" pitchFamily="49" charset="0"/>
              </a:rPr>
              <a:t>删除</a:t>
            </a:r>
            <a:r>
              <a:rPr kumimoji="1" lang="zh-CN" altLang="en-US" sz="2000">
                <a:latin typeface="Consolas" pitchFamily="49" charset="0"/>
                <a:ea typeface="楷体" pitchFamily="49" charset="-122"/>
                <a:cs typeface="Consolas" pitchFamily="49" charset="0"/>
              </a:rPr>
              <a:t>该后继结点。</a:t>
            </a:r>
            <a:r>
              <a:rPr kumimoji="1" lang="zh-CN" altLang="en-US" sz="2000">
                <a:solidFill>
                  <a:srgbClr val="FF3300"/>
                </a:solidFill>
                <a:latin typeface="Consolas" pitchFamily="49" charset="0"/>
                <a:ea typeface="楷体" pitchFamily="49" charset="-122"/>
                <a:cs typeface="Consolas" pitchFamily="49" charset="0"/>
              </a:rPr>
              <a:t> </a:t>
            </a:r>
            <a:endParaRPr kumimoji="1" lang="zh-CN" altLang="en-US" sz="2000" dirty="0">
              <a:solidFill>
                <a:srgbClr val="FF3300"/>
              </a:solidFill>
              <a:latin typeface="Consolas" pitchFamily="49" charset="0"/>
              <a:ea typeface="楷体" pitchFamily="49" charset="-122"/>
              <a:cs typeface="Consolas" pitchFamily="49" charset="0"/>
            </a:endParaRPr>
          </a:p>
        </p:txBody>
      </p:sp>
      <p:sp>
        <p:nvSpPr>
          <p:cNvPr id="49155" name="Text Box 3"/>
          <p:cNvSpPr txBox="1">
            <a:spLocks noChangeArrowheads="1"/>
          </p:cNvSpPr>
          <p:nvPr/>
        </p:nvSpPr>
        <p:spPr bwMode="auto">
          <a:xfrm>
            <a:off x="539750" y="1687661"/>
            <a:ext cx="7848600" cy="2711100"/>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l"/>
            <a:r>
              <a:rPr lang="en-US" altLang="zh-CN" sz="1800" dirty="0">
                <a:solidFill>
                  <a:srgbClr val="0000FF"/>
                </a:solidFill>
                <a:latin typeface="Consolas" pitchFamily="49" charset="0"/>
                <a:ea typeface="楷体" pitchFamily="49" charset="-122"/>
                <a:cs typeface="Consolas" pitchFamily="49" charset="0"/>
              </a:rPr>
              <a:t>bool </a:t>
            </a:r>
            <a:r>
              <a:rPr lang="en-US" altLang="zh-CN" sz="1800" dirty="0" err="1">
                <a:solidFill>
                  <a:srgbClr val="FF33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ListDelete</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LinkNode</a:t>
            </a:r>
            <a:r>
              <a:rPr lang="en-US" altLang="zh-CN" sz="1800" dirty="0">
                <a:solidFill>
                  <a:srgbClr val="0000FF"/>
                </a:solidFill>
                <a:latin typeface="Consolas" pitchFamily="49" charset="0"/>
                <a:ea typeface="楷体" pitchFamily="49" charset="-122"/>
                <a:cs typeface="Consolas" pitchFamily="49" charset="0"/>
              </a:rPr>
              <a:t> *&amp;L</a:t>
            </a:r>
            <a:r>
              <a:rPr lang="zh-CN" altLang="en-US" sz="1800" dirty="0">
                <a:solidFill>
                  <a:srgbClr val="0000FF"/>
                </a:solidFill>
                <a:latin typeface="Consolas" pitchFamily="49" charset="0"/>
                <a:ea typeface="楷体" pitchFamily="49" charset="-122"/>
                <a:cs typeface="Consolas" pitchFamily="49" charset="0"/>
              </a:rPr>
              <a:t>，</a:t>
            </a:r>
            <a:r>
              <a:rPr lang="en-US" altLang="zh-CN" sz="1800" dirty="0">
                <a:solidFill>
                  <a:srgbClr val="0000FF"/>
                </a:solidFill>
                <a:latin typeface="Consolas" pitchFamily="49" charset="0"/>
                <a:ea typeface="楷体" pitchFamily="49" charset="-122"/>
                <a:cs typeface="Consolas" pitchFamily="49" charset="0"/>
              </a:rPr>
              <a:t>int </a:t>
            </a:r>
            <a:r>
              <a:rPr lang="en-US" altLang="zh-CN" sz="1800" dirty="0" err="1">
                <a:solidFill>
                  <a:srgbClr val="0000FF"/>
                </a:solidFill>
                <a:latin typeface="Consolas" pitchFamily="49" charset="0"/>
                <a:ea typeface="楷体" pitchFamily="49" charset="-122"/>
                <a:cs typeface="Consolas" pitchFamily="49" charset="0"/>
              </a:rPr>
              <a:t>i</a:t>
            </a:r>
            <a:r>
              <a:rPr lang="zh-CN" altLang="en-US"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ElemType</a:t>
            </a:r>
            <a:r>
              <a:rPr lang="en-US" altLang="zh-CN" sz="1800" dirty="0">
                <a:solidFill>
                  <a:srgbClr val="0000FF"/>
                </a:solidFill>
                <a:latin typeface="Consolas" pitchFamily="49" charset="0"/>
                <a:ea typeface="楷体" pitchFamily="49" charset="-122"/>
                <a:cs typeface="Consolas" pitchFamily="49" charset="0"/>
              </a:rPr>
              <a:t> &amp;e)</a:t>
            </a:r>
          </a:p>
          <a:p>
            <a:pPr algn="l"/>
            <a:r>
              <a:rPr lang="en-US" altLang="zh-CN" sz="1800" dirty="0">
                <a:solidFill>
                  <a:srgbClr val="0000FF"/>
                </a:solidFill>
                <a:latin typeface="Consolas" pitchFamily="49" charset="0"/>
                <a:ea typeface="楷体" pitchFamily="49" charset="-122"/>
                <a:cs typeface="Consolas" pitchFamily="49" charset="0"/>
              </a:rPr>
              <a:t>{  int j=0;</a:t>
            </a:r>
          </a:p>
          <a:p>
            <a:pPr algn="l"/>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LinkNode</a:t>
            </a:r>
            <a:r>
              <a:rPr lang="en-US" altLang="zh-CN" sz="1800" dirty="0">
                <a:solidFill>
                  <a:srgbClr val="0000FF"/>
                </a:solidFill>
                <a:latin typeface="Consolas" pitchFamily="49" charset="0"/>
                <a:ea typeface="楷体" pitchFamily="49" charset="-122"/>
                <a:cs typeface="Consolas" pitchFamily="49" charset="0"/>
              </a:rPr>
              <a:t> *p=L</a:t>
            </a:r>
            <a:r>
              <a:rPr lang="zh-CN" altLang="en-US" sz="1800" dirty="0">
                <a:solidFill>
                  <a:srgbClr val="0000FF"/>
                </a:solidFill>
                <a:latin typeface="Consolas" pitchFamily="49" charset="0"/>
                <a:ea typeface="楷体" pitchFamily="49" charset="-122"/>
                <a:cs typeface="Consolas" pitchFamily="49" charset="0"/>
              </a:rPr>
              <a:t>，</a:t>
            </a:r>
            <a:r>
              <a:rPr lang="en-US" altLang="zh-CN" sz="1800" dirty="0">
                <a:solidFill>
                  <a:srgbClr val="0000FF"/>
                </a:solidFill>
                <a:latin typeface="Consolas" pitchFamily="49" charset="0"/>
                <a:ea typeface="楷体" pitchFamily="49" charset="-122"/>
                <a:cs typeface="Consolas" pitchFamily="49" charset="0"/>
              </a:rPr>
              <a:t>*q;		</a:t>
            </a:r>
            <a:r>
              <a:rPr lang="en-US" altLang="zh-CN" sz="1800" dirty="0">
                <a:solidFill>
                  <a:srgbClr val="0070C0"/>
                </a:solidFill>
                <a:latin typeface="Consolas" pitchFamily="49" charset="0"/>
                <a:ea typeface="楷体" pitchFamily="49" charset="-122"/>
                <a:cs typeface="Consolas" pitchFamily="49" charset="0"/>
              </a:rPr>
              <a:t>//p</a:t>
            </a:r>
            <a:r>
              <a:rPr lang="zh-CN" altLang="en-US" sz="1800" dirty="0">
                <a:solidFill>
                  <a:srgbClr val="0070C0"/>
                </a:solidFill>
                <a:latin typeface="Consolas" pitchFamily="49" charset="0"/>
                <a:ea typeface="楷体" pitchFamily="49" charset="-122"/>
                <a:cs typeface="Consolas" pitchFamily="49" charset="0"/>
              </a:rPr>
              <a:t>指向头结点，</a:t>
            </a:r>
            <a:r>
              <a:rPr lang="en-US" altLang="zh-CN" sz="1800" dirty="0">
                <a:solidFill>
                  <a:srgbClr val="0070C0"/>
                </a:solidFill>
                <a:latin typeface="Consolas" pitchFamily="49" charset="0"/>
                <a:ea typeface="楷体" pitchFamily="49" charset="-122"/>
                <a:cs typeface="Consolas" pitchFamily="49" charset="0"/>
              </a:rPr>
              <a:t>j</a:t>
            </a:r>
            <a:r>
              <a:rPr lang="zh-CN" altLang="en-US" sz="1800" dirty="0">
                <a:solidFill>
                  <a:srgbClr val="0070C0"/>
                </a:solidFill>
                <a:latin typeface="Consolas" pitchFamily="49" charset="0"/>
                <a:ea typeface="楷体" pitchFamily="49" charset="-122"/>
                <a:cs typeface="Consolas" pitchFamily="49" charset="0"/>
              </a:rPr>
              <a:t>置为</a:t>
            </a:r>
            <a:r>
              <a:rPr lang="en-US" altLang="zh-CN" sz="1800" dirty="0">
                <a:solidFill>
                  <a:srgbClr val="0070C0"/>
                </a:solidFill>
                <a:latin typeface="Consolas" pitchFamily="49" charset="0"/>
                <a:ea typeface="楷体" pitchFamily="49" charset="-122"/>
                <a:cs typeface="Consolas" pitchFamily="49" charset="0"/>
              </a:rPr>
              <a:t>0</a:t>
            </a:r>
          </a:p>
          <a:p>
            <a:pPr algn="l"/>
            <a:endParaRPr lang="en-US" altLang="zh-CN" sz="1800" dirty="0">
              <a:solidFill>
                <a:srgbClr val="0000FF"/>
              </a:solidFill>
              <a:latin typeface="Consolas" pitchFamily="49" charset="0"/>
              <a:ea typeface="楷体" pitchFamily="49" charset="-122"/>
              <a:cs typeface="Consolas" pitchFamily="49" charset="0"/>
            </a:endParaRPr>
          </a:p>
          <a:p>
            <a:pPr algn="l"/>
            <a:r>
              <a:rPr lang="en-US" altLang="zh-CN" sz="1800" dirty="0">
                <a:solidFill>
                  <a:srgbClr val="0000FF"/>
                </a:solidFill>
                <a:latin typeface="Consolas" pitchFamily="49" charset="0"/>
                <a:ea typeface="楷体" pitchFamily="49" charset="-122"/>
                <a:cs typeface="Consolas" pitchFamily="49" charset="0"/>
              </a:rPr>
              <a:t>   while (j&lt;i-1 &amp;&amp; p!=NULL)	</a:t>
            </a:r>
            <a:r>
              <a:rPr lang="en-US" altLang="zh-CN" sz="1800" dirty="0">
                <a:solidFill>
                  <a:srgbClr val="0070C0"/>
                </a:solidFill>
                <a:latin typeface="Consolas" pitchFamily="49" charset="0"/>
                <a:ea typeface="楷体" pitchFamily="49" charset="-122"/>
                <a:cs typeface="Consolas" pitchFamily="49" charset="0"/>
              </a:rPr>
              <a:t>//</a:t>
            </a:r>
            <a:r>
              <a:rPr lang="zh-CN" altLang="en-US" sz="1800" dirty="0">
                <a:solidFill>
                  <a:srgbClr val="0070C0"/>
                </a:solidFill>
                <a:latin typeface="Consolas" pitchFamily="49" charset="0"/>
                <a:ea typeface="楷体" pitchFamily="49" charset="-122"/>
                <a:cs typeface="Consolas" pitchFamily="49" charset="0"/>
              </a:rPr>
              <a:t>查找第</a:t>
            </a:r>
            <a:r>
              <a:rPr lang="en-US" altLang="zh-CN" sz="1800" dirty="0">
                <a:solidFill>
                  <a:srgbClr val="0070C0"/>
                </a:solidFill>
                <a:latin typeface="Consolas" pitchFamily="49" charset="0"/>
                <a:ea typeface="楷体" pitchFamily="49" charset="-122"/>
                <a:cs typeface="Consolas" pitchFamily="49" charset="0"/>
              </a:rPr>
              <a:t>i-1</a:t>
            </a:r>
            <a:r>
              <a:rPr lang="zh-CN" altLang="en-US" sz="1800" dirty="0">
                <a:solidFill>
                  <a:srgbClr val="0070C0"/>
                </a:solidFill>
                <a:latin typeface="Consolas" pitchFamily="49" charset="0"/>
                <a:ea typeface="楷体" pitchFamily="49" charset="-122"/>
                <a:cs typeface="Consolas" pitchFamily="49" charset="0"/>
              </a:rPr>
              <a:t>个结点</a:t>
            </a:r>
          </a:p>
          <a:p>
            <a:pPr algn="l"/>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	j++;</a:t>
            </a:r>
          </a:p>
          <a:p>
            <a:pPr algn="l"/>
            <a:r>
              <a:rPr lang="en-US" altLang="zh-CN" sz="1800" dirty="0">
                <a:solidFill>
                  <a:srgbClr val="0000FF"/>
                </a:solidFill>
                <a:latin typeface="Consolas" pitchFamily="49" charset="0"/>
                <a:ea typeface="楷体" pitchFamily="49" charset="-122"/>
                <a:cs typeface="Consolas" pitchFamily="49" charset="0"/>
              </a:rPr>
              <a:t>	p=p-&gt;next;</a:t>
            </a:r>
          </a:p>
          <a:p>
            <a:pPr algn="l"/>
            <a:r>
              <a:rPr lang="en-US" altLang="zh-CN" sz="1800" dirty="0">
                <a:solidFill>
                  <a:srgbClr val="0000FF"/>
                </a:solidFill>
                <a:latin typeface="Consolas" pitchFamily="49" charset="0"/>
                <a:ea typeface="楷体" pitchFamily="49" charset="-122"/>
                <a:cs typeface="Consolas" pitchFamily="49" charset="0"/>
              </a:rPr>
              <a:t>   }</a:t>
            </a:r>
          </a:p>
          <a:p>
            <a:pPr algn="l"/>
            <a:endParaRPr lang="en-US" altLang="zh-CN" sz="1800" dirty="0">
              <a:solidFill>
                <a:srgbClr val="0000FF"/>
              </a:solidFill>
              <a:latin typeface="Consolas" pitchFamily="49" charset="0"/>
              <a:ea typeface="楷体" pitchFamily="49" charset="-122"/>
              <a:cs typeface="Consolas" pitchFamily="49" charset="0"/>
            </a:endParaRPr>
          </a:p>
        </p:txBody>
      </p:sp>
      <p:grpSp>
        <p:nvGrpSpPr>
          <p:cNvPr id="32" name="组合 31"/>
          <p:cNvGrpSpPr/>
          <p:nvPr/>
        </p:nvGrpSpPr>
        <p:grpSpPr>
          <a:xfrm>
            <a:off x="749322" y="3073994"/>
            <a:ext cx="7108826" cy="3739382"/>
            <a:chOff x="749322" y="2858290"/>
            <a:chExt cx="7108826" cy="3739382"/>
          </a:xfrm>
        </p:grpSpPr>
        <p:sp>
          <p:nvSpPr>
            <p:cNvPr id="6" name="TextBox 5"/>
            <p:cNvSpPr txBox="1"/>
            <p:nvPr/>
          </p:nvSpPr>
          <p:spPr>
            <a:xfrm>
              <a:off x="4500562" y="4787116"/>
              <a:ext cx="2571768" cy="400110"/>
            </a:xfrm>
            <a:prstGeom prst="rect">
              <a:avLst/>
            </a:prstGeom>
            <a:noFill/>
          </p:spPr>
          <p:txBody>
            <a:bodyPr wrap="square" rtlCol="0">
              <a:spAutoFit/>
            </a:bodyPr>
            <a:lstStyle/>
            <a:p>
              <a:pPr algn="l"/>
              <a:r>
                <a:rPr lang="zh-CN" altLang="en-US" sz="2000" dirty="0">
                  <a:latin typeface="Consolas" pitchFamily="49" charset="0"/>
                  <a:ea typeface="楷体" pitchFamily="49" charset="-122"/>
                  <a:cs typeface="Consolas" pitchFamily="49" charset="0"/>
                </a:rPr>
                <a:t>查找第</a:t>
              </a:r>
              <a:r>
                <a:rPr lang="en-US" altLang="zh-CN" sz="2000" i="1" err="1">
                  <a:latin typeface="Consolas" pitchFamily="49" charset="0"/>
                  <a:ea typeface="楷体" pitchFamily="49" charset="-122"/>
                  <a:cs typeface="Consolas" pitchFamily="49" charset="0"/>
                </a:rPr>
                <a:t>i</a:t>
              </a:r>
              <a:r>
                <a:rPr lang="en-US" altLang="zh-CN" sz="2000">
                  <a:latin typeface="Consolas" pitchFamily="49" charset="0"/>
                  <a:cs typeface="Consolas" pitchFamily="49" charset="0"/>
                </a:rPr>
                <a:t>-</a:t>
              </a:r>
              <a:r>
                <a:rPr lang="en-US" altLang="zh-CN" sz="2000">
                  <a:latin typeface="Consolas" pitchFamily="49" charset="0"/>
                  <a:ea typeface="楷体" pitchFamily="49" charset="-122"/>
                  <a:cs typeface="Consolas" pitchFamily="49" charset="0"/>
                </a:rPr>
                <a:t>1</a:t>
              </a:r>
              <a:r>
                <a:rPr lang="zh-CN" altLang="en-US" sz="2000">
                  <a:latin typeface="Consolas" pitchFamily="49" charset="0"/>
                  <a:ea typeface="楷体" pitchFamily="49" charset="-122"/>
                  <a:cs typeface="Consolas" pitchFamily="49" charset="0"/>
                </a:rPr>
                <a:t>个结点</a:t>
              </a:r>
              <a:endParaRPr lang="zh-CN" altLang="en-US" sz="2000" dirty="0">
                <a:latin typeface="Consolas" pitchFamily="49" charset="0"/>
                <a:cs typeface="Consolas" pitchFamily="49" charset="0"/>
              </a:endParaRPr>
            </a:p>
          </p:txBody>
        </p:sp>
        <p:sp>
          <p:nvSpPr>
            <p:cNvPr id="7" name="Rectangle 32"/>
            <p:cNvSpPr>
              <a:spLocks noChangeArrowheads="1"/>
            </p:cNvSpPr>
            <p:nvPr/>
          </p:nvSpPr>
          <p:spPr bwMode="auto">
            <a:xfrm>
              <a:off x="1376385" y="5562618"/>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8" name="Rectangle 33"/>
            <p:cNvSpPr>
              <a:spLocks noChangeArrowheads="1"/>
            </p:cNvSpPr>
            <p:nvPr/>
          </p:nvSpPr>
          <p:spPr bwMode="auto">
            <a:xfrm>
              <a:off x="1736747" y="5562618"/>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9" name="Line 34"/>
            <p:cNvSpPr>
              <a:spLocks noChangeShapeType="1"/>
            </p:cNvSpPr>
            <p:nvPr/>
          </p:nvSpPr>
          <p:spPr bwMode="auto">
            <a:xfrm>
              <a:off x="1028722" y="5742005"/>
              <a:ext cx="360363" cy="0"/>
            </a:xfrm>
            <a:prstGeom prst="line">
              <a:avLst/>
            </a:prstGeom>
            <a:noFill/>
            <a:ln w="9525">
              <a:solidFill>
                <a:schemeClr val="tx1"/>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10" name="Text Box 35"/>
            <p:cNvSpPr txBox="1">
              <a:spLocks noChangeArrowheads="1"/>
            </p:cNvSpPr>
            <p:nvPr/>
          </p:nvSpPr>
          <p:spPr bwMode="auto">
            <a:xfrm>
              <a:off x="749322" y="5562618"/>
              <a:ext cx="268288" cy="366712"/>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宋体" pitchFamily="2" charset="-122"/>
                  <a:cs typeface="Consolas" pitchFamily="49" charset="0"/>
                </a:rPr>
                <a:t>L</a:t>
              </a:r>
            </a:p>
          </p:txBody>
        </p:sp>
        <p:sp>
          <p:nvSpPr>
            <p:cNvPr id="11" name="Rectangle 36"/>
            <p:cNvSpPr>
              <a:spLocks noChangeArrowheads="1"/>
            </p:cNvSpPr>
            <p:nvPr/>
          </p:nvSpPr>
          <p:spPr bwMode="auto">
            <a:xfrm>
              <a:off x="3584597" y="5562618"/>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12" name="Rectangle 37"/>
            <p:cNvSpPr>
              <a:spLocks noChangeArrowheads="1"/>
            </p:cNvSpPr>
            <p:nvPr/>
          </p:nvSpPr>
          <p:spPr bwMode="auto">
            <a:xfrm>
              <a:off x="3944960" y="5562618"/>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3" name="Freeform 38"/>
            <p:cNvSpPr>
              <a:spLocks/>
            </p:cNvSpPr>
            <p:nvPr/>
          </p:nvSpPr>
          <p:spPr bwMode="auto">
            <a:xfrm>
              <a:off x="1916135" y="5740418"/>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14" name="Rectangle 39"/>
            <p:cNvSpPr>
              <a:spLocks noChangeArrowheads="1"/>
            </p:cNvSpPr>
            <p:nvPr/>
          </p:nvSpPr>
          <p:spPr bwMode="auto">
            <a:xfrm>
              <a:off x="4652985" y="5562618"/>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1800" i="1" dirty="0">
                <a:solidFill>
                  <a:srgbClr val="0000FF"/>
                </a:solidFill>
                <a:latin typeface="Consolas" pitchFamily="49" charset="0"/>
                <a:ea typeface="宋体" pitchFamily="2" charset="-122"/>
                <a:cs typeface="Consolas" pitchFamily="49" charset="0"/>
              </a:endParaRPr>
            </a:p>
          </p:txBody>
        </p:sp>
        <p:sp>
          <p:nvSpPr>
            <p:cNvPr id="15" name="Rectangle 40"/>
            <p:cNvSpPr>
              <a:spLocks noChangeArrowheads="1"/>
            </p:cNvSpPr>
            <p:nvPr/>
          </p:nvSpPr>
          <p:spPr bwMode="auto">
            <a:xfrm>
              <a:off x="5013347" y="5562618"/>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6" name="Line 41"/>
            <p:cNvSpPr>
              <a:spLocks noChangeShapeType="1"/>
            </p:cNvSpPr>
            <p:nvPr/>
          </p:nvSpPr>
          <p:spPr bwMode="auto">
            <a:xfrm>
              <a:off x="4156072" y="5742005"/>
              <a:ext cx="468000" cy="0"/>
            </a:xfrm>
            <a:prstGeom prst="line">
              <a:avLst/>
            </a:prstGeom>
            <a:noFill/>
            <a:ln w="9525">
              <a:solidFill>
                <a:schemeClr val="tx1"/>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17" name="Rectangle 42"/>
            <p:cNvSpPr>
              <a:spLocks noChangeArrowheads="1"/>
            </p:cNvSpPr>
            <p:nvPr/>
          </p:nvSpPr>
          <p:spPr bwMode="auto">
            <a:xfrm>
              <a:off x="6832613" y="5562618"/>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18" name="Rectangle 43"/>
            <p:cNvSpPr>
              <a:spLocks noChangeArrowheads="1"/>
            </p:cNvSpPr>
            <p:nvPr/>
          </p:nvSpPr>
          <p:spPr bwMode="auto">
            <a:xfrm>
              <a:off x="7192975" y="5562618"/>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19" name="Freeform 44"/>
            <p:cNvSpPr>
              <a:spLocks/>
            </p:cNvSpPr>
            <p:nvPr/>
          </p:nvSpPr>
          <p:spPr bwMode="auto">
            <a:xfrm>
              <a:off x="6357950" y="5740418"/>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20" name="Freeform 45"/>
            <p:cNvSpPr>
              <a:spLocks/>
            </p:cNvSpPr>
            <p:nvPr/>
          </p:nvSpPr>
          <p:spPr bwMode="auto">
            <a:xfrm>
              <a:off x="2984522" y="5738830"/>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21" name="Text Box 46"/>
            <p:cNvSpPr txBox="1">
              <a:spLocks noChangeArrowheads="1"/>
            </p:cNvSpPr>
            <p:nvPr/>
          </p:nvSpPr>
          <p:spPr bwMode="auto">
            <a:xfrm>
              <a:off x="2525735" y="5424505"/>
              <a:ext cx="720725" cy="461665"/>
            </a:xfrm>
            <a:prstGeom prst="rect">
              <a:avLst/>
            </a:prstGeom>
            <a:noFill/>
            <a:ln w="9525">
              <a:noFill/>
              <a:miter lim="800000"/>
              <a:headEnd/>
              <a:tailEnd/>
            </a:ln>
            <a:effectLst/>
          </p:spPr>
          <p:txBody>
            <a:bodyPr>
              <a:spAutoFit/>
            </a:bodyPr>
            <a:lstStyle/>
            <a:p>
              <a:pPr algn="l">
                <a:spcBef>
                  <a:spcPct val="50000"/>
                </a:spcBef>
              </a:pPr>
              <a:r>
                <a:rPr lang="en-US" altLang="zh-CN" b="0">
                  <a:latin typeface="Consolas" pitchFamily="49" charset="0"/>
                  <a:ea typeface="宋体" pitchFamily="2" charset="-122"/>
                  <a:cs typeface="Consolas" pitchFamily="49" charset="0"/>
                </a:rPr>
                <a:t>…</a:t>
              </a:r>
            </a:p>
          </p:txBody>
        </p:sp>
        <p:sp>
          <p:nvSpPr>
            <p:cNvPr id="22" name="Line 47"/>
            <p:cNvSpPr>
              <a:spLocks noChangeShapeType="1"/>
            </p:cNvSpPr>
            <p:nvPr/>
          </p:nvSpPr>
          <p:spPr bwMode="auto">
            <a:xfrm>
              <a:off x="3714744" y="5200668"/>
              <a:ext cx="0" cy="358775"/>
            </a:xfrm>
            <a:prstGeom prst="line">
              <a:avLst/>
            </a:prstGeom>
            <a:noFill/>
            <a:ln w="28575">
              <a:solidFill>
                <a:srgbClr val="FF00FF"/>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23" name="Text Box 48"/>
            <p:cNvSpPr txBox="1">
              <a:spLocks noChangeArrowheads="1"/>
            </p:cNvSpPr>
            <p:nvPr/>
          </p:nvSpPr>
          <p:spPr bwMode="auto">
            <a:xfrm>
              <a:off x="3773492" y="5103846"/>
              <a:ext cx="584194" cy="366712"/>
            </a:xfrm>
            <a:prstGeom prst="rect">
              <a:avLst/>
            </a:prstGeom>
            <a:noFill/>
            <a:ln w="9525">
              <a:noFill/>
              <a:miter lim="800000"/>
              <a:headEnd/>
              <a:tailEnd/>
            </a:ln>
            <a:effectLst/>
          </p:spPr>
          <p:txBody>
            <a:bodyPr wrap="square">
              <a:spAutoFit/>
            </a:bodyPr>
            <a:lstStyle/>
            <a:p>
              <a:pPr algn="l">
                <a:spcBef>
                  <a:spcPct val="50000"/>
                </a:spcBef>
              </a:pPr>
              <a:r>
                <a:rPr lang="en-US" altLang="zh-CN" sz="1800" i="1" dirty="0" err="1">
                  <a:latin typeface="Consolas" pitchFamily="49" charset="0"/>
                  <a:ea typeface="宋体" pitchFamily="2" charset="-122"/>
                  <a:cs typeface="Consolas" pitchFamily="49" charset="0"/>
                </a:rPr>
                <a:t>i</a:t>
              </a:r>
              <a:r>
                <a:rPr lang="en-US" altLang="zh-CN" sz="1800" dirty="0">
                  <a:latin typeface="Consolas" pitchFamily="49" charset="0"/>
                  <a:ea typeface="+mn-ea"/>
                  <a:cs typeface="Consolas" pitchFamily="49" charset="0"/>
                </a:rPr>
                <a:t>-</a:t>
              </a:r>
              <a:r>
                <a:rPr lang="en-US" altLang="zh-CN" sz="1800" dirty="0">
                  <a:latin typeface="Consolas" pitchFamily="49" charset="0"/>
                  <a:ea typeface="宋体" pitchFamily="2" charset="-122"/>
                  <a:cs typeface="Consolas" pitchFamily="49" charset="0"/>
                </a:rPr>
                <a:t>1</a:t>
              </a:r>
            </a:p>
          </p:txBody>
        </p:sp>
        <p:sp>
          <p:nvSpPr>
            <p:cNvPr id="24" name="Freeform 49"/>
            <p:cNvSpPr>
              <a:spLocks/>
            </p:cNvSpPr>
            <p:nvPr/>
          </p:nvSpPr>
          <p:spPr bwMode="auto">
            <a:xfrm>
              <a:off x="5122885" y="5742005"/>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25" name="Text Box 50"/>
            <p:cNvSpPr txBox="1">
              <a:spLocks noChangeArrowheads="1"/>
            </p:cNvSpPr>
            <p:nvPr/>
          </p:nvSpPr>
          <p:spPr bwMode="auto">
            <a:xfrm>
              <a:off x="5786446" y="5432443"/>
              <a:ext cx="720725" cy="461665"/>
            </a:xfrm>
            <a:prstGeom prst="rect">
              <a:avLst/>
            </a:prstGeom>
            <a:noFill/>
            <a:ln w="9525">
              <a:noFill/>
              <a:miter lim="800000"/>
              <a:headEnd/>
              <a:tailEnd/>
            </a:ln>
            <a:effectLst/>
          </p:spPr>
          <p:txBody>
            <a:bodyPr>
              <a:spAutoFit/>
            </a:bodyPr>
            <a:lstStyle/>
            <a:p>
              <a:pPr algn="l">
                <a:spcBef>
                  <a:spcPct val="50000"/>
                </a:spcBef>
              </a:pPr>
              <a:r>
                <a:rPr lang="en-US" altLang="zh-CN" b="0" dirty="0">
                  <a:latin typeface="Consolas" pitchFamily="49" charset="0"/>
                  <a:ea typeface="宋体" pitchFamily="2" charset="-122"/>
                  <a:cs typeface="Consolas" pitchFamily="49" charset="0"/>
                </a:rPr>
                <a:t>…</a:t>
              </a:r>
            </a:p>
          </p:txBody>
        </p:sp>
        <p:sp>
          <p:nvSpPr>
            <p:cNvPr id="26" name="Line 25"/>
            <p:cNvSpPr>
              <a:spLocks noChangeShapeType="1"/>
            </p:cNvSpPr>
            <p:nvPr/>
          </p:nvSpPr>
          <p:spPr bwMode="auto">
            <a:xfrm flipV="1">
              <a:off x="3724261" y="5948378"/>
              <a:ext cx="0" cy="288925"/>
            </a:xfrm>
            <a:prstGeom prst="line">
              <a:avLst/>
            </a:prstGeom>
            <a:noFill/>
            <a:ln w="28575">
              <a:solidFill>
                <a:srgbClr val="FF00FF"/>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27" name="Text Box 26"/>
            <p:cNvSpPr txBox="1">
              <a:spLocks noChangeArrowheads="1"/>
            </p:cNvSpPr>
            <p:nvPr/>
          </p:nvSpPr>
          <p:spPr bwMode="auto">
            <a:xfrm>
              <a:off x="3571868" y="6230960"/>
              <a:ext cx="360363" cy="366712"/>
            </a:xfrm>
            <a:prstGeom prst="rect">
              <a:avLst/>
            </a:prstGeom>
            <a:noFill/>
            <a:ln w="9525">
              <a:noFill/>
              <a:miter lim="800000"/>
              <a:headEnd/>
              <a:tailEnd/>
            </a:ln>
            <a:effectLst/>
          </p:spPr>
          <p:txBody>
            <a:bodyPr>
              <a:spAutoFit/>
            </a:bodyPr>
            <a:lstStyle/>
            <a:p>
              <a:pPr algn="l">
                <a:spcBef>
                  <a:spcPct val="50000"/>
                </a:spcBef>
              </a:pPr>
              <a:r>
                <a:rPr lang="en-US" altLang="zh-CN" sz="1800" i="1" dirty="0">
                  <a:latin typeface="Consolas" pitchFamily="49" charset="0"/>
                  <a:cs typeface="Consolas" pitchFamily="49" charset="0"/>
                </a:rPr>
                <a:t>p</a:t>
              </a:r>
            </a:p>
          </p:txBody>
        </p:sp>
        <p:sp>
          <p:nvSpPr>
            <p:cNvPr id="28" name="矩形 27"/>
            <p:cNvSpPr/>
            <p:nvPr/>
          </p:nvSpPr>
          <p:spPr>
            <a:xfrm>
              <a:off x="857224" y="2858290"/>
              <a:ext cx="7000924" cy="1499404"/>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30" name="下箭头 29"/>
            <p:cNvSpPr/>
            <p:nvPr/>
          </p:nvSpPr>
          <p:spPr>
            <a:xfrm flipH="1">
              <a:off x="4286248" y="4357694"/>
              <a:ext cx="214314" cy="1000132"/>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4" name="幻灯片编号占位符 3"/>
          <p:cNvSpPr>
            <a:spLocks noGrp="1"/>
          </p:cNvSpPr>
          <p:nvPr>
            <p:ph type="sldNum" sz="quarter" idx="12"/>
          </p:nvPr>
        </p:nvSpPr>
        <p:spPr/>
        <p:txBody>
          <a:bodyPr/>
          <a:lstStyle/>
          <a:p>
            <a:fld id="{BC067DFE-42A7-4CB5-93C4-F2F97DA7580C}" type="slidenum">
              <a:rPr lang="en-US" altLang="zh-CN" smtClean="0"/>
              <a:pPr/>
              <a:t>65</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5185"/>
    </mc:Choice>
    <mc:Fallback xmlns="">
      <p:transition xmlns:p14="http://schemas.microsoft.com/office/powerpoint/2010/main" spd="slow" advTm="1518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15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15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155">
                                            <p:txEl>
                                              <p:pRg st="7" end="7"/>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228600" y="285728"/>
            <a:ext cx="8686800" cy="3554819"/>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algn="l"/>
            <a:r>
              <a:rPr kumimoji="1" lang="en-US" altLang="zh-CN" sz="1800">
                <a:solidFill>
                  <a:srgbClr val="0000FF"/>
                </a:solidFill>
                <a:latin typeface="Consolas" pitchFamily="49" charset="0"/>
                <a:ea typeface="仿宋" pitchFamily="49" charset="-122"/>
                <a:cs typeface="Consolas" pitchFamily="49" charset="0"/>
              </a:rPr>
              <a:t>   if </a:t>
            </a:r>
            <a:r>
              <a:rPr kumimoji="1" lang="en-US" altLang="zh-CN" sz="1800" dirty="0">
                <a:solidFill>
                  <a:srgbClr val="0000FF"/>
                </a:solidFill>
                <a:latin typeface="Consolas" pitchFamily="49" charset="0"/>
                <a:ea typeface="仿宋" pitchFamily="49" charset="-122"/>
                <a:cs typeface="Consolas" pitchFamily="49" charset="0"/>
              </a:rPr>
              <a:t>(p==NULL)		</a:t>
            </a:r>
            <a:r>
              <a:rPr kumimoji="1" lang="en-US" altLang="zh-CN" sz="1800" dirty="0">
                <a:solidFill>
                  <a:srgbClr val="0070C0"/>
                </a:solidFill>
                <a:latin typeface="Consolas" pitchFamily="49" charset="0"/>
                <a:ea typeface="仿宋" pitchFamily="49" charset="-122"/>
                <a:cs typeface="Consolas" pitchFamily="49" charset="0"/>
              </a:rPr>
              <a:t>//</a:t>
            </a:r>
            <a:r>
              <a:rPr kumimoji="1" lang="zh-CN" altLang="en-US" sz="1800" dirty="0">
                <a:solidFill>
                  <a:srgbClr val="0070C0"/>
                </a:solidFill>
                <a:latin typeface="Consolas" pitchFamily="49" charset="0"/>
                <a:ea typeface="仿宋" pitchFamily="49" charset="-122"/>
                <a:cs typeface="Consolas" pitchFamily="49" charset="0"/>
              </a:rPr>
              <a:t>未找到第</a:t>
            </a:r>
            <a:r>
              <a:rPr kumimoji="1" lang="en-US" altLang="zh-CN" sz="1800" i="1" err="1">
                <a:solidFill>
                  <a:srgbClr val="0070C0"/>
                </a:solidFill>
                <a:latin typeface="Consolas" pitchFamily="49" charset="0"/>
                <a:ea typeface="仿宋" pitchFamily="49" charset="-122"/>
                <a:cs typeface="Consolas" pitchFamily="49" charset="0"/>
              </a:rPr>
              <a:t>i</a:t>
            </a:r>
            <a:r>
              <a:rPr kumimoji="1" lang="en-US" altLang="zh-CN" sz="1800">
                <a:solidFill>
                  <a:srgbClr val="0070C0"/>
                </a:solidFill>
                <a:latin typeface="Consolas" pitchFamily="49" charset="0"/>
                <a:ea typeface="仿宋" pitchFamily="49" charset="-122"/>
                <a:cs typeface="Consolas" pitchFamily="49" charset="0"/>
              </a:rPr>
              <a:t>-1</a:t>
            </a:r>
            <a:r>
              <a:rPr kumimoji="1" lang="zh-CN" altLang="en-US" sz="1800">
                <a:solidFill>
                  <a:srgbClr val="0070C0"/>
                </a:solidFill>
                <a:latin typeface="Consolas" pitchFamily="49" charset="0"/>
                <a:ea typeface="仿宋" pitchFamily="49" charset="-122"/>
                <a:cs typeface="Consolas" pitchFamily="49" charset="0"/>
              </a:rPr>
              <a:t>个结点，返回</a:t>
            </a:r>
            <a:r>
              <a:rPr kumimoji="1" lang="en-US" altLang="zh-CN" sz="1800" dirty="0">
                <a:solidFill>
                  <a:srgbClr val="0070C0"/>
                </a:solidFill>
                <a:latin typeface="Consolas" pitchFamily="49" charset="0"/>
                <a:ea typeface="仿宋" pitchFamily="49" charset="-122"/>
                <a:cs typeface="Consolas" pitchFamily="49" charset="0"/>
              </a:rPr>
              <a:t>false</a:t>
            </a:r>
          </a:p>
          <a:p>
            <a:pPr algn="l"/>
            <a:r>
              <a:rPr kumimoji="1" lang="en-US" altLang="zh-CN" sz="1800" dirty="0">
                <a:solidFill>
                  <a:srgbClr val="0000FF"/>
                </a:solidFill>
                <a:latin typeface="Consolas" pitchFamily="49" charset="0"/>
                <a:ea typeface="仿宋" pitchFamily="49" charset="-122"/>
                <a:cs typeface="Consolas" pitchFamily="49" charset="0"/>
              </a:rPr>
              <a:t>	return false;</a:t>
            </a:r>
          </a:p>
          <a:p>
            <a:pPr algn="l"/>
            <a:r>
              <a:rPr kumimoji="1" lang="en-US" altLang="zh-CN" sz="1800">
                <a:solidFill>
                  <a:srgbClr val="0000FF"/>
                </a:solidFill>
                <a:latin typeface="Consolas" pitchFamily="49" charset="0"/>
                <a:ea typeface="仿宋" pitchFamily="49" charset="-122"/>
                <a:cs typeface="Consolas" pitchFamily="49" charset="0"/>
              </a:rPr>
              <a:t>   else</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70C0"/>
                </a:solidFill>
                <a:latin typeface="Consolas" pitchFamily="49" charset="0"/>
                <a:ea typeface="仿宋" pitchFamily="49" charset="-122"/>
                <a:cs typeface="Consolas" pitchFamily="49" charset="0"/>
              </a:rPr>
              <a:t>//</a:t>
            </a:r>
            <a:r>
              <a:rPr kumimoji="1" lang="zh-CN" altLang="en-US" sz="1800" dirty="0">
                <a:solidFill>
                  <a:srgbClr val="0070C0"/>
                </a:solidFill>
                <a:latin typeface="Consolas" pitchFamily="49" charset="0"/>
                <a:ea typeface="仿宋" pitchFamily="49" charset="-122"/>
                <a:cs typeface="Consolas" pitchFamily="49" charset="0"/>
              </a:rPr>
              <a:t>找到第</a:t>
            </a:r>
            <a:r>
              <a:rPr kumimoji="1" lang="en-US" altLang="zh-CN" sz="1800" i="1" err="1">
                <a:solidFill>
                  <a:srgbClr val="0070C0"/>
                </a:solidFill>
                <a:latin typeface="Consolas" pitchFamily="49" charset="0"/>
                <a:ea typeface="仿宋" pitchFamily="49" charset="-122"/>
                <a:cs typeface="Consolas" pitchFamily="49" charset="0"/>
              </a:rPr>
              <a:t>i</a:t>
            </a:r>
            <a:r>
              <a:rPr kumimoji="1" lang="en-US" altLang="zh-CN" sz="1800">
                <a:solidFill>
                  <a:srgbClr val="0070C0"/>
                </a:solidFill>
                <a:latin typeface="Consolas" pitchFamily="49" charset="0"/>
                <a:ea typeface="仿宋" pitchFamily="49" charset="-122"/>
                <a:cs typeface="Consolas" pitchFamily="49" charset="0"/>
              </a:rPr>
              <a:t>-1</a:t>
            </a:r>
            <a:r>
              <a:rPr kumimoji="1" lang="zh-CN" altLang="en-US" sz="1800">
                <a:solidFill>
                  <a:srgbClr val="0070C0"/>
                </a:solidFill>
                <a:latin typeface="Consolas" pitchFamily="49" charset="0"/>
                <a:ea typeface="仿宋" pitchFamily="49" charset="-122"/>
                <a:cs typeface="Consolas" pitchFamily="49" charset="0"/>
              </a:rPr>
              <a:t>个结点</a:t>
            </a:r>
            <a:r>
              <a:rPr kumimoji="1" lang="en-US" altLang="zh-CN" sz="1800">
                <a:solidFill>
                  <a:srgbClr val="0070C0"/>
                </a:solidFill>
                <a:latin typeface="Consolas" pitchFamily="49" charset="0"/>
                <a:ea typeface="仿宋" pitchFamily="49" charset="-122"/>
                <a:cs typeface="Consolas" pitchFamily="49" charset="0"/>
              </a:rPr>
              <a:t>p</a:t>
            </a:r>
            <a:endParaRPr kumimoji="1" lang="en-US" altLang="zh-CN" sz="1800" dirty="0">
              <a:solidFill>
                <a:srgbClr val="0070C0"/>
              </a:solidFill>
              <a:latin typeface="Consolas" pitchFamily="49" charset="0"/>
              <a:ea typeface="仿宋" pitchFamily="49" charset="-122"/>
              <a:cs typeface="Consolas" pitchFamily="49" charset="0"/>
            </a:endParaRPr>
          </a:p>
          <a:p>
            <a:pPr algn="l"/>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	q=p-&gt;next;		</a:t>
            </a:r>
            <a:r>
              <a:rPr kumimoji="1" lang="en-US" altLang="zh-CN" sz="1800" dirty="0">
                <a:solidFill>
                  <a:srgbClr val="0070C0"/>
                </a:solidFill>
                <a:latin typeface="Consolas" pitchFamily="49" charset="0"/>
                <a:ea typeface="仿宋" pitchFamily="49" charset="-122"/>
                <a:cs typeface="Consolas" pitchFamily="49" charset="0"/>
              </a:rPr>
              <a:t>//q</a:t>
            </a:r>
            <a:r>
              <a:rPr kumimoji="1" lang="zh-CN" altLang="en-US" sz="1800" dirty="0">
                <a:solidFill>
                  <a:srgbClr val="0070C0"/>
                </a:solidFill>
                <a:latin typeface="Consolas" pitchFamily="49" charset="0"/>
                <a:ea typeface="仿宋" pitchFamily="49" charset="-122"/>
                <a:cs typeface="Consolas" pitchFamily="49" charset="0"/>
              </a:rPr>
              <a:t>指向第</a:t>
            </a:r>
            <a:r>
              <a:rPr kumimoji="1" lang="en-US" altLang="zh-CN" sz="1800" i="1" err="1">
                <a:solidFill>
                  <a:srgbClr val="0070C0"/>
                </a:solidFill>
                <a:latin typeface="Consolas" pitchFamily="49" charset="0"/>
                <a:ea typeface="仿宋" pitchFamily="49" charset="-122"/>
                <a:cs typeface="Consolas" pitchFamily="49" charset="0"/>
              </a:rPr>
              <a:t>i</a:t>
            </a:r>
            <a:r>
              <a:rPr kumimoji="1" lang="zh-CN" altLang="en-US" sz="1800">
                <a:solidFill>
                  <a:srgbClr val="0070C0"/>
                </a:solidFill>
                <a:latin typeface="Consolas" pitchFamily="49" charset="0"/>
                <a:ea typeface="仿宋" pitchFamily="49" charset="-122"/>
                <a:cs typeface="Consolas" pitchFamily="49" charset="0"/>
              </a:rPr>
              <a:t>个结点</a:t>
            </a:r>
            <a:endParaRPr kumimoji="1" lang="zh-CN" altLang="en-US" sz="1800" dirty="0">
              <a:solidFill>
                <a:srgbClr val="0070C0"/>
              </a:solidFill>
              <a:latin typeface="Consolas" pitchFamily="49" charset="0"/>
              <a:ea typeface="仿宋" pitchFamily="49" charset="-122"/>
              <a:cs typeface="Consolas" pitchFamily="49" charset="0"/>
            </a:endParaRPr>
          </a:p>
          <a:p>
            <a:pPr algn="l"/>
            <a:r>
              <a:rPr kumimoji="1" lang="zh-CN" altLang="en-US"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if (</a:t>
            </a:r>
            <a:r>
              <a:rPr kumimoji="1" lang="en-US" altLang="zh-CN" sz="1800" dirty="0">
                <a:solidFill>
                  <a:srgbClr val="FF00FF"/>
                </a:solidFill>
                <a:latin typeface="Consolas" pitchFamily="49" charset="0"/>
                <a:ea typeface="仿宋" pitchFamily="49" charset="-122"/>
                <a:cs typeface="Consolas" pitchFamily="49" charset="0"/>
              </a:rPr>
              <a:t>q==NULL</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70C0"/>
                </a:solidFill>
                <a:latin typeface="Consolas" pitchFamily="49" charset="0"/>
                <a:ea typeface="仿宋" pitchFamily="49" charset="-122"/>
                <a:cs typeface="Consolas" pitchFamily="49" charset="0"/>
              </a:rPr>
              <a:t>//</a:t>
            </a:r>
            <a:r>
              <a:rPr kumimoji="1" lang="zh-CN" altLang="en-US" sz="1800" dirty="0">
                <a:solidFill>
                  <a:srgbClr val="0070C0"/>
                </a:solidFill>
                <a:latin typeface="Consolas" pitchFamily="49" charset="0"/>
                <a:ea typeface="仿宋" pitchFamily="49" charset="-122"/>
                <a:cs typeface="Consolas" pitchFamily="49" charset="0"/>
              </a:rPr>
              <a:t>若不存在第</a:t>
            </a:r>
            <a:r>
              <a:rPr kumimoji="1" lang="en-US" altLang="zh-CN" sz="1800" err="1">
                <a:solidFill>
                  <a:srgbClr val="0070C0"/>
                </a:solidFill>
                <a:latin typeface="Consolas" pitchFamily="49" charset="0"/>
                <a:ea typeface="仿宋" pitchFamily="49" charset="-122"/>
                <a:cs typeface="Consolas" pitchFamily="49" charset="0"/>
              </a:rPr>
              <a:t>i</a:t>
            </a:r>
            <a:r>
              <a:rPr kumimoji="1" lang="zh-CN" altLang="en-US" sz="1800">
                <a:solidFill>
                  <a:srgbClr val="0070C0"/>
                </a:solidFill>
                <a:latin typeface="Consolas" pitchFamily="49" charset="0"/>
                <a:ea typeface="仿宋" pitchFamily="49" charset="-122"/>
                <a:cs typeface="Consolas" pitchFamily="49" charset="0"/>
              </a:rPr>
              <a:t>个结点，返回</a:t>
            </a:r>
            <a:r>
              <a:rPr kumimoji="1" lang="en-US" altLang="zh-CN" sz="1800" dirty="0">
                <a:solidFill>
                  <a:srgbClr val="0070C0"/>
                </a:solidFill>
                <a:latin typeface="Consolas" pitchFamily="49" charset="0"/>
                <a:ea typeface="仿宋" pitchFamily="49" charset="-122"/>
                <a:cs typeface="Consolas" pitchFamily="49" charset="0"/>
              </a:rPr>
              <a:t>false</a:t>
            </a:r>
          </a:p>
          <a:p>
            <a:pPr algn="l"/>
            <a:r>
              <a:rPr kumimoji="1" lang="en-US" altLang="zh-CN" sz="1800" dirty="0">
                <a:solidFill>
                  <a:srgbClr val="0000FF"/>
                </a:solidFill>
                <a:latin typeface="Consolas" pitchFamily="49" charset="0"/>
                <a:ea typeface="仿宋" pitchFamily="49" charset="-122"/>
                <a:cs typeface="Consolas" pitchFamily="49" charset="0"/>
              </a:rPr>
              <a:t>	       return false;</a:t>
            </a:r>
          </a:p>
          <a:p>
            <a:pPr algn="l"/>
            <a:r>
              <a:rPr kumimoji="1" lang="en-US" altLang="zh-CN" sz="1800" dirty="0">
                <a:solidFill>
                  <a:srgbClr val="0000FF"/>
                </a:solidFill>
                <a:latin typeface="Consolas" pitchFamily="49" charset="0"/>
                <a:ea typeface="仿宋" pitchFamily="49" charset="-122"/>
                <a:cs typeface="Consolas" pitchFamily="49" charset="0"/>
              </a:rPr>
              <a:t>	e=q-&gt;data;</a:t>
            </a:r>
          </a:p>
          <a:p>
            <a:pPr algn="l">
              <a:lnSpc>
                <a:spcPct val="150000"/>
              </a:lnSpc>
            </a:pPr>
            <a:r>
              <a:rPr kumimoji="1" lang="en-US" altLang="zh-CN" sz="1800" dirty="0">
                <a:solidFill>
                  <a:srgbClr val="0000FF"/>
                </a:solidFill>
                <a:latin typeface="Consolas" pitchFamily="49" charset="0"/>
                <a:ea typeface="仿宋" pitchFamily="49" charset="-122"/>
                <a:cs typeface="Consolas" pitchFamily="49" charset="0"/>
              </a:rPr>
              <a:t>	p-&gt;next=q-&gt;next;	</a:t>
            </a:r>
            <a:r>
              <a:rPr kumimoji="1" lang="en-US" altLang="zh-CN" sz="1800" dirty="0">
                <a:solidFill>
                  <a:srgbClr val="0070C0"/>
                </a:solidFill>
                <a:latin typeface="Consolas" pitchFamily="49" charset="0"/>
                <a:ea typeface="仿宋" pitchFamily="49" charset="-122"/>
                <a:cs typeface="Consolas" pitchFamily="49" charset="0"/>
              </a:rPr>
              <a:t>//</a:t>
            </a:r>
            <a:r>
              <a:rPr kumimoji="1" lang="zh-CN" altLang="en-US" sz="1800" dirty="0">
                <a:solidFill>
                  <a:srgbClr val="0070C0"/>
                </a:solidFill>
                <a:latin typeface="Consolas" pitchFamily="49" charset="0"/>
                <a:ea typeface="仿宋" pitchFamily="49" charset="-122"/>
                <a:cs typeface="Consolas" pitchFamily="49" charset="0"/>
              </a:rPr>
              <a:t>从单链表</a:t>
            </a:r>
            <a:r>
              <a:rPr kumimoji="1" lang="zh-CN" altLang="en-US" sz="1800">
                <a:solidFill>
                  <a:srgbClr val="0070C0"/>
                </a:solidFill>
                <a:latin typeface="Consolas" pitchFamily="49" charset="0"/>
                <a:ea typeface="仿宋" pitchFamily="49" charset="-122"/>
                <a:cs typeface="Consolas" pitchFamily="49" charset="0"/>
              </a:rPr>
              <a:t>中删除</a:t>
            </a:r>
            <a:r>
              <a:rPr kumimoji="1" lang="en-US" altLang="zh-CN" sz="1800">
                <a:solidFill>
                  <a:srgbClr val="0070C0"/>
                </a:solidFill>
                <a:latin typeface="Consolas" pitchFamily="49" charset="0"/>
                <a:ea typeface="仿宋" pitchFamily="49" charset="-122"/>
                <a:cs typeface="Consolas" pitchFamily="49" charset="0"/>
              </a:rPr>
              <a:t>q</a:t>
            </a:r>
            <a:r>
              <a:rPr kumimoji="1" lang="zh-CN" altLang="en-US" sz="1800">
                <a:solidFill>
                  <a:srgbClr val="0070C0"/>
                </a:solidFill>
                <a:latin typeface="Consolas" pitchFamily="49" charset="0"/>
                <a:ea typeface="仿宋" pitchFamily="49" charset="-122"/>
                <a:cs typeface="Consolas" pitchFamily="49" charset="0"/>
              </a:rPr>
              <a:t>结点</a:t>
            </a:r>
            <a:endParaRPr kumimoji="1" lang="zh-CN" altLang="en-US" sz="1800" dirty="0">
              <a:solidFill>
                <a:srgbClr val="0070C0"/>
              </a:solidFill>
              <a:latin typeface="Consolas" pitchFamily="49" charset="0"/>
              <a:ea typeface="仿宋" pitchFamily="49" charset="-122"/>
              <a:cs typeface="Consolas" pitchFamily="49" charset="0"/>
            </a:endParaRPr>
          </a:p>
          <a:p>
            <a:pPr algn="l"/>
            <a:r>
              <a:rPr kumimoji="1" lang="zh-CN" altLang="en-US"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free(q);	</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a:solidFill>
                  <a:srgbClr val="0070C0"/>
                </a:solidFill>
                <a:latin typeface="Consolas" pitchFamily="49" charset="0"/>
                <a:ea typeface="仿宋" pitchFamily="49" charset="-122"/>
                <a:cs typeface="Consolas" pitchFamily="49" charset="0"/>
              </a:rPr>
              <a:t>//</a:t>
            </a:r>
            <a:r>
              <a:rPr kumimoji="1" lang="zh-CN" altLang="en-US" sz="1800">
                <a:solidFill>
                  <a:srgbClr val="0070C0"/>
                </a:solidFill>
                <a:latin typeface="Consolas" pitchFamily="49" charset="0"/>
                <a:ea typeface="仿宋" pitchFamily="49" charset="-122"/>
                <a:cs typeface="Consolas" pitchFamily="49" charset="0"/>
              </a:rPr>
              <a:t>释放</a:t>
            </a:r>
            <a:r>
              <a:rPr kumimoji="1" lang="en-US" altLang="zh-CN" sz="1800">
                <a:solidFill>
                  <a:srgbClr val="0070C0"/>
                </a:solidFill>
                <a:latin typeface="Consolas" pitchFamily="49" charset="0"/>
                <a:ea typeface="仿宋" pitchFamily="49" charset="-122"/>
                <a:cs typeface="Consolas" pitchFamily="49" charset="0"/>
              </a:rPr>
              <a:t>q</a:t>
            </a:r>
            <a:r>
              <a:rPr kumimoji="1" lang="zh-CN" altLang="en-US" sz="1800">
                <a:solidFill>
                  <a:srgbClr val="0070C0"/>
                </a:solidFill>
                <a:latin typeface="Consolas" pitchFamily="49" charset="0"/>
                <a:ea typeface="仿宋" pitchFamily="49" charset="-122"/>
                <a:cs typeface="Consolas" pitchFamily="49" charset="0"/>
              </a:rPr>
              <a:t>结点</a:t>
            </a:r>
            <a:endParaRPr kumimoji="1" lang="zh-CN" altLang="en-US" sz="1800" dirty="0">
              <a:solidFill>
                <a:srgbClr val="0070C0"/>
              </a:solidFill>
              <a:latin typeface="Consolas" pitchFamily="49" charset="0"/>
              <a:ea typeface="仿宋" pitchFamily="49" charset="-122"/>
              <a:cs typeface="Consolas" pitchFamily="49" charset="0"/>
            </a:endParaRPr>
          </a:p>
          <a:p>
            <a:pPr algn="l"/>
            <a:r>
              <a:rPr kumimoji="1" lang="zh-CN" altLang="en-US"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return true;		</a:t>
            </a:r>
            <a:r>
              <a:rPr kumimoji="1" lang="en-US" altLang="zh-CN" sz="1800" dirty="0">
                <a:solidFill>
                  <a:srgbClr val="0070C0"/>
                </a:solidFill>
                <a:latin typeface="Consolas" pitchFamily="49" charset="0"/>
                <a:ea typeface="仿宋" pitchFamily="49" charset="-122"/>
                <a:cs typeface="Consolas" pitchFamily="49" charset="0"/>
              </a:rPr>
              <a:t>//</a:t>
            </a:r>
            <a:r>
              <a:rPr kumimoji="1" lang="zh-CN" altLang="en-US" sz="1800" dirty="0">
                <a:solidFill>
                  <a:srgbClr val="0070C0"/>
                </a:solidFill>
                <a:latin typeface="Consolas" pitchFamily="49" charset="0"/>
                <a:ea typeface="仿宋" pitchFamily="49" charset="-122"/>
                <a:cs typeface="Consolas" pitchFamily="49" charset="0"/>
              </a:rPr>
              <a:t>返回</a:t>
            </a:r>
            <a:r>
              <a:rPr kumimoji="1" lang="en-US" altLang="zh-CN" sz="1800" dirty="0">
                <a:solidFill>
                  <a:srgbClr val="0070C0"/>
                </a:solidFill>
                <a:latin typeface="Consolas" pitchFamily="49" charset="0"/>
                <a:ea typeface="仿宋" pitchFamily="49" charset="-122"/>
                <a:cs typeface="Consolas" pitchFamily="49" charset="0"/>
              </a:rPr>
              <a:t>true</a:t>
            </a:r>
            <a:r>
              <a:rPr kumimoji="1" lang="zh-CN" altLang="en-US" sz="1800" dirty="0">
                <a:solidFill>
                  <a:srgbClr val="0070C0"/>
                </a:solidFill>
                <a:latin typeface="Consolas" pitchFamily="49" charset="0"/>
                <a:ea typeface="仿宋" pitchFamily="49" charset="-122"/>
                <a:cs typeface="Consolas" pitchFamily="49" charset="0"/>
              </a:rPr>
              <a:t>表示成功删除第</a:t>
            </a:r>
            <a:r>
              <a:rPr kumimoji="1" lang="en-US" altLang="zh-CN" sz="1800" err="1">
                <a:solidFill>
                  <a:srgbClr val="0070C0"/>
                </a:solidFill>
                <a:latin typeface="Consolas" pitchFamily="49" charset="0"/>
                <a:ea typeface="仿宋" pitchFamily="49" charset="-122"/>
                <a:cs typeface="Consolas" pitchFamily="49" charset="0"/>
              </a:rPr>
              <a:t>i</a:t>
            </a:r>
            <a:r>
              <a:rPr kumimoji="1" lang="zh-CN" altLang="en-US" sz="1800">
                <a:solidFill>
                  <a:srgbClr val="0070C0"/>
                </a:solidFill>
                <a:latin typeface="Consolas" pitchFamily="49" charset="0"/>
                <a:ea typeface="仿宋" pitchFamily="49" charset="-122"/>
                <a:cs typeface="Consolas" pitchFamily="49" charset="0"/>
              </a:rPr>
              <a:t>个结点</a:t>
            </a:r>
            <a:endParaRPr kumimoji="1" lang="zh-CN" altLang="en-US" sz="1800" dirty="0">
              <a:solidFill>
                <a:srgbClr val="0070C0"/>
              </a:solidFill>
              <a:latin typeface="Consolas" pitchFamily="49" charset="0"/>
              <a:ea typeface="仿宋" pitchFamily="49" charset="-122"/>
              <a:cs typeface="Consolas" pitchFamily="49" charset="0"/>
            </a:endParaRPr>
          </a:p>
          <a:p>
            <a:pPr algn="l"/>
            <a:r>
              <a:rPr kumimoji="1" lang="zh-CN" altLang="en-US" sz="1800">
                <a:solidFill>
                  <a:srgbClr val="0000FF"/>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rPr>
              <a:t>}</a:t>
            </a:r>
            <a:endParaRPr kumimoji="1" lang="en-US" altLang="zh-CN" sz="1800" dirty="0">
              <a:solidFill>
                <a:srgbClr val="0000FF"/>
              </a:solidFill>
              <a:latin typeface="Consolas" pitchFamily="49" charset="0"/>
              <a:ea typeface="仿宋" pitchFamily="49" charset="-122"/>
              <a:cs typeface="Consolas" pitchFamily="49" charset="0"/>
            </a:endParaRPr>
          </a:p>
          <a:p>
            <a:pPr algn="l"/>
            <a:r>
              <a:rPr kumimoji="1" lang="en-US" altLang="zh-CN" sz="1800" dirty="0">
                <a:solidFill>
                  <a:srgbClr val="0000FF"/>
                </a:solidFill>
                <a:latin typeface="Consolas" pitchFamily="49" charset="0"/>
                <a:ea typeface="仿宋" pitchFamily="49" charset="-122"/>
                <a:cs typeface="Consolas" pitchFamily="49" charset="0"/>
              </a:rPr>
              <a:t>}</a:t>
            </a:r>
          </a:p>
        </p:txBody>
      </p:sp>
      <p:grpSp>
        <p:nvGrpSpPr>
          <p:cNvPr id="30" name="组合 29"/>
          <p:cNvGrpSpPr/>
          <p:nvPr/>
        </p:nvGrpSpPr>
        <p:grpSpPr>
          <a:xfrm>
            <a:off x="260320" y="2266964"/>
            <a:ext cx="7812142" cy="4019556"/>
            <a:chOff x="117444" y="2189154"/>
            <a:chExt cx="7812142" cy="4019556"/>
          </a:xfrm>
        </p:grpSpPr>
        <p:sp>
          <p:nvSpPr>
            <p:cNvPr id="3" name="矩形 2"/>
            <p:cNvSpPr/>
            <p:nvPr/>
          </p:nvSpPr>
          <p:spPr>
            <a:xfrm>
              <a:off x="928662" y="2189154"/>
              <a:ext cx="7000924" cy="1357322"/>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cxnSp>
          <p:nvCxnSpPr>
            <p:cNvPr id="4" name="直接连接符 3"/>
            <p:cNvCxnSpPr>
              <a:stCxn id="3" idx="2"/>
            </p:cNvCxnSpPr>
            <p:nvPr/>
          </p:nvCxnSpPr>
          <p:spPr>
            <a:xfrm rot="5400000">
              <a:off x="3821504" y="4153302"/>
              <a:ext cx="1214446" cy="794"/>
            </a:xfrm>
            <a:prstGeom prst="line">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643438" y="4214818"/>
              <a:ext cx="2571768" cy="400110"/>
            </a:xfrm>
            <a:prstGeom prst="rect">
              <a:avLst/>
            </a:prstGeom>
            <a:noFill/>
          </p:spPr>
          <p:txBody>
            <a:bodyPr wrap="square" rtlCol="0">
              <a:spAutoFit/>
            </a:bodyPr>
            <a:lstStyle/>
            <a:p>
              <a:pPr algn="l"/>
              <a:r>
                <a:rPr lang="zh-CN" altLang="en-US" sz="2000" dirty="0">
                  <a:latin typeface="Consolas" pitchFamily="49" charset="0"/>
                  <a:ea typeface="楷体" pitchFamily="49" charset="-122"/>
                  <a:cs typeface="Consolas" pitchFamily="49" charset="0"/>
                </a:rPr>
                <a:t>删除第</a:t>
              </a:r>
              <a:r>
                <a:rPr lang="en-US" altLang="zh-CN" sz="2000" i="1" err="1">
                  <a:latin typeface="Consolas" pitchFamily="49" charset="0"/>
                  <a:ea typeface="楷体" pitchFamily="49" charset="-122"/>
                  <a:cs typeface="Consolas" pitchFamily="49" charset="0"/>
                </a:rPr>
                <a:t>i</a:t>
              </a:r>
              <a:r>
                <a:rPr lang="zh-CN" altLang="en-US" sz="2000">
                  <a:latin typeface="Consolas" pitchFamily="49" charset="0"/>
                  <a:ea typeface="楷体" pitchFamily="49" charset="-122"/>
                  <a:cs typeface="Consolas" pitchFamily="49" charset="0"/>
                </a:rPr>
                <a:t>个结点</a:t>
              </a:r>
              <a:endParaRPr lang="zh-CN" altLang="en-US" sz="2000" dirty="0">
                <a:latin typeface="Consolas" pitchFamily="49" charset="0"/>
                <a:cs typeface="Consolas" pitchFamily="49" charset="0"/>
              </a:endParaRPr>
            </a:p>
          </p:txBody>
        </p:sp>
        <p:sp>
          <p:nvSpPr>
            <p:cNvPr id="8" name="Rectangle 32"/>
            <p:cNvSpPr>
              <a:spLocks noChangeArrowheads="1"/>
            </p:cNvSpPr>
            <p:nvPr/>
          </p:nvSpPr>
          <p:spPr bwMode="auto">
            <a:xfrm>
              <a:off x="744507" y="5173656"/>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9" name="Rectangle 33"/>
            <p:cNvSpPr>
              <a:spLocks noChangeArrowheads="1"/>
            </p:cNvSpPr>
            <p:nvPr/>
          </p:nvSpPr>
          <p:spPr bwMode="auto">
            <a:xfrm>
              <a:off x="1104869" y="5173656"/>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0" name="Line 34"/>
            <p:cNvSpPr>
              <a:spLocks noChangeShapeType="1"/>
            </p:cNvSpPr>
            <p:nvPr/>
          </p:nvSpPr>
          <p:spPr bwMode="auto">
            <a:xfrm>
              <a:off x="396844" y="5353043"/>
              <a:ext cx="360363" cy="0"/>
            </a:xfrm>
            <a:prstGeom prst="line">
              <a:avLst/>
            </a:prstGeom>
            <a:noFill/>
            <a:ln w="28575">
              <a:solidFill>
                <a:srgbClr val="7030A0"/>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11" name="Text Box 35"/>
            <p:cNvSpPr txBox="1">
              <a:spLocks noChangeArrowheads="1"/>
            </p:cNvSpPr>
            <p:nvPr/>
          </p:nvSpPr>
          <p:spPr bwMode="auto">
            <a:xfrm>
              <a:off x="117444" y="5173656"/>
              <a:ext cx="268288" cy="366712"/>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宋体" pitchFamily="2" charset="-122"/>
                  <a:cs typeface="Consolas" pitchFamily="49" charset="0"/>
                </a:rPr>
                <a:t>L</a:t>
              </a:r>
            </a:p>
          </p:txBody>
        </p:sp>
        <p:sp>
          <p:nvSpPr>
            <p:cNvPr id="12" name="Rectangle 36"/>
            <p:cNvSpPr>
              <a:spLocks noChangeArrowheads="1"/>
            </p:cNvSpPr>
            <p:nvPr/>
          </p:nvSpPr>
          <p:spPr bwMode="auto">
            <a:xfrm>
              <a:off x="2952719" y="5173656"/>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13" name="Rectangle 37"/>
            <p:cNvSpPr>
              <a:spLocks noChangeArrowheads="1"/>
            </p:cNvSpPr>
            <p:nvPr/>
          </p:nvSpPr>
          <p:spPr bwMode="auto">
            <a:xfrm>
              <a:off x="3313082" y="5173656"/>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4" name="Freeform 38"/>
            <p:cNvSpPr>
              <a:spLocks/>
            </p:cNvSpPr>
            <p:nvPr/>
          </p:nvSpPr>
          <p:spPr bwMode="auto">
            <a:xfrm>
              <a:off x="1284257" y="5351456"/>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15" name="Rectangle 39"/>
            <p:cNvSpPr>
              <a:spLocks noChangeArrowheads="1"/>
            </p:cNvSpPr>
            <p:nvPr/>
          </p:nvSpPr>
          <p:spPr bwMode="auto">
            <a:xfrm>
              <a:off x="4021107" y="5173656"/>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1800" i="1" dirty="0">
                <a:solidFill>
                  <a:srgbClr val="0000FF"/>
                </a:solidFill>
                <a:latin typeface="Consolas" pitchFamily="49" charset="0"/>
                <a:ea typeface="宋体" pitchFamily="2" charset="-122"/>
                <a:cs typeface="Consolas" pitchFamily="49" charset="0"/>
              </a:endParaRPr>
            </a:p>
          </p:txBody>
        </p:sp>
        <p:sp>
          <p:nvSpPr>
            <p:cNvPr id="16" name="Rectangle 40"/>
            <p:cNvSpPr>
              <a:spLocks noChangeArrowheads="1"/>
            </p:cNvSpPr>
            <p:nvPr/>
          </p:nvSpPr>
          <p:spPr bwMode="auto">
            <a:xfrm>
              <a:off x="4381469" y="5173656"/>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7" name="Line 41"/>
            <p:cNvSpPr>
              <a:spLocks noChangeShapeType="1"/>
            </p:cNvSpPr>
            <p:nvPr/>
          </p:nvSpPr>
          <p:spPr bwMode="auto">
            <a:xfrm>
              <a:off x="3525830" y="5353043"/>
              <a:ext cx="468000" cy="0"/>
            </a:xfrm>
            <a:prstGeom prst="line">
              <a:avLst/>
            </a:prstGeom>
            <a:noFill/>
            <a:ln w="9525">
              <a:solidFill>
                <a:schemeClr val="tx1"/>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18" name="Rectangle 42"/>
            <p:cNvSpPr>
              <a:spLocks noChangeArrowheads="1"/>
            </p:cNvSpPr>
            <p:nvPr/>
          </p:nvSpPr>
          <p:spPr bwMode="auto">
            <a:xfrm>
              <a:off x="6189671" y="5173656"/>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19" name="Rectangle 43"/>
            <p:cNvSpPr>
              <a:spLocks noChangeArrowheads="1"/>
            </p:cNvSpPr>
            <p:nvPr/>
          </p:nvSpPr>
          <p:spPr bwMode="auto">
            <a:xfrm>
              <a:off x="6550033" y="5173656"/>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20" name="Freeform 44"/>
            <p:cNvSpPr>
              <a:spLocks/>
            </p:cNvSpPr>
            <p:nvPr/>
          </p:nvSpPr>
          <p:spPr bwMode="auto">
            <a:xfrm>
              <a:off x="5715008" y="5351456"/>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21" name="Freeform 45"/>
            <p:cNvSpPr>
              <a:spLocks/>
            </p:cNvSpPr>
            <p:nvPr/>
          </p:nvSpPr>
          <p:spPr bwMode="auto">
            <a:xfrm>
              <a:off x="2352644" y="5349868"/>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22" name="Text Box 46"/>
            <p:cNvSpPr txBox="1">
              <a:spLocks noChangeArrowheads="1"/>
            </p:cNvSpPr>
            <p:nvPr/>
          </p:nvSpPr>
          <p:spPr bwMode="auto">
            <a:xfrm>
              <a:off x="1855757" y="5022843"/>
              <a:ext cx="720725" cy="461665"/>
            </a:xfrm>
            <a:prstGeom prst="rect">
              <a:avLst/>
            </a:prstGeom>
            <a:noFill/>
            <a:ln w="9525">
              <a:noFill/>
              <a:miter lim="800000"/>
              <a:headEnd/>
              <a:tailEnd/>
            </a:ln>
            <a:effectLst/>
          </p:spPr>
          <p:txBody>
            <a:bodyPr>
              <a:spAutoFit/>
            </a:bodyPr>
            <a:lstStyle/>
            <a:p>
              <a:pPr algn="l">
                <a:spcBef>
                  <a:spcPct val="50000"/>
                </a:spcBef>
              </a:pPr>
              <a:r>
                <a:rPr lang="en-US" altLang="zh-CN" b="0">
                  <a:latin typeface="Consolas" pitchFamily="49" charset="0"/>
                  <a:ea typeface="宋体" pitchFamily="2" charset="-122"/>
                  <a:cs typeface="Consolas" pitchFamily="49" charset="0"/>
                </a:rPr>
                <a:t>…</a:t>
              </a:r>
            </a:p>
          </p:txBody>
        </p:sp>
        <p:sp>
          <p:nvSpPr>
            <p:cNvPr id="23" name="Line 47"/>
            <p:cNvSpPr>
              <a:spLocks noChangeShapeType="1"/>
            </p:cNvSpPr>
            <p:nvPr/>
          </p:nvSpPr>
          <p:spPr bwMode="auto">
            <a:xfrm>
              <a:off x="3082866" y="4811706"/>
              <a:ext cx="0" cy="358775"/>
            </a:xfrm>
            <a:prstGeom prst="line">
              <a:avLst/>
            </a:prstGeom>
            <a:noFill/>
            <a:ln w="28575">
              <a:solidFill>
                <a:srgbClr val="FF00FF"/>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24" name="Text Box 48"/>
            <p:cNvSpPr txBox="1">
              <a:spLocks noChangeArrowheads="1"/>
            </p:cNvSpPr>
            <p:nvPr/>
          </p:nvSpPr>
          <p:spPr bwMode="auto">
            <a:xfrm>
              <a:off x="3141614" y="4714884"/>
              <a:ext cx="584194" cy="366712"/>
            </a:xfrm>
            <a:prstGeom prst="rect">
              <a:avLst/>
            </a:prstGeom>
            <a:noFill/>
            <a:ln w="9525">
              <a:noFill/>
              <a:miter lim="800000"/>
              <a:headEnd/>
              <a:tailEnd/>
            </a:ln>
            <a:effectLst/>
          </p:spPr>
          <p:txBody>
            <a:bodyPr wrap="square">
              <a:spAutoFit/>
            </a:bodyPr>
            <a:lstStyle/>
            <a:p>
              <a:pPr algn="l">
                <a:spcBef>
                  <a:spcPct val="50000"/>
                </a:spcBef>
              </a:pPr>
              <a:r>
                <a:rPr lang="en-US" altLang="zh-CN" sz="1800" i="1" dirty="0" err="1">
                  <a:latin typeface="Consolas" pitchFamily="49" charset="0"/>
                  <a:ea typeface="宋体" pitchFamily="2" charset="-122"/>
                  <a:cs typeface="Consolas" pitchFamily="49" charset="0"/>
                </a:rPr>
                <a:t>i</a:t>
              </a:r>
              <a:r>
                <a:rPr lang="en-US" altLang="zh-CN" sz="1800" dirty="0">
                  <a:latin typeface="Consolas" pitchFamily="49" charset="0"/>
                  <a:ea typeface="+mn-ea"/>
                  <a:cs typeface="Consolas" pitchFamily="49" charset="0"/>
                </a:rPr>
                <a:t>-</a:t>
              </a:r>
              <a:r>
                <a:rPr lang="en-US" altLang="zh-CN" sz="1800" dirty="0">
                  <a:latin typeface="Consolas" pitchFamily="49" charset="0"/>
                  <a:ea typeface="宋体" pitchFamily="2" charset="-122"/>
                  <a:cs typeface="Consolas" pitchFamily="49" charset="0"/>
                </a:rPr>
                <a:t>1</a:t>
              </a:r>
            </a:p>
          </p:txBody>
        </p:sp>
        <p:sp>
          <p:nvSpPr>
            <p:cNvPr id="25" name="Freeform 49"/>
            <p:cNvSpPr>
              <a:spLocks/>
            </p:cNvSpPr>
            <p:nvPr/>
          </p:nvSpPr>
          <p:spPr bwMode="auto">
            <a:xfrm>
              <a:off x="4491007" y="5353043"/>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26" name="Text Box 50"/>
            <p:cNvSpPr txBox="1">
              <a:spLocks noChangeArrowheads="1"/>
            </p:cNvSpPr>
            <p:nvPr/>
          </p:nvSpPr>
          <p:spPr bwMode="auto">
            <a:xfrm>
              <a:off x="5202207" y="5030781"/>
              <a:ext cx="720725" cy="461665"/>
            </a:xfrm>
            <a:prstGeom prst="rect">
              <a:avLst/>
            </a:prstGeom>
            <a:noFill/>
            <a:ln w="9525">
              <a:noFill/>
              <a:miter lim="800000"/>
              <a:headEnd/>
              <a:tailEnd/>
            </a:ln>
            <a:effectLst/>
          </p:spPr>
          <p:txBody>
            <a:bodyPr>
              <a:spAutoFit/>
            </a:bodyPr>
            <a:lstStyle/>
            <a:p>
              <a:pPr algn="l">
                <a:spcBef>
                  <a:spcPct val="50000"/>
                </a:spcBef>
              </a:pPr>
              <a:r>
                <a:rPr lang="en-US" altLang="zh-CN" b="0" dirty="0">
                  <a:latin typeface="Consolas" pitchFamily="49" charset="0"/>
                  <a:ea typeface="宋体" pitchFamily="2" charset="-122"/>
                  <a:cs typeface="Consolas" pitchFamily="49" charset="0"/>
                </a:rPr>
                <a:t>…</a:t>
              </a:r>
            </a:p>
          </p:txBody>
        </p:sp>
        <p:sp>
          <p:nvSpPr>
            <p:cNvPr id="27" name="Line 25"/>
            <p:cNvSpPr>
              <a:spLocks noChangeShapeType="1"/>
            </p:cNvSpPr>
            <p:nvPr/>
          </p:nvSpPr>
          <p:spPr bwMode="auto">
            <a:xfrm flipV="1">
              <a:off x="3092383" y="5559416"/>
              <a:ext cx="0" cy="288925"/>
            </a:xfrm>
            <a:prstGeom prst="line">
              <a:avLst/>
            </a:prstGeom>
            <a:noFill/>
            <a:ln w="28575">
              <a:solidFill>
                <a:srgbClr val="FF00FF"/>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28" name="Text Box 26"/>
            <p:cNvSpPr txBox="1">
              <a:spLocks noChangeArrowheads="1"/>
            </p:cNvSpPr>
            <p:nvPr/>
          </p:nvSpPr>
          <p:spPr bwMode="auto">
            <a:xfrm>
              <a:off x="2939990" y="5841998"/>
              <a:ext cx="360363" cy="366712"/>
            </a:xfrm>
            <a:prstGeom prst="rect">
              <a:avLst/>
            </a:prstGeom>
            <a:noFill/>
            <a:ln w="9525">
              <a:noFill/>
              <a:miter lim="800000"/>
              <a:headEnd/>
              <a:tailEnd/>
            </a:ln>
            <a:effectLst/>
          </p:spPr>
          <p:txBody>
            <a:bodyPr>
              <a:spAutoFit/>
            </a:bodyPr>
            <a:lstStyle/>
            <a:p>
              <a:pPr algn="l">
                <a:spcBef>
                  <a:spcPct val="50000"/>
                </a:spcBef>
              </a:pPr>
              <a:r>
                <a:rPr lang="en-US" altLang="zh-CN" sz="1800" i="1" dirty="0">
                  <a:latin typeface="Consolas" pitchFamily="49" charset="0"/>
                  <a:cs typeface="Consolas" pitchFamily="49" charset="0"/>
                </a:rPr>
                <a:t>p</a:t>
              </a:r>
            </a:p>
          </p:txBody>
        </p:sp>
        <p:sp>
          <p:nvSpPr>
            <p:cNvPr id="29" name="椭圆 28"/>
            <p:cNvSpPr/>
            <p:nvPr/>
          </p:nvSpPr>
          <p:spPr>
            <a:xfrm>
              <a:off x="3832220" y="4786322"/>
              <a:ext cx="1214446" cy="1143008"/>
            </a:xfrm>
            <a:prstGeom prst="ellipse">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5" name="幻灯片编号占位符 4"/>
          <p:cNvSpPr>
            <a:spLocks noGrp="1"/>
          </p:cNvSpPr>
          <p:nvPr>
            <p:ph type="sldNum" sz="quarter" idx="12"/>
          </p:nvPr>
        </p:nvSpPr>
        <p:spPr/>
        <p:txBody>
          <a:bodyPr/>
          <a:lstStyle/>
          <a:p>
            <a:fld id="{BC067DFE-42A7-4CB5-93C4-F2F97DA7580C}" type="slidenum">
              <a:rPr lang="en-US" altLang="zh-CN" smtClean="0"/>
              <a:pPr/>
              <a:t>66</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7341"/>
    </mc:Choice>
    <mc:Fallback xmlns="">
      <p:transition xmlns:p14="http://schemas.microsoft.com/office/powerpoint/2010/main" spd="slow" advTm="1734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017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17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17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17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17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178">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0178">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0178">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0178">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178">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0178">
                                            <p:txEl>
                                              <p:pRg st="10" end="10"/>
                                            </p:txEl>
                                          </p:spTgt>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000100" y="2315234"/>
            <a:ext cx="4572032" cy="1872222"/>
            <a:chOff x="1000100" y="2315234"/>
            <a:chExt cx="4572032" cy="1872222"/>
          </a:xfrm>
        </p:grpSpPr>
        <p:sp>
          <p:nvSpPr>
            <p:cNvPr id="95234" name="Text Box 2"/>
            <p:cNvSpPr txBox="1">
              <a:spLocks noChangeArrowheads="1"/>
            </p:cNvSpPr>
            <p:nvPr/>
          </p:nvSpPr>
          <p:spPr bwMode="auto">
            <a:xfrm>
              <a:off x="1000100" y="2315234"/>
              <a:ext cx="4460877" cy="695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just">
                <a:lnSpc>
                  <a:spcPct val="140000"/>
                </a:lnSpc>
                <a:spcBef>
                  <a:spcPct val="50000"/>
                </a:spcBef>
              </a:pPr>
              <a:r>
                <a:rPr kumimoji="1" lang="en-US" altLang="zh-CN" sz="2800" dirty="0">
                  <a:solidFill>
                    <a:srgbClr val="FF3300"/>
                  </a:solidFill>
                  <a:latin typeface="楷体" pitchFamily="49" charset="-122"/>
                  <a:ea typeface="楷体" pitchFamily="49" charset="-122"/>
                  <a:sym typeface="Wingdings"/>
                </a:rPr>
                <a:t></a:t>
              </a:r>
              <a:r>
                <a:rPr kumimoji="1" lang="en-US" altLang="zh-CN" dirty="0">
                  <a:solidFill>
                    <a:srgbClr val="FF3300"/>
                  </a:solidFill>
                  <a:latin typeface="楷体" pitchFamily="49" charset="-122"/>
                  <a:ea typeface="楷体" pitchFamily="49" charset="-122"/>
                  <a:sym typeface="Wingdings"/>
                </a:rPr>
                <a:t> </a:t>
              </a:r>
              <a:r>
                <a:rPr kumimoji="1" lang="zh-CN" altLang="en-US" dirty="0">
                  <a:solidFill>
                    <a:srgbClr val="FF3300"/>
                  </a:solidFill>
                  <a:latin typeface="楷体" pitchFamily="49" charset="-122"/>
                  <a:ea typeface="楷体" pitchFamily="49" charset="-122"/>
                  <a:sym typeface="Wingdings"/>
                </a:rPr>
                <a:t>以查找为基础的算法设计</a:t>
              </a:r>
              <a:endParaRPr kumimoji="1" lang="zh-CN" altLang="en-US" dirty="0">
                <a:solidFill>
                  <a:srgbClr val="FF3300"/>
                </a:solidFill>
                <a:latin typeface="楷体" pitchFamily="49" charset="-122"/>
                <a:ea typeface="楷体" pitchFamily="49" charset="-122"/>
              </a:endParaRPr>
            </a:p>
          </p:txBody>
        </p:sp>
        <p:sp>
          <p:nvSpPr>
            <p:cNvPr id="4" name="TextBox 3"/>
            <p:cNvSpPr txBox="1"/>
            <p:nvPr/>
          </p:nvSpPr>
          <p:spPr>
            <a:xfrm>
              <a:off x="1214414" y="3243928"/>
              <a:ext cx="4357718" cy="943528"/>
            </a:xfrm>
            <a:prstGeom prst="rect">
              <a:avLst/>
            </a:prstGeom>
            <a:noFill/>
          </p:spPr>
          <p:txBody>
            <a:bodyPr wrap="square" rtlCol="0">
              <a:spAutoFit/>
            </a:bodyPr>
            <a:lstStyle/>
            <a:p>
              <a:pPr marL="457200" indent="-457200" algn="l">
                <a:lnSpc>
                  <a:spcPct val="150000"/>
                </a:lnSpc>
                <a:buBlip>
                  <a:blip r:embed="rId3"/>
                </a:buBlip>
              </a:pPr>
              <a:r>
                <a:rPr lang="zh-CN" altLang="en-US" sz="2000" dirty="0">
                  <a:latin typeface="楷体" pitchFamily="49" charset="-122"/>
                  <a:ea typeface="楷体" pitchFamily="49" charset="-122"/>
                </a:rPr>
                <a:t>按照条件进行结点查找</a:t>
              </a:r>
              <a:r>
                <a:rPr lang="en-US" altLang="zh-CN" sz="2000" dirty="0">
                  <a:latin typeface="楷体" pitchFamily="49" charset="-122"/>
                  <a:ea typeface="楷体" pitchFamily="49" charset="-122"/>
                </a:rPr>
                <a:t>;</a:t>
              </a:r>
            </a:p>
            <a:p>
              <a:pPr marL="457200" indent="-457200" algn="l">
                <a:lnSpc>
                  <a:spcPct val="150000"/>
                </a:lnSpc>
                <a:buBlip>
                  <a:blip r:embed="rId3"/>
                </a:buBlip>
              </a:pPr>
              <a:r>
                <a:rPr lang="zh-CN" altLang="en-US" sz="2000" dirty="0">
                  <a:latin typeface="楷体" pitchFamily="49" charset="-122"/>
                  <a:ea typeface="楷体" pitchFamily="49" charset="-122"/>
                </a:rPr>
                <a:t>进行插入或者删除操作。</a:t>
              </a:r>
            </a:p>
          </p:txBody>
        </p:sp>
      </p:grpSp>
      <p:sp>
        <p:nvSpPr>
          <p:cNvPr id="5" name="Text Box 3"/>
          <p:cNvSpPr txBox="1">
            <a:spLocks noChangeArrowheads="1"/>
          </p:cNvSpPr>
          <p:nvPr/>
        </p:nvSpPr>
        <p:spPr bwMode="auto">
          <a:xfrm>
            <a:off x="357158" y="334012"/>
            <a:ext cx="4676778" cy="523220"/>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square">
            <a:spAutoFit/>
          </a:bodyPr>
          <a:lstStyle/>
          <a:p>
            <a:pPr algn="l">
              <a:spcBef>
                <a:spcPct val="50000"/>
              </a:spcBef>
            </a:pPr>
            <a:r>
              <a:rPr kumimoji="1" lang="en-US" altLang="zh-CN" sz="2800">
                <a:solidFill>
                  <a:schemeClr val="bg1"/>
                </a:solidFill>
                <a:latin typeface="Times New Roman" pitchFamily="18" charset="0"/>
                <a:ea typeface="黑体" pitchFamily="49" charset="-122"/>
                <a:cs typeface="Times New Roman" pitchFamily="18" charset="0"/>
              </a:rPr>
              <a:t>  4</a:t>
            </a:r>
            <a:r>
              <a:rPr kumimoji="1" lang="zh-CN" altLang="en-US" sz="2800">
                <a:solidFill>
                  <a:schemeClr val="bg1"/>
                </a:solidFill>
                <a:latin typeface="Times New Roman" pitchFamily="18" charset="0"/>
                <a:ea typeface="黑体" pitchFamily="49" charset="-122"/>
                <a:cs typeface="Times New Roman" pitchFamily="18" charset="0"/>
              </a:rPr>
              <a:t>、单链表的算法设计方法</a:t>
            </a:r>
            <a:r>
              <a:rPr kumimoji="1" lang="zh-CN" altLang="en-US" sz="2800">
                <a:solidFill>
                  <a:srgbClr val="FF3300"/>
                </a:solidFill>
                <a:latin typeface="Times New Roman" pitchFamily="18" charset="0"/>
                <a:ea typeface="黑体" pitchFamily="49" charset="-122"/>
                <a:cs typeface="Times New Roman" pitchFamily="18" charset="0"/>
              </a:rPr>
              <a:t>      </a:t>
            </a:r>
            <a:endParaRPr kumimoji="1" lang="zh-CN" altLang="en-US" sz="2800" dirty="0">
              <a:solidFill>
                <a:srgbClr val="FF3300"/>
              </a:solidFill>
              <a:latin typeface="Times New Roman" pitchFamily="18" charset="0"/>
              <a:ea typeface="黑体" pitchFamily="49" charset="-122"/>
              <a:cs typeface="Times New Roman" pitchFamily="18" charset="0"/>
            </a:endParaRPr>
          </a:p>
        </p:txBody>
      </p:sp>
      <p:sp>
        <p:nvSpPr>
          <p:cNvPr id="7" name="TextBox 6"/>
          <p:cNvSpPr txBox="1"/>
          <p:nvPr/>
        </p:nvSpPr>
        <p:spPr>
          <a:xfrm>
            <a:off x="571472" y="1142984"/>
            <a:ext cx="8215370" cy="769441"/>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r>
              <a:rPr kumimoji="1" lang="zh-CN" altLang="en-US" sz="2200" dirty="0">
                <a:latin typeface="楷体" pitchFamily="49" charset="-122"/>
                <a:ea typeface="楷体" pitchFamily="49" charset="-122"/>
                <a:cs typeface="Times New Roman" pitchFamily="18" charset="0"/>
              </a:rPr>
              <a:t>    单链表的算法设计是线性表链式存储结构算法设计的基础，是需要重点掌握的内容。这里总结一般的算法设计方法。</a:t>
            </a:r>
            <a:endParaRPr lang="zh-CN" altLang="en-US" sz="2200" dirty="0">
              <a:latin typeface="楷体" pitchFamily="49" charset="-122"/>
              <a:ea typeface="楷体" pitchFamily="49" charset="-122"/>
            </a:endParaRPr>
          </a:p>
        </p:txBody>
      </p:sp>
      <p:sp>
        <p:nvSpPr>
          <p:cNvPr id="3" name="幻灯片编号占位符 2"/>
          <p:cNvSpPr>
            <a:spLocks noGrp="1"/>
          </p:cNvSpPr>
          <p:nvPr>
            <p:ph type="sldNum" sz="quarter" idx="12"/>
          </p:nvPr>
        </p:nvSpPr>
        <p:spPr/>
        <p:txBody>
          <a:bodyPr/>
          <a:lstStyle/>
          <a:p>
            <a:fld id="{BC067DFE-42A7-4CB5-93C4-F2F97DA7580C}" type="slidenum">
              <a:rPr lang="en-US" altLang="zh-CN" smtClean="0"/>
              <a:pPr/>
              <a:t>67</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5055"/>
    </mc:Choice>
    <mc:Fallback xmlns="">
      <p:transition xmlns:p14="http://schemas.microsoft.com/office/powerpoint/2010/main" spd="slow" advTm="50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
                                        </p:tgtEl>
                                        <p:attrNameLst>
                                          <p:attrName>style.visibility</p:attrName>
                                        </p:attrNameLst>
                                      </p:cBhvr>
                                      <p:to>
                                        <p:strVal val="visible"/>
                                      </p:to>
                                    </p:set>
                                    <p:anim calcmode="discrete" valueType="clr">
                                      <p:cBhvr override="childStyle">
                                        <p:cTn id="7" dur="80"/>
                                        <p:tgtEl>
                                          <p:spTgt spid="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
                                        </p:tgtEl>
                                        <p:attrNameLst>
                                          <p:attrName>fillcolor</p:attrName>
                                        </p:attrNameLst>
                                      </p:cBhvr>
                                      <p:tavLst>
                                        <p:tav tm="0">
                                          <p:val>
                                            <p:clrVal>
                                              <a:schemeClr val="accent2"/>
                                            </p:clrVal>
                                          </p:val>
                                        </p:tav>
                                        <p:tav tm="50000">
                                          <p:val>
                                            <p:clrVal>
                                              <a:schemeClr val="hlink"/>
                                            </p:clrVal>
                                          </p:val>
                                        </p:tav>
                                      </p:tavLst>
                                    </p:anim>
                                    <p:set>
                                      <p:cBhvr>
                                        <p:cTn id="9" dur="80"/>
                                        <p:tgtEl>
                                          <p:spTgt spid="7"/>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468313" y="476250"/>
            <a:ext cx="8137525" cy="769441"/>
          </a:xfrm>
          <a:prstGeom prst="rect">
            <a:avLst/>
          </a:prstGeom>
          <a:noFill/>
          <a:ln w="9525">
            <a:noFill/>
            <a:miter lim="800000"/>
            <a:headEnd/>
            <a:tailEnd/>
          </a:ln>
          <a:effectLst/>
        </p:spPr>
        <p:txBody>
          <a:bodyPr>
            <a:spAutoFit/>
          </a:bodyPr>
          <a:lstStyle/>
          <a:p>
            <a:pPr algn="just">
              <a:spcBef>
                <a:spcPct val="50000"/>
              </a:spcBef>
            </a:pPr>
            <a:r>
              <a:rPr kumimoji="1" lang="en-US" altLang="zh-CN" sz="2200" dirty="0">
                <a:solidFill>
                  <a:srgbClr val="FF3300"/>
                </a:solidFill>
                <a:latin typeface="Consolas" pitchFamily="49" charset="0"/>
                <a:ea typeface="楷体" pitchFamily="49" charset="-122"/>
                <a:cs typeface="Consolas" pitchFamily="49" charset="0"/>
              </a:rPr>
              <a:t>   </a:t>
            </a:r>
            <a:r>
              <a:rPr kumimoji="1" lang="en-US" altLang="zh-CN" sz="2200" dirty="0">
                <a:solidFill>
                  <a:srgbClr val="FF3300"/>
                </a:solidFill>
                <a:latin typeface="Consolas" pitchFamily="49" charset="0"/>
                <a:ea typeface="黑体" pitchFamily="49" charset="-122"/>
                <a:cs typeface="Consolas" pitchFamily="49" charset="0"/>
              </a:rPr>
              <a:t>【</a:t>
            </a:r>
            <a:r>
              <a:rPr kumimoji="1" lang="zh-CN" altLang="en-US" sz="2200" dirty="0">
                <a:solidFill>
                  <a:srgbClr val="FF3300"/>
                </a:solidFill>
                <a:latin typeface="Consolas" pitchFamily="49" charset="0"/>
                <a:ea typeface="楷体" pitchFamily="49" charset="-122"/>
                <a:cs typeface="Consolas" pitchFamily="49" charset="0"/>
              </a:rPr>
              <a:t>例</a:t>
            </a:r>
            <a:r>
              <a:rPr kumimoji="1" lang="en-US" altLang="zh-CN" sz="2200" dirty="0">
                <a:solidFill>
                  <a:srgbClr val="FF3300"/>
                </a:solidFill>
                <a:latin typeface="Consolas" pitchFamily="49" charset="0"/>
                <a:ea typeface="楷体" pitchFamily="49" charset="-122"/>
                <a:cs typeface="Consolas" pitchFamily="49" charset="0"/>
              </a:rPr>
              <a:t>2-7</a:t>
            </a:r>
            <a:r>
              <a:rPr kumimoji="1" lang="zh-CN" altLang="en-US" sz="2200" dirty="0">
                <a:solidFill>
                  <a:srgbClr val="FF3300"/>
                </a:solidFill>
                <a:latin typeface="Consolas" pitchFamily="49" charset="0"/>
                <a:ea typeface="楷体" pitchFamily="49" charset="-122"/>
                <a:cs typeface="Consolas" pitchFamily="49" charset="0"/>
              </a:rPr>
              <a:t>：</a:t>
            </a:r>
            <a:r>
              <a:rPr kumimoji="1" lang="en-US" altLang="zh-CN" sz="2200" dirty="0">
                <a:solidFill>
                  <a:srgbClr val="FF3300"/>
                </a:solidFill>
                <a:latin typeface="Consolas" pitchFamily="49" charset="0"/>
                <a:ea typeface="楷体" pitchFamily="49" charset="-122"/>
                <a:cs typeface="Consolas" pitchFamily="49" charset="0"/>
              </a:rPr>
              <a:t>p53</a:t>
            </a:r>
            <a:r>
              <a:rPr kumimoji="1" lang="en-US" altLang="zh-CN" sz="2200" dirty="0">
                <a:solidFill>
                  <a:srgbClr val="FF3300"/>
                </a:solidFill>
                <a:latin typeface="Consolas" pitchFamily="49" charset="0"/>
                <a:ea typeface="黑体" pitchFamily="49" charset="-122"/>
                <a:cs typeface="Consolas" pitchFamily="49" charset="0"/>
              </a:rPr>
              <a:t>】</a:t>
            </a:r>
            <a:r>
              <a:rPr kumimoji="1" lang="zh-CN" altLang="en-US" sz="2200" dirty="0">
                <a:latin typeface="Consolas" pitchFamily="49" charset="0"/>
                <a:ea typeface="楷体" pitchFamily="49" charset="-122"/>
                <a:cs typeface="Consolas" pitchFamily="49" charset="0"/>
              </a:rPr>
              <a:t>设计一个算法，删除一个单链表</a:t>
            </a:r>
            <a:r>
              <a:rPr kumimoji="1" lang="en-US" altLang="zh-CN" sz="2200" dirty="0">
                <a:latin typeface="Consolas" pitchFamily="49" charset="0"/>
                <a:ea typeface="楷体" pitchFamily="49" charset="-122"/>
                <a:cs typeface="Consolas" pitchFamily="49" charset="0"/>
              </a:rPr>
              <a:t>L</a:t>
            </a:r>
            <a:r>
              <a:rPr kumimoji="1" lang="zh-CN" altLang="en-US" sz="2200" dirty="0">
                <a:latin typeface="Consolas" pitchFamily="49" charset="0"/>
                <a:ea typeface="楷体" pitchFamily="49" charset="-122"/>
                <a:cs typeface="Consolas" pitchFamily="49" charset="0"/>
              </a:rPr>
              <a:t>中元素值最大的结点（假设最大值结点是唯一的）。</a:t>
            </a:r>
          </a:p>
        </p:txBody>
      </p:sp>
      <p:sp>
        <p:nvSpPr>
          <p:cNvPr id="80965" name="Text Box 69"/>
          <p:cNvSpPr txBox="1">
            <a:spLocks noChangeArrowheads="1"/>
          </p:cNvSpPr>
          <p:nvPr/>
        </p:nvSpPr>
        <p:spPr bwMode="auto">
          <a:xfrm>
            <a:off x="179388" y="2498725"/>
            <a:ext cx="433387" cy="457200"/>
          </a:xfrm>
          <a:prstGeom prst="rect">
            <a:avLst/>
          </a:prstGeom>
          <a:noFill/>
          <a:ln w="9525">
            <a:noFill/>
            <a:miter lim="800000"/>
            <a:headEnd/>
            <a:tailEnd/>
          </a:ln>
          <a:effectLst/>
        </p:spPr>
        <p:txBody>
          <a:bodyPr>
            <a:spAutoFit/>
          </a:bodyPr>
          <a:lstStyle/>
          <a:p>
            <a:pPr algn="l">
              <a:spcBef>
                <a:spcPct val="50000"/>
              </a:spcBef>
            </a:pPr>
            <a:r>
              <a:rPr lang="en-US" altLang="zh-CN" dirty="0">
                <a:latin typeface="Consolas" pitchFamily="49" charset="0"/>
                <a:cs typeface="Consolas" pitchFamily="49" charset="0"/>
              </a:rPr>
              <a:t>L</a:t>
            </a:r>
          </a:p>
        </p:txBody>
      </p:sp>
      <p:sp>
        <p:nvSpPr>
          <p:cNvPr id="80920" name="Line 24"/>
          <p:cNvSpPr>
            <a:spLocks noChangeShapeType="1"/>
          </p:cNvSpPr>
          <p:nvPr/>
        </p:nvSpPr>
        <p:spPr bwMode="auto">
          <a:xfrm>
            <a:off x="842963" y="2786063"/>
            <a:ext cx="838200" cy="0"/>
          </a:xfrm>
          <a:prstGeom prst="line">
            <a:avLst/>
          </a:prstGeom>
          <a:noFill/>
          <a:ln w="28575" cap="sq">
            <a:solidFill>
              <a:schemeClr val="tx1"/>
            </a:solidFill>
            <a:round/>
            <a:headEnd/>
            <a:tailEnd/>
          </a:ln>
          <a:effectLst/>
        </p:spPr>
        <p:txBody>
          <a:bodyPr/>
          <a:lstStyle/>
          <a:p>
            <a:endParaRPr lang="zh-CN" altLang="en-US">
              <a:latin typeface="Consolas" pitchFamily="49" charset="0"/>
              <a:cs typeface="Consolas" pitchFamily="49" charset="0"/>
            </a:endParaRPr>
          </a:p>
        </p:txBody>
      </p:sp>
      <p:sp>
        <p:nvSpPr>
          <p:cNvPr id="80922" name="Line 26"/>
          <p:cNvSpPr>
            <a:spLocks noChangeShapeType="1"/>
          </p:cNvSpPr>
          <p:nvPr/>
        </p:nvSpPr>
        <p:spPr bwMode="auto">
          <a:xfrm>
            <a:off x="842963" y="2786063"/>
            <a:ext cx="0" cy="533400"/>
          </a:xfrm>
          <a:prstGeom prst="line">
            <a:avLst/>
          </a:prstGeom>
          <a:noFill/>
          <a:ln w="28575" cap="sq">
            <a:solidFill>
              <a:schemeClr val="tx1"/>
            </a:solidFill>
            <a:round/>
            <a:headEnd/>
            <a:tailEnd/>
          </a:ln>
          <a:effectLst/>
        </p:spPr>
        <p:txBody>
          <a:bodyPr/>
          <a:lstStyle/>
          <a:p>
            <a:endParaRPr lang="zh-CN" altLang="en-US">
              <a:latin typeface="Consolas" pitchFamily="49" charset="0"/>
              <a:cs typeface="Consolas" pitchFamily="49" charset="0"/>
            </a:endParaRPr>
          </a:p>
        </p:txBody>
      </p:sp>
      <p:sp>
        <p:nvSpPr>
          <p:cNvPr id="80923" name="Line 27"/>
          <p:cNvSpPr>
            <a:spLocks noChangeShapeType="1"/>
          </p:cNvSpPr>
          <p:nvPr/>
        </p:nvSpPr>
        <p:spPr bwMode="auto">
          <a:xfrm>
            <a:off x="1252538" y="2786063"/>
            <a:ext cx="0" cy="533400"/>
          </a:xfrm>
          <a:prstGeom prst="line">
            <a:avLst/>
          </a:prstGeom>
          <a:noFill/>
          <a:ln w="12700">
            <a:solidFill>
              <a:schemeClr val="tx1"/>
            </a:solidFill>
            <a:round/>
            <a:headEnd/>
            <a:tailEnd/>
          </a:ln>
          <a:effectLst/>
        </p:spPr>
        <p:txBody>
          <a:bodyPr/>
          <a:lstStyle/>
          <a:p>
            <a:endParaRPr lang="zh-CN" altLang="en-US">
              <a:latin typeface="Consolas" pitchFamily="49" charset="0"/>
              <a:cs typeface="Consolas" pitchFamily="49" charset="0"/>
            </a:endParaRPr>
          </a:p>
        </p:txBody>
      </p:sp>
      <p:sp>
        <p:nvSpPr>
          <p:cNvPr id="80924" name="Line 28"/>
          <p:cNvSpPr>
            <a:spLocks noChangeShapeType="1"/>
          </p:cNvSpPr>
          <p:nvPr/>
        </p:nvSpPr>
        <p:spPr bwMode="auto">
          <a:xfrm>
            <a:off x="1681163" y="2786063"/>
            <a:ext cx="0" cy="533400"/>
          </a:xfrm>
          <a:prstGeom prst="line">
            <a:avLst/>
          </a:prstGeom>
          <a:noFill/>
          <a:ln w="28575" cap="sq">
            <a:solidFill>
              <a:schemeClr val="tx1"/>
            </a:solidFill>
            <a:round/>
            <a:headEnd/>
            <a:tailEnd/>
          </a:ln>
          <a:effectLst/>
        </p:spPr>
        <p:txBody>
          <a:bodyPr/>
          <a:lstStyle/>
          <a:p>
            <a:endParaRPr lang="zh-CN" altLang="en-US">
              <a:latin typeface="Consolas" pitchFamily="49" charset="0"/>
              <a:cs typeface="Consolas" pitchFamily="49" charset="0"/>
            </a:endParaRPr>
          </a:p>
        </p:txBody>
      </p:sp>
      <p:sp>
        <p:nvSpPr>
          <p:cNvPr id="80925" name="Rectangle 29"/>
          <p:cNvSpPr>
            <a:spLocks noChangeArrowheads="1"/>
          </p:cNvSpPr>
          <p:nvPr/>
        </p:nvSpPr>
        <p:spPr bwMode="auto">
          <a:xfrm>
            <a:off x="1252538" y="2786063"/>
            <a:ext cx="428625" cy="533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gn="l">
              <a:spcBef>
                <a:spcPct val="20000"/>
              </a:spcBef>
            </a:pPr>
            <a:endParaRPr lang="zh-CN" altLang="zh-CN" sz="2800" b="0">
              <a:solidFill>
                <a:schemeClr val="tx1"/>
              </a:solidFill>
              <a:latin typeface="Consolas" pitchFamily="49" charset="0"/>
              <a:ea typeface="宋体" pitchFamily="2" charset="-122"/>
              <a:cs typeface="Consolas" pitchFamily="49" charset="0"/>
            </a:endParaRPr>
          </a:p>
        </p:txBody>
      </p:sp>
      <p:sp>
        <p:nvSpPr>
          <p:cNvPr id="80926" name="Rectangle 30"/>
          <p:cNvSpPr>
            <a:spLocks noChangeArrowheads="1"/>
          </p:cNvSpPr>
          <p:nvPr/>
        </p:nvSpPr>
        <p:spPr bwMode="auto">
          <a:xfrm>
            <a:off x="842963" y="2786063"/>
            <a:ext cx="409575" cy="533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gn="l">
              <a:spcBef>
                <a:spcPct val="20000"/>
              </a:spcBef>
            </a:pPr>
            <a:endParaRPr lang="zh-CN" altLang="zh-CN" sz="2800" b="0">
              <a:solidFill>
                <a:schemeClr val="tx1"/>
              </a:solidFill>
              <a:latin typeface="Consolas" pitchFamily="49" charset="0"/>
              <a:ea typeface="宋体" pitchFamily="2" charset="-122"/>
              <a:cs typeface="Consolas" pitchFamily="49" charset="0"/>
            </a:endParaRPr>
          </a:p>
        </p:txBody>
      </p:sp>
      <p:sp>
        <p:nvSpPr>
          <p:cNvPr id="80927" name="Line 31"/>
          <p:cNvSpPr>
            <a:spLocks noChangeShapeType="1"/>
          </p:cNvSpPr>
          <p:nvPr/>
        </p:nvSpPr>
        <p:spPr bwMode="auto">
          <a:xfrm>
            <a:off x="479425" y="3003550"/>
            <a:ext cx="360000" cy="0"/>
          </a:xfrm>
          <a:prstGeom prst="line">
            <a:avLst/>
          </a:prstGeom>
          <a:noFill/>
          <a:ln w="28575">
            <a:solidFill>
              <a:srgbClr val="7030A0"/>
            </a:solidFill>
            <a:round/>
            <a:headEnd/>
            <a:tailEnd type="stealth" w="med" len="lg"/>
          </a:ln>
          <a:effectLst/>
        </p:spPr>
        <p:txBody>
          <a:bodyPr/>
          <a:lstStyle/>
          <a:p>
            <a:endParaRPr lang="zh-CN" altLang="en-US">
              <a:latin typeface="Consolas" pitchFamily="49" charset="0"/>
              <a:cs typeface="Consolas" pitchFamily="49" charset="0"/>
            </a:endParaRPr>
          </a:p>
        </p:txBody>
      </p:sp>
      <p:sp>
        <p:nvSpPr>
          <p:cNvPr id="80928" name="Line 32"/>
          <p:cNvSpPr>
            <a:spLocks noChangeShapeType="1"/>
          </p:cNvSpPr>
          <p:nvPr/>
        </p:nvSpPr>
        <p:spPr bwMode="auto">
          <a:xfrm>
            <a:off x="1557338" y="3019425"/>
            <a:ext cx="557212" cy="0"/>
          </a:xfrm>
          <a:prstGeom prst="line">
            <a:avLst/>
          </a:prstGeom>
          <a:noFill/>
          <a:ln w="28575">
            <a:solidFill>
              <a:schemeClr val="tx1"/>
            </a:solidFill>
            <a:round/>
            <a:headEnd/>
            <a:tailEnd type="stealth" w="sm" len="lg"/>
          </a:ln>
          <a:effectLst/>
        </p:spPr>
        <p:txBody>
          <a:bodyPr/>
          <a:lstStyle/>
          <a:p>
            <a:endParaRPr lang="zh-CN" altLang="en-US">
              <a:latin typeface="Consolas" pitchFamily="49" charset="0"/>
              <a:cs typeface="Consolas" pitchFamily="49" charset="0"/>
            </a:endParaRPr>
          </a:p>
        </p:txBody>
      </p:sp>
      <p:sp>
        <p:nvSpPr>
          <p:cNvPr id="80929" name="Line 33"/>
          <p:cNvSpPr>
            <a:spLocks noChangeShapeType="1"/>
          </p:cNvSpPr>
          <p:nvPr/>
        </p:nvSpPr>
        <p:spPr bwMode="auto">
          <a:xfrm>
            <a:off x="6175375" y="3014663"/>
            <a:ext cx="557213" cy="0"/>
          </a:xfrm>
          <a:prstGeom prst="line">
            <a:avLst/>
          </a:prstGeom>
          <a:noFill/>
          <a:ln w="28575">
            <a:solidFill>
              <a:schemeClr val="tx1"/>
            </a:solidFill>
            <a:round/>
            <a:headEnd/>
            <a:tailEnd type="stealth" w="sm" len="lg"/>
          </a:ln>
          <a:effectLst/>
        </p:spPr>
        <p:txBody>
          <a:bodyPr/>
          <a:lstStyle/>
          <a:p>
            <a:endParaRPr lang="zh-CN" altLang="en-US">
              <a:latin typeface="Consolas" pitchFamily="49" charset="0"/>
              <a:cs typeface="Consolas" pitchFamily="49" charset="0"/>
            </a:endParaRPr>
          </a:p>
        </p:txBody>
      </p:sp>
      <p:grpSp>
        <p:nvGrpSpPr>
          <p:cNvPr id="2" name="Group 34"/>
          <p:cNvGrpSpPr>
            <a:grpSpLocks/>
          </p:cNvGrpSpPr>
          <p:nvPr/>
        </p:nvGrpSpPr>
        <p:grpSpPr bwMode="auto">
          <a:xfrm>
            <a:off x="7766050" y="2790825"/>
            <a:ext cx="838200" cy="517525"/>
            <a:chOff x="4752" y="2691"/>
            <a:chExt cx="528" cy="326"/>
          </a:xfrm>
        </p:grpSpPr>
        <p:sp>
          <p:nvSpPr>
            <p:cNvPr id="80931" name="Rectangle 35"/>
            <p:cNvSpPr>
              <a:spLocks noChangeArrowheads="1"/>
            </p:cNvSpPr>
            <p:nvPr/>
          </p:nvSpPr>
          <p:spPr bwMode="auto">
            <a:xfrm>
              <a:off x="4992" y="2691"/>
              <a:ext cx="288" cy="32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Consolas" pitchFamily="49" charset="0"/>
                <a:ea typeface="宋体" pitchFamily="2" charset="-122"/>
                <a:cs typeface="Consolas" pitchFamily="49" charset="0"/>
              </a:endParaRPr>
            </a:p>
          </p:txBody>
        </p:sp>
        <p:sp>
          <p:nvSpPr>
            <p:cNvPr id="80932" name="Rectangle 36"/>
            <p:cNvSpPr>
              <a:spLocks noChangeArrowheads="1"/>
            </p:cNvSpPr>
            <p:nvPr/>
          </p:nvSpPr>
          <p:spPr bwMode="auto">
            <a:xfrm>
              <a:off x="4752" y="2691"/>
              <a:ext cx="240" cy="32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Consolas" pitchFamily="49" charset="0"/>
                <a:ea typeface="宋体" pitchFamily="2" charset="-122"/>
                <a:cs typeface="Consolas" pitchFamily="49" charset="0"/>
              </a:endParaRPr>
            </a:p>
          </p:txBody>
        </p:sp>
        <p:sp>
          <p:nvSpPr>
            <p:cNvPr id="80933" name="Line 37"/>
            <p:cNvSpPr>
              <a:spLocks noChangeShapeType="1"/>
            </p:cNvSpPr>
            <p:nvPr/>
          </p:nvSpPr>
          <p:spPr bwMode="auto">
            <a:xfrm>
              <a:off x="4752" y="2691"/>
              <a:ext cx="528" cy="0"/>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sp>
          <p:nvSpPr>
            <p:cNvPr id="80934" name="Line 38"/>
            <p:cNvSpPr>
              <a:spLocks noChangeShapeType="1"/>
            </p:cNvSpPr>
            <p:nvPr/>
          </p:nvSpPr>
          <p:spPr bwMode="auto">
            <a:xfrm>
              <a:off x="4752" y="3017"/>
              <a:ext cx="528" cy="0"/>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sp>
          <p:nvSpPr>
            <p:cNvPr id="80935" name="Line 39"/>
            <p:cNvSpPr>
              <a:spLocks noChangeShapeType="1"/>
            </p:cNvSpPr>
            <p:nvPr/>
          </p:nvSpPr>
          <p:spPr bwMode="auto">
            <a:xfrm>
              <a:off x="4752" y="2691"/>
              <a:ext cx="0" cy="326"/>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sp>
          <p:nvSpPr>
            <p:cNvPr id="80936" name="Line 40"/>
            <p:cNvSpPr>
              <a:spLocks noChangeShapeType="1"/>
            </p:cNvSpPr>
            <p:nvPr/>
          </p:nvSpPr>
          <p:spPr bwMode="auto">
            <a:xfrm>
              <a:off x="4992" y="2691"/>
              <a:ext cx="0" cy="326"/>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sp>
          <p:nvSpPr>
            <p:cNvPr id="80937" name="Line 41"/>
            <p:cNvSpPr>
              <a:spLocks noChangeShapeType="1"/>
            </p:cNvSpPr>
            <p:nvPr/>
          </p:nvSpPr>
          <p:spPr bwMode="auto">
            <a:xfrm>
              <a:off x="5280" y="2691"/>
              <a:ext cx="0" cy="326"/>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grpSp>
      <p:grpSp>
        <p:nvGrpSpPr>
          <p:cNvPr id="3" name="Group 42"/>
          <p:cNvGrpSpPr>
            <a:grpSpLocks/>
          </p:cNvGrpSpPr>
          <p:nvPr/>
        </p:nvGrpSpPr>
        <p:grpSpPr bwMode="auto">
          <a:xfrm>
            <a:off x="2116138" y="2798763"/>
            <a:ext cx="838200" cy="517525"/>
            <a:chOff x="4752" y="2691"/>
            <a:chExt cx="528" cy="326"/>
          </a:xfrm>
        </p:grpSpPr>
        <p:sp>
          <p:nvSpPr>
            <p:cNvPr id="80939" name="Rectangle 43"/>
            <p:cNvSpPr>
              <a:spLocks noChangeArrowheads="1"/>
            </p:cNvSpPr>
            <p:nvPr/>
          </p:nvSpPr>
          <p:spPr bwMode="auto">
            <a:xfrm>
              <a:off x="4992" y="2691"/>
              <a:ext cx="288" cy="32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Consolas" pitchFamily="49" charset="0"/>
                <a:ea typeface="宋体" pitchFamily="2" charset="-122"/>
                <a:cs typeface="Consolas" pitchFamily="49" charset="0"/>
              </a:endParaRPr>
            </a:p>
          </p:txBody>
        </p:sp>
        <p:sp>
          <p:nvSpPr>
            <p:cNvPr id="80940" name="Rectangle 44"/>
            <p:cNvSpPr>
              <a:spLocks noChangeArrowheads="1"/>
            </p:cNvSpPr>
            <p:nvPr/>
          </p:nvSpPr>
          <p:spPr bwMode="auto">
            <a:xfrm>
              <a:off x="4752" y="2691"/>
              <a:ext cx="240" cy="32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Consolas" pitchFamily="49" charset="0"/>
                <a:ea typeface="宋体" pitchFamily="2" charset="-122"/>
                <a:cs typeface="Consolas" pitchFamily="49" charset="0"/>
              </a:endParaRPr>
            </a:p>
          </p:txBody>
        </p:sp>
        <p:sp>
          <p:nvSpPr>
            <p:cNvPr id="80941" name="Line 45"/>
            <p:cNvSpPr>
              <a:spLocks noChangeShapeType="1"/>
            </p:cNvSpPr>
            <p:nvPr/>
          </p:nvSpPr>
          <p:spPr bwMode="auto">
            <a:xfrm>
              <a:off x="4752" y="2691"/>
              <a:ext cx="528" cy="0"/>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sp>
          <p:nvSpPr>
            <p:cNvPr id="80942" name="Line 46"/>
            <p:cNvSpPr>
              <a:spLocks noChangeShapeType="1"/>
            </p:cNvSpPr>
            <p:nvPr/>
          </p:nvSpPr>
          <p:spPr bwMode="auto">
            <a:xfrm>
              <a:off x="4752" y="3017"/>
              <a:ext cx="528" cy="0"/>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sp>
          <p:nvSpPr>
            <p:cNvPr id="80943" name="Line 47"/>
            <p:cNvSpPr>
              <a:spLocks noChangeShapeType="1"/>
            </p:cNvSpPr>
            <p:nvPr/>
          </p:nvSpPr>
          <p:spPr bwMode="auto">
            <a:xfrm>
              <a:off x="4752" y="2691"/>
              <a:ext cx="0" cy="326"/>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sp>
          <p:nvSpPr>
            <p:cNvPr id="80944" name="Line 48"/>
            <p:cNvSpPr>
              <a:spLocks noChangeShapeType="1"/>
            </p:cNvSpPr>
            <p:nvPr/>
          </p:nvSpPr>
          <p:spPr bwMode="auto">
            <a:xfrm>
              <a:off x="4992" y="2691"/>
              <a:ext cx="0" cy="326"/>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sp>
          <p:nvSpPr>
            <p:cNvPr id="80945" name="Line 49"/>
            <p:cNvSpPr>
              <a:spLocks noChangeShapeType="1"/>
            </p:cNvSpPr>
            <p:nvPr/>
          </p:nvSpPr>
          <p:spPr bwMode="auto">
            <a:xfrm>
              <a:off x="5280" y="2691"/>
              <a:ext cx="0" cy="326"/>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grpSp>
      <p:sp>
        <p:nvSpPr>
          <p:cNvPr id="80954" name="Line 58"/>
          <p:cNvSpPr>
            <a:spLocks noChangeShapeType="1"/>
          </p:cNvSpPr>
          <p:nvPr/>
        </p:nvSpPr>
        <p:spPr bwMode="auto">
          <a:xfrm>
            <a:off x="2836863" y="3027363"/>
            <a:ext cx="557212" cy="0"/>
          </a:xfrm>
          <a:prstGeom prst="line">
            <a:avLst/>
          </a:prstGeom>
          <a:noFill/>
          <a:ln w="28575">
            <a:solidFill>
              <a:schemeClr val="tx1"/>
            </a:solidFill>
            <a:round/>
            <a:headEnd/>
            <a:tailEnd type="stealth" w="sm" len="lg"/>
          </a:ln>
          <a:effectLst/>
        </p:spPr>
        <p:txBody>
          <a:bodyPr/>
          <a:lstStyle/>
          <a:p>
            <a:endParaRPr lang="zh-CN" altLang="en-US">
              <a:latin typeface="Consolas" pitchFamily="49" charset="0"/>
              <a:cs typeface="Consolas" pitchFamily="49" charset="0"/>
            </a:endParaRPr>
          </a:p>
        </p:txBody>
      </p:sp>
      <p:grpSp>
        <p:nvGrpSpPr>
          <p:cNvPr id="4" name="Group 60"/>
          <p:cNvGrpSpPr>
            <a:grpSpLocks/>
          </p:cNvGrpSpPr>
          <p:nvPr/>
        </p:nvGrpSpPr>
        <p:grpSpPr bwMode="auto">
          <a:xfrm>
            <a:off x="5626100" y="2790825"/>
            <a:ext cx="838200" cy="517525"/>
            <a:chOff x="4752" y="2691"/>
            <a:chExt cx="528" cy="326"/>
          </a:xfrm>
        </p:grpSpPr>
        <p:sp>
          <p:nvSpPr>
            <p:cNvPr id="80957" name="Rectangle 61"/>
            <p:cNvSpPr>
              <a:spLocks noChangeArrowheads="1"/>
            </p:cNvSpPr>
            <p:nvPr/>
          </p:nvSpPr>
          <p:spPr bwMode="auto">
            <a:xfrm>
              <a:off x="4992" y="2691"/>
              <a:ext cx="288" cy="32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Consolas" pitchFamily="49" charset="0"/>
                <a:ea typeface="宋体" pitchFamily="2" charset="-122"/>
                <a:cs typeface="Consolas" pitchFamily="49" charset="0"/>
              </a:endParaRPr>
            </a:p>
          </p:txBody>
        </p:sp>
        <p:sp>
          <p:nvSpPr>
            <p:cNvPr id="80958" name="Rectangle 62"/>
            <p:cNvSpPr>
              <a:spLocks noChangeArrowheads="1"/>
            </p:cNvSpPr>
            <p:nvPr/>
          </p:nvSpPr>
          <p:spPr bwMode="auto">
            <a:xfrm>
              <a:off x="4752" y="2691"/>
              <a:ext cx="240" cy="32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Consolas" pitchFamily="49" charset="0"/>
                <a:ea typeface="宋体" pitchFamily="2" charset="-122"/>
                <a:cs typeface="Consolas" pitchFamily="49" charset="0"/>
              </a:endParaRPr>
            </a:p>
          </p:txBody>
        </p:sp>
        <p:sp>
          <p:nvSpPr>
            <p:cNvPr id="80959" name="Line 63"/>
            <p:cNvSpPr>
              <a:spLocks noChangeShapeType="1"/>
            </p:cNvSpPr>
            <p:nvPr/>
          </p:nvSpPr>
          <p:spPr bwMode="auto">
            <a:xfrm>
              <a:off x="4752" y="2691"/>
              <a:ext cx="528" cy="0"/>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sp>
          <p:nvSpPr>
            <p:cNvPr id="80960" name="Line 64"/>
            <p:cNvSpPr>
              <a:spLocks noChangeShapeType="1"/>
            </p:cNvSpPr>
            <p:nvPr/>
          </p:nvSpPr>
          <p:spPr bwMode="auto">
            <a:xfrm>
              <a:off x="4752" y="3017"/>
              <a:ext cx="528" cy="0"/>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sp>
          <p:nvSpPr>
            <p:cNvPr id="80961" name="Line 65"/>
            <p:cNvSpPr>
              <a:spLocks noChangeShapeType="1"/>
            </p:cNvSpPr>
            <p:nvPr/>
          </p:nvSpPr>
          <p:spPr bwMode="auto">
            <a:xfrm>
              <a:off x="4752" y="2691"/>
              <a:ext cx="0" cy="326"/>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sp>
          <p:nvSpPr>
            <p:cNvPr id="80962" name="Line 66"/>
            <p:cNvSpPr>
              <a:spLocks noChangeShapeType="1"/>
            </p:cNvSpPr>
            <p:nvPr/>
          </p:nvSpPr>
          <p:spPr bwMode="auto">
            <a:xfrm>
              <a:off x="4992" y="2691"/>
              <a:ext cx="0" cy="326"/>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sp>
          <p:nvSpPr>
            <p:cNvPr id="80963" name="Line 67"/>
            <p:cNvSpPr>
              <a:spLocks noChangeShapeType="1"/>
            </p:cNvSpPr>
            <p:nvPr/>
          </p:nvSpPr>
          <p:spPr bwMode="auto">
            <a:xfrm>
              <a:off x="5280" y="2691"/>
              <a:ext cx="0" cy="326"/>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grpSp>
      <p:sp>
        <p:nvSpPr>
          <p:cNvPr id="80964" name="Text Box 68"/>
          <p:cNvSpPr txBox="1">
            <a:spLocks noChangeArrowheads="1"/>
          </p:cNvSpPr>
          <p:nvPr/>
        </p:nvSpPr>
        <p:spPr bwMode="auto">
          <a:xfrm>
            <a:off x="8126413" y="2876550"/>
            <a:ext cx="360362" cy="366713"/>
          </a:xfrm>
          <a:prstGeom prst="rect">
            <a:avLst/>
          </a:prstGeom>
          <a:noFill/>
          <a:ln w="9525">
            <a:noFill/>
            <a:miter lim="800000"/>
            <a:headEnd/>
            <a:tailEnd/>
          </a:ln>
          <a:effectLst/>
        </p:spPr>
        <p:txBody>
          <a:bodyPr>
            <a:spAutoFit/>
          </a:bodyPr>
          <a:lstStyle/>
          <a:p>
            <a:pPr algn="l">
              <a:spcBef>
                <a:spcPct val="50000"/>
              </a:spcBef>
            </a:pPr>
            <a:r>
              <a:rPr lang="en-US" altLang="zh-CN" sz="1800" dirty="0">
                <a:solidFill>
                  <a:schemeClr val="tx1"/>
                </a:solidFill>
                <a:latin typeface="Consolas" pitchFamily="49" charset="0"/>
                <a:ea typeface="宋体" pitchFamily="2" charset="-122"/>
                <a:cs typeface="Consolas" pitchFamily="49" charset="0"/>
              </a:rPr>
              <a:t>∧</a:t>
            </a:r>
          </a:p>
        </p:txBody>
      </p:sp>
      <p:sp>
        <p:nvSpPr>
          <p:cNvPr id="80966" name="Line 70"/>
          <p:cNvSpPr>
            <a:spLocks noChangeShapeType="1"/>
          </p:cNvSpPr>
          <p:nvPr/>
        </p:nvSpPr>
        <p:spPr bwMode="auto">
          <a:xfrm>
            <a:off x="7221538" y="3006725"/>
            <a:ext cx="557212" cy="0"/>
          </a:xfrm>
          <a:prstGeom prst="line">
            <a:avLst/>
          </a:prstGeom>
          <a:noFill/>
          <a:ln w="28575">
            <a:solidFill>
              <a:schemeClr val="tx1"/>
            </a:solidFill>
            <a:round/>
            <a:headEnd/>
            <a:tailEnd type="stealth" w="sm" len="lg"/>
          </a:ln>
          <a:effectLst/>
        </p:spPr>
        <p:txBody>
          <a:bodyPr/>
          <a:lstStyle/>
          <a:p>
            <a:endParaRPr lang="zh-CN" altLang="en-US">
              <a:latin typeface="Consolas" pitchFamily="49" charset="0"/>
              <a:cs typeface="Consolas" pitchFamily="49" charset="0"/>
            </a:endParaRPr>
          </a:p>
        </p:txBody>
      </p:sp>
      <p:sp>
        <p:nvSpPr>
          <p:cNvPr id="80967" name="Line 71"/>
          <p:cNvSpPr>
            <a:spLocks noChangeShapeType="1"/>
          </p:cNvSpPr>
          <p:nvPr/>
        </p:nvSpPr>
        <p:spPr bwMode="auto">
          <a:xfrm>
            <a:off x="5170488" y="3006725"/>
            <a:ext cx="431800" cy="0"/>
          </a:xfrm>
          <a:prstGeom prst="line">
            <a:avLst/>
          </a:prstGeom>
          <a:noFill/>
          <a:ln w="28575">
            <a:solidFill>
              <a:schemeClr val="tx1"/>
            </a:solidFill>
            <a:round/>
            <a:headEnd/>
            <a:tailEnd type="stealth" w="sm" len="lg"/>
          </a:ln>
          <a:effectLst/>
        </p:spPr>
        <p:txBody>
          <a:bodyPr/>
          <a:lstStyle/>
          <a:p>
            <a:endParaRPr lang="zh-CN" altLang="en-US">
              <a:latin typeface="Consolas" pitchFamily="49" charset="0"/>
              <a:cs typeface="Consolas" pitchFamily="49" charset="0"/>
            </a:endParaRPr>
          </a:p>
        </p:txBody>
      </p:sp>
      <p:sp>
        <p:nvSpPr>
          <p:cNvPr id="80968" name="Text Box 72"/>
          <p:cNvSpPr txBox="1">
            <a:spLocks noChangeArrowheads="1"/>
          </p:cNvSpPr>
          <p:nvPr/>
        </p:nvSpPr>
        <p:spPr bwMode="auto">
          <a:xfrm>
            <a:off x="6769100" y="2679700"/>
            <a:ext cx="720725" cy="457200"/>
          </a:xfrm>
          <a:prstGeom prst="rect">
            <a:avLst/>
          </a:prstGeom>
          <a:noFill/>
          <a:ln w="9525">
            <a:noFill/>
            <a:miter lim="800000"/>
            <a:headEnd/>
            <a:tailEnd/>
          </a:ln>
          <a:effectLst/>
        </p:spPr>
        <p:txBody>
          <a:bodyPr>
            <a:spAutoFit/>
          </a:bodyPr>
          <a:lstStyle/>
          <a:p>
            <a:pPr algn="l">
              <a:spcBef>
                <a:spcPct val="50000"/>
              </a:spcBef>
            </a:pPr>
            <a:r>
              <a:rPr lang="en-US" altLang="zh-CN">
                <a:latin typeface="Consolas" pitchFamily="49" charset="0"/>
                <a:cs typeface="Consolas" pitchFamily="49" charset="0"/>
              </a:rPr>
              <a:t>…</a:t>
            </a:r>
          </a:p>
        </p:txBody>
      </p:sp>
      <p:grpSp>
        <p:nvGrpSpPr>
          <p:cNvPr id="5" name="Group 74"/>
          <p:cNvGrpSpPr>
            <a:grpSpLocks/>
          </p:cNvGrpSpPr>
          <p:nvPr/>
        </p:nvGrpSpPr>
        <p:grpSpPr bwMode="auto">
          <a:xfrm>
            <a:off x="4481513" y="2794000"/>
            <a:ext cx="838200" cy="517525"/>
            <a:chOff x="4752" y="2691"/>
            <a:chExt cx="528" cy="326"/>
          </a:xfrm>
        </p:grpSpPr>
        <p:sp>
          <p:nvSpPr>
            <p:cNvPr id="80971" name="Rectangle 75"/>
            <p:cNvSpPr>
              <a:spLocks noChangeArrowheads="1"/>
            </p:cNvSpPr>
            <p:nvPr/>
          </p:nvSpPr>
          <p:spPr bwMode="auto">
            <a:xfrm>
              <a:off x="4992" y="2691"/>
              <a:ext cx="288" cy="32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Consolas" pitchFamily="49" charset="0"/>
                <a:ea typeface="宋体" pitchFamily="2" charset="-122"/>
                <a:cs typeface="Consolas" pitchFamily="49" charset="0"/>
              </a:endParaRPr>
            </a:p>
          </p:txBody>
        </p:sp>
        <p:sp>
          <p:nvSpPr>
            <p:cNvPr id="80972" name="Rectangle 76"/>
            <p:cNvSpPr>
              <a:spLocks noChangeArrowheads="1"/>
            </p:cNvSpPr>
            <p:nvPr/>
          </p:nvSpPr>
          <p:spPr bwMode="auto">
            <a:xfrm>
              <a:off x="4752" y="2691"/>
              <a:ext cx="240" cy="32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Consolas" pitchFamily="49" charset="0"/>
                <a:ea typeface="宋体" pitchFamily="2" charset="-122"/>
                <a:cs typeface="Consolas" pitchFamily="49" charset="0"/>
              </a:endParaRPr>
            </a:p>
          </p:txBody>
        </p:sp>
        <p:sp>
          <p:nvSpPr>
            <p:cNvPr id="80973" name="Line 77"/>
            <p:cNvSpPr>
              <a:spLocks noChangeShapeType="1"/>
            </p:cNvSpPr>
            <p:nvPr/>
          </p:nvSpPr>
          <p:spPr bwMode="auto">
            <a:xfrm>
              <a:off x="4752" y="2691"/>
              <a:ext cx="528" cy="0"/>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sp>
          <p:nvSpPr>
            <p:cNvPr id="80974" name="Line 78"/>
            <p:cNvSpPr>
              <a:spLocks noChangeShapeType="1"/>
            </p:cNvSpPr>
            <p:nvPr/>
          </p:nvSpPr>
          <p:spPr bwMode="auto">
            <a:xfrm>
              <a:off x="4752" y="3017"/>
              <a:ext cx="528" cy="0"/>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sp>
          <p:nvSpPr>
            <p:cNvPr id="80975" name="Line 79"/>
            <p:cNvSpPr>
              <a:spLocks noChangeShapeType="1"/>
            </p:cNvSpPr>
            <p:nvPr/>
          </p:nvSpPr>
          <p:spPr bwMode="auto">
            <a:xfrm>
              <a:off x="4752" y="2691"/>
              <a:ext cx="0" cy="326"/>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sp>
          <p:nvSpPr>
            <p:cNvPr id="80976" name="Line 80"/>
            <p:cNvSpPr>
              <a:spLocks noChangeShapeType="1"/>
            </p:cNvSpPr>
            <p:nvPr/>
          </p:nvSpPr>
          <p:spPr bwMode="auto">
            <a:xfrm>
              <a:off x="4992" y="2691"/>
              <a:ext cx="0" cy="326"/>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sp>
          <p:nvSpPr>
            <p:cNvPr id="80977" name="Line 81"/>
            <p:cNvSpPr>
              <a:spLocks noChangeShapeType="1"/>
            </p:cNvSpPr>
            <p:nvPr/>
          </p:nvSpPr>
          <p:spPr bwMode="auto">
            <a:xfrm>
              <a:off x="5280" y="2691"/>
              <a:ext cx="0" cy="326"/>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grpSp>
      <p:sp>
        <p:nvSpPr>
          <p:cNvPr id="80978" name="Line 82"/>
          <p:cNvSpPr>
            <a:spLocks noChangeShapeType="1"/>
          </p:cNvSpPr>
          <p:nvPr/>
        </p:nvSpPr>
        <p:spPr bwMode="auto">
          <a:xfrm>
            <a:off x="4044950" y="3009900"/>
            <a:ext cx="431800" cy="0"/>
          </a:xfrm>
          <a:prstGeom prst="line">
            <a:avLst/>
          </a:prstGeom>
          <a:noFill/>
          <a:ln w="28575">
            <a:solidFill>
              <a:schemeClr val="tx1"/>
            </a:solidFill>
            <a:round/>
            <a:headEnd/>
            <a:tailEnd type="stealth" w="sm" len="lg"/>
          </a:ln>
          <a:effectLst/>
        </p:spPr>
        <p:txBody>
          <a:bodyPr/>
          <a:lstStyle/>
          <a:p>
            <a:endParaRPr lang="zh-CN" altLang="en-US">
              <a:latin typeface="Consolas" pitchFamily="49" charset="0"/>
              <a:cs typeface="Consolas" pitchFamily="49" charset="0"/>
            </a:endParaRPr>
          </a:p>
        </p:txBody>
      </p:sp>
      <p:sp>
        <p:nvSpPr>
          <p:cNvPr id="80979" name="Text Box 83"/>
          <p:cNvSpPr txBox="1">
            <a:spLocks noChangeArrowheads="1"/>
          </p:cNvSpPr>
          <p:nvPr/>
        </p:nvSpPr>
        <p:spPr bwMode="auto">
          <a:xfrm>
            <a:off x="3386138" y="2679700"/>
            <a:ext cx="720725" cy="457200"/>
          </a:xfrm>
          <a:prstGeom prst="rect">
            <a:avLst/>
          </a:prstGeom>
          <a:noFill/>
          <a:ln w="9525">
            <a:noFill/>
            <a:miter lim="800000"/>
            <a:headEnd/>
            <a:tailEnd/>
          </a:ln>
          <a:effectLst/>
        </p:spPr>
        <p:txBody>
          <a:bodyPr>
            <a:spAutoFit/>
          </a:bodyPr>
          <a:lstStyle/>
          <a:p>
            <a:pPr algn="l">
              <a:spcBef>
                <a:spcPct val="50000"/>
              </a:spcBef>
            </a:pPr>
            <a:r>
              <a:rPr lang="en-US" altLang="zh-CN">
                <a:latin typeface="Consolas" pitchFamily="49" charset="0"/>
                <a:cs typeface="Consolas" pitchFamily="49" charset="0"/>
              </a:rPr>
              <a:t>…</a:t>
            </a:r>
          </a:p>
        </p:txBody>
      </p:sp>
      <p:grpSp>
        <p:nvGrpSpPr>
          <p:cNvPr id="6" name="Group 101"/>
          <p:cNvGrpSpPr>
            <a:grpSpLocks/>
          </p:cNvGrpSpPr>
          <p:nvPr/>
        </p:nvGrpSpPr>
        <p:grpSpPr bwMode="auto">
          <a:xfrm>
            <a:off x="4286248" y="2428868"/>
            <a:ext cx="2327275" cy="1820863"/>
            <a:chOff x="2699" y="1514"/>
            <a:chExt cx="1466" cy="1147"/>
          </a:xfrm>
        </p:grpSpPr>
        <p:sp>
          <p:nvSpPr>
            <p:cNvPr id="80980" name="Line 84"/>
            <p:cNvSpPr>
              <a:spLocks noChangeShapeType="1"/>
            </p:cNvSpPr>
            <p:nvPr/>
          </p:nvSpPr>
          <p:spPr bwMode="auto">
            <a:xfrm flipV="1">
              <a:off x="3877" y="2091"/>
              <a:ext cx="0" cy="363"/>
            </a:xfrm>
            <a:prstGeom prst="line">
              <a:avLst/>
            </a:prstGeom>
            <a:noFill/>
            <a:ln w="28575">
              <a:solidFill>
                <a:srgbClr val="FF3300"/>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80981" name="Text Box 85"/>
            <p:cNvSpPr txBox="1">
              <a:spLocks noChangeArrowheads="1"/>
            </p:cNvSpPr>
            <p:nvPr/>
          </p:nvSpPr>
          <p:spPr bwMode="auto">
            <a:xfrm>
              <a:off x="3605" y="2409"/>
              <a:ext cx="545" cy="250"/>
            </a:xfrm>
            <a:prstGeom prst="rect">
              <a:avLst/>
            </a:prstGeom>
            <a:noFill/>
            <a:ln w="9525">
              <a:noFill/>
              <a:miter lim="800000"/>
              <a:headEnd/>
              <a:tailEnd/>
            </a:ln>
            <a:effectLst/>
          </p:spPr>
          <p:txBody>
            <a:bodyPr>
              <a:spAutoFit/>
            </a:bodyPr>
            <a:lstStyle/>
            <a:p>
              <a:pPr algn="l">
                <a:spcBef>
                  <a:spcPct val="50000"/>
                </a:spcBef>
              </a:pPr>
              <a:r>
                <a:rPr lang="en-US" altLang="zh-CN" sz="2000" dirty="0" err="1">
                  <a:latin typeface="Consolas" pitchFamily="49" charset="0"/>
                  <a:cs typeface="Consolas" pitchFamily="49" charset="0"/>
                </a:rPr>
                <a:t>maxp</a:t>
              </a:r>
              <a:endParaRPr lang="en-US" altLang="zh-CN" sz="2000" dirty="0">
                <a:latin typeface="Consolas" pitchFamily="49" charset="0"/>
                <a:cs typeface="Consolas" pitchFamily="49" charset="0"/>
              </a:endParaRPr>
            </a:p>
          </p:txBody>
        </p:sp>
        <p:sp>
          <p:nvSpPr>
            <p:cNvPr id="80982" name="Line 86"/>
            <p:cNvSpPr>
              <a:spLocks noChangeShapeType="1"/>
            </p:cNvSpPr>
            <p:nvPr/>
          </p:nvSpPr>
          <p:spPr bwMode="auto">
            <a:xfrm flipV="1">
              <a:off x="2971" y="2093"/>
              <a:ext cx="0" cy="363"/>
            </a:xfrm>
            <a:prstGeom prst="line">
              <a:avLst/>
            </a:prstGeom>
            <a:noFill/>
            <a:ln w="28575">
              <a:solidFill>
                <a:srgbClr val="FF3300"/>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80983" name="Text Box 87"/>
            <p:cNvSpPr txBox="1">
              <a:spLocks noChangeArrowheads="1"/>
            </p:cNvSpPr>
            <p:nvPr/>
          </p:nvSpPr>
          <p:spPr bwMode="auto">
            <a:xfrm>
              <a:off x="2699" y="2411"/>
              <a:ext cx="726" cy="250"/>
            </a:xfrm>
            <a:prstGeom prst="rect">
              <a:avLst/>
            </a:prstGeom>
            <a:noFill/>
            <a:ln w="9525">
              <a:noFill/>
              <a:miter lim="800000"/>
              <a:headEnd/>
              <a:tailEnd/>
            </a:ln>
            <a:effectLst/>
          </p:spPr>
          <p:txBody>
            <a:bodyPr>
              <a:spAutoFit/>
            </a:bodyPr>
            <a:lstStyle/>
            <a:p>
              <a:pPr algn="l">
                <a:spcBef>
                  <a:spcPct val="50000"/>
                </a:spcBef>
              </a:pPr>
              <a:r>
                <a:rPr lang="en-US" altLang="zh-CN" sz="2000" dirty="0" err="1">
                  <a:latin typeface="Consolas" pitchFamily="49" charset="0"/>
                  <a:cs typeface="Consolas" pitchFamily="49" charset="0"/>
                </a:rPr>
                <a:t>maxpre</a:t>
              </a:r>
              <a:endParaRPr lang="en-US" altLang="zh-CN" sz="2000" dirty="0">
                <a:latin typeface="Consolas" pitchFamily="49" charset="0"/>
                <a:cs typeface="Consolas" pitchFamily="49" charset="0"/>
              </a:endParaRPr>
            </a:p>
          </p:txBody>
        </p:sp>
        <p:sp>
          <p:nvSpPr>
            <p:cNvPr id="80984" name="Oval 88"/>
            <p:cNvSpPr>
              <a:spLocks noChangeArrowheads="1"/>
            </p:cNvSpPr>
            <p:nvPr/>
          </p:nvSpPr>
          <p:spPr bwMode="auto">
            <a:xfrm>
              <a:off x="3440" y="1514"/>
              <a:ext cx="725" cy="748"/>
            </a:xfrm>
            <a:prstGeom prst="ellipse">
              <a:avLst/>
            </a:prstGeom>
            <a:solidFill>
              <a:schemeClr val="accent1">
                <a:alpha val="0"/>
              </a:schemeClr>
            </a:solidFill>
            <a:ln w="28575" cap="rnd">
              <a:solidFill>
                <a:srgbClr val="33CC33"/>
              </a:solidFill>
              <a:prstDash val="sysDot"/>
              <a:miter lim="800000"/>
              <a:headEnd/>
              <a:tailEnd/>
            </a:ln>
            <a:effectLst/>
          </p:spPr>
          <p:txBody>
            <a:bodyPr wrap="none" anchor="ctr"/>
            <a:lstStyle/>
            <a:p>
              <a:endParaRPr lang="zh-CN" altLang="en-US">
                <a:latin typeface="Consolas" pitchFamily="49" charset="0"/>
                <a:cs typeface="Consolas" pitchFamily="49" charset="0"/>
              </a:endParaRPr>
            </a:p>
          </p:txBody>
        </p:sp>
      </p:grpSp>
      <p:sp>
        <p:nvSpPr>
          <p:cNvPr id="80986" name="Line 90"/>
          <p:cNvSpPr>
            <a:spLocks noChangeShapeType="1"/>
          </p:cNvSpPr>
          <p:nvPr/>
        </p:nvSpPr>
        <p:spPr bwMode="auto">
          <a:xfrm>
            <a:off x="1250950" y="2794000"/>
            <a:ext cx="0" cy="51435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80987" name="Text Box 91"/>
          <p:cNvSpPr txBox="1">
            <a:spLocks noChangeArrowheads="1"/>
          </p:cNvSpPr>
          <p:nvPr/>
        </p:nvSpPr>
        <p:spPr bwMode="auto">
          <a:xfrm>
            <a:off x="900113" y="1628775"/>
            <a:ext cx="2808287" cy="430887"/>
          </a:xfrm>
          <a:prstGeom prst="rect">
            <a:avLst/>
          </a:prstGeom>
          <a:noFill/>
          <a:ln w="38100" algn="ctr">
            <a:noFill/>
            <a:miter lim="800000"/>
            <a:headEnd/>
            <a:tailEnd/>
          </a:ln>
          <a:effectLst/>
        </p:spPr>
        <p:txBody>
          <a:bodyPr>
            <a:spAutoFit/>
          </a:bodyPr>
          <a:lstStyle/>
          <a:p>
            <a:pPr algn="l">
              <a:spcBef>
                <a:spcPct val="50000"/>
              </a:spcBef>
            </a:pPr>
            <a:r>
              <a:rPr lang="zh-CN" altLang="en-US" sz="2200" dirty="0">
                <a:solidFill>
                  <a:srgbClr val="FF00FF"/>
                </a:solidFill>
                <a:latin typeface="微软雅黑" pitchFamily="34" charset="-122"/>
                <a:ea typeface="微软雅黑" pitchFamily="34" charset="-122"/>
                <a:cs typeface="Consolas" pitchFamily="49" charset="0"/>
              </a:rPr>
              <a:t>算法设计思路</a:t>
            </a:r>
          </a:p>
        </p:txBody>
      </p:sp>
      <p:grpSp>
        <p:nvGrpSpPr>
          <p:cNvPr id="7" name="Group 100"/>
          <p:cNvGrpSpPr>
            <a:grpSpLocks/>
          </p:cNvGrpSpPr>
          <p:nvPr/>
        </p:nvGrpSpPr>
        <p:grpSpPr bwMode="auto">
          <a:xfrm>
            <a:off x="4338638" y="1819275"/>
            <a:ext cx="3376634" cy="1203325"/>
            <a:chOff x="2733" y="1146"/>
            <a:chExt cx="1905" cy="758"/>
          </a:xfrm>
        </p:grpSpPr>
        <p:sp>
          <p:nvSpPr>
            <p:cNvPr id="80993" name="Freeform 97"/>
            <p:cNvSpPr>
              <a:spLocks/>
            </p:cNvSpPr>
            <p:nvPr/>
          </p:nvSpPr>
          <p:spPr bwMode="auto">
            <a:xfrm>
              <a:off x="3190" y="1396"/>
              <a:ext cx="1114" cy="508"/>
            </a:xfrm>
            <a:custGeom>
              <a:avLst/>
              <a:gdLst/>
              <a:ahLst/>
              <a:cxnLst>
                <a:cxn ang="0">
                  <a:pos x="2" y="508"/>
                </a:cxn>
                <a:cxn ang="0">
                  <a:pos x="138" y="76"/>
                </a:cxn>
                <a:cxn ang="0">
                  <a:pos x="834" y="52"/>
                </a:cxn>
                <a:cxn ang="0">
                  <a:pos x="1114" y="388"/>
                </a:cxn>
              </a:cxnLst>
              <a:rect l="0" t="0" r="r" b="b"/>
              <a:pathLst>
                <a:path w="1114" h="508">
                  <a:moveTo>
                    <a:pt x="2" y="508"/>
                  </a:moveTo>
                  <a:cubicBezTo>
                    <a:pt x="26" y="436"/>
                    <a:pt x="0" y="152"/>
                    <a:pt x="138" y="76"/>
                  </a:cubicBezTo>
                  <a:cubicBezTo>
                    <a:pt x="268" y="8"/>
                    <a:pt x="671" y="0"/>
                    <a:pt x="834" y="52"/>
                  </a:cubicBezTo>
                  <a:cubicBezTo>
                    <a:pt x="997" y="104"/>
                    <a:pt x="1056" y="318"/>
                    <a:pt x="1114" y="388"/>
                  </a:cubicBezTo>
                </a:path>
              </a:pathLst>
            </a:custGeom>
            <a:noFill/>
            <a:ln w="38100" cap="flat" cmpd="sng">
              <a:solidFill>
                <a:srgbClr val="FF00FF"/>
              </a:solidFill>
              <a:prstDash val="solid"/>
              <a:round/>
              <a:headEnd type="none" w="med" len="med"/>
              <a:tailEnd type="triangle" w="med" len="med"/>
            </a:ln>
            <a:effectLst/>
          </p:spPr>
          <p:txBody>
            <a:bodyPr wrap="none"/>
            <a:lstStyle/>
            <a:p>
              <a:endParaRPr lang="zh-CN" altLang="en-US">
                <a:latin typeface="Consolas" pitchFamily="49" charset="0"/>
                <a:cs typeface="Consolas" pitchFamily="49" charset="0"/>
              </a:endParaRPr>
            </a:p>
          </p:txBody>
        </p:sp>
        <p:sp>
          <p:nvSpPr>
            <p:cNvPr id="80994" name="Text Box 98"/>
            <p:cNvSpPr txBox="1">
              <a:spLocks noChangeArrowheads="1"/>
            </p:cNvSpPr>
            <p:nvPr/>
          </p:nvSpPr>
          <p:spPr bwMode="auto">
            <a:xfrm>
              <a:off x="2733" y="1146"/>
              <a:ext cx="1905" cy="194"/>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2000" dirty="0" err="1">
                  <a:latin typeface="Consolas" pitchFamily="49" charset="0"/>
                  <a:cs typeface="Consolas" pitchFamily="49" charset="0"/>
                </a:rPr>
                <a:t>maxpre</a:t>
              </a:r>
              <a:r>
                <a:rPr lang="en-US" altLang="zh-CN" sz="2000" dirty="0">
                  <a:latin typeface="Consolas" pitchFamily="49" charset="0"/>
                  <a:ea typeface="+mn-ea"/>
                  <a:cs typeface="Consolas" pitchFamily="49" charset="0"/>
                </a:rPr>
                <a:t>-</a:t>
              </a:r>
              <a:r>
                <a:rPr lang="en-US" altLang="zh-CN" sz="2000">
                  <a:latin typeface="Consolas" pitchFamily="49" charset="0"/>
                  <a:cs typeface="Consolas" pitchFamily="49" charset="0"/>
                </a:rPr>
                <a:t>&gt;next=maxp</a:t>
              </a:r>
              <a:r>
                <a:rPr lang="en-US" altLang="zh-CN" sz="2000">
                  <a:latin typeface="Consolas" pitchFamily="49" charset="0"/>
                  <a:ea typeface="+mn-ea"/>
                  <a:cs typeface="Consolas" pitchFamily="49" charset="0"/>
                </a:rPr>
                <a:t>-</a:t>
              </a:r>
              <a:r>
                <a:rPr lang="en-US" altLang="zh-CN" sz="2000" dirty="0">
                  <a:latin typeface="Consolas" pitchFamily="49" charset="0"/>
                  <a:cs typeface="Consolas" pitchFamily="49" charset="0"/>
                </a:rPr>
                <a:t>&gt;next</a:t>
              </a:r>
            </a:p>
          </p:txBody>
        </p:sp>
      </p:grpSp>
      <p:grpSp>
        <p:nvGrpSpPr>
          <p:cNvPr id="8" name="组合 70"/>
          <p:cNvGrpSpPr/>
          <p:nvPr/>
        </p:nvGrpSpPr>
        <p:grpSpPr>
          <a:xfrm>
            <a:off x="1000100" y="3319463"/>
            <a:ext cx="1785950" cy="1652655"/>
            <a:chOff x="1000100" y="3319463"/>
            <a:chExt cx="1785950" cy="1652655"/>
          </a:xfrm>
        </p:grpSpPr>
        <p:sp>
          <p:nvSpPr>
            <p:cNvPr id="80988" name="Line 92"/>
            <p:cNvSpPr>
              <a:spLocks noChangeShapeType="1"/>
            </p:cNvSpPr>
            <p:nvPr/>
          </p:nvSpPr>
          <p:spPr bwMode="auto">
            <a:xfrm flipV="1">
              <a:off x="2554288" y="3319463"/>
              <a:ext cx="0" cy="576263"/>
            </a:xfrm>
            <a:prstGeom prst="line">
              <a:avLst/>
            </a:prstGeom>
            <a:noFill/>
            <a:ln w="28575">
              <a:solidFill>
                <a:srgbClr val="FF3300"/>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80989" name="Text Box 93"/>
            <p:cNvSpPr txBox="1">
              <a:spLocks noChangeArrowheads="1"/>
            </p:cNvSpPr>
            <p:nvPr/>
          </p:nvSpPr>
          <p:spPr bwMode="auto">
            <a:xfrm>
              <a:off x="2409825" y="3824288"/>
              <a:ext cx="361950" cy="396875"/>
            </a:xfrm>
            <a:prstGeom prst="rect">
              <a:avLst/>
            </a:prstGeom>
            <a:noFill/>
            <a:ln w="9525">
              <a:noFill/>
              <a:miter lim="800000"/>
              <a:headEnd/>
              <a:tailEnd/>
            </a:ln>
            <a:effectLst/>
          </p:spPr>
          <p:txBody>
            <a:bodyPr>
              <a:spAutoFit/>
            </a:bodyPr>
            <a:lstStyle/>
            <a:p>
              <a:pPr algn="l">
                <a:spcBef>
                  <a:spcPct val="50000"/>
                </a:spcBef>
              </a:pPr>
              <a:r>
                <a:rPr lang="en-US" altLang="zh-CN" sz="2000" dirty="0">
                  <a:latin typeface="Consolas" pitchFamily="49" charset="0"/>
                  <a:cs typeface="Consolas" pitchFamily="49" charset="0"/>
                </a:rPr>
                <a:t>p</a:t>
              </a:r>
            </a:p>
          </p:txBody>
        </p:sp>
        <p:sp>
          <p:nvSpPr>
            <p:cNvPr id="80990" name="Line 94"/>
            <p:cNvSpPr>
              <a:spLocks noChangeShapeType="1"/>
            </p:cNvSpPr>
            <p:nvPr/>
          </p:nvSpPr>
          <p:spPr bwMode="auto">
            <a:xfrm flipV="1">
              <a:off x="1258888" y="3319463"/>
              <a:ext cx="0" cy="576263"/>
            </a:xfrm>
            <a:prstGeom prst="line">
              <a:avLst/>
            </a:prstGeom>
            <a:noFill/>
            <a:ln w="28575">
              <a:solidFill>
                <a:srgbClr val="FF3300"/>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80991" name="Text Box 95"/>
            <p:cNvSpPr txBox="1">
              <a:spLocks noChangeArrowheads="1"/>
            </p:cNvSpPr>
            <p:nvPr/>
          </p:nvSpPr>
          <p:spPr bwMode="auto">
            <a:xfrm>
              <a:off x="1004888" y="3824288"/>
              <a:ext cx="649287" cy="396875"/>
            </a:xfrm>
            <a:prstGeom prst="rect">
              <a:avLst/>
            </a:prstGeom>
            <a:noFill/>
            <a:ln w="9525">
              <a:noFill/>
              <a:miter lim="800000"/>
              <a:headEnd/>
              <a:tailEnd/>
            </a:ln>
            <a:effectLst/>
          </p:spPr>
          <p:txBody>
            <a:bodyPr>
              <a:spAutoFit/>
            </a:bodyPr>
            <a:lstStyle/>
            <a:p>
              <a:pPr algn="l">
                <a:spcBef>
                  <a:spcPct val="50000"/>
                </a:spcBef>
              </a:pPr>
              <a:r>
                <a:rPr lang="en-US" altLang="zh-CN" sz="2000">
                  <a:latin typeface="Consolas" pitchFamily="49" charset="0"/>
                  <a:cs typeface="Consolas" pitchFamily="49" charset="0"/>
                </a:rPr>
                <a:t>pre</a:t>
              </a:r>
            </a:p>
          </p:txBody>
        </p:sp>
        <p:sp>
          <p:nvSpPr>
            <p:cNvPr id="69" name="左大括号 68"/>
            <p:cNvSpPr/>
            <p:nvPr/>
          </p:nvSpPr>
          <p:spPr>
            <a:xfrm rot="16200000">
              <a:off x="1803075" y="3697595"/>
              <a:ext cx="180000" cy="1357322"/>
            </a:xfrm>
            <a:prstGeom prst="leftBrac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70" name="TextBox 69"/>
            <p:cNvSpPr txBox="1"/>
            <p:nvPr/>
          </p:nvSpPr>
          <p:spPr>
            <a:xfrm>
              <a:off x="1000100" y="4572008"/>
              <a:ext cx="1785950" cy="400110"/>
            </a:xfrm>
            <a:prstGeom prst="rect">
              <a:avLst/>
            </a:prstGeom>
            <a:noFill/>
          </p:spPr>
          <p:txBody>
            <a:bodyPr wrap="square" rtlCol="0">
              <a:spAutoFit/>
            </a:bodyPr>
            <a:lstStyle/>
            <a:p>
              <a:pPr algn="l"/>
              <a:r>
                <a:rPr lang="zh-CN" altLang="en-US" sz="2000" dirty="0">
                  <a:latin typeface="Consolas" pitchFamily="49" charset="0"/>
                  <a:ea typeface="楷体" pitchFamily="49" charset="-122"/>
                  <a:cs typeface="Consolas" pitchFamily="49" charset="0"/>
                </a:rPr>
                <a:t>一对同步指针</a:t>
              </a:r>
            </a:p>
          </p:txBody>
        </p:sp>
      </p:grpSp>
      <p:sp>
        <p:nvSpPr>
          <p:cNvPr id="10" name="幻灯片编号占位符 9"/>
          <p:cNvSpPr>
            <a:spLocks noGrp="1"/>
          </p:cNvSpPr>
          <p:nvPr>
            <p:ph type="sldNum" sz="quarter" idx="12"/>
          </p:nvPr>
        </p:nvSpPr>
        <p:spPr/>
        <p:txBody>
          <a:bodyPr/>
          <a:lstStyle/>
          <a:p>
            <a:fld id="{BC067DFE-42A7-4CB5-93C4-F2F97DA7580C}" type="slidenum">
              <a:rPr lang="en-US" altLang="zh-CN" smtClean="0"/>
              <a:pPr/>
              <a:t>68</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42178"/>
    </mc:Choice>
    <mc:Fallback xmlns="">
      <p:transition xmlns:p14="http://schemas.microsoft.com/office/powerpoint/2010/main" spd="slow" advTm="4217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63" presetClass="path" presetSubtype="0" accel="50000" decel="50000" fill="hold" nodeType="afterEffect">
                                  <p:stCondLst>
                                    <p:cond delay="0"/>
                                  </p:stCondLst>
                                  <p:childTnLst>
                                    <p:animMotion origin="layout" path="M 3.05556E-6 1.85185E-6 L 0.65208 0.00069 " pathEditMode="relative" rAng="0" ptsTypes="AA">
                                      <p:cBhvr>
                                        <p:cTn id="9" dur="2000" fill="hold"/>
                                        <p:tgtEl>
                                          <p:spTgt spid="8"/>
                                        </p:tgtEl>
                                        <p:attrNameLst>
                                          <p:attrName>ppt_x</p:attrName>
                                          <p:attrName>ppt_y</p:attrName>
                                        </p:attrNameLst>
                                      </p:cBhvr>
                                      <p:rCtr x="326" y="0"/>
                                    </p:animMotion>
                                  </p:childTnLst>
                                </p:cTn>
                              </p:par>
                            </p:childTnLst>
                          </p:cTn>
                        </p:par>
                      </p:childTnLst>
                    </p:cTn>
                  </p:par>
                  <p:par>
                    <p:cTn id="10" fill="hold">
                      <p:stCondLst>
                        <p:cond delay="indefinite"/>
                      </p:stCondLst>
                      <p:childTnLst>
                        <p:par>
                          <p:cTn id="11" fill="hold">
                            <p:stCondLst>
                              <p:cond delay="0"/>
                            </p:stCondLst>
                            <p:childTnLst>
                              <p:par>
                                <p:cTn id="12" presetID="22" presetClass="exit" presetSubtype="4" fill="hold" nodeType="clickEffect">
                                  <p:stCondLst>
                                    <p:cond delay="0"/>
                                  </p:stCondLst>
                                  <p:childTnLst>
                                    <p:animEffect transition="out" filter="wipe(down)">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6" name="Text Box 4"/>
          <p:cNvSpPr txBox="1">
            <a:spLocks noChangeArrowheads="1"/>
          </p:cNvSpPr>
          <p:nvPr/>
        </p:nvSpPr>
        <p:spPr bwMode="auto">
          <a:xfrm>
            <a:off x="323850" y="285728"/>
            <a:ext cx="8640763" cy="5355312"/>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algn="l"/>
            <a:r>
              <a:rPr lang="en-US" altLang="zh-CN" sz="1800" dirty="0">
                <a:solidFill>
                  <a:srgbClr val="0000FF"/>
                </a:solidFill>
                <a:latin typeface="Consolas" pitchFamily="49" charset="0"/>
                <a:ea typeface="楷体" pitchFamily="49" charset="-122"/>
                <a:cs typeface="Consolas" pitchFamily="49" charset="0"/>
              </a:rPr>
              <a:t>void </a:t>
            </a:r>
            <a:r>
              <a:rPr lang="en-US" altLang="zh-CN" sz="1800" dirty="0" err="1">
                <a:solidFill>
                  <a:srgbClr val="FF0000"/>
                </a:solidFill>
                <a:latin typeface="Consolas" pitchFamily="49" charset="0"/>
                <a:ea typeface="楷体" pitchFamily="49" charset="-122"/>
                <a:cs typeface="Consolas" pitchFamily="49" charset="0"/>
              </a:rPr>
              <a:t>delmaxnode</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LinkNode</a:t>
            </a:r>
            <a:r>
              <a:rPr lang="en-US" altLang="zh-CN" sz="1800" dirty="0">
                <a:solidFill>
                  <a:srgbClr val="0000FF"/>
                </a:solidFill>
                <a:latin typeface="Consolas" pitchFamily="49" charset="0"/>
                <a:ea typeface="楷体" pitchFamily="49" charset="-122"/>
                <a:cs typeface="Consolas" pitchFamily="49" charset="0"/>
              </a:rPr>
              <a:t> *&amp;L)</a:t>
            </a:r>
          </a:p>
          <a:p>
            <a:pPr algn="l"/>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LinkNode</a:t>
            </a:r>
            <a:r>
              <a:rPr lang="en-US" altLang="zh-CN" sz="1800" dirty="0">
                <a:solidFill>
                  <a:srgbClr val="0000FF"/>
                </a:solidFill>
                <a:latin typeface="Consolas" pitchFamily="49" charset="0"/>
                <a:ea typeface="楷体" pitchFamily="49" charset="-122"/>
                <a:cs typeface="Consolas" pitchFamily="49" charset="0"/>
              </a:rPr>
              <a:t> *p=L-&gt;next</a:t>
            </a:r>
            <a:r>
              <a:rPr lang="zh-CN" altLang="en-US" sz="1800" dirty="0">
                <a:solidFill>
                  <a:srgbClr val="0000FF"/>
                </a:solidFill>
                <a:latin typeface="Consolas" pitchFamily="49" charset="0"/>
                <a:ea typeface="楷体" pitchFamily="49" charset="-122"/>
                <a:cs typeface="Consolas" pitchFamily="49" charset="0"/>
              </a:rPr>
              <a:t>，</a:t>
            </a:r>
            <a:r>
              <a:rPr lang="en-US" altLang="zh-CN" sz="1800" dirty="0">
                <a:solidFill>
                  <a:srgbClr val="0000FF"/>
                </a:solidFill>
                <a:latin typeface="Consolas" pitchFamily="49" charset="0"/>
                <a:ea typeface="楷体" pitchFamily="49" charset="-122"/>
                <a:cs typeface="Consolas" pitchFamily="49" charset="0"/>
              </a:rPr>
              <a:t>*pre=L</a:t>
            </a:r>
            <a:r>
              <a:rPr lang="zh-CN" altLang="en-US" sz="1800" dirty="0">
                <a:solidFill>
                  <a:srgbClr val="0000FF"/>
                </a:solidFill>
                <a:latin typeface="Consolas" pitchFamily="49" charset="0"/>
                <a:ea typeface="楷体" pitchFamily="49" charset="-122"/>
                <a:cs typeface="Consolas" pitchFamily="49" charset="0"/>
              </a:rPr>
              <a:t>，</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maxp</a:t>
            </a:r>
            <a:r>
              <a:rPr lang="en-US" altLang="zh-CN" sz="1800" dirty="0">
                <a:solidFill>
                  <a:srgbClr val="0000FF"/>
                </a:solidFill>
                <a:latin typeface="Consolas" pitchFamily="49" charset="0"/>
                <a:ea typeface="楷体" pitchFamily="49" charset="-122"/>
                <a:cs typeface="Consolas" pitchFamily="49" charset="0"/>
              </a:rPr>
              <a:t>=p</a:t>
            </a:r>
            <a:r>
              <a:rPr lang="zh-CN" altLang="en-US" sz="1800" dirty="0">
                <a:solidFill>
                  <a:srgbClr val="0000FF"/>
                </a:solidFill>
                <a:latin typeface="Consolas" pitchFamily="49" charset="0"/>
                <a:ea typeface="楷体" pitchFamily="49" charset="-122"/>
                <a:cs typeface="Consolas" pitchFamily="49" charset="0"/>
              </a:rPr>
              <a:t>，</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maxpre</a:t>
            </a:r>
            <a:r>
              <a:rPr lang="en-US" altLang="zh-CN" sz="1800" dirty="0">
                <a:solidFill>
                  <a:srgbClr val="0000FF"/>
                </a:solidFill>
                <a:latin typeface="Consolas" pitchFamily="49" charset="0"/>
                <a:ea typeface="楷体" pitchFamily="49" charset="-122"/>
                <a:cs typeface="Consolas" pitchFamily="49" charset="0"/>
              </a:rPr>
              <a:t>=pre;</a:t>
            </a:r>
          </a:p>
          <a:p>
            <a:pPr algn="l"/>
            <a:r>
              <a:rPr lang="en-US" altLang="zh-CN" sz="1800" dirty="0">
                <a:solidFill>
                  <a:srgbClr val="0000FF"/>
                </a:solidFill>
                <a:latin typeface="Consolas" pitchFamily="49" charset="0"/>
                <a:ea typeface="楷体" pitchFamily="49" charset="-122"/>
                <a:cs typeface="Consolas" pitchFamily="49" charset="0"/>
              </a:rPr>
              <a:t>    while (p!=NULL)</a:t>
            </a:r>
            <a:endParaRPr lang="zh-CN" altLang="en-US" sz="1800" dirty="0">
              <a:solidFill>
                <a:srgbClr val="0000FF"/>
              </a:solidFill>
              <a:latin typeface="Consolas" pitchFamily="49" charset="0"/>
              <a:ea typeface="楷体" pitchFamily="49" charset="-122"/>
              <a:cs typeface="Consolas" pitchFamily="49" charset="0"/>
            </a:endParaRPr>
          </a:p>
          <a:p>
            <a:pPr algn="l"/>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  if (</a:t>
            </a:r>
            <a:r>
              <a:rPr lang="en-US" altLang="zh-CN" sz="1800" dirty="0" err="1">
                <a:solidFill>
                  <a:srgbClr val="0000FF"/>
                </a:solidFill>
                <a:latin typeface="Consolas" pitchFamily="49" charset="0"/>
                <a:ea typeface="楷体" pitchFamily="49" charset="-122"/>
                <a:cs typeface="Consolas" pitchFamily="49" charset="0"/>
              </a:rPr>
              <a:t>maxp</a:t>
            </a:r>
            <a:r>
              <a:rPr lang="en-US" altLang="zh-CN" sz="1800" dirty="0">
                <a:solidFill>
                  <a:srgbClr val="0000FF"/>
                </a:solidFill>
                <a:latin typeface="Consolas" pitchFamily="49" charset="0"/>
                <a:ea typeface="楷体" pitchFamily="49" charset="-122"/>
                <a:cs typeface="Consolas" pitchFamily="49" charset="0"/>
              </a:rPr>
              <a:t>-&gt;data&lt;p-&gt;data)	</a:t>
            </a:r>
            <a:r>
              <a:rPr lang="en-US" altLang="zh-CN" sz="1800" dirty="0">
                <a:solidFill>
                  <a:srgbClr val="0070C0"/>
                </a:solidFill>
                <a:latin typeface="Consolas" pitchFamily="49" charset="0"/>
                <a:ea typeface="楷体" pitchFamily="49" charset="-122"/>
                <a:cs typeface="Consolas" pitchFamily="49" charset="0"/>
              </a:rPr>
              <a:t>//</a:t>
            </a:r>
            <a:r>
              <a:rPr lang="zh-CN" altLang="en-US" sz="1800" dirty="0">
                <a:solidFill>
                  <a:srgbClr val="0070C0"/>
                </a:solidFill>
                <a:latin typeface="Consolas" pitchFamily="49" charset="0"/>
                <a:ea typeface="楷体" pitchFamily="49" charset="-122"/>
                <a:cs typeface="Consolas" pitchFamily="49" charset="0"/>
              </a:rPr>
              <a:t>若找到一个更大的结点</a:t>
            </a:r>
          </a:p>
          <a:p>
            <a:pPr algn="l"/>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maxp</a:t>
            </a:r>
            <a:r>
              <a:rPr lang="en-US" altLang="zh-CN" sz="1800" dirty="0">
                <a:solidFill>
                  <a:srgbClr val="0000FF"/>
                </a:solidFill>
                <a:latin typeface="Consolas" pitchFamily="49" charset="0"/>
                <a:ea typeface="楷体" pitchFamily="49" charset="-122"/>
                <a:cs typeface="Consolas" pitchFamily="49" charset="0"/>
              </a:rPr>
              <a:t>=p;			</a:t>
            </a:r>
            <a:r>
              <a:rPr lang="en-US" altLang="zh-CN" sz="1800" dirty="0">
                <a:solidFill>
                  <a:srgbClr val="0070C0"/>
                </a:solidFill>
                <a:latin typeface="Consolas" pitchFamily="49" charset="0"/>
                <a:ea typeface="楷体" pitchFamily="49" charset="-122"/>
                <a:cs typeface="Consolas" pitchFamily="49" charset="0"/>
              </a:rPr>
              <a:t>//</a:t>
            </a:r>
            <a:r>
              <a:rPr lang="zh-CN" altLang="en-US" sz="1800" dirty="0">
                <a:solidFill>
                  <a:srgbClr val="0070C0"/>
                </a:solidFill>
                <a:latin typeface="Consolas" pitchFamily="49" charset="0"/>
                <a:ea typeface="楷体" pitchFamily="49" charset="-122"/>
                <a:cs typeface="Consolas" pitchFamily="49" charset="0"/>
              </a:rPr>
              <a:t>更改</a:t>
            </a:r>
            <a:r>
              <a:rPr lang="en-US" altLang="zh-CN" sz="1800" dirty="0" err="1">
                <a:solidFill>
                  <a:srgbClr val="0070C0"/>
                </a:solidFill>
                <a:latin typeface="Consolas" pitchFamily="49" charset="0"/>
                <a:ea typeface="楷体" pitchFamily="49" charset="-122"/>
                <a:cs typeface="Consolas" pitchFamily="49" charset="0"/>
              </a:rPr>
              <a:t>maxp</a:t>
            </a:r>
            <a:endParaRPr lang="en-US" altLang="zh-CN" sz="1800" dirty="0">
              <a:solidFill>
                <a:srgbClr val="0070C0"/>
              </a:solidFill>
              <a:latin typeface="Consolas" pitchFamily="49" charset="0"/>
              <a:ea typeface="楷体" pitchFamily="49" charset="-122"/>
              <a:cs typeface="Consolas" pitchFamily="49" charset="0"/>
            </a:endParaRPr>
          </a:p>
          <a:p>
            <a:pPr algn="l"/>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maxpre</a:t>
            </a:r>
            <a:r>
              <a:rPr lang="en-US" altLang="zh-CN" sz="1800" dirty="0">
                <a:solidFill>
                  <a:srgbClr val="0000FF"/>
                </a:solidFill>
                <a:latin typeface="Consolas" pitchFamily="49" charset="0"/>
                <a:ea typeface="楷体" pitchFamily="49" charset="-122"/>
                <a:cs typeface="Consolas" pitchFamily="49" charset="0"/>
              </a:rPr>
              <a:t>=pre;		</a:t>
            </a:r>
            <a:r>
              <a:rPr lang="en-US" altLang="zh-CN" sz="1800" dirty="0">
                <a:solidFill>
                  <a:srgbClr val="0070C0"/>
                </a:solidFill>
                <a:latin typeface="Consolas" pitchFamily="49" charset="0"/>
                <a:ea typeface="楷体" pitchFamily="49" charset="-122"/>
                <a:cs typeface="Consolas" pitchFamily="49" charset="0"/>
              </a:rPr>
              <a:t>//</a:t>
            </a:r>
            <a:r>
              <a:rPr lang="zh-CN" altLang="en-US" sz="1800" dirty="0">
                <a:solidFill>
                  <a:srgbClr val="0070C0"/>
                </a:solidFill>
                <a:latin typeface="Consolas" pitchFamily="49" charset="0"/>
                <a:ea typeface="楷体" pitchFamily="49" charset="-122"/>
                <a:cs typeface="Consolas" pitchFamily="49" charset="0"/>
              </a:rPr>
              <a:t>更改</a:t>
            </a:r>
            <a:r>
              <a:rPr lang="en-US" altLang="zh-CN" sz="1800" dirty="0" err="1">
                <a:solidFill>
                  <a:srgbClr val="0070C0"/>
                </a:solidFill>
                <a:latin typeface="Consolas" pitchFamily="49" charset="0"/>
                <a:ea typeface="楷体" pitchFamily="49" charset="-122"/>
                <a:cs typeface="Consolas" pitchFamily="49" charset="0"/>
              </a:rPr>
              <a:t>maxpre</a:t>
            </a:r>
            <a:endParaRPr lang="en-US" altLang="zh-CN" sz="1800" dirty="0">
              <a:solidFill>
                <a:srgbClr val="0070C0"/>
              </a:solidFill>
              <a:latin typeface="Consolas" pitchFamily="49" charset="0"/>
              <a:ea typeface="楷体" pitchFamily="49" charset="-122"/>
              <a:cs typeface="Consolas" pitchFamily="49" charset="0"/>
            </a:endParaRPr>
          </a:p>
          <a:p>
            <a:pPr algn="l"/>
            <a:r>
              <a:rPr lang="en-US" altLang="zh-CN" sz="1800" dirty="0">
                <a:solidFill>
                  <a:srgbClr val="0000FF"/>
                </a:solidFill>
                <a:latin typeface="Consolas" pitchFamily="49" charset="0"/>
                <a:ea typeface="楷体" pitchFamily="49" charset="-122"/>
                <a:cs typeface="Consolas" pitchFamily="49" charset="0"/>
              </a:rPr>
              <a:t>	}</a:t>
            </a:r>
          </a:p>
          <a:p>
            <a:pPr algn="l"/>
            <a:r>
              <a:rPr lang="en-US" altLang="zh-CN" sz="1800" dirty="0">
                <a:solidFill>
                  <a:srgbClr val="0000FF"/>
                </a:solidFill>
                <a:latin typeface="Consolas" pitchFamily="49" charset="0"/>
                <a:ea typeface="楷体" pitchFamily="49" charset="-122"/>
                <a:cs typeface="Consolas" pitchFamily="49" charset="0"/>
              </a:rPr>
              <a:t>	pre=p;				</a:t>
            </a:r>
            <a:r>
              <a:rPr lang="en-US" altLang="zh-CN" sz="1800" dirty="0">
                <a:solidFill>
                  <a:srgbClr val="0070C0"/>
                </a:solidFill>
                <a:latin typeface="Consolas" pitchFamily="49" charset="0"/>
                <a:ea typeface="楷体" pitchFamily="49" charset="-122"/>
                <a:cs typeface="Consolas" pitchFamily="49" charset="0"/>
              </a:rPr>
              <a:t>//p</a:t>
            </a:r>
            <a:r>
              <a:rPr lang="zh-CN" altLang="en-US" sz="1800" dirty="0">
                <a:solidFill>
                  <a:srgbClr val="0070C0"/>
                </a:solidFill>
                <a:latin typeface="Consolas" pitchFamily="49" charset="0"/>
                <a:ea typeface="楷体" pitchFamily="49" charset="-122"/>
                <a:cs typeface="Consolas" pitchFamily="49" charset="0"/>
              </a:rPr>
              <a:t>、</a:t>
            </a:r>
            <a:r>
              <a:rPr lang="en-US" altLang="zh-CN" sz="1800" dirty="0">
                <a:solidFill>
                  <a:srgbClr val="0070C0"/>
                </a:solidFill>
                <a:latin typeface="Consolas" pitchFamily="49" charset="0"/>
                <a:ea typeface="楷体" pitchFamily="49" charset="-122"/>
                <a:cs typeface="Consolas" pitchFamily="49" charset="0"/>
              </a:rPr>
              <a:t>pre</a:t>
            </a:r>
            <a:r>
              <a:rPr lang="zh-CN" altLang="en-US" sz="1800" dirty="0">
                <a:solidFill>
                  <a:srgbClr val="0070C0"/>
                </a:solidFill>
                <a:latin typeface="Consolas" pitchFamily="49" charset="0"/>
                <a:ea typeface="楷体" pitchFamily="49" charset="-122"/>
                <a:cs typeface="Consolas" pitchFamily="49" charset="0"/>
              </a:rPr>
              <a:t>同步后移一个结点</a:t>
            </a:r>
          </a:p>
          <a:p>
            <a:pPr algn="l"/>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p=p-&gt;next;</a:t>
            </a:r>
          </a:p>
          <a:p>
            <a:pPr algn="l"/>
            <a:r>
              <a:rPr lang="en-US" altLang="zh-CN" sz="1800" dirty="0">
                <a:solidFill>
                  <a:srgbClr val="0000FF"/>
                </a:solidFill>
                <a:latin typeface="Consolas" pitchFamily="49" charset="0"/>
                <a:ea typeface="楷体" pitchFamily="49" charset="-122"/>
                <a:cs typeface="Consolas" pitchFamily="49" charset="0"/>
              </a:rPr>
              <a:t>    }</a:t>
            </a:r>
          </a:p>
          <a:p>
            <a:pPr algn="l"/>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FF00FF"/>
                </a:solidFill>
                <a:latin typeface="Consolas" pitchFamily="49" charset="0"/>
                <a:ea typeface="楷体" pitchFamily="49" charset="-122"/>
                <a:cs typeface="Consolas" pitchFamily="49" charset="0"/>
              </a:rPr>
              <a:t>maxpre</a:t>
            </a:r>
            <a:r>
              <a:rPr lang="en-US" altLang="zh-CN" sz="1800" dirty="0">
                <a:solidFill>
                  <a:srgbClr val="FF00FF"/>
                </a:solidFill>
                <a:latin typeface="Consolas" pitchFamily="49" charset="0"/>
                <a:ea typeface="楷体" pitchFamily="49" charset="-122"/>
                <a:cs typeface="Consolas" pitchFamily="49" charset="0"/>
              </a:rPr>
              <a:t>-&gt;next=</a:t>
            </a:r>
            <a:r>
              <a:rPr lang="en-US" altLang="zh-CN" sz="1800" dirty="0" err="1">
                <a:solidFill>
                  <a:srgbClr val="FF00FF"/>
                </a:solidFill>
                <a:latin typeface="Consolas" pitchFamily="49" charset="0"/>
                <a:ea typeface="楷体" pitchFamily="49" charset="-122"/>
                <a:cs typeface="Consolas" pitchFamily="49" charset="0"/>
              </a:rPr>
              <a:t>maxp</a:t>
            </a:r>
            <a:r>
              <a:rPr lang="en-US" altLang="zh-CN" sz="1800" dirty="0">
                <a:solidFill>
                  <a:srgbClr val="FF00FF"/>
                </a:solidFill>
                <a:latin typeface="Consolas" pitchFamily="49" charset="0"/>
                <a:ea typeface="楷体" pitchFamily="49" charset="-122"/>
                <a:cs typeface="Consolas" pitchFamily="49" charset="0"/>
              </a:rPr>
              <a:t>-&gt;next;		</a:t>
            </a:r>
            <a:r>
              <a:rPr lang="en-US" altLang="zh-CN" sz="1800" dirty="0">
                <a:solidFill>
                  <a:srgbClr val="0070C0"/>
                </a:solidFill>
                <a:latin typeface="Consolas" pitchFamily="49" charset="0"/>
                <a:ea typeface="楷体" pitchFamily="49" charset="-122"/>
                <a:cs typeface="Consolas" pitchFamily="49" charset="0"/>
              </a:rPr>
              <a:t>//</a:t>
            </a:r>
            <a:r>
              <a:rPr lang="zh-CN" altLang="en-US" sz="1800" dirty="0">
                <a:solidFill>
                  <a:srgbClr val="0070C0"/>
                </a:solidFill>
                <a:latin typeface="Consolas" pitchFamily="49" charset="0"/>
                <a:ea typeface="楷体" pitchFamily="49" charset="-122"/>
                <a:cs typeface="Consolas" pitchFamily="49" charset="0"/>
              </a:rPr>
              <a:t>删除</a:t>
            </a:r>
            <a:r>
              <a:rPr lang="en-US" altLang="zh-CN" sz="1800" dirty="0" err="1">
                <a:solidFill>
                  <a:srgbClr val="0070C0"/>
                </a:solidFill>
                <a:latin typeface="Consolas" pitchFamily="49" charset="0"/>
                <a:ea typeface="楷体" pitchFamily="49" charset="-122"/>
                <a:cs typeface="Consolas" pitchFamily="49" charset="0"/>
              </a:rPr>
              <a:t>maxp</a:t>
            </a:r>
            <a:r>
              <a:rPr lang="zh-CN" altLang="en-US" sz="1800" dirty="0">
                <a:solidFill>
                  <a:srgbClr val="0070C0"/>
                </a:solidFill>
                <a:latin typeface="Consolas" pitchFamily="49" charset="0"/>
                <a:ea typeface="楷体" pitchFamily="49" charset="-122"/>
                <a:cs typeface="Consolas" pitchFamily="49" charset="0"/>
              </a:rPr>
              <a:t>结点</a:t>
            </a:r>
          </a:p>
          <a:p>
            <a:pPr algn="l"/>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free(</a:t>
            </a:r>
            <a:r>
              <a:rPr lang="en-US" altLang="zh-CN" sz="1800" dirty="0" err="1">
                <a:solidFill>
                  <a:srgbClr val="0000FF"/>
                </a:solidFill>
                <a:latin typeface="Consolas" pitchFamily="49" charset="0"/>
                <a:ea typeface="楷体" pitchFamily="49" charset="-122"/>
                <a:cs typeface="Consolas" pitchFamily="49" charset="0"/>
              </a:rPr>
              <a:t>maxp</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70C0"/>
                </a:solidFill>
                <a:latin typeface="Consolas" pitchFamily="49" charset="0"/>
                <a:ea typeface="楷体" pitchFamily="49" charset="-122"/>
                <a:cs typeface="Consolas" pitchFamily="49" charset="0"/>
              </a:rPr>
              <a:t>//</a:t>
            </a:r>
            <a:r>
              <a:rPr lang="zh-CN" altLang="en-US" sz="1800" dirty="0">
                <a:solidFill>
                  <a:srgbClr val="0070C0"/>
                </a:solidFill>
                <a:latin typeface="Consolas" pitchFamily="49" charset="0"/>
                <a:ea typeface="楷体" pitchFamily="49" charset="-122"/>
                <a:cs typeface="Consolas" pitchFamily="49" charset="0"/>
              </a:rPr>
              <a:t>释放</a:t>
            </a:r>
            <a:r>
              <a:rPr lang="en-US" altLang="zh-CN" sz="1800" dirty="0" err="1">
                <a:solidFill>
                  <a:srgbClr val="0070C0"/>
                </a:solidFill>
                <a:latin typeface="Consolas" pitchFamily="49" charset="0"/>
                <a:ea typeface="楷体" pitchFamily="49" charset="-122"/>
                <a:cs typeface="Consolas" pitchFamily="49" charset="0"/>
              </a:rPr>
              <a:t>maxp</a:t>
            </a:r>
            <a:r>
              <a:rPr lang="zh-CN" altLang="en-US" sz="1800" dirty="0">
                <a:solidFill>
                  <a:srgbClr val="0070C0"/>
                </a:solidFill>
                <a:latin typeface="Consolas" pitchFamily="49" charset="0"/>
                <a:ea typeface="楷体" pitchFamily="49" charset="-122"/>
                <a:cs typeface="Consolas" pitchFamily="49" charset="0"/>
              </a:rPr>
              <a:t>结点</a:t>
            </a:r>
          </a:p>
          <a:p>
            <a:pPr algn="l"/>
            <a:r>
              <a:rPr lang="en-US" altLang="zh-CN" sz="1800" dirty="0">
                <a:solidFill>
                  <a:srgbClr val="0000FF"/>
                </a:solidFill>
                <a:latin typeface="Consolas" pitchFamily="49" charset="0"/>
                <a:ea typeface="楷体" pitchFamily="49" charset="-122"/>
                <a:cs typeface="Consolas" pitchFamily="49" charset="0"/>
              </a:rPr>
              <a:t>}</a:t>
            </a:r>
          </a:p>
        </p:txBody>
      </p:sp>
      <p:sp>
        <p:nvSpPr>
          <p:cNvPr id="202757" name="Text Box 5"/>
          <p:cNvSpPr txBox="1">
            <a:spLocks noChangeArrowheads="1"/>
          </p:cNvSpPr>
          <p:nvPr/>
        </p:nvSpPr>
        <p:spPr bwMode="auto">
          <a:xfrm>
            <a:off x="500034" y="6093296"/>
            <a:ext cx="4676778" cy="430887"/>
          </a:xfrm>
          <a:prstGeom prst="rect">
            <a:avLst/>
          </a:prstGeom>
          <a:noFill/>
          <a:ln w="38100" algn="ctr">
            <a:noFill/>
            <a:miter lim="800000"/>
            <a:headEnd/>
            <a:tailEnd/>
          </a:ln>
          <a:effectLst/>
        </p:spPr>
        <p:txBody>
          <a:bodyPr wrap="square">
            <a:spAutoFit/>
          </a:bodyPr>
          <a:lstStyle/>
          <a:p>
            <a:pPr algn="l">
              <a:spcBef>
                <a:spcPct val="50000"/>
              </a:spcBef>
            </a:pPr>
            <a:r>
              <a:rPr lang="zh-CN" altLang="en-US" sz="2200" dirty="0">
                <a:latin typeface="Consolas" pitchFamily="49" charset="0"/>
                <a:ea typeface="楷体" pitchFamily="49" charset="-122"/>
                <a:cs typeface="Consolas" pitchFamily="49" charset="0"/>
              </a:rPr>
              <a:t>该算法的时间复杂度为</a:t>
            </a:r>
            <a:r>
              <a:rPr lang="en-US" altLang="zh-CN" sz="2200" dirty="0">
                <a:latin typeface="Consolas" pitchFamily="49" charset="0"/>
                <a:ea typeface="楷体" pitchFamily="49" charset="-122"/>
                <a:cs typeface="Consolas" pitchFamily="49" charset="0"/>
              </a:rPr>
              <a:t>O(</a:t>
            </a:r>
            <a:r>
              <a:rPr lang="en-US" altLang="zh-CN" sz="2200" i="1" dirty="0">
                <a:latin typeface="Consolas" pitchFamily="49" charset="0"/>
                <a:ea typeface="楷体" pitchFamily="49" charset="-122"/>
                <a:cs typeface="Consolas" pitchFamily="49" charset="0"/>
              </a:rPr>
              <a:t>n</a:t>
            </a:r>
            <a:r>
              <a:rPr lang="en-US" altLang="zh-CN" sz="2200" dirty="0">
                <a:latin typeface="Consolas" pitchFamily="49" charset="0"/>
                <a:ea typeface="楷体" pitchFamily="49" charset="-122"/>
                <a:cs typeface="Consolas" pitchFamily="49" charset="0"/>
              </a:rPr>
              <a:t>)</a:t>
            </a:r>
            <a:r>
              <a:rPr lang="zh-CN" altLang="en-US" sz="2200" dirty="0">
                <a:latin typeface="Consolas" pitchFamily="49" charset="0"/>
                <a:ea typeface="楷体" pitchFamily="49" charset="-122"/>
                <a:cs typeface="Consolas" pitchFamily="49" charset="0"/>
              </a:rPr>
              <a:t>。</a:t>
            </a:r>
          </a:p>
        </p:txBody>
      </p:sp>
      <p:grpSp>
        <p:nvGrpSpPr>
          <p:cNvPr id="2" name="组合 13"/>
          <p:cNvGrpSpPr/>
          <p:nvPr/>
        </p:nvGrpSpPr>
        <p:grpSpPr>
          <a:xfrm>
            <a:off x="714348" y="1124744"/>
            <a:ext cx="8374206" cy="3732222"/>
            <a:chOff x="714348" y="1214422"/>
            <a:chExt cx="8374206" cy="3732228"/>
          </a:xfrm>
        </p:grpSpPr>
        <p:sp>
          <p:nvSpPr>
            <p:cNvPr id="4" name="矩形 3"/>
            <p:cNvSpPr/>
            <p:nvPr/>
          </p:nvSpPr>
          <p:spPr>
            <a:xfrm>
              <a:off x="714348" y="1214422"/>
              <a:ext cx="7786742" cy="2736307"/>
            </a:xfrm>
            <a:prstGeom prst="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cxnSp>
          <p:nvCxnSpPr>
            <p:cNvPr id="6" name="直接箭头连接符 5"/>
            <p:cNvCxnSpPr>
              <a:cxnSpLocks/>
            </p:cNvCxnSpPr>
            <p:nvPr/>
          </p:nvCxnSpPr>
          <p:spPr>
            <a:xfrm>
              <a:off x="7214412" y="3950729"/>
              <a:ext cx="0" cy="504057"/>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588224" y="4238763"/>
              <a:ext cx="2500330" cy="707887"/>
            </a:xfrm>
            <a:prstGeom prst="rect">
              <a:avLst/>
            </a:prstGeom>
            <a:noFill/>
          </p:spPr>
          <p:txBody>
            <a:bodyPr wrap="square" rtlCol="0">
              <a:spAutoFit/>
            </a:bodyPr>
            <a:lstStyle/>
            <a:p>
              <a:pPr algn="l"/>
              <a:r>
                <a:rPr lang="zh-CN" altLang="en-US" sz="2000" dirty="0">
                  <a:latin typeface="Consolas" pitchFamily="49" charset="0"/>
                  <a:ea typeface="楷体" pitchFamily="49" charset="-122"/>
                  <a:cs typeface="Consolas" pitchFamily="49" charset="0"/>
                </a:rPr>
                <a:t>查找</a:t>
              </a:r>
              <a:r>
                <a:rPr kumimoji="1" lang="zh-CN" altLang="en-US" sz="2000" dirty="0">
                  <a:latin typeface="Consolas" pitchFamily="49" charset="0"/>
                  <a:ea typeface="楷体" pitchFamily="49" charset="-122"/>
                  <a:cs typeface="Consolas" pitchFamily="49" charset="0"/>
                </a:rPr>
                <a:t>最大值结点的前驱结点</a:t>
              </a:r>
              <a:r>
                <a:rPr kumimoji="1" lang="en-US" altLang="zh-CN" sz="2000" dirty="0" err="1">
                  <a:latin typeface="Consolas" pitchFamily="49" charset="0"/>
                  <a:ea typeface="楷体" pitchFamily="49" charset="-122"/>
                  <a:cs typeface="Consolas" pitchFamily="49" charset="0"/>
                </a:rPr>
                <a:t>maxpre</a:t>
              </a:r>
              <a:endParaRPr lang="zh-CN" altLang="en-US" sz="2000" dirty="0">
                <a:latin typeface="Consolas" pitchFamily="49" charset="0"/>
                <a:ea typeface="楷体" pitchFamily="49" charset="-122"/>
                <a:cs typeface="Consolas" pitchFamily="49" charset="0"/>
              </a:endParaRPr>
            </a:p>
          </p:txBody>
        </p:sp>
      </p:grpSp>
      <p:grpSp>
        <p:nvGrpSpPr>
          <p:cNvPr id="3" name="组合 14"/>
          <p:cNvGrpSpPr/>
          <p:nvPr/>
        </p:nvGrpSpPr>
        <p:grpSpPr>
          <a:xfrm>
            <a:off x="323528" y="4437112"/>
            <a:ext cx="7920880" cy="1546538"/>
            <a:chOff x="179512" y="4654276"/>
            <a:chExt cx="7920880" cy="1546538"/>
          </a:xfrm>
        </p:grpSpPr>
        <p:sp>
          <p:nvSpPr>
            <p:cNvPr id="10" name="矩形 9"/>
            <p:cNvSpPr/>
            <p:nvPr/>
          </p:nvSpPr>
          <p:spPr>
            <a:xfrm>
              <a:off x="179512" y="4654276"/>
              <a:ext cx="7786742" cy="714380"/>
            </a:xfrm>
            <a:prstGeom prst="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cxnSp>
          <p:nvCxnSpPr>
            <p:cNvPr id="12" name="直接箭头连接符 11"/>
            <p:cNvCxnSpPr>
              <a:cxnSpLocks/>
            </p:cNvCxnSpPr>
            <p:nvPr/>
          </p:nvCxnSpPr>
          <p:spPr>
            <a:xfrm>
              <a:off x="4856958" y="5368656"/>
              <a:ext cx="0" cy="50405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670310" y="5800704"/>
              <a:ext cx="3430082" cy="400110"/>
            </a:xfrm>
            <a:prstGeom prst="rect">
              <a:avLst/>
            </a:prstGeom>
            <a:noFill/>
          </p:spPr>
          <p:txBody>
            <a:bodyPr wrap="square" rtlCol="0">
              <a:spAutoFit/>
            </a:bodyPr>
            <a:lstStyle/>
            <a:p>
              <a:r>
                <a:rPr lang="zh-CN" altLang="en-US" sz="2000" dirty="0">
                  <a:latin typeface="Consolas" pitchFamily="49" charset="0"/>
                  <a:ea typeface="楷体" pitchFamily="49" charset="-122"/>
                  <a:cs typeface="Consolas" pitchFamily="49" charset="0"/>
                </a:rPr>
                <a:t>删除</a:t>
              </a:r>
              <a:r>
                <a:rPr kumimoji="1" lang="zh-CN" altLang="en-US" sz="2000" dirty="0">
                  <a:latin typeface="Consolas" pitchFamily="49" charset="0"/>
                  <a:ea typeface="楷体" pitchFamily="49" charset="-122"/>
                  <a:cs typeface="Consolas" pitchFamily="49" charset="0"/>
                </a:rPr>
                <a:t>最大值结点并释放空间</a:t>
              </a:r>
              <a:endParaRPr lang="zh-CN" altLang="en-US" sz="2000" dirty="0">
                <a:latin typeface="Consolas" pitchFamily="49" charset="0"/>
                <a:ea typeface="楷体" pitchFamily="49" charset="-122"/>
                <a:cs typeface="Consolas" pitchFamily="49" charset="0"/>
              </a:endParaRPr>
            </a:p>
          </p:txBody>
        </p:sp>
      </p:grpSp>
      <p:sp>
        <p:nvSpPr>
          <p:cNvPr id="9" name="幻灯片编号占位符 8"/>
          <p:cNvSpPr>
            <a:spLocks noGrp="1"/>
          </p:cNvSpPr>
          <p:nvPr>
            <p:ph type="sldNum" sz="quarter" idx="12"/>
          </p:nvPr>
        </p:nvSpPr>
        <p:spPr/>
        <p:txBody>
          <a:bodyPr/>
          <a:lstStyle/>
          <a:p>
            <a:fld id="{BC067DFE-42A7-4CB5-93C4-F2F97DA7580C}" type="slidenum">
              <a:rPr lang="en-US" altLang="zh-CN" smtClean="0"/>
              <a:pPr/>
              <a:t>69</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0719"/>
    </mc:Choice>
    <mc:Fallback xmlns="">
      <p:transition xmlns:p14="http://schemas.microsoft.com/office/powerpoint/2010/main" spd="slow" advTm="107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75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275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275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275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275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275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2756">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2756">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xit" presetSubtype="4" fill="hold" nodeType="clickEffect">
                                  <p:stCondLst>
                                    <p:cond delay="0"/>
                                  </p:stCondLst>
                                  <p:childTnLst>
                                    <p:animEffect transition="out" filter="wipe(down)">
                                      <p:cBhvr>
                                        <p:cTn id="28" dur="500"/>
                                        <p:tgtEl>
                                          <p:spTgt spid="2"/>
                                        </p:tgtEl>
                                      </p:cBhvr>
                                    </p:animEffect>
                                    <p:set>
                                      <p:cBhvr>
                                        <p:cTn id="29" dur="1" fill="hold">
                                          <p:stCondLst>
                                            <p:cond delay="499"/>
                                          </p:stCondLst>
                                        </p:cTn>
                                        <p:tgtEl>
                                          <p:spTgt spid="2"/>
                                        </p:tgtEl>
                                        <p:attrNameLst>
                                          <p:attrName>style.visibility</p:attrName>
                                        </p:attrNameLst>
                                      </p:cBhvr>
                                      <p:to>
                                        <p:strVal val="hidden"/>
                                      </p:to>
                                    </p:set>
                                  </p:childTnLst>
                                </p:cTn>
                              </p:par>
                            </p:childTnLst>
                          </p:cTn>
                        </p:par>
                        <p:par>
                          <p:cTn id="30" fill="hold">
                            <p:stCondLst>
                              <p:cond delay="500"/>
                            </p:stCondLst>
                            <p:childTnLst>
                              <p:par>
                                <p:cTn id="31" presetID="1" presetClass="entr" presetSubtype="0" fill="hold" nodeType="afterEffect">
                                  <p:stCondLst>
                                    <p:cond delay="0"/>
                                  </p:stCondLst>
                                  <p:childTnLst>
                                    <p:set>
                                      <p:cBhvr>
                                        <p:cTn id="32" dur="1" fill="hold">
                                          <p:stCondLst>
                                            <p:cond delay="0"/>
                                          </p:stCondLst>
                                        </p:cTn>
                                        <p:tgtEl>
                                          <p:spTgt spid="202756">
                                            <p:txEl>
                                              <p:pRg st="10" end="10"/>
                                            </p:txEl>
                                          </p:spTgt>
                                        </p:tgtEl>
                                        <p:attrNameLst>
                                          <p:attrName>style.visibility</p:attrName>
                                        </p:attrNameLst>
                                      </p:cBhvr>
                                      <p:to>
                                        <p:strVal val="visible"/>
                                      </p:to>
                                    </p:se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202756">
                                            <p:txEl>
                                              <p:pRg st="11" end="11"/>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xit" presetSubtype="4" fill="hold" nodeType="clickEffect">
                                  <p:stCondLst>
                                    <p:cond delay="0"/>
                                  </p:stCondLst>
                                  <p:childTnLst>
                                    <p:animEffect transition="out" filter="wipe(down)">
                                      <p:cBhvr>
                                        <p:cTn id="43" dur="500"/>
                                        <p:tgtEl>
                                          <p:spTgt spid="3"/>
                                        </p:tgtEl>
                                      </p:cBhvr>
                                    </p:animEffect>
                                    <p:set>
                                      <p:cBhvr>
                                        <p:cTn id="44" dur="1" fill="hold">
                                          <p:stCondLst>
                                            <p:cond delay="499"/>
                                          </p:stCondLst>
                                        </p:cTn>
                                        <p:tgtEl>
                                          <p:spTgt spid="3"/>
                                        </p:tgtEl>
                                        <p:attrNameLst>
                                          <p:attrName>style.visibility</p:attrName>
                                        </p:attrNameLst>
                                      </p:cBhvr>
                                      <p:to>
                                        <p:strVal val="hidden"/>
                                      </p:to>
                                    </p:se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2027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539750" y="2225283"/>
            <a:ext cx="8032778" cy="1043747"/>
          </a:xfrm>
          <a:prstGeom prst="rect">
            <a:avLst/>
          </a:prstGeom>
          <a:noFill/>
          <a:ln w="9525">
            <a:noFill/>
            <a:miter lim="800000"/>
            <a:headEnd/>
            <a:tailEnd/>
          </a:ln>
          <a:effectLst/>
        </p:spPr>
        <p:txBody>
          <a:bodyPr wrap="square">
            <a:spAutoFit/>
          </a:bodyPr>
          <a:lstStyle/>
          <a:p>
            <a:pPr algn="l">
              <a:lnSpc>
                <a:spcPct val="150000"/>
              </a:lnSpc>
            </a:pPr>
            <a:r>
              <a:rPr kumimoji="1" lang="en-US" altLang="zh-CN" sz="2200" dirty="0">
                <a:ea typeface="楷体" pitchFamily="49" charset="-122"/>
                <a:cs typeface="Times New Roman" pitchFamily="18" charset="0"/>
              </a:rPr>
              <a:t>        </a:t>
            </a:r>
            <a:r>
              <a:rPr kumimoji="1" lang="zh-CN" altLang="en-US" sz="2200" dirty="0">
                <a:ea typeface="楷体" pitchFamily="49" charset="-122"/>
                <a:cs typeface="Times New Roman" pitchFamily="18" charset="0"/>
              </a:rPr>
              <a:t>线性表的顺序存储结构：把线性表中的所有元素按照顺序存储方法进行存储。</a:t>
            </a:r>
            <a:endParaRPr kumimoji="1" lang="en-US" altLang="zh-CN" sz="2200" dirty="0">
              <a:ea typeface="楷体" pitchFamily="49" charset="-122"/>
              <a:cs typeface="Times New Roman" pitchFamily="18" charset="0"/>
            </a:endParaRPr>
          </a:p>
        </p:txBody>
      </p:sp>
      <p:sp>
        <p:nvSpPr>
          <p:cNvPr id="7174" name="Text Box 6" descr="蓝色面巾纸"/>
          <p:cNvSpPr txBox="1">
            <a:spLocks noChangeArrowheads="1"/>
          </p:cNvSpPr>
          <p:nvPr/>
        </p:nvSpPr>
        <p:spPr bwMode="auto">
          <a:xfrm>
            <a:off x="500034" y="1428736"/>
            <a:ext cx="6429420" cy="584775"/>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2.2.1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线性表的顺序存储</a:t>
            </a: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顺序表</a:t>
            </a:r>
            <a:endPar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endParaRPr>
          </a:p>
        </p:txBody>
      </p:sp>
      <p:sp>
        <p:nvSpPr>
          <p:cNvPr id="6" name="Text Box 4" descr="画布">
            <a:hlinkClick r:id="rId3" action="ppaction://hlinksldjump"/>
          </p:cNvPr>
          <p:cNvSpPr txBox="1">
            <a:spLocks noChangeArrowheads="1"/>
          </p:cNvSpPr>
          <p:nvPr/>
        </p:nvSpPr>
        <p:spPr bwMode="auto">
          <a:xfrm>
            <a:off x="1357290" y="357166"/>
            <a:ext cx="6096000" cy="57943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2.2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线性表的顺序存储结构</a:t>
            </a:r>
          </a:p>
        </p:txBody>
      </p:sp>
      <p:sp>
        <p:nvSpPr>
          <p:cNvPr id="5" name="TextBox 4"/>
          <p:cNvSpPr txBox="1"/>
          <p:nvPr/>
        </p:nvSpPr>
        <p:spPr>
          <a:xfrm>
            <a:off x="285720" y="4071942"/>
            <a:ext cx="8143932" cy="646331"/>
          </a:xfrm>
          <a:prstGeom prst="rect">
            <a:avLst/>
          </a:prstGeom>
          <a:noFill/>
          <a:scene3d>
            <a:camera prst="perspectiveLeft"/>
            <a:lightRig rig="threePt" dir="t"/>
          </a:scene3d>
        </p:spPr>
        <p:txBody>
          <a:bodyPr wrap="square" rtlCol="0">
            <a:spAutoFit/>
          </a:bodyPr>
          <a:lstStyle/>
          <a:p>
            <a:pPr algn="l">
              <a:lnSpc>
                <a:spcPct val="150000"/>
              </a:lnSpc>
            </a:pPr>
            <a:r>
              <a:rPr kumimoji="1" lang="zh-CN" altLang="en-US" sz="2400" dirty="0">
                <a:ea typeface="楷体" pitchFamily="49" charset="-122"/>
                <a:cs typeface="Times New Roman" pitchFamily="18" charset="0"/>
              </a:rPr>
              <a:t>按逻辑顺序依次存储到存储器中</a:t>
            </a:r>
            <a:r>
              <a:rPr kumimoji="1" lang="zh-CN" altLang="en-US" sz="2400" dirty="0">
                <a:solidFill>
                  <a:srgbClr val="FF00FF"/>
                </a:solidFill>
                <a:latin typeface="微软雅黑" pitchFamily="34" charset="-122"/>
                <a:ea typeface="微软雅黑" pitchFamily="34" charset="-122"/>
                <a:cs typeface="Times New Roman" pitchFamily="18" charset="0"/>
              </a:rPr>
              <a:t>一片连续的存储空间</a:t>
            </a:r>
            <a:r>
              <a:rPr kumimoji="1" lang="zh-CN" altLang="en-US" sz="2400" dirty="0">
                <a:ea typeface="楷体" pitchFamily="49" charset="-122"/>
                <a:cs typeface="Times New Roman" pitchFamily="18" charset="0"/>
              </a:rPr>
              <a:t>中。</a:t>
            </a:r>
            <a:endParaRPr lang="zh-CN" altLang="en-US" sz="2400" dirty="0"/>
          </a:p>
        </p:txBody>
      </p:sp>
      <p:sp>
        <p:nvSpPr>
          <p:cNvPr id="7" name="下箭头 6"/>
          <p:cNvSpPr/>
          <p:nvPr/>
        </p:nvSpPr>
        <p:spPr>
          <a:xfrm>
            <a:off x="3929058" y="3429000"/>
            <a:ext cx="288000" cy="500066"/>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3" name="幻灯片编号占位符 2"/>
          <p:cNvSpPr>
            <a:spLocks noGrp="1"/>
          </p:cNvSpPr>
          <p:nvPr>
            <p:ph type="sldNum" sz="quarter" idx="12"/>
          </p:nvPr>
        </p:nvSpPr>
        <p:spPr/>
        <p:txBody>
          <a:bodyPr/>
          <a:lstStyle/>
          <a:p>
            <a:fld id="{BC067DFE-42A7-4CB5-93C4-F2F97DA7580C}" type="slidenum">
              <a:rPr lang="en-US" altLang="zh-CN" smtClean="0"/>
              <a:pPr/>
              <a:t>7</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advTm="18491"/>
    </mc:Choice>
    <mc:Fallback xmlns="">
      <p:transition xmlns:p14="http://schemas.microsoft.com/office/powerpoint/2010/main" spd="slow" advTm="18491"/>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ext Box 2"/>
          <p:cNvSpPr txBox="1">
            <a:spLocks noChangeArrowheads="1"/>
          </p:cNvSpPr>
          <p:nvPr/>
        </p:nvSpPr>
        <p:spPr bwMode="auto">
          <a:xfrm>
            <a:off x="468313" y="692150"/>
            <a:ext cx="8291512" cy="904863"/>
          </a:xfrm>
          <a:prstGeom prst="rect">
            <a:avLst/>
          </a:prstGeom>
          <a:noFill/>
          <a:ln w="9525">
            <a:noFill/>
            <a:miter lim="800000"/>
            <a:headEnd/>
            <a:tailEnd/>
          </a:ln>
          <a:effectLst/>
        </p:spPr>
        <p:txBody>
          <a:bodyPr>
            <a:spAutoFit/>
          </a:bodyPr>
          <a:lstStyle/>
          <a:p>
            <a:pPr algn="just">
              <a:lnSpc>
                <a:spcPct val="120000"/>
              </a:lnSpc>
              <a:spcBef>
                <a:spcPct val="50000"/>
              </a:spcBef>
            </a:pPr>
            <a:r>
              <a:rPr kumimoji="1" lang="en-US" altLang="zh-CN" sz="2200" dirty="0">
                <a:solidFill>
                  <a:srgbClr val="FF3300"/>
                </a:solidFill>
                <a:latin typeface="Consolas" pitchFamily="49" charset="0"/>
                <a:ea typeface="楷体" pitchFamily="49" charset="-122"/>
                <a:cs typeface="Consolas" pitchFamily="49" charset="0"/>
              </a:rPr>
              <a:t>   【</a:t>
            </a:r>
            <a:r>
              <a:rPr kumimoji="1" lang="zh-CN" altLang="en-US" sz="2200" dirty="0">
                <a:solidFill>
                  <a:srgbClr val="FF3300"/>
                </a:solidFill>
                <a:latin typeface="Consolas" pitchFamily="49" charset="0"/>
                <a:ea typeface="楷体" pitchFamily="49" charset="-122"/>
                <a:cs typeface="Consolas" pitchFamily="49" charset="0"/>
              </a:rPr>
              <a:t>例</a:t>
            </a:r>
            <a:r>
              <a:rPr kumimoji="1" lang="en-US" altLang="zh-CN" sz="2200" dirty="0">
                <a:solidFill>
                  <a:srgbClr val="FF3300"/>
                </a:solidFill>
                <a:latin typeface="Consolas" pitchFamily="49" charset="0"/>
                <a:ea typeface="楷体" pitchFamily="49" charset="-122"/>
                <a:cs typeface="Consolas" pitchFamily="49" charset="0"/>
              </a:rPr>
              <a:t>2-8</a:t>
            </a:r>
            <a:r>
              <a:rPr kumimoji="1" lang="zh-CN" altLang="en-US" sz="2200" dirty="0">
                <a:solidFill>
                  <a:srgbClr val="FF3300"/>
                </a:solidFill>
                <a:latin typeface="Consolas" pitchFamily="49" charset="0"/>
                <a:ea typeface="楷体" pitchFamily="49" charset="-122"/>
                <a:cs typeface="Consolas" pitchFamily="49" charset="0"/>
              </a:rPr>
              <a:t>：</a:t>
            </a:r>
            <a:r>
              <a:rPr kumimoji="1" lang="en-US" altLang="zh-CN" sz="2200" dirty="0">
                <a:solidFill>
                  <a:srgbClr val="FF3300"/>
                </a:solidFill>
                <a:latin typeface="Consolas" pitchFamily="49" charset="0"/>
                <a:ea typeface="楷体" pitchFamily="49" charset="-122"/>
                <a:cs typeface="Consolas" pitchFamily="49" charset="0"/>
              </a:rPr>
              <a:t>p53】</a:t>
            </a:r>
            <a:r>
              <a:rPr kumimoji="1" lang="zh-CN" altLang="en-US" sz="2200" dirty="0">
                <a:latin typeface="Consolas" pitchFamily="49" charset="0"/>
                <a:ea typeface="楷体" pitchFamily="49" charset="-122"/>
                <a:cs typeface="Consolas" pitchFamily="49" charset="0"/>
              </a:rPr>
              <a:t>有一个带头结点的单链表</a:t>
            </a:r>
            <a:r>
              <a:rPr kumimoji="1" lang="en-US" altLang="zh-CN" sz="2200" dirty="0">
                <a:latin typeface="Consolas" pitchFamily="49" charset="0"/>
                <a:ea typeface="楷体" pitchFamily="49" charset="-122"/>
                <a:cs typeface="Consolas" pitchFamily="49" charset="0"/>
              </a:rPr>
              <a:t>L</a:t>
            </a:r>
            <a:r>
              <a:rPr kumimoji="1" lang="zh-CN" altLang="en-US" sz="2200" dirty="0">
                <a:latin typeface="Consolas" pitchFamily="49" charset="0"/>
                <a:ea typeface="楷体" pitchFamily="49" charset="-122"/>
                <a:cs typeface="Consolas" pitchFamily="49" charset="0"/>
              </a:rPr>
              <a:t>（至少有一个数据结点），设计一个算法使其元素递增有序排列。</a:t>
            </a:r>
          </a:p>
        </p:txBody>
      </p:sp>
      <p:grpSp>
        <p:nvGrpSpPr>
          <p:cNvPr id="2" name="组合 32"/>
          <p:cNvGrpSpPr/>
          <p:nvPr/>
        </p:nvGrpSpPr>
        <p:grpSpPr>
          <a:xfrm>
            <a:off x="760439" y="1916113"/>
            <a:ext cx="7597775" cy="2770253"/>
            <a:chOff x="179388" y="1916113"/>
            <a:chExt cx="7597775" cy="2770253"/>
          </a:xfrm>
        </p:grpSpPr>
        <p:sp>
          <p:nvSpPr>
            <p:cNvPr id="201734" name="Text Box 6"/>
            <p:cNvSpPr txBox="1">
              <a:spLocks noChangeArrowheads="1"/>
            </p:cNvSpPr>
            <p:nvPr/>
          </p:nvSpPr>
          <p:spPr bwMode="auto">
            <a:xfrm>
              <a:off x="179388" y="3494088"/>
              <a:ext cx="554037" cy="366712"/>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宋体" pitchFamily="2" charset="-122"/>
                  <a:cs typeface="Consolas" pitchFamily="49" charset="0"/>
                </a:rPr>
                <a:t>L</a:t>
              </a:r>
            </a:p>
          </p:txBody>
        </p:sp>
        <p:sp>
          <p:nvSpPr>
            <p:cNvPr id="201731" name="Rectangle 3"/>
            <p:cNvSpPr>
              <a:spLocks noChangeArrowheads="1"/>
            </p:cNvSpPr>
            <p:nvPr/>
          </p:nvSpPr>
          <p:spPr bwMode="auto">
            <a:xfrm>
              <a:off x="854075" y="3494088"/>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201732" name="Rectangle 4"/>
            <p:cNvSpPr>
              <a:spLocks noChangeArrowheads="1"/>
            </p:cNvSpPr>
            <p:nvPr/>
          </p:nvSpPr>
          <p:spPr bwMode="auto">
            <a:xfrm>
              <a:off x="1214438" y="3494088"/>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201733" name="Line 5"/>
            <p:cNvSpPr>
              <a:spLocks noChangeShapeType="1"/>
            </p:cNvSpPr>
            <p:nvPr/>
          </p:nvSpPr>
          <p:spPr bwMode="auto">
            <a:xfrm>
              <a:off x="506413" y="3673475"/>
              <a:ext cx="360362" cy="0"/>
            </a:xfrm>
            <a:prstGeom prst="line">
              <a:avLst/>
            </a:prstGeom>
            <a:noFill/>
            <a:ln w="28575">
              <a:solidFill>
                <a:srgbClr val="7030A0"/>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201735" name="Rectangle 7"/>
            <p:cNvSpPr>
              <a:spLocks noChangeArrowheads="1"/>
            </p:cNvSpPr>
            <p:nvPr/>
          </p:nvSpPr>
          <p:spPr bwMode="auto">
            <a:xfrm>
              <a:off x="4787900" y="3494088"/>
              <a:ext cx="360363"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201736" name="Rectangle 8"/>
            <p:cNvSpPr>
              <a:spLocks noChangeArrowheads="1"/>
            </p:cNvSpPr>
            <p:nvPr/>
          </p:nvSpPr>
          <p:spPr bwMode="auto">
            <a:xfrm>
              <a:off x="5148263" y="3494088"/>
              <a:ext cx="360362"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a:solidFill>
                    <a:schemeClr val="tx1"/>
                  </a:solidFill>
                  <a:latin typeface="Consolas" pitchFamily="49" charset="0"/>
                  <a:ea typeface="宋体" pitchFamily="2" charset="-122"/>
                  <a:cs typeface="Consolas" pitchFamily="49" charset="0"/>
                </a:rPr>
                <a:t>∧</a:t>
              </a:r>
            </a:p>
          </p:txBody>
        </p:sp>
        <p:sp>
          <p:nvSpPr>
            <p:cNvPr id="201737" name="Rectangle 9"/>
            <p:cNvSpPr>
              <a:spLocks noChangeArrowheads="1"/>
            </p:cNvSpPr>
            <p:nvPr/>
          </p:nvSpPr>
          <p:spPr bwMode="auto">
            <a:xfrm>
              <a:off x="4643438" y="2490788"/>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201738" name="Rectangle 10"/>
            <p:cNvSpPr>
              <a:spLocks noChangeArrowheads="1"/>
            </p:cNvSpPr>
            <p:nvPr/>
          </p:nvSpPr>
          <p:spPr bwMode="auto">
            <a:xfrm>
              <a:off x="5003800" y="2490788"/>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201739" name="Rectangle 11"/>
            <p:cNvSpPr>
              <a:spLocks noChangeArrowheads="1"/>
            </p:cNvSpPr>
            <p:nvPr/>
          </p:nvSpPr>
          <p:spPr bwMode="auto">
            <a:xfrm>
              <a:off x="7056438" y="2490788"/>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201740" name="Rectangle 12"/>
            <p:cNvSpPr>
              <a:spLocks noChangeArrowheads="1"/>
            </p:cNvSpPr>
            <p:nvPr/>
          </p:nvSpPr>
          <p:spPr bwMode="auto">
            <a:xfrm>
              <a:off x="7416800" y="2490788"/>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201741" name="Freeform 13"/>
            <p:cNvSpPr>
              <a:spLocks/>
            </p:cNvSpPr>
            <p:nvPr/>
          </p:nvSpPr>
          <p:spPr bwMode="auto">
            <a:xfrm>
              <a:off x="6581775" y="2668588"/>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201742" name="Freeform 14"/>
            <p:cNvSpPr>
              <a:spLocks/>
            </p:cNvSpPr>
            <p:nvPr/>
          </p:nvSpPr>
          <p:spPr bwMode="auto">
            <a:xfrm>
              <a:off x="4238625" y="3670300"/>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201743" name="Text Box 15"/>
            <p:cNvSpPr txBox="1">
              <a:spLocks noChangeArrowheads="1"/>
            </p:cNvSpPr>
            <p:nvPr/>
          </p:nvSpPr>
          <p:spPr bwMode="auto">
            <a:xfrm>
              <a:off x="4752975" y="1916113"/>
              <a:ext cx="360363" cy="366712"/>
            </a:xfrm>
            <a:prstGeom prst="rect">
              <a:avLst/>
            </a:prstGeom>
            <a:noFill/>
            <a:ln w="9525">
              <a:noFill/>
              <a:miter lim="800000"/>
              <a:headEnd/>
              <a:tailEnd/>
            </a:ln>
            <a:effectLst/>
          </p:spPr>
          <p:txBody>
            <a:bodyPr>
              <a:spAutoFit/>
            </a:bodyPr>
            <a:lstStyle/>
            <a:p>
              <a:pPr algn="l">
                <a:spcBef>
                  <a:spcPct val="50000"/>
                </a:spcBef>
              </a:pPr>
              <a:r>
                <a:rPr lang="en-US" altLang="zh-CN" sz="1800">
                  <a:latin typeface="Consolas" pitchFamily="49" charset="0"/>
                  <a:ea typeface="宋体" pitchFamily="2" charset="-122"/>
                  <a:cs typeface="Consolas" pitchFamily="49" charset="0"/>
                </a:rPr>
                <a:t>p</a:t>
              </a:r>
            </a:p>
          </p:txBody>
        </p:sp>
        <p:sp>
          <p:nvSpPr>
            <p:cNvPr id="201744" name="Freeform 16"/>
            <p:cNvSpPr>
              <a:spLocks/>
            </p:cNvSpPr>
            <p:nvPr/>
          </p:nvSpPr>
          <p:spPr bwMode="auto">
            <a:xfrm>
              <a:off x="5113338" y="2670175"/>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201745" name="Text Box 17"/>
            <p:cNvSpPr txBox="1">
              <a:spLocks noChangeArrowheads="1"/>
            </p:cNvSpPr>
            <p:nvPr/>
          </p:nvSpPr>
          <p:spPr bwMode="auto">
            <a:xfrm>
              <a:off x="5761038" y="2249488"/>
              <a:ext cx="720725" cy="579437"/>
            </a:xfrm>
            <a:prstGeom prst="rect">
              <a:avLst/>
            </a:prstGeom>
            <a:noFill/>
            <a:ln w="9525">
              <a:noFill/>
              <a:miter lim="800000"/>
              <a:headEnd/>
              <a:tailEnd/>
            </a:ln>
            <a:effectLst/>
          </p:spPr>
          <p:txBody>
            <a:bodyPr>
              <a:spAutoFit/>
            </a:bodyPr>
            <a:lstStyle/>
            <a:p>
              <a:pPr algn="l">
                <a:spcBef>
                  <a:spcPct val="50000"/>
                </a:spcBef>
              </a:pPr>
              <a:r>
                <a:rPr lang="en-US" altLang="zh-CN" sz="3200" b="0">
                  <a:solidFill>
                    <a:schemeClr val="tx1"/>
                  </a:solidFill>
                  <a:latin typeface="Consolas" pitchFamily="49" charset="0"/>
                  <a:ea typeface="宋体" pitchFamily="2" charset="-122"/>
                  <a:cs typeface="Consolas" pitchFamily="49" charset="0"/>
                </a:rPr>
                <a:t>…</a:t>
              </a:r>
            </a:p>
          </p:txBody>
        </p:sp>
        <p:sp>
          <p:nvSpPr>
            <p:cNvPr id="201746" name="Line 18"/>
            <p:cNvSpPr>
              <a:spLocks noChangeShapeType="1"/>
            </p:cNvSpPr>
            <p:nvPr/>
          </p:nvSpPr>
          <p:spPr bwMode="auto">
            <a:xfrm>
              <a:off x="4772025" y="2132013"/>
              <a:ext cx="0" cy="360362"/>
            </a:xfrm>
            <a:prstGeom prst="line">
              <a:avLst/>
            </a:prstGeom>
            <a:noFill/>
            <a:ln w="38100">
              <a:solidFill>
                <a:srgbClr val="FF3300"/>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201747" name="Freeform 19"/>
            <p:cNvSpPr>
              <a:spLocks/>
            </p:cNvSpPr>
            <p:nvPr/>
          </p:nvSpPr>
          <p:spPr bwMode="auto">
            <a:xfrm>
              <a:off x="3497263" y="2876550"/>
              <a:ext cx="1371600" cy="654050"/>
            </a:xfrm>
            <a:custGeom>
              <a:avLst/>
              <a:gdLst/>
              <a:ahLst/>
              <a:cxnLst>
                <a:cxn ang="0">
                  <a:pos x="864" y="0"/>
                </a:cxn>
                <a:cxn ang="0">
                  <a:pos x="720" y="64"/>
                </a:cxn>
                <a:cxn ang="0">
                  <a:pos x="416" y="120"/>
                </a:cxn>
                <a:cxn ang="0">
                  <a:pos x="176" y="200"/>
                </a:cxn>
                <a:cxn ang="0">
                  <a:pos x="0" y="412"/>
                </a:cxn>
              </a:cxnLst>
              <a:rect l="0" t="0" r="r" b="b"/>
              <a:pathLst>
                <a:path w="864" h="412">
                  <a:moveTo>
                    <a:pt x="864" y="0"/>
                  </a:moveTo>
                  <a:cubicBezTo>
                    <a:pt x="864" y="0"/>
                    <a:pt x="795" y="44"/>
                    <a:pt x="720" y="64"/>
                  </a:cubicBezTo>
                  <a:cubicBezTo>
                    <a:pt x="645" y="84"/>
                    <a:pt x="507" y="97"/>
                    <a:pt x="416" y="120"/>
                  </a:cubicBezTo>
                  <a:cubicBezTo>
                    <a:pt x="325" y="143"/>
                    <a:pt x="245" y="151"/>
                    <a:pt x="176" y="200"/>
                  </a:cubicBezTo>
                  <a:cubicBezTo>
                    <a:pt x="107" y="249"/>
                    <a:pt x="37" y="368"/>
                    <a:pt x="0" y="412"/>
                  </a:cubicBezTo>
                </a:path>
              </a:pathLst>
            </a:custGeom>
            <a:noFill/>
            <a:ln w="38100" cap="flat" cmpd="sng">
              <a:solidFill>
                <a:srgbClr val="FF3300"/>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201748" name="Rectangle 20"/>
            <p:cNvSpPr>
              <a:spLocks noChangeArrowheads="1"/>
            </p:cNvSpPr>
            <p:nvPr/>
          </p:nvSpPr>
          <p:spPr bwMode="auto">
            <a:xfrm>
              <a:off x="2508250" y="3500438"/>
              <a:ext cx="360363"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201749" name="Rectangle 21"/>
            <p:cNvSpPr>
              <a:spLocks noChangeArrowheads="1"/>
            </p:cNvSpPr>
            <p:nvPr/>
          </p:nvSpPr>
          <p:spPr bwMode="auto">
            <a:xfrm>
              <a:off x="2868613" y="3500438"/>
              <a:ext cx="360362"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201750" name="Freeform 22"/>
            <p:cNvSpPr>
              <a:spLocks/>
            </p:cNvSpPr>
            <p:nvPr/>
          </p:nvSpPr>
          <p:spPr bwMode="auto">
            <a:xfrm>
              <a:off x="1258888" y="3676650"/>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201751" name="Freeform 23"/>
            <p:cNvSpPr>
              <a:spLocks/>
            </p:cNvSpPr>
            <p:nvPr/>
          </p:nvSpPr>
          <p:spPr bwMode="auto">
            <a:xfrm>
              <a:off x="3060700" y="3670300"/>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201752" name="Text Box 24"/>
            <p:cNvSpPr txBox="1">
              <a:spLocks noChangeArrowheads="1"/>
            </p:cNvSpPr>
            <p:nvPr/>
          </p:nvSpPr>
          <p:spPr bwMode="auto">
            <a:xfrm>
              <a:off x="3636963" y="3281363"/>
              <a:ext cx="720725" cy="579437"/>
            </a:xfrm>
            <a:prstGeom prst="rect">
              <a:avLst/>
            </a:prstGeom>
            <a:noFill/>
            <a:ln w="9525">
              <a:noFill/>
              <a:miter lim="800000"/>
              <a:headEnd/>
              <a:tailEnd/>
            </a:ln>
            <a:effectLst/>
          </p:spPr>
          <p:txBody>
            <a:bodyPr>
              <a:spAutoFit/>
            </a:bodyPr>
            <a:lstStyle/>
            <a:p>
              <a:pPr algn="l">
                <a:spcBef>
                  <a:spcPct val="50000"/>
                </a:spcBef>
              </a:pPr>
              <a:r>
                <a:rPr lang="en-US" altLang="zh-CN" sz="3200" b="0">
                  <a:solidFill>
                    <a:schemeClr val="tx1"/>
                  </a:solidFill>
                  <a:latin typeface="Consolas" pitchFamily="49" charset="0"/>
                  <a:ea typeface="宋体" pitchFamily="2" charset="-122"/>
                  <a:cs typeface="Consolas" pitchFamily="49" charset="0"/>
                </a:rPr>
                <a:t>…</a:t>
              </a:r>
            </a:p>
          </p:txBody>
        </p:sp>
        <p:sp>
          <p:nvSpPr>
            <p:cNvPr id="201753" name="Text Box 25"/>
            <p:cNvSpPr txBox="1">
              <a:spLocks noChangeArrowheads="1"/>
            </p:cNvSpPr>
            <p:nvPr/>
          </p:nvSpPr>
          <p:spPr bwMode="auto">
            <a:xfrm>
              <a:off x="2657474" y="2924175"/>
              <a:ext cx="700079" cy="369332"/>
            </a:xfrm>
            <a:prstGeom prst="rect">
              <a:avLst/>
            </a:prstGeom>
            <a:noFill/>
            <a:ln w="9525">
              <a:noFill/>
              <a:miter lim="800000"/>
              <a:headEnd/>
              <a:tailEnd/>
            </a:ln>
            <a:effectLst/>
          </p:spPr>
          <p:txBody>
            <a:bodyPr wrap="square">
              <a:spAutoFit/>
            </a:bodyPr>
            <a:lstStyle/>
            <a:p>
              <a:pPr algn="l">
                <a:spcBef>
                  <a:spcPct val="50000"/>
                </a:spcBef>
              </a:pPr>
              <a:r>
                <a:rPr lang="en-US" altLang="zh-CN" sz="1800" dirty="0">
                  <a:latin typeface="Consolas" pitchFamily="49" charset="0"/>
                  <a:ea typeface="宋体" pitchFamily="2" charset="-122"/>
                  <a:cs typeface="Consolas" pitchFamily="49" charset="0"/>
                </a:rPr>
                <a:t>pre</a:t>
              </a:r>
            </a:p>
          </p:txBody>
        </p:sp>
        <p:sp>
          <p:nvSpPr>
            <p:cNvPr id="201754" name="Line 26"/>
            <p:cNvSpPr>
              <a:spLocks noChangeShapeType="1"/>
            </p:cNvSpPr>
            <p:nvPr/>
          </p:nvSpPr>
          <p:spPr bwMode="auto">
            <a:xfrm>
              <a:off x="2676525" y="3140075"/>
              <a:ext cx="0" cy="360363"/>
            </a:xfrm>
            <a:prstGeom prst="line">
              <a:avLst/>
            </a:prstGeom>
            <a:noFill/>
            <a:ln w="38100">
              <a:solidFill>
                <a:srgbClr val="FF3300"/>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201755" name="Text Box 27"/>
            <p:cNvSpPr txBox="1">
              <a:spLocks noChangeArrowheads="1"/>
            </p:cNvSpPr>
            <p:nvPr/>
          </p:nvSpPr>
          <p:spPr bwMode="auto">
            <a:xfrm>
              <a:off x="1763713" y="3284538"/>
              <a:ext cx="720725" cy="579437"/>
            </a:xfrm>
            <a:prstGeom prst="rect">
              <a:avLst/>
            </a:prstGeom>
            <a:noFill/>
            <a:ln w="9525">
              <a:noFill/>
              <a:miter lim="800000"/>
              <a:headEnd/>
              <a:tailEnd/>
            </a:ln>
            <a:effectLst/>
          </p:spPr>
          <p:txBody>
            <a:bodyPr>
              <a:spAutoFit/>
            </a:bodyPr>
            <a:lstStyle/>
            <a:p>
              <a:pPr algn="l">
                <a:spcBef>
                  <a:spcPct val="50000"/>
                </a:spcBef>
              </a:pPr>
              <a:r>
                <a:rPr lang="en-US" altLang="zh-CN" sz="3200" b="0">
                  <a:solidFill>
                    <a:schemeClr val="tx1"/>
                  </a:solidFill>
                  <a:latin typeface="Consolas" pitchFamily="49" charset="0"/>
                  <a:ea typeface="宋体" pitchFamily="2" charset="-122"/>
                  <a:cs typeface="Consolas" pitchFamily="49" charset="0"/>
                </a:rPr>
                <a:t>…</a:t>
              </a:r>
            </a:p>
          </p:txBody>
        </p:sp>
        <p:sp>
          <p:nvSpPr>
            <p:cNvPr id="201756" name="Line 28"/>
            <p:cNvSpPr>
              <a:spLocks noChangeShapeType="1"/>
            </p:cNvSpPr>
            <p:nvPr/>
          </p:nvSpPr>
          <p:spPr bwMode="auto">
            <a:xfrm>
              <a:off x="2268538" y="3678238"/>
              <a:ext cx="215900" cy="0"/>
            </a:xfrm>
            <a:prstGeom prst="line">
              <a:avLst/>
            </a:prstGeom>
            <a:noFill/>
            <a:ln w="9525">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9" name="右大括号 28"/>
            <p:cNvSpPr/>
            <p:nvPr/>
          </p:nvSpPr>
          <p:spPr>
            <a:xfrm rot="5400000">
              <a:off x="3070959" y="2286835"/>
              <a:ext cx="216000" cy="3786214"/>
            </a:xfrm>
            <a:prstGeom prst="rightBrac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30" name="TextBox 29"/>
            <p:cNvSpPr txBox="1"/>
            <p:nvPr/>
          </p:nvSpPr>
          <p:spPr>
            <a:xfrm>
              <a:off x="2214546" y="4286256"/>
              <a:ext cx="1857388" cy="400110"/>
            </a:xfrm>
            <a:prstGeom prst="rect">
              <a:avLst/>
            </a:prstGeom>
            <a:noFill/>
          </p:spPr>
          <p:txBody>
            <a:bodyPr wrap="square" rtlCol="0">
              <a:spAutoFit/>
            </a:bodyPr>
            <a:lstStyle/>
            <a:p>
              <a:r>
                <a:rPr lang="zh-CN" altLang="en-US" sz="2000" dirty="0">
                  <a:latin typeface="Consolas" pitchFamily="49" charset="0"/>
                  <a:ea typeface="楷体" pitchFamily="49" charset="-122"/>
                  <a:cs typeface="Consolas" pitchFamily="49" charset="0"/>
                </a:rPr>
                <a:t>有序单链表</a:t>
              </a:r>
            </a:p>
          </p:txBody>
        </p:sp>
        <p:sp>
          <p:nvSpPr>
            <p:cNvPr id="31" name="Text Box 91"/>
            <p:cNvSpPr txBox="1">
              <a:spLocks noChangeArrowheads="1"/>
            </p:cNvSpPr>
            <p:nvPr/>
          </p:nvSpPr>
          <p:spPr bwMode="auto">
            <a:xfrm>
              <a:off x="785786" y="2000240"/>
              <a:ext cx="2808287" cy="430887"/>
            </a:xfrm>
            <a:prstGeom prst="rect">
              <a:avLst/>
            </a:prstGeom>
            <a:noFill/>
            <a:ln w="38100" algn="ctr">
              <a:noFill/>
              <a:miter lim="800000"/>
              <a:headEnd/>
              <a:tailEnd/>
            </a:ln>
            <a:effectLst/>
          </p:spPr>
          <p:txBody>
            <a:bodyPr>
              <a:spAutoFit/>
            </a:bodyPr>
            <a:lstStyle/>
            <a:p>
              <a:pPr algn="l">
                <a:spcBef>
                  <a:spcPct val="50000"/>
                </a:spcBef>
              </a:pPr>
              <a:r>
                <a:rPr lang="zh-CN" altLang="en-US" sz="2200" dirty="0">
                  <a:solidFill>
                    <a:srgbClr val="FF00FF"/>
                  </a:solidFill>
                  <a:latin typeface="微软雅黑" pitchFamily="34" charset="-122"/>
                  <a:ea typeface="微软雅黑" pitchFamily="34" charset="-122"/>
                  <a:cs typeface="Consolas" pitchFamily="49" charset="0"/>
                </a:rPr>
                <a:t>算法设计思路</a:t>
              </a:r>
            </a:p>
          </p:txBody>
        </p:sp>
      </p:grpSp>
      <p:sp>
        <p:nvSpPr>
          <p:cNvPr id="4" name="幻灯片编号占位符 3"/>
          <p:cNvSpPr>
            <a:spLocks noGrp="1"/>
          </p:cNvSpPr>
          <p:nvPr>
            <p:ph type="sldNum" sz="quarter" idx="12"/>
          </p:nvPr>
        </p:nvSpPr>
        <p:spPr/>
        <p:txBody>
          <a:bodyPr/>
          <a:lstStyle/>
          <a:p>
            <a:fld id="{BC067DFE-42A7-4CB5-93C4-F2F97DA7580C}" type="slidenum">
              <a:rPr lang="en-US" altLang="zh-CN" smtClean="0"/>
              <a:pPr/>
              <a:t>70</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5681"/>
    </mc:Choice>
    <mc:Fallback xmlns="">
      <p:transition xmlns:p14="http://schemas.microsoft.com/office/powerpoint/2010/main" spd="slow" advTm="356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144493" y="285728"/>
            <a:ext cx="8856663" cy="1754326"/>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algn="l"/>
            <a:r>
              <a:rPr kumimoji="1" lang="en-US" altLang="zh-CN" sz="1800" dirty="0">
                <a:solidFill>
                  <a:srgbClr val="0000FF"/>
                </a:solidFill>
                <a:latin typeface="Consolas" pitchFamily="49" charset="0"/>
                <a:ea typeface="仿宋" pitchFamily="49" charset="-122"/>
                <a:cs typeface="Consolas" pitchFamily="49" charset="0"/>
              </a:rPr>
              <a:t>void </a:t>
            </a:r>
            <a:r>
              <a:rPr kumimoji="1" lang="en-US" altLang="zh-CN" sz="1800" dirty="0">
                <a:solidFill>
                  <a:srgbClr val="FF0000"/>
                </a:solidFill>
                <a:latin typeface="Consolas" pitchFamily="49" charset="0"/>
                <a:ea typeface="仿宋" pitchFamily="49" charset="-122"/>
                <a:cs typeface="Consolas" pitchFamily="49" charset="0"/>
              </a:rPr>
              <a:t>sort</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LinkNode</a:t>
            </a:r>
            <a:r>
              <a:rPr kumimoji="1" lang="en-US" altLang="zh-CN" sz="1800" dirty="0">
                <a:solidFill>
                  <a:srgbClr val="0000FF"/>
                </a:solidFill>
                <a:latin typeface="Consolas" pitchFamily="49" charset="0"/>
                <a:ea typeface="仿宋" pitchFamily="49" charset="-122"/>
                <a:cs typeface="Consolas" pitchFamily="49" charset="0"/>
              </a:rPr>
              <a:t> *&amp;L)</a:t>
            </a:r>
          </a:p>
          <a:p>
            <a:pPr algn="l"/>
            <a:r>
              <a:rPr kumimoji="1" lang="en-US" altLang="zh-CN" sz="1800" dirty="0">
                <a:solidFill>
                  <a:srgbClr val="0000FF"/>
                </a:solidFill>
                <a:latin typeface="Consolas" pitchFamily="49" charset="0"/>
                <a:ea typeface="仿宋" pitchFamily="49" charset="-122"/>
                <a:cs typeface="Consolas" pitchFamily="49" charset="0"/>
              </a:rPr>
              <a:t>{ </a:t>
            </a:r>
          </a:p>
          <a:p>
            <a:pPr algn="l"/>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err="1">
                <a:solidFill>
                  <a:srgbClr val="0000FF"/>
                </a:solidFill>
                <a:latin typeface="Consolas" pitchFamily="49" charset="0"/>
                <a:ea typeface="仿宋" pitchFamily="49" charset="-122"/>
                <a:cs typeface="Consolas" pitchFamily="49" charset="0"/>
              </a:rPr>
              <a:t>LinkNode</a:t>
            </a:r>
            <a:r>
              <a:rPr kumimoji="1" lang="en-US" altLang="zh-CN" sz="1800" dirty="0">
                <a:solidFill>
                  <a:srgbClr val="0000FF"/>
                </a:solidFill>
                <a:latin typeface="Consolas" pitchFamily="49" charset="0"/>
                <a:ea typeface="仿宋" pitchFamily="49" charset="-122"/>
                <a:cs typeface="Consolas" pitchFamily="49" charset="0"/>
              </a:rPr>
              <a:t> *p</a:t>
            </a:r>
            <a:r>
              <a:rPr kumimoji="1" lang="zh-CN" altLang="en-US" sz="1800" dirty="0">
                <a:solidFill>
                  <a:srgbClr val="0000FF"/>
                </a:solidFill>
                <a:latin typeface="Consolas" pitchFamily="49" charset="0"/>
                <a:ea typeface="仿宋" pitchFamily="49" charset="-122"/>
                <a:cs typeface="Consolas" pitchFamily="49" charset="0"/>
              </a:rPr>
              <a:t>，</a:t>
            </a:r>
            <a:r>
              <a:rPr kumimoji="1" lang="en-US" altLang="zh-CN" sz="1800" dirty="0">
                <a:solidFill>
                  <a:srgbClr val="0000FF"/>
                </a:solidFill>
                <a:latin typeface="Consolas" pitchFamily="49" charset="0"/>
                <a:ea typeface="仿宋" pitchFamily="49" charset="-122"/>
                <a:cs typeface="Consolas" pitchFamily="49" charset="0"/>
              </a:rPr>
              <a:t>*pre</a:t>
            </a:r>
            <a:r>
              <a:rPr kumimoji="1" lang="zh-CN" altLang="en-US" sz="1800" dirty="0">
                <a:solidFill>
                  <a:srgbClr val="0000FF"/>
                </a:solidFill>
                <a:latin typeface="Consolas" pitchFamily="49" charset="0"/>
                <a:ea typeface="仿宋" pitchFamily="49" charset="-122"/>
                <a:cs typeface="Consolas" pitchFamily="49" charset="0"/>
              </a:rPr>
              <a:t>，</a:t>
            </a:r>
            <a:r>
              <a:rPr kumimoji="1" lang="en-US" altLang="zh-CN" sz="1800" dirty="0">
                <a:solidFill>
                  <a:srgbClr val="0000FF"/>
                </a:solidFill>
                <a:latin typeface="Consolas" pitchFamily="49" charset="0"/>
                <a:ea typeface="仿宋" pitchFamily="49" charset="-122"/>
                <a:cs typeface="Consolas" pitchFamily="49" charset="0"/>
              </a:rPr>
              <a:t>*q;</a:t>
            </a:r>
          </a:p>
          <a:p>
            <a:pPr algn="l"/>
            <a:r>
              <a:rPr kumimoji="1" lang="en-US" altLang="zh-CN" sz="1800" dirty="0">
                <a:solidFill>
                  <a:srgbClr val="0000FF"/>
                </a:solidFill>
                <a:latin typeface="Consolas" pitchFamily="49" charset="0"/>
                <a:ea typeface="仿宋" pitchFamily="49" charset="-122"/>
                <a:cs typeface="Consolas" pitchFamily="49" charset="0"/>
              </a:rPr>
              <a:t>   p=L-&gt;next-&gt;next;		</a:t>
            </a:r>
            <a:r>
              <a:rPr kumimoji="1" lang="en-US" altLang="zh-CN" sz="1800" dirty="0">
                <a:solidFill>
                  <a:srgbClr val="00B0F0"/>
                </a:solidFill>
                <a:latin typeface="Consolas" pitchFamily="49" charset="0"/>
                <a:ea typeface="仿宋" pitchFamily="49" charset="-122"/>
                <a:cs typeface="Consolas" pitchFamily="49" charset="0"/>
              </a:rPr>
              <a:t>//p</a:t>
            </a:r>
            <a:r>
              <a:rPr kumimoji="1" lang="zh-CN" altLang="en-US" sz="1800" dirty="0">
                <a:solidFill>
                  <a:srgbClr val="00B0F0"/>
                </a:solidFill>
                <a:latin typeface="Consolas" pitchFamily="49" charset="0"/>
                <a:ea typeface="仿宋" pitchFamily="49" charset="-122"/>
                <a:cs typeface="Consolas" pitchFamily="49" charset="0"/>
              </a:rPr>
              <a:t>指向</a:t>
            </a:r>
            <a:r>
              <a:rPr kumimoji="1" lang="en-US" altLang="zh-CN" sz="1800" dirty="0">
                <a:solidFill>
                  <a:srgbClr val="00B0F0"/>
                </a:solidFill>
                <a:latin typeface="Consolas" pitchFamily="49" charset="0"/>
                <a:ea typeface="仿宋" pitchFamily="49" charset="-122"/>
                <a:cs typeface="Consolas" pitchFamily="49" charset="0"/>
              </a:rPr>
              <a:t>L</a:t>
            </a:r>
            <a:r>
              <a:rPr kumimoji="1" lang="zh-CN" altLang="en-US" sz="1800" dirty="0">
                <a:solidFill>
                  <a:srgbClr val="00B0F0"/>
                </a:solidFill>
                <a:latin typeface="Consolas" pitchFamily="49" charset="0"/>
                <a:ea typeface="仿宋" pitchFamily="49" charset="-122"/>
                <a:cs typeface="Consolas" pitchFamily="49" charset="0"/>
              </a:rPr>
              <a:t>的第</a:t>
            </a:r>
            <a:r>
              <a:rPr kumimoji="1" lang="en-US" altLang="zh-CN" sz="1800" dirty="0">
                <a:solidFill>
                  <a:srgbClr val="00B0F0"/>
                </a:solidFill>
                <a:latin typeface="Consolas" pitchFamily="49" charset="0"/>
                <a:ea typeface="仿宋" pitchFamily="49" charset="-122"/>
                <a:cs typeface="Consolas" pitchFamily="49" charset="0"/>
              </a:rPr>
              <a:t>2</a:t>
            </a:r>
            <a:r>
              <a:rPr kumimoji="1" lang="zh-CN" altLang="en-US" sz="1800" dirty="0">
                <a:solidFill>
                  <a:srgbClr val="00B0F0"/>
                </a:solidFill>
                <a:latin typeface="Consolas" pitchFamily="49" charset="0"/>
                <a:ea typeface="仿宋" pitchFamily="49" charset="-122"/>
                <a:cs typeface="Consolas" pitchFamily="49" charset="0"/>
              </a:rPr>
              <a:t>个数据结点</a:t>
            </a:r>
          </a:p>
          <a:p>
            <a:pPr algn="l"/>
            <a:r>
              <a:rPr kumimoji="1" lang="zh-CN" altLang="en-US"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L-&gt;next-&gt;next=NULL;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构造只含一个数据结点的有序表</a:t>
            </a:r>
          </a:p>
          <a:p>
            <a:pPr algn="l"/>
            <a:r>
              <a:rPr kumimoji="1" lang="zh-CN" altLang="en-US" sz="1800" dirty="0">
                <a:solidFill>
                  <a:srgbClr val="0000FF"/>
                </a:solidFill>
                <a:latin typeface="Consolas" pitchFamily="49" charset="0"/>
                <a:ea typeface="仿宋" pitchFamily="49" charset="-122"/>
                <a:cs typeface="Consolas" pitchFamily="49" charset="0"/>
              </a:rPr>
              <a:t>       </a:t>
            </a:r>
            <a:endParaRPr kumimoji="1" lang="en-US" altLang="zh-CN" sz="1800" dirty="0">
              <a:solidFill>
                <a:srgbClr val="0000FF"/>
              </a:solidFill>
              <a:latin typeface="Consolas" pitchFamily="49" charset="0"/>
              <a:ea typeface="仿宋" pitchFamily="49" charset="-122"/>
              <a:cs typeface="Consolas" pitchFamily="49" charset="0"/>
            </a:endParaRPr>
          </a:p>
        </p:txBody>
      </p:sp>
      <p:grpSp>
        <p:nvGrpSpPr>
          <p:cNvPr id="2" name="组合 22"/>
          <p:cNvGrpSpPr/>
          <p:nvPr/>
        </p:nvGrpSpPr>
        <p:grpSpPr>
          <a:xfrm>
            <a:off x="1111284" y="2571744"/>
            <a:ext cx="5951499" cy="3500462"/>
            <a:chOff x="1111284" y="2571744"/>
            <a:chExt cx="5951499" cy="3500462"/>
          </a:xfrm>
        </p:grpSpPr>
        <p:sp>
          <p:nvSpPr>
            <p:cNvPr id="7" name="Rectangle 3"/>
            <p:cNvSpPr>
              <a:spLocks noChangeArrowheads="1"/>
            </p:cNvSpPr>
            <p:nvPr/>
          </p:nvSpPr>
          <p:spPr bwMode="auto">
            <a:xfrm>
              <a:off x="1785971" y="3941748"/>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8" name="Rectangle 4"/>
            <p:cNvSpPr>
              <a:spLocks noChangeArrowheads="1"/>
            </p:cNvSpPr>
            <p:nvPr/>
          </p:nvSpPr>
          <p:spPr bwMode="auto">
            <a:xfrm>
              <a:off x="2146334" y="3941748"/>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9" name="Line 5"/>
            <p:cNvSpPr>
              <a:spLocks noChangeShapeType="1"/>
            </p:cNvSpPr>
            <p:nvPr/>
          </p:nvSpPr>
          <p:spPr bwMode="auto">
            <a:xfrm>
              <a:off x="1438309" y="4121135"/>
              <a:ext cx="360362" cy="0"/>
            </a:xfrm>
            <a:prstGeom prst="line">
              <a:avLst/>
            </a:prstGeom>
            <a:noFill/>
            <a:ln w="28575">
              <a:solidFill>
                <a:srgbClr val="7030A0"/>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10" name="Text Box 6"/>
            <p:cNvSpPr txBox="1">
              <a:spLocks noChangeArrowheads="1"/>
            </p:cNvSpPr>
            <p:nvPr/>
          </p:nvSpPr>
          <p:spPr bwMode="auto">
            <a:xfrm>
              <a:off x="1111284" y="3941748"/>
              <a:ext cx="554037" cy="366712"/>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宋体" pitchFamily="2" charset="-122"/>
                  <a:cs typeface="Consolas" pitchFamily="49" charset="0"/>
                </a:rPr>
                <a:t>L</a:t>
              </a:r>
            </a:p>
          </p:txBody>
        </p:sp>
        <p:sp>
          <p:nvSpPr>
            <p:cNvPr id="11" name="Rectangle 7"/>
            <p:cNvSpPr>
              <a:spLocks noChangeArrowheads="1"/>
            </p:cNvSpPr>
            <p:nvPr/>
          </p:nvSpPr>
          <p:spPr bwMode="auto">
            <a:xfrm>
              <a:off x="2779705" y="3941748"/>
              <a:ext cx="360363"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12" name="Rectangle 8"/>
            <p:cNvSpPr>
              <a:spLocks noChangeArrowheads="1"/>
            </p:cNvSpPr>
            <p:nvPr/>
          </p:nvSpPr>
          <p:spPr bwMode="auto">
            <a:xfrm>
              <a:off x="3140068" y="3941748"/>
              <a:ext cx="360362"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a:solidFill>
                    <a:schemeClr val="tx1"/>
                  </a:solidFill>
                  <a:latin typeface="Consolas" pitchFamily="49" charset="0"/>
                  <a:ea typeface="宋体" pitchFamily="2" charset="-122"/>
                  <a:cs typeface="Consolas" pitchFamily="49" charset="0"/>
                </a:rPr>
                <a:t>∧</a:t>
              </a:r>
            </a:p>
          </p:txBody>
        </p:sp>
        <p:sp>
          <p:nvSpPr>
            <p:cNvPr id="13" name="Rectangle 9"/>
            <p:cNvSpPr>
              <a:spLocks noChangeArrowheads="1"/>
            </p:cNvSpPr>
            <p:nvPr/>
          </p:nvSpPr>
          <p:spPr bwMode="auto">
            <a:xfrm>
              <a:off x="3929058" y="3503609"/>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14" name="Rectangle 10"/>
            <p:cNvSpPr>
              <a:spLocks noChangeArrowheads="1"/>
            </p:cNvSpPr>
            <p:nvPr/>
          </p:nvSpPr>
          <p:spPr bwMode="auto">
            <a:xfrm>
              <a:off x="4289420" y="3503609"/>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5" name="Rectangle 11"/>
            <p:cNvSpPr>
              <a:spLocks noChangeArrowheads="1"/>
            </p:cNvSpPr>
            <p:nvPr/>
          </p:nvSpPr>
          <p:spPr bwMode="auto">
            <a:xfrm>
              <a:off x="6342058" y="3503609"/>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16" name="Rectangle 12"/>
            <p:cNvSpPr>
              <a:spLocks noChangeArrowheads="1"/>
            </p:cNvSpPr>
            <p:nvPr/>
          </p:nvSpPr>
          <p:spPr bwMode="auto">
            <a:xfrm>
              <a:off x="6702420" y="3503609"/>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17" name="Freeform 13"/>
            <p:cNvSpPr>
              <a:spLocks/>
            </p:cNvSpPr>
            <p:nvPr/>
          </p:nvSpPr>
          <p:spPr bwMode="auto">
            <a:xfrm>
              <a:off x="5867395" y="3681409"/>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19" name="Text Box 15"/>
            <p:cNvSpPr txBox="1">
              <a:spLocks noChangeArrowheads="1"/>
            </p:cNvSpPr>
            <p:nvPr/>
          </p:nvSpPr>
          <p:spPr bwMode="auto">
            <a:xfrm>
              <a:off x="4038595" y="2928934"/>
              <a:ext cx="360363" cy="366712"/>
            </a:xfrm>
            <a:prstGeom prst="rect">
              <a:avLst/>
            </a:prstGeom>
            <a:noFill/>
            <a:ln w="9525">
              <a:noFill/>
              <a:miter lim="800000"/>
              <a:headEnd/>
              <a:tailEnd/>
            </a:ln>
            <a:effectLst/>
          </p:spPr>
          <p:txBody>
            <a:bodyPr>
              <a:spAutoFit/>
            </a:bodyPr>
            <a:lstStyle/>
            <a:p>
              <a:pPr algn="l">
                <a:spcBef>
                  <a:spcPct val="50000"/>
                </a:spcBef>
              </a:pPr>
              <a:r>
                <a:rPr lang="en-US" altLang="zh-CN" sz="1800">
                  <a:latin typeface="Consolas" pitchFamily="49" charset="0"/>
                  <a:ea typeface="宋体" pitchFamily="2" charset="-122"/>
                  <a:cs typeface="Consolas" pitchFamily="49" charset="0"/>
                </a:rPr>
                <a:t>p</a:t>
              </a:r>
            </a:p>
          </p:txBody>
        </p:sp>
        <p:sp>
          <p:nvSpPr>
            <p:cNvPr id="20" name="Freeform 16"/>
            <p:cNvSpPr>
              <a:spLocks/>
            </p:cNvSpPr>
            <p:nvPr/>
          </p:nvSpPr>
          <p:spPr bwMode="auto">
            <a:xfrm>
              <a:off x="4398958" y="3682996"/>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21" name="Text Box 17"/>
            <p:cNvSpPr txBox="1">
              <a:spLocks noChangeArrowheads="1"/>
            </p:cNvSpPr>
            <p:nvPr/>
          </p:nvSpPr>
          <p:spPr bwMode="auto">
            <a:xfrm>
              <a:off x="5046658" y="3262309"/>
              <a:ext cx="720725" cy="579437"/>
            </a:xfrm>
            <a:prstGeom prst="rect">
              <a:avLst/>
            </a:prstGeom>
            <a:noFill/>
            <a:ln w="9525">
              <a:noFill/>
              <a:miter lim="800000"/>
              <a:headEnd/>
              <a:tailEnd/>
            </a:ln>
            <a:effectLst/>
          </p:spPr>
          <p:txBody>
            <a:bodyPr>
              <a:spAutoFit/>
            </a:bodyPr>
            <a:lstStyle/>
            <a:p>
              <a:pPr algn="l">
                <a:spcBef>
                  <a:spcPct val="50000"/>
                </a:spcBef>
              </a:pPr>
              <a:r>
                <a:rPr lang="en-US" altLang="zh-CN" sz="3200" b="0">
                  <a:solidFill>
                    <a:schemeClr val="tx1"/>
                  </a:solidFill>
                  <a:latin typeface="Consolas" pitchFamily="49" charset="0"/>
                  <a:ea typeface="宋体" pitchFamily="2" charset="-122"/>
                  <a:cs typeface="Consolas" pitchFamily="49" charset="0"/>
                </a:rPr>
                <a:t>…</a:t>
              </a:r>
            </a:p>
          </p:txBody>
        </p:sp>
        <p:sp>
          <p:nvSpPr>
            <p:cNvPr id="22" name="Line 18"/>
            <p:cNvSpPr>
              <a:spLocks noChangeShapeType="1"/>
            </p:cNvSpPr>
            <p:nvPr/>
          </p:nvSpPr>
          <p:spPr bwMode="auto">
            <a:xfrm>
              <a:off x="4057645" y="3144834"/>
              <a:ext cx="0" cy="360362"/>
            </a:xfrm>
            <a:prstGeom prst="line">
              <a:avLst/>
            </a:prstGeom>
            <a:noFill/>
            <a:ln w="38100">
              <a:solidFill>
                <a:srgbClr val="FF3300"/>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26" name="Freeform 22"/>
            <p:cNvSpPr>
              <a:spLocks/>
            </p:cNvSpPr>
            <p:nvPr/>
          </p:nvSpPr>
          <p:spPr bwMode="auto">
            <a:xfrm>
              <a:off x="2190784" y="4124310"/>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34" name="TextBox 33"/>
            <p:cNvSpPr txBox="1"/>
            <p:nvPr/>
          </p:nvSpPr>
          <p:spPr>
            <a:xfrm>
              <a:off x="1285852" y="4506913"/>
              <a:ext cx="2562222" cy="707886"/>
            </a:xfrm>
            <a:prstGeom prst="rect">
              <a:avLst/>
            </a:prstGeom>
            <a:noFill/>
          </p:spPr>
          <p:txBody>
            <a:bodyPr wrap="square" rtlCol="0">
              <a:spAutoFit/>
            </a:bodyPr>
            <a:lstStyle/>
            <a:p>
              <a:r>
                <a:rPr lang="zh-CN" altLang="en-US" sz="2000" dirty="0">
                  <a:latin typeface="Consolas" pitchFamily="49" charset="0"/>
                  <a:ea typeface="楷体" pitchFamily="49" charset="-122"/>
                  <a:cs typeface="Consolas" pitchFamily="49" charset="0"/>
                </a:rPr>
                <a:t>含一</a:t>
              </a:r>
              <a:r>
                <a:rPr lang="zh-CN" altLang="en-US" sz="2000">
                  <a:latin typeface="Consolas" pitchFamily="49" charset="0"/>
                  <a:ea typeface="楷体" pitchFamily="49" charset="-122"/>
                  <a:cs typeface="Consolas" pitchFamily="49" charset="0"/>
                </a:rPr>
                <a:t>个数据结点的</a:t>
              </a:r>
              <a:r>
                <a:rPr lang="zh-CN" altLang="en-US" sz="2000" dirty="0">
                  <a:latin typeface="Consolas" pitchFamily="49" charset="0"/>
                  <a:ea typeface="楷体" pitchFamily="49" charset="-122"/>
                  <a:cs typeface="Consolas" pitchFamily="49" charset="0"/>
                </a:rPr>
                <a:t>单链表是有序单链表</a:t>
              </a:r>
            </a:p>
          </p:txBody>
        </p:sp>
        <p:sp>
          <p:nvSpPr>
            <p:cNvPr id="35" name="下箭头 34"/>
            <p:cNvSpPr/>
            <p:nvPr/>
          </p:nvSpPr>
          <p:spPr>
            <a:xfrm>
              <a:off x="3143240" y="2571744"/>
              <a:ext cx="285752" cy="642942"/>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36" name="右大括号 35"/>
            <p:cNvSpPr/>
            <p:nvPr/>
          </p:nvSpPr>
          <p:spPr>
            <a:xfrm rot="5400000">
              <a:off x="4285405" y="3572719"/>
              <a:ext cx="216000" cy="3786214"/>
            </a:xfrm>
            <a:prstGeom prst="rightBrac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37" name="TextBox 36"/>
            <p:cNvSpPr txBox="1"/>
            <p:nvPr/>
          </p:nvSpPr>
          <p:spPr>
            <a:xfrm>
              <a:off x="3143240" y="5672096"/>
              <a:ext cx="2571768" cy="400110"/>
            </a:xfrm>
            <a:prstGeom prst="rect">
              <a:avLst/>
            </a:prstGeom>
            <a:noFill/>
          </p:spPr>
          <p:txBody>
            <a:bodyPr wrap="square" rtlCol="0">
              <a:spAutoFit/>
            </a:bodyPr>
            <a:lstStyle/>
            <a:p>
              <a:r>
                <a:rPr lang="zh-CN" altLang="en-US" sz="2000" dirty="0">
                  <a:latin typeface="Consolas" pitchFamily="49" charset="0"/>
                  <a:ea typeface="楷体" pitchFamily="49" charset="-122"/>
                  <a:cs typeface="Consolas" pitchFamily="49" charset="0"/>
                </a:rPr>
                <a:t>将</a:t>
              </a:r>
              <a:r>
                <a:rPr lang="en-US" altLang="zh-CN" sz="2000" dirty="0">
                  <a:latin typeface="Consolas" pitchFamily="49" charset="0"/>
                  <a:ea typeface="楷体" pitchFamily="49" charset="-122"/>
                  <a:cs typeface="Consolas" pitchFamily="49" charset="0"/>
                </a:rPr>
                <a:t>L</a:t>
              </a:r>
              <a:r>
                <a:rPr lang="zh-CN" altLang="en-US" sz="2000" dirty="0">
                  <a:latin typeface="Consolas" pitchFamily="49" charset="0"/>
                  <a:ea typeface="楷体" pitchFamily="49" charset="-122"/>
                  <a:cs typeface="Consolas" pitchFamily="49" charset="0"/>
                </a:rPr>
                <a:t>拆分为两个部分</a:t>
              </a:r>
            </a:p>
          </p:txBody>
        </p:sp>
      </p:grpSp>
      <p:sp>
        <p:nvSpPr>
          <p:cNvPr id="4" name="幻灯片编号占位符 3"/>
          <p:cNvSpPr>
            <a:spLocks noGrp="1"/>
          </p:cNvSpPr>
          <p:nvPr>
            <p:ph type="sldNum" sz="quarter" idx="12"/>
          </p:nvPr>
        </p:nvSpPr>
        <p:spPr/>
        <p:txBody>
          <a:bodyPr/>
          <a:lstStyle/>
          <a:p>
            <a:fld id="{BC067DFE-42A7-4CB5-93C4-F2F97DA7580C}" type="slidenum">
              <a:rPr lang="en-US" altLang="zh-CN" smtClean="0"/>
              <a:pPr/>
              <a:t>71</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6053"/>
    </mc:Choice>
    <mc:Fallback xmlns="">
      <p:transition xmlns:p14="http://schemas.microsoft.com/office/powerpoint/2010/main" spd="slow" advTm="605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22">
                                            <p:txEl>
                                              <p:pRg st="4" end="4"/>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144493" y="642918"/>
            <a:ext cx="8856663" cy="4307297"/>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lIns="180000" tIns="144000" bIns="144000">
            <a:spAutoFit/>
          </a:bodyPr>
          <a:lstStyle/>
          <a:p>
            <a:pPr algn="l"/>
            <a:r>
              <a:rPr kumimoji="1" lang="en-US" altLang="zh-CN" sz="1800" dirty="0">
                <a:solidFill>
                  <a:srgbClr val="0000FF"/>
                </a:solidFill>
                <a:latin typeface="Consolas" pitchFamily="49" charset="0"/>
                <a:ea typeface="仿宋" pitchFamily="49" charset="-122"/>
                <a:cs typeface="Consolas" pitchFamily="49" charset="0"/>
              </a:rPr>
              <a:t>   while (</a:t>
            </a:r>
            <a:r>
              <a:rPr kumimoji="1" lang="en-US" altLang="zh-CN" sz="1800" dirty="0">
                <a:solidFill>
                  <a:srgbClr val="FF00FF"/>
                </a:solidFill>
                <a:latin typeface="Consolas" pitchFamily="49" charset="0"/>
                <a:ea typeface="仿宋" pitchFamily="49" charset="-122"/>
                <a:cs typeface="Consolas" pitchFamily="49" charset="0"/>
              </a:rPr>
              <a:t>p!=NULL</a:t>
            </a:r>
            <a:r>
              <a:rPr kumimoji="1" lang="en-US" altLang="zh-CN" sz="1800" dirty="0">
                <a:solidFill>
                  <a:srgbClr val="0000FF"/>
                </a:solidFill>
                <a:latin typeface="Consolas" pitchFamily="49" charset="0"/>
                <a:ea typeface="仿宋" pitchFamily="49" charset="-122"/>
                <a:cs typeface="Consolas" pitchFamily="49" charset="0"/>
              </a:rPr>
              <a:t>)</a:t>
            </a:r>
          </a:p>
          <a:p>
            <a:pPr algn="l"/>
            <a:r>
              <a:rPr kumimoji="1" lang="en-US" altLang="zh-CN" sz="1800" dirty="0">
                <a:solidFill>
                  <a:srgbClr val="0000FF"/>
                </a:solidFill>
                <a:latin typeface="Consolas" pitchFamily="49" charset="0"/>
                <a:ea typeface="仿宋" pitchFamily="49" charset="-122"/>
                <a:cs typeface="Consolas" pitchFamily="49" charset="0"/>
              </a:rPr>
              <a:t>   {	q=p-&gt;next;		</a:t>
            </a:r>
            <a:r>
              <a:rPr kumimoji="1" lang="en-US" altLang="zh-CN" sz="1800" dirty="0">
                <a:solidFill>
                  <a:srgbClr val="0070C0"/>
                </a:solidFill>
                <a:latin typeface="Consolas" pitchFamily="49" charset="0"/>
                <a:ea typeface="仿宋" pitchFamily="49" charset="-122"/>
                <a:cs typeface="Consolas" pitchFamily="49" charset="0"/>
              </a:rPr>
              <a:t>//q</a:t>
            </a:r>
            <a:r>
              <a:rPr kumimoji="1" lang="zh-CN" altLang="en-US" sz="1800" dirty="0">
                <a:solidFill>
                  <a:srgbClr val="0070C0"/>
                </a:solidFill>
                <a:latin typeface="Consolas" pitchFamily="49" charset="0"/>
                <a:ea typeface="仿宋" pitchFamily="49" charset="-122"/>
                <a:cs typeface="Consolas" pitchFamily="49" charset="0"/>
              </a:rPr>
              <a:t>保存</a:t>
            </a:r>
            <a:r>
              <a:rPr kumimoji="1" lang="en-US" altLang="zh-CN" sz="1800" dirty="0">
                <a:solidFill>
                  <a:srgbClr val="0070C0"/>
                </a:solidFill>
                <a:latin typeface="Consolas" pitchFamily="49" charset="0"/>
                <a:ea typeface="仿宋" pitchFamily="49" charset="-122"/>
                <a:cs typeface="Consolas" pitchFamily="49" charset="0"/>
              </a:rPr>
              <a:t>p</a:t>
            </a:r>
            <a:r>
              <a:rPr kumimoji="1" lang="zh-CN" altLang="en-US" sz="1800" dirty="0">
                <a:solidFill>
                  <a:srgbClr val="0070C0"/>
                </a:solidFill>
                <a:latin typeface="Consolas" pitchFamily="49" charset="0"/>
                <a:ea typeface="仿宋" pitchFamily="49" charset="-122"/>
                <a:cs typeface="Consolas" pitchFamily="49" charset="0"/>
              </a:rPr>
              <a:t>结点后继结点的指针</a:t>
            </a:r>
            <a:endParaRPr kumimoji="1" lang="zh-CN" altLang="en-US" sz="1800" dirty="0">
              <a:solidFill>
                <a:srgbClr val="0000FF"/>
              </a:solidFill>
              <a:latin typeface="Consolas" pitchFamily="49" charset="0"/>
              <a:ea typeface="仿宋" pitchFamily="49" charset="-122"/>
              <a:cs typeface="Consolas" pitchFamily="49" charset="0"/>
            </a:endParaRPr>
          </a:p>
          <a:p>
            <a:pPr algn="l"/>
            <a:r>
              <a:rPr kumimoji="1" lang="zh-CN" altLang="en-US"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pre=L;  	</a:t>
            </a:r>
            <a:r>
              <a:rPr kumimoji="1" lang="en-US" altLang="zh-CN" sz="1800" dirty="0">
                <a:solidFill>
                  <a:srgbClr val="0070C0"/>
                </a:solidFill>
                <a:latin typeface="Consolas" pitchFamily="49" charset="0"/>
                <a:ea typeface="仿宋" pitchFamily="49" charset="-122"/>
                <a:cs typeface="Consolas" pitchFamily="49" charset="0"/>
              </a:rPr>
              <a:t>//</a:t>
            </a:r>
            <a:r>
              <a:rPr kumimoji="1" lang="zh-CN" altLang="en-US" sz="1800" dirty="0">
                <a:solidFill>
                  <a:srgbClr val="0070C0"/>
                </a:solidFill>
                <a:latin typeface="Consolas" pitchFamily="49" charset="0"/>
                <a:ea typeface="仿宋" pitchFamily="49" charset="-122"/>
                <a:cs typeface="Consolas" pitchFamily="49" charset="0"/>
              </a:rPr>
              <a:t>从有序表开头进行比较，</a:t>
            </a:r>
            <a:r>
              <a:rPr kumimoji="1" lang="en-US" altLang="zh-CN" sz="1800" dirty="0">
                <a:solidFill>
                  <a:srgbClr val="0070C0"/>
                </a:solidFill>
                <a:latin typeface="Consolas" pitchFamily="49" charset="0"/>
                <a:ea typeface="仿宋" pitchFamily="49" charset="-122"/>
                <a:cs typeface="Consolas" pitchFamily="49" charset="0"/>
              </a:rPr>
              <a:t>pre</a:t>
            </a:r>
            <a:r>
              <a:rPr kumimoji="1" lang="zh-CN" altLang="en-US" sz="1800" dirty="0">
                <a:solidFill>
                  <a:srgbClr val="0070C0"/>
                </a:solidFill>
                <a:latin typeface="Consolas" pitchFamily="49" charset="0"/>
                <a:ea typeface="仿宋" pitchFamily="49" charset="-122"/>
                <a:cs typeface="Consolas" pitchFamily="49" charset="0"/>
              </a:rPr>
              <a:t>指向插入</a:t>
            </a:r>
            <a:r>
              <a:rPr kumimoji="1" lang="en-US" altLang="zh-CN" sz="1800" dirty="0">
                <a:solidFill>
                  <a:srgbClr val="0070C0"/>
                </a:solidFill>
                <a:latin typeface="Consolas" pitchFamily="49" charset="0"/>
                <a:ea typeface="仿宋" pitchFamily="49" charset="-122"/>
                <a:cs typeface="Consolas" pitchFamily="49" charset="0"/>
              </a:rPr>
              <a:t>p</a:t>
            </a:r>
            <a:r>
              <a:rPr kumimoji="1" lang="zh-CN" altLang="en-US" sz="1800" dirty="0">
                <a:solidFill>
                  <a:srgbClr val="0070C0"/>
                </a:solidFill>
                <a:latin typeface="Consolas" pitchFamily="49" charset="0"/>
                <a:ea typeface="仿宋" pitchFamily="49" charset="-122"/>
                <a:cs typeface="Consolas" pitchFamily="49" charset="0"/>
              </a:rPr>
              <a:t>的前驱结点</a:t>
            </a:r>
          </a:p>
          <a:p>
            <a:pPr algn="l"/>
            <a:r>
              <a:rPr kumimoji="1" lang="zh-CN" altLang="en-US"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while (pre-&gt;next!=NULL &amp;&amp; pre-&gt;next-&gt;data&lt;p-&gt;data)</a:t>
            </a:r>
          </a:p>
          <a:p>
            <a:pPr algn="l"/>
            <a:r>
              <a:rPr kumimoji="1" lang="en-US" altLang="zh-CN" sz="1800" dirty="0">
                <a:solidFill>
                  <a:srgbClr val="0000FF"/>
                </a:solidFill>
                <a:latin typeface="Consolas" pitchFamily="49" charset="0"/>
                <a:ea typeface="仿宋" pitchFamily="49" charset="-122"/>
                <a:cs typeface="Consolas" pitchFamily="49" charset="0"/>
              </a:rPr>
              <a:t>	      pre=pre-&gt;next;	</a:t>
            </a:r>
            <a:r>
              <a:rPr kumimoji="1" lang="en-US" altLang="zh-CN" sz="1800" dirty="0">
                <a:solidFill>
                  <a:srgbClr val="0070C0"/>
                </a:solidFill>
                <a:latin typeface="Consolas" pitchFamily="49" charset="0"/>
                <a:ea typeface="仿宋" pitchFamily="49" charset="-122"/>
                <a:cs typeface="Consolas" pitchFamily="49" charset="0"/>
              </a:rPr>
              <a:t>//</a:t>
            </a:r>
            <a:r>
              <a:rPr kumimoji="1" lang="zh-CN" altLang="en-US" sz="1800" dirty="0">
                <a:solidFill>
                  <a:srgbClr val="0070C0"/>
                </a:solidFill>
                <a:latin typeface="Consolas" pitchFamily="49" charset="0"/>
                <a:ea typeface="仿宋" pitchFamily="49" charset="-122"/>
                <a:cs typeface="Consolas" pitchFamily="49" charset="0"/>
              </a:rPr>
              <a:t>在有序表中找插入</a:t>
            </a:r>
            <a:r>
              <a:rPr kumimoji="1" lang="en-US" altLang="zh-CN" sz="1800" dirty="0">
                <a:solidFill>
                  <a:srgbClr val="0070C0"/>
                </a:solidFill>
                <a:latin typeface="Consolas" pitchFamily="49" charset="0"/>
                <a:ea typeface="仿宋" pitchFamily="49" charset="-122"/>
                <a:cs typeface="Consolas" pitchFamily="49" charset="0"/>
              </a:rPr>
              <a:t>p</a:t>
            </a:r>
            <a:r>
              <a:rPr kumimoji="1" lang="zh-CN" altLang="en-US" sz="1800" dirty="0">
                <a:solidFill>
                  <a:srgbClr val="0070C0"/>
                </a:solidFill>
                <a:latin typeface="Consolas" pitchFamily="49" charset="0"/>
                <a:ea typeface="仿宋" pitchFamily="49" charset="-122"/>
                <a:cs typeface="Consolas" pitchFamily="49" charset="0"/>
              </a:rPr>
              <a:t>的前驱结点</a:t>
            </a:r>
            <a:r>
              <a:rPr kumimoji="1" lang="en-US" altLang="zh-CN" sz="1800" dirty="0">
                <a:solidFill>
                  <a:srgbClr val="0070C0"/>
                </a:solidFill>
                <a:latin typeface="Consolas" pitchFamily="49" charset="0"/>
                <a:ea typeface="仿宋" pitchFamily="49" charset="-122"/>
                <a:cs typeface="Consolas" pitchFamily="49" charset="0"/>
              </a:rPr>
              <a:t>pre</a:t>
            </a:r>
            <a:endParaRPr kumimoji="1" lang="en-US" altLang="zh-CN" sz="1800" dirty="0">
              <a:solidFill>
                <a:srgbClr val="0000FF"/>
              </a:solidFill>
              <a:latin typeface="Consolas" pitchFamily="49" charset="0"/>
              <a:ea typeface="仿宋" pitchFamily="49" charset="-122"/>
              <a:cs typeface="Consolas" pitchFamily="49" charset="0"/>
            </a:endParaRPr>
          </a:p>
          <a:p>
            <a:pPr algn="l"/>
            <a:r>
              <a:rPr kumimoji="1" lang="en-US" altLang="zh-CN" sz="1800" dirty="0">
                <a:solidFill>
                  <a:srgbClr val="0000FF"/>
                </a:solidFill>
                <a:latin typeface="Consolas" pitchFamily="49" charset="0"/>
                <a:ea typeface="仿宋" pitchFamily="49" charset="-122"/>
                <a:cs typeface="Consolas" pitchFamily="49" charset="0"/>
              </a:rPr>
              <a:t>	p-&gt;next=pre-&gt;next;</a:t>
            </a:r>
          </a:p>
          <a:p>
            <a:pPr algn="l"/>
            <a:r>
              <a:rPr kumimoji="1" lang="en-US" altLang="zh-CN" sz="1800" dirty="0">
                <a:solidFill>
                  <a:srgbClr val="0000FF"/>
                </a:solidFill>
                <a:latin typeface="Consolas" pitchFamily="49" charset="0"/>
                <a:ea typeface="仿宋" pitchFamily="49" charset="-122"/>
                <a:cs typeface="Consolas" pitchFamily="49" charset="0"/>
              </a:rPr>
              <a:t>	pre-&gt;next=p;</a:t>
            </a:r>
          </a:p>
          <a:p>
            <a:pPr algn="l"/>
            <a:r>
              <a:rPr kumimoji="1" lang="en-US" altLang="zh-CN" sz="1800" dirty="0">
                <a:solidFill>
                  <a:srgbClr val="0000FF"/>
                </a:solidFill>
                <a:latin typeface="Consolas" pitchFamily="49" charset="0"/>
                <a:ea typeface="仿宋" pitchFamily="49" charset="-122"/>
                <a:cs typeface="Consolas" pitchFamily="49" charset="0"/>
              </a:rPr>
              <a:t>	p=q;			</a:t>
            </a:r>
            <a:r>
              <a:rPr kumimoji="1" lang="en-US" altLang="zh-CN" sz="1800" dirty="0">
                <a:solidFill>
                  <a:srgbClr val="0070C0"/>
                </a:solidFill>
                <a:latin typeface="Consolas" pitchFamily="49" charset="0"/>
                <a:ea typeface="仿宋" pitchFamily="49" charset="-122"/>
                <a:cs typeface="Consolas" pitchFamily="49" charset="0"/>
              </a:rPr>
              <a:t>//</a:t>
            </a:r>
            <a:r>
              <a:rPr kumimoji="1" lang="zh-CN" altLang="en-US" sz="1800" dirty="0">
                <a:solidFill>
                  <a:srgbClr val="0070C0"/>
                </a:solidFill>
                <a:latin typeface="Consolas" pitchFamily="49" charset="0"/>
                <a:ea typeface="仿宋" pitchFamily="49" charset="-122"/>
                <a:cs typeface="Consolas" pitchFamily="49" charset="0"/>
              </a:rPr>
              <a:t>扫描原单链表余下的结点</a:t>
            </a:r>
          </a:p>
          <a:p>
            <a:pPr algn="l"/>
            <a:r>
              <a:rPr kumimoji="1" lang="zh-CN" altLang="en-US"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a:t>
            </a:r>
          </a:p>
          <a:p>
            <a:pPr algn="l"/>
            <a:r>
              <a:rPr kumimoji="1" lang="en-US" altLang="zh-CN" sz="1800" dirty="0">
                <a:solidFill>
                  <a:srgbClr val="0000FF"/>
                </a:solidFill>
                <a:latin typeface="Consolas" pitchFamily="49" charset="0"/>
                <a:ea typeface="仿宋" pitchFamily="49" charset="-122"/>
                <a:cs typeface="Consolas" pitchFamily="49" charset="0"/>
              </a:rPr>
              <a:t>}</a:t>
            </a:r>
          </a:p>
        </p:txBody>
      </p:sp>
      <p:grpSp>
        <p:nvGrpSpPr>
          <p:cNvPr id="2" name="组合 13"/>
          <p:cNvGrpSpPr/>
          <p:nvPr/>
        </p:nvGrpSpPr>
        <p:grpSpPr>
          <a:xfrm>
            <a:off x="928662" y="2755678"/>
            <a:ext cx="7929618" cy="2257498"/>
            <a:chOff x="928662" y="4000504"/>
            <a:chExt cx="7929618" cy="2257498"/>
          </a:xfrm>
        </p:grpSpPr>
        <p:sp>
          <p:nvSpPr>
            <p:cNvPr id="6" name="TextBox 5"/>
            <p:cNvSpPr txBox="1"/>
            <p:nvPr/>
          </p:nvSpPr>
          <p:spPr>
            <a:xfrm>
              <a:off x="1071538" y="5857892"/>
              <a:ext cx="2428892" cy="400110"/>
            </a:xfrm>
            <a:prstGeom prst="rect">
              <a:avLst/>
            </a:prstGeom>
            <a:noFill/>
          </p:spPr>
          <p:txBody>
            <a:bodyPr wrap="square" rtlCol="0">
              <a:spAutoFit/>
            </a:bodyPr>
            <a:lstStyle/>
            <a:p>
              <a:pPr algn="l"/>
              <a:r>
                <a:rPr kumimoji="1" lang="zh-CN" altLang="en-US" sz="2000">
                  <a:latin typeface="Consolas" pitchFamily="49" charset="0"/>
                  <a:ea typeface="楷体" pitchFamily="49" charset="-122"/>
                  <a:cs typeface="Consolas" pitchFamily="49" charset="0"/>
                </a:rPr>
                <a:t>在</a:t>
              </a:r>
              <a:r>
                <a:rPr kumimoji="1" lang="en-US" altLang="zh-CN" sz="2000">
                  <a:latin typeface="Consolas" pitchFamily="49" charset="0"/>
                  <a:ea typeface="楷体" pitchFamily="49" charset="-122"/>
                  <a:cs typeface="Consolas" pitchFamily="49" charset="0"/>
                </a:rPr>
                <a:t>pre</a:t>
              </a:r>
              <a:r>
                <a:rPr kumimoji="1" lang="zh-CN" altLang="en-US" sz="2000">
                  <a:latin typeface="Consolas" pitchFamily="49" charset="0"/>
                  <a:ea typeface="楷体" pitchFamily="49" charset="-122"/>
                  <a:cs typeface="Consolas" pitchFamily="49" charset="0"/>
                </a:rPr>
                <a:t>之后插入</a:t>
              </a:r>
              <a:r>
                <a:rPr kumimoji="1" lang="en-US" altLang="zh-CN" sz="2000">
                  <a:latin typeface="Consolas" pitchFamily="49" charset="0"/>
                  <a:ea typeface="楷体" pitchFamily="49" charset="-122"/>
                  <a:cs typeface="Consolas" pitchFamily="49" charset="0"/>
                </a:rPr>
                <a:t>p</a:t>
              </a:r>
              <a:endParaRPr lang="zh-CN" altLang="en-US" sz="2000" dirty="0">
                <a:latin typeface="Consolas" pitchFamily="49" charset="0"/>
                <a:ea typeface="楷体" pitchFamily="49" charset="-122"/>
                <a:cs typeface="Consolas" pitchFamily="49" charset="0"/>
              </a:endParaRPr>
            </a:p>
          </p:txBody>
        </p:sp>
        <p:sp>
          <p:nvSpPr>
            <p:cNvPr id="8" name="矩形 7"/>
            <p:cNvSpPr/>
            <p:nvPr/>
          </p:nvSpPr>
          <p:spPr>
            <a:xfrm>
              <a:off x="928662" y="4000504"/>
              <a:ext cx="7929618" cy="971614"/>
            </a:xfrm>
            <a:prstGeom prst="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cxnSp>
          <p:nvCxnSpPr>
            <p:cNvPr id="9" name="直接箭头连接符 8"/>
            <p:cNvCxnSpPr/>
            <p:nvPr/>
          </p:nvCxnSpPr>
          <p:spPr>
            <a:xfrm rot="5400000">
              <a:off x="1807378" y="5450724"/>
              <a:ext cx="957212"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组合 12"/>
          <p:cNvGrpSpPr/>
          <p:nvPr/>
        </p:nvGrpSpPr>
        <p:grpSpPr>
          <a:xfrm>
            <a:off x="928662" y="1459833"/>
            <a:ext cx="7929618" cy="3017349"/>
            <a:chOff x="928662" y="2714620"/>
            <a:chExt cx="7929618" cy="3017349"/>
          </a:xfrm>
        </p:grpSpPr>
        <p:sp>
          <p:nvSpPr>
            <p:cNvPr id="3" name="矩形 2"/>
            <p:cNvSpPr/>
            <p:nvPr/>
          </p:nvSpPr>
          <p:spPr>
            <a:xfrm>
              <a:off x="928662" y="2714620"/>
              <a:ext cx="7929618" cy="1285090"/>
            </a:xfrm>
            <a:prstGeom prst="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cxnSp>
          <p:nvCxnSpPr>
            <p:cNvPr id="5" name="直接箭头连接符 4"/>
            <p:cNvCxnSpPr>
              <a:cxnSpLocks/>
            </p:cNvCxnSpPr>
            <p:nvPr/>
          </p:nvCxnSpPr>
          <p:spPr>
            <a:xfrm flipH="1">
              <a:off x="3499637" y="3857860"/>
              <a:ext cx="1587" cy="1510005"/>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85984" y="5331859"/>
              <a:ext cx="5500726" cy="400110"/>
            </a:xfrm>
            <a:prstGeom prst="rect">
              <a:avLst/>
            </a:prstGeom>
            <a:noFill/>
          </p:spPr>
          <p:txBody>
            <a:bodyPr wrap="square" rtlCol="0">
              <a:spAutoFit/>
            </a:bodyPr>
            <a:lstStyle/>
            <a:p>
              <a:pPr algn="l"/>
              <a:r>
                <a:rPr lang="zh-CN" altLang="en-US" sz="2000" dirty="0">
                  <a:latin typeface="Consolas" pitchFamily="49" charset="0"/>
                  <a:ea typeface="楷体" pitchFamily="49" charset="-122"/>
                  <a:cs typeface="Consolas" pitchFamily="49" charset="0"/>
                </a:rPr>
                <a:t>在有序单链表中查找插入</a:t>
              </a:r>
              <a:r>
                <a:rPr kumimoji="1" lang="zh-CN" altLang="en-US" sz="2000" dirty="0">
                  <a:latin typeface="Consolas" pitchFamily="49" charset="0"/>
                  <a:ea typeface="楷体" pitchFamily="49" charset="-122"/>
                  <a:cs typeface="Consolas" pitchFamily="49" charset="0"/>
                </a:rPr>
                <a:t>结点的前驱结点</a:t>
              </a:r>
              <a:r>
                <a:rPr kumimoji="1" lang="en-US" altLang="zh-CN" sz="2000" dirty="0">
                  <a:latin typeface="Consolas" pitchFamily="49" charset="0"/>
                  <a:ea typeface="楷体" pitchFamily="49" charset="-122"/>
                  <a:cs typeface="Consolas" pitchFamily="49" charset="0"/>
                </a:rPr>
                <a:t>pre</a:t>
              </a:r>
              <a:endParaRPr lang="zh-CN" altLang="en-US" sz="2000" dirty="0">
                <a:latin typeface="Consolas" pitchFamily="49" charset="0"/>
                <a:ea typeface="楷体" pitchFamily="49" charset="-122"/>
                <a:cs typeface="Consolas" pitchFamily="49" charset="0"/>
              </a:endParaRPr>
            </a:p>
          </p:txBody>
        </p:sp>
      </p:grpSp>
      <p:sp>
        <p:nvSpPr>
          <p:cNvPr id="13" name="Text Box 5"/>
          <p:cNvSpPr txBox="1">
            <a:spLocks noChangeArrowheads="1"/>
          </p:cNvSpPr>
          <p:nvPr/>
        </p:nvSpPr>
        <p:spPr bwMode="auto">
          <a:xfrm>
            <a:off x="500034" y="5662409"/>
            <a:ext cx="4676778" cy="430887"/>
          </a:xfrm>
          <a:prstGeom prst="rect">
            <a:avLst/>
          </a:prstGeom>
          <a:noFill/>
          <a:ln w="38100" algn="ctr">
            <a:noFill/>
            <a:miter lim="800000"/>
            <a:headEnd/>
            <a:tailEnd/>
          </a:ln>
          <a:effectLst/>
        </p:spPr>
        <p:txBody>
          <a:bodyPr wrap="square">
            <a:spAutoFit/>
          </a:bodyPr>
          <a:lstStyle/>
          <a:p>
            <a:pPr algn="l">
              <a:spcBef>
                <a:spcPct val="50000"/>
              </a:spcBef>
            </a:pPr>
            <a:r>
              <a:rPr lang="zh-CN" altLang="en-US" sz="2200" dirty="0">
                <a:latin typeface="Consolas" pitchFamily="49" charset="0"/>
                <a:ea typeface="楷体" pitchFamily="49" charset="-122"/>
                <a:cs typeface="Consolas" pitchFamily="49" charset="0"/>
              </a:rPr>
              <a:t>该算法的时间复杂度为</a:t>
            </a:r>
            <a:r>
              <a:rPr lang="en-US" altLang="zh-CN" sz="2200" dirty="0">
                <a:latin typeface="Consolas" pitchFamily="49" charset="0"/>
                <a:ea typeface="楷体" pitchFamily="49" charset="-122"/>
                <a:cs typeface="Consolas" pitchFamily="49" charset="0"/>
              </a:rPr>
              <a:t>O(</a:t>
            </a:r>
            <a:r>
              <a:rPr lang="en-US" altLang="zh-CN" sz="2200" i="1" dirty="0">
                <a:latin typeface="Consolas" pitchFamily="49" charset="0"/>
                <a:ea typeface="楷体" pitchFamily="49" charset="-122"/>
                <a:cs typeface="Consolas" pitchFamily="49" charset="0"/>
              </a:rPr>
              <a:t>n</a:t>
            </a:r>
            <a:r>
              <a:rPr lang="en-US" altLang="zh-CN" sz="2200" baseline="30000" dirty="0">
                <a:latin typeface="Consolas" pitchFamily="49" charset="0"/>
                <a:ea typeface="楷体" pitchFamily="49" charset="-122"/>
                <a:cs typeface="Consolas" pitchFamily="49" charset="0"/>
              </a:rPr>
              <a:t>2</a:t>
            </a:r>
            <a:r>
              <a:rPr lang="en-US" altLang="zh-CN" sz="2200" dirty="0">
                <a:latin typeface="Consolas" pitchFamily="49" charset="0"/>
                <a:ea typeface="楷体" pitchFamily="49" charset="-122"/>
                <a:cs typeface="Consolas" pitchFamily="49" charset="0"/>
              </a:rPr>
              <a:t>)</a:t>
            </a:r>
            <a:r>
              <a:rPr lang="zh-CN" altLang="en-US" sz="2200" dirty="0">
                <a:latin typeface="Consolas" pitchFamily="49" charset="0"/>
                <a:ea typeface="楷体" pitchFamily="49" charset="-122"/>
                <a:cs typeface="Consolas" pitchFamily="49" charset="0"/>
              </a:rPr>
              <a:t>。</a:t>
            </a:r>
          </a:p>
        </p:txBody>
      </p:sp>
      <p:sp>
        <p:nvSpPr>
          <p:cNvPr id="10" name="幻灯片编号占位符 9"/>
          <p:cNvSpPr>
            <a:spLocks noGrp="1"/>
          </p:cNvSpPr>
          <p:nvPr>
            <p:ph type="sldNum" sz="quarter" idx="12"/>
          </p:nvPr>
        </p:nvSpPr>
        <p:spPr/>
        <p:txBody>
          <a:bodyPr/>
          <a:lstStyle/>
          <a:p>
            <a:fld id="{BC067DFE-42A7-4CB5-93C4-F2F97DA7580C}" type="slidenum">
              <a:rPr lang="en-US" altLang="zh-CN" smtClean="0"/>
              <a:pPr/>
              <a:t>72</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6582"/>
    </mc:Choice>
    <mc:Fallback xmlns="">
      <p:transition xmlns:p14="http://schemas.microsoft.com/office/powerpoint/2010/main" spd="slow" advTm="658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2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2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xit" presetSubtype="4" fill="hold" nodeType="clickEffect">
                                  <p:stCondLst>
                                    <p:cond delay="0"/>
                                  </p:stCondLst>
                                  <p:childTnLst>
                                    <p:animEffect transition="out" filter="wipe(down)">
                                      <p:cBhvr>
                                        <p:cTn id="18" dur="500"/>
                                        <p:tgtEl>
                                          <p:spTgt spid="4"/>
                                        </p:tgtEl>
                                      </p:cBhvr>
                                    </p:animEffect>
                                    <p:set>
                                      <p:cBhvr>
                                        <p:cTn id="19" dur="1" fill="hold">
                                          <p:stCondLst>
                                            <p:cond delay="499"/>
                                          </p:stCondLst>
                                        </p:cTn>
                                        <p:tgtEl>
                                          <p:spTgt spid="4"/>
                                        </p:tgtEl>
                                        <p:attrNameLst>
                                          <p:attrName>style.visibility</p:attrName>
                                        </p:attrNameLst>
                                      </p:cBhvr>
                                      <p:to>
                                        <p:strVal val="hidden"/>
                                      </p:to>
                                    </p:se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81922">
                                            <p:txEl>
                                              <p:pRg st="5" end="5"/>
                                            </p:txEl>
                                          </p:spTgt>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81922">
                                            <p:txEl>
                                              <p:pRg st="6" end="6"/>
                                            </p:txEl>
                                          </p:spTgt>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0"/>
                                          </p:stCondLst>
                                        </p:cTn>
                                        <p:tgtEl>
                                          <p:spTgt spid="81922">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xit" presetSubtype="4" fill="hold" nodeType="clickEffect">
                                  <p:stCondLst>
                                    <p:cond delay="0"/>
                                  </p:stCondLst>
                                  <p:childTnLst>
                                    <p:animEffect transition="out" filter="wipe(down)">
                                      <p:cBhvr>
                                        <p:cTn id="36" dur="500"/>
                                        <p:tgtEl>
                                          <p:spTgt spid="2"/>
                                        </p:tgtEl>
                                      </p:cBhvr>
                                    </p:animEffect>
                                    <p:set>
                                      <p:cBhvr>
                                        <p:cTn id="37" dur="1" fill="hold">
                                          <p:stCondLst>
                                            <p:cond delay="499"/>
                                          </p:stCondLst>
                                        </p:cTn>
                                        <p:tgtEl>
                                          <p:spTgt spid="2"/>
                                        </p:tgtEl>
                                        <p:attrNameLst>
                                          <p:attrName>style.visibility</p:attrName>
                                        </p:attrNameLst>
                                      </p:cBhvr>
                                      <p:to>
                                        <p:strVal val="hidden"/>
                                      </p:to>
                                    </p:se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928662" y="2285992"/>
            <a:ext cx="7643866" cy="861774"/>
          </a:xfrm>
          <a:prstGeom prst="rect">
            <a:avLst/>
          </a:prstGeom>
          <a:noFill/>
          <a:ln w="9525">
            <a:noFill/>
            <a:miter lim="800000"/>
            <a:headEnd/>
            <a:tailEnd/>
          </a:ln>
          <a:effectLst/>
        </p:spPr>
        <p:txBody>
          <a:bodyPr wrap="square">
            <a:spAutoFit/>
          </a:bodyPr>
          <a:lstStyle/>
          <a:p>
            <a:pPr marL="457200" indent="-457200" algn="just">
              <a:spcBef>
                <a:spcPct val="50000"/>
              </a:spcBef>
              <a:buBlip>
                <a:blip r:embed="rId2"/>
              </a:buBlip>
            </a:pPr>
            <a:r>
              <a:rPr kumimoji="1" lang="zh-CN" altLang="en-US" sz="2000" dirty="0">
                <a:latin typeface="微软雅黑" pitchFamily="34" charset="-122"/>
                <a:ea typeface="微软雅黑" pitchFamily="34" charset="-122"/>
                <a:cs typeface="Consolas" pitchFamily="49" charset="0"/>
              </a:rPr>
              <a:t>单链表有尾插法和头插法两种建表算法。</a:t>
            </a:r>
            <a:endParaRPr kumimoji="1" lang="en-US" altLang="zh-CN" sz="2000" dirty="0">
              <a:latin typeface="微软雅黑" pitchFamily="34" charset="-122"/>
              <a:ea typeface="微软雅黑" pitchFamily="34" charset="-122"/>
              <a:cs typeface="Consolas" pitchFamily="49" charset="0"/>
            </a:endParaRPr>
          </a:p>
          <a:p>
            <a:pPr marL="457200" indent="-457200" algn="just">
              <a:spcBef>
                <a:spcPct val="50000"/>
              </a:spcBef>
              <a:buBlip>
                <a:blip r:embed="rId2"/>
              </a:buBlip>
            </a:pPr>
            <a:r>
              <a:rPr kumimoji="1" lang="zh-CN" altLang="en-US" sz="2000" dirty="0">
                <a:latin typeface="微软雅黑" pitchFamily="34" charset="-122"/>
                <a:ea typeface="微软雅黑" pitchFamily="34" charset="-122"/>
                <a:cs typeface="Consolas" pitchFamily="49" charset="0"/>
              </a:rPr>
              <a:t>很多算法是以这两个建表算法为基础进行设计的。</a:t>
            </a:r>
          </a:p>
        </p:txBody>
      </p:sp>
      <p:sp>
        <p:nvSpPr>
          <p:cNvPr id="4" name="TextBox 3"/>
          <p:cNvSpPr txBox="1"/>
          <p:nvPr/>
        </p:nvSpPr>
        <p:spPr>
          <a:xfrm>
            <a:off x="1000100" y="1285860"/>
            <a:ext cx="4929222"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l"/>
            <a:r>
              <a:rPr lang="zh-CN" altLang="en-US" sz="2800" dirty="0">
                <a:solidFill>
                  <a:srgbClr val="FF3300"/>
                </a:solidFill>
                <a:latin typeface="楷体" pitchFamily="49" charset="-122"/>
                <a:ea typeface="楷体" pitchFamily="49" charset="-122"/>
                <a:sym typeface="Wingdings"/>
              </a:rPr>
              <a:t></a:t>
            </a:r>
            <a:r>
              <a:rPr lang="zh-CN" altLang="en-US" dirty="0">
                <a:solidFill>
                  <a:srgbClr val="FF3300"/>
                </a:solidFill>
                <a:latin typeface="楷体" pitchFamily="49" charset="-122"/>
                <a:ea typeface="楷体" pitchFamily="49" charset="-122"/>
                <a:sym typeface="Wingdings"/>
              </a:rPr>
              <a:t> 以建表算法为基础的算法设计  </a:t>
            </a:r>
            <a:endParaRPr lang="zh-CN" altLang="en-US" dirty="0">
              <a:solidFill>
                <a:srgbClr val="FF3300"/>
              </a:solidFill>
              <a:latin typeface="楷体" pitchFamily="49" charset="-122"/>
              <a:ea typeface="楷体" pitchFamily="49" charset="-122"/>
            </a:endParaRPr>
          </a:p>
        </p:txBody>
      </p:sp>
      <p:sp>
        <p:nvSpPr>
          <p:cNvPr id="3" name="幻灯片编号占位符 2"/>
          <p:cNvSpPr>
            <a:spLocks noGrp="1"/>
          </p:cNvSpPr>
          <p:nvPr>
            <p:ph type="sldNum" sz="quarter" idx="12"/>
          </p:nvPr>
        </p:nvSpPr>
        <p:spPr/>
        <p:txBody>
          <a:bodyPr/>
          <a:lstStyle/>
          <a:p>
            <a:fld id="{BC067DFE-42A7-4CB5-93C4-F2F97DA7580C}" type="slidenum">
              <a:rPr lang="en-US" altLang="zh-CN" smtClean="0"/>
              <a:pPr/>
              <a:t>73</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advTm="9095"/>
    </mc:Choice>
    <mc:Fallback xmlns="">
      <p:transition xmlns:p14="http://schemas.microsoft.com/office/powerpoint/2010/main" spd="slow" advTm="9095"/>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714348" y="331611"/>
            <a:ext cx="7000924" cy="1954381"/>
          </a:xfrm>
          <a:prstGeom prst="rect">
            <a:avLst/>
          </a:prstGeom>
          <a:noFill/>
          <a:ln w="9525">
            <a:noFill/>
            <a:miter lim="800000"/>
            <a:headEnd/>
            <a:tailEnd/>
          </a:ln>
          <a:effectLst/>
        </p:spPr>
        <p:txBody>
          <a:bodyPr wrap="square">
            <a:spAutoFit/>
          </a:bodyPr>
          <a:lstStyle/>
          <a:p>
            <a:pPr algn="just">
              <a:spcBef>
                <a:spcPct val="50000"/>
              </a:spcBef>
            </a:pPr>
            <a:r>
              <a:rPr kumimoji="1" lang="en-US" altLang="zh-CN" sz="2200" dirty="0">
                <a:solidFill>
                  <a:srgbClr val="FF3300"/>
                </a:solidFill>
                <a:latin typeface="Consolas" pitchFamily="49" charset="0"/>
                <a:ea typeface="楷体" pitchFamily="49" charset="-122"/>
                <a:cs typeface="Consolas" pitchFamily="49" charset="0"/>
              </a:rPr>
              <a:t>  </a:t>
            </a:r>
            <a:r>
              <a:rPr kumimoji="1" lang="en-US" altLang="zh-CN" sz="2200" dirty="0">
                <a:solidFill>
                  <a:srgbClr val="FF3300"/>
                </a:solidFill>
                <a:latin typeface="Consolas" pitchFamily="49" charset="0"/>
                <a:ea typeface="黑体" pitchFamily="49" charset="-122"/>
                <a:cs typeface="Consolas" pitchFamily="49" charset="0"/>
              </a:rPr>
              <a:t>【</a:t>
            </a:r>
            <a:r>
              <a:rPr kumimoji="1" lang="zh-CN" altLang="en-US" sz="2200" dirty="0">
                <a:solidFill>
                  <a:srgbClr val="FF3300"/>
                </a:solidFill>
                <a:latin typeface="Consolas" pitchFamily="49" charset="0"/>
                <a:ea typeface="楷体" pitchFamily="49" charset="-122"/>
                <a:cs typeface="Consolas" pitchFamily="49" charset="0"/>
              </a:rPr>
              <a:t>例（补充）</a:t>
            </a:r>
            <a:r>
              <a:rPr kumimoji="1" lang="en-US" altLang="zh-CN" sz="2200" dirty="0">
                <a:solidFill>
                  <a:srgbClr val="FF3300"/>
                </a:solidFill>
                <a:latin typeface="Consolas" pitchFamily="49" charset="0"/>
                <a:ea typeface="黑体" pitchFamily="49" charset="-122"/>
                <a:cs typeface="Consolas" pitchFamily="49" charset="0"/>
              </a:rPr>
              <a:t>】 </a:t>
            </a:r>
            <a:r>
              <a:rPr kumimoji="1" lang="zh-CN" altLang="en-US" sz="2200" dirty="0">
                <a:latin typeface="Consolas" pitchFamily="49" charset="0"/>
                <a:ea typeface="楷体" pitchFamily="49" charset="-122"/>
                <a:cs typeface="Consolas" pitchFamily="49" charset="0"/>
              </a:rPr>
              <a:t>假设</a:t>
            </a:r>
            <a:r>
              <a:rPr kumimoji="1" lang="zh-CN" altLang="zh-CN" sz="2200" dirty="0">
                <a:latin typeface="Consolas" pitchFamily="49" charset="0"/>
                <a:ea typeface="楷体" pitchFamily="49" charset="-122"/>
                <a:cs typeface="Consolas" pitchFamily="49" charset="0"/>
              </a:rPr>
              <a:t>有一个带头</a:t>
            </a:r>
            <a:r>
              <a:rPr kumimoji="1" lang="zh-CN" altLang="en-US" sz="2200" dirty="0">
                <a:latin typeface="Consolas" pitchFamily="49" charset="0"/>
                <a:ea typeface="楷体" pitchFamily="49" charset="-122"/>
                <a:cs typeface="Consolas" pitchFamily="49" charset="0"/>
              </a:rPr>
              <a:t>结点</a:t>
            </a:r>
            <a:r>
              <a:rPr kumimoji="1" lang="zh-CN" altLang="zh-CN" sz="2200" dirty="0">
                <a:latin typeface="Consolas" pitchFamily="49" charset="0"/>
                <a:ea typeface="楷体" pitchFamily="49" charset="-122"/>
                <a:cs typeface="Consolas" pitchFamily="49" charset="0"/>
              </a:rPr>
              <a:t>的单链表</a:t>
            </a:r>
            <a:endParaRPr kumimoji="1" lang="en-US" altLang="zh-CN" sz="2200" dirty="0">
              <a:latin typeface="Consolas" pitchFamily="49" charset="0"/>
              <a:ea typeface="楷体" pitchFamily="49" charset="-122"/>
              <a:cs typeface="Consolas" pitchFamily="49" charset="0"/>
            </a:endParaRPr>
          </a:p>
          <a:p>
            <a:pPr algn="just">
              <a:spcBef>
                <a:spcPct val="50000"/>
              </a:spcBef>
            </a:pPr>
            <a:r>
              <a:rPr kumimoji="1" lang="en-US" altLang="zh-CN" sz="2200" dirty="0">
                <a:latin typeface="Consolas" pitchFamily="49" charset="0"/>
                <a:ea typeface="楷体" pitchFamily="49" charset="-122"/>
                <a:cs typeface="Consolas" pitchFamily="49" charset="0"/>
              </a:rPr>
              <a:t>     L=</a:t>
            </a:r>
            <a:r>
              <a:rPr kumimoji="1" lang="zh-CN" altLang="en-US" sz="2200" dirty="0">
                <a:latin typeface="Consolas" pitchFamily="49" charset="0"/>
                <a:ea typeface="楷体" pitchFamily="49" charset="-122"/>
                <a:cs typeface="Consolas" pitchFamily="49" charset="0"/>
              </a:rPr>
              <a:t>（</a:t>
            </a:r>
            <a:r>
              <a:rPr kumimoji="1" lang="en-US" altLang="zh-CN" sz="2200" i="1" dirty="0">
                <a:latin typeface="Consolas" pitchFamily="49" charset="0"/>
                <a:ea typeface="楷体" pitchFamily="49" charset="-122"/>
                <a:cs typeface="Consolas" pitchFamily="49" charset="0"/>
              </a:rPr>
              <a:t>a</a:t>
            </a:r>
            <a:r>
              <a:rPr kumimoji="1" lang="en-US" altLang="zh-CN" sz="2200" baseline="-25000" dirty="0">
                <a:latin typeface="Consolas" pitchFamily="49" charset="0"/>
                <a:ea typeface="楷体" pitchFamily="49" charset="-122"/>
                <a:cs typeface="Consolas" pitchFamily="49" charset="0"/>
              </a:rPr>
              <a:t>1</a:t>
            </a:r>
            <a:r>
              <a:rPr kumimoji="1" lang="zh-CN" altLang="en-US" sz="2200" dirty="0">
                <a:latin typeface="Consolas" pitchFamily="49" charset="0"/>
                <a:ea typeface="楷体" pitchFamily="49" charset="-122"/>
                <a:cs typeface="Consolas" pitchFamily="49" charset="0"/>
              </a:rPr>
              <a:t>，</a:t>
            </a:r>
            <a:r>
              <a:rPr kumimoji="1" lang="en-US" altLang="zh-CN" sz="2200" i="1" dirty="0">
                <a:latin typeface="Consolas" pitchFamily="49" charset="0"/>
                <a:ea typeface="楷体" pitchFamily="49" charset="-122"/>
                <a:cs typeface="Consolas" pitchFamily="49" charset="0"/>
              </a:rPr>
              <a:t>a</a:t>
            </a:r>
            <a:r>
              <a:rPr kumimoji="1" lang="en-US" altLang="zh-CN" sz="2200" baseline="-25000" dirty="0">
                <a:latin typeface="Consolas" pitchFamily="49" charset="0"/>
                <a:ea typeface="楷体" pitchFamily="49" charset="-122"/>
                <a:cs typeface="Consolas" pitchFamily="49" charset="0"/>
              </a:rPr>
              <a:t>2</a:t>
            </a:r>
            <a:r>
              <a:rPr kumimoji="1" lang="zh-CN" altLang="en-US" sz="2200" dirty="0">
                <a:latin typeface="Consolas" pitchFamily="49" charset="0"/>
                <a:ea typeface="楷体" pitchFamily="49" charset="-122"/>
                <a:cs typeface="Consolas" pitchFamily="49" charset="0"/>
              </a:rPr>
              <a:t>，</a:t>
            </a:r>
            <a:r>
              <a:rPr kumimoji="1" lang="en-US" altLang="zh-CN" sz="2200" dirty="0">
                <a:latin typeface="Consolas" pitchFamily="49" charset="0"/>
                <a:ea typeface="楷体" pitchFamily="49" charset="-122"/>
                <a:cs typeface="Consolas" pitchFamily="49" charset="0"/>
              </a:rPr>
              <a:t>…</a:t>
            </a:r>
            <a:r>
              <a:rPr kumimoji="1" lang="zh-CN" altLang="en-US" sz="2200" dirty="0">
                <a:latin typeface="Consolas" pitchFamily="49" charset="0"/>
                <a:ea typeface="楷体" pitchFamily="49" charset="-122"/>
                <a:cs typeface="Consolas" pitchFamily="49" charset="0"/>
              </a:rPr>
              <a:t>，</a:t>
            </a:r>
            <a:r>
              <a:rPr kumimoji="1" lang="en-US" altLang="zh-CN" sz="2200" i="1" dirty="0">
                <a:latin typeface="Consolas" pitchFamily="49" charset="0"/>
                <a:ea typeface="楷体" pitchFamily="49" charset="-122"/>
                <a:cs typeface="Consolas" pitchFamily="49" charset="0"/>
              </a:rPr>
              <a:t>a</a:t>
            </a:r>
            <a:r>
              <a:rPr kumimoji="1" lang="en-US" altLang="zh-CN" sz="2200" i="1" baseline="-25000" dirty="0">
                <a:latin typeface="Consolas" pitchFamily="49" charset="0"/>
                <a:ea typeface="楷体" pitchFamily="49" charset="-122"/>
                <a:cs typeface="Consolas" pitchFamily="49" charset="0"/>
              </a:rPr>
              <a:t>n</a:t>
            </a:r>
            <a:r>
              <a:rPr kumimoji="1" lang="zh-CN" altLang="en-US" sz="2200" dirty="0">
                <a:latin typeface="Consolas" pitchFamily="49" charset="0"/>
                <a:ea typeface="楷体" pitchFamily="49" charset="-122"/>
                <a:cs typeface="Consolas" pitchFamily="49" charset="0"/>
              </a:rPr>
              <a:t>）。、</a:t>
            </a:r>
            <a:endParaRPr kumimoji="1" lang="en-US" altLang="zh-CN" sz="2200" dirty="0">
              <a:latin typeface="Consolas" pitchFamily="49" charset="0"/>
              <a:ea typeface="楷体" pitchFamily="49" charset="-122"/>
              <a:cs typeface="Consolas" pitchFamily="49" charset="0"/>
            </a:endParaRPr>
          </a:p>
          <a:p>
            <a:pPr algn="just">
              <a:spcBef>
                <a:spcPct val="50000"/>
              </a:spcBef>
            </a:pPr>
            <a:r>
              <a:rPr kumimoji="1" lang="zh-CN" altLang="en-US" sz="2200" dirty="0">
                <a:latin typeface="Consolas" pitchFamily="49" charset="0"/>
                <a:ea typeface="楷体" pitchFamily="49" charset="-122"/>
                <a:cs typeface="Consolas" pitchFamily="49" charset="0"/>
              </a:rPr>
              <a:t>设计一个算法将所有结点逆置，即：</a:t>
            </a:r>
          </a:p>
          <a:p>
            <a:pPr algn="just">
              <a:spcBef>
                <a:spcPct val="50000"/>
              </a:spcBef>
            </a:pPr>
            <a:r>
              <a:rPr kumimoji="1" lang="zh-CN" altLang="en-US" sz="2200" dirty="0">
                <a:latin typeface="Consolas" pitchFamily="49" charset="0"/>
                <a:ea typeface="楷体" pitchFamily="49" charset="-122"/>
                <a:cs typeface="Consolas" pitchFamily="49" charset="0"/>
              </a:rPr>
              <a:t>　　　</a:t>
            </a:r>
            <a:r>
              <a:rPr kumimoji="1" lang="en-US" altLang="zh-CN" sz="2200" dirty="0">
                <a:latin typeface="Consolas" pitchFamily="49" charset="0"/>
                <a:ea typeface="楷体" pitchFamily="49" charset="-122"/>
                <a:cs typeface="Consolas" pitchFamily="49" charset="0"/>
              </a:rPr>
              <a:t>L=</a:t>
            </a:r>
            <a:r>
              <a:rPr kumimoji="1" lang="zh-CN" altLang="en-US" sz="2200" dirty="0">
                <a:latin typeface="Consolas" pitchFamily="49" charset="0"/>
                <a:ea typeface="楷体" pitchFamily="49" charset="-122"/>
                <a:cs typeface="Consolas" pitchFamily="49" charset="0"/>
              </a:rPr>
              <a:t>（</a:t>
            </a:r>
            <a:r>
              <a:rPr kumimoji="1" lang="en-US" altLang="zh-CN" sz="2200" i="1" dirty="0">
                <a:latin typeface="Consolas" pitchFamily="49" charset="0"/>
                <a:ea typeface="楷体" pitchFamily="49" charset="-122"/>
                <a:cs typeface="Consolas" pitchFamily="49" charset="0"/>
              </a:rPr>
              <a:t>a</a:t>
            </a:r>
            <a:r>
              <a:rPr kumimoji="1" lang="en-US" altLang="zh-CN" sz="2200" i="1" baseline="-25000" dirty="0">
                <a:latin typeface="Consolas" pitchFamily="49" charset="0"/>
                <a:ea typeface="楷体" pitchFamily="49" charset="-122"/>
                <a:cs typeface="Consolas" pitchFamily="49" charset="0"/>
              </a:rPr>
              <a:t>n</a:t>
            </a:r>
            <a:r>
              <a:rPr kumimoji="1" lang="zh-CN" altLang="en-US" sz="2200" dirty="0">
                <a:latin typeface="Consolas" pitchFamily="49" charset="0"/>
                <a:ea typeface="楷体" pitchFamily="49" charset="-122"/>
                <a:cs typeface="Consolas" pitchFamily="49" charset="0"/>
              </a:rPr>
              <a:t>，</a:t>
            </a:r>
            <a:r>
              <a:rPr kumimoji="1" lang="en-US" altLang="zh-CN" sz="2200" i="1" dirty="0">
                <a:latin typeface="Consolas" pitchFamily="49" charset="0"/>
                <a:ea typeface="楷体" pitchFamily="49" charset="-122"/>
                <a:cs typeface="Consolas" pitchFamily="49" charset="0"/>
              </a:rPr>
              <a:t>a</a:t>
            </a:r>
            <a:r>
              <a:rPr kumimoji="1" lang="en-US" altLang="zh-CN" sz="2200" i="1" baseline="-25000" dirty="0">
                <a:latin typeface="Consolas" pitchFamily="49" charset="0"/>
                <a:ea typeface="楷体" pitchFamily="49" charset="-122"/>
                <a:cs typeface="Consolas" pitchFamily="49" charset="0"/>
              </a:rPr>
              <a:t>n</a:t>
            </a:r>
            <a:r>
              <a:rPr kumimoji="1" lang="en-US" altLang="zh-CN" sz="2200" baseline="-25000" dirty="0">
                <a:latin typeface="Consolas" pitchFamily="49" charset="0"/>
                <a:ea typeface="楷体" pitchFamily="49" charset="-122"/>
                <a:cs typeface="Consolas" pitchFamily="49" charset="0"/>
              </a:rPr>
              <a:t>-1</a:t>
            </a:r>
            <a:r>
              <a:rPr kumimoji="1" lang="zh-CN" altLang="en-US" sz="2200" dirty="0">
                <a:latin typeface="Consolas" pitchFamily="49" charset="0"/>
                <a:ea typeface="楷体" pitchFamily="49" charset="-122"/>
                <a:cs typeface="Consolas" pitchFamily="49" charset="0"/>
              </a:rPr>
              <a:t>，</a:t>
            </a:r>
            <a:r>
              <a:rPr kumimoji="1" lang="en-US" altLang="zh-CN" sz="2200" dirty="0">
                <a:latin typeface="Consolas" pitchFamily="49" charset="0"/>
                <a:ea typeface="楷体" pitchFamily="49" charset="-122"/>
                <a:cs typeface="Consolas" pitchFamily="49" charset="0"/>
              </a:rPr>
              <a:t>…</a:t>
            </a:r>
            <a:r>
              <a:rPr kumimoji="1" lang="zh-CN" altLang="en-US" sz="2200" dirty="0">
                <a:latin typeface="Consolas" pitchFamily="49" charset="0"/>
                <a:ea typeface="楷体" pitchFamily="49" charset="-122"/>
                <a:cs typeface="Consolas" pitchFamily="49" charset="0"/>
              </a:rPr>
              <a:t>，</a:t>
            </a:r>
            <a:r>
              <a:rPr kumimoji="1" lang="en-US" altLang="zh-CN" sz="2200" i="1" dirty="0">
                <a:latin typeface="Consolas" pitchFamily="49" charset="0"/>
                <a:ea typeface="楷体" pitchFamily="49" charset="-122"/>
                <a:cs typeface="Consolas" pitchFamily="49" charset="0"/>
              </a:rPr>
              <a:t>a</a:t>
            </a:r>
            <a:r>
              <a:rPr kumimoji="1" lang="en-US" altLang="zh-CN" sz="2200" baseline="-25000" dirty="0">
                <a:latin typeface="Consolas" pitchFamily="49" charset="0"/>
                <a:ea typeface="楷体" pitchFamily="49" charset="-122"/>
                <a:cs typeface="Consolas" pitchFamily="49" charset="0"/>
              </a:rPr>
              <a:t>1</a:t>
            </a:r>
            <a:r>
              <a:rPr kumimoji="1" lang="zh-CN" altLang="en-US" sz="2200" dirty="0">
                <a:latin typeface="Consolas" pitchFamily="49" charset="0"/>
                <a:ea typeface="楷体" pitchFamily="49" charset="-122"/>
                <a:cs typeface="Consolas" pitchFamily="49" charset="0"/>
              </a:rPr>
              <a:t>）</a:t>
            </a:r>
            <a:endParaRPr kumimoji="1" lang="en-US" altLang="zh-CN" sz="2200" dirty="0">
              <a:latin typeface="Consolas" pitchFamily="49" charset="0"/>
              <a:ea typeface="楷体" pitchFamily="49" charset="-122"/>
              <a:cs typeface="Consolas" pitchFamily="49" charset="0"/>
            </a:endParaRPr>
          </a:p>
        </p:txBody>
      </p:sp>
      <p:grpSp>
        <p:nvGrpSpPr>
          <p:cNvPr id="27" name="组合 26"/>
          <p:cNvGrpSpPr/>
          <p:nvPr/>
        </p:nvGrpSpPr>
        <p:grpSpPr>
          <a:xfrm>
            <a:off x="857224" y="2714620"/>
            <a:ext cx="6338924" cy="2643206"/>
            <a:chOff x="857224" y="2285992"/>
            <a:chExt cx="6338924" cy="2643206"/>
          </a:xfrm>
        </p:grpSpPr>
        <p:sp>
          <p:nvSpPr>
            <p:cNvPr id="3" name="Rectangle 32"/>
            <p:cNvSpPr>
              <a:spLocks noChangeArrowheads="1"/>
            </p:cNvSpPr>
            <p:nvPr/>
          </p:nvSpPr>
          <p:spPr bwMode="auto">
            <a:xfrm>
              <a:off x="1484287" y="4562486"/>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 name="Rectangle 33"/>
            <p:cNvSpPr>
              <a:spLocks noChangeArrowheads="1"/>
            </p:cNvSpPr>
            <p:nvPr/>
          </p:nvSpPr>
          <p:spPr bwMode="auto">
            <a:xfrm>
              <a:off x="1844649" y="4562486"/>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1800" dirty="0">
                  <a:solidFill>
                    <a:srgbClr val="0000FF"/>
                  </a:solidFill>
                  <a:latin typeface="Consolas" pitchFamily="49" charset="0"/>
                  <a:ea typeface="宋体" pitchFamily="2" charset="-122"/>
                  <a:cs typeface="Consolas" pitchFamily="49" charset="0"/>
                </a:rPr>
                <a:t>∧</a:t>
              </a:r>
              <a:endParaRPr lang="zh-CN" altLang="zh-CN" sz="1800" dirty="0">
                <a:solidFill>
                  <a:srgbClr val="0000FF"/>
                </a:solidFill>
                <a:latin typeface="Consolas" pitchFamily="49" charset="0"/>
                <a:ea typeface="宋体" pitchFamily="2" charset="-122"/>
                <a:cs typeface="Consolas" pitchFamily="49" charset="0"/>
              </a:endParaRPr>
            </a:p>
          </p:txBody>
        </p:sp>
        <p:sp>
          <p:nvSpPr>
            <p:cNvPr id="5" name="Line 34"/>
            <p:cNvSpPr>
              <a:spLocks noChangeShapeType="1"/>
            </p:cNvSpPr>
            <p:nvPr/>
          </p:nvSpPr>
          <p:spPr bwMode="auto">
            <a:xfrm>
              <a:off x="1136624" y="4741873"/>
              <a:ext cx="360363" cy="0"/>
            </a:xfrm>
            <a:prstGeom prst="line">
              <a:avLst/>
            </a:prstGeom>
            <a:noFill/>
            <a:ln w="28575">
              <a:solidFill>
                <a:srgbClr val="7030A0"/>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6" name="Text Box 35"/>
            <p:cNvSpPr txBox="1">
              <a:spLocks noChangeArrowheads="1"/>
            </p:cNvSpPr>
            <p:nvPr/>
          </p:nvSpPr>
          <p:spPr bwMode="auto">
            <a:xfrm>
              <a:off x="857224" y="4562486"/>
              <a:ext cx="268288" cy="366712"/>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宋体" pitchFamily="2" charset="-122"/>
                  <a:cs typeface="Consolas" pitchFamily="49" charset="0"/>
                </a:rPr>
                <a:t>L</a:t>
              </a:r>
            </a:p>
          </p:txBody>
        </p:sp>
        <p:sp>
          <p:nvSpPr>
            <p:cNvPr id="7" name="Rectangle 36"/>
            <p:cNvSpPr>
              <a:spLocks noChangeArrowheads="1"/>
            </p:cNvSpPr>
            <p:nvPr/>
          </p:nvSpPr>
          <p:spPr bwMode="auto">
            <a:xfrm>
              <a:off x="3081390" y="355442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itchFamily="49" charset="0"/>
                  <a:ea typeface="宋体" pitchFamily="2" charset="-122"/>
                  <a:cs typeface="Consolas" pitchFamily="49" charset="0"/>
                </a:rPr>
                <a:t>a</a:t>
              </a:r>
              <a:r>
                <a:rPr lang="en-US" altLang="zh-CN" sz="1800" baseline="-25000" dirty="0" err="1">
                  <a:solidFill>
                    <a:srgbClr val="0000FF"/>
                  </a:solidFill>
                  <a:latin typeface="Consolas" pitchFamily="49" charset="0"/>
                  <a:ea typeface="宋体" pitchFamily="2" charset="-122"/>
                  <a:cs typeface="Consolas" pitchFamily="49" charset="0"/>
                </a:rPr>
                <a:t>1</a:t>
              </a:r>
              <a:endParaRPr lang="zh-CN" altLang="zh-CN" sz="1800" baseline="-25000" dirty="0">
                <a:solidFill>
                  <a:srgbClr val="0000FF"/>
                </a:solidFill>
                <a:latin typeface="Consolas" pitchFamily="49" charset="0"/>
                <a:ea typeface="宋体" pitchFamily="2" charset="-122"/>
                <a:cs typeface="Consolas" pitchFamily="49" charset="0"/>
              </a:endParaRPr>
            </a:p>
          </p:txBody>
        </p:sp>
        <p:sp>
          <p:nvSpPr>
            <p:cNvPr id="8" name="Rectangle 37"/>
            <p:cNvSpPr>
              <a:spLocks noChangeArrowheads="1"/>
            </p:cNvSpPr>
            <p:nvPr/>
          </p:nvSpPr>
          <p:spPr bwMode="auto">
            <a:xfrm>
              <a:off x="3441753" y="355442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0" name="Rectangle 39"/>
            <p:cNvSpPr>
              <a:spLocks noChangeArrowheads="1"/>
            </p:cNvSpPr>
            <p:nvPr/>
          </p:nvSpPr>
          <p:spPr bwMode="auto">
            <a:xfrm>
              <a:off x="4149778" y="355442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itchFamily="49" charset="0"/>
                  <a:ea typeface="宋体" pitchFamily="2" charset="-122"/>
                  <a:cs typeface="Consolas" pitchFamily="49" charset="0"/>
                </a:rPr>
                <a:t>a</a:t>
              </a:r>
              <a:r>
                <a:rPr lang="en-US" altLang="zh-CN" sz="1800" baseline="-25000" dirty="0" err="1">
                  <a:solidFill>
                    <a:srgbClr val="0000FF"/>
                  </a:solidFill>
                  <a:latin typeface="Consolas" pitchFamily="49" charset="0"/>
                  <a:ea typeface="宋体" pitchFamily="2" charset="-122"/>
                  <a:cs typeface="Consolas" pitchFamily="49" charset="0"/>
                </a:rPr>
                <a:t>2</a:t>
              </a:r>
              <a:endParaRPr lang="en-US" altLang="zh-CN" sz="1800" baseline="-25000" dirty="0">
                <a:solidFill>
                  <a:srgbClr val="0000FF"/>
                </a:solidFill>
                <a:latin typeface="Consolas" pitchFamily="49" charset="0"/>
                <a:ea typeface="宋体" pitchFamily="2" charset="-122"/>
                <a:cs typeface="Consolas" pitchFamily="49" charset="0"/>
              </a:endParaRPr>
            </a:p>
          </p:txBody>
        </p:sp>
        <p:sp>
          <p:nvSpPr>
            <p:cNvPr id="11" name="Rectangle 40"/>
            <p:cNvSpPr>
              <a:spLocks noChangeArrowheads="1"/>
            </p:cNvSpPr>
            <p:nvPr/>
          </p:nvSpPr>
          <p:spPr bwMode="auto">
            <a:xfrm>
              <a:off x="4510140" y="355442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2" name="Line 41"/>
            <p:cNvSpPr>
              <a:spLocks noChangeShapeType="1"/>
            </p:cNvSpPr>
            <p:nvPr/>
          </p:nvSpPr>
          <p:spPr bwMode="auto">
            <a:xfrm>
              <a:off x="3802115" y="3733808"/>
              <a:ext cx="360363" cy="0"/>
            </a:xfrm>
            <a:prstGeom prst="line">
              <a:avLst/>
            </a:prstGeom>
            <a:noFill/>
            <a:ln w="9525">
              <a:solidFill>
                <a:schemeClr val="tx1"/>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13" name="Rectangle 42"/>
            <p:cNvSpPr>
              <a:spLocks noChangeArrowheads="1"/>
            </p:cNvSpPr>
            <p:nvPr/>
          </p:nvSpPr>
          <p:spPr bwMode="auto">
            <a:xfrm>
              <a:off x="6475423" y="355442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itchFamily="49" charset="0"/>
                  <a:ea typeface="宋体" pitchFamily="2" charset="-122"/>
                  <a:cs typeface="Consolas" pitchFamily="49" charset="0"/>
                </a:rPr>
                <a:t>a</a:t>
              </a:r>
              <a:r>
                <a:rPr lang="en-US" altLang="zh-CN" sz="1800" i="1" baseline="-25000" dirty="0">
                  <a:solidFill>
                    <a:srgbClr val="0000FF"/>
                  </a:solidFill>
                  <a:latin typeface="Consolas" pitchFamily="49" charset="0"/>
                  <a:ea typeface="宋体" pitchFamily="2" charset="-122"/>
                  <a:cs typeface="Consolas" pitchFamily="49" charset="0"/>
                </a:rPr>
                <a:t>n</a:t>
              </a:r>
              <a:endParaRPr lang="zh-CN" altLang="zh-CN" sz="1800" i="1" baseline="-25000" dirty="0">
                <a:solidFill>
                  <a:srgbClr val="0000FF"/>
                </a:solidFill>
                <a:latin typeface="Consolas" pitchFamily="49" charset="0"/>
                <a:ea typeface="宋体" pitchFamily="2" charset="-122"/>
                <a:cs typeface="Consolas" pitchFamily="49" charset="0"/>
              </a:endParaRPr>
            </a:p>
          </p:txBody>
        </p:sp>
        <p:sp>
          <p:nvSpPr>
            <p:cNvPr id="14" name="Rectangle 43"/>
            <p:cNvSpPr>
              <a:spLocks noChangeArrowheads="1"/>
            </p:cNvSpPr>
            <p:nvPr/>
          </p:nvSpPr>
          <p:spPr bwMode="auto">
            <a:xfrm>
              <a:off x="6835785" y="355442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15" name="Freeform 49"/>
            <p:cNvSpPr>
              <a:spLocks/>
            </p:cNvSpPr>
            <p:nvPr/>
          </p:nvSpPr>
          <p:spPr bwMode="auto">
            <a:xfrm>
              <a:off x="4619678" y="3733808"/>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19" name="Freeform 44"/>
            <p:cNvSpPr>
              <a:spLocks/>
            </p:cNvSpPr>
            <p:nvPr/>
          </p:nvSpPr>
          <p:spPr bwMode="auto">
            <a:xfrm>
              <a:off x="6000760" y="3732221"/>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20" name="Text Box 50"/>
            <p:cNvSpPr txBox="1">
              <a:spLocks noChangeArrowheads="1"/>
            </p:cNvSpPr>
            <p:nvPr/>
          </p:nvSpPr>
          <p:spPr bwMode="auto">
            <a:xfrm>
              <a:off x="5321354" y="3349629"/>
              <a:ext cx="720725" cy="579437"/>
            </a:xfrm>
            <a:prstGeom prst="rect">
              <a:avLst/>
            </a:prstGeom>
            <a:noFill/>
            <a:ln w="9525">
              <a:noFill/>
              <a:miter lim="800000"/>
              <a:headEnd/>
              <a:tailEnd/>
            </a:ln>
            <a:effectLst/>
          </p:spPr>
          <p:txBody>
            <a:bodyPr>
              <a:spAutoFit/>
            </a:bodyPr>
            <a:lstStyle/>
            <a:p>
              <a:pPr algn="l">
                <a:spcBef>
                  <a:spcPct val="50000"/>
                </a:spcBef>
              </a:pPr>
              <a:r>
                <a:rPr lang="en-US" altLang="zh-CN" sz="3200" b="0" dirty="0">
                  <a:latin typeface="Consolas" pitchFamily="49" charset="0"/>
                  <a:ea typeface="宋体" pitchFamily="2" charset="-122"/>
                  <a:cs typeface="Consolas" pitchFamily="49" charset="0"/>
                </a:rPr>
                <a:t>…</a:t>
              </a:r>
            </a:p>
          </p:txBody>
        </p:sp>
        <p:sp>
          <p:nvSpPr>
            <p:cNvPr id="21" name="Text Box 91"/>
            <p:cNvSpPr txBox="1">
              <a:spLocks noChangeArrowheads="1"/>
            </p:cNvSpPr>
            <p:nvPr/>
          </p:nvSpPr>
          <p:spPr bwMode="auto">
            <a:xfrm>
              <a:off x="857224" y="2285992"/>
              <a:ext cx="2808287" cy="430887"/>
            </a:xfrm>
            <a:prstGeom prst="rect">
              <a:avLst/>
            </a:prstGeom>
            <a:noFill/>
            <a:ln w="38100" algn="ctr">
              <a:noFill/>
              <a:miter lim="800000"/>
              <a:headEnd/>
              <a:tailEnd/>
            </a:ln>
            <a:effectLst/>
          </p:spPr>
          <p:txBody>
            <a:bodyPr>
              <a:spAutoFit/>
            </a:bodyPr>
            <a:lstStyle/>
            <a:p>
              <a:pPr algn="l">
                <a:spcBef>
                  <a:spcPct val="50000"/>
                </a:spcBef>
              </a:pPr>
              <a:r>
                <a:rPr lang="zh-CN" altLang="en-US" sz="2200" dirty="0">
                  <a:solidFill>
                    <a:srgbClr val="FF0000"/>
                  </a:solidFill>
                  <a:latin typeface="Consolas" pitchFamily="49" charset="0"/>
                  <a:ea typeface="微软雅黑" pitchFamily="34" charset="-122"/>
                  <a:cs typeface="Consolas" pitchFamily="49" charset="0"/>
                </a:rPr>
                <a:t>算法设计思路</a:t>
              </a:r>
            </a:p>
          </p:txBody>
        </p:sp>
        <p:cxnSp>
          <p:nvCxnSpPr>
            <p:cNvPr id="23" name="直接箭头连接符 22"/>
            <p:cNvCxnSpPr>
              <a:endCxn id="7" idx="0"/>
            </p:cNvCxnSpPr>
            <p:nvPr/>
          </p:nvCxnSpPr>
          <p:spPr>
            <a:xfrm rot="5400000">
              <a:off x="3121464" y="3354794"/>
              <a:ext cx="339735" cy="5951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249652" y="3000372"/>
              <a:ext cx="500066" cy="400110"/>
            </a:xfrm>
            <a:prstGeom prst="rect">
              <a:avLst/>
            </a:prstGeom>
            <a:noFill/>
          </p:spPr>
          <p:txBody>
            <a:bodyPr wrap="square" rtlCol="0">
              <a:spAutoFit/>
            </a:bodyPr>
            <a:lstStyle/>
            <a:p>
              <a:r>
                <a:rPr lang="en-US" altLang="zh-CN" sz="2000" dirty="0">
                  <a:latin typeface="Consolas" pitchFamily="49" charset="0"/>
                  <a:cs typeface="Consolas" pitchFamily="49" charset="0"/>
                </a:rPr>
                <a:t>p</a:t>
              </a:r>
              <a:endParaRPr lang="zh-CN" altLang="en-US" sz="2000" dirty="0">
                <a:latin typeface="Consolas" pitchFamily="49" charset="0"/>
                <a:cs typeface="Consolas" pitchFamily="49" charset="0"/>
              </a:endParaRPr>
            </a:p>
          </p:txBody>
        </p:sp>
        <p:sp>
          <p:nvSpPr>
            <p:cNvPr id="25" name="任意多边形 24"/>
            <p:cNvSpPr/>
            <p:nvPr/>
          </p:nvSpPr>
          <p:spPr>
            <a:xfrm>
              <a:off x="2324100" y="3786717"/>
              <a:ext cx="660400" cy="658283"/>
            </a:xfrm>
            <a:custGeom>
              <a:avLst/>
              <a:gdLst>
                <a:gd name="connsiteX0" fmla="*/ 660400 w 660400"/>
                <a:gd name="connsiteY0" fmla="*/ 10583 h 658283"/>
                <a:gd name="connsiteX1" fmla="*/ 482600 w 660400"/>
                <a:gd name="connsiteY1" fmla="*/ 35983 h 658283"/>
                <a:gd name="connsiteX2" fmla="*/ 203200 w 660400"/>
                <a:gd name="connsiteY2" fmla="*/ 226483 h 658283"/>
                <a:gd name="connsiteX3" fmla="*/ 0 w 660400"/>
                <a:gd name="connsiteY3" fmla="*/ 658283 h 658283"/>
              </a:gdLst>
              <a:ahLst/>
              <a:cxnLst>
                <a:cxn ang="0">
                  <a:pos x="connsiteX0" y="connsiteY0"/>
                </a:cxn>
                <a:cxn ang="0">
                  <a:pos x="connsiteX1" y="connsiteY1"/>
                </a:cxn>
                <a:cxn ang="0">
                  <a:pos x="connsiteX2" y="connsiteY2"/>
                </a:cxn>
                <a:cxn ang="0">
                  <a:pos x="connsiteX3" y="connsiteY3"/>
                </a:cxn>
              </a:cxnLst>
              <a:rect l="l" t="t" r="r" b="b"/>
              <a:pathLst>
                <a:path w="660400" h="658283">
                  <a:moveTo>
                    <a:pt x="660400" y="10583"/>
                  </a:moveTo>
                  <a:cubicBezTo>
                    <a:pt x="609600" y="5291"/>
                    <a:pt x="558800" y="0"/>
                    <a:pt x="482600" y="35983"/>
                  </a:cubicBezTo>
                  <a:cubicBezTo>
                    <a:pt x="406400" y="71966"/>
                    <a:pt x="283633" y="122766"/>
                    <a:pt x="203200" y="226483"/>
                  </a:cubicBezTo>
                  <a:cubicBezTo>
                    <a:pt x="122767" y="330200"/>
                    <a:pt x="61383" y="494241"/>
                    <a:pt x="0" y="658283"/>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6" name="Text Box 29"/>
            <p:cNvSpPr txBox="1">
              <a:spLocks noChangeArrowheads="1"/>
            </p:cNvSpPr>
            <p:nvPr/>
          </p:nvSpPr>
          <p:spPr bwMode="auto">
            <a:xfrm>
              <a:off x="2571736" y="4143380"/>
              <a:ext cx="1871663" cy="396875"/>
            </a:xfrm>
            <a:prstGeom prst="rect">
              <a:avLst/>
            </a:prstGeom>
            <a:noFill/>
            <a:ln w="9525">
              <a:noFill/>
              <a:miter lim="800000"/>
              <a:headEnd/>
              <a:tailEnd/>
            </a:ln>
            <a:effectLst/>
          </p:spPr>
          <p:txBody>
            <a:bodyPr>
              <a:spAutoFit/>
            </a:bodyPr>
            <a:lstStyle/>
            <a:p>
              <a:pPr algn="l">
                <a:spcBef>
                  <a:spcPct val="50000"/>
                </a:spcBef>
              </a:pPr>
              <a:r>
                <a:rPr lang="zh-CN" altLang="en-US" sz="2000" dirty="0">
                  <a:latin typeface="Consolas" pitchFamily="49" charset="0"/>
                  <a:ea typeface="楷体" pitchFamily="49" charset="-122"/>
                  <a:cs typeface="Consolas" pitchFamily="49" charset="0"/>
                </a:rPr>
                <a:t>头插法建表</a:t>
              </a:r>
            </a:p>
          </p:txBody>
        </p:sp>
      </p:grpSp>
      <p:sp>
        <p:nvSpPr>
          <p:cNvPr id="16" name="幻灯片编号占位符 15"/>
          <p:cNvSpPr>
            <a:spLocks noGrp="1"/>
          </p:cNvSpPr>
          <p:nvPr>
            <p:ph type="sldNum" sz="quarter" idx="12"/>
          </p:nvPr>
        </p:nvSpPr>
        <p:spPr/>
        <p:txBody>
          <a:bodyPr/>
          <a:lstStyle/>
          <a:p>
            <a:fld id="{BC067DFE-42A7-4CB5-93C4-F2F97DA7580C}" type="slidenum">
              <a:rPr lang="en-US" altLang="zh-CN" smtClean="0"/>
              <a:pPr/>
              <a:t>74</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6289"/>
    </mc:Choice>
    <mc:Fallback xmlns="">
      <p:transition xmlns:p14="http://schemas.microsoft.com/office/powerpoint/2010/main" spd="slow" advTm="162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28597" y="285728"/>
            <a:ext cx="6715172" cy="1784862"/>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wrap="square" lIns="216000" tIns="180000" bIns="180000">
            <a:spAutoFit/>
          </a:bodyPr>
          <a:lstStyle/>
          <a:p>
            <a:pPr algn="l"/>
            <a:r>
              <a:rPr kumimoji="1" lang="en-US" altLang="zh-CN" sz="1800" dirty="0">
                <a:solidFill>
                  <a:srgbClr val="0000FF"/>
                </a:solidFill>
                <a:latin typeface="Consolas" pitchFamily="49" charset="0"/>
                <a:ea typeface="楷体" pitchFamily="49" charset="-122"/>
                <a:cs typeface="Consolas" pitchFamily="49" charset="0"/>
              </a:rPr>
              <a:t>void  </a:t>
            </a:r>
            <a:r>
              <a:rPr kumimoji="1" lang="en-US" altLang="zh-CN" sz="1800" dirty="0">
                <a:solidFill>
                  <a:srgbClr val="FF0000"/>
                </a:solidFill>
                <a:latin typeface="Consolas" pitchFamily="49" charset="0"/>
                <a:ea typeface="楷体" pitchFamily="49" charset="-122"/>
                <a:cs typeface="Consolas" pitchFamily="49" charset="0"/>
              </a:rPr>
              <a:t>Reverse</a:t>
            </a:r>
            <a:r>
              <a:rPr kumimoji="1" lang="en-US" altLang="zh-CN" sz="1800" dirty="0">
                <a:solidFill>
                  <a:srgbClr val="0000FF"/>
                </a:solidFill>
                <a:latin typeface="Consolas" pitchFamily="49" charset="0"/>
                <a:ea typeface="楷体" pitchFamily="49" charset="-122"/>
                <a:cs typeface="Consolas" pitchFamily="49" charset="0"/>
              </a:rPr>
              <a:t>(</a:t>
            </a:r>
            <a:r>
              <a:rPr kumimoji="1" lang="en-US" altLang="zh-CN" sz="1800" dirty="0" err="1">
                <a:solidFill>
                  <a:srgbClr val="0000FF"/>
                </a:solidFill>
                <a:latin typeface="Consolas" pitchFamily="49" charset="0"/>
                <a:ea typeface="楷体" pitchFamily="49" charset="-122"/>
                <a:cs typeface="Consolas" pitchFamily="49" charset="0"/>
              </a:rPr>
              <a:t>LinkNode</a:t>
            </a:r>
            <a:r>
              <a:rPr kumimoji="1" lang="en-US" altLang="zh-CN" sz="1800" dirty="0">
                <a:solidFill>
                  <a:srgbClr val="0000FF"/>
                </a:solidFill>
                <a:latin typeface="Consolas" pitchFamily="49" charset="0"/>
                <a:ea typeface="楷体" pitchFamily="49" charset="-122"/>
                <a:cs typeface="Consolas" pitchFamily="49" charset="0"/>
              </a:rPr>
              <a:t> *&amp;L)</a:t>
            </a:r>
          </a:p>
          <a:p>
            <a:pPr algn="l"/>
            <a:r>
              <a:rPr kumimoji="1" lang="en-US" altLang="zh-CN" sz="1800" dirty="0">
                <a:solidFill>
                  <a:srgbClr val="0000FF"/>
                </a:solidFill>
                <a:latin typeface="Consolas" pitchFamily="49" charset="0"/>
                <a:ea typeface="楷体" pitchFamily="49" charset="-122"/>
                <a:cs typeface="Consolas" pitchFamily="49" charset="0"/>
              </a:rPr>
              <a:t>{ </a:t>
            </a:r>
          </a:p>
          <a:p>
            <a:pPr algn="l"/>
            <a:r>
              <a:rPr kumimoji="1" lang="en-US" altLang="zh-CN" sz="1800" dirty="0">
                <a:solidFill>
                  <a:srgbClr val="0000FF"/>
                </a:solidFill>
                <a:latin typeface="Consolas" pitchFamily="49" charset="0"/>
                <a:ea typeface="楷体" pitchFamily="49" charset="-122"/>
                <a:cs typeface="Consolas" pitchFamily="49" charset="0"/>
              </a:rPr>
              <a:t>   </a:t>
            </a:r>
            <a:r>
              <a:rPr kumimoji="1" lang="en-US" altLang="zh-CN" sz="1800" dirty="0" err="1">
                <a:solidFill>
                  <a:srgbClr val="0000FF"/>
                </a:solidFill>
                <a:latin typeface="Consolas" pitchFamily="49" charset="0"/>
                <a:ea typeface="楷体" pitchFamily="49" charset="-122"/>
                <a:cs typeface="Consolas" pitchFamily="49" charset="0"/>
              </a:rPr>
              <a:t>LinkNode</a:t>
            </a:r>
            <a:r>
              <a:rPr kumimoji="1" lang="en-US" altLang="zh-CN" sz="1800" dirty="0">
                <a:solidFill>
                  <a:srgbClr val="0000FF"/>
                </a:solidFill>
                <a:latin typeface="Consolas" pitchFamily="49" charset="0"/>
                <a:ea typeface="楷体" pitchFamily="49" charset="-122"/>
                <a:cs typeface="Consolas" pitchFamily="49" charset="0"/>
              </a:rPr>
              <a:t> *p=L-&gt;next</a:t>
            </a:r>
            <a:r>
              <a:rPr kumimoji="1" lang="zh-CN" altLang="en-US" sz="1800" dirty="0">
                <a:solidFill>
                  <a:srgbClr val="0000FF"/>
                </a:solidFill>
                <a:latin typeface="Consolas" pitchFamily="49" charset="0"/>
                <a:ea typeface="楷体" pitchFamily="49" charset="-122"/>
                <a:cs typeface="Consolas" pitchFamily="49" charset="0"/>
              </a:rPr>
              <a:t>，</a:t>
            </a:r>
            <a:r>
              <a:rPr kumimoji="1" lang="en-US" altLang="zh-CN" sz="1800" dirty="0">
                <a:solidFill>
                  <a:srgbClr val="0000FF"/>
                </a:solidFill>
                <a:latin typeface="Consolas" pitchFamily="49" charset="0"/>
                <a:ea typeface="楷体" pitchFamily="49" charset="-122"/>
                <a:cs typeface="Consolas" pitchFamily="49" charset="0"/>
              </a:rPr>
              <a:t>*q;</a:t>
            </a:r>
          </a:p>
          <a:p>
            <a:pPr algn="l"/>
            <a:r>
              <a:rPr kumimoji="1" lang="en-US" altLang="zh-CN" sz="1800" dirty="0">
                <a:solidFill>
                  <a:srgbClr val="0000FF"/>
                </a:solidFill>
                <a:latin typeface="Consolas" pitchFamily="49" charset="0"/>
                <a:ea typeface="楷体" pitchFamily="49" charset="-122"/>
                <a:cs typeface="Consolas" pitchFamily="49" charset="0"/>
              </a:rPr>
              <a:t>   L-&gt;next=NULL;</a:t>
            </a:r>
          </a:p>
          <a:p>
            <a:pPr algn="l"/>
            <a:r>
              <a:rPr kumimoji="1" lang="zh-CN" altLang="en-US" sz="1800" dirty="0">
                <a:solidFill>
                  <a:srgbClr val="0000FF"/>
                </a:solidFill>
                <a:latin typeface="Consolas" pitchFamily="49" charset="0"/>
                <a:ea typeface="楷体" pitchFamily="49" charset="-122"/>
                <a:cs typeface="Consolas" pitchFamily="49" charset="0"/>
              </a:rPr>
              <a:t>       </a:t>
            </a:r>
            <a:endParaRPr kumimoji="1" lang="en-US" altLang="zh-CN" sz="1800" dirty="0">
              <a:solidFill>
                <a:srgbClr val="0000FF"/>
              </a:solidFill>
              <a:latin typeface="Consolas" pitchFamily="49" charset="0"/>
              <a:ea typeface="楷体" pitchFamily="49" charset="-122"/>
              <a:cs typeface="Consolas" pitchFamily="49" charset="0"/>
            </a:endParaRPr>
          </a:p>
        </p:txBody>
      </p:sp>
      <p:grpSp>
        <p:nvGrpSpPr>
          <p:cNvPr id="27" name="组合 26"/>
          <p:cNvGrpSpPr/>
          <p:nvPr/>
        </p:nvGrpSpPr>
        <p:grpSpPr>
          <a:xfrm>
            <a:off x="1000100" y="2285992"/>
            <a:ext cx="6338924" cy="3400506"/>
            <a:chOff x="1000100" y="2285992"/>
            <a:chExt cx="6338924" cy="3400506"/>
          </a:xfrm>
        </p:grpSpPr>
        <p:sp>
          <p:nvSpPr>
            <p:cNvPr id="4" name="Rectangle 32"/>
            <p:cNvSpPr>
              <a:spLocks noChangeArrowheads="1"/>
            </p:cNvSpPr>
            <p:nvPr/>
          </p:nvSpPr>
          <p:spPr bwMode="auto">
            <a:xfrm>
              <a:off x="1627163" y="4357694"/>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5" name="Rectangle 33"/>
            <p:cNvSpPr>
              <a:spLocks noChangeArrowheads="1"/>
            </p:cNvSpPr>
            <p:nvPr/>
          </p:nvSpPr>
          <p:spPr bwMode="auto">
            <a:xfrm>
              <a:off x="1987525" y="4357694"/>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1800" dirty="0">
                  <a:solidFill>
                    <a:srgbClr val="0000FF"/>
                  </a:solidFill>
                  <a:latin typeface="Consolas" pitchFamily="49" charset="0"/>
                  <a:ea typeface="宋体" pitchFamily="2" charset="-122"/>
                  <a:cs typeface="Consolas" pitchFamily="49" charset="0"/>
                </a:rPr>
                <a:t>∧</a:t>
              </a:r>
              <a:endParaRPr lang="zh-CN" altLang="zh-CN" sz="1800" dirty="0">
                <a:solidFill>
                  <a:srgbClr val="0000FF"/>
                </a:solidFill>
                <a:latin typeface="Consolas" pitchFamily="49" charset="0"/>
                <a:ea typeface="宋体" pitchFamily="2" charset="-122"/>
                <a:cs typeface="Consolas" pitchFamily="49" charset="0"/>
              </a:endParaRPr>
            </a:p>
          </p:txBody>
        </p:sp>
        <p:sp>
          <p:nvSpPr>
            <p:cNvPr id="6" name="Line 34"/>
            <p:cNvSpPr>
              <a:spLocks noChangeShapeType="1"/>
            </p:cNvSpPr>
            <p:nvPr/>
          </p:nvSpPr>
          <p:spPr bwMode="auto">
            <a:xfrm>
              <a:off x="1279500" y="4537081"/>
              <a:ext cx="360363" cy="0"/>
            </a:xfrm>
            <a:prstGeom prst="line">
              <a:avLst/>
            </a:prstGeom>
            <a:noFill/>
            <a:ln w="28575">
              <a:solidFill>
                <a:srgbClr val="7030A0"/>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7" name="Text Box 35"/>
            <p:cNvSpPr txBox="1">
              <a:spLocks noChangeArrowheads="1"/>
            </p:cNvSpPr>
            <p:nvPr/>
          </p:nvSpPr>
          <p:spPr bwMode="auto">
            <a:xfrm>
              <a:off x="1000100" y="4357694"/>
              <a:ext cx="268288" cy="366712"/>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宋体" pitchFamily="2" charset="-122"/>
                  <a:cs typeface="Consolas" pitchFamily="49" charset="0"/>
                </a:rPr>
                <a:t>L</a:t>
              </a:r>
            </a:p>
          </p:txBody>
        </p:sp>
        <p:sp>
          <p:nvSpPr>
            <p:cNvPr id="8" name="Rectangle 36"/>
            <p:cNvSpPr>
              <a:spLocks noChangeArrowheads="1"/>
            </p:cNvSpPr>
            <p:nvPr/>
          </p:nvSpPr>
          <p:spPr bwMode="auto">
            <a:xfrm>
              <a:off x="3224266" y="355442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itchFamily="49" charset="0"/>
                  <a:ea typeface="宋体" pitchFamily="2" charset="-122"/>
                  <a:cs typeface="Consolas" pitchFamily="49" charset="0"/>
                </a:rPr>
                <a:t>a</a:t>
              </a:r>
              <a:r>
                <a:rPr lang="en-US" altLang="zh-CN" sz="1800" baseline="-25000" dirty="0" err="1">
                  <a:solidFill>
                    <a:srgbClr val="0000FF"/>
                  </a:solidFill>
                  <a:latin typeface="Consolas" pitchFamily="49" charset="0"/>
                  <a:ea typeface="宋体" pitchFamily="2" charset="-122"/>
                  <a:cs typeface="Consolas" pitchFamily="49" charset="0"/>
                </a:rPr>
                <a:t>1</a:t>
              </a:r>
              <a:endParaRPr lang="zh-CN" altLang="zh-CN" sz="1800" baseline="-25000" dirty="0">
                <a:solidFill>
                  <a:srgbClr val="0000FF"/>
                </a:solidFill>
                <a:latin typeface="Consolas" pitchFamily="49" charset="0"/>
                <a:ea typeface="宋体" pitchFamily="2" charset="-122"/>
                <a:cs typeface="Consolas" pitchFamily="49" charset="0"/>
              </a:endParaRPr>
            </a:p>
          </p:txBody>
        </p:sp>
        <p:sp>
          <p:nvSpPr>
            <p:cNvPr id="9" name="Rectangle 37"/>
            <p:cNvSpPr>
              <a:spLocks noChangeArrowheads="1"/>
            </p:cNvSpPr>
            <p:nvPr/>
          </p:nvSpPr>
          <p:spPr bwMode="auto">
            <a:xfrm>
              <a:off x="3584568" y="355442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0" name="Rectangle 39"/>
            <p:cNvSpPr>
              <a:spLocks noChangeArrowheads="1"/>
            </p:cNvSpPr>
            <p:nvPr/>
          </p:nvSpPr>
          <p:spPr bwMode="auto">
            <a:xfrm>
              <a:off x="4292654" y="355442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itchFamily="49" charset="0"/>
                  <a:ea typeface="宋体" pitchFamily="2" charset="-122"/>
                  <a:cs typeface="Consolas" pitchFamily="49" charset="0"/>
                </a:rPr>
                <a:t>a</a:t>
              </a:r>
              <a:r>
                <a:rPr lang="en-US" altLang="zh-CN" sz="1800" baseline="-25000" dirty="0" err="1">
                  <a:solidFill>
                    <a:srgbClr val="0000FF"/>
                  </a:solidFill>
                  <a:latin typeface="Consolas" pitchFamily="49" charset="0"/>
                  <a:ea typeface="宋体" pitchFamily="2" charset="-122"/>
                  <a:cs typeface="Consolas" pitchFamily="49" charset="0"/>
                </a:rPr>
                <a:t>2</a:t>
              </a:r>
              <a:endParaRPr lang="en-US" altLang="zh-CN" sz="1800" baseline="-25000" dirty="0">
                <a:solidFill>
                  <a:srgbClr val="0000FF"/>
                </a:solidFill>
                <a:latin typeface="Consolas" pitchFamily="49" charset="0"/>
                <a:ea typeface="宋体" pitchFamily="2" charset="-122"/>
                <a:cs typeface="Consolas" pitchFamily="49" charset="0"/>
              </a:endParaRPr>
            </a:p>
          </p:txBody>
        </p:sp>
        <p:sp>
          <p:nvSpPr>
            <p:cNvPr id="11" name="Rectangle 40"/>
            <p:cNvSpPr>
              <a:spLocks noChangeArrowheads="1"/>
            </p:cNvSpPr>
            <p:nvPr/>
          </p:nvSpPr>
          <p:spPr bwMode="auto">
            <a:xfrm>
              <a:off x="4653016" y="355442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3" name="Rectangle 42"/>
            <p:cNvSpPr>
              <a:spLocks noChangeArrowheads="1"/>
            </p:cNvSpPr>
            <p:nvPr/>
          </p:nvSpPr>
          <p:spPr bwMode="auto">
            <a:xfrm>
              <a:off x="6618299" y="355442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itchFamily="49" charset="0"/>
                  <a:ea typeface="宋体" pitchFamily="2" charset="-122"/>
                  <a:cs typeface="Consolas" pitchFamily="49" charset="0"/>
                </a:rPr>
                <a:t>a</a:t>
              </a:r>
              <a:r>
                <a:rPr lang="en-US" altLang="zh-CN" sz="1800" i="1" baseline="-25000" dirty="0">
                  <a:solidFill>
                    <a:srgbClr val="0000FF"/>
                  </a:solidFill>
                  <a:latin typeface="Consolas" pitchFamily="49" charset="0"/>
                  <a:ea typeface="宋体" pitchFamily="2" charset="-122"/>
                  <a:cs typeface="Consolas" pitchFamily="49" charset="0"/>
                </a:rPr>
                <a:t>n</a:t>
              </a:r>
              <a:endParaRPr lang="zh-CN" altLang="zh-CN" sz="1800" i="1" baseline="-25000" dirty="0">
                <a:solidFill>
                  <a:srgbClr val="0000FF"/>
                </a:solidFill>
                <a:latin typeface="Consolas" pitchFamily="49" charset="0"/>
                <a:ea typeface="宋体" pitchFamily="2" charset="-122"/>
                <a:cs typeface="Consolas" pitchFamily="49" charset="0"/>
              </a:endParaRPr>
            </a:p>
          </p:txBody>
        </p:sp>
        <p:sp>
          <p:nvSpPr>
            <p:cNvPr id="14" name="Rectangle 43"/>
            <p:cNvSpPr>
              <a:spLocks noChangeArrowheads="1"/>
            </p:cNvSpPr>
            <p:nvPr/>
          </p:nvSpPr>
          <p:spPr bwMode="auto">
            <a:xfrm>
              <a:off x="6978661" y="355442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15" name="Freeform 49"/>
            <p:cNvSpPr>
              <a:spLocks/>
            </p:cNvSpPr>
            <p:nvPr/>
          </p:nvSpPr>
          <p:spPr bwMode="auto">
            <a:xfrm>
              <a:off x="4762554" y="3733808"/>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16" name="Freeform 44"/>
            <p:cNvSpPr>
              <a:spLocks/>
            </p:cNvSpPr>
            <p:nvPr/>
          </p:nvSpPr>
          <p:spPr bwMode="auto">
            <a:xfrm>
              <a:off x="6143636" y="3732221"/>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17" name="Text Box 50"/>
            <p:cNvSpPr txBox="1">
              <a:spLocks noChangeArrowheads="1"/>
            </p:cNvSpPr>
            <p:nvPr/>
          </p:nvSpPr>
          <p:spPr bwMode="auto">
            <a:xfrm>
              <a:off x="5464230" y="3349629"/>
              <a:ext cx="720725" cy="579437"/>
            </a:xfrm>
            <a:prstGeom prst="rect">
              <a:avLst/>
            </a:prstGeom>
            <a:noFill/>
            <a:ln w="9525">
              <a:noFill/>
              <a:miter lim="800000"/>
              <a:headEnd/>
              <a:tailEnd/>
            </a:ln>
            <a:effectLst/>
          </p:spPr>
          <p:txBody>
            <a:bodyPr>
              <a:spAutoFit/>
            </a:bodyPr>
            <a:lstStyle/>
            <a:p>
              <a:pPr algn="l">
                <a:spcBef>
                  <a:spcPct val="50000"/>
                </a:spcBef>
              </a:pPr>
              <a:r>
                <a:rPr lang="en-US" altLang="zh-CN" sz="3200" b="0" dirty="0">
                  <a:latin typeface="Consolas" pitchFamily="49" charset="0"/>
                  <a:ea typeface="宋体" pitchFamily="2" charset="-122"/>
                  <a:cs typeface="Consolas" pitchFamily="49" charset="0"/>
                </a:rPr>
                <a:t>…</a:t>
              </a:r>
            </a:p>
          </p:txBody>
        </p:sp>
        <p:cxnSp>
          <p:nvCxnSpPr>
            <p:cNvPr id="19" name="直接箭头连接符 18"/>
            <p:cNvCxnSpPr>
              <a:endCxn id="8" idx="0"/>
            </p:cNvCxnSpPr>
            <p:nvPr/>
          </p:nvCxnSpPr>
          <p:spPr>
            <a:xfrm rot="5400000">
              <a:off x="3264340" y="3354794"/>
              <a:ext cx="339735" cy="5951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392528" y="3000372"/>
              <a:ext cx="500066" cy="400110"/>
            </a:xfrm>
            <a:prstGeom prst="rect">
              <a:avLst/>
            </a:prstGeom>
            <a:noFill/>
          </p:spPr>
          <p:txBody>
            <a:bodyPr wrap="square" rtlCol="0">
              <a:spAutoFit/>
            </a:bodyPr>
            <a:lstStyle/>
            <a:p>
              <a:r>
                <a:rPr lang="en-US" altLang="zh-CN" sz="2000" dirty="0">
                  <a:latin typeface="Consolas" pitchFamily="49" charset="0"/>
                  <a:cs typeface="Consolas" pitchFamily="49" charset="0"/>
                </a:rPr>
                <a:t>p</a:t>
              </a:r>
              <a:endParaRPr lang="zh-CN" altLang="en-US" sz="2000" dirty="0">
                <a:latin typeface="Consolas" pitchFamily="49" charset="0"/>
                <a:cs typeface="Consolas" pitchFamily="49" charset="0"/>
              </a:endParaRPr>
            </a:p>
          </p:txBody>
        </p:sp>
        <p:sp>
          <p:nvSpPr>
            <p:cNvPr id="23" name="下箭头 22"/>
            <p:cNvSpPr/>
            <p:nvPr/>
          </p:nvSpPr>
          <p:spPr>
            <a:xfrm>
              <a:off x="3929058" y="2285992"/>
              <a:ext cx="285752" cy="642942"/>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24" name="右大括号 23"/>
            <p:cNvSpPr/>
            <p:nvPr/>
          </p:nvSpPr>
          <p:spPr>
            <a:xfrm rot="5400000">
              <a:off x="4464843" y="2536025"/>
              <a:ext cx="214314" cy="5000660"/>
            </a:xfrm>
            <a:prstGeom prst="rightBrac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5" name="TextBox 24"/>
            <p:cNvSpPr txBox="1"/>
            <p:nvPr/>
          </p:nvSpPr>
          <p:spPr>
            <a:xfrm>
              <a:off x="3357554" y="5286388"/>
              <a:ext cx="2643206" cy="400110"/>
            </a:xfrm>
            <a:prstGeom prst="rect">
              <a:avLst/>
            </a:prstGeom>
            <a:noFill/>
          </p:spPr>
          <p:txBody>
            <a:bodyPr wrap="square" rtlCol="0">
              <a:spAutoFit/>
            </a:bodyPr>
            <a:lstStyle/>
            <a:p>
              <a:pPr algn="l"/>
              <a:r>
                <a:rPr lang="zh-CN" altLang="en-US" sz="2000" dirty="0">
                  <a:latin typeface="Consolas" pitchFamily="49" charset="0"/>
                  <a:ea typeface="楷体" pitchFamily="49" charset="-122"/>
                  <a:cs typeface="Consolas" pitchFamily="49" charset="0"/>
                </a:rPr>
                <a:t>将</a:t>
              </a:r>
              <a:r>
                <a:rPr lang="en-US" altLang="zh-CN" sz="2000" dirty="0">
                  <a:latin typeface="Consolas" pitchFamily="49" charset="0"/>
                  <a:ea typeface="楷体" pitchFamily="49" charset="-122"/>
                  <a:cs typeface="Consolas" pitchFamily="49" charset="0"/>
                </a:rPr>
                <a:t>L</a:t>
              </a:r>
              <a:r>
                <a:rPr lang="zh-CN" altLang="en-US" sz="2000" dirty="0">
                  <a:latin typeface="Consolas" pitchFamily="49" charset="0"/>
                  <a:ea typeface="楷体" pitchFamily="49" charset="-122"/>
                  <a:cs typeface="Consolas" pitchFamily="49" charset="0"/>
                </a:rPr>
                <a:t>拆分为两个部分</a:t>
              </a:r>
            </a:p>
          </p:txBody>
        </p:sp>
        <p:sp>
          <p:nvSpPr>
            <p:cNvPr id="12" name="Line 41"/>
            <p:cNvSpPr>
              <a:spLocks noChangeShapeType="1"/>
            </p:cNvSpPr>
            <p:nvPr/>
          </p:nvSpPr>
          <p:spPr bwMode="auto">
            <a:xfrm flipV="1">
              <a:off x="3786183" y="3733808"/>
              <a:ext cx="500066" cy="0"/>
            </a:xfrm>
            <a:prstGeom prst="line">
              <a:avLst/>
            </a:prstGeom>
            <a:noFill/>
            <a:ln w="9525">
              <a:solidFill>
                <a:schemeClr val="tx1"/>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grpSp>
      <p:sp>
        <p:nvSpPr>
          <p:cNvPr id="18" name="幻灯片编号占位符 17"/>
          <p:cNvSpPr>
            <a:spLocks noGrp="1"/>
          </p:cNvSpPr>
          <p:nvPr>
            <p:ph type="sldNum" sz="quarter" idx="12"/>
          </p:nvPr>
        </p:nvSpPr>
        <p:spPr/>
        <p:txBody>
          <a:bodyPr/>
          <a:lstStyle/>
          <a:p>
            <a:fld id="{BC067DFE-42A7-4CB5-93C4-F2F97DA7580C}" type="slidenum">
              <a:rPr lang="en-US" altLang="zh-CN" smtClean="0"/>
              <a:pPr/>
              <a:t>75</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5669"/>
    </mc:Choice>
    <mc:Fallback xmlns="">
      <p:transition xmlns:p14="http://schemas.microsoft.com/office/powerpoint/2010/main" spd="slow" advTm="156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428596" y="500042"/>
            <a:ext cx="7285027" cy="2302508"/>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wrap="square" lIns="180000" tIns="180000" bIns="180000">
            <a:spAutoFit/>
          </a:bodyPr>
          <a:lstStyle/>
          <a:p>
            <a:pPr algn="l"/>
            <a:r>
              <a:rPr kumimoji="1" lang="en-US" altLang="zh-CN" sz="1800" dirty="0">
                <a:solidFill>
                  <a:srgbClr val="0000FF"/>
                </a:solidFill>
                <a:latin typeface="Consolas" pitchFamily="49" charset="0"/>
                <a:ea typeface="楷体" pitchFamily="49" charset="-122"/>
                <a:cs typeface="Consolas" pitchFamily="49" charset="0"/>
              </a:rPr>
              <a:t>   while  (p!=NULL)</a:t>
            </a:r>
          </a:p>
          <a:p>
            <a:pPr algn="l"/>
            <a:r>
              <a:rPr kumimoji="1" lang="en-US" altLang="zh-CN" sz="1800" dirty="0">
                <a:solidFill>
                  <a:srgbClr val="0000FF"/>
                </a:solidFill>
                <a:latin typeface="Consolas" pitchFamily="49" charset="0"/>
                <a:ea typeface="楷体" pitchFamily="49" charset="-122"/>
                <a:cs typeface="Consolas" pitchFamily="49" charset="0"/>
              </a:rPr>
              <a:t>   {   q=p-&gt;next;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临时保存</a:t>
            </a:r>
            <a:r>
              <a:rPr kumimoji="1" lang="en-US" altLang="zh-CN" sz="1800" dirty="0">
                <a:solidFill>
                  <a:srgbClr val="00B0F0"/>
                </a:solidFill>
                <a:latin typeface="Consolas" pitchFamily="49" charset="0"/>
                <a:ea typeface="仿宋" pitchFamily="49" charset="-122"/>
                <a:cs typeface="Consolas" pitchFamily="49" charset="0"/>
              </a:rPr>
              <a:t>p</a:t>
            </a:r>
            <a:r>
              <a:rPr kumimoji="1" lang="zh-CN" altLang="en-US" sz="1800" dirty="0">
                <a:solidFill>
                  <a:srgbClr val="00B0F0"/>
                </a:solidFill>
                <a:latin typeface="Consolas" pitchFamily="49" charset="0"/>
                <a:ea typeface="仿宋" pitchFamily="49" charset="-122"/>
                <a:cs typeface="Consolas" pitchFamily="49" charset="0"/>
              </a:rPr>
              <a:t>的后继结点</a:t>
            </a:r>
            <a:endParaRPr kumimoji="1" lang="en-US" altLang="zh-CN" sz="1800" dirty="0">
              <a:solidFill>
                <a:srgbClr val="00B0F0"/>
              </a:solidFill>
              <a:latin typeface="Consolas" pitchFamily="49" charset="0"/>
              <a:ea typeface="仿宋" pitchFamily="49" charset="-122"/>
              <a:cs typeface="Consolas" pitchFamily="49" charset="0"/>
            </a:endParaRPr>
          </a:p>
          <a:p>
            <a:pPr algn="l"/>
            <a:r>
              <a:rPr kumimoji="1" lang="en-US" altLang="zh-CN" sz="1800" dirty="0">
                <a:solidFill>
                  <a:srgbClr val="0000FF"/>
                </a:solidFill>
                <a:latin typeface="Consolas" pitchFamily="49" charset="0"/>
                <a:ea typeface="楷体" pitchFamily="49" charset="-122"/>
                <a:cs typeface="Consolas" pitchFamily="49" charset="0"/>
              </a:rPr>
              <a:t>       </a:t>
            </a:r>
            <a:r>
              <a:rPr kumimoji="1" lang="en-US" altLang="zh-CN" sz="1800" dirty="0">
                <a:solidFill>
                  <a:srgbClr val="FF00FF"/>
                </a:solidFill>
                <a:latin typeface="Consolas" pitchFamily="49" charset="0"/>
                <a:ea typeface="楷体" pitchFamily="49" charset="-122"/>
                <a:cs typeface="Consolas" pitchFamily="49" charset="0"/>
              </a:rPr>
              <a:t>p-&gt;next=L-&gt;next;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将</a:t>
            </a:r>
            <a:r>
              <a:rPr kumimoji="1" lang="en-US" altLang="zh-CN" sz="1800" dirty="0">
                <a:solidFill>
                  <a:srgbClr val="00B0F0"/>
                </a:solidFill>
                <a:latin typeface="Consolas" pitchFamily="49" charset="0"/>
                <a:ea typeface="仿宋" pitchFamily="49" charset="-122"/>
                <a:cs typeface="Consolas" pitchFamily="49" charset="0"/>
              </a:rPr>
              <a:t>p</a:t>
            </a:r>
            <a:r>
              <a:rPr kumimoji="1" lang="zh-CN" altLang="en-US" sz="1800" dirty="0">
                <a:solidFill>
                  <a:srgbClr val="00B0F0"/>
                </a:solidFill>
                <a:latin typeface="Consolas" pitchFamily="49" charset="0"/>
                <a:ea typeface="仿宋" pitchFamily="49" charset="-122"/>
                <a:cs typeface="Consolas" pitchFamily="49" charset="0"/>
              </a:rPr>
              <a:t>结点采用头插法连接</a:t>
            </a:r>
            <a:endParaRPr kumimoji="1" lang="en-US" altLang="zh-CN" sz="1800" dirty="0">
              <a:solidFill>
                <a:srgbClr val="00B0F0"/>
              </a:solidFill>
              <a:latin typeface="Consolas" pitchFamily="49" charset="0"/>
              <a:ea typeface="仿宋" pitchFamily="49" charset="-122"/>
              <a:cs typeface="Consolas" pitchFamily="49" charset="0"/>
            </a:endParaRPr>
          </a:p>
          <a:p>
            <a:pPr algn="l"/>
            <a:r>
              <a:rPr kumimoji="1" lang="en-US" altLang="zh-CN" sz="1800" dirty="0">
                <a:solidFill>
                  <a:srgbClr val="FF00FF"/>
                </a:solidFill>
                <a:latin typeface="Consolas" pitchFamily="49" charset="0"/>
                <a:ea typeface="楷体" pitchFamily="49" charset="-122"/>
                <a:cs typeface="Consolas" pitchFamily="49" charset="0"/>
              </a:rPr>
              <a:t>       L-&gt;next=p;</a:t>
            </a:r>
          </a:p>
          <a:p>
            <a:pPr algn="l"/>
            <a:r>
              <a:rPr kumimoji="1" lang="en-US" altLang="zh-CN" sz="1800" dirty="0">
                <a:solidFill>
                  <a:srgbClr val="0000FF"/>
                </a:solidFill>
                <a:latin typeface="Consolas" pitchFamily="49" charset="0"/>
                <a:ea typeface="楷体" pitchFamily="49" charset="-122"/>
                <a:cs typeface="Consolas" pitchFamily="49" charset="0"/>
              </a:rPr>
              <a:t>       p=q;</a:t>
            </a:r>
          </a:p>
          <a:p>
            <a:pPr algn="l"/>
            <a:r>
              <a:rPr kumimoji="1" lang="en-US" altLang="zh-CN" sz="1800" dirty="0">
                <a:solidFill>
                  <a:srgbClr val="0000FF"/>
                </a:solidFill>
                <a:latin typeface="Consolas" pitchFamily="49" charset="0"/>
                <a:ea typeface="楷体" pitchFamily="49" charset="-122"/>
                <a:cs typeface="Consolas" pitchFamily="49" charset="0"/>
              </a:rPr>
              <a:t>   }</a:t>
            </a:r>
          </a:p>
          <a:p>
            <a:pPr algn="l"/>
            <a:r>
              <a:rPr kumimoji="1" lang="en-US" altLang="zh-CN" sz="1800" dirty="0">
                <a:solidFill>
                  <a:srgbClr val="0000FF"/>
                </a:solidFill>
                <a:latin typeface="Consolas" pitchFamily="49" charset="0"/>
                <a:ea typeface="楷体" pitchFamily="49" charset="-122"/>
                <a:cs typeface="Consolas" pitchFamily="49" charset="0"/>
              </a:rPr>
              <a:t>}</a:t>
            </a:r>
          </a:p>
        </p:txBody>
      </p:sp>
      <p:grpSp>
        <p:nvGrpSpPr>
          <p:cNvPr id="25" name="组合 24"/>
          <p:cNvGrpSpPr/>
          <p:nvPr/>
        </p:nvGrpSpPr>
        <p:grpSpPr>
          <a:xfrm>
            <a:off x="857224" y="2928934"/>
            <a:ext cx="6338924" cy="2286016"/>
            <a:chOff x="857224" y="2928934"/>
            <a:chExt cx="6338924" cy="2286016"/>
          </a:xfrm>
        </p:grpSpPr>
        <p:sp>
          <p:nvSpPr>
            <p:cNvPr id="5" name="Rectangle 32"/>
            <p:cNvSpPr>
              <a:spLocks noChangeArrowheads="1"/>
            </p:cNvSpPr>
            <p:nvPr/>
          </p:nvSpPr>
          <p:spPr bwMode="auto">
            <a:xfrm>
              <a:off x="1484287" y="4848238"/>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6" name="Rectangle 33"/>
            <p:cNvSpPr>
              <a:spLocks noChangeArrowheads="1"/>
            </p:cNvSpPr>
            <p:nvPr/>
          </p:nvSpPr>
          <p:spPr bwMode="auto">
            <a:xfrm>
              <a:off x="1844649" y="4848238"/>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1800" dirty="0">
                  <a:solidFill>
                    <a:srgbClr val="0000FF"/>
                  </a:solidFill>
                  <a:latin typeface="Consolas" pitchFamily="49" charset="0"/>
                  <a:ea typeface="宋体" pitchFamily="2" charset="-122"/>
                  <a:cs typeface="Consolas" pitchFamily="49" charset="0"/>
                </a:rPr>
                <a:t>∧</a:t>
              </a:r>
              <a:endParaRPr lang="zh-CN" altLang="zh-CN" sz="1800" dirty="0">
                <a:solidFill>
                  <a:srgbClr val="0000FF"/>
                </a:solidFill>
                <a:latin typeface="Consolas" pitchFamily="49" charset="0"/>
                <a:ea typeface="宋体" pitchFamily="2" charset="-122"/>
                <a:cs typeface="Consolas" pitchFamily="49" charset="0"/>
              </a:endParaRPr>
            </a:p>
          </p:txBody>
        </p:sp>
        <p:sp>
          <p:nvSpPr>
            <p:cNvPr id="7" name="Line 34"/>
            <p:cNvSpPr>
              <a:spLocks noChangeShapeType="1"/>
            </p:cNvSpPr>
            <p:nvPr/>
          </p:nvSpPr>
          <p:spPr bwMode="auto">
            <a:xfrm>
              <a:off x="1136624" y="5027625"/>
              <a:ext cx="360363" cy="0"/>
            </a:xfrm>
            <a:prstGeom prst="line">
              <a:avLst/>
            </a:prstGeom>
            <a:noFill/>
            <a:ln w="28575">
              <a:solidFill>
                <a:srgbClr val="7030A0"/>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8" name="Text Box 35"/>
            <p:cNvSpPr txBox="1">
              <a:spLocks noChangeArrowheads="1"/>
            </p:cNvSpPr>
            <p:nvPr/>
          </p:nvSpPr>
          <p:spPr bwMode="auto">
            <a:xfrm>
              <a:off x="857224" y="4848238"/>
              <a:ext cx="268288" cy="366712"/>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宋体" pitchFamily="2" charset="-122"/>
                  <a:cs typeface="Consolas" pitchFamily="49" charset="0"/>
                </a:rPr>
                <a:t>L</a:t>
              </a:r>
            </a:p>
          </p:txBody>
        </p:sp>
        <p:sp>
          <p:nvSpPr>
            <p:cNvPr id="9" name="Rectangle 36"/>
            <p:cNvSpPr>
              <a:spLocks noChangeArrowheads="1"/>
            </p:cNvSpPr>
            <p:nvPr/>
          </p:nvSpPr>
          <p:spPr bwMode="auto">
            <a:xfrm>
              <a:off x="3081390" y="3840173"/>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itchFamily="49" charset="0"/>
                  <a:ea typeface="宋体" pitchFamily="2" charset="-122"/>
                  <a:cs typeface="Consolas" pitchFamily="49" charset="0"/>
                </a:rPr>
                <a:t>a</a:t>
              </a:r>
              <a:r>
                <a:rPr lang="en-US" altLang="zh-CN" sz="1800" baseline="-25000" dirty="0" err="1">
                  <a:solidFill>
                    <a:srgbClr val="0000FF"/>
                  </a:solidFill>
                  <a:latin typeface="Consolas" pitchFamily="49" charset="0"/>
                  <a:ea typeface="宋体" pitchFamily="2" charset="-122"/>
                  <a:cs typeface="Consolas" pitchFamily="49" charset="0"/>
                </a:rPr>
                <a:t>1</a:t>
              </a:r>
              <a:endParaRPr lang="zh-CN" altLang="zh-CN" sz="1800" baseline="-25000" dirty="0">
                <a:solidFill>
                  <a:srgbClr val="0000FF"/>
                </a:solidFill>
                <a:latin typeface="Consolas" pitchFamily="49" charset="0"/>
                <a:ea typeface="宋体" pitchFamily="2" charset="-122"/>
                <a:cs typeface="Consolas" pitchFamily="49" charset="0"/>
              </a:endParaRPr>
            </a:p>
          </p:txBody>
        </p:sp>
        <p:sp>
          <p:nvSpPr>
            <p:cNvPr id="10" name="Rectangle 37"/>
            <p:cNvSpPr>
              <a:spLocks noChangeArrowheads="1"/>
            </p:cNvSpPr>
            <p:nvPr/>
          </p:nvSpPr>
          <p:spPr bwMode="auto">
            <a:xfrm>
              <a:off x="3441753" y="3840173"/>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1" name="Rectangle 39"/>
            <p:cNvSpPr>
              <a:spLocks noChangeArrowheads="1"/>
            </p:cNvSpPr>
            <p:nvPr/>
          </p:nvSpPr>
          <p:spPr bwMode="auto">
            <a:xfrm>
              <a:off x="4149778" y="3840173"/>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itchFamily="49" charset="0"/>
                  <a:ea typeface="宋体" pitchFamily="2" charset="-122"/>
                  <a:cs typeface="Consolas" pitchFamily="49" charset="0"/>
                </a:rPr>
                <a:t>a</a:t>
              </a:r>
              <a:r>
                <a:rPr lang="en-US" altLang="zh-CN" sz="1800" baseline="-25000" dirty="0" err="1">
                  <a:solidFill>
                    <a:srgbClr val="0000FF"/>
                  </a:solidFill>
                  <a:latin typeface="Consolas" pitchFamily="49" charset="0"/>
                  <a:ea typeface="宋体" pitchFamily="2" charset="-122"/>
                  <a:cs typeface="Consolas" pitchFamily="49" charset="0"/>
                </a:rPr>
                <a:t>2</a:t>
              </a:r>
              <a:endParaRPr lang="en-US" altLang="zh-CN" sz="1800" baseline="-25000" dirty="0">
                <a:solidFill>
                  <a:srgbClr val="0000FF"/>
                </a:solidFill>
                <a:latin typeface="Consolas" pitchFamily="49" charset="0"/>
                <a:ea typeface="宋体" pitchFamily="2" charset="-122"/>
                <a:cs typeface="Consolas" pitchFamily="49" charset="0"/>
              </a:endParaRPr>
            </a:p>
          </p:txBody>
        </p:sp>
        <p:sp>
          <p:nvSpPr>
            <p:cNvPr id="12" name="Rectangle 40"/>
            <p:cNvSpPr>
              <a:spLocks noChangeArrowheads="1"/>
            </p:cNvSpPr>
            <p:nvPr/>
          </p:nvSpPr>
          <p:spPr bwMode="auto">
            <a:xfrm>
              <a:off x="4510140" y="3840173"/>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3" name="Line 41"/>
            <p:cNvSpPr>
              <a:spLocks noChangeShapeType="1"/>
            </p:cNvSpPr>
            <p:nvPr/>
          </p:nvSpPr>
          <p:spPr bwMode="auto">
            <a:xfrm flipV="1">
              <a:off x="3643307" y="4019560"/>
              <a:ext cx="519172" cy="0"/>
            </a:xfrm>
            <a:prstGeom prst="line">
              <a:avLst/>
            </a:prstGeom>
            <a:noFill/>
            <a:ln w="9525">
              <a:solidFill>
                <a:schemeClr val="tx1"/>
              </a:solidFill>
              <a:miter lim="800000"/>
              <a:headEnd/>
              <a:tailEnd type="stealth" w="med" len="med"/>
            </a:ln>
            <a:effectLst/>
          </p:spPr>
          <p:txBody>
            <a:bodyPr wrap="none"/>
            <a:lstStyle/>
            <a:p>
              <a:endParaRPr lang="zh-CN" altLang="en-US" dirty="0">
                <a:latin typeface="Consolas" pitchFamily="49" charset="0"/>
                <a:cs typeface="Consolas" pitchFamily="49" charset="0"/>
              </a:endParaRPr>
            </a:p>
          </p:txBody>
        </p:sp>
        <p:sp>
          <p:nvSpPr>
            <p:cNvPr id="14" name="Rectangle 42"/>
            <p:cNvSpPr>
              <a:spLocks noChangeArrowheads="1"/>
            </p:cNvSpPr>
            <p:nvPr/>
          </p:nvSpPr>
          <p:spPr bwMode="auto">
            <a:xfrm>
              <a:off x="6475423" y="3840173"/>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itchFamily="49" charset="0"/>
                  <a:ea typeface="宋体" pitchFamily="2" charset="-122"/>
                  <a:cs typeface="Consolas" pitchFamily="49" charset="0"/>
                </a:rPr>
                <a:t>a</a:t>
              </a:r>
              <a:r>
                <a:rPr lang="en-US" altLang="zh-CN" sz="1800" i="1" baseline="-25000" dirty="0">
                  <a:solidFill>
                    <a:srgbClr val="0000FF"/>
                  </a:solidFill>
                  <a:latin typeface="Consolas" pitchFamily="49" charset="0"/>
                  <a:ea typeface="宋体" pitchFamily="2" charset="-122"/>
                  <a:cs typeface="Consolas" pitchFamily="49" charset="0"/>
                </a:rPr>
                <a:t>n</a:t>
              </a:r>
              <a:endParaRPr lang="zh-CN" altLang="zh-CN" sz="1800" i="1" baseline="-25000" dirty="0">
                <a:solidFill>
                  <a:srgbClr val="0000FF"/>
                </a:solidFill>
                <a:latin typeface="Consolas" pitchFamily="49" charset="0"/>
                <a:ea typeface="宋体" pitchFamily="2" charset="-122"/>
                <a:cs typeface="Consolas" pitchFamily="49" charset="0"/>
              </a:endParaRPr>
            </a:p>
          </p:txBody>
        </p:sp>
        <p:sp>
          <p:nvSpPr>
            <p:cNvPr id="15" name="Rectangle 43"/>
            <p:cNvSpPr>
              <a:spLocks noChangeArrowheads="1"/>
            </p:cNvSpPr>
            <p:nvPr/>
          </p:nvSpPr>
          <p:spPr bwMode="auto">
            <a:xfrm>
              <a:off x="6835785" y="3840173"/>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16" name="Freeform 49"/>
            <p:cNvSpPr>
              <a:spLocks/>
            </p:cNvSpPr>
            <p:nvPr/>
          </p:nvSpPr>
          <p:spPr bwMode="auto">
            <a:xfrm>
              <a:off x="4619678" y="4019560"/>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17" name="Freeform 44"/>
            <p:cNvSpPr>
              <a:spLocks/>
            </p:cNvSpPr>
            <p:nvPr/>
          </p:nvSpPr>
          <p:spPr bwMode="auto">
            <a:xfrm>
              <a:off x="6000760" y="4017973"/>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18" name="Text Box 50"/>
            <p:cNvSpPr txBox="1">
              <a:spLocks noChangeArrowheads="1"/>
            </p:cNvSpPr>
            <p:nvPr/>
          </p:nvSpPr>
          <p:spPr bwMode="auto">
            <a:xfrm>
              <a:off x="5321354" y="3635381"/>
              <a:ext cx="720725" cy="579437"/>
            </a:xfrm>
            <a:prstGeom prst="rect">
              <a:avLst/>
            </a:prstGeom>
            <a:noFill/>
            <a:ln w="9525">
              <a:noFill/>
              <a:miter lim="800000"/>
              <a:headEnd/>
              <a:tailEnd/>
            </a:ln>
            <a:effectLst/>
          </p:spPr>
          <p:txBody>
            <a:bodyPr>
              <a:spAutoFit/>
            </a:bodyPr>
            <a:lstStyle/>
            <a:p>
              <a:pPr algn="l">
                <a:spcBef>
                  <a:spcPct val="50000"/>
                </a:spcBef>
              </a:pPr>
              <a:r>
                <a:rPr lang="en-US" altLang="zh-CN" sz="3200" b="0" dirty="0">
                  <a:latin typeface="Consolas" pitchFamily="49" charset="0"/>
                  <a:ea typeface="宋体" pitchFamily="2" charset="-122"/>
                  <a:cs typeface="Consolas" pitchFamily="49" charset="0"/>
                </a:rPr>
                <a:t>…</a:t>
              </a:r>
            </a:p>
          </p:txBody>
        </p:sp>
        <p:cxnSp>
          <p:nvCxnSpPr>
            <p:cNvPr id="20" name="直接箭头连接符 19"/>
            <p:cNvCxnSpPr>
              <a:endCxn id="9" idx="0"/>
            </p:cNvCxnSpPr>
            <p:nvPr/>
          </p:nvCxnSpPr>
          <p:spPr>
            <a:xfrm rot="5400000">
              <a:off x="3121464" y="3640546"/>
              <a:ext cx="339735" cy="5951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249652" y="3286124"/>
              <a:ext cx="500066" cy="400110"/>
            </a:xfrm>
            <a:prstGeom prst="rect">
              <a:avLst/>
            </a:prstGeom>
            <a:noFill/>
          </p:spPr>
          <p:txBody>
            <a:bodyPr wrap="square" rtlCol="0">
              <a:spAutoFit/>
            </a:bodyPr>
            <a:lstStyle/>
            <a:p>
              <a:r>
                <a:rPr lang="en-US" altLang="zh-CN" sz="2000" dirty="0">
                  <a:latin typeface="Consolas" pitchFamily="49" charset="0"/>
                  <a:cs typeface="Consolas" pitchFamily="49" charset="0"/>
                </a:rPr>
                <a:t>p</a:t>
              </a:r>
              <a:endParaRPr lang="zh-CN" altLang="en-US" sz="2000" dirty="0">
                <a:latin typeface="Consolas" pitchFamily="49" charset="0"/>
                <a:cs typeface="Consolas" pitchFamily="49" charset="0"/>
              </a:endParaRPr>
            </a:p>
          </p:txBody>
        </p:sp>
        <p:sp>
          <p:nvSpPr>
            <p:cNvPr id="22" name="任意多边形 21"/>
            <p:cNvSpPr/>
            <p:nvPr/>
          </p:nvSpPr>
          <p:spPr>
            <a:xfrm>
              <a:off x="2324100" y="4072469"/>
              <a:ext cx="660400" cy="658283"/>
            </a:xfrm>
            <a:custGeom>
              <a:avLst/>
              <a:gdLst>
                <a:gd name="connsiteX0" fmla="*/ 660400 w 660400"/>
                <a:gd name="connsiteY0" fmla="*/ 10583 h 658283"/>
                <a:gd name="connsiteX1" fmla="*/ 482600 w 660400"/>
                <a:gd name="connsiteY1" fmla="*/ 35983 h 658283"/>
                <a:gd name="connsiteX2" fmla="*/ 203200 w 660400"/>
                <a:gd name="connsiteY2" fmla="*/ 226483 h 658283"/>
                <a:gd name="connsiteX3" fmla="*/ 0 w 660400"/>
                <a:gd name="connsiteY3" fmla="*/ 658283 h 658283"/>
              </a:gdLst>
              <a:ahLst/>
              <a:cxnLst>
                <a:cxn ang="0">
                  <a:pos x="connsiteX0" y="connsiteY0"/>
                </a:cxn>
                <a:cxn ang="0">
                  <a:pos x="connsiteX1" y="connsiteY1"/>
                </a:cxn>
                <a:cxn ang="0">
                  <a:pos x="connsiteX2" y="connsiteY2"/>
                </a:cxn>
                <a:cxn ang="0">
                  <a:pos x="connsiteX3" y="connsiteY3"/>
                </a:cxn>
              </a:cxnLst>
              <a:rect l="l" t="t" r="r" b="b"/>
              <a:pathLst>
                <a:path w="660400" h="658283">
                  <a:moveTo>
                    <a:pt x="660400" y="10583"/>
                  </a:moveTo>
                  <a:cubicBezTo>
                    <a:pt x="609600" y="5291"/>
                    <a:pt x="558800" y="0"/>
                    <a:pt x="482600" y="35983"/>
                  </a:cubicBezTo>
                  <a:cubicBezTo>
                    <a:pt x="406400" y="71966"/>
                    <a:pt x="283633" y="122766"/>
                    <a:pt x="203200" y="226483"/>
                  </a:cubicBezTo>
                  <a:cubicBezTo>
                    <a:pt x="122767" y="330200"/>
                    <a:pt x="61383" y="494241"/>
                    <a:pt x="0" y="658283"/>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3" name="Text Box 29"/>
            <p:cNvSpPr txBox="1">
              <a:spLocks noChangeArrowheads="1"/>
            </p:cNvSpPr>
            <p:nvPr/>
          </p:nvSpPr>
          <p:spPr bwMode="auto">
            <a:xfrm>
              <a:off x="2571736" y="4429132"/>
              <a:ext cx="1871663" cy="396875"/>
            </a:xfrm>
            <a:prstGeom prst="rect">
              <a:avLst/>
            </a:prstGeom>
            <a:noFill/>
            <a:ln w="9525">
              <a:noFill/>
              <a:miter lim="800000"/>
              <a:headEnd/>
              <a:tailEnd/>
            </a:ln>
            <a:effectLst/>
          </p:spPr>
          <p:txBody>
            <a:bodyPr>
              <a:spAutoFit/>
            </a:bodyPr>
            <a:lstStyle/>
            <a:p>
              <a:pPr algn="l">
                <a:spcBef>
                  <a:spcPct val="50000"/>
                </a:spcBef>
              </a:pPr>
              <a:r>
                <a:rPr lang="zh-CN" altLang="en-US" sz="2000" dirty="0">
                  <a:latin typeface="Consolas" pitchFamily="49" charset="0"/>
                  <a:ea typeface="楷体" pitchFamily="49" charset="-122"/>
                  <a:cs typeface="Consolas" pitchFamily="49" charset="0"/>
                </a:rPr>
                <a:t>头插法建表</a:t>
              </a:r>
            </a:p>
          </p:txBody>
        </p:sp>
        <p:sp>
          <p:nvSpPr>
            <p:cNvPr id="24" name="下箭头 23"/>
            <p:cNvSpPr/>
            <p:nvPr/>
          </p:nvSpPr>
          <p:spPr>
            <a:xfrm>
              <a:off x="2357422" y="2928934"/>
              <a:ext cx="285752" cy="642942"/>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4" name="幻灯片编号占位符 3"/>
          <p:cNvSpPr>
            <a:spLocks noGrp="1"/>
          </p:cNvSpPr>
          <p:nvPr>
            <p:ph type="sldNum" sz="quarter" idx="12"/>
          </p:nvPr>
        </p:nvSpPr>
        <p:spPr/>
        <p:txBody>
          <a:bodyPr/>
          <a:lstStyle/>
          <a:p>
            <a:fld id="{BC067DFE-42A7-4CB5-93C4-F2F97DA7580C}" type="slidenum">
              <a:rPr lang="en-US" altLang="zh-CN" smtClean="0"/>
              <a:pPr/>
              <a:t>76</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44094"/>
    </mc:Choice>
    <mc:Fallback xmlns="">
      <p:transition xmlns:p14="http://schemas.microsoft.com/office/powerpoint/2010/main" spd="slow" advTm="4409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2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285720" y="431567"/>
            <a:ext cx="8358246" cy="1877437"/>
          </a:xfrm>
          <a:prstGeom prst="rect">
            <a:avLst/>
          </a:prstGeom>
          <a:noFill/>
          <a:ln w="9525">
            <a:noFill/>
            <a:miter lim="800000"/>
            <a:headEnd/>
            <a:tailEnd/>
          </a:ln>
          <a:effectLst/>
        </p:spPr>
        <p:txBody>
          <a:bodyPr wrap="square">
            <a:spAutoFit/>
          </a:bodyPr>
          <a:lstStyle/>
          <a:p>
            <a:pPr algn="just">
              <a:lnSpc>
                <a:spcPts val="3000"/>
              </a:lnSpc>
              <a:spcBef>
                <a:spcPct val="50000"/>
              </a:spcBef>
            </a:pPr>
            <a:r>
              <a:rPr kumimoji="1" lang="en-US" altLang="zh-CN" sz="2200" dirty="0">
                <a:solidFill>
                  <a:srgbClr val="FF3300"/>
                </a:solidFill>
                <a:latin typeface="Consolas" pitchFamily="49" charset="0"/>
                <a:ea typeface="楷体" pitchFamily="49" charset="-122"/>
                <a:cs typeface="Consolas" pitchFamily="49" charset="0"/>
              </a:rPr>
              <a:t>   </a:t>
            </a:r>
            <a:r>
              <a:rPr kumimoji="1" lang="en-US" altLang="zh-CN" sz="2200" dirty="0">
                <a:solidFill>
                  <a:srgbClr val="FF3300"/>
                </a:solidFill>
                <a:latin typeface="Consolas" pitchFamily="49" charset="0"/>
                <a:ea typeface="黑体" pitchFamily="49" charset="-122"/>
                <a:cs typeface="Consolas" pitchFamily="49" charset="0"/>
              </a:rPr>
              <a:t>【</a:t>
            </a:r>
            <a:r>
              <a:rPr kumimoji="1" lang="zh-CN" altLang="en-US" sz="2200" dirty="0">
                <a:solidFill>
                  <a:srgbClr val="FF3300"/>
                </a:solidFill>
                <a:latin typeface="Consolas" pitchFamily="49" charset="0"/>
                <a:ea typeface="楷体" pitchFamily="49" charset="-122"/>
                <a:cs typeface="Consolas" pitchFamily="49" charset="0"/>
              </a:rPr>
              <a:t>例</a:t>
            </a:r>
            <a:r>
              <a:rPr kumimoji="1" lang="en-US" altLang="zh-CN" sz="2200" dirty="0">
                <a:solidFill>
                  <a:srgbClr val="FF3300"/>
                </a:solidFill>
                <a:latin typeface="Consolas" pitchFamily="49" charset="0"/>
                <a:ea typeface="黑体" pitchFamily="49" charset="-122"/>
                <a:cs typeface="Consolas" pitchFamily="49" charset="0"/>
              </a:rPr>
              <a:t>】 </a:t>
            </a:r>
            <a:r>
              <a:rPr kumimoji="1" lang="zh-CN" altLang="en-US" sz="2200" dirty="0">
                <a:latin typeface="Consolas" pitchFamily="49" charset="0"/>
                <a:ea typeface="楷体" pitchFamily="49" charset="-122"/>
                <a:cs typeface="Consolas" pitchFamily="49" charset="0"/>
              </a:rPr>
              <a:t>假设</a:t>
            </a:r>
            <a:r>
              <a:rPr kumimoji="1" lang="zh-CN" altLang="zh-CN" sz="2200" dirty="0">
                <a:latin typeface="Consolas" pitchFamily="49" charset="0"/>
                <a:ea typeface="楷体" pitchFamily="49" charset="-122"/>
                <a:cs typeface="Consolas" pitchFamily="49" charset="0"/>
              </a:rPr>
              <a:t>有一个带头</a:t>
            </a:r>
            <a:r>
              <a:rPr kumimoji="1" lang="zh-CN" altLang="en-US" sz="2200" dirty="0">
                <a:latin typeface="Consolas" pitchFamily="49" charset="0"/>
                <a:ea typeface="楷体" pitchFamily="49" charset="-122"/>
                <a:cs typeface="Consolas" pitchFamily="49" charset="0"/>
              </a:rPr>
              <a:t>结点</a:t>
            </a:r>
            <a:r>
              <a:rPr kumimoji="1" lang="zh-CN" altLang="zh-CN" sz="2200" dirty="0">
                <a:latin typeface="Consolas" pitchFamily="49" charset="0"/>
                <a:ea typeface="楷体" pitchFamily="49" charset="-122"/>
                <a:cs typeface="Consolas" pitchFamily="49" charset="0"/>
              </a:rPr>
              <a:t>的单链表</a:t>
            </a:r>
            <a:r>
              <a:rPr kumimoji="1" lang="en-US" altLang="zh-CN" sz="2200" dirty="0">
                <a:latin typeface="Consolas" pitchFamily="49" charset="0"/>
                <a:ea typeface="楷体" pitchFamily="49" charset="-122"/>
                <a:cs typeface="Consolas" pitchFamily="49" charset="0"/>
              </a:rPr>
              <a:t>L=</a:t>
            </a:r>
            <a:r>
              <a:rPr kumimoji="1" lang="zh-CN" altLang="en-US" sz="2200" dirty="0">
                <a:latin typeface="Consolas" pitchFamily="49" charset="0"/>
                <a:ea typeface="楷体" pitchFamily="49" charset="-122"/>
                <a:cs typeface="Consolas" pitchFamily="49" charset="0"/>
              </a:rPr>
              <a:t>（</a:t>
            </a:r>
            <a:r>
              <a:rPr kumimoji="1" lang="en-US" altLang="zh-CN" sz="2200" i="1" dirty="0">
                <a:latin typeface="Consolas" pitchFamily="49" charset="0"/>
                <a:ea typeface="楷体" pitchFamily="49" charset="-122"/>
                <a:cs typeface="Consolas" pitchFamily="49" charset="0"/>
              </a:rPr>
              <a:t>a</a:t>
            </a:r>
            <a:r>
              <a:rPr kumimoji="1" lang="en-US" altLang="zh-CN" sz="2200" baseline="-25000" dirty="0">
                <a:latin typeface="Consolas" pitchFamily="49" charset="0"/>
                <a:ea typeface="楷体" pitchFamily="49" charset="-122"/>
                <a:cs typeface="Consolas" pitchFamily="49" charset="0"/>
              </a:rPr>
              <a:t>1</a:t>
            </a:r>
            <a:r>
              <a:rPr kumimoji="1" lang="zh-CN" altLang="en-US" sz="2200" dirty="0">
                <a:latin typeface="Consolas" pitchFamily="49" charset="0"/>
                <a:ea typeface="楷体" pitchFamily="49" charset="-122"/>
                <a:cs typeface="Consolas" pitchFamily="49" charset="0"/>
              </a:rPr>
              <a:t>，</a:t>
            </a:r>
            <a:r>
              <a:rPr kumimoji="1" lang="en-US" altLang="zh-CN" sz="2200" i="1" dirty="0">
                <a:latin typeface="Consolas" pitchFamily="49" charset="0"/>
                <a:ea typeface="楷体" pitchFamily="49" charset="-122"/>
                <a:cs typeface="Consolas" pitchFamily="49" charset="0"/>
              </a:rPr>
              <a:t>b</a:t>
            </a:r>
            <a:r>
              <a:rPr kumimoji="1" lang="en-US" altLang="zh-CN" sz="2200" baseline="-25000" dirty="0">
                <a:latin typeface="Consolas" pitchFamily="49" charset="0"/>
                <a:ea typeface="楷体" pitchFamily="49" charset="-122"/>
                <a:cs typeface="Consolas" pitchFamily="49" charset="0"/>
              </a:rPr>
              <a:t>1</a:t>
            </a:r>
            <a:r>
              <a:rPr kumimoji="1" lang="zh-CN" altLang="en-US" sz="2200" dirty="0">
                <a:latin typeface="Consolas" pitchFamily="49" charset="0"/>
                <a:ea typeface="楷体" pitchFamily="49" charset="-122"/>
                <a:cs typeface="Consolas" pitchFamily="49" charset="0"/>
              </a:rPr>
              <a:t>，</a:t>
            </a:r>
            <a:r>
              <a:rPr kumimoji="1" lang="en-US" altLang="zh-CN" sz="2200" i="1" dirty="0">
                <a:latin typeface="Consolas" pitchFamily="49" charset="0"/>
                <a:ea typeface="楷体" pitchFamily="49" charset="-122"/>
                <a:cs typeface="Consolas" pitchFamily="49" charset="0"/>
              </a:rPr>
              <a:t>a</a:t>
            </a:r>
            <a:r>
              <a:rPr kumimoji="1" lang="en-US" altLang="zh-CN" sz="2200" baseline="-25000" dirty="0">
                <a:latin typeface="Consolas" pitchFamily="49" charset="0"/>
                <a:ea typeface="楷体" pitchFamily="49" charset="-122"/>
                <a:cs typeface="Consolas" pitchFamily="49" charset="0"/>
              </a:rPr>
              <a:t>2</a:t>
            </a:r>
            <a:r>
              <a:rPr kumimoji="1" lang="zh-CN" altLang="en-US" sz="2200" dirty="0">
                <a:latin typeface="Consolas" pitchFamily="49" charset="0"/>
                <a:ea typeface="楷体" pitchFamily="49" charset="-122"/>
                <a:cs typeface="Consolas" pitchFamily="49" charset="0"/>
              </a:rPr>
              <a:t>，</a:t>
            </a:r>
            <a:r>
              <a:rPr kumimoji="1" lang="en-US" altLang="zh-CN" sz="2200" i="1" dirty="0">
                <a:latin typeface="Consolas" pitchFamily="49" charset="0"/>
                <a:ea typeface="楷体" pitchFamily="49" charset="-122"/>
                <a:cs typeface="Consolas" pitchFamily="49" charset="0"/>
              </a:rPr>
              <a:t>b</a:t>
            </a:r>
            <a:r>
              <a:rPr kumimoji="1" lang="en-US" altLang="zh-CN" sz="2200" baseline="-25000" dirty="0">
                <a:latin typeface="Consolas" pitchFamily="49" charset="0"/>
                <a:ea typeface="楷体" pitchFamily="49" charset="-122"/>
                <a:cs typeface="Consolas" pitchFamily="49" charset="0"/>
              </a:rPr>
              <a:t>2</a:t>
            </a:r>
            <a:r>
              <a:rPr kumimoji="1" lang="zh-CN" altLang="en-US" sz="2200" dirty="0">
                <a:latin typeface="Consolas" pitchFamily="49" charset="0"/>
                <a:ea typeface="楷体" pitchFamily="49" charset="-122"/>
                <a:cs typeface="Consolas" pitchFamily="49" charset="0"/>
              </a:rPr>
              <a:t>，</a:t>
            </a:r>
            <a:r>
              <a:rPr kumimoji="1" lang="en-US" altLang="zh-CN" sz="2200" dirty="0">
                <a:latin typeface="Consolas" pitchFamily="49" charset="0"/>
                <a:ea typeface="宋体"/>
                <a:cs typeface="Consolas" pitchFamily="49" charset="0"/>
              </a:rPr>
              <a:t>…</a:t>
            </a:r>
            <a:r>
              <a:rPr kumimoji="1" lang="zh-CN" altLang="en-US" sz="2200" dirty="0">
                <a:latin typeface="Consolas" pitchFamily="49" charset="0"/>
                <a:ea typeface="楷体" pitchFamily="49" charset="-122"/>
                <a:cs typeface="Consolas" pitchFamily="49" charset="0"/>
              </a:rPr>
              <a:t>，</a:t>
            </a:r>
            <a:r>
              <a:rPr kumimoji="1" lang="en-US" altLang="zh-CN" sz="2200" i="1" dirty="0">
                <a:latin typeface="Consolas" pitchFamily="49" charset="0"/>
                <a:ea typeface="楷体" pitchFamily="49" charset="-122"/>
                <a:cs typeface="Consolas" pitchFamily="49" charset="0"/>
              </a:rPr>
              <a:t>a</a:t>
            </a:r>
            <a:r>
              <a:rPr kumimoji="1" lang="en-US" altLang="zh-CN" sz="2200" i="1" baseline="-25000" dirty="0">
                <a:latin typeface="Consolas" pitchFamily="49" charset="0"/>
                <a:ea typeface="楷体" pitchFamily="49" charset="-122"/>
                <a:cs typeface="Consolas" pitchFamily="49" charset="0"/>
              </a:rPr>
              <a:t>n</a:t>
            </a:r>
            <a:r>
              <a:rPr kumimoji="1" lang="zh-CN" altLang="en-US" sz="2200" dirty="0">
                <a:latin typeface="Consolas" pitchFamily="49" charset="0"/>
                <a:ea typeface="楷体" pitchFamily="49" charset="-122"/>
                <a:cs typeface="Consolas" pitchFamily="49" charset="0"/>
              </a:rPr>
              <a:t>，</a:t>
            </a:r>
            <a:r>
              <a:rPr kumimoji="1" lang="en-US" altLang="zh-CN" sz="2200" i="1" dirty="0">
                <a:latin typeface="Consolas" pitchFamily="49" charset="0"/>
                <a:ea typeface="楷体" pitchFamily="49" charset="-122"/>
                <a:cs typeface="Consolas" pitchFamily="49" charset="0"/>
              </a:rPr>
              <a:t>b</a:t>
            </a:r>
            <a:r>
              <a:rPr kumimoji="1" lang="en-US" altLang="zh-CN" sz="2200" i="1" baseline="-25000" dirty="0">
                <a:latin typeface="Consolas" pitchFamily="49" charset="0"/>
                <a:ea typeface="楷体" pitchFamily="49" charset="-122"/>
                <a:cs typeface="Consolas" pitchFamily="49" charset="0"/>
              </a:rPr>
              <a:t>n</a:t>
            </a:r>
            <a:r>
              <a:rPr kumimoji="1" lang="zh-CN" altLang="en-US" sz="2200" dirty="0">
                <a:latin typeface="Consolas" pitchFamily="49" charset="0"/>
                <a:ea typeface="楷体" pitchFamily="49" charset="-122"/>
                <a:cs typeface="Consolas" pitchFamily="49" charset="0"/>
              </a:rPr>
              <a:t>）。设计一个算法将其拆分成两个带头结点的单链表</a:t>
            </a:r>
            <a:r>
              <a:rPr kumimoji="1" lang="en-US" altLang="zh-CN" sz="2200" dirty="0" err="1">
                <a:latin typeface="Consolas" pitchFamily="49" charset="0"/>
                <a:ea typeface="楷体" pitchFamily="49" charset="-122"/>
                <a:cs typeface="Consolas" pitchFamily="49" charset="0"/>
              </a:rPr>
              <a:t>L1</a:t>
            </a:r>
            <a:r>
              <a:rPr kumimoji="1" lang="zh-CN" altLang="en-US" sz="2200" dirty="0">
                <a:latin typeface="Consolas" pitchFamily="49" charset="0"/>
                <a:ea typeface="楷体" pitchFamily="49" charset="-122"/>
                <a:cs typeface="Consolas" pitchFamily="49" charset="0"/>
              </a:rPr>
              <a:t>和</a:t>
            </a:r>
            <a:r>
              <a:rPr kumimoji="1" lang="en-US" altLang="zh-CN" sz="2200" dirty="0" err="1">
                <a:latin typeface="Consolas" pitchFamily="49" charset="0"/>
                <a:ea typeface="楷体" pitchFamily="49" charset="-122"/>
                <a:cs typeface="Consolas" pitchFamily="49" charset="0"/>
              </a:rPr>
              <a:t>L2</a:t>
            </a:r>
            <a:r>
              <a:rPr kumimoji="1" lang="zh-CN" altLang="en-US" sz="2200" dirty="0">
                <a:latin typeface="Consolas" pitchFamily="49" charset="0"/>
                <a:ea typeface="楷体" pitchFamily="49" charset="-122"/>
                <a:cs typeface="Consolas" pitchFamily="49" charset="0"/>
              </a:rPr>
              <a:t>：</a:t>
            </a:r>
          </a:p>
          <a:p>
            <a:pPr algn="just">
              <a:spcBef>
                <a:spcPct val="50000"/>
              </a:spcBef>
            </a:pPr>
            <a:r>
              <a:rPr kumimoji="1" lang="zh-CN" altLang="en-US" sz="2200" dirty="0">
                <a:latin typeface="Consolas" pitchFamily="49" charset="0"/>
                <a:ea typeface="楷体" pitchFamily="49" charset="-122"/>
                <a:cs typeface="Consolas" pitchFamily="49" charset="0"/>
              </a:rPr>
              <a:t>　　　</a:t>
            </a:r>
            <a:r>
              <a:rPr kumimoji="1" lang="en-US" altLang="zh-CN" sz="2200" dirty="0">
                <a:latin typeface="Consolas" pitchFamily="49" charset="0"/>
                <a:ea typeface="楷体" pitchFamily="49" charset="-122"/>
                <a:cs typeface="Consolas" pitchFamily="49" charset="0"/>
              </a:rPr>
              <a:t>L1=</a:t>
            </a:r>
            <a:r>
              <a:rPr kumimoji="1" lang="zh-CN" altLang="en-US" sz="2200" dirty="0">
                <a:latin typeface="Consolas" pitchFamily="49" charset="0"/>
                <a:ea typeface="楷体" pitchFamily="49" charset="-122"/>
                <a:cs typeface="Consolas" pitchFamily="49" charset="0"/>
              </a:rPr>
              <a:t>（</a:t>
            </a:r>
            <a:r>
              <a:rPr kumimoji="1" lang="en-US" altLang="zh-CN" sz="2200" i="1" dirty="0">
                <a:latin typeface="Consolas" pitchFamily="49" charset="0"/>
                <a:ea typeface="楷体" pitchFamily="49" charset="-122"/>
                <a:cs typeface="Consolas" pitchFamily="49" charset="0"/>
              </a:rPr>
              <a:t>a</a:t>
            </a:r>
            <a:r>
              <a:rPr kumimoji="1" lang="en-US" altLang="zh-CN" sz="2200" baseline="-25000" dirty="0">
                <a:latin typeface="Consolas" pitchFamily="49" charset="0"/>
                <a:ea typeface="楷体" pitchFamily="49" charset="-122"/>
                <a:cs typeface="Consolas" pitchFamily="49" charset="0"/>
              </a:rPr>
              <a:t>1</a:t>
            </a:r>
            <a:r>
              <a:rPr kumimoji="1" lang="zh-CN" altLang="en-US" sz="2200" dirty="0">
                <a:latin typeface="Consolas" pitchFamily="49" charset="0"/>
                <a:ea typeface="楷体" pitchFamily="49" charset="-122"/>
                <a:cs typeface="Consolas" pitchFamily="49" charset="0"/>
              </a:rPr>
              <a:t>，</a:t>
            </a:r>
            <a:r>
              <a:rPr kumimoji="1" lang="en-US" altLang="zh-CN" sz="2200" i="1" dirty="0">
                <a:latin typeface="Consolas" pitchFamily="49" charset="0"/>
                <a:ea typeface="楷体" pitchFamily="49" charset="-122"/>
                <a:cs typeface="Consolas" pitchFamily="49" charset="0"/>
              </a:rPr>
              <a:t>a</a:t>
            </a:r>
            <a:r>
              <a:rPr kumimoji="1" lang="en-US" altLang="zh-CN" sz="2200" baseline="-25000" dirty="0">
                <a:latin typeface="Consolas" pitchFamily="49" charset="0"/>
                <a:ea typeface="楷体" pitchFamily="49" charset="-122"/>
                <a:cs typeface="Consolas" pitchFamily="49" charset="0"/>
              </a:rPr>
              <a:t>2</a:t>
            </a:r>
            <a:r>
              <a:rPr kumimoji="1" lang="zh-CN" altLang="en-US" sz="2200" dirty="0">
                <a:latin typeface="Consolas" pitchFamily="49" charset="0"/>
                <a:ea typeface="楷体" pitchFamily="49" charset="-122"/>
                <a:cs typeface="Consolas" pitchFamily="49" charset="0"/>
              </a:rPr>
              <a:t>，</a:t>
            </a:r>
            <a:r>
              <a:rPr kumimoji="1" lang="en-US" altLang="zh-CN" sz="2200" dirty="0">
                <a:latin typeface="Consolas" pitchFamily="49" charset="0"/>
                <a:ea typeface="宋体"/>
                <a:cs typeface="Consolas" pitchFamily="49" charset="0"/>
              </a:rPr>
              <a:t>…</a:t>
            </a:r>
            <a:r>
              <a:rPr kumimoji="1" lang="zh-CN" altLang="en-US" sz="2200" dirty="0">
                <a:latin typeface="Consolas" pitchFamily="49" charset="0"/>
                <a:ea typeface="楷体" pitchFamily="49" charset="-122"/>
                <a:cs typeface="Consolas" pitchFamily="49" charset="0"/>
              </a:rPr>
              <a:t>，</a:t>
            </a:r>
            <a:r>
              <a:rPr kumimoji="1" lang="en-US" altLang="zh-CN" sz="2200" i="1" dirty="0">
                <a:latin typeface="Consolas" pitchFamily="49" charset="0"/>
                <a:ea typeface="楷体" pitchFamily="49" charset="-122"/>
                <a:cs typeface="Consolas" pitchFamily="49" charset="0"/>
              </a:rPr>
              <a:t>a</a:t>
            </a:r>
            <a:r>
              <a:rPr kumimoji="1" lang="en-US" altLang="zh-CN" sz="2200" i="1" baseline="-25000" dirty="0">
                <a:latin typeface="Consolas" pitchFamily="49" charset="0"/>
                <a:ea typeface="楷体" pitchFamily="49" charset="-122"/>
                <a:cs typeface="Consolas" pitchFamily="49" charset="0"/>
              </a:rPr>
              <a:t>n</a:t>
            </a:r>
            <a:r>
              <a:rPr kumimoji="1" lang="zh-CN" altLang="en-US" sz="2200" dirty="0">
                <a:latin typeface="Consolas" pitchFamily="49" charset="0"/>
                <a:ea typeface="楷体" pitchFamily="49" charset="-122"/>
                <a:cs typeface="Consolas" pitchFamily="49" charset="0"/>
              </a:rPr>
              <a:t>），</a:t>
            </a:r>
            <a:r>
              <a:rPr kumimoji="1" lang="en-US" altLang="zh-CN" sz="2200" dirty="0">
                <a:latin typeface="Consolas" pitchFamily="49" charset="0"/>
                <a:ea typeface="楷体" pitchFamily="49" charset="-122"/>
                <a:cs typeface="Consolas" pitchFamily="49" charset="0"/>
              </a:rPr>
              <a:t>L2=</a:t>
            </a:r>
            <a:r>
              <a:rPr kumimoji="1" lang="zh-CN" altLang="en-US" sz="2200" dirty="0">
                <a:latin typeface="Consolas" pitchFamily="49" charset="0"/>
                <a:ea typeface="楷体" pitchFamily="49" charset="-122"/>
                <a:cs typeface="Consolas" pitchFamily="49" charset="0"/>
              </a:rPr>
              <a:t>（</a:t>
            </a:r>
            <a:r>
              <a:rPr kumimoji="1" lang="en-US" altLang="zh-CN" sz="2200" i="1" dirty="0">
                <a:latin typeface="Consolas" pitchFamily="49" charset="0"/>
                <a:ea typeface="楷体" pitchFamily="49" charset="-122"/>
                <a:cs typeface="Consolas" pitchFamily="49" charset="0"/>
              </a:rPr>
              <a:t>b</a:t>
            </a:r>
            <a:r>
              <a:rPr kumimoji="1" lang="en-US" altLang="zh-CN" sz="2200" i="1" baseline="-25000" dirty="0">
                <a:latin typeface="Consolas" pitchFamily="49" charset="0"/>
                <a:ea typeface="楷体" pitchFamily="49" charset="-122"/>
                <a:cs typeface="Consolas" pitchFamily="49" charset="0"/>
              </a:rPr>
              <a:t>n</a:t>
            </a:r>
            <a:r>
              <a:rPr kumimoji="1" lang="zh-CN" altLang="en-US" sz="2200" dirty="0">
                <a:latin typeface="Consolas" pitchFamily="49" charset="0"/>
                <a:ea typeface="楷体" pitchFamily="49" charset="-122"/>
                <a:cs typeface="Consolas" pitchFamily="49" charset="0"/>
              </a:rPr>
              <a:t>，</a:t>
            </a:r>
            <a:r>
              <a:rPr kumimoji="1" lang="en-US" altLang="zh-CN" sz="2200" i="1" dirty="0">
                <a:latin typeface="Consolas" pitchFamily="49" charset="0"/>
                <a:ea typeface="楷体" pitchFamily="49" charset="-122"/>
                <a:cs typeface="Consolas" pitchFamily="49" charset="0"/>
              </a:rPr>
              <a:t>b</a:t>
            </a:r>
            <a:r>
              <a:rPr kumimoji="1" lang="en-US" altLang="zh-CN" sz="2200" i="1" baseline="-25000" dirty="0">
                <a:latin typeface="Consolas" pitchFamily="49" charset="0"/>
                <a:ea typeface="楷体" pitchFamily="49" charset="-122"/>
                <a:cs typeface="Consolas" pitchFamily="49" charset="0"/>
              </a:rPr>
              <a:t>n</a:t>
            </a:r>
            <a:r>
              <a:rPr kumimoji="1" lang="en-US" altLang="zh-CN" sz="2200" baseline="-25000" dirty="0">
                <a:latin typeface="Consolas" pitchFamily="49" charset="0"/>
                <a:ea typeface="楷体" pitchFamily="49" charset="-122"/>
                <a:cs typeface="Consolas" pitchFamily="49" charset="0"/>
              </a:rPr>
              <a:t>-1</a:t>
            </a:r>
            <a:r>
              <a:rPr kumimoji="1" lang="zh-CN" altLang="en-US" sz="2200" dirty="0">
                <a:latin typeface="Consolas" pitchFamily="49" charset="0"/>
                <a:ea typeface="楷体" pitchFamily="49" charset="-122"/>
                <a:cs typeface="Consolas" pitchFamily="49" charset="0"/>
              </a:rPr>
              <a:t>，</a:t>
            </a:r>
            <a:r>
              <a:rPr kumimoji="1" lang="en-US" altLang="zh-CN" sz="2200" dirty="0">
                <a:latin typeface="Consolas" pitchFamily="49" charset="0"/>
                <a:ea typeface="宋体"/>
                <a:cs typeface="Consolas" pitchFamily="49" charset="0"/>
              </a:rPr>
              <a:t>…</a:t>
            </a:r>
            <a:r>
              <a:rPr kumimoji="1" lang="zh-CN" altLang="en-US" sz="2200" dirty="0">
                <a:latin typeface="Consolas" pitchFamily="49" charset="0"/>
                <a:ea typeface="楷体" pitchFamily="49" charset="-122"/>
                <a:cs typeface="Consolas" pitchFamily="49" charset="0"/>
              </a:rPr>
              <a:t>，</a:t>
            </a:r>
            <a:r>
              <a:rPr kumimoji="1" lang="en-US" altLang="zh-CN" sz="2200" i="1" dirty="0">
                <a:latin typeface="Consolas" pitchFamily="49" charset="0"/>
                <a:ea typeface="楷体" pitchFamily="49" charset="-122"/>
                <a:cs typeface="Consolas" pitchFamily="49" charset="0"/>
              </a:rPr>
              <a:t>b</a:t>
            </a:r>
            <a:r>
              <a:rPr kumimoji="1" lang="en-US" altLang="zh-CN" sz="2200" baseline="-25000" dirty="0">
                <a:latin typeface="Consolas" pitchFamily="49" charset="0"/>
                <a:ea typeface="楷体" pitchFamily="49" charset="-122"/>
                <a:cs typeface="Consolas" pitchFamily="49" charset="0"/>
              </a:rPr>
              <a:t>1</a:t>
            </a:r>
            <a:r>
              <a:rPr kumimoji="1" lang="zh-CN" altLang="en-US" sz="2200" dirty="0">
                <a:latin typeface="Consolas" pitchFamily="49" charset="0"/>
                <a:ea typeface="楷体" pitchFamily="49" charset="-122"/>
                <a:cs typeface="Consolas" pitchFamily="49" charset="0"/>
              </a:rPr>
              <a:t>）</a:t>
            </a:r>
            <a:endParaRPr kumimoji="1" lang="en-US" altLang="zh-CN" sz="2200" dirty="0">
              <a:latin typeface="Consolas" pitchFamily="49" charset="0"/>
              <a:ea typeface="楷体" pitchFamily="49" charset="-122"/>
              <a:cs typeface="Consolas" pitchFamily="49" charset="0"/>
            </a:endParaRPr>
          </a:p>
          <a:p>
            <a:pPr algn="just">
              <a:spcBef>
                <a:spcPct val="50000"/>
              </a:spcBef>
            </a:pPr>
            <a:r>
              <a:rPr kumimoji="1" lang="zh-CN" altLang="en-US" sz="2200" dirty="0">
                <a:latin typeface="Consolas" pitchFamily="49" charset="0"/>
                <a:ea typeface="楷体" pitchFamily="49" charset="-122"/>
                <a:cs typeface="Consolas" pitchFamily="49" charset="0"/>
              </a:rPr>
              <a:t>要求</a:t>
            </a:r>
            <a:r>
              <a:rPr kumimoji="1" lang="en-US" altLang="zh-CN" sz="2200" dirty="0" err="1">
                <a:latin typeface="Consolas" pitchFamily="49" charset="0"/>
                <a:ea typeface="楷体" pitchFamily="49" charset="-122"/>
                <a:cs typeface="Consolas" pitchFamily="49" charset="0"/>
              </a:rPr>
              <a:t>L1</a:t>
            </a:r>
            <a:r>
              <a:rPr kumimoji="1" lang="zh-CN" altLang="en-US" sz="2200" dirty="0">
                <a:latin typeface="Consolas" pitchFamily="49" charset="0"/>
                <a:ea typeface="楷体" pitchFamily="49" charset="-122"/>
                <a:cs typeface="Consolas" pitchFamily="49" charset="0"/>
              </a:rPr>
              <a:t>使用</a:t>
            </a:r>
            <a:r>
              <a:rPr kumimoji="1" lang="en-US" altLang="zh-CN" sz="2200" dirty="0">
                <a:latin typeface="Consolas" pitchFamily="49" charset="0"/>
                <a:ea typeface="楷体" pitchFamily="49" charset="-122"/>
                <a:cs typeface="Consolas" pitchFamily="49" charset="0"/>
              </a:rPr>
              <a:t>L</a:t>
            </a:r>
            <a:r>
              <a:rPr kumimoji="1" lang="zh-CN" altLang="en-US" sz="2200" dirty="0">
                <a:latin typeface="Consolas" pitchFamily="49" charset="0"/>
                <a:ea typeface="楷体" pitchFamily="49" charset="-122"/>
                <a:cs typeface="Consolas" pitchFamily="49" charset="0"/>
              </a:rPr>
              <a:t>的头结点。</a:t>
            </a:r>
          </a:p>
        </p:txBody>
      </p:sp>
      <p:grpSp>
        <p:nvGrpSpPr>
          <p:cNvPr id="65" name="组合 64"/>
          <p:cNvGrpSpPr/>
          <p:nvPr/>
        </p:nvGrpSpPr>
        <p:grpSpPr>
          <a:xfrm>
            <a:off x="928662" y="3295648"/>
            <a:ext cx="7143800" cy="2538405"/>
            <a:chOff x="928662" y="3295648"/>
            <a:chExt cx="7143800" cy="2538405"/>
          </a:xfrm>
        </p:grpSpPr>
        <p:sp>
          <p:nvSpPr>
            <p:cNvPr id="3" name="Rectangle 32"/>
            <p:cNvSpPr>
              <a:spLocks noChangeArrowheads="1"/>
            </p:cNvSpPr>
            <p:nvPr/>
          </p:nvSpPr>
          <p:spPr bwMode="auto">
            <a:xfrm>
              <a:off x="1662137" y="3395639"/>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 name="Rectangle 33"/>
            <p:cNvSpPr>
              <a:spLocks noChangeArrowheads="1"/>
            </p:cNvSpPr>
            <p:nvPr/>
          </p:nvSpPr>
          <p:spPr bwMode="auto">
            <a:xfrm>
              <a:off x="2022499" y="3395639"/>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5" name="Line 34"/>
            <p:cNvSpPr>
              <a:spLocks noChangeShapeType="1"/>
            </p:cNvSpPr>
            <p:nvPr/>
          </p:nvSpPr>
          <p:spPr bwMode="auto">
            <a:xfrm>
              <a:off x="1314474" y="3575026"/>
              <a:ext cx="360363" cy="0"/>
            </a:xfrm>
            <a:prstGeom prst="line">
              <a:avLst/>
            </a:prstGeom>
            <a:noFill/>
            <a:ln w="28575">
              <a:solidFill>
                <a:srgbClr val="7030A0"/>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6" name="Text Box 35"/>
            <p:cNvSpPr txBox="1">
              <a:spLocks noChangeArrowheads="1"/>
            </p:cNvSpPr>
            <p:nvPr/>
          </p:nvSpPr>
          <p:spPr bwMode="auto">
            <a:xfrm>
              <a:off x="1035074" y="3395639"/>
              <a:ext cx="268288" cy="366712"/>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宋体" pitchFamily="2" charset="-122"/>
                  <a:cs typeface="Consolas" pitchFamily="49" charset="0"/>
                </a:rPr>
                <a:t>L</a:t>
              </a:r>
            </a:p>
          </p:txBody>
        </p:sp>
        <p:sp>
          <p:nvSpPr>
            <p:cNvPr id="7" name="Rectangle 36"/>
            <p:cNvSpPr>
              <a:spLocks noChangeArrowheads="1"/>
            </p:cNvSpPr>
            <p:nvPr/>
          </p:nvSpPr>
          <p:spPr bwMode="auto">
            <a:xfrm>
              <a:off x="2795638" y="3395639"/>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itchFamily="49" charset="0"/>
                  <a:ea typeface="宋体" pitchFamily="2" charset="-122"/>
                  <a:cs typeface="Consolas" pitchFamily="49" charset="0"/>
                </a:rPr>
                <a:t>a</a:t>
              </a:r>
              <a:r>
                <a:rPr lang="en-US" altLang="zh-CN" sz="1800" baseline="-25000" dirty="0" err="1">
                  <a:solidFill>
                    <a:srgbClr val="0000FF"/>
                  </a:solidFill>
                  <a:latin typeface="Consolas" pitchFamily="49" charset="0"/>
                  <a:ea typeface="宋体" pitchFamily="2" charset="-122"/>
                  <a:cs typeface="Consolas" pitchFamily="49" charset="0"/>
                </a:rPr>
                <a:t>1</a:t>
              </a:r>
              <a:endParaRPr lang="zh-CN" altLang="zh-CN" sz="1800" baseline="-25000" dirty="0">
                <a:solidFill>
                  <a:srgbClr val="0000FF"/>
                </a:solidFill>
                <a:latin typeface="Consolas" pitchFamily="49" charset="0"/>
                <a:ea typeface="宋体" pitchFamily="2" charset="-122"/>
                <a:cs typeface="Consolas" pitchFamily="49" charset="0"/>
              </a:endParaRPr>
            </a:p>
          </p:txBody>
        </p:sp>
        <p:sp>
          <p:nvSpPr>
            <p:cNvPr id="8" name="Rectangle 37"/>
            <p:cNvSpPr>
              <a:spLocks noChangeArrowheads="1"/>
            </p:cNvSpPr>
            <p:nvPr/>
          </p:nvSpPr>
          <p:spPr bwMode="auto">
            <a:xfrm>
              <a:off x="3156001" y="3395639"/>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9" name="Freeform 38"/>
            <p:cNvSpPr>
              <a:spLocks/>
            </p:cNvSpPr>
            <p:nvPr/>
          </p:nvSpPr>
          <p:spPr bwMode="auto">
            <a:xfrm>
              <a:off x="2201887" y="3573439"/>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10" name="Rectangle 39"/>
            <p:cNvSpPr>
              <a:spLocks noChangeArrowheads="1"/>
            </p:cNvSpPr>
            <p:nvPr/>
          </p:nvSpPr>
          <p:spPr bwMode="auto">
            <a:xfrm>
              <a:off x="3864026" y="3395639"/>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itchFamily="49" charset="0"/>
                  <a:ea typeface="宋体" pitchFamily="2" charset="-122"/>
                  <a:cs typeface="Consolas" pitchFamily="49" charset="0"/>
                </a:rPr>
                <a:t>b</a:t>
              </a:r>
              <a:r>
                <a:rPr lang="en-US" altLang="zh-CN" sz="1800" baseline="-25000" dirty="0" err="1">
                  <a:solidFill>
                    <a:srgbClr val="0000FF"/>
                  </a:solidFill>
                  <a:latin typeface="Consolas" pitchFamily="49" charset="0"/>
                  <a:ea typeface="宋体" pitchFamily="2" charset="-122"/>
                  <a:cs typeface="Consolas" pitchFamily="49" charset="0"/>
                </a:rPr>
                <a:t>1</a:t>
              </a:r>
              <a:endParaRPr lang="en-US" altLang="zh-CN" sz="1800" baseline="-25000" dirty="0">
                <a:solidFill>
                  <a:srgbClr val="0000FF"/>
                </a:solidFill>
                <a:latin typeface="Consolas" pitchFamily="49" charset="0"/>
                <a:ea typeface="宋体" pitchFamily="2" charset="-122"/>
                <a:cs typeface="Consolas" pitchFamily="49" charset="0"/>
              </a:endParaRPr>
            </a:p>
          </p:txBody>
        </p:sp>
        <p:sp>
          <p:nvSpPr>
            <p:cNvPr id="11" name="Rectangle 40"/>
            <p:cNvSpPr>
              <a:spLocks noChangeArrowheads="1"/>
            </p:cNvSpPr>
            <p:nvPr/>
          </p:nvSpPr>
          <p:spPr bwMode="auto">
            <a:xfrm>
              <a:off x="4224388" y="3395639"/>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2" name="Line 41"/>
            <p:cNvSpPr>
              <a:spLocks noChangeShapeType="1"/>
            </p:cNvSpPr>
            <p:nvPr/>
          </p:nvSpPr>
          <p:spPr bwMode="auto">
            <a:xfrm>
              <a:off x="3516363" y="3575026"/>
              <a:ext cx="360363" cy="0"/>
            </a:xfrm>
            <a:prstGeom prst="line">
              <a:avLst/>
            </a:prstGeom>
            <a:noFill/>
            <a:ln w="9525">
              <a:solidFill>
                <a:schemeClr val="tx1"/>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13" name="Rectangle 42"/>
            <p:cNvSpPr>
              <a:spLocks noChangeArrowheads="1"/>
            </p:cNvSpPr>
            <p:nvPr/>
          </p:nvSpPr>
          <p:spPr bwMode="auto">
            <a:xfrm>
              <a:off x="7351737" y="3395639"/>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itchFamily="49" charset="0"/>
                  <a:ea typeface="宋体" pitchFamily="2" charset="-122"/>
                  <a:cs typeface="Consolas" pitchFamily="49" charset="0"/>
                </a:rPr>
                <a:t>b</a:t>
              </a:r>
              <a:r>
                <a:rPr lang="en-US" altLang="zh-CN" sz="1800" i="1" baseline="-25000" dirty="0" err="1">
                  <a:solidFill>
                    <a:srgbClr val="0000FF"/>
                  </a:solidFill>
                  <a:latin typeface="Consolas" pitchFamily="49" charset="0"/>
                  <a:ea typeface="宋体" pitchFamily="2" charset="-122"/>
                  <a:cs typeface="Consolas" pitchFamily="49" charset="0"/>
                </a:rPr>
                <a:t>n</a:t>
              </a:r>
              <a:endParaRPr lang="zh-CN" altLang="zh-CN" sz="1800" i="1" baseline="-25000" dirty="0">
                <a:solidFill>
                  <a:srgbClr val="0000FF"/>
                </a:solidFill>
                <a:latin typeface="Consolas" pitchFamily="49" charset="0"/>
                <a:ea typeface="宋体" pitchFamily="2" charset="-122"/>
                <a:cs typeface="Consolas" pitchFamily="49" charset="0"/>
              </a:endParaRPr>
            </a:p>
          </p:txBody>
        </p:sp>
        <p:sp>
          <p:nvSpPr>
            <p:cNvPr id="14" name="Rectangle 43"/>
            <p:cNvSpPr>
              <a:spLocks noChangeArrowheads="1"/>
            </p:cNvSpPr>
            <p:nvPr/>
          </p:nvSpPr>
          <p:spPr bwMode="auto">
            <a:xfrm>
              <a:off x="7712099" y="3395639"/>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20" name="Freeform 49"/>
            <p:cNvSpPr>
              <a:spLocks/>
            </p:cNvSpPr>
            <p:nvPr/>
          </p:nvSpPr>
          <p:spPr bwMode="auto">
            <a:xfrm>
              <a:off x="4333926" y="3575026"/>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21" name="Text Box 50"/>
            <p:cNvSpPr txBox="1">
              <a:spLocks noChangeArrowheads="1"/>
            </p:cNvSpPr>
            <p:nvPr/>
          </p:nvSpPr>
          <p:spPr bwMode="auto">
            <a:xfrm>
              <a:off x="5137159" y="3295648"/>
              <a:ext cx="720725" cy="461665"/>
            </a:xfrm>
            <a:prstGeom prst="rect">
              <a:avLst/>
            </a:prstGeom>
            <a:noFill/>
            <a:ln w="9525">
              <a:noFill/>
              <a:miter lim="800000"/>
              <a:headEnd/>
              <a:tailEnd/>
            </a:ln>
            <a:effectLst/>
          </p:spPr>
          <p:txBody>
            <a:bodyPr>
              <a:spAutoFit/>
            </a:bodyPr>
            <a:lstStyle/>
            <a:p>
              <a:pPr algn="l">
                <a:spcBef>
                  <a:spcPct val="50000"/>
                </a:spcBef>
              </a:pPr>
              <a:r>
                <a:rPr lang="en-US" altLang="zh-CN" b="0" dirty="0">
                  <a:latin typeface="Consolas" pitchFamily="49" charset="0"/>
                  <a:ea typeface="宋体" pitchFamily="2" charset="-122"/>
                  <a:cs typeface="Consolas" pitchFamily="49" charset="0"/>
                </a:rPr>
                <a:t>…</a:t>
              </a:r>
            </a:p>
          </p:txBody>
        </p:sp>
        <p:sp>
          <p:nvSpPr>
            <p:cNvPr id="25" name="Rectangle 39"/>
            <p:cNvSpPr>
              <a:spLocks noChangeArrowheads="1"/>
            </p:cNvSpPr>
            <p:nvPr/>
          </p:nvSpPr>
          <p:spPr bwMode="auto">
            <a:xfrm>
              <a:off x="6240521" y="3390895"/>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itchFamily="49" charset="0"/>
                  <a:ea typeface="宋体" pitchFamily="2" charset="-122"/>
                  <a:cs typeface="Consolas" pitchFamily="49" charset="0"/>
                </a:rPr>
                <a:t>a</a:t>
              </a:r>
              <a:r>
                <a:rPr lang="en-US" altLang="zh-CN" sz="1800" i="1" baseline="-25000" dirty="0">
                  <a:solidFill>
                    <a:srgbClr val="0000FF"/>
                  </a:solidFill>
                  <a:latin typeface="Consolas" pitchFamily="49" charset="0"/>
                  <a:ea typeface="宋体" pitchFamily="2" charset="-122"/>
                  <a:cs typeface="Consolas" pitchFamily="49" charset="0"/>
                </a:rPr>
                <a:t>n</a:t>
              </a:r>
              <a:endParaRPr lang="en-US" altLang="zh-CN" sz="1800" baseline="-25000" dirty="0">
                <a:solidFill>
                  <a:srgbClr val="0000FF"/>
                </a:solidFill>
                <a:latin typeface="Consolas" pitchFamily="49" charset="0"/>
                <a:ea typeface="宋体" pitchFamily="2" charset="-122"/>
                <a:cs typeface="Consolas" pitchFamily="49" charset="0"/>
              </a:endParaRPr>
            </a:p>
          </p:txBody>
        </p:sp>
        <p:sp>
          <p:nvSpPr>
            <p:cNvPr id="26" name="Rectangle 40"/>
            <p:cNvSpPr>
              <a:spLocks noChangeArrowheads="1"/>
            </p:cNvSpPr>
            <p:nvPr/>
          </p:nvSpPr>
          <p:spPr bwMode="auto">
            <a:xfrm>
              <a:off x="6600883" y="3390895"/>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27" name="Line 41"/>
            <p:cNvSpPr>
              <a:spLocks noChangeShapeType="1"/>
            </p:cNvSpPr>
            <p:nvPr/>
          </p:nvSpPr>
          <p:spPr bwMode="auto">
            <a:xfrm>
              <a:off x="5892858" y="3570282"/>
              <a:ext cx="360363" cy="0"/>
            </a:xfrm>
            <a:prstGeom prst="line">
              <a:avLst/>
            </a:prstGeom>
            <a:noFill/>
            <a:ln w="9525">
              <a:solidFill>
                <a:schemeClr val="tx1"/>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15" name="Freeform 44"/>
            <p:cNvSpPr>
              <a:spLocks/>
            </p:cNvSpPr>
            <p:nvPr/>
          </p:nvSpPr>
          <p:spPr bwMode="auto">
            <a:xfrm>
              <a:off x="6877074" y="3573439"/>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28" name="下箭头 27"/>
            <p:cNvSpPr/>
            <p:nvPr/>
          </p:nvSpPr>
          <p:spPr>
            <a:xfrm>
              <a:off x="4500562" y="4071942"/>
              <a:ext cx="357190" cy="428628"/>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29" name="Rectangle 32"/>
            <p:cNvSpPr>
              <a:spLocks noChangeArrowheads="1"/>
            </p:cNvSpPr>
            <p:nvPr/>
          </p:nvSpPr>
          <p:spPr bwMode="auto">
            <a:xfrm>
              <a:off x="1627163" y="4705362"/>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30" name="Rectangle 33"/>
            <p:cNvSpPr>
              <a:spLocks noChangeArrowheads="1"/>
            </p:cNvSpPr>
            <p:nvPr/>
          </p:nvSpPr>
          <p:spPr bwMode="auto">
            <a:xfrm>
              <a:off x="1987525" y="4705362"/>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31" name="Line 34"/>
            <p:cNvSpPr>
              <a:spLocks noChangeShapeType="1"/>
            </p:cNvSpPr>
            <p:nvPr/>
          </p:nvSpPr>
          <p:spPr bwMode="auto">
            <a:xfrm>
              <a:off x="1279500" y="4884749"/>
              <a:ext cx="360363" cy="0"/>
            </a:xfrm>
            <a:prstGeom prst="line">
              <a:avLst/>
            </a:prstGeom>
            <a:noFill/>
            <a:ln w="28575">
              <a:solidFill>
                <a:srgbClr val="7030A0"/>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32" name="Text Box 35"/>
            <p:cNvSpPr txBox="1">
              <a:spLocks noChangeArrowheads="1"/>
            </p:cNvSpPr>
            <p:nvPr/>
          </p:nvSpPr>
          <p:spPr bwMode="auto">
            <a:xfrm>
              <a:off x="928662" y="4705362"/>
              <a:ext cx="554040" cy="369332"/>
            </a:xfrm>
            <a:prstGeom prst="rect">
              <a:avLst/>
            </a:prstGeom>
            <a:noFill/>
            <a:ln w="9525">
              <a:noFill/>
              <a:miter lim="800000"/>
              <a:headEnd/>
              <a:tailEnd/>
            </a:ln>
            <a:effectLst/>
          </p:spPr>
          <p:txBody>
            <a:bodyPr wrap="square">
              <a:spAutoFit/>
            </a:bodyPr>
            <a:lstStyle/>
            <a:p>
              <a:pPr algn="l">
                <a:spcBef>
                  <a:spcPct val="50000"/>
                </a:spcBef>
              </a:pPr>
              <a:r>
                <a:rPr lang="en-US" altLang="zh-CN" sz="1800" dirty="0" err="1">
                  <a:latin typeface="Consolas" pitchFamily="49" charset="0"/>
                  <a:ea typeface="宋体" pitchFamily="2" charset="-122"/>
                  <a:cs typeface="Consolas" pitchFamily="49" charset="0"/>
                </a:rPr>
                <a:t>L</a:t>
              </a:r>
              <a:r>
                <a:rPr lang="en-US" altLang="zh-CN" sz="1800" baseline="-25000" dirty="0" err="1">
                  <a:latin typeface="Consolas" pitchFamily="49" charset="0"/>
                  <a:ea typeface="宋体" pitchFamily="2" charset="-122"/>
                  <a:cs typeface="Consolas" pitchFamily="49" charset="0"/>
                </a:rPr>
                <a:t>1</a:t>
              </a:r>
              <a:endParaRPr lang="en-US" altLang="zh-CN" sz="1800" baseline="-25000" dirty="0">
                <a:latin typeface="Consolas" pitchFamily="49" charset="0"/>
                <a:ea typeface="宋体" pitchFamily="2" charset="-122"/>
                <a:cs typeface="Consolas" pitchFamily="49" charset="0"/>
              </a:endParaRPr>
            </a:p>
          </p:txBody>
        </p:sp>
        <p:sp>
          <p:nvSpPr>
            <p:cNvPr id="33" name="Rectangle 36"/>
            <p:cNvSpPr>
              <a:spLocks noChangeArrowheads="1"/>
            </p:cNvSpPr>
            <p:nvPr/>
          </p:nvSpPr>
          <p:spPr bwMode="auto">
            <a:xfrm>
              <a:off x="2760664" y="4705362"/>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itchFamily="49" charset="0"/>
                  <a:ea typeface="宋体" pitchFamily="2" charset="-122"/>
                  <a:cs typeface="Consolas" pitchFamily="49" charset="0"/>
                </a:rPr>
                <a:t>a</a:t>
              </a:r>
              <a:r>
                <a:rPr lang="en-US" altLang="zh-CN" sz="1800" baseline="-25000" dirty="0" err="1">
                  <a:solidFill>
                    <a:srgbClr val="0000FF"/>
                  </a:solidFill>
                  <a:latin typeface="Consolas" pitchFamily="49" charset="0"/>
                  <a:ea typeface="宋体" pitchFamily="2" charset="-122"/>
                  <a:cs typeface="Consolas" pitchFamily="49" charset="0"/>
                </a:rPr>
                <a:t>1</a:t>
              </a:r>
              <a:endParaRPr lang="zh-CN" altLang="zh-CN" sz="1800" baseline="-25000" dirty="0">
                <a:solidFill>
                  <a:srgbClr val="0000FF"/>
                </a:solidFill>
                <a:latin typeface="Consolas" pitchFamily="49" charset="0"/>
                <a:ea typeface="宋体" pitchFamily="2" charset="-122"/>
                <a:cs typeface="Consolas" pitchFamily="49" charset="0"/>
              </a:endParaRPr>
            </a:p>
          </p:txBody>
        </p:sp>
        <p:sp>
          <p:nvSpPr>
            <p:cNvPr id="34" name="Rectangle 37"/>
            <p:cNvSpPr>
              <a:spLocks noChangeArrowheads="1"/>
            </p:cNvSpPr>
            <p:nvPr/>
          </p:nvSpPr>
          <p:spPr bwMode="auto">
            <a:xfrm>
              <a:off x="3121027" y="4705362"/>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35" name="Freeform 38"/>
            <p:cNvSpPr>
              <a:spLocks/>
            </p:cNvSpPr>
            <p:nvPr/>
          </p:nvSpPr>
          <p:spPr bwMode="auto">
            <a:xfrm>
              <a:off x="2166913" y="4883162"/>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36" name="Rectangle 39"/>
            <p:cNvSpPr>
              <a:spLocks noChangeArrowheads="1"/>
            </p:cNvSpPr>
            <p:nvPr/>
          </p:nvSpPr>
          <p:spPr bwMode="auto">
            <a:xfrm>
              <a:off x="3829052" y="4705362"/>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itchFamily="49" charset="0"/>
                  <a:ea typeface="宋体" pitchFamily="2" charset="-122"/>
                  <a:cs typeface="Consolas" pitchFamily="49" charset="0"/>
                </a:rPr>
                <a:t>a</a:t>
              </a:r>
              <a:r>
                <a:rPr lang="en-US" altLang="zh-CN" sz="1800" baseline="-25000" dirty="0" err="1">
                  <a:solidFill>
                    <a:srgbClr val="0000FF"/>
                  </a:solidFill>
                  <a:latin typeface="Consolas" pitchFamily="49" charset="0"/>
                  <a:ea typeface="宋体" pitchFamily="2" charset="-122"/>
                  <a:cs typeface="Consolas" pitchFamily="49" charset="0"/>
                </a:rPr>
                <a:t>2</a:t>
              </a:r>
              <a:endParaRPr lang="en-US" altLang="zh-CN" sz="1800" baseline="-25000" dirty="0">
                <a:solidFill>
                  <a:srgbClr val="0000FF"/>
                </a:solidFill>
                <a:latin typeface="Consolas" pitchFamily="49" charset="0"/>
                <a:ea typeface="宋体" pitchFamily="2" charset="-122"/>
                <a:cs typeface="Consolas" pitchFamily="49" charset="0"/>
              </a:endParaRPr>
            </a:p>
          </p:txBody>
        </p:sp>
        <p:sp>
          <p:nvSpPr>
            <p:cNvPr id="37" name="Rectangle 40"/>
            <p:cNvSpPr>
              <a:spLocks noChangeArrowheads="1"/>
            </p:cNvSpPr>
            <p:nvPr/>
          </p:nvSpPr>
          <p:spPr bwMode="auto">
            <a:xfrm>
              <a:off x="4189414" y="4705362"/>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38" name="Line 41"/>
            <p:cNvSpPr>
              <a:spLocks noChangeShapeType="1"/>
            </p:cNvSpPr>
            <p:nvPr/>
          </p:nvSpPr>
          <p:spPr bwMode="auto">
            <a:xfrm>
              <a:off x="3481389" y="4884749"/>
              <a:ext cx="360363" cy="0"/>
            </a:xfrm>
            <a:prstGeom prst="line">
              <a:avLst/>
            </a:prstGeom>
            <a:noFill/>
            <a:ln w="9525">
              <a:solidFill>
                <a:schemeClr val="tx1"/>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39" name="Rectangle 42"/>
            <p:cNvSpPr>
              <a:spLocks noChangeArrowheads="1"/>
            </p:cNvSpPr>
            <p:nvPr/>
          </p:nvSpPr>
          <p:spPr bwMode="auto">
            <a:xfrm>
              <a:off x="7316763" y="4705362"/>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itchFamily="49" charset="0"/>
                  <a:ea typeface="宋体" pitchFamily="2" charset="-122"/>
                  <a:cs typeface="Consolas" pitchFamily="49" charset="0"/>
                </a:rPr>
                <a:t>a</a:t>
              </a:r>
              <a:r>
                <a:rPr lang="en-US" altLang="zh-CN" sz="1800" i="1" baseline="-25000" dirty="0">
                  <a:solidFill>
                    <a:srgbClr val="0000FF"/>
                  </a:solidFill>
                  <a:latin typeface="Consolas" pitchFamily="49" charset="0"/>
                  <a:ea typeface="宋体" pitchFamily="2" charset="-122"/>
                  <a:cs typeface="Consolas" pitchFamily="49" charset="0"/>
                </a:rPr>
                <a:t>n</a:t>
              </a:r>
              <a:endParaRPr lang="zh-CN" altLang="zh-CN" sz="1800" i="1" baseline="-25000" dirty="0">
                <a:solidFill>
                  <a:srgbClr val="0000FF"/>
                </a:solidFill>
                <a:latin typeface="Consolas" pitchFamily="49" charset="0"/>
                <a:ea typeface="宋体" pitchFamily="2" charset="-122"/>
                <a:cs typeface="Consolas" pitchFamily="49" charset="0"/>
              </a:endParaRPr>
            </a:p>
          </p:txBody>
        </p:sp>
        <p:sp>
          <p:nvSpPr>
            <p:cNvPr id="40" name="Rectangle 43"/>
            <p:cNvSpPr>
              <a:spLocks noChangeArrowheads="1"/>
            </p:cNvSpPr>
            <p:nvPr/>
          </p:nvSpPr>
          <p:spPr bwMode="auto">
            <a:xfrm>
              <a:off x="7677125" y="4705362"/>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41" name="Freeform 49"/>
            <p:cNvSpPr>
              <a:spLocks/>
            </p:cNvSpPr>
            <p:nvPr/>
          </p:nvSpPr>
          <p:spPr bwMode="auto">
            <a:xfrm>
              <a:off x="4298952" y="4884749"/>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42" name="Text Box 50"/>
            <p:cNvSpPr txBox="1">
              <a:spLocks noChangeArrowheads="1"/>
            </p:cNvSpPr>
            <p:nvPr/>
          </p:nvSpPr>
          <p:spPr bwMode="auto">
            <a:xfrm>
              <a:off x="5102185" y="4605371"/>
              <a:ext cx="720725" cy="461665"/>
            </a:xfrm>
            <a:prstGeom prst="rect">
              <a:avLst/>
            </a:prstGeom>
            <a:noFill/>
            <a:ln w="9525">
              <a:noFill/>
              <a:miter lim="800000"/>
              <a:headEnd/>
              <a:tailEnd/>
            </a:ln>
            <a:effectLst/>
          </p:spPr>
          <p:txBody>
            <a:bodyPr>
              <a:spAutoFit/>
            </a:bodyPr>
            <a:lstStyle/>
            <a:p>
              <a:pPr algn="l">
                <a:spcBef>
                  <a:spcPct val="50000"/>
                </a:spcBef>
              </a:pPr>
              <a:r>
                <a:rPr lang="en-US" altLang="zh-CN" b="0" dirty="0">
                  <a:latin typeface="Consolas" pitchFamily="49" charset="0"/>
                  <a:ea typeface="宋体" pitchFamily="2" charset="-122"/>
                  <a:cs typeface="Consolas" pitchFamily="49" charset="0"/>
                </a:rPr>
                <a:t>…</a:t>
              </a:r>
            </a:p>
          </p:txBody>
        </p:sp>
        <p:sp>
          <p:nvSpPr>
            <p:cNvPr id="43" name="Rectangle 39"/>
            <p:cNvSpPr>
              <a:spLocks noChangeArrowheads="1"/>
            </p:cNvSpPr>
            <p:nvPr/>
          </p:nvSpPr>
          <p:spPr bwMode="auto">
            <a:xfrm>
              <a:off x="6205547" y="4700618"/>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itchFamily="49" charset="0"/>
                  <a:ea typeface="宋体" pitchFamily="2" charset="-122"/>
                  <a:cs typeface="Consolas" pitchFamily="49" charset="0"/>
                </a:rPr>
                <a:t>a</a:t>
              </a:r>
              <a:r>
                <a:rPr lang="en-US" altLang="zh-CN" sz="1800" i="1" baseline="-25000" dirty="0">
                  <a:solidFill>
                    <a:srgbClr val="0000FF"/>
                  </a:solidFill>
                  <a:latin typeface="Consolas" pitchFamily="49" charset="0"/>
                  <a:ea typeface="宋体" pitchFamily="2" charset="-122"/>
                  <a:cs typeface="Consolas" pitchFamily="49" charset="0"/>
                </a:rPr>
                <a:t>n</a:t>
              </a:r>
              <a:r>
                <a:rPr lang="en-US" altLang="zh-CN" sz="1800" baseline="-25000" dirty="0">
                  <a:solidFill>
                    <a:srgbClr val="0000FF"/>
                  </a:solidFill>
                  <a:latin typeface="Consolas" pitchFamily="49" charset="0"/>
                  <a:ea typeface="宋体" pitchFamily="2" charset="-122"/>
                  <a:cs typeface="Consolas" pitchFamily="49" charset="0"/>
                </a:rPr>
                <a:t>-1</a:t>
              </a:r>
            </a:p>
          </p:txBody>
        </p:sp>
        <p:sp>
          <p:nvSpPr>
            <p:cNvPr id="44" name="Rectangle 40"/>
            <p:cNvSpPr>
              <a:spLocks noChangeArrowheads="1"/>
            </p:cNvSpPr>
            <p:nvPr/>
          </p:nvSpPr>
          <p:spPr bwMode="auto">
            <a:xfrm>
              <a:off x="6565909" y="4700618"/>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5" name="Line 41"/>
            <p:cNvSpPr>
              <a:spLocks noChangeShapeType="1"/>
            </p:cNvSpPr>
            <p:nvPr/>
          </p:nvSpPr>
          <p:spPr bwMode="auto">
            <a:xfrm>
              <a:off x="5857884" y="4880005"/>
              <a:ext cx="360363" cy="0"/>
            </a:xfrm>
            <a:prstGeom prst="line">
              <a:avLst/>
            </a:prstGeom>
            <a:noFill/>
            <a:ln w="9525">
              <a:solidFill>
                <a:schemeClr val="tx1"/>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46" name="Freeform 44"/>
            <p:cNvSpPr>
              <a:spLocks/>
            </p:cNvSpPr>
            <p:nvPr/>
          </p:nvSpPr>
          <p:spPr bwMode="auto">
            <a:xfrm>
              <a:off x="6842100" y="4883162"/>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47" name="Rectangle 32"/>
            <p:cNvSpPr>
              <a:spLocks noChangeArrowheads="1"/>
            </p:cNvSpPr>
            <p:nvPr/>
          </p:nvSpPr>
          <p:spPr bwMode="auto">
            <a:xfrm>
              <a:off x="1627163" y="5467341"/>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8" name="Rectangle 33"/>
            <p:cNvSpPr>
              <a:spLocks noChangeArrowheads="1"/>
            </p:cNvSpPr>
            <p:nvPr/>
          </p:nvSpPr>
          <p:spPr bwMode="auto">
            <a:xfrm>
              <a:off x="1987525" y="5467341"/>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9" name="Line 34"/>
            <p:cNvSpPr>
              <a:spLocks noChangeShapeType="1"/>
            </p:cNvSpPr>
            <p:nvPr/>
          </p:nvSpPr>
          <p:spPr bwMode="auto">
            <a:xfrm>
              <a:off x="1279500" y="5646728"/>
              <a:ext cx="360363" cy="0"/>
            </a:xfrm>
            <a:prstGeom prst="line">
              <a:avLst/>
            </a:prstGeom>
            <a:noFill/>
            <a:ln w="28575">
              <a:solidFill>
                <a:srgbClr val="7030A0"/>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50" name="Text Box 35"/>
            <p:cNvSpPr txBox="1">
              <a:spLocks noChangeArrowheads="1"/>
            </p:cNvSpPr>
            <p:nvPr/>
          </p:nvSpPr>
          <p:spPr bwMode="auto">
            <a:xfrm>
              <a:off x="928662" y="5467341"/>
              <a:ext cx="554040" cy="366712"/>
            </a:xfrm>
            <a:prstGeom prst="rect">
              <a:avLst/>
            </a:prstGeom>
            <a:noFill/>
            <a:ln w="9525">
              <a:noFill/>
              <a:miter lim="800000"/>
              <a:headEnd/>
              <a:tailEnd/>
            </a:ln>
            <a:effectLst/>
          </p:spPr>
          <p:txBody>
            <a:bodyPr wrap="square">
              <a:spAutoFit/>
            </a:bodyPr>
            <a:lstStyle/>
            <a:p>
              <a:pPr algn="l">
                <a:spcBef>
                  <a:spcPct val="50000"/>
                </a:spcBef>
              </a:pPr>
              <a:r>
                <a:rPr lang="en-US" altLang="zh-CN" sz="1800" dirty="0" err="1">
                  <a:latin typeface="Consolas" pitchFamily="49" charset="0"/>
                  <a:ea typeface="宋体" pitchFamily="2" charset="-122"/>
                  <a:cs typeface="Consolas" pitchFamily="49" charset="0"/>
                </a:rPr>
                <a:t>L</a:t>
              </a:r>
              <a:r>
                <a:rPr lang="en-US" altLang="zh-CN" sz="1800" baseline="-25000" dirty="0" err="1">
                  <a:latin typeface="Consolas" pitchFamily="49" charset="0"/>
                  <a:ea typeface="宋体" pitchFamily="2" charset="-122"/>
                  <a:cs typeface="Consolas" pitchFamily="49" charset="0"/>
                </a:rPr>
                <a:t>2</a:t>
              </a:r>
              <a:endParaRPr lang="en-US" altLang="zh-CN" sz="1800" baseline="-25000" dirty="0">
                <a:latin typeface="Consolas" pitchFamily="49" charset="0"/>
                <a:ea typeface="宋体" pitchFamily="2" charset="-122"/>
                <a:cs typeface="Consolas" pitchFamily="49" charset="0"/>
              </a:endParaRPr>
            </a:p>
          </p:txBody>
        </p:sp>
        <p:sp>
          <p:nvSpPr>
            <p:cNvPr id="51" name="Rectangle 36"/>
            <p:cNvSpPr>
              <a:spLocks noChangeArrowheads="1"/>
            </p:cNvSpPr>
            <p:nvPr/>
          </p:nvSpPr>
          <p:spPr bwMode="auto">
            <a:xfrm>
              <a:off x="2760664" y="546734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itchFamily="49" charset="0"/>
                  <a:ea typeface="宋体" pitchFamily="2" charset="-122"/>
                  <a:cs typeface="Consolas" pitchFamily="49" charset="0"/>
                </a:rPr>
                <a:t>b</a:t>
              </a:r>
              <a:r>
                <a:rPr lang="en-US" altLang="zh-CN" sz="1800" i="1" baseline="-25000" dirty="0" err="1">
                  <a:solidFill>
                    <a:srgbClr val="0000FF"/>
                  </a:solidFill>
                  <a:latin typeface="Consolas" pitchFamily="49" charset="0"/>
                  <a:ea typeface="宋体" pitchFamily="2" charset="-122"/>
                  <a:cs typeface="Consolas" pitchFamily="49" charset="0"/>
                </a:rPr>
                <a:t>n</a:t>
              </a:r>
              <a:endParaRPr lang="zh-CN" altLang="zh-CN" sz="1800" baseline="-25000" dirty="0">
                <a:solidFill>
                  <a:srgbClr val="0000FF"/>
                </a:solidFill>
                <a:latin typeface="Consolas" pitchFamily="49" charset="0"/>
                <a:ea typeface="宋体" pitchFamily="2" charset="-122"/>
                <a:cs typeface="Consolas" pitchFamily="49" charset="0"/>
              </a:endParaRPr>
            </a:p>
          </p:txBody>
        </p:sp>
        <p:sp>
          <p:nvSpPr>
            <p:cNvPr id="52" name="Rectangle 37"/>
            <p:cNvSpPr>
              <a:spLocks noChangeArrowheads="1"/>
            </p:cNvSpPr>
            <p:nvPr/>
          </p:nvSpPr>
          <p:spPr bwMode="auto">
            <a:xfrm>
              <a:off x="3121027" y="546734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53" name="Freeform 38"/>
            <p:cNvSpPr>
              <a:spLocks/>
            </p:cNvSpPr>
            <p:nvPr/>
          </p:nvSpPr>
          <p:spPr bwMode="auto">
            <a:xfrm>
              <a:off x="2166913" y="5645141"/>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54" name="Rectangle 39"/>
            <p:cNvSpPr>
              <a:spLocks noChangeArrowheads="1"/>
            </p:cNvSpPr>
            <p:nvPr/>
          </p:nvSpPr>
          <p:spPr bwMode="auto">
            <a:xfrm>
              <a:off x="3829052" y="546734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itchFamily="49" charset="0"/>
                  <a:ea typeface="宋体" pitchFamily="2" charset="-122"/>
                  <a:cs typeface="Consolas" pitchFamily="49" charset="0"/>
                </a:rPr>
                <a:t>b</a:t>
              </a:r>
              <a:r>
                <a:rPr lang="en-US" altLang="zh-CN" sz="1800" i="1" baseline="-25000" dirty="0" err="1">
                  <a:solidFill>
                    <a:srgbClr val="0000FF"/>
                  </a:solidFill>
                  <a:latin typeface="Consolas" pitchFamily="49" charset="0"/>
                  <a:ea typeface="宋体" pitchFamily="2" charset="-122"/>
                  <a:cs typeface="Consolas" pitchFamily="49" charset="0"/>
                </a:rPr>
                <a:t>n</a:t>
              </a:r>
              <a:r>
                <a:rPr lang="en-US" altLang="zh-CN" sz="1800" baseline="-25000" dirty="0">
                  <a:solidFill>
                    <a:srgbClr val="0000FF"/>
                  </a:solidFill>
                  <a:latin typeface="Consolas" pitchFamily="49" charset="0"/>
                  <a:ea typeface="宋体" pitchFamily="2" charset="-122"/>
                  <a:cs typeface="Consolas" pitchFamily="49" charset="0"/>
                </a:rPr>
                <a:t>-1</a:t>
              </a:r>
            </a:p>
          </p:txBody>
        </p:sp>
        <p:sp>
          <p:nvSpPr>
            <p:cNvPr id="55" name="Rectangle 40"/>
            <p:cNvSpPr>
              <a:spLocks noChangeArrowheads="1"/>
            </p:cNvSpPr>
            <p:nvPr/>
          </p:nvSpPr>
          <p:spPr bwMode="auto">
            <a:xfrm>
              <a:off x="4189414" y="546734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56" name="Line 41"/>
            <p:cNvSpPr>
              <a:spLocks noChangeShapeType="1"/>
            </p:cNvSpPr>
            <p:nvPr/>
          </p:nvSpPr>
          <p:spPr bwMode="auto">
            <a:xfrm>
              <a:off x="3481389" y="5646728"/>
              <a:ext cx="360363" cy="0"/>
            </a:xfrm>
            <a:prstGeom prst="line">
              <a:avLst/>
            </a:prstGeom>
            <a:noFill/>
            <a:ln w="9525">
              <a:solidFill>
                <a:schemeClr val="tx1"/>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57" name="Rectangle 42"/>
            <p:cNvSpPr>
              <a:spLocks noChangeArrowheads="1"/>
            </p:cNvSpPr>
            <p:nvPr/>
          </p:nvSpPr>
          <p:spPr bwMode="auto">
            <a:xfrm>
              <a:off x="7316763" y="546734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itchFamily="49" charset="0"/>
                  <a:ea typeface="宋体" pitchFamily="2" charset="-122"/>
                  <a:cs typeface="Consolas" pitchFamily="49" charset="0"/>
                </a:rPr>
                <a:t>b</a:t>
              </a:r>
              <a:r>
                <a:rPr lang="en-US" altLang="zh-CN" sz="1800" baseline="-25000" dirty="0" err="1">
                  <a:solidFill>
                    <a:srgbClr val="0000FF"/>
                  </a:solidFill>
                  <a:latin typeface="Consolas" pitchFamily="49" charset="0"/>
                  <a:ea typeface="宋体" pitchFamily="2" charset="-122"/>
                  <a:cs typeface="Consolas" pitchFamily="49" charset="0"/>
                </a:rPr>
                <a:t>1</a:t>
              </a:r>
              <a:endParaRPr lang="zh-CN" altLang="zh-CN" sz="1800" baseline="-25000" dirty="0">
                <a:solidFill>
                  <a:srgbClr val="0000FF"/>
                </a:solidFill>
                <a:latin typeface="Consolas" pitchFamily="49" charset="0"/>
                <a:ea typeface="宋体" pitchFamily="2" charset="-122"/>
                <a:cs typeface="Consolas" pitchFamily="49" charset="0"/>
              </a:endParaRPr>
            </a:p>
          </p:txBody>
        </p:sp>
        <p:sp>
          <p:nvSpPr>
            <p:cNvPr id="58" name="Rectangle 43"/>
            <p:cNvSpPr>
              <a:spLocks noChangeArrowheads="1"/>
            </p:cNvSpPr>
            <p:nvPr/>
          </p:nvSpPr>
          <p:spPr bwMode="auto">
            <a:xfrm>
              <a:off x="7677125" y="546734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59" name="Freeform 49"/>
            <p:cNvSpPr>
              <a:spLocks/>
            </p:cNvSpPr>
            <p:nvPr/>
          </p:nvSpPr>
          <p:spPr bwMode="auto">
            <a:xfrm>
              <a:off x="4298952" y="5646728"/>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60" name="Text Box 50"/>
            <p:cNvSpPr txBox="1">
              <a:spLocks noChangeArrowheads="1"/>
            </p:cNvSpPr>
            <p:nvPr/>
          </p:nvSpPr>
          <p:spPr bwMode="auto">
            <a:xfrm>
              <a:off x="5102185" y="5367350"/>
              <a:ext cx="720725" cy="461665"/>
            </a:xfrm>
            <a:prstGeom prst="rect">
              <a:avLst/>
            </a:prstGeom>
            <a:noFill/>
            <a:ln w="9525">
              <a:noFill/>
              <a:miter lim="800000"/>
              <a:headEnd/>
              <a:tailEnd/>
            </a:ln>
            <a:effectLst/>
          </p:spPr>
          <p:txBody>
            <a:bodyPr>
              <a:spAutoFit/>
            </a:bodyPr>
            <a:lstStyle/>
            <a:p>
              <a:pPr algn="l">
                <a:spcBef>
                  <a:spcPct val="50000"/>
                </a:spcBef>
              </a:pPr>
              <a:r>
                <a:rPr lang="en-US" altLang="zh-CN" b="0" dirty="0">
                  <a:latin typeface="Consolas" pitchFamily="49" charset="0"/>
                  <a:ea typeface="宋体" pitchFamily="2" charset="-122"/>
                  <a:cs typeface="Consolas" pitchFamily="49" charset="0"/>
                </a:rPr>
                <a:t>…</a:t>
              </a:r>
            </a:p>
          </p:txBody>
        </p:sp>
        <p:sp>
          <p:nvSpPr>
            <p:cNvPr id="61" name="Rectangle 39"/>
            <p:cNvSpPr>
              <a:spLocks noChangeArrowheads="1"/>
            </p:cNvSpPr>
            <p:nvPr/>
          </p:nvSpPr>
          <p:spPr bwMode="auto">
            <a:xfrm>
              <a:off x="6205547" y="5462597"/>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itchFamily="49" charset="0"/>
                  <a:ea typeface="宋体" pitchFamily="2" charset="-122"/>
                  <a:cs typeface="Consolas" pitchFamily="49" charset="0"/>
                </a:rPr>
                <a:t>b</a:t>
              </a:r>
              <a:r>
                <a:rPr lang="en-US" altLang="zh-CN" sz="1800" baseline="-25000" dirty="0" err="1">
                  <a:solidFill>
                    <a:srgbClr val="0000FF"/>
                  </a:solidFill>
                  <a:latin typeface="Consolas" pitchFamily="49" charset="0"/>
                  <a:ea typeface="宋体" pitchFamily="2" charset="-122"/>
                  <a:cs typeface="Consolas" pitchFamily="49" charset="0"/>
                </a:rPr>
                <a:t>2</a:t>
              </a:r>
              <a:endParaRPr lang="en-US" altLang="zh-CN" sz="1800" baseline="-25000" dirty="0">
                <a:solidFill>
                  <a:srgbClr val="0000FF"/>
                </a:solidFill>
                <a:latin typeface="Consolas" pitchFamily="49" charset="0"/>
                <a:ea typeface="宋体" pitchFamily="2" charset="-122"/>
                <a:cs typeface="Consolas" pitchFamily="49" charset="0"/>
              </a:endParaRPr>
            </a:p>
          </p:txBody>
        </p:sp>
        <p:sp>
          <p:nvSpPr>
            <p:cNvPr id="62" name="Rectangle 40"/>
            <p:cNvSpPr>
              <a:spLocks noChangeArrowheads="1"/>
            </p:cNvSpPr>
            <p:nvPr/>
          </p:nvSpPr>
          <p:spPr bwMode="auto">
            <a:xfrm>
              <a:off x="6565909" y="5462597"/>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63" name="Line 41"/>
            <p:cNvSpPr>
              <a:spLocks noChangeShapeType="1"/>
            </p:cNvSpPr>
            <p:nvPr/>
          </p:nvSpPr>
          <p:spPr bwMode="auto">
            <a:xfrm>
              <a:off x="5857884" y="5641984"/>
              <a:ext cx="360363" cy="0"/>
            </a:xfrm>
            <a:prstGeom prst="line">
              <a:avLst/>
            </a:prstGeom>
            <a:noFill/>
            <a:ln w="9525">
              <a:solidFill>
                <a:schemeClr val="tx1"/>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64" name="Freeform 44"/>
            <p:cNvSpPr>
              <a:spLocks/>
            </p:cNvSpPr>
            <p:nvPr/>
          </p:nvSpPr>
          <p:spPr bwMode="auto">
            <a:xfrm>
              <a:off x="6842100" y="5645141"/>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grpSp>
      <p:sp>
        <p:nvSpPr>
          <p:cNvPr id="16" name="幻灯片编号占位符 15"/>
          <p:cNvSpPr>
            <a:spLocks noGrp="1"/>
          </p:cNvSpPr>
          <p:nvPr>
            <p:ph type="sldNum" sz="quarter" idx="12"/>
          </p:nvPr>
        </p:nvSpPr>
        <p:spPr/>
        <p:txBody>
          <a:bodyPr/>
          <a:lstStyle/>
          <a:p>
            <a:fld id="{BC067DFE-42A7-4CB5-93C4-F2F97DA7580C}" type="slidenum">
              <a:rPr lang="en-US" altLang="zh-CN" smtClean="0"/>
              <a:pPr/>
              <a:t>77</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49012"/>
    </mc:Choice>
    <mc:Fallback xmlns="">
      <p:transition xmlns:p14="http://schemas.microsoft.com/office/powerpoint/2010/main" spd="slow" advTm="4901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323850" y="260350"/>
            <a:ext cx="8610600" cy="2462213"/>
          </a:xfrm>
          <a:prstGeom prst="rect">
            <a:avLst/>
          </a:prstGeom>
          <a:noFill/>
          <a:ln w="9525">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spAutoFit/>
          </a:bodyPr>
          <a:lstStyle/>
          <a:p>
            <a:pPr algn="just">
              <a:spcBef>
                <a:spcPct val="50000"/>
              </a:spcBef>
            </a:pPr>
            <a:r>
              <a:rPr kumimoji="1" lang="en-US" altLang="zh-CN" sz="2200">
                <a:latin typeface="Consolas" pitchFamily="49" charset="0"/>
                <a:ea typeface="楷体" pitchFamily="49" charset="-122"/>
                <a:cs typeface="Consolas" pitchFamily="49" charset="0"/>
              </a:rPr>
              <a:t>    </a:t>
            </a:r>
            <a:r>
              <a:rPr kumimoji="1" lang="zh-CN" altLang="en-US" sz="2200">
                <a:solidFill>
                  <a:srgbClr val="FF0000"/>
                </a:solidFill>
                <a:latin typeface="Consolas" pitchFamily="49" charset="0"/>
                <a:ea typeface="楷体" pitchFamily="49" charset="-122"/>
                <a:cs typeface="Consolas" pitchFamily="49" charset="0"/>
              </a:rPr>
              <a:t>解</a:t>
            </a:r>
            <a:r>
              <a:rPr kumimoji="1" lang="zh-CN" altLang="en-US" sz="2200" dirty="0">
                <a:solidFill>
                  <a:srgbClr val="FF0000"/>
                </a:solidFill>
                <a:latin typeface="Consolas" pitchFamily="49" charset="0"/>
                <a:ea typeface="楷体" pitchFamily="49" charset="-122"/>
                <a:cs typeface="Consolas" pitchFamily="49" charset="0"/>
              </a:rPr>
              <a:t>：</a:t>
            </a:r>
            <a:r>
              <a:rPr kumimoji="1" lang="zh-CN" altLang="en-US" sz="2200" dirty="0">
                <a:latin typeface="Consolas" pitchFamily="49" charset="0"/>
                <a:ea typeface="楷体" pitchFamily="49" charset="-122"/>
                <a:cs typeface="Consolas" pitchFamily="49" charset="0"/>
              </a:rPr>
              <a:t>利用原单链表</a:t>
            </a:r>
            <a:r>
              <a:rPr kumimoji="1" lang="en-US" altLang="zh-CN" sz="2200" dirty="0">
                <a:latin typeface="Consolas" pitchFamily="49" charset="0"/>
                <a:ea typeface="楷体" pitchFamily="49" charset="-122"/>
                <a:cs typeface="Consolas" pitchFamily="49" charset="0"/>
              </a:rPr>
              <a:t>L</a:t>
            </a:r>
            <a:r>
              <a:rPr kumimoji="1" lang="zh-CN" altLang="en-US" sz="2200" dirty="0">
                <a:latin typeface="Consolas" pitchFamily="49" charset="0"/>
                <a:ea typeface="楷体" pitchFamily="49" charset="-122"/>
                <a:cs typeface="Consolas" pitchFamily="49" charset="0"/>
              </a:rPr>
              <a:t>中</a:t>
            </a:r>
            <a:r>
              <a:rPr kumimoji="1" lang="zh-CN" altLang="en-US" sz="2200">
                <a:latin typeface="Consolas" pitchFamily="49" charset="0"/>
                <a:ea typeface="楷体" pitchFamily="49" charset="-122"/>
                <a:cs typeface="Consolas" pitchFamily="49" charset="0"/>
              </a:rPr>
              <a:t>的所有结点通过</a:t>
            </a:r>
            <a:r>
              <a:rPr kumimoji="1" lang="zh-CN" altLang="en-US" sz="2200" dirty="0">
                <a:latin typeface="Consolas" pitchFamily="49" charset="0"/>
                <a:ea typeface="楷体" pitchFamily="49" charset="-122"/>
                <a:cs typeface="Consolas" pitchFamily="49" charset="0"/>
              </a:rPr>
              <a:t>改变指针域重组成单链表</a:t>
            </a:r>
            <a:r>
              <a:rPr kumimoji="1" lang="en-US" altLang="zh-CN" sz="2200" dirty="0" err="1">
                <a:latin typeface="Consolas" pitchFamily="49" charset="0"/>
                <a:ea typeface="楷体" pitchFamily="49" charset="-122"/>
                <a:cs typeface="Consolas" pitchFamily="49" charset="0"/>
              </a:rPr>
              <a:t>L1</a:t>
            </a:r>
            <a:r>
              <a:rPr kumimoji="1" lang="zh-CN" altLang="en-US" sz="2200" dirty="0">
                <a:latin typeface="Consolas" pitchFamily="49" charset="0"/>
                <a:ea typeface="楷体" pitchFamily="49" charset="-122"/>
                <a:cs typeface="Consolas" pitchFamily="49" charset="0"/>
              </a:rPr>
              <a:t>和</a:t>
            </a:r>
            <a:r>
              <a:rPr kumimoji="1" lang="en-US" altLang="zh-CN" sz="2200" dirty="0" err="1">
                <a:latin typeface="Consolas" pitchFamily="49" charset="0"/>
                <a:ea typeface="楷体" pitchFamily="49" charset="-122"/>
                <a:cs typeface="Consolas" pitchFamily="49" charset="0"/>
              </a:rPr>
              <a:t>L2</a:t>
            </a:r>
            <a:r>
              <a:rPr kumimoji="1" lang="zh-CN" altLang="en-US" sz="2200" dirty="0">
                <a:latin typeface="Consolas" pitchFamily="49" charset="0"/>
                <a:ea typeface="楷体" pitchFamily="49" charset="-122"/>
                <a:cs typeface="Consolas" pitchFamily="49" charset="0"/>
              </a:rPr>
              <a:t>。</a:t>
            </a:r>
          </a:p>
          <a:p>
            <a:pPr algn="just">
              <a:spcBef>
                <a:spcPct val="50000"/>
              </a:spcBef>
            </a:pPr>
            <a:r>
              <a:rPr kumimoji="1" lang="zh-CN" altLang="en-US" sz="2200" dirty="0">
                <a:latin typeface="Consolas" pitchFamily="49" charset="0"/>
                <a:ea typeface="楷体" pitchFamily="49" charset="-122"/>
                <a:cs typeface="Consolas" pitchFamily="49" charset="0"/>
              </a:rPr>
              <a:t>　　由于</a:t>
            </a:r>
            <a:r>
              <a:rPr kumimoji="1" lang="en-US" altLang="zh-CN" sz="2200" err="1">
                <a:latin typeface="Consolas" pitchFamily="49" charset="0"/>
                <a:ea typeface="楷体" pitchFamily="49" charset="-122"/>
                <a:cs typeface="Consolas" pitchFamily="49" charset="0"/>
              </a:rPr>
              <a:t>L1</a:t>
            </a:r>
            <a:r>
              <a:rPr kumimoji="1" lang="zh-CN" altLang="en-US" sz="2200">
                <a:latin typeface="Consolas" pitchFamily="49" charset="0"/>
                <a:ea typeface="楷体" pitchFamily="49" charset="-122"/>
                <a:cs typeface="Consolas" pitchFamily="49" charset="0"/>
              </a:rPr>
              <a:t>中结点的</a:t>
            </a:r>
            <a:r>
              <a:rPr kumimoji="1" lang="zh-CN" altLang="en-US" sz="2200" dirty="0">
                <a:latin typeface="Consolas" pitchFamily="49" charset="0"/>
                <a:ea typeface="楷体" pitchFamily="49" charset="-122"/>
                <a:cs typeface="Consolas" pitchFamily="49" charset="0"/>
              </a:rPr>
              <a:t>相对顺序与</a:t>
            </a:r>
            <a:r>
              <a:rPr kumimoji="1" lang="en-US" altLang="zh-CN" sz="2200" dirty="0">
                <a:latin typeface="Consolas" pitchFamily="49" charset="0"/>
                <a:ea typeface="楷体" pitchFamily="49" charset="-122"/>
                <a:cs typeface="Consolas" pitchFamily="49" charset="0"/>
              </a:rPr>
              <a:t>L</a:t>
            </a:r>
            <a:r>
              <a:rPr kumimoji="1" lang="zh-CN" altLang="en-US" sz="2200" dirty="0">
                <a:latin typeface="Consolas" pitchFamily="49" charset="0"/>
                <a:ea typeface="楷体" pitchFamily="49" charset="-122"/>
                <a:cs typeface="Consolas" pitchFamily="49" charset="0"/>
              </a:rPr>
              <a:t>中</a:t>
            </a:r>
            <a:r>
              <a:rPr kumimoji="1" lang="zh-CN" altLang="en-US" sz="2200">
                <a:latin typeface="Consolas" pitchFamily="49" charset="0"/>
                <a:ea typeface="楷体" pitchFamily="49" charset="-122"/>
                <a:cs typeface="Consolas" pitchFamily="49" charset="0"/>
              </a:rPr>
              <a:t>的相同，所以</a:t>
            </a:r>
            <a:r>
              <a:rPr kumimoji="1" lang="zh-CN" altLang="en-US" sz="2200" dirty="0">
                <a:latin typeface="Consolas" pitchFamily="49" charset="0"/>
                <a:ea typeface="楷体" pitchFamily="49" charset="-122"/>
                <a:cs typeface="Consolas" pitchFamily="49" charset="0"/>
              </a:rPr>
              <a:t>采用尾插法建立单链表</a:t>
            </a:r>
            <a:r>
              <a:rPr kumimoji="1" lang="en-US" altLang="zh-CN" sz="2200" dirty="0" err="1">
                <a:latin typeface="Consolas" pitchFamily="49" charset="0"/>
                <a:ea typeface="楷体" pitchFamily="49" charset="-122"/>
                <a:cs typeface="Consolas" pitchFamily="49" charset="0"/>
              </a:rPr>
              <a:t>L1</a:t>
            </a:r>
            <a:r>
              <a:rPr kumimoji="1" lang="zh-CN" altLang="en-US" sz="2200" dirty="0">
                <a:latin typeface="Consolas" pitchFamily="49" charset="0"/>
                <a:ea typeface="楷体" pitchFamily="49" charset="-122"/>
                <a:cs typeface="Consolas" pitchFamily="49" charset="0"/>
              </a:rPr>
              <a:t>；</a:t>
            </a:r>
          </a:p>
          <a:p>
            <a:pPr algn="just">
              <a:spcBef>
                <a:spcPct val="50000"/>
              </a:spcBef>
            </a:pPr>
            <a:r>
              <a:rPr kumimoji="1" lang="zh-CN" altLang="en-US" sz="2200" dirty="0">
                <a:latin typeface="Consolas" pitchFamily="49" charset="0"/>
                <a:ea typeface="楷体" pitchFamily="49" charset="-122"/>
                <a:cs typeface="Consolas" pitchFamily="49" charset="0"/>
              </a:rPr>
              <a:t>　　由于</a:t>
            </a:r>
            <a:r>
              <a:rPr kumimoji="1" lang="en-US" altLang="zh-CN" sz="2200" err="1">
                <a:latin typeface="Consolas" pitchFamily="49" charset="0"/>
                <a:ea typeface="楷体" pitchFamily="49" charset="-122"/>
                <a:cs typeface="Consolas" pitchFamily="49" charset="0"/>
              </a:rPr>
              <a:t>L2</a:t>
            </a:r>
            <a:r>
              <a:rPr kumimoji="1" lang="zh-CN" altLang="en-US" sz="2200">
                <a:latin typeface="Consolas" pitchFamily="49" charset="0"/>
                <a:ea typeface="楷体" pitchFamily="49" charset="-122"/>
                <a:cs typeface="Consolas" pitchFamily="49" charset="0"/>
              </a:rPr>
              <a:t>中结点的</a:t>
            </a:r>
            <a:r>
              <a:rPr kumimoji="1" lang="zh-CN" altLang="en-US" sz="2200" dirty="0">
                <a:latin typeface="Consolas" pitchFamily="49" charset="0"/>
                <a:ea typeface="楷体" pitchFamily="49" charset="-122"/>
                <a:cs typeface="Consolas" pitchFamily="49" charset="0"/>
              </a:rPr>
              <a:t>相对顺序与</a:t>
            </a:r>
            <a:r>
              <a:rPr kumimoji="1" lang="en-US" altLang="zh-CN" sz="2200" dirty="0">
                <a:latin typeface="Consolas" pitchFamily="49" charset="0"/>
                <a:ea typeface="楷体" pitchFamily="49" charset="-122"/>
                <a:cs typeface="Consolas" pitchFamily="49" charset="0"/>
              </a:rPr>
              <a:t>L</a:t>
            </a:r>
            <a:r>
              <a:rPr kumimoji="1" lang="zh-CN" altLang="en-US" sz="2200" dirty="0">
                <a:latin typeface="Consolas" pitchFamily="49" charset="0"/>
                <a:ea typeface="楷体" pitchFamily="49" charset="-122"/>
                <a:cs typeface="Consolas" pitchFamily="49" charset="0"/>
              </a:rPr>
              <a:t>中</a:t>
            </a:r>
            <a:r>
              <a:rPr kumimoji="1" lang="zh-CN" altLang="en-US" sz="2200">
                <a:latin typeface="Consolas" pitchFamily="49" charset="0"/>
                <a:ea typeface="楷体" pitchFamily="49" charset="-122"/>
                <a:cs typeface="Consolas" pitchFamily="49" charset="0"/>
              </a:rPr>
              <a:t>的相反，所以</a:t>
            </a:r>
            <a:r>
              <a:rPr kumimoji="1" lang="zh-CN" altLang="en-US" sz="2200" dirty="0">
                <a:latin typeface="Consolas" pitchFamily="49" charset="0"/>
                <a:ea typeface="楷体" pitchFamily="49" charset="-122"/>
                <a:cs typeface="Consolas" pitchFamily="49" charset="0"/>
              </a:rPr>
              <a:t>采用头插法建立单链表</a:t>
            </a:r>
            <a:r>
              <a:rPr kumimoji="1" lang="en-US" altLang="zh-CN" sz="2200" dirty="0" err="1">
                <a:latin typeface="Consolas" pitchFamily="49" charset="0"/>
                <a:ea typeface="楷体" pitchFamily="49" charset="-122"/>
                <a:cs typeface="Consolas" pitchFamily="49" charset="0"/>
              </a:rPr>
              <a:t>L2</a:t>
            </a:r>
            <a:r>
              <a:rPr kumimoji="1" lang="zh-CN" altLang="en-US" sz="2200" dirty="0">
                <a:latin typeface="Consolas" pitchFamily="49" charset="0"/>
                <a:ea typeface="楷体" pitchFamily="49" charset="-122"/>
                <a:cs typeface="Consolas" pitchFamily="49" charset="0"/>
              </a:rPr>
              <a:t>。</a:t>
            </a:r>
          </a:p>
        </p:txBody>
      </p:sp>
      <p:sp>
        <p:nvSpPr>
          <p:cNvPr id="92164" name="Rectangle 4"/>
          <p:cNvSpPr>
            <a:spLocks noChangeArrowheads="1"/>
          </p:cNvSpPr>
          <p:nvPr/>
        </p:nvSpPr>
        <p:spPr bwMode="auto">
          <a:xfrm>
            <a:off x="1952625" y="4579938"/>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latin typeface="Consolas" pitchFamily="49" charset="0"/>
              <a:ea typeface="宋体" pitchFamily="2" charset="-122"/>
              <a:cs typeface="Consolas" pitchFamily="49" charset="0"/>
            </a:endParaRPr>
          </a:p>
        </p:txBody>
      </p:sp>
      <p:sp>
        <p:nvSpPr>
          <p:cNvPr id="92165" name="Rectangle 5"/>
          <p:cNvSpPr>
            <a:spLocks noChangeArrowheads="1"/>
          </p:cNvSpPr>
          <p:nvPr/>
        </p:nvSpPr>
        <p:spPr bwMode="auto">
          <a:xfrm>
            <a:off x="2312988" y="4579938"/>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latin typeface="Consolas" pitchFamily="49" charset="0"/>
              <a:ea typeface="宋体" pitchFamily="2" charset="-122"/>
              <a:cs typeface="Consolas" pitchFamily="49" charset="0"/>
            </a:endParaRPr>
          </a:p>
        </p:txBody>
      </p:sp>
      <p:sp>
        <p:nvSpPr>
          <p:cNvPr id="92166" name="Line 6"/>
          <p:cNvSpPr>
            <a:spLocks noChangeShapeType="1"/>
          </p:cNvSpPr>
          <p:nvPr/>
        </p:nvSpPr>
        <p:spPr bwMode="auto">
          <a:xfrm>
            <a:off x="1604963" y="4759325"/>
            <a:ext cx="360362" cy="0"/>
          </a:xfrm>
          <a:prstGeom prst="line">
            <a:avLst/>
          </a:prstGeom>
          <a:noFill/>
          <a:ln w="28575">
            <a:solidFill>
              <a:srgbClr val="7030A0"/>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92167" name="Text Box 7"/>
          <p:cNvSpPr txBox="1">
            <a:spLocks noChangeArrowheads="1"/>
          </p:cNvSpPr>
          <p:nvPr/>
        </p:nvSpPr>
        <p:spPr bwMode="auto">
          <a:xfrm>
            <a:off x="1162050" y="4579938"/>
            <a:ext cx="503238" cy="366712"/>
          </a:xfrm>
          <a:prstGeom prst="rect">
            <a:avLst/>
          </a:prstGeom>
          <a:noFill/>
          <a:ln w="9525">
            <a:noFill/>
            <a:miter lim="800000"/>
            <a:headEnd/>
            <a:tailEnd/>
          </a:ln>
          <a:effectLst/>
        </p:spPr>
        <p:txBody>
          <a:bodyPr>
            <a:spAutoFit/>
          </a:bodyPr>
          <a:lstStyle/>
          <a:p>
            <a:pPr algn="l">
              <a:spcBef>
                <a:spcPct val="50000"/>
              </a:spcBef>
            </a:pPr>
            <a:r>
              <a:rPr lang="en-US" altLang="zh-CN" sz="1800" dirty="0" err="1">
                <a:latin typeface="Consolas" pitchFamily="49" charset="0"/>
                <a:ea typeface="宋体" pitchFamily="2" charset="-122"/>
                <a:cs typeface="Consolas" pitchFamily="49" charset="0"/>
              </a:rPr>
              <a:t>L1</a:t>
            </a:r>
            <a:endParaRPr lang="en-US" altLang="zh-CN" sz="1800" dirty="0">
              <a:latin typeface="Consolas" pitchFamily="49" charset="0"/>
              <a:ea typeface="宋体" pitchFamily="2" charset="-122"/>
              <a:cs typeface="Consolas" pitchFamily="49" charset="0"/>
            </a:endParaRPr>
          </a:p>
        </p:txBody>
      </p:sp>
      <p:sp>
        <p:nvSpPr>
          <p:cNvPr id="92168" name="Rectangle 8"/>
          <p:cNvSpPr>
            <a:spLocks noChangeArrowheads="1"/>
          </p:cNvSpPr>
          <p:nvPr/>
        </p:nvSpPr>
        <p:spPr bwMode="auto">
          <a:xfrm>
            <a:off x="2530475" y="3525838"/>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itchFamily="49" charset="0"/>
              <a:ea typeface="宋体" pitchFamily="2" charset="-122"/>
              <a:cs typeface="Consolas" pitchFamily="49" charset="0"/>
            </a:endParaRPr>
          </a:p>
        </p:txBody>
      </p:sp>
      <p:sp>
        <p:nvSpPr>
          <p:cNvPr id="92169" name="Rectangle 9"/>
          <p:cNvSpPr>
            <a:spLocks noChangeArrowheads="1"/>
          </p:cNvSpPr>
          <p:nvPr/>
        </p:nvSpPr>
        <p:spPr bwMode="auto">
          <a:xfrm>
            <a:off x="2890838" y="3525838"/>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Consolas" pitchFamily="49" charset="0"/>
              <a:ea typeface="宋体" pitchFamily="2" charset="-122"/>
              <a:cs typeface="Consolas" pitchFamily="49" charset="0"/>
            </a:endParaRPr>
          </a:p>
        </p:txBody>
      </p:sp>
      <p:sp>
        <p:nvSpPr>
          <p:cNvPr id="92171" name="Rectangle 11"/>
          <p:cNvSpPr>
            <a:spLocks noChangeArrowheads="1"/>
          </p:cNvSpPr>
          <p:nvPr/>
        </p:nvSpPr>
        <p:spPr bwMode="auto">
          <a:xfrm>
            <a:off x="3598863" y="3525838"/>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itchFamily="49" charset="0"/>
              <a:ea typeface="宋体" pitchFamily="2" charset="-122"/>
              <a:cs typeface="Consolas" pitchFamily="49" charset="0"/>
            </a:endParaRPr>
          </a:p>
        </p:txBody>
      </p:sp>
      <p:sp>
        <p:nvSpPr>
          <p:cNvPr id="92172" name="Rectangle 12"/>
          <p:cNvSpPr>
            <a:spLocks noChangeArrowheads="1"/>
          </p:cNvSpPr>
          <p:nvPr/>
        </p:nvSpPr>
        <p:spPr bwMode="auto">
          <a:xfrm>
            <a:off x="3959225" y="3525838"/>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Consolas" pitchFamily="49" charset="0"/>
              <a:ea typeface="宋体" pitchFamily="2" charset="-122"/>
              <a:cs typeface="Consolas" pitchFamily="49" charset="0"/>
            </a:endParaRPr>
          </a:p>
        </p:txBody>
      </p:sp>
      <p:sp>
        <p:nvSpPr>
          <p:cNvPr id="92173" name="Line 13"/>
          <p:cNvSpPr>
            <a:spLocks noChangeShapeType="1"/>
          </p:cNvSpPr>
          <p:nvPr/>
        </p:nvSpPr>
        <p:spPr bwMode="auto">
          <a:xfrm>
            <a:off x="3251200" y="3705225"/>
            <a:ext cx="360363" cy="0"/>
          </a:xfrm>
          <a:prstGeom prst="line">
            <a:avLst/>
          </a:prstGeom>
          <a:noFill/>
          <a:ln w="9525">
            <a:solidFill>
              <a:schemeClr val="tx1"/>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92174" name="Rectangle 14"/>
          <p:cNvSpPr>
            <a:spLocks noChangeArrowheads="1"/>
          </p:cNvSpPr>
          <p:nvPr/>
        </p:nvSpPr>
        <p:spPr bwMode="auto">
          <a:xfrm>
            <a:off x="6011863" y="3525838"/>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itchFamily="49" charset="0"/>
              <a:ea typeface="宋体" pitchFamily="2" charset="-122"/>
              <a:cs typeface="Consolas" pitchFamily="49" charset="0"/>
            </a:endParaRPr>
          </a:p>
        </p:txBody>
      </p:sp>
      <p:sp>
        <p:nvSpPr>
          <p:cNvPr id="92175" name="Rectangle 15"/>
          <p:cNvSpPr>
            <a:spLocks noChangeArrowheads="1"/>
          </p:cNvSpPr>
          <p:nvPr/>
        </p:nvSpPr>
        <p:spPr bwMode="auto">
          <a:xfrm>
            <a:off x="6372225" y="3525838"/>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92176" name="Freeform 16"/>
          <p:cNvSpPr>
            <a:spLocks/>
          </p:cNvSpPr>
          <p:nvPr/>
        </p:nvSpPr>
        <p:spPr bwMode="auto">
          <a:xfrm>
            <a:off x="5537200" y="3703638"/>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92179" name="Text Box 19"/>
          <p:cNvSpPr txBox="1">
            <a:spLocks noChangeArrowheads="1"/>
          </p:cNvSpPr>
          <p:nvPr/>
        </p:nvSpPr>
        <p:spPr bwMode="auto">
          <a:xfrm>
            <a:off x="2339975" y="2997200"/>
            <a:ext cx="360363" cy="366713"/>
          </a:xfrm>
          <a:prstGeom prst="rect">
            <a:avLst/>
          </a:prstGeom>
          <a:noFill/>
          <a:ln w="9525">
            <a:noFill/>
            <a:miter lim="800000"/>
            <a:headEnd/>
            <a:tailEnd/>
          </a:ln>
          <a:effectLst/>
        </p:spPr>
        <p:txBody>
          <a:bodyPr>
            <a:spAutoFit/>
          </a:bodyPr>
          <a:lstStyle/>
          <a:p>
            <a:pPr algn="l">
              <a:spcBef>
                <a:spcPct val="50000"/>
              </a:spcBef>
            </a:pPr>
            <a:r>
              <a:rPr lang="en-US" altLang="zh-CN" sz="1800" i="1" dirty="0">
                <a:latin typeface="Consolas" pitchFamily="49" charset="0"/>
                <a:ea typeface="宋体" pitchFamily="2" charset="-122"/>
                <a:cs typeface="Consolas" pitchFamily="49" charset="0"/>
              </a:rPr>
              <a:t>p</a:t>
            </a:r>
          </a:p>
        </p:txBody>
      </p:sp>
      <p:sp>
        <p:nvSpPr>
          <p:cNvPr id="92180" name="Freeform 20"/>
          <p:cNvSpPr>
            <a:spLocks/>
          </p:cNvSpPr>
          <p:nvPr/>
        </p:nvSpPr>
        <p:spPr bwMode="auto">
          <a:xfrm>
            <a:off x="4068763" y="3705225"/>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92181" name="Text Box 21"/>
          <p:cNvSpPr txBox="1">
            <a:spLocks noChangeArrowheads="1"/>
          </p:cNvSpPr>
          <p:nvPr/>
        </p:nvSpPr>
        <p:spPr bwMode="auto">
          <a:xfrm>
            <a:off x="4716463" y="3284538"/>
            <a:ext cx="720725" cy="579437"/>
          </a:xfrm>
          <a:prstGeom prst="rect">
            <a:avLst/>
          </a:prstGeom>
          <a:noFill/>
          <a:ln w="9525">
            <a:noFill/>
            <a:miter lim="800000"/>
            <a:headEnd/>
            <a:tailEnd/>
          </a:ln>
          <a:effectLst/>
        </p:spPr>
        <p:txBody>
          <a:bodyPr>
            <a:spAutoFit/>
          </a:bodyPr>
          <a:lstStyle/>
          <a:p>
            <a:pPr algn="l">
              <a:spcBef>
                <a:spcPct val="50000"/>
              </a:spcBef>
            </a:pPr>
            <a:r>
              <a:rPr lang="en-US" altLang="zh-CN" sz="3200" b="0">
                <a:latin typeface="Consolas" pitchFamily="49" charset="0"/>
                <a:ea typeface="宋体" pitchFamily="2" charset="-122"/>
                <a:cs typeface="Consolas" pitchFamily="49" charset="0"/>
              </a:rPr>
              <a:t>…</a:t>
            </a:r>
          </a:p>
        </p:txBody>
      </p:sp>
      <p:sp>
        <p:nvSpPr>
          <p:cNvPr id="92183" name="Rectangle 23"/>
          <p:cNvSpPr>
            <a:spLocks noChangeArrowheads="1"/>
          </p:cNvSpPr>
          <p:nvPr/>
        </p:nvSpPr>
        <p:spPr bwMode="auto">
          <a:xfrm>
            <a:off x="1952625" y="5221288"/>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latin typeface="Consolas" pitchFamily="49" charset="0"/>
              <a:ea typeface="宋体" pitchFamily="2" charset="-122"/>
              <a:cs typeface="Consolas" pitchFamily="49" charset="0"/>
            </a:endParaRPr>
          </a:p>
        </p:txBody>
      </p:sp>
      <p:sp>
        <p:nvSpPr>
          <p:cNvPr id="92184" name="Rectangle 24"/>
          <p:cNvSpPr>
            <a:spLocks noChangeArrowheads="1"/>
          </p:cNvSpPr>
          <p:nvPr/>
        </p:nvSpPr>
        <p:spPr bwMode="auto">
          <a:xfrm>
            <a:off x="2312988" y="5221288"/>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latin typeface="Consolas" pitchFamily="49" charset="0"/>
              <a:ea typeface="宋体" pitchFamily="2" charset="-122"/>
              <a:cs typeface="Consolas" pitchFamily="49" charset="0"/>
            </a:endParaRPr>
          </a:p>
        </p:txBody>
      </p:sp>
      <p:sp>
        <p:nvSpPr>
          <p:cNvPr id="92185" name="Line 25"/>
          <p:cNvSpPr>
            <a:spLocks noChangeShapeType="1"/>
          </p:cNvSpPr>
          <p:nvPr/>
        </p:nvSpPr>
        <p:spPr bwMode="auto">
          <a:xfrm>
            <a:off x="1604963" y="5400675"/>
            <a:ext cx="360362" cy="0"/>
          </a:xfrm>
          <a:prstGeom prst="line">
            <a:avLst/>
          </a:prstGeom>
          <a:noFill/>
          <a:ln w="28575">
            <a:solidFill>
              <a:srgbClr val="7030A0"/>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92186" name="Text Box 26"/>
          <p:cNvSpPr txBox="1">
            <a:spLocks noChangeArrowheads="1"/>
          </p:cNvSpPr>
          <p:nvPr/>
        </p:nvSpPr>
        <p:spPr bwMode="auto">
          <a:xfrm>
            <a:off x="1162050" y="5221288"/>
            <a:ext cx="503238" cy="366712"/>
          </a:xfrm>
          <a:prstGeom prst="rect">
            <a:avLst/>
          </a:prstGeom>
          <a:noFill/>
          <a:ln w="9525">
            <a:noFill/>
            <a:miter lim="800000"/>
            <a:headEnd/>
            <a:tailEnd/>
          </a:ln>
          <a:effectLst/>
        </p:spPr>
        <p:txBody>
          <a:bodyPr>
            <a:spAutoFit/>
          </a:bodyPr>
          <a:lstStyle/>
          <a:p>
            <a:pPr algn="l">
              <a:spcBef>
                <a:spcPct val="50000"/>
              </a:spcBef>
            </a:pPr>
            <a:r>
              <a:rPr lang="en-US" altLang="zh-CN" sz="1800">
                <a:latin typeface="Consolas" pitchFamily="49" charset="0"/>
                <a:ea typeface="宋体" pitchFamily="2" charset="-122"/>
                <a:cs typeface="Consolas" pitchFamily="49" charset="0"/>
              </a:rPr>
              <a:t>L2</a:t>
            </a:r>
          </a:p>
        </p:txBody>
      </p:sp>
      <p:grpSp>
        <p:nvGrpSpPr>
          <p:cNvPr id="92194" name="Group 34"/>
          <p:cNvGrpSpPr>
            <a:grpSpLocks/>
          </p:cNvGrpSpPr>
          <p:nvPr/>
        </p:nvGrpSpPr>
        <p:grpSpPr bwMode="auto">
          <a:xfrm>
            <a:off x="2746378" y="3932238"/>
            <a:ext cx="2468564" cy="1368425"/>
            <a:chOff x="1730" y="1842"/>
            <a:chExt cx="1555" cy="862"/>
          </a:xfrm>
        </p:grpSpPr>
        <p:sp>
          <p:nvSpPr>
            <p:cNvPr id="92188" name="Freeform 28"/>
            <p:cNvSpPr>
              <a:spLocks/>
            </p:cNvSpPr>
            <p:nvPr/>
          </p:nvSpPr>
          <p:spPr bwMode="auto">
            <a:xfrm>
              <a:off x="1730" y="1842"/>
              <a:ext cx="680" cy="862"/>
            </a:xfrm>
            <a:custGeom>
              <a:avLst/>
              <a:gdLst/>
              <a:ahLst/>
              <a:cxnLst>
                <a:cxn ang="0">
                  <a:pos x="680" y="0"/>
                </a:cxn>
                <a:cxn ang="0">
                  <a:pos x="670" y="202"/>
                </a:cxn>
                <a:cxn ang="0">
                  <a:pos x="646" y="341"/>
                </a:cxn>
                <a:cxn ang="0">
                  <a:pos x="590" y="478"/>
                </a:cxn>
                <a:cxn ang="0">
                  <a:pos x="522" y="594"/>
                </a:cxn>
                <a:cxn ang="0">
                  <a:pos x="438" y="690"/>
                </a:cxn>
                <a:cxn ang="0">
                  <a:pos x="346" y="762"/>
                </a:cxn>
                <a:cxn ang="0">
                  <a:pos x="234" y="814"/>
                </a:cxn>
                <a:cxn ang="0">
                  <a:pos x="0" y="862"/>
                </a:cxn>
              </a:cxnLst>
              <a:rect l="0" t="0" r="r" b="b"/>
              <a:pathLst>
                <a:path w="680" h="862">
                  <a:moveTo>
                    <a:pt x="680" y="0"/>
                  </a:moveTo>
                  <a:lnTo>
                    <a:pt x="670" y="202"/>
                  </a:lnTo>
                  <a:lnTo>
                    <a:pt x="646" y="341"/>
                  </a:lnTo>
                  <a:lnTo>
                    <a:pt x="590" y="478"/>
                  </a:lnTo>
                  <a:lnTo>
                    <a:pt x="522" y="594"/>
                  </a:lnTo>
                  <a:lnTo>
                    <a:pt x="438" y="690"/>
                  </a:lnTo>
                  <a:lnTo>
                    <a:pt x="346" y="762"/>
                  </a:lnTo>
                  <a:lnTo>
                    <a:pt x="234" y="814"/>
                  </a:lnTo>
                  <a:lnTo>
                    <a:pt x="0" y="862"/>
                  </a:lnTo>
                </a:path>
              </a:pathLst>
            </a:custGeom>
            <a:noFill/>
            <a:ln w="38100" cap="flat" cmpd="sng">
              <a:solidFill>
                <a:srgbClr val="C00000"/>
              </a:solidFill>
              <a:prstDash val="solid"/>
              <a:miter lim="800000"/>
              <a:headEnd type="none" w="med" len="med"/>
              <a:tailEnd type="triangle" w="med" len="med"/>
            </a:ln>
            <a:effectLst/>
          </p:spPr>
          <p:txBody>
            <a:bodyPr wrap="none"/>
            <a:lstStyle/>
            <a:p>
              <a:endParaRPr lang="zh-CN" altLang="en-US">
                <a:latin typeface="Consolas" pitchFamily="49" charset="0"/>
                <a:cs typeface="Consolas" pitchFamily="49" charset="0"/>
              </a:endParaRPr>
            </a:p>
          </p:txBody>
        </p:sp>
        <p:sp>
          <p:nvSpPr>
            <p:cNvPr id="92189" name="Text Box 29"/>
            <p:cNvSpPr txBox="1">
              <a:spLocks noChangeArrowheads="1"/>
            </p:cNvSpPr>
            <p:nvPr/>
          </p:nvSpPr>
          <p:spPr bwMode="auto">
            <a:xfrm>
              <a:off x="2335" y="2296"/>
              <a:ext cx="950" cy="233"/>
            </a:xfrm>
            <a:prstGeom prst="rect">
              <a:avLst/>
            </a:prstGeom>
            <a:noFill/>
            <a:ln w="9525">
              <a:noFill/>
              <a:miter lim="800000"/>
              <a:headEnd/>
              <a:tailEnd/>
            </a:ln>
            <a:effectLst/>
          </p:spPr>
          <p:txBody>
            <a:bodyPr wrap="square">
              <a:spAutoFit/>
            </a:bodyPr>
            <a:lstStyle/>
            <a:p>
              <a:pPr algn="l">
                <a:spcBef>
                  <a:spcPct val="50000"/>
                </a:spcBef>
              </a:pPr>
              <a:r>
                <a:rPr lang="zh-CN" altLang="en-US" sz="1800" dirty="0">
                  <a:latin typeface="微软雅黑" pitchFamily="34" charset="-122"/>
                  <a:ea typeface="微软雅黑" pitchFamily="34" charset="-122"/>
                  <a:cs typeface="Consolas" pitchFamily="49" charset="0"/>
                </a:rPr>
                <a:t>头插法建表</a:t>
              </a:r>
            </a:p>
          </p:txBody>
        </p:sp>
      </p:grpSp>
      <p:grpSp>
        <p:nvGrpSpPr>
          <p:cNvPr id="92193" name="Group 33"/>
          <p:cNvGrpSpPr>
            <a:grpSpLocks/>
          </p:cNvGrpSpPr>
          <p:nvPr/>
        </p:nvGrpSpPr>
        <p:grpSpPr bwMode="auto">
          <a:xfrm>
            <a:off x="1692275" y="4003675"/>
            <a:ext cx="1871663" cy="647700"/>
            <a:chOff x="1066" y="1887"/>
            <a:chExt cx="1179" cy="408"/>
          </a:xfrm>
        </p:grpSpPr>
        <p:sp>
          <p:nvSpPr>
            <p:cNvPr id="92187" name="Freeform 27"/>
            <p:cNvSpPr>
              <a:spLocks/>
            </p:cNvSpPr>
            <p:nvPr/>
          </p:nvSpPr>
          <p:spPr bwMode="auto">
            <a:xfrm>
              <a:off x="1730" y="1887"/>
              <a:ext cx="278" cy="408"/>
            </a:xfrm>
            <a:custGeom>
              <a:avLst/>
              <a:gdLst/>
              <a:ahLst/>
              <a:cxnLst>
                <a:cxn ang="0">
                  <a:pos x="272" y="0"/>
                </a:cxn>
                <a:cxn ang="0">
                  <a:pos x="278" y="136"/>
                </a:cxn>
                <a:cxn ang="0">
                  <a:pos x="274" y="197"/>
                </a:cxn>
                <a:cxn ang="0">
                  <a:pos x="254" y="269"/>
                </a:cxn>
                <a:cxn ang="0">
                  <a:pos x="214" y="321"/>
                </a:cxn>
                <a:cxn ang="0">
                  <a:pos x="170" y="369"/>
                </a:cxn>
                <a:cxn ang="0">
                  <a:pos x="0" y="408"/>
                </a:cxn>
              </a:cxnLst>
              <a:rect l="0" t="0" r="r" b="b"/>
              <a:pathLst>
                <a:path w="278" h="408">
                  <a:moveTo>
                    <a:pt x="272" y="0"/>
                  </a:moveTo>
                  <a:lnTo>
                    <a:pt x="278" y="136"/>
                  </a:lnTo>
                  <a:lnTo>
                    <a:pt x="274" y="197"/>
                  </a:lnTo>
                  <a:lnTo>
                    <a:pt x="254" y="269"/>
                  </a:lnTo>
                  <a:lnTo>
                    <a:pt x="214" y="321"/>
                  </a:lnTo>
                  <a:lnTo>
                    <a:pt x="170" y="369"/>
                  </a:lnTo>
                  <a:lnTo>
                    <a:pt x="0" y="408"/>
                  </a:lnTo>
                </a:path>
              </a:pathLst>
            </a:custGeom>
            <a:noFill/>
            <a:ln w="38100" cap="flat" cmpd="sng">
              <a:solidFill>
                <a:srgbClr val="C00000"/>
              </a:solidFill>
              <a:prstDash val="solid"/>
              <a:miter lim="800000"/>
              <a:headEnd type="none" w="med" len="med"/>
              <a:tailEnd type="triangle" w="med" len="med"/>
            </a:ln>
            <a:effectLst/>
          </p:spPr>
          <p:txBody>
            <a:bodyPr wrap="none"/>
            <a:lstStyle/>
            <a:p>
              <a:endParaRPr lang="zh-CN" altLang="en-US">
                <a:latin typeface="Consolas" pitchFamily="49" charset="0"/>
                <a:cs typeface="Consolas" pitchFamily="49" charset="0"/>
              </a:endParaRPr>
            </a:p>
          </p:txBody>
        </p:sp>
        <p:sp>
          <p:nvSpPr>
            <p:cNvPr id="92190" name="Text Box 30"/>
            <p:cNvSpPr txBox="1">
              <a:spLocks noChangeArrowheads="1"/>
            </p:cNvSpPr>
            <p:nvPr/>
          </p:nvSpPr>
          <p:spPr bwMode="auto">
            <a:xfrm>
              <a:off x="1066" y="1888"/>
              <a:ext cx="1179" cy="233"/>
            </a:xfrm>
            <a:prstGeom prst="rect">
              <a:avLst/>
            </a:prstGeom>
            <a:noFill/>
            <a:ln w="9525">
              <a:noFill/>
              <a:miter lim="800000"/>
              <a:headEnd/>
              <a:tailEnd/>
            </a:ln>
            <a:effectLst/>
          </p:spPr>
          <p:txBody>
            <a:bodyPr>
              <a:spAutoFit/>
            </a:bodyPr>
            <a:lstStyle/>
            <a:p>
              <a:pPr algn="l">
                <a:spcBef>
                  <a:spcPct val="50000"/>
                </a:spcBef>
              </a:pPr>
              <a:r>
                <a:rPr lang="zh-CN" altLang="en-US" sz="1800" dirty="0">
                  <a:latin typeface="微软雅黑" pitchFamily="34" charset="-122"/>
                  <a:ea typeface="微软雅黑" pitchFamily="34" charset="-122"/>
                  <a:cs typeface="Consolas" pitchFamily="49" charset="0"/>
                </a:rPr>
                <a:t>尾插法建表</a:t>
              </a:r>
            </a:p>
          </p:txBody>
        </p:sp>
      </p:grpSp>
      <p:sp>
        <p:nvSpPr>
          <p:cNvPr id="92191" name="Line 31"/>
          <p:cNvSpPr>
            <a:spLocks noChangeShapeType="1"/>
          </p:cNvSpPr>
          <p:nvPr/>
        </p:nvSpPr>
        <p:spPr bwMode="auto">
          <a:xfrm>
            <a:off x="2700338" y="3141663"/>
            <a:ext cx="0" cy="358775"/>
          </a:xfrm>
          <a:prstGeom prst="line">
            <a:avLst/>
          </a:prstGeom>
          <a:noFill/>
          <a:ln w="28575">
            <a:solidFill>
              <a:srgbClr val="FF00FF"/>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4" name="幻灯片编号占位符 3"/>
          <p:cNvSpPr>
            <a:spLocks noGrp="1"/>
          </p:cNvSpPr>
          <p:nvPr>
            <p:ph type="sldNum" sz="quarter" idx="12"/>
          </p:nvPr>
        </p:nvSpPr>
        <p:spPr/>
        <p:txBody>
          <a:bodyPr/>
          <a:lstStyle/>
          <a:p>
            <a:fld id="{BC067DFE-42A7-4CB5-93C4-F2F97DA7580C}" type="slidenum">
              <a:rPr lang="en-US" altLang="zh-CN" smtClean="0"/>
              <a:pPr/>
              <a:t>78</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6150"/>
    </mc:Choice>
    <mc:Fallback xmlns="">
      <p:transition xmlns:p14="http://schemas.microsoft.com/office/powerpoint/2010/main" spd="slow" advTm="2615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92162">
                                            <p:txEl>
                                              <p:pRg st="1" end="1"/>
                                            </p:txEl>
                                          </p:spTgt>
                                        </p:tgtEl>
                                        <p:attrNameLst>
                                          <p:attrName>style.visibility</p:attrName>
                                        </p:attrNameLst>
                                      </p:cBhvr>
                                      <p:to>
                                        <p:strVal val="visible"/>
                                      </p:to>
                                    </p:set>
                                    <p:anim calcmode="discrete" valueType="clr">
                                      <p:cBhvr override="childStyle">
                                        <p:cTn id="7" dur="80"/>
                                        <p:tgtEl>
                                          <p:spTgt spid="9216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2162">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92162">
                                            <p:txEl>
                                              <p:pRg st="1" end="1"/>
                                            </p:txEl>
                                          </p:spTgt>
                                        </p:tgtEl>
                                        <p:attrNameLst>
                                          <p:attrName>fill.type</p:attrName>
                                        </p:attrNameLst>
                                      </p:cBhvr>
                                      <p:to>
                                        <p:strVal val="solid"/>
                                      </p:to>
                                    </p:set>
                                  </p:childTnLst>
                                </p:cTn>
                              </p:par>
                            </p:childTnLst>
                          </p:cTn>
                        </p:par>
                        <p:par>
                          <p:cTn id="10" fill="hold">
                            <p:stCondLst>
                              <p:cond delay="1400"/>
                            </p:stCondLst>
                            <p:childTnLst>
                              <p:par>
                                <p:cTn id="11" presetID="1" presetClass="entr" presetSubtype="0" fill="hold" nodeType="afterEffect">
                                  <p:stCondLst>
                                    <p:cond delay="0"/>
                                  </p:stCondLst>
                                  <p:childTnLst>
                                    <p:set>
                                      <p:cBhvr>
                                        <p:cTn id="12" dur="1" fill="hold">
                                          <p:stCondLst>
                                            <p:cond delay="0"/>
                                          </p:stCondLst>
                                        </p:cTn>
                                        <p:tgtEl>
                                          <p:spTgt spid="9219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7" presetClass="entr" presetSubtype="0" fill="hold" nodeType="clickEffect">
                                  <p:stCondLst>
                                    <p:cond delay="0"/>
                                  </p:stCondLst>
                                  <p:iterate type="lt">
                                    <p:tmPct val="50000"/>
                                  </p:iterate>
                                  <p:childTnLst>
                                    <p:set>
                                      <p:cBhvr>
                                        <p:cTn id="16" dur="1" fill="hold">
                                          <p:stCondLst>
                                            <p:cond delay="0"/>
                                          </p:stCondLst>
                                        </p:cTn>
                                        <p:tgtEl>
                                          <p:spTgt spid="92162">
                                            <p:txEl>
                                              <p:pRg st="2" end="2"/>
                                            </p:txEl>
                                          </p:spTgt>
                                        </p:tgtEl>
                                        <p:attrNameLst>
                                          <p:attrName>style.visibility</p:attrName>
                                        </p:attrNameLst>
                                      </p:cBhvr>
                                      <p:to>
                                        <p:strVal val="visible"/>
                                      </p:to>
                                    </p:set>
                                    <p:anim calcmode="discrete" valueType="clr">
                                      <p:cBhvr override="childStyle">
                                        <p:cTn id="17" dur="80"/>
                                        <p:tgtEl>
                                          <p:spTgt spid="9216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92162">
                                            <p:txEl>
                                              <p:pRg st="2" end="2"/>
                                            </p:txEl>
                                          </p:spTgt>
                                        </p:tgtEl>
                                        <p:attrNameLst>
                                          <p:attrName>fillcolor</p:attrName>
                                        </p:attrNameLst>
                                      </p:cBhvr>
                                      <p:tavLst>
                                        <p:tav tm="0">
                                          <p:val>
                                            <p:clrVal>
                                              <a:schemeClr val="accent2"/>
                                            </p:clrVal>
                                          </p:val>
                                        </p:tav>
                                        <p:tav tm="50000">
                                          <p:val>
                                            <p:clrVal>
                                              <a:schemeClr val="hlink"/>
                                            </p:clrVal>
                                          </p:val>
                                        </p:tav>
                                      </p:tavLst>
                                    </p:anim>
                                    <p:set>
                                      <p:cBhvr>
                                        <p:cTn id="19" dur="80"/>
                                        <p:tgtEl>
                                          <p:spTgt spid="92162">
                                            <p:txEl>
                                              <p:pRg st="2" end="2"/>
                                            </p:txEl>
                                          </p:spTgt>
                                        </p:tgtEl>
                                        <p:attrNameLst>
                                          <p:attrName>fill.type</p:attrName>
                                        </p:attrNameLst>
                                      </p:cBhvr>
                                      <p:to>
                                        <p:strVal val="solid"/>
                                      </p:to>
                                    </p:set>
                                  </p:childTnLst>
                                </p:cTn>
                              </p:par>
                            </p:childTnLst>
                          </p:cTn>
                        </p:par>
                        <p:par>
                          <p:cTn id="20" fill="hold">
                            <p:stCondLst>
                              <p:cond delay="1400"/>
                            </p:stCondLst>
                            <p:childTnLst>
                              <p:par>
                                <p:cTn id="21" presetID="1" presetClass="entr" presetSubtype="0" fill="hold" nodeType="afterEffect">
                                  <p:stCondLst>
                                    <p:cond delay="0"/>
                                  </p:stCondLst>
                                  <p:childTnLst>
                                    <p:set>
                                      <p:cBhvr>
                                        <p:cTn id="22" dur="1" fill="hold">
                                          <p:stCondLst>
                                            <p:cond delay="0"/>
                                          </p:stCondLst>
                                        </p:cTn>
                                        <p:tgtEl>
                                          <p:spTgt spid="92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249239" y="333375"/>
            <a:ext cx="8680479" cy="2098212"/>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wrap="square" lIns="180000" tIns="216000" rIns="144000" bIns="216000">
            <a:spAutoFit/>
          </a:bodyPr>
          <a:lstStyle/>
          <a:p>
            <a:pPr algn="l"/>
            <a:r>
              <a:rPr kumimoji="1" lang="en-US" altLang="zh-CN" sz="1800">
                <a:solidFill>
                  <a:srgbClr val="0000FF"/>
                </a:solidFill>
                <a:latin typeface="Consolas" pitchFamily="49" charset="0"/>
                <a:ea typeface="仿宋" pitchFamily="49" charset="-122"/>
                <a:cs typeface="Consolas" pitchFamily="49" charset="0"/>
              </a:rPr>
              <a:t>void</a:t>
            </a:r>
            <a:r>
              <a:rPr kumimoji="1" lang="en-US" altLang="zh-CN" sz="1800">
                <a:solidFill>
                  <a:schemeClr val="tx2"/>
                </a:solidFill>
                <a:latin typeface="Consolas" pitchFamily="49" charset="0"/>
                <a:ea typeface="仿宋" pitchFamily="49" charset="-122"/>
                <a:cs typeface="Consolas" pitchFamily="49" charset="0"/>
              </a:rPr>
              <a:t> </a:t>
            </a:r>
            <a:r>
              <a:rPr kumimoji="1" lang="en-US" altLang="zh-CN" sz="1800">
                <a:solidFill>
                  <a:srgbClr val="FF0000"/>
                </a:solidFill>
                <a:latin typeface="Consolas" pitchFamily="49" charset="0"/>
                <a:ea typeface="仿宋" pitchFamily="49" charset="-122"/>
                <a:cs typeface="Consolas" pitchFamily="49" charset="0"/>
              </a:rPr>
              <a:t>split</a:t>
            </a:r>
            <a:r>
              <a:rPr kumimoji="1" lang="en-US" altLang="zh-CN" sz="1800">
                <a:solidFill>
                  <a:srgbClr val="0000FF"/>
                </a:solidFill>
                <a:latin typeface="Consolas" pitchFamily="49" charset="0"/>
                <a:ea typeface="仿宋" pitchFamily="49" charset="-122"/>
                <a:cs typeface="Consolas" pitchFamily="49" charset="0"/>
              </a:rPr>
              <a:t>(LinkNode *&amp;L</a:t>
            </a:r>
            <a:r>
              <a:rPr kumimoji="1" lang="zh-CN" altLang="en-US" sz="1800">
                <a:solidFill>
                  <a:srgbClr val="0000FF"/>
                </a:solidFill>
                <a:latin typeface="Consolas" pitchFamily="49" charset="0"/>
                <a:ea typeface="仿宋" pitchFamily="49" charset="-122"/>
                <a:cs typeface="Consolas" pitchFamily="49" charset="0"/>
              </a:rPr>
              <a:t>，</a:t>
            </a:r>
            <a:r>
              <a:rPr kumimoji="1" lang="en-US" altLang="zh-CN" sz="1800">
                <a:solidFill>
                  <a:srgbClr val="0000FF"/>
                </a:solidFill>
                <a:latin typeface="Consolas" pitchFamily="49" charset="0"/>
                <a:ea typeface="仿宋" pitchFamily="49" charset="-122"/>
                <a:cs typeface="Consolas" pitchFamily="49" charset="0"/>
              </a:rPr>
              <a:t>LinkNode *&amp;L1</a:t>
            </a:r>
            <a:r>
              <a:rPr kumimoji="1" lang="zh-CN" altLang="en-US" sz="1800">
                <a:solidFill>
                  <a:srgbClr val="0000FF"/>
                </a:solidFill>
                <a:latin typeface="Consolas" pitchFamily="49" charset="0"/>
                <a:ea typeface="仿宋" pitchFamily="49" charset="-122"/>
                <a:cs typeface="Consolas" pitchFamily="49" charset="0"/>
              </a:rPr>
              <a:t>，</a:t>
            </a:r>
            <a:r>
              <a:rPr kumimoji="1" lang="en-US" altLang="zh-CN" sz="1800">
                <a:solidFill>
                  <a:srgbClr val="0000FF"/>
                </a:solidFill>
                <a:latin typeface="Consolas" pitchFamily="49" charset="0"/>
                <a:ea typeface="仿宋" pitchFamily="49" charset="-122"/>
                <a:cs typeface="Consolas" pitchFamily="49" charset="0"/>
              </a:rPr>
              <a:t>LinkNode </a:t>
            </a:r>
            <a:r>
              <a:rPr kumimoji="1" lang="en-US" altLang="zh-CN" sz="1800" dirty="0">
                <a:solidFill>
                  <a:srgbClr val="0000FF"/>
                </a:solidFill>
                <a:latin typeface="Consolas" pitchFamily="49" charset="0"/>
                <a:ea typeface="仿宋" pitchFamily="49" charset="-122"/>
                <a:cs typeface="Consolas" pitchFamily="49" charset="0"/>
              </a:rPr>
              <a:t>*&amp;</a:t>
            </a:r>
            <a:r>
              <a:rPr kumimoji="1" lang="en-US" altLang="zh-CN" sz="1800" dirty="0" err="1">
                <a:solidFill>
                  <a:srgbClr val="0000FF"/>
                </a:solidFill>
                <a:latin typeface="Consolas" pitchFamily="49" charset="0"/>
                <a:ea typeface="仿宋" pitchFamily="49" charset="-122"/>
                <a:cs typeface="Consolas" pitchFamily="49" charset="0"/>
              </a:rPr>
              <a:t>L2</a:t>
            </a:r>
            <a:r>
              <a:rPr kumimoji="1" lang="en-US" altLang="zh-CN" sz="1800" dirty="0">
                <a:solidFill>
                  <a:srgbClr val="0000FF"/>
                </a:solidFill>
                <a:latin typeface="Consolas" pitchFamily="49" charset="0"/>
                <a:ea typeface="仿宋" pitchFamily="49" charset="-122"/>
                <a:cs typeface="Consolas" pitchFamily="49" charset="0"/>
              </a:rPr>
              <a:t>)</a:t>
            </a:r>
          </a:p>
          <a:p>
            <a:pPr algn="l"/>
            <a:r>
              <a:rPr kumimoji="1" lang="en-US" altLang="zh-CN" sz="1800">
                <a:solidFill>
                  <a:srgbClr val="0000FF"/>
                </a:solidFill>
                <a:latin typeface="Consolas" pitchFamily="49" charset="0"/>
                <a:ea typeface="仿宋" pitchFamily="49" charset="-122"/>
                <a:cs typeface="Consolas" pitchFamily="49" charset="0"/>
              </a:rPr>
              <a:t>{  LinkNode </a:t>
            </a:r>
            <a:r>
              <a:rPr kumimoji="1" lang="en-US" altLang="zh-CN" sz="1800" dirty="0">
                <a:solidFill>
                  <a:srgbClr val="0000FF"/>
                </a:solidFill>
                <a:latin typeface="Consolas" pitchFamily="49" charset="0"/>
                <a:ea typeface="仿宋" pitchFamily="49" charset="-122"/>
                <a:cs typeface="Consolas" pitchFamily="49" charset="0"/>
              </a:rPr>
              <a:t>*p=L-</a:t>
            </a:r>
            <a:r>
              <a:rPr kumimoji="1" lang="en-US" altLang="zh-CN" sz="1800">
                <a:solidFill>
                  <a:srgbClr val="0000FF"/>
                </a:solidFill>
                <a:latin typeface="Consolas" pitchFamily="49" charset="0"/>
                <a:ea typeface="仿宋" pitchFamily="49" charset="-122"/>
                <a:cs typeface="Consolas" pitchFamily="49" charset="0"/>
              </a:rPr>
              <a:t>&gt;next</a:t>
            </a:r>
            <a:r>
              <a:rPr kumimoji="1" lang="zh-CN" altLang="en-US" sz="1800">
                <a:solidFill>
                  <a:srgbClr val="0000FF"/>
                </a:solidFill>
                <a:latin typeface="Consolas" pitchFamily="49" charset="0"/>
                <a:ea typeface="仿宋" pitchFamily="49" charset="-122"/>
                <a:cs typeface="Consolas" pitchFamily="49" charset="0"/>
              </a:rPr>
              <a:t>，</a:t>
            </a:r>
            <a:r>
              <a:rPr kumimoji="1" lang="en-US" altLang="zh-CN" sz="1800">
                <a:solidFill>
                  <a:srgbClr val="0000FF"/>
                </a:solidFill>
                <a:latin typeface="Consolas" pitchFamily="49" charset="0"/>
                <a:ea typeface="仿宋" pitchFamily="49" charset="-122"/>
                <a:cs typeface="Consolas" pitchFamily="49" charset="0"/>
              </a:rPr>
              <a:t>*q</a:t>
            </a:r>
            <a:r>
              <a:rPr kumimoji="1" lang="zh-CN" altLang="en-US" sz="1800">
                <a:solidFill>
                  <a:srgbClr val="0000FF"/>
                </a:solidFill>
                <a:latin typeface="Consolas" pitchFamily="49" charset="0"/>
                <a:ea typeface="仿宋" pitchFamily="49" charset="-122"/>
                <a:cs typeface="Consolas" pitchFamily="49" charset="0"/>
              </a:rPr>
              <a:t>，</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r1</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70C0"/>
                </a:solidFill>
                <a:latin typeface="Consolas" pitchFamily="49" charset="0"/>
                <a:ea typeface="仿宋" pitchFamily="49" charset="-122"/>
                <a:cs typeface="Consolas" pitchFamily="49" charset="0"/>
              </a:rPr>
              <a:t>//p</a:t>
            </a:r>
            <a:r>
              <a:rPr kumimoji="1" lang="zh-CN" altLang="en-US" sz="1800" dirty="0">
                <a:solidFill>
                  <a:srgbClr val="0070C0"/>
                </a:solidFill>
                <a:latin typeface="Consolas" pitchFamily="49" charset="0"/>
                <a:ea typeface="仿宋" pitchFamily="49" charset="-122"/>
                <a:cs typeface="Consolas" pitchFamily="49" charset="0"/>
              </a:rPr>
              <a:t>指向第</a:t>
            </a:r>
            <a:r>
              <a:rPr kumimoji="1" lang="en-US" altLang="zh-CN" sz="1800" dirty="0">
                <a:solidFill>
                  <a:srgbClr val="0070C0"/>
                </a:solidFill>
                <a:latin typeface="Consolas" pitchFamily="49" charset="0"/>
                <a:ea typeface="仿宋" pitchFamily="49" charset="-122"/>
                <a:cs typeface="Consolas" pitchFamily="49" charset="0"/>
              </a:rPr>
              <a:t>1</a:t>
            </a:r>
            <a:r>
              <a:rPr kumimoji="1" lang="zh-CN" altLang="en-US" sz="1800">
                <a:solidFill>
                  <a:srgbClr val="0070C0"/>
                </a:solidFill>
                <a:latin typeface="Consolas" pitchFamily="49" charset="0"/>
                <a:ea typeface="仿宋" pitchFamily="49" charset="-122"/>
                <a:cs typeface="Consolas" pitchFamily="49" charset="0"/>
              </a:rPr>
              <a:t>个数据结点</a:t>
            </a:r>
            <a:endParaRPr kumimoji="1" lang="zh-CN" altLang="en-US" sz="1800" dirty="0">
              <a:solidFill>
                <a:srgbClr val="0070C0"/>
              </a:solidFill>
              <a:latin typeface="Consolas" pitchFamily="49" charset="0"/>
              <a:ea typeface="仿宋" pitchFamily="49" charset="-122"/>
              <a:cs typeface="Consolas" pitchFamily="49" charset="0"/>
            </a:endParaRPr>
          </a:p>
          <a:p>
            <a:pPr algn="l"/>
            <a:r>
              <a:rPr kumimoji="1" lang="zh-CN" altLang="en-US" sz="1800">
                <a:solidFill>
                  <a:srgbClr val="0000FF"/>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rPr>
              <a:t>L1=L</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a:solidFill>
                  <a:srgbClr val="0070C0"/>
                </a:solidFill>
                <a:latin typeface="Consolas" pitchFamily="49" charset="0"/>
                <a:ea typeface="仿宋" pitchFamily="49" charset="-122"/>
                <a:cs typeface="Consolas" pitchFamily="49" charset="0"/>
              </a:rPr>
              <a:t>//</a:t>
            </a:r>
            <a:r>
              <a:rPr kumimoji="1" lang="en-US" altLang="zh-CN" sz="1800" dirty="0" err="1">
                <a:solidFill>
                  <a:srgbClr val="0070C0"/>
                </a:solidFill>
                <a:latin typeface="Consolas" pitchFamily="49" charset="0"/>
                <a:ea typeface="仿宋" pitchFamily="49" charset="-122"/>
                <a:cs typeface="Consolas" pitchFamily="49" charset="0"/>
              </a:rPr>
              <a:t>L1</a:t>
            </a:r>
            <a:r>
              <a:rPr kumimoji="1" lang="zh-CN" altLang="en-US" sz="1800" dirty="0">
                <a:solidFill>
                  <a:srgbClr val="0070C0"/>
                </a:solidFill>
                <a:latin typeface="Consolas" pitchFamily="49" charset="0"/>
                <a:ea typeface="仿宋" pitchFamily="49" charset="-122"/>
                <a:cs typeface="Consolas" pitchFamily="49" charset="0"/>
              </a:rPr>
              <a:t>利用原来</a:t>
            </a:r>
            <a:r>
              <a:rPr kumimoji="1" lang="en-US" altLang="zh-CN" sz="1800" dirty="0">
                <a:solidFill>
                  <a:srgbClr val="0070C0"/>
                </a:solidFill>
                <a:latin typeface="Consolas" pitchFamily="49" charset="0"/>
                <a:ea typeface="仿宋" pitchFamily="49" charset="-122"/>
                <a:cs typeface="Consolas" pitchFamily="49" charset="0"/>
              </a:rPr>
              <a:t>L</a:t>
            </a:r>
            <a:r>
              <a:rPr kumimoji="1" lang="zh-CN" altLang="en-US" sz="1800">
                <a:solidFill>
                  <a:srgbClr val="0070C0"/>
                </a:solidFill>
                <a:latin typeface="Consolas" pitchFamily="49" charset="0"/>
                <a:ea typeface="仿宋" pitchFamily="49" charset="-122"/>
                <a:cs typeface="Consolas" pitchFamily="49" charset="0"/>
              </a:rPr>
              <a:t>的头结点</a:t>
            </a:r>
            <a:endParaRPr kumimoji="1" lang="zh-CN" altLang="en-US" sz="1800" dirty="0">
              <a:solidFill>
                <a:srgbClr val="0070C0"/>
              </a:solidFill>
              <a:latin typeface="Consolas" pitchFamily="49" charset="0"/>
              <a:ea typeface="仿宋" pitchFamily="49" charset="-122"/>
              <a:cs typeface="Consolas" pitchFamily="49" charset="0"/>
            </a:endParaRPr>
          </a:p>
          <a:p>
            <a:pPr algn="l"/>
            <a:r>
              <a:rPr kumimoji="1" lang="zh-CN" altLang="en-US" sz="1800">
                <a:solidFill>
                  <a:srgbClr val="C00000"/>
                </a:solidFill>
                <a:latin typeface="Consolas" pitchFamily="49" charset="0"/>
                <a:ea typeface="仿宋" pitchFamily="49" charset="-122"/>
                <a:cs typeface="Consolas" pitchFamily="49" charset="0"/>
              </a:rPr>
              <a:t>   </a:t>
            </a:r>
            <a:r>
              <a:rPr kumimoji="1" lang="en-US" altLang="zh-CN" sz="1800">
                <a:solidFill>
                  <a:srgbClr val="000000"/>
                </a:solidFill>
                <a:latin typeface="Consolas" pitchFamily="49" charset="0"/>
                <a:ea typeface="仿宋" pitchFamily="49" charset="-122"/>
                <a:cs typeface="Consolas" pitchFamily="49" charset="0"/>
              </a:rPr>
              <a:t>r1=L1</a:t>
            </a:r>
            <a:r>
              <a:rPr kumimoji="1" lang="en-US" altLang="zh-CN" sz="1800" dirty="0">
                <a:solidFill>
                  <a:srgbClr val="000000"/>
                </a:solidFill>
                <a:latin typeface="Consolas" pitchFamily="49" charset="0"/>
                <a:ea typeface="仿宋" pitchFamily="49" charset="-122"/>
                <a:cs typeface="Consolas" pitchFamily="49" charset="0"/>
              </a:rPr>
              <a:t>;</a:t>
            </a:r>
            <a:r>
              <a:rPr kumimoji="1" lang="en-US" altLang="zh-CN" sz="1800" dirty="0">
                <a:solidFill>
                  <a:srgbClr val="00B0F0"/>
                </a:solidFill>
                <a:latin typeface="Consolas" pitchFamily="49" charset="0"/>
                <a:ea typeface="仿宋" pitchFamily="49" charset="-122"/>
                <a:cs typeface="Consolas" pitchFamily="49" charset="0"/>
              </a:rPr>
              <a:t>		</a:t>
            </a:r>
            <a:r>
              <a:rPr kumimoji="1" lang="en-US" altLang="zh-CN" sz="1800">
                <a:solidFill>
                  <a:srgbClr val="00B0F0"/>
                </a:solidFill>
                <a:latin typeface="Consolas" pitchFamily="49" charset="0"/>
                <a:ea typeface="仿宋" pitchFamily="49" charset="-122"/>
                <a:cs typeface="Consolas" pitchFamily="49" charset="0"/>
              </a:rPr>
              <a:t>		</a:t>
            </a:r>
            <a:r>
              <a:rPr kumimoji="1" lang="en-US" altLang="zh-CN" sz="1800">
                <a:solidFill>
                  <a:srgbClr val="0070C0"/>
                </a:solidFill>
                <a:latin typeface="Consolas" pitchFamily="49" charset="0"/>
                <a:ea typeface="仿宋" pitchFamily="49" charset="-122"/>
                <a:cs typeface="Consolas" pitchFamily="49" charset="0"/>
              </a:rPr>
              <a:t>//</a:t>
            </a:r>
            <a:r>
              <a:rPr kumimoji="1" lang="en-US" altLang="zh-CN" sz="1800" dirty="0" err="1">
                <a:solidFill>
                  <a:srgbClr val="0070C0"/>
                </a:solidFill>
                <a:latin typeface="Consolas" pitchFamily="49" charset="0"/>
                <a:ea typeface="仿宋" pitchFamily="49" charset="-122"/>
                <a:cs typeface="Consolas" pitchFamily="49" charset="0"/>
              </a:rPr>
              <a:t>r1</a:t>
            </a:r>
            <a:r>
              <a:rPr kumimoji="1" lang="zh-CN" altLang="en-US" sz="1800" dirty="0">
                <a:solidFill>
                  <a:srgbClr val="0070C0"/>
                </a:solidFill>
                <a:latin typeface="Consolas" pitchFamily="49" charset="0"/>
                <a:ea typeface="仿宋" pitchFamily="49" charset="-122"/>
                <a:cs typeface="Consolas" pitchFamily="49" charset="0"/>
              </a:rPr>
              <a:t>始终指向</a:t>
            </a:r>
            <a:r>
              <a:rPr kumimoji="1" lang="en-US" altLang="zh-CN" sz="1800" dirty="0" err="1">
                <a:solidFill>
                  <a:srgbClr val="0070C0"/>
                </a:solidFill>
                <a:latin typeface="Consolas" pitchFamily="49" charset="0"/>
                <a:ea typeface="仿宋" pitchFamily="49" charset="-122"/>
                <a:cs typeface="Consolas" pitchFamily="49" charset="0"/>
              </a:rPr>
              <a:t>L1</a:t>
            </a:r>
            <a:r>
              <a:rPr kumimoji="1" lang="zh-CN" altLang="en-US" sz="1800">
                <a:solidFill>
                  <a:srgbClr val="0070C0"/>
                </a:solidFill>
                <a:latin typeface="Consolas" pitchFamily="49" charset="0"/>
                <a:ea typeface="仿宋" pitchFamily="49" charset="-122"/>
                <a:cs typeface="Consolas" pitchFamily="49" charset="0"/>
              </a:rPr>
              <a:t>的尾结点</a:t>
            </a:r>
            <a:endParaRPr kumimoji="1" lang="zh-CN" altLang="en-US" sz="1800" dirty="0">
              <a:solidFill>
                <a:srgbClr val="0070C0"/>
              </a:solidFill>
              <a:latin typeface="Consolas" pitchFamily="49" charset="0"/>
              <a:ea typeface="仿宋" pitchFamily="49" charset="-122"/>
              <a:cs typeface="Consolas" pitchFamily="49" charset="0"/>
            </a:endParaRPr>
          </a:p>
          <a:p>
            <a:pPr algn="l"/>
            <a:r>
              <a:rPr kumimoji="1" lang="zh-CN" altLang="en-US" sz="1800">
                <a:solidFill>
                  <a:schemeClr val="tx2"/>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rPr>
              <a:t>L2=(LinkNode *)malloc(sizeof(LinkNode));    </a:t>
            </a:r>
            <a:r>
              <a:rPr kumimoji="1" lang="en-US" altLang="zh-CN" sz="1800">
                <a:solidFill>
                  <a:srgbClr val="0070C0"/>
                </a:solidFill>
                <a:latin typeface="Consolas" pitchFamily="49" charset="0"/>
                <a:ea typeface="仿宋" pitchFamily="49" charset="-122"/>
                <a:cs typeface="Consolas" pitchFamily="49" charset="0"/>
              </a:rPr>
              <a:t>//</a:t>
            </a:r>
            <a:r>
              <a:rPr kumimoji="1" lang="zh-CN" altLang="en-US" sz="1800" dirty="0">
                <a:solidFill>
                  <a:srgbClr val="0070C0"/>
                </a:solidFill>
                <a:latin typeface="Consolas" pitchFamily="49" charset="0"/>
                <a:ea typeface="仿宋" pitchFamily="49" charset="-122"/>
                <a:cs typeface="Consolas" pitchFamily="49" charset="0"/>
              </a:rPr>
              <a:t>创建</a:t>
            </a:r>
            <a:r>
              <a:rPr kumimoji="1" lang="en-US" altLang="zh-CN" sz="1800" dirty="0" err="1">
                <a:solidFill>
                  <a:srgbClr val="0070C0"/>
                </a:solidFill>
                <a:latin typeface="Consolas" pitchFamily="49" charset="0"/>
                <a:ea typeface="仿宋" pitchFamily="49" charset="-122"/>
                <a:cs typeface="Consolas" pitchFamily="49" charset="0"/>
              </a:rPr>
              <a:t>L2</a:t>
            </a:r>
            <a:r>
              <a:rPr kumimoji="1" lang="zh-CN" altLang="en-US" sz="1800">
                <a:solidFill>
                  <a:srgbClr val="0070C0"/>
                </a:solidFill>
                <a:latin typeface="Consolas" pitchFamily="49" charset="0"/>
                <a:ea typeface="仿宋" pitchFamily="49" charset="-122"/>
                <a:cs typeface="Consolas" pitchFamily="49" charset="0"/>
              </a:rPr>
              <a:t>的头结点</a:t>
            </a:r>
            <a:endParaRPr kumimoji="1" lang="zh-CN" altLang="en-US" sz="1800" dirty="0">
              <a:solidFill>
                <a:srgbClr val="0070C0"/>
              </a:solidFill>
              <a:latin typeface="Consolas" pitchFamily="49" charset="0"/>
              <a:ea typeface="仿宋" pitchFamily="49" charset="-122"/>
              <a:cs typeface="Consolas" pitchFamily="49" charset="0"/>
            </a:endParaRPr>
          </a:p>
          <a:p>
            <a:pPr algn="l"/>
            <a:r>
              <a:rPr kumimoji="1" lang="zh-CN" altLang="en-US" sz="1800">
                <a:solidFill>
                  <a:schemeClr val="tx2"/>
                </a:solidFill>
                <a:latin typeface="Consolas" pitchFamily="49" charset="0"/>
                <a:ea typeface="仿宋" pitchFamily="49" charset="-122"/>
                <a:cs typeface="Consolas" pitchFamily="49" charset="0"/>
              </a:rPr>
              <a:t>   </a:t>
            </a:r>
            <a:r>
              <a:rPr kumimoji="1" lang="en-US" altLang="zh-CN" sz="1800">
                <a:solidFill>
                  <a:srgbClr val="FF00FF"/>
                </a:solidFill>
                <a:latin typeface="Consolas" pitchFamily="49" charset="0"/>
                <a:ea typeface="仿宋" pitchFamily="49" charset="-122"/>
                <a:cs typeface="Consolas" pitchFamily="49" charset="0"/>
              </a:rPr>
              <a:t>L2-</a:t>
            </a:r>
            <a:r>
              <a:rPr kumimoji="1" lang="en-US" altLang="zh-CN" sz="1800" dirty="0">
                <a:solidFill>
                  <a:srgbClr val="FF00FF"/>
                </a:solidFill>
                <a:latin typeface="Consolas" pitchFamily="49" charset="0"/>
                <a:ea typeface="仿宋" pitchFamily="49" charset="-122"/>
                <a:cs typeface="Consolas" pitchFamily="49" charset="0"/>
              </a:rPr>
              <a:t>&gt;next=NULL;	</a:t>
            </a:r>
            <a:r>
              <a:rPr kumimoji="1" lang="en-US" altLang="zh-CN" sz="1800">
                <a:solidFill>
                  <a:srgbClr val="FF00FF"/>
                </a:solidFill>
                <a:latin typeface="Consolas" pitchFamily="49" charset="0"/>
                <a:ea typeface="仿宋" pitchFamily="49" charset="-122"/>
                <a:cs typeface="Consolas" pitchFamily="49" charset="0"/>
              </a:rPr>
              <a:t>		</a:t>
            </a:r>
            <a:r>
              <a:rPr kumimoji="1" lang="en-US" altLang="zh-CN" sz="1800">
                <a:solidFill>
                  <a:srgbClr val="0070C0"/>
                </a:solidFill>
                <a:latin typeface="Consolas" pitchFamily="49" charset="0"/>
                <a:ea typeface="仿宋" pitchFamily="49" charset="-122"/>
                <a:cs typeface="Consolas" pitchFamily="49" charset="0"/>
              </a:rPr>
              <a:t>//</a:t>
            </a:r>
            <a:r>
              <a:rPr kumimoji="1" lang="zh-CN" altLang="en-US" sz="1800" dirty="0">
                <a:solidFill>
                  <a:srgbClr val="0070C0"/>
                </a:solidFill>
                <a:latin typeface="Consolas" pitchFamily="49" charset="0"/>
                <a:ea typeface="仿宋" pitchFamily="49" charset="-122"/>
                <a:cs typeface="Consolas" pitchFamily="49" charset="0"/>
              </a:rPr>
              <a:t>置</a:t>
            </a:r>
            <a:r>
              <a:rPr kumimoji="1" lang="en-US" altLang="zh-CN" sz="1800" dirty="0" err="1">
                <a:solidFill>
                  <a:srgbClr val="0070C0"/>
                </a:solidFill>
                <a:latin typeface="Consolas" pitchFamily="49" charset="0"/>
                <a:ea typeface="仿宋" pitchFamily="49" charset="-122"/>
                <a:cs typeface="Consolas" pitchFamily="49" charset="0"/>
              </a:rPr>
              <a:t>L2</a:t>
            </a:r>
            <a:r>
              <a:rPr kumimoji="1" lang="zh-CN" altLang="en-US" sz="1800" dirty="0">
                <a:solidFill>
                  <a:srgbClr val="0070C0"/>
                </a:solidFill>
                <a:latin typeface="Consolas" pitchFamily="49" charset="0"/>
                <a:ea typeface="仿宋" pitchFamily="49" charset="-122"/>
                <a:cs typeface="Consolas" pitchFamily="49" charset="0"/>
              </a:rPr>
              <a:t>的指针域为</a:t>
            </a:r>
            <a:r>
              <a:rPr kumimoji="1" lang="en-US" altLang="zh-CN" sz="1800" dirty="0">
                <a:solidFill>
                  <a:srgbClr val="0070C0"/>
                </a:solidFill>
                <a:latin typeface="Consolas" pitchFamily="49" charset="0"/>
                <a:ea typeface="仿宋" pitchFamily="49" charset="-122"/>
                <a:cs typeface="Consolas" pitchFamily="49" charset="0"/>
              </a:rPr>
              <a:t>NULL  </a:t>
            </a:r>
            <a:r>
              <a:rPr kumimoji="1" lang="en-US" altLang="zh-CN" sz="1800" dirty="0">
                <a:solidFill>
                  <a:schemeClr val="tx2"/>
                </a:solidFill>
                <a:latin typeface="Consolas" pitchFamily="49" charset="0"/>
                <a:ea typeface="仿宋" pitchFamily="49" charset="-122"/>
                <a:cs typeface="Consolas" pitchFamily="49" charset="0"/>
              </a:rPr>
              <a:t>    </a:t>
            </a:r>
          </a:p>
        </p:txBody>
      </p:sp>
      <p:sp>
        <p:nvSpPr>
          <p:cNvPr id="3" name="Rectangle 4"/>
          <p:cNvSpPr>
            <a:spLocks noChangeArrowheads="1"/>
          </p:cNvSpPr>
          <p:nvPr/>
        </p:nvSpPr>
        <p:spPr bwMode="auto">
          <a:xfrm>
            <a:off x="1952625" y="4579938"/>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latin typeface="Consolas" pitchFamily="49" charset="0"/>
              <a:ea typeface="宋体" pitchFamily="2" charset="-122"/>
              <a:cs typeface="Consolas" pitchFamily="49" charset="0"/>
            </a:endParaRPr>
          </a:p>
        </p:txBody>
      </p:sp>
      <p:sp>
        <p:nvSpPr>
          <p:cNvPr id="4" name="Rectangle 5"/>
          <p:cNvSpPr>
            <a:spLocks noChangeArrowheads="1"/>
          </p:cNvSpPr>
          <p:nvPr/>
        </p:nvSpPr>
        <p:spPr bwMode="auto">
          <a:xfrm>
            <a:off x="2312988" y="4579938"/>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latin typeface="Consolas" pitchFamily="49" charset="0"/>
              <a:ea typeface="宋体" pitchFamily="2" charset="-122"/>
              <a:cs typeface="Consolas" pitchFamily="49" charset="0"/>
            </a:endParaRPr>
          </a:p>
        </p:txBody>
      </p:sp>
      <p:sp>
        <p:nvSpPr>
          <p:cNvPr id="5" name="Line 6"/>
          <p:cNvSpPr>
            <a:spLocks noChangeShapeType="1"/>
          </p:cNvSpPr>
          <p:nvPr/>
        </p:nvSpPr>
        <p:spPr bwMode="auto">
          <a:xfrm>
            <a:off x="1604963" y="4759325"/>
            <a:ext cx="360362" cy="0"/>
          </a:xfrm>
          <a:prstGeom prst="line">
            <a:avLst/>
          </a:prstGeom>
          <a:noFill/>
          <a:ln w="28575">
            <a:solidFill>
              <a:srgbClr val="7030A0"/>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6" name="Text Box 7"/>
          <p:cNvSpPr txBox="1">
            <a:spLocks noChangeArrowheads="1"/>
          </p:cNvSpPr>
          <p:nvPr/>
        </p:nvSpPr>
        <p:spPr bwMode="auto">
          <a:xfrm>
            <a:off x="1162050" y="4579938"/>
            <a:ext cx="503238" cy="366712"/>
          </a:xfrm>
          <a:prstGeom prst="rect">
            <a:avLst/>
          </a:prstGeom>
          <a:noFill/>
          <a:ln w="9525">
            <a:noFill/>
            <a:miter lim="800000"/>
            <a:headEnd/>
            <a:tailEnd/>
          </a:ln>
          <a:effectLst/>
        </p:spPr>
        <p:txBody>
          <a:bodyPr>
            <a:spAutoFit/>
          </a:bodyPr>
          <a:lstStyle/>
          <a:p>
            <a:pPr algn="l">
              <a:spcBef>
                <a:spcPct val="50000"/>
              </a:spcBef>
            </a:pPr>
            <a:r>
              <a:rPr lang="en-US" altLang="zh-CN" sz="1800" dirty="0" err="1">
                <a:latin typeface="Consolas" pitchFamily="49" charset="0"/>
                <a:ea typeface="宋体" pitchFamily="2" charset="-122"/>
                <a:cs typeface="Consolas" pitchFamily="49" charset="0"/>
              </a:rPr>
              <a:t>L1</a:t>
            </a:r>
            <a:endParaRPr lang="en-US" altLang="zh-CN" sz="1800" dirty="0">
              <a:latin typeface="Consolas" pitchFamily="49" charset="0"/>
              <a:ea typeface="宋体" pitchFamily="2" charset="-122"/>
              <a:cs typeface="Consolas" pitchFamily="49" charset="0"/>
            </a:endParaRPr>
          </a:p>
        </p:txBody>
      </p:sp>
      <p:sp>
        <p:nvSpPr>
          <p:cNvPr id="7" name="Rectangle 8"/>
          <p:cNvSpPr>
            <a:spLocks noChangeArrowheads="1"/>
          </p:cNvSpPr>
          <p:nvPr/>
        </p:nvSpPr>
        <p:spPr bwMode="auto">
          <a:xfrm>
            <a:off x="2530475" y="3854456"/>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itchFamily="49" charset="0"/>
              <a:ea typeface="宋体" pitchFamily="2" charset="-122"/>
              <a:cs typeface="Consolas" pitchFamily="49" charset="0"/>
            </a:endParaRPr>
          </a:p>
        </p:txBody>
      </p:sp>
      <p:sp>
        <p:nvSpPr>
          <p:cNvPr id="8" name="Rectangle 9"/>
          <p:cNvSpPr>
            <a:spLocks noChangeArrowheads="1"/>
          </p:cNvSpPr>
          <p:nvPr/>
        </p:nvSpPr>
        <p:spPr bwMode="auto">
          <a:xfrm>
            <a:off x="2890838" y="3854456"/>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Consolas" pitchFamily="49" charset="0"/>
              <a:ea typeface="宋体" pitchFamily="2" charset="-122"/>
              <a:cs typeface="Consolas" pitchFamily="49" charset="0"/>
            </a:endParaRPr>
          </a:p>
        </p:txBody>
      </p:sp>
      <p:sp>
        <p:nvSpPr>
          <p:cNvPr id="9" name="Rectangle 11"/>
          <p:cNvSpPr>
            <a:spLocks noChangeArrowheads="1"/>
          </p:cNvSpPr>
          <p:nvPr/>
        </p:nvSpPr>
        <p:spPr bwMode="auto">
          <a:xfrm>
            <a:off x="3598863" y="3854456"/>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itchFamily="49" charset="0"/>
              <a:ea typeface="宋体" pitchFamily="2" charset="-122"/>
              <a:cs typeface="Consolas" pitchFamily="49" charset="0"/>
            </a:endParaRPr>
          </a:p>
        </p:txBody>
      </p:sp>
      <p:sp>
        <p:nvSpPr>
          <p:cNvPr id="10" name="Rectangle 12"/>
          <p:cNvSpPr>
            <a:spLocks noChangeArrowheads="1"/>
          </p:cNvSpPr>
          <p:nvPr/>
        </p:nvSpPr>
        <p:spPr bwMode="auto">
          <a:xfrm>
            <a:off x="3959225" y="3854456"/>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Consolas" pitchFamily="49" charset="0"/>
              <a:ea typeface="宋体" pitchFamily="2" charset="-122"/>
              <a:cs typeface="Consolas" pitchFamily="49" charset="0"/>
            </a:endParaRPr>
          </a:p>
        </p:txBody>
      </p:sp>
      <p:sp>
        <p:nvSpPr>
          <p:cNvPr id="11" name="Line 13"/>
          <p:cNvSpPr>
            <a:spLocks noChangeShapeType="1"/>
          </p:cNvSpPr>
          <p:nvPr/>
        </p:nvSpPr>
        <p:spPr bwMode="auto">
          <a:xfrm>
            <a:off x="3251200" y="4033843"/>
            <a:ext cx="360363" cy="0"/>
          </a:xfrm>
          <a:prstGeom prst="line">
            <a:avLst/>
          </a:prstGeom>
          <a:noFill/>
          <a:ln w="9525">
            <a:solidFill>
              <a:schemeClr val="tx1"/>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12" name="Rectangle 14"/>
          <p:cNvSpPr>
            <a:spLocks noChangeArrowheads="1"/>
          </p:cNvSpPr>
          <p:nvPr/>
        </p:nvSpPr>
        <p:spPr bwMode="auto">
          <a:xfrm>
            <a:off x="6011863" y="3854456"/>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itchFamily="49" charset="0"/>
              <a:ea typeface="宋体" pitchFamily="2" charset="-122"/>
              <a:cs typeface="Consolas" pitchFamily="49" charset="0"/>
            </a:endParaRPr>
          </a:p>
        </p:txBody>
      </p:sp>
      <p:sp>
        <p:nvSpPr>
          <p:cNvPr id="13" name="Rectangle 15"/>
          <p:cNvSpPr>
            <a:spLocks noChangeArrowheads="1"/>
          </p:cNvSpPr>
          <p:nvPr/>
        </p:nvSpPr>
        <p:spPr bwMode="auto">
          <a:xfrm>
            <a:off x="6372225" y="3854456"/>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14" name="Freeform 16"/>
          <p:cNvSpPr>
            <a:spLocks/>
          </p:cNvSpPr>
          <p:nvPr/>
        </p:nvSpPr>
        <p:spPr bwMode="auto">
          <a:xfrm>
            <a:off x="5537200" y="4032256"/>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15" name="Freeform 20"/>
          <p:cNvSpPr>
            <a:spLocks/>
          </p:cNvSpPr>
          <p:nvPr/>
        </p:nvSpPr>
        <p:spPr bwMode="auto">
          <a:xfrm>
            <a:off x="4068763" y="4033843"/>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16" name="Text Box 21"/>
          <p:cNvSpPr txBox="1">
            <a:spLocks noChangeArrowheads="1"/>
          </p:cNvSpPr>
          <p:nvPr/>
        </p:nvSpPr>
        <p:spPr bwMode="auto">
          <a:xfrm>
            <a:off x="4716463" y="3613156"/>
            <a:ext cx="720725" cy="579437"/>
          </a:xfrm>
          <a:prstGeom prst="rect">
            <a:avLst/>
          </a:prstGeom>
          <a:noFill/>
          <a:ln w="9525">
            <a:noFill/>
            <a:miter lim="800000"/>
            <a:headEnd/>
            <a:tailEnd/>
          </a:ln>
          <a:effectLst/>
        </p:spPr>
        <p:txBody>
          <a:bodyPr>
            <a:spAutoFit/>
          </a:bodyPr>
          <a:lstStyle/>
          <a:p>
            <a:pPr algn="l">
              <a:spcBef>
                <a:spcPct val="50000"/>
              </a:spcBef>
            </a:pPr>
            <a:r>
              <a:rPr lang="en-US" altLang="zh-CN" sz="3200" b="0">
                <a:latin typeface="Consolas" pitchFamily="49" charset="0"/>
                <a:ea typeface="宋体" pitchFamily="2" charset="-122"/>
                <a:cs typeface="Consolas" pitchFamily="49" charset="0"/>
              </a:rPr>
              <a:t>…</a:t>
            </a:r>
          </a:p>
        </p:txBody>
      </p:sp>
      <p:sp>
        <p:nvSpPr>
          <p:cNvPr id="17" name="Rectangle 23"/>
          <p:cNvSpPr>
            <a:spLocks noChangeArrowheads="1"/>
          </p:cNvSpPr>
          <p:nvPr/>
        </p:nvSpPr>
        <p:spPr bwMode="auto">
          <a:xfrm>
            <a:off x="1952625" y="5221288"/>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latin typeface="Consolas" pitchFamily="49" charset="0"/>
              <a:ea typeface="宋体" pitchFamily="2" charset="-122"/>
              <a:cs typeface="Consolas" pitchFamily="49" charset="0"/>
            </a:endParaRPr>
          </a:p>
        </p:txBody>
      </p:sp>
      <p:sp>
        <p:nvSpPr>
          <p:cNvPr id="18" name="Rectangle 24"/>
          <p:cNvSpPr>
            <a:spLocks noChangeArrowheads="1"/>
          </p:cNvSpPr>
          <p:nvPr/>
        </p:nvSpPr>
        <p:spPr bwMode="auto">
          <a:xfrm>
            <a:off x="2312988" y="5221288"/>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1800" dirty="0">
                <a:solidFill>
                  <a:srgbClr val="0000FF"/>
                </a:solidFill>
                <a:latin typeface="Consolas" pitchFamily="49" charset="0"/>
                <a:ea typeface="宋体" pitchFamily="2" charset="-122"/>
                <a:cs typeface="Consolas" pitchFamily="49" charset="0"/>
              </a:rPr>
              <a:t>∧</a:t>
            </a:r>
            <a:endParaRPr lang="zh-CN" altLang="zh-CN" sz="1800" dirty="0">
              <a:solidFill>
                <a:srgbClr val="0000FF"/>
              </a:solidFill>
              <a:latin typeface="Consolas" pitchFamily="49" charset="0"/>
              <a:ea typeface="宋体" pitchFamily="2" charset="-122"/>
              <a:cs typeface="Consolas" pitchFamily="49" charset="0"/>
            </a:endParaRPr>
          </a:p>
        </p:txBody>
      </p:sp>
      <p:sp>
        <p:nvSpPr>
          <p:cNvPr id="19" name="Line 25"/>
          <p:cNvSpPr>
            <a:spLocks noChangeShapeType="1"/>
          </p:cNvSpPr>
          <p:nvPr/>
        </p:nvSpPr>
        <p:spPr bwMode="auto">
          <a:xfrm>
            <a:off x="1604963" y="5400675"/>
            <a:ext cx="360362" cy="0"/>
          </a:xfrm>
          <a:prstGeom prst="line">
            <a:avLst/>
          </a:prstGeom>
          <a:noFill/>
          <a:ln w="28575">
            <a:solidFill>
              <a:srgbClr val="7030A0"/>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20" name="Text Box 26"/>
          <p:cNvSpPr txBox="1">
            <a:spLocks noChangeArrowheads="1"/>
          </p:cNvSpPr>
          <p:nvPr/>
        </p:nvSpPr>
        <p:spPr bwMode="auto">
          <a:xfrm>
            <a:off x="1162050" y="5221288"/>
            <a:ext cx="503238" cy="366712"/>
          </a:xfrm>
          <a:prstGeom prst="rect">
            <a:avLst/>
          </a:prstGeom>
          <a:noFill/>
          <a:ln w="9525">
            <a:noFill/>
            <a:miter lim="800000"/>
            <a:headEnd/>
            <a:tailEnd/>
          </a:ln>
          <a:effectLst/>
        </p:spPr>
        <p:txBody>
          <a:bodyPr>
            <a:spAutoFit/>
          </a:bodyPr>
          <a:lstStyle/>
          <a:p>
            <a:pPr algn="l">
              <a:spcBef>
                <a:spcPct val="50000"/>
              </a:spcBef>
            </a:pPr>
            <a:r>
              <a:rPr lang="en-US" altLang="zh-CN" sz="1800">
                <a:latin typeface="Consolas" pitchFamily="49" charset="0"/>
                <a:ea typeface="宋体" pitchFamily="2" charset="-122"/>
                <a:cs typeface="Consolas" pitchFamily="49" charset="0"/>
              </a:rPr>
              <a:t>L2</a:t>
            </a:r>
          </a:p>
        </p:txBody>
      </p:sp>
      <p:sp>
        <p:nvSpPr>
          <p:cNvPr id="27" name="Line 31"/>
          <p:cNvSpPr>
            <a:spLocks noChangeShapeType="1"/>
          </p:cNvSpPr>
          <p:nvPr/>
        </p:nvSpPr>
        <p:spPr bwMode="auto">
          <a:xfrm>
            <a:off x="2700338" y="3470281"/>
            <a:ext cx="0" cy="358775"/>
          </a:xfrm>
          <a:prstGeom prst="line">
            <a:avLst/>
          </a:prstGeom>
          <a:noFill/>
          <a:ln w="28575">
            <a:solidFill>
              <a:srgbClr val="FF00FF"/>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8" name="Text Box 19"/>
          <p:cNvSpPr txBox="1">
            <a:spLocks noChangeArrowheads="1"/>
          </p:cNvSpPr>
          <p:nvPr/>
        </p:nvSpPr>
        <p:spPr bwMode="auto">
          <a:xfrm>
            <a:off x="2339975" y="3325818"/>
            <a:ext cx="360363" cy="366713"/>
          </a:xfrm>
          <a:prstGeom prst="rect">
            <a:avLst/>
          </a:prstGeom>
          <a:noFill/>
          <a:ln w="9525">
            <a:noFill/>
            <a:miter lim="800000"/>
            <a:headEnd/>
            <a:tailEnd/>
          </a:ln>
          <a:effectLst/>
        </p:spPr>
        <p:txBody>
          <a:bodyPr>
            <a:spAutoFit/>
          </a:bodyPr>
          <a:lstStyle/>
          <a:p>
            <a:pPr algn="l">
              <a:spcBef>
                <a:spcPct val="50000"/>
              </a:spcBef>
            </a:pPr>
            <a:r>
              <a:rPr lang="en-US" altLang="zh-CN" sz="1800" i="1" dirty="0">
                <a:latin typeface="Consolas" pitchFamily="49" charset="0"/>
                <a:ea typeface="宋体" pitchFamily="2" charset="-122"/>
                <a:cs typeface="Consolas" pitchFamily="49" charset="0"/>
              </a:rPr>
              <a:t>p</a:t>
            </a:r>
          </a:p>
        </p:txBody>
      </p:sp>
      <p:sp>
        <p:nvSpPr>
          <p:cNvPr id="29" name="下箭头 28"/>
          <p:cNvSpPr/>
          <p:nvPr/>
        </p:nvSpPr>
        <p:spPr>
          <a:xfrm>
            <a:off x="3571868" y="2571744"/>
            <a:ext cx="357190" cy="857256"/>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30" name="TextBox 29"/>
          <p:cNvSpPr txBox="1"/>
          <p:nvPr/>
        </p:nvSpPr>
        <p:spPr>
          <a:xfrm>
            <a:off x="4071934" y="2786058"/>
            <a:ext cx="2357454" cy="400110"/>
          </a:xfrm>
          <a:prstGeom prst="rect">
            <a:avLst/>
          </a:prstGeom>
          <a:noFill/>
        </p:spPr>
        <p:txBody>
          <a:bodyPr wrap="square" rtlCol="0">
            <a:spAutoFit/>
          </a:bodyPr>
          <a:lstStyle/>
          <a:p>
            <a:pPr algn="l"/>
            <a:r>
              <a:rPr lang="zh-CN" altLang="en-US" sz="2000" dirty="0">
                <a:latin typeface="Consolas" pitchFamily="49" charset="0"/>
                <a:ea typeface="楷体" pitchFamily="49" charset="-122"/>
                <a:cs typeface="Consolas" pitchFamily="49" charset="0"/>
              </a:rPr>
              <a:t>建表的准备工作</a:t>
            </a:r>
          </a:p>
        </p:txBody>
      </p:sp>
      <p:sp>
        <p:nvSpPr>
          <p:cNvPr id="22" name="幻灯片编号占位符 21"/>
          <p:cNvSpPr>
            <a:spLocks noGrp="1"/>
          </p:cNvSpPr>
          <p:nvPr>
            <p:ph type="sldNum" sz="quarter" idx="12"/>
          </p:nvPr>
        </p:nvSpPr>
        <p:spPr/>
        <p:txBody>
          <a:bodyPr/>
          <a:lstStyle/>
          <a:p>
            <a:fld id="{BC067DFE-42A7-4CB5-93C4-F2F97DA7580C}" type="slidenum">
              <a:rPr lang="en-US" altLang="zh-CN" smtClean="0"/>
              <a:pPr/>
              <a:t>79</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advTm="7513"/>
    </mc:Choice>
    <mc:Fallback xmlns="">
      <p:transition xmlns:p14="http://schemas.microsoft.com/office/powerpoint/2010/main" spd="slow" advTm="751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ChangeArrowheads="1"/>
          </p:cNvSpPr>
          <p:nvPr/>
        </p:nvSpPr>
        <p:spPr bwMode="auto">
          <a:xfrm>
            <a:off x="0" y="3024188"/>
            <a:ext cx="184731" cy="400110"/>
          </a:xfrm>
          <a:prstGeom prst="rect">
            <a:avLst/>
          </a:prstGeom>
          <a:noFill/>
          <a:ln w="9525">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275459" name="Rectangle 3"/>
          <p:cNvSpPr>
            <a:spLocks noChangeArrowheads="1"/>
          </p:cNvSpPr>
          <p:nvPr/>
        </p:nvSpPr>
        <p:spPr bwMode="auto">
          <a:xfrm>
            <a:off x="3778250" y="620713"/>
            <a:ext cx="2738438" cy="9366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kumimoji="1" lang="zh-CN" altLang="en-US" sz="2400" dirty="0">
                <a:solidFill>
                  <a:srgbClr val="FF00FF"/>
                </a:solidFill>
                <a:latin typeface="Consolas" pitchFamily="49" charset="0"/>
                <a:ea typeface="楷体" pitchFamily="49" charset="-122"/>
                <a:cs typeface="Consolas" pitchFamily="49" charset="0"/>
              </a:rPr>
              <a:t>线性表</a:t>
            </a:r>
          </a:p>
          <a:p>
            <a:r>
              <a:rPr kumimoji="1" lang="en-US" altLang="zh-CN">
                <a:solidFill>
                  <a:srgbClr val="3333FF"/>
                </a:solidFill>
                <a:latin typeface="Consolas" pitchFamily="49" charset="0"/>
                <a:ea typeface="楷体" pitchFamily="49" charset="-122"/>
                <a:cs typeface="Consolas" pitchFamily="49" charset="0"/>
              </a:rPr>
              <a:t>(</a:t>
            </a:r>
            <a:r>
              <a:rPr kumimoji="1" lang="en-US" altLang="zh-CN" i="1">
                <a:solidFill>
                  <a:srgbClr val="3333FF"/>
                </a:solidFill>
                <a:latin typeface="Consolas" pitchFamily="49" charset="0"/>
                <a:ea typeface="楷体" pitchFamily="49" charset="-122"/>
                <a:cs typeface="Consolas" pitchFamily="49" charset="0"/>
              </a:rPr>
              <a:t>a</a:t>
            </a:r>
            <a:r>
              <a:rPr kumimoji="1" lang="en-US" altLang="zh-CN" baseline="-25000">
                <a:solidFill>
                  <a:srgbClr val="3333FF"/>
                </a:solidFill>
                <a:latin typeface="Consolas" pitchFamily="49" charset="0"/>
                <a:ea typeface="楷体" pitchFamily="49" charset="-122"/>
                <a:cs typeface="Consolas" pitchFamily="49" charset="0"/>
              </a:rPr>
              <a:t>1</a:t>
            </a:r>
            <a:r>
              <a:rPr kumimoji="1" lang="zh-CN" altLang="en-US">
                <a:solidFill>
                  <a:srgbClr val="3333FF"/>
                </a:solidFill>
                <a:latin typeface="Consolas" pitchFamily="49" charset="0"/>
                <a:ea typeface="楷体" pitchFamily="49" charset="-122"/>
                <a:cs typeface="Consolas" pitchFamily="49" charset="0"/>
              </a:rPr>
              <a:t>，</a:t>
            </a:r>
            <a:r>
              <a:rPr kumimoji="1" lang="en-US" altLang="zh-CN" i="1">
                <a:solidFill>
                  <a:srgbClr val="3333FF"/>
                </a:solidFill>
                <a:latin typeface="Consolas" pitchFamily="49" charset="0"/>
                <a:ea typeface="楷体" pitchFamily="49" charset="-122"/>
                <a:cs typeface="Consolas" pitchFamily="49" charset="0"/>
              </a:rPr>
              <a:t>a</a:t>
            </a:r>
            <a:r>
              <a:rPr kumimoji="1" lang="en-US" altLang="zh-CN" baseline="-25000">
                <a:solidFill>
                  <a:srgbClr val="3333FF"/>
                </a:solidFill>
                <a:latin typeface="Consolas" pitchFamily="49" charset="0"/>
                <a:ea typeface="楷体" pitchFamily="49" charset="-122"/>
                <a:cs typeface="Consolas" pitchFamily="49" charset="0"/>
              </a:rPr>
              <a:t>2</a:t>
            </a:r>
            <a:r>
              <a:rPr kumimoji="1" lang="zh-CN" altLang="en-US">
                <a:solidFill>
                  <a:srgbClr val="3333FF"/>
                </a:solidFill>
                <a:latin typeface="Consolas" pitchFamily="49" charset="0"/>
                <a:ea typeface="楷体" pitchFamily="49" charset="-122"/>
                <a:cs typeface="Consolas" pitchFamily="49" charset="0"/>
              </a:rPr>
              <a:t>，</a:t>
            </a:r>
            <a:r>
              <a:rPr kumimoji="1" lang="en-US" altLang="zh-CN">
                <a:solidFill>
                  <a:srgbClr val="3333FF"/>
                </a:solidFill>
                <a:latin typeface="Consolas" pitchFamily="49" charset="0"/>
                <a:ea typeface="楷体" pitchFamily="49" charset="-122"/>
                <a:cs typeface="Consolas" pitchFamily="49" charset="0"/>
              </a:rPr>
              <a:t>…</a:t>
            </a:r>
            <a:r>
              <a:rPr kumimoji="1" lang="zh-CN" altLang="en-US">
                <a:solidFill>
                  <a:srgbClr val="3333FF"/>
                </a:solidFill>
                <a:latin typeface="Consolas" pitchFamily="49" charset="0"/>
                <a:ea typeface="楷体" pitchFamily="49" charset="-122"/>
                <a:cs typeface="Consolas" pitchFamily="49" charset="0"/>
              </a:rPr>
              <a:t>，</a:t>
            </a:r>
            <a:r>
              <a:rPr kumimoji="1" lang="en-US" altLang="zh-CN" i="1">
                <a:solidFill>
                  <a:srgbClr val="3333FF"/>
                </a:solidFill>
                <a:latin typeface="Consolas" pitchFamily="49" charset="0"/>
                <a:ea typeface="楷体" pitchFamily="49" charset="-122"/>
                <a:cs typeface="Consolas" pitchFamily="49" charset="0"/>
              </a:rPr>
              <a:t>a</a:t>
            </a:r>
            <a:r>
              <a:rPr kumimoji="1" lang="en-US" altLang="zh-CN" i="1" baseline="-25000">
                <a:solidFill>
                  <a:srgbClr val="3333FF"/>
                </a:solidFill>
                <a:latin typeface="Consolas" pitchFamily="49" charset="0"/>
                <a:ea typeface="楷体" pitchFamily="49" charset="-122"/>
                <a:cs typeface="Consolas" pitchFamily="49" charset="0"/>
              </a:rPr>
              <a:t>i</a:t>
            </a:r>
            <a:r>
              <a:rPr kumimoji="1" lang="zh-CN" altLang="en-US">
                <a:solidFill>
                  <a:srgbClr val="3333FF"/>
                </a:solidFill>
                <a:latin typeface="Consolas" pitchFamily="49" charset="0"/>
                <a:ea typeface="楷体" pitchFamily="49" charset="-122"/>
                <a:cs typeface="Consolas" pitchFamily="49" charset="0"/>
              </a:rPr>
              <a:t>，</a:t>
            </a:r>
            <a:r>
              <a:rPr kumimoji="1" lang="en-US" altLang="zh-CN">
                <a:solidFill>
                  <a:srgbClr val="3333FF"/>
                </a:solidFill>
                <a:latin typeface="Consolas" pitchFamily="49" charset="0"/>
                <a:ea typeface="楷体" pitchFamily="49" charset="-122"/>
                <a:cs typeface="Consolas" pitchFamily="49" charset="0"/>
              </a:rPr>
              <a:t>…</a:t>
            </a:r>
            <a:r>
              <a:rPr kumimoji="1" lang="en-US" altLang="zh-CN" i="1" dirty="0">
                <a:solidFill>
                  <a:srgbClr val="3333FF"/>
                </a:solidFill>
                <a:latin typeface="Consolas" pitchFamily="49" charset="0"/>
                <a:ea typeface="楷体" pitchFamily="49" charset="-122"/>
                <a:cs typeface="Consolas" pitchFamily="49" charset="0"/>
              </a:rPr>
              <a:t>a</a:t>
            </a:r>
            <a:r>
              <a:rPr kumimoji="1" lang="en-US" altLang="zh-CN" i="1" baseline="-25000" dirty="0">
                <a:solidFill>
                  <a:srgbClr val="3333FF"/>
                </a:solidFill>
                <a:latin typeface="Consolas" pitchFamily="49" charset="0"/>
                <a:ea typeface="楷体" pitchFamily="49" charset="-122"/>
                <a:cs typeface="Consolas" pitchFamily="49" charset="0"/>
              </a:rPr>
              <a:t>n</a:t>
            </a:r>
            <a:r>
              <a:rPr kumimoji="1" lang="en-US" altLang="zh-CN" dirty="0">
                <a:solidFill>
                  <a:srgbClr val="3333FF"/>
                </a:solidFill>
                <a:latin typeface="Consolas" pitchFamily="49" charset="0"/>
                <a:ea typeface="楷体" pitchFamily="49" charset="-122"/>
                <a:cs typeface="Consolas" pitchFamily="49" charset="0"/>
              </a:rPr>
              <a:t>)</a:t>
            </a:r>
          </a:p>
        </p:txBody>
      </p:sp>
      <p:sp>
        <p:nvSpPr>
          <p:cNvPr id="275460" name="AutoShape 4"/>
          <p:cNvSpPr>
            <a:spLocks noChangeArrowheads="1"/>
          </p:cNvSpPr>
          <p:nvPr/>
        </p:nvSpPr>
        <p:spPr bwMode="auto">
          <a:xfrm>
            <a:off x="4930775" y="1773238"/>
            <a:ext cx="360363" cy="863600"/>
          </a:xfrm>
          <a:prstGeom prst="downArrow">
            <a:avLst>
              <a:gd name="adj1" fmla="val 50000"/>
              <a:gd name="adj2" fmla="val 59912"/>
            </a:avLst>
          </a:prstGeom>
          <a:solidFill>
            <a:srgbClr val="008000"/>
          </a:solidFill>
          <a:ln w="38100" algn="ctr">
            <a:solidFill>
              <a:schemeClr val="bg1"/>
            </a:solidFill>
            <a:miter lim="800000"/>
            <a:headEnd/>
            <a:tailEnd/>
          </a:ln>
          <a:effectLst/>
        </p:spPr>
        <p:txBody>
          <a:bodyPr wrap="none" anchor="ctr"/>
          <a:lstStyle/>
          <a:p>
            <a:endParaRPr lang="zh-CN" altLang="en-US">
              <a:latin typeface="Consolas" pitchFamily="49" charset="0"/>
              <a:cs typeface="Consolas" pitchFamily="49" charset="0"/>
            </a:endParaRPr>
          </a:p>
        </p:txBody>
      </p:sp>
      <p:sp>
        <p:nvSpPr>
          <p:cNvPr id="275461" name="Text Box 5"/>
          <p:cNvSpPr txBox="1">
            <a:spLocks noChangeArrowheads="1"/>
          </p:cNvSpPr>
          <p:nvPr/>
        </p:nvSpPr>
        <p:spPr bwMode="auto">
          <a:xfrm>
            <a:off x="5286380" y="1916113"/>
            <a:ext cx="1368425" cy="396875"/>
          </a:xfrm>
          <a:prstGeom prst="rect">
            <a:avLst/>
          </a:prstGeom>
          <a:noFill/>
          <a:ln w="38100" algn="ctr">
            <a:noFill/>
            <a:miter lim="800000"/>
            <a:headEnd/>
            <a:tailEnd/>
          </a:ln>
          <a:effectLst/>
        </p:spPr>
        <p:txBody>
          <a:bodyPr>
            <a:spAutoFit/>
          </a:bodyPr>
          <a:lstStyle/>
          <a:p>
            <a:pPr>
              <a:spcBef>
                <a:spcPct val="50000"/>
              </a:spcBef>
            </a:pPr>
            <a:r>
              <a:rPr lang="zh-CN" altLang="en-US" sz="2000" dirty="0">
                <a:solidFill>
                  <a:srgbClr val="3333FF"/>
                </a:solidFill>
                <a:latin typeface="Consolas" pitchFamily="49" charset="0"/>
                <a:ea typeface="楷体" pitchFamily="49" charset="-122"/>
                <a:cs typeface="Consolas" pitchFamily="49" charset="0"/>
              </a:rPr>
              <a:t>直接映射</a:t>
            </a:r>
          </a:p>
        </p:txBody>
      </p:sp>
      <p:sp>
        <p:nvSpPr>
          <p:cNvPr id="275462" name="Rectangle 6"/>
          <p:cNvSpPr>
            <a:spLocks noChangeArrowheads="1"/>
          </p:cNvSpPr>
          <p:nvPr/>
        </p:nvSpPr>
        <p:spPr bwMode="auto">
          <a:xfrm>
            <a:off x="2770188" y="33178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err="1">
                <a:solidFill>
                  <a:srgbClr val="3333FF"/>
                </a:solidFill>
                <a:latin typeface="Consolas" pitchFamily="49" charset="0"/>
                <a:cs typeface="Consolas" pitchFamily="49" charset="0"/>
              </a:rPr>
              <a:t>a</a:t>
            </a:r>
            <a:r>
              <a:rPr lang="en-US" altLang="zh-CN" baseline="-25000" dirty="0" err="1">
                <a:solidFill>
                  <a:srgbClr val="3333FF"/>
                </a:solidFill>
                <a:latin typeface="Consolas" pitchFamily="49" charset="0"/>
                <a:cs typeface="Consolas" pitchFamily="49" charset="0"/>
              </a:rPr>
              <a:t>1</a:t>
            </a:r>
            <a:endParaRPr lang="en-US" altLang="zh-CN" baseline="-25000" dirty="0">
              <a:solidFill>
                <a:srgbClr val="3333FF"/>
              </a:solidFill>
              <a:latin typeface="Consolas" pitchFamily="49" charset="0"/>
              <a:cs typeface="Consolas" pitchFamily="49" charset="0"/>
            </a:endParaRPr>
          </a:p>
        </p:txBody>
      </p:sp>
      <p:sp>
        <p:nvSpPr>
          <p:cNvPr id="275463" name="Rectangle 7"/>
          <p:cNvSpPr>
            <a:spLocks noChangeArrowheads="1"/>
          </p:cNvSpPr>
          <p:nvPr/>
        </p:nvSpPr>
        <p:spPr bwMode="auto">
          <a:xfrm>
            <a:off x="3311525" y="33178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itchFamily="49" charset="0"/>
                <a:cs typeface="Consolas" pitchFamily="49" charset="0"/>
              </a:rPr>
              <a:t>a</a:t>
            </a:r>
            <a:r>
              <a:rPr lang="en-US" altLang="zh-CN" baseline="-25000">
                <a:solidFill>
                  <a:srgbClr val="3333FF"/>
                </a:solidFill>
                <a:latin typeface="Consolas" pitchFamily="49" charset="0"/>
                <a:cs typeface="Consolas" pitchFamily="49" charset="0"/>
              </a:rPr>
              <a:t>2</a:t>
            </a:r>
          </a:p>
        </p:txBody>
      </p:sp>
      <p:sp>
        <p:nvSpPr>
          <p:cNvPr id="275464" name="Rectangle 8"/>
          <p:cNvSpPr>
            <a:spLocks noChangeArrowheads="1"/>
          </p:cNvSpPr>
          <p:nvPr/>
        </p:nvSpPr>
        <p:spPr bwMode="auto">
          <a:xfrm>
            <a:off x="3851275" y="33178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baseline="-25000">
                <a:solidFill>
                  <a:srgbClr val="660066"/>
                </a:solidFill>
                <a:latin typeface="Consolas" pitchFamily="49" charset="0"/>
                <a:ea typeface="宋体" pitchFamily="2" charset="-122"/>
                <a:cs typeface="Consolas" pitchFamily="49" charset="0"/>
              </a:rPr>
              <a:t>…</a:t>
            </a:r>
          </a:p>
        </p:txBody>
      </p:sp>
      <p:sp>
        <p:nvSpPr>
          <p:cNvPr id="275465" name="Rectangle 9"/>
          <p:cNvSpPr>
            <a:spLocks noChangeArrowheads="1"/>
          </p:cNvSpPr>
          <p:nvPr/>
        </p:nvSpPr>
        <p:spPr bwMode="auto">
          <a:xfrm>
            <a:off x="4392613" y="33178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itchFamily="49" charset="0"/>
                <a:cs typeface="Consolas" pitchFamily="49" charset="0"/>
              </a:rPr>
              <a:t>a</a:t>
            </a:r>
            <a:r>
              <a:rPr lang="en-US" altLang="zh-CN" i="1" baseline="-25000">
                <a:solidFill>
                  <a:srgbClr val="3333FF"/>
                </a:solidFill>
                <a:latin typeface="Consolas" pitchFamily="49" charset="0"/>
                <a:cs typeface="Consolas" pitchFamily="49" charset="0"/>
              </a:rPr>
              <a:t>i</a:t>
            </a:r>
          </a:p>
        </p:txBody>
      </p:sp>
      <p:sp>
        <p:nvSpPr>
          <p:cNvPr id="275466" name="Rectangle 10"/>
          <p:cNvSpPr>
            <a:spLocks noChangeArrowheads="1"/>
          </p:cNvSpPr>
          <p:nvPr/>
        </p:nvSpPr>
        <p:spPr bwMode="auto">
          <a:xfrm>
            <a:off x="4930775" y="33178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baseline="-25000">
                <a:solidFill>
                  <a:srgbClr val="660066"/>
                </a:solidFill>
                <a:latin typeface="Consolas" pitchFamily="49" charset="0"/>
                <a:ea typeface="宋体" pitchFamily="2" charset="-122"/>
                <a:cs typeface="Consolas" pitchFamily="49" charset="0"/>
              </a:rPr>
              <a:t>…</a:t>
            </a:r>
          </a:p>
        </p:txBody>
      </p:sp>
      <p:sp>
        <p:nvSpPr>
          <p:cNvPr id="275467" name="Rectangle 11"/>
          <p:cNvSpPr>
            <a:spLocks noChangeArrowheads="1"/>
          </p:cNvSpPr>
          <p:nvPr/>
        </p:nvSpPr>
        <p:spPr bwMode="auto">
          <a:xfrm>
            <a:off x="5472113" y="33178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itchFamily="49" charset="0"/>
                <a:cs typeface="Consolas" pitchFamily="49" charset="0"/>
              </a:rPr>
              <a:t>a</a:t>
            </a:r>
            <a:r>
              <a:rPr lang="en-US" altLang="zh-CN" i="1" baseline="-25000">
                <a:solidFill>
                  <a:srgbClr val="3333FF"/>
                </a:solidFill>
                <a:latin typeface="Consolas" pitchFamily="49" charset="0"/>
                <a:cs typeface="Consolas" pitchFamily="49" charset="0"/>
              </a:rPr>
              <a:t>n</a:t>
            </a:r>
          </a:p>
        </p:txBody>
      </p:sp>
      <p:sp>
        <p:nvSpPr>
          <p:cNvPr id="275468" name="Rectangle 12"/>
          <p:cNvSpPr>
            <a:spLocks noChangeArrowheads="1"/>
          </p:cNvSpPr>
          <p:nvPr/>
        </p:nvSpPr>
        <p:spPr bwMode="auto">
          <a:xfrm>
            <a:off x="6010275" y="3317875"/>
            <a:ext cx="1368425"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baseline="-25000">
                <a:solidFill>
                  <a:srgbClr val="660066"/>
                </a:solidFill>
                <a:latin typeface="Consolas" pitchFamily="49" charset="0"/>
                <a:ea typeface="宋体" pitchFamily="2" charset="-122"/>
                <a:cs typeface="Consolas" pitchFamily="49" charset="0"/>
              </a:rPr>
              <a:t>…</a:t>
            </a:r>
          </a:p>
        </p:txBody>
      </p:sp>
      <p:sp>
        <p:nvSpPr>
          <p:cNvPr id="275469" name="Rectangle 13"/>
          <p:cNvSpPr>
            <a:spLocks noChangeArrowheads="1"/>
          </p:cNvSpPr>
          <p:nvPr/>
        </p:nvSpPr>
        <p:spPr bwMode="auto">
          <a:xfrm>
            <a:off x="7378700" y="33178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660066"/>
                </a:solidFill>
                <a:latin typeface="Consolas" pitchFamily="49" charset="0"/>
                <a:ea typeface="宋体" pitchFamily="2" charset="-122"/>
                <a:cs typeface="Consolas" pitchFamily="49" charset="0"/>
              </a:rPr>
              <a:t>n</a:t>
            </a:r>
            <a:endParaRPr lang="en-US" altLang="zh-CN">
              <a:solidFill>
                <a:srgbClr val="660066"/>
              </a:solidFill>
              <a:latin typeface="Consolas" pitchFamily="49" charset="0"/>
              <a:ea typeface="宋体" pitchFamily="2" charset="-122"/>
              <a:cs typeface="Consolas" pitchFamily="49" charset="0"/>
            </a:endParaRPr>
          </a:p>
        </p:txBody>
      </p:sp>
      <p:sp>
        <p:nvSpPr>
          <p:cNvPr id="275470" name="Text Box 14"/>
          <p:cNvSpPr txBox="1">
            <a:spLocks noChangeArrowheads="1"/>
          </p:cNvSpPr>
          <p:nvPr/>
        </p:nvSpPr>
        <p:spPr bwMode="auto">
          <a:xfrm>
            <a:off x="6215074" y="2746375"/>
            <a:ext cx="1512887"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MaxSize</a:t>
            </a:r>
            <a:r>
              <a:rPr lang="en-US" altLang="zh-CN" sz="1800">
                <a:solidFill>
                  <a:srgbClr val="3333FF"/>
                </a:solidFill>
                <a:latin typeface="Consolas" pitchFamily="49" charset="0"/>
                <a:ea typeface="宋体" pitchFamily="2" charset="-122"/>
                <a:cs typeface="Consolas" pitchFamily="49" charset="0"/>
              </a:rPr>
              <a:t>-</a:t>
            </a:r>
            <a:r>
              <a:rPr lang="en-US" altLang="zh-CN" sz="1800">
                <a:solidFill>
                  <a:srgbClr val="3333FF"/>
                </a:solidFill>
                <a:latin typeface="Consolas" pitchFamily="49" charset="0"/>
                <a:cs typeface="Consolas" pitchFamily="49" charset="0"/>
              </a:rPr>
              <a:t>1</a:t>
            </a:r>
          </a:p>
        </p:txBody>
      </p:sp>
      <p:sp>
        <p:nvSpPr>
          <p:cNvPr id="275471" name="Line 15"/>
          <p:cNvSpPr>
            <a:spLocks noChangeShapeType="1"/>
          </p:cNvSpPr>
          <p:nvPr/>
        </p:nvSpPr>
        <p:spPr bwMode="auto">
          <a:xfrm>
            <a:off x="6972311" y="3173413"/>
            <a:ext cx="0" cy="144462"/>
          </a:xfrm>
          <a:prstGeom prst="line">
            <a:avLst/>
          </a:prstGeom>
          <a:noFill/>
          <a:ln w="38100">
            <a:solidFill>
              <a:srgbClr val="FF3300"/>
            </a:solidFill>
            <a:round/>
            <a:headEnd/>
            <a:tailEnd/>
          </a:ln>
          <a:effectLst/>
        </p:spPr>
        <p:txBody>
          <a:bodyPr wrap="none"/>
          <a:lstStyle/>
          <a:p>
            <a:endParaRPr lang="zh-CN" altLang="en-US">
              <a:latin typeface="Consolas" pitchFamily="49" charset="0"/>
              <a:cs typeface="Consolas" pitchFamily="49" charset="0"/>
            </a:endParaRPr>
          </a:p>
        </p:txBody>
      </p:sp>
      <p:sp>
        <p:nvSpPr>
          <p:cNvPr id="275472" name="Text Box 16"/>
          <p:cNvSpPr txBox="1">
            <a:spLocks noChangeArrowheads="1"/>
          </p:cNvSpPr>
          <p:nvPr/>
        </p:nvSpPr>
        <p:spPr bwMode="auto">
          <a:xfrm>
            <a:off x="2817813" y="2746375"/>
            <a:ext cx="503237" cy="369332"/>
          </a:xfrm>
          <a:prstGeom prst="rect">
            <a:avLst/>
          </a:prstGeom>
          <a:noFill/>
          <a:ln w="38100" algn="ctr">
            <a:noFill/>
            <a:miter lim="800000"/>
            <a:headEnd/>
            <a:tailEnd/>
          </a:ln>
          <a:effectLst/>
        </p:spPr>
        <p:txBody>
          <a:bodyPr>
            <a:spAutoFit/>
          </a:bodyPr>
          <a:lstStyle/>
          <a:p>
            <a:pPr>
              <a:spcBef>
                <a:spcPct val="50000"/>
              </a:spcBef>
            </a:pPr>
            <a:r>
              <a:rPr lang="en-US" altLang="zh-CN" sz="1800" dirty="0">
                <a:solidFill>
                  <a:srgbClr val="3333FF"/>
                </a:solidFill>
                <a:latin typeface="Consolas" pitchFamily="49" charset="0"/>
                <a:cs typeface="Consolas" pitchFamily="49" charset="0"/>
              </a:rPr>
              <a:t>0</a:t>
            </a:r>
          </a:p>
        </p:txBody>
      </p:sp>
      <p:sp>
        <p:nvSpPr>
          <p:cNvPr id="275473" name="Text Box 17"/>
          <p:cNvSpPr txBox="1">
            <a:spLocks noChangeArrowheads="1"/>
          </p:cNvSpPr>
          <p:nvPr/>
        </p:nvSpPr>
        <p:spPr bwMode="auto">
          <a:xfrm>
            <a:off x="3228975" y="2746375"/>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1</a:t>
            </a:r>
          </a:p>
        </p:txBody>
      </p:sp>
      <p:sp>
        <p:nvSpPr>
          <p:cNvPr id="275474" name="Text Box 18"/>
          <p:cNvSpPr txBox="1">
            <a:spLocks noChangeArrowheads="1"/>
          </p:cNvSpPr>
          <p:nvPr/>
        </p:nvSpPr>
        <p:spPr bwMode="auto">
          <a:xfrm>
            <a:off x="4427538" y="2746375"/>
            <a:ext cx="576262" cy="369332"/>
          </a:xfrm>
          <a:prstGeom prst="rect">
            <a:avLst/>
          </a:prstGeom>
          <a:noFill/>
          <a:ln w="38100" algn="ctr">
            <a:noFill/>
            <a:miter lim="800000"/>
            <a:headEnd/>
            <a:tailEnd/>
          </a:ln>
          <a:effectLst/>
        </p:spPr>
        <p:txBody>
          <a:bodyPr>
            <a:spAutoFit/>
          </a:bodyPr>
          <a:lstStyle/>
          <a:p>
            <a:pPr>
              <a:spcBef>
                <a:spcPct val="50000"/>
              </a:spcBef>
            </a:pPr>
            <a:r>
              <a:rPr lang="en-US" altLang="zh-CN" sz="1800" i="1">
                <a:solidFill>
                  <a:srgbClr val="3333FF"/>
                </a:solidFill>
                <a:latin typeface="Consolas" pitchFamily="49" charset="0"/>
                <a:cs typeface="Consolas" pitchFamily="49" charset="0"/>
              </a:rPr>
              <a:t>i</a:t>
            </a:r>
            <a:r>
              <a:rPr lang="en-US" altLang="zh-CN" sz="1800">
                <a:solidFill>
                  <a:srgbClr val="3333FF"/>
                </a:solidFill>
                <a:latin typeface="Consolas" pitchFamily="49" charset="0"/>
                <a:ea typeface="宋体" pitchFamily="2" charset="-122"/>
                <a:cs typeface="Consolas" pitchFamily="49" charset="0"/>
              </a:rPr>
              <a:t>-</a:t>
            </a:r>
            <a:r>
              <a:rPr lang="en-US" altLang="zh-CN" sz="1800">
                <a:solidFill>
                  <a:srgbClr val="3333FF"/>
                </a:solidFill>
                <a:latin typeface="Consolas" pitchFamily="49" charset="0"/>
                <a:cs typeface="Consolas" pitchFamily="49" charset="0"/>
              </a:rPr>
              <a:t>1</a:t>
            </a:r>
          </a:p>
        </p:txBody>
      </p:sp>
      <p:sp>
        <p:nvSpPr>
          <p:cNvPr id="275475" name="Text Box 19"/>
          <p:cNvSpPr txBox="1">
            <a:spLocks noChangeArrowheads="1"/>
          </p:cNvSpPr>
          <p:nvPr/>
        </p:nvSpPr>
        <p:spPr bwMode="auto">
          <a:xfrm>
            <a:off x="5429256" y="2746375"/>
            <a:ext cx="647700" cy="369332"/>
          </a:xfrm>
          <a:prstGeom prst="rect">
            <a:avLst/>
          </a:prstGeom>
          <a:noFill/>
          <a:ln w="38100" algn="ctr">
            <a:noFill/>
            <a:miter lim="800000"/>
            <a:headEnd/>
            <a:tailEnd/>
          </a:ln>
          <a:effectLst/>
        </p:spPr>
        <p:txBody>
          <a:bodyPr>
            <a:spAutoFit/>
          </a:bodyPr>
          <a:lstStyle/>
          <a:p>
            <a:pPr>
              <a:spcBef>
                <a:spcPct val="50000"/>
              </a:spcBef>
            </a:pPr>
            <a:r>
              <a:rPr lang="en-US" altLang="zh-CN" sz="1800" i="1">
                <a:solidFill>
                  <a:srgbClr val="3333FF"/>
                </a:solidFill>
                <a:latin typeface="Consolas" pitchFamily="49" charset="0"/>
                <a:cs typeface="Consolas" pitchFamily="49" charset="0"/>
              </a:rPr>
              <a:t>n</a:t>
            </a:r>
            <a:r>
              <a:rPr lang="en-US" altLang="zh-CN" sz="1800">
                <a:solidFill>
                  <a:srgbClr val="3333FF"/>
                </a:solidFill>
                <a:latin typeface="Consolas" pitchFamily="49" charset="0"/>
                <a:ea typeface="宋体" pitchFamily="2" charset="-122"/>
                <a:cs typeface="Consolas" pitchFamily="49" charset="0"/>
              </a:rPr>
              <a:t>-</a:t>
            </a:r>
            <a:r>
              <a:rPr lang="en-US" altLang="zh-CN" sz="1800">
                <a:solidFill>
                  <a:srgbClr val="3333FF"/>
                </a:solidFill>
                <a:latin typeface="Consolas" pitchFamily="49" charset="0"/>
                <a:cs typeface="Consolas" pitchFamily="49" charset="0"/>
              </a:rPr>
              <a:t>1</a:t>
            </a:r>
          </a:p>
        </p:txBody>
      </p:sp>
      <p:sp>
        <p:nvSpPr>
          <p:cNvPr id="275476" name="AutoShape 20"/>
          <p:cNvSpPr>
            <a:spLocks/>
          </p:cNvSpPr>
          <p:nvPr/>
        </p:nvSpPr>
        <p:spPr bwMode="auto">
          <a:xfrm rot="5400000">
            <a:off x="5076032" y="1807369"/>
            <a:ext cx="144462" cy="4318000"/>
          </a:xfrm>
          <a:prstGeom prst="rightBrace">
            <a:avLst>
              <a:gd name="adj1" fmla="val 249085"/>
              <a:gd name="adj2" fmla="val 50000"/>
            </a:avLst>
          </a:prstGeom>
          <a:noFill/>
          <a:ln w="38100">
            <a:solidFill>
              <a:srgbClr val="660066"/>
            </a:solidFill>
            <a:round/>
            <a:headEnd/>
            <a:tailEnd/>
          </a:ln>
          <a:effectLst/>
        </p:spPr>
        <p:txBody>
          <a:bodyPr wrap="none" anchor="ctr"/>
          <a:lstStyle/>
          <a:p>
            <a:endParaRPr lang="zh-CN" altLang="en-US">
              <a:latin typeface="Consolas" pitchFamily="49" charset="0"/>
              <a:cs typeface="Consolas" pitchFamily="49" charset="0"/>
            </a:endParaRPr>
          </a:p>
        </p:txBody>
      </p:sp>
      <p:sp>
        <p:nvSpPr>
          <p:cNvPr id="275477" name="Text Box 21"/>
          <p:cNvSpPr txBox="1">
            <a:spLocks noChangeArrowheads="1"/>
          </p:cNvSpPr>
          <p:nvPr/>
        </p:nvSpPr>
        <p:spPr bwMode="auto">
          <a:xfrm>
            <a:off x="4643438" y="4071942"/>
            <a:ext cx="1008062" cy="369332"/>
          </a:xfrm>
          <a:prstGeom prst="rect">
            <a:avLst/>
          </a:prstGeom>
          <a:noFill/>
          <a:ln w="38100" algn="ctr">
            <a:noFill/>
            <a:miter lim="800000"/>
            <a:headEnd/>
            <a:tailEnd/>
          </a:ln>
          <a:effectLst/>
        </p:spPr>
        <p:txBody>
          <a:bodyPr>
            <a:spAutoFit/>
          </a:bodyPr>
          <a:lstStyle/>
          <a:p>
            <a:pPr>
              <a:spcBef>
                <a:spcPct val="50000"/>
              </a:spcBef>
            </a:pPr>
            <a:r>
              <a:rPr lang="en-US" altLang="zh-CN" sz="1800" dirty="0">
                <a:solidFill>
                  <a:srgbClr val="3333FF"/>
                </a:solidFill>
                <a:latin typeface="Consolas" pitchFamily="49" charset="0"/>
                <a:cs typeface="Consolas" pitchFamily="49" charset="0"/>
              </a:rPr>
              <a:t>data</a:t>
            </a:r>
          </a:p>
        </p:txBody>
      </p:sp>
      <p:sp>
        <p:nvSpPr>
          <p:cNvPr id="275478" name="Text Box 22"/>
          <p:cNvSpPr txBox="1">
            <a:spLocks noChangeArrowheads="1"/>
          </p:cNvSpPr>
          <p:nvPr/>
        </p:nvSpPr>
        <p:spPr bwMode="auto">
          <a:xfrm>
            <a:off x="7137426" y="4071942"/>
            <a:ext cx="1149350" cy="369332"/>
          </a:xfrm>
          <a:prstGeom prst="rect">
            <a:avLst/>
          </a:prstGeom>
          <a:noFill/>
          <a:ln w="38100" algn="ctr">
            <a:noFill/>
            <a:miter lim="800000"/>
            <a:headEnd/>
            <a:tailEnd/>
          </a:ln>
          <a:effectLst/>
        </p:spPr>
        <p:txBody>
          <a:bodyPr>
            <a:spAutoFit/>
          </a:bodyPr>
          <a:lstStyle/>
          <a:p>
            <a:pPr>
              <a:spcBef>
                <a:spcPct val="50000"/>
              </a:spcBef>
            </a:pPr>
            <a:r>
              <a:rPr lang="en-US" altLang="zh-CN" sz="1800" dirty="0">
                <a:solidFill>
                  <a:srgbClr val="3333FF"/>
                </a:solidFill>
                <a:latin typeface="Consolas" pitchFamily="49" charset="0"/>
                <a:cs typeface="Consolas" pitchFamily="49" charset="0"/>
              </a:rPr>
              <a:t>length</a:t>
            </a:r>
          </a:p>
        </p:txBody>
      </p:sp>
      <p:sp>
        <p:nvSpPr>
          <p:cNvPr id="275479" name="Line 23"/>
          <p:cNvSpPr>
            <a:spLocks noChangeShapeType="1"/>
          </p:cNvSpPr>
          <p:nvPr/>
        </p:nvSpPr>
        <p:spPr bwMode="auto">
          <a:xfrm flipV="1">
            <a:off x="7667625" y="3749675"/>
            <a:ext cx="0" cy="360363"/>
          </a:xfrm>
          <a:prstGeom prst="line">
            <a:avLst/>
          </a:prstGeom>
          <a:noFill/>
          <a:ln w="38100">
            <a:solidFill>
              <a:srgbClr val="660066"/>
            </a:solidFill>
            <a:round/>
            <a:headEnd/>
            <a:tailEnd type="triangle" w="med" len="med"/>
          </a:ln>
          <a:effectLst/>
        </p:spPr>
        <p:txBody>
          <a:bodyPr wrap="none"/>
          <a:lstStyle/>
          <a:p>
            <a:endParaRPr lang="zh-CN" altLang="en-US">
              <a:latin typeface="Consolas" pitchFamily="49" charset="0"/>
              <a:cs typeface="Consolas" pitchFamily="49" charset="0"/>
            </a:endParaRPr>
          </a:p>
        </p:txBody>
      </p:sp>
      <p:sp>
        <p:nvSpPr>
          <p:cNvPr id="275480" name="Text Box 24"/>
          <p:cNvSpPr txBox="1">
            <a:spLocks noChangeArrowheads="1"/>
          </p:cNvSpPr>
          <p:nvPr/>
        </p:nvSpPr>
        <p:spPr bwMode="auto">
          <a:xfrm>
            <a:off x="4286248" y="4643446"/>
            <a:ext cx="1728788" cy="400110"/>
          </a:xfrm>
          <a:prstGeom prst="rect">
            <a:avLst/>
          </a:prstGeom>
          <a:noFill/>
          <a:ln w="38100" algn="ctr">
            <a:noFill/>
            <a:miter lim="800000"/>
            <a:headEnd/>
            <a:tailEnd/>
          </a:ln>
          <a:effectLst/>
        </p:spPr>
        <p:txBody>
          <a:bodyPr>
            <a:spAutoFit/>
          </a:bodyPr>
          <a:lstStyle/>
          <a:p>
            <a:pPr>
              <a:spcBef>
                <a:spcPct val="50000"/>
              </a:spcBef>
            </a:pPr>
            <a:r>
              <a:rPr kumimoji="1" lang="zh-CN" altLang="en-US" dirty="0">
                <a:solidFill>
                  <a:srgbClr val="FF00FF"/>
                </a:solidFill>
                <a:latin typeface="Consolas" pitchFamily="49" charset="0"/>
                <a:ea typeface="楷体" pitchFamily="49" charset="-122"/>
                <a:cs typeface="Consolas" pitchFamily="49" charset="0"/>
              </a:rPr>
              <a:t>顺序表</a:t>
            </a:r>
          </a:p>
        </p:txBody>
      </p:sp>
      <p:sp>
        <p:nvSpPr>
          <p:cNvPr id="275481" name="Text Box 25"/>
          <p:cNvSpPr txBox="1">
            <a:spLocks noChangeArrowheads="1"/>
          </p:cNvSpPr>
          <p:nvPr/>
        </p:nvSpPr>
        <p:spPr bwMode="auto">
          <a:xfrm>
            <a:off x="900113" y="1125538"/>
            <a:ext cx="1728787" cy="430887"/>
          </a:xfrm>
          <a:prstGeom prst="rect">
            <a:avLst/>
          </a:prstGeom>
          <a:noFill/>
          <a:ln w="38100" algn="ctr">
            <a:noFill/>
            <a:miter lim="800000"/>
            <a:headEnd/>
            <a:tailEnd/>
          </a:ln>
          <a:effectLst/>
        </p:spPr>
        <p:txBody>
          <a:bodyPr>
            <a:spAutoFit/>
          </a:bodyPr>
          <a:lstStyle/>
          <a:p>
            <a:pPr>
              <a:spcBef>
                <a:spcPct val="50000"/>
              </a:spcBef>
            </a:pPr>
            <a:r>
              <a:rPr kumimoji="1" lang="zh-CN" altLang="en-US" sz="2200" dirty="0">
                <a:solidFill>
                  <a:srgbClr val="3333FF"/>
                </a:solidFill>
                <a:latin typeface="Consolas" pitchFamily="49" charset="0"/>
                <a:ea typeface="楷体" pitchFamily="49" charset="-122"/>
                <a:cs typeface="Consolas" pitchFamily="49" charset="0"/>
              </a:rPr>
              <a:t>逻辑结构</a:t>
            </a:r>
          </a:p>
        </p:txBody>
      </p:sp>
      <p:sp>
        <p:nvSpPr>
          <p:cNvPr id="275482" name="Text Box 26"/>
          <p:cNvSpPr txBox="1">
            <a:spLocks noChangeArrowheads="1"/>
          </p:cNvSpPr>
          <p:nvPr/>
        </p:nvSpPr>
        <p:spPr bwMode="auto">
          <a:xfrm>
            <a:off x="842949" y="3284538"/>
            <a:ext cx="1728787" cy="430887"/>
          </a:xfrm>
          <a:prstGeom prst="rect">
            <a:avLst/>
          </a:prstGeom>
          <a:noFill/>
          <a:ln w="38100" algn="ctr">
            <a:noFill/>
            <a:miter lim="800000"/>
            <a:headEnd/>
            <a:tailEnd/>
          </a:ln>
          <a:effectLst/>
        </p:spPr>
        <p:txBody>
          <a:bodyPr>
            <a:spAutoFit/>
          </a:bodyPr>
          <a:lstStyle/>
          <a:p>
            <a:pPr>
              <a:spcBef>
                <a:spcPct val="50000"/>
              </a:spcBef>
            </a:pPr>
            <a:r>
              <a:rPr kumimoji="1" lang="zh-CN" altLang="en-US" sz="2200" dirty="0">
                <a:solidFill>
                  <a:srgbClr val="3333FF"/>
                </a:solidFill>
                <a:latin typeface="Consolas" pitchFamily="49" charset="0"/>
                <a:ea typeface="楷体" pitchFamily="49" charset="-122"/>
                <a:cs typeface="Consolas" pitchFamily="49" charset="0"/>
              </a:rPr>
              <a:t>存储结构</a:t>
            </a:r>
          </a:p>
        </p:txBody>
      </p:sp>
      <p:sp>
        <p:nvSpPr>
          <p:cNvPr id="275483" name="AutoShape 27"/>
          <p:cNvSpPr>
            <a:spLocks noChangeArrowheads="1"/>
          </p:cNvSpPr>
          <p:nvPr/>
        </p:nvSpPr>
        <p:spPr bwMode="auto">
          <a:xfrm>
            <a:off x="1619250" y="1989138"/>
            <a:ext cx="215900" cy="935037"/>
          </a:xfrm>
          <a:prstGeom prst="downArrow">
            <a:avLst>
              <a:gd name="adj1" fmla="val 50000"/>
              <a:gd name="adj2" fmla="val 108272"/>
            </a:avLst>
          </a:prstGeom>
          <a:solidFill>
            <a:srgbClr val="008000"/>
          </a:solidFill>
          <a:ln w="38100" algn="ctr">
            <a:noFill/>
            <a:miter lim="800000"/>
            <a:headEnd/>
            <a:tailEnd/>
          </a:ln>
          <a:effectLst/>
        </p:spPr>
        <p:txBody>
          <a:bodyPr wrap="none" anchor="ctr"/>
          <a:lstStyle/>
          <a:p>
            <a:endParaRPr lang="zh-CN" altLang="zh-CN">
              <a:solidFill>
                <a:srgbClr val="660066"/>
              </a:solidFill>
              <a:latin typeface="Consolas" pitchFamily="49" charset="0"/>
              <a:cs typeface="Consolas" pitchFamily="49" charset="0"/>
            </a:endParaRPr>
          </a:p>
        </p:txBody>
      </p:sp>
      <p:sp>
        <p:nvSpPr>
          <p:cNvPr id="3" name="幻灯片编号占位符 2"/>
          <p:cNvSpPr>
            <a:spLocks noGrp="1"/>
          </p:cNvSpPr>
          <p:nvPr>
            <p:ph type="sldNum" sz="quarter" idx="12"/>
          </p:nvPr>
        </p:nvSpPr>
        <p:spPr/>
        <p:txBody>
          <a:bodyPr/>
          <a:lstStyle/>
          <a:p>
            <a:fld id="{BC067DFE-42A7-4CB5-93C4-F2F97DA7580C}" type="slidenum">
              <a:rPr lang="en-US" altLang="zh-CN" smtClean="0"/>
              <a:pPr/>
              <a:t>8</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advTm="16155"/>
    </mc:Choice>
    <mc:Fallback xmlns="">
      <p:transition xmlns:p14="http://schemas.microsoft.com/office/powerpoint/2010/main" spd="slow" advTm="16156"/>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285720" y="235341"/>
            <a:ext cx="8680479" cy="3265097"/>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l"/>
            <a:r>
              <a:rPr kumimoji="1" lang="en-US" altLang="zh-CN" sz="1800">
                <a:solidFill>
                  <a:srgbClr val="0000FF"/>
                </a:solidFill>
                <a:latin typeface="Consolas" pitchFamily="49" charset="0"/>
                <a:ea typeface="仿宋" pitchFamily="49" charset="-122"/>
                <a:cs typeface="Consolas" pitchFamily="49" charset="0"/>
              </a:rPr>
              <a:t>   while </a:t>
            </a:r>
            <a:r>
              <a:rPr kumimoji="1" lang="en-US" altLang="zh-CN" sz="1800" dirty="0">
                <a:solidFill>
                  <a:srgbClr val="0000FF"/>
                </a:solidFill>
                <a:latin typeface="Consolas" pitchFamily="49" charset="0"/>
                <a:ea typeface="仿宋" pitchFamily="49" charset="-122"/>
                <a:cs typeface="Consolas" pitchFamily="49" charset="0"/>
              </a:rPr>
              <a:t>(p!=NULL)</a:t>
            </a:r>
          </a:p>
          <a:p>
            <a:pPr algn="l"/>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dirty="0">
                <a:solidFill>
                  <a:schemeClr val="tx2"/>
                </a:solidFill>
                <a:latin typeface="Consolas" pitchFamily="49" charset="0"/>
                <a:ea typeface="仿宋" pitchFamily="49" charset="-122"/>
                <a:cs typeface="Consolas" pitchFamily="49" charset="0"/>
              </a:rPr>
              <a:t>	</a:t>
            </a:r>
            <a:r>
              <a:rPr kumimoji="1" lang="en-US" altLang="zh-CN" sz="1800" dirty="0" err="1">
                <a:solidFill>
                  <a:srgbClr val="000000"/>
                </a:solidFill>
                <a:latin typeface="Consolas" pitchFamily="49" charset="0"/>
                <a:ea typeface="仿宋" pitchFamily="49" charset="-122"/>
                <a:cs typeface="Consolas" pitchFamily="49" charset="0"/>
              </a:rPr>
              <a:t>r1</a:t>
            </a:r>
            <a:r>
              <a:rPr kumimoji="1" lang="en-US" altLang="zh-CN" sz="1800" dirty="0">
                <a:solidFill>
                  <a:srgbClr val="000000"/>
                </a:solidFill>
                <a:latin typeface="Consolas" pitchFamily="49" charset="0"/>
                <a:ea typeface="仿宋" pitchFamily="49" charset="-122"/>
                <a:cs typeface="Consolas" pitchFamily="49" charset="0"/>
              </a:rPr>
              <a:t>-&gt;next=p;</a:t>
            </a:r>
            <a:r>
              <a:rPr kumimoji="1" lang="en-US" altLang="zh-CN" sz="1800" dirty="0">
                <a:solidFill>
                  <a:srgbClr val="00B0F0"/>
                </a:solidFill>
                <a:latin typeface="Consolas" pitchFamily="49" charset="0"/>
                <a:ea typeface="仿宋" pitchFamily="49" charset="-122"/>
                <a:cs typeface="Consolas" pitchFamily="49" charset="0"/>
              </a:rPr>
              <a:t>		</a:t>
            </a:r>
            <a:r>
              <a:rPr kumimoji="1" lang="en-US" altLang="zh-CN" sz="1800" dirty="0">
                <a:solidFill>
                  <a:srgbClr val="0070C0"/>
                </a:solidFill>
                <a:latin typeface="Consolas" pitchFamily="49" charset="0"/>
                <a:ea typeface="仿宋" pitchFamily="49" charset="-122"/>
                <a:cs typeface="Consolas" pitchFamily="49" charset="0"/>
              </a:rPr>
              <a:t>//</a:t>
            </a:r>
            <a:r>
              <a:rPr kumimoji="1" lang="zh-CN" altLang="en-US" sz="1800" dirty="0">
                <a:solidFill>
                  <a:srgbClr val="0070C0"/>
                </a:solidFill>
                <a:latin typeface="Consolas" pitchFamily="49" charset="0"/>
                <a:ea typeface="仿宋" pitchFamily="49" charset="-122"/>
                <a:cs typeface="Consolas" pitchFamily="49" charset="0"/>
              </a:rPr>
              <a:t>采用尾插</a:t>
            </a:r>
            <a:r>
              <a:rPr kumimoji="1" lang="zh-CN" altLang="en-US" sz="1800">
                <a:solidFill>
                  <a:srgbClr val="0070C0"/>
                </a:solidFill>
                <a:latin typeface="Consolas" pitchFamily="49" charset="0"/>
                <a:ea typeface="仿宋" pitchFamily="49" charset="-122"/>
                <a:cs typeface="Consolas" pitchFamily="49" charset="0"/>
              </a:rPr>
              <a:t>法将</a:t>
            </a:r>
            <a:r>
              <a:rPr kumimoji="1" lang="en-US" altLang="zh-CN" sz="1800">
                <a:solidFill>
                  <a:srgbClr val="0070C0"/>
                </a:solidFill>
                <a:latin typeface="Consolas" pitchFamily="49" charset="0"/>
                <a:ea typeface="仿宋" pitchFamily="49" charset="-122"/>
                <a:cs typeface="Consolas" pitchFamily="49" charset="0"/>
              </a:rPr>
              <a:t>p(data</a:t>
            </a:r>
            <a:r>
              <a:rPr kumimoji="1" lang="zh-CN" altLang="en-US" sz="1800" dirty="0">
                <a:solidFill>
                  <a:srgbClr val="0070C0"/>
                </a:solidFill>
                <a:latin typeface="Consolas" pitchFamily="49" charset="0"/>
                <a:ea typeface="仿宋" pitchFamily="49" charset="-122"/>
                <a:cs typeface="Consolas" pitchFamily="49" charset="0"/>
              </a:rPr>
              <a:t>值为</a:t>
            </a:r>
            <a:r>
              <a:rPr kumimoji="1" lang="en-US" altLang="zh-CN" sz="1800" dirty="0" err="1">
                <a:solidFill>
                  <a:srgbClr val="0070C0"/>
                </a:solidFill>
                <a:latin typeface="Consolas" pitchFamily="49" charset="0"/>
                <a:ea typeface="仿宋" pitchFamily="49" charset="-122"/>
                <a:cs typeface="Consolas" pitchFamily="49" charset="0"/>
              </a:rPr>
              <a:t>a</a:t>
            </a:r>
            <a:r>
              <a:rPr kumimoji="1" lang="en-US" altLang="zh-CN" sz="1800" baseline="-25000" dirty="0" err="1">
                <a:solidFill>
                  <a:srgbClr val="0070C0"/>
                </a:solidFill>
                <a:latin typeface="Consolas" pitchFamily="49" charset="0"/>
                <a:ea typeface="仿宋" pitchFamily="49" charset="-122"/>
                <a:cs typeface="Consolas" pitchFamily="49" charset="0"/>
              </a:rPr>
              <a:t>i</a:t>
            </a:r>
            <a:r>
              <a:rPr kumimoji="1" lang="en-US" altLang="zh-CN" sz="1800" dirty="0">
                <a:solidFill>
                  <a:srgbClr val="0070C0"/>
                </a:solidFill>
                <a:latin typeface="Consolas" pitchFamily="49" charset="0"/>
                <a:ea typeface="仿宋" pitchFamily="49" charset="-122"/>
                <a:cs typeface="Consolas" pitchFamily="49" charset="0"/>
              </a:rPr>
              <a:t>)</a:t>
            </a:r>
            <a:r>
              <a:rPr kumimoji="1" lang="zh-CN" altLang="en-US" sz="1800" dirty="0">
                <a:solidFill>
                  <a:srgbClr val="0070C0"/>
                </a:solidFill>
                <a:latin typeface="Consolas" pitchFamily="49" charset="0"/>
                <a:ea typeface="仿宋" pitchFamily="49" charset="-122"/>
                <a:cs typeface="Consolas" pitchFamily="49" charset="0"/>
              </a:rPr>
              <a:t>插入</a:t>
            </a:r>
            <a:r>
              <a:rPr kumimoji="1" lang="en-US" altLang="zh-CN" sz="1800" dirty="0" err="1">
                <a:solidFill>
                  <a:srgbClr val="0070C0"/>
                </a:solidFill>
                <a:latin typeface="Consolas" pitchFamily="49" charset="0"/>
                <a:ea typeface="仿宋" pitchFamily="49" charset="-122"/>
                <a:cs typeface="Consolas" pitchFamily="49" charset="0"/>
              </a:rPr>
              <a:t>L1</a:t>
            </a:r>
            <a:r>
              <a:rPr kumimoji="1" lang="zh-CN" altLang="en-US" sz="1800" dirty="0">
                <a:solidFill>
                  <a:srgbClr val="0070C0"/>
                </a:solidFill>
                <a:latin typeface="Consolas" pitchFamily="49" charset="0"/>
                <a:ea typeface="仿宋" pitchFamily="49" charset="-122"/>
                <a:cs typeface="Consolas" pitchFamily="49" charset="0"/>
              </a:rPr>
              <a:t>中</a:t>
            </a:r>
          </a:p>
          <a:p>
            <a:pPr algn="l"/>
            <a:r>
              <a:rPr kumimoji="1" lang="zh-CN" altLang="en-US" sz="1800" dirty="0">
                <a:solidFill>
                  <a:srgbClr val="00B0F0"/>
                </a:solidFill>
                <a:latin typeface="Consolas" pitchFamily="49" charset="0"/>
                <a:ea typeface="仿宋" pitchFamily="49" charset="-122"/>
                <a:cs typeface="Consolas" pitchFamily="49" charset="0"/>
              </a:rPr>
              <a:t>	</a:t>
            </a:r>
            <a:r>
              <a:rPr kumimoji="1" lang="en-US" altLang="zh-CN" sz="1800" dirty="0" err="1">
                <a:solidFill>
                  <a:srgbClr val="000000"/>
                </a:solidFill>
                <a:latin typeface="Consolas" pitchFamily="49" charset="0"/>
                <a:ea typeface="仿宋" pitchFamily="49" charset="-122"/>
                <a:cs typeface="Consolas" pitchFamily="49" charset="0"/>
              </a:rPr>
              <a:t>r1</a:t>
            </a:r>
            <a:r>
              <a:rPr kumimoji="1" lang="en-US" altLang="zh-CN" sz="1800" dirty="0">
                <a:solidFill>
                  <a:srgbClr val="000000"/>
                </a:solidFill>
                <a:latin typeface="Consolas" pitchFamily="49" charset="0"/>
                <a:ea typeface="仿宋" pitchFamily="49" charset="-122"/>
                <a:cs typeface="Consolas" pitchFamily="49" charset="0"/>
              </a:rPr>
              <a:t>=p;</a:t>
            </a:r>
          </a:p>
          <a:p>
            <a:pPr algn="l"/>
            <a:r>
              <a:rPr kumimoji="1" lang="en-US" altLang="zh-CN" sz="1800" dirty="0">
                <a:solidFill>
                  <a:schemeClr val="tx2"/>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p=p-&gt;next;		</a:t>
            </a:r>
            <a:r>
              <a:rPr kumimoji="1" lang="en-US" altLang="zh-CN" sz="1800" dirty="0">
                <a:solidFill>
                  <a:srgbClr val="0070C0"/>
                </a:solidFill>
                <a:latin typeface="Consolas" pitchFamily="49" charset="0"/>
                <a:ea typeface="仿宋" pitchFamily="49" charset="-122"/>
                <a:cs typeface="Consolas" pitchFamily="49" charset="0"/>
              </a:rPr>
              <a:t>//p</a:t>
            </a:r>
            <a:r>
              <a:rPr kumimoji="1" lang="zh-CN" altLang="en-US" sz="1800" dirty="0">
                <a:solidFill>
                  <a:srgbClr val="0070C0"/>
                </a:solidFill>
                <a:latin typeface="Consolas" pitchFamily="49" charset="0"/>
                <a:ea typeface="仿宋" pitchFamily="49" charset="-122"/>
                <a:cs typeface="Consolas" pitchFamily="49" charset="0"/>
              </a:rPr>
              <a:t>移向下</a:t>
            </a:r>
            <a:r>
              <a:rPr kumimoji="1" lang="zh-CN" altLang="en-US" sz="1800">
                <a:solidFill>
                  <a:srgbClr val="0070C0"/>
                </a:solidFill>
                <a:latin typeface="Consolas" pitchFamily="49" charset="0"/>
                <a:ea typeface="仿宋" pitchFamily="49" charset="-122"/>
                <a:cs typeface="Consolas" pitchFamily="49" charset="0"/>
              </a:rPr>
              <a:t>一个结点</a:t>
            </a:r>
            <a:r>
              <a:rPr kumimoji="1" lang="en-US" altLang="zh-CN" sz="1800">
                <a:solidFill>
                  <a:srgbClr val="0070C0"/>
                </a:solidFill>
                <a:latin typeface="Consolas" pitchFamily="49" charset="0"/>
                <a:ea typeface="仿宋" pitchFamily="49" charset="-122"/>
                <a:cs typeface="Consolas" pitchFamily="49" charset="0"/>
              </a:rPr>
              <a:t>(</a:t>
            </a:r>
            <a:r>
              <a:rPr kumimoji="1" lang="en-US" altLang="zh-CN" sz="1800" dirty="0">
                <a:solidFill>
                  <a:srgbClr val="0070C0"/>
                </a:solidFill>
                <a:latin typeface="Consolas" pitchFamily="49" charset="0"/>
                <a:ea typeface="仿宋" pitchFamily="49" charset="-122"/>
                <a:cs typeface="Consolas" pitchFamily="49" charset="0"/>
              </a:rPr>
              <a:t>data</a:t>
            </a:r>
            <a:r>
              <a:rPr kumimoji="1" lang="zh-CN" altLang="en-US" sz="1800" dirty="0">
                <a:solidFill>
                  <a:srgbClr val="0070C0"/>
                </a:solidFill>
                <a:latin typeface="Consolas" pitchFamily="49" charset="0"/>
                <a:ea typeface="仿宋" pitchFamily="49" charset="-122"/>
                <a:cs typeface="Consolas" pitchFamily="49" charset="0"/>
              </a:rPr>
              <a:t>值为</a:t>
            </a:r>
            <a:r>
              <a:rPr kumimoji="1" lang="en-US" altLang="zh-CN" sz="1800" dirty="0">
                <a:solidFill>
                  <a:srgbClr val="0070C0"/>
                </a:solidFill>
                <a:latin typeface="Consolas" pitchFamily="49" charset="0"/>
                <a:ea typeface="仿宋" pitchFamily="49" charset="-122"/>
                <a:cs typeface="Consolas" pitchFamily="49" charset="0"/>
              </a:rPr>
              <a:t>b</a:t>
            </a:r>
            <a:r>
              <a:rPr kumimoji="1" lang="en-US" altLang="zh-CN" sz="1800" baseline="-25000" dirty="0">
                <a:solidFill>
                  <a:srgbClr val="0070C0"/>
                </a:solidFill>
                <a:latin typeface="Consolas" pitchFamily="49" charset="0"/>
                <a:ea typeface="仿宋" pitchFamily="49" charset="-122"/>
                <a:cs typeface="Consolas" pitchFamily="49" charset="0"/>
              </a:rPr>
              <a:t>i</a:t>
            </a:r>
            <a:r>
              <a:rPr kumimoji="1" lang="en-US" altLang="zh-CN" sz="1800" dirty="0">
                <a:solidFill>
                  <a:srgbClr val="0070C0"/>
                </a:solidFill>
                <a:latin typeface="Consolas" pitchFamily="49" charset="0"/>
                <a:ea typeface="仿宋" pitchFamily="49" charset="-122"/>
                <a:cs typeface="Consolas" pitchFamily="49" charset="0"/>
              </a:rPr>
              <a:t>)</a:t>
            </a:r>
          </a:p>
          <a:p>
            <a:pPr algn="l"/>
            <a:r>
              <a:rPr kumimoji="1" lang="en-US" altLang="zh-CN" sz="1800" dirty="0">
                <a:solidFill>
                  <a:srgbClr val="0000FF"/>
                </a:solidFill>
                <a:latin typeface="Consolas" pitchFamily="49" charset="0"/>
                <a:ea typeface="仿宋" pitchFamily="49" charset="-122"/>
                <a:cs typeface="Consolas" pitchFamily="49" charset="0"/>
              </a:rPr>
              <a:t>	q=p-&gt;next</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a:solidFill>
                  <a:srgbClr val="0070C0"/>
                </a:solidFill>
                <a:latin typeface="Consolas" pitchFamily="49" charset="0"/>
                <a:ea typeface="仿宋" pitchFamily="49" charset="-122"/>
                <a:cs typeface="Consolas" pitchFamily="49" charset="0"/>
              </a:rPr>
              <a:t>//</a:t>
            </a:r>
            <a:r>
              <a:rPr kumimoji="1" lang="zh-CN" altLang="en-US" sz="1800">
                <a:solidFill>
                  <a:srgbClr val="0070C0"/>
                </a:solidFill>
                <a:latin typeface="Consolas" pitchFamily="49" charset="0"/>
                <a:ea typeface="仿宋" pitchFamily="49" charset="-122"/>
                <a:cs typeface="Consolas" pitchFamily="49" charset="0"/>
              </a:rPr>
              <a:t>用</a:t>
            </a:r>
            <a:r>
              <a:rPr kumimoji="1" lang="en-US" altLang="zh-CN" sz="1800">
                <a:solidFill>
                  <a:srgbClr val="0070C0"/>
                </a:solidFill>
                <a:latin typeface="Consolas" pitchFamily="49" charset="0"/>
                <a:ea typeface="仿宋" pitchFamily="49" charset="-122"/>
                <a:cs typeface="Consolas" pitchFamily="49" charset="0"/>
              </a:rPr>
              <a:t>q</a:t>
            </a:r>
            <a:r>
              <a:rPr kumimoji="1" lang="zh-CN" altLang="en-US" sz="1800">
                <a:solidFill>
                  <a:srgbClr val="0070C0"/>
                </a:solidFill>
                <a:latin typeface="Consolas" pitchFamily="49" charset="0"/>
                <a:ea typeface="仿宋" pitchFamily="49" charset="-122"/>
                <a:cs typeface="Consolas" pitchFamily="49" charset="0"/>
              </a:rPr>
              <a:t>保存</a:t>
            </a:r>
            <a:r>
              <a:rPr kumimoji="1" lang="en-US" altLang="zh-CN" sz="1800">
                <a:solidFill>
                  <a:srgbClr val="0070C0"/>
                </a:solidFill>
                <a:latin typeface="Consolas" pitchFamily="49" charset="0"/>
                <a:ea typeface="仿宋" pitchFamily="49" charset="-122"/>
                <a:cs typeface="Consolas" pitchFamily="49" charset="0"/>
              </a:rPr>
              <a:t>p</a:t>
            </a:r>
            <a:r>
              <a:rPr kumimoji="1" lang="zh-CN" altLang="en-US" sz="1800">
                <a:solidFill>
                  <a:srgbClr val="0070C0"/>
                </a:solidFill>
                <a:latin typeface="Consolas" pitchFamily="49" charset="0"/>
                <a:ea typeface="仿宋" pitchFamily="49" charset="-122"/>
                <a:cs typeface="Consolas" pitchFamily="49" charset="0"/>
              </a:rPr>
              <a:t>的后继结点</a:t>
            </a:r>
            <a:endParaRPr kumimoji="1" lang="zh-CN" altLang="en-US" sz="1800" dirty="0">
              <a:solidFill>
                <a:srgbClr val="0070C0"/>
              </a:solidFill>
              <a:latin typeface="Consolas" pitchFamily="49" charset="0"/>
              <a:ea typeface="仿宋" pitchFamily="49" charset="-122"/>
              <a:cs typeface="Consolas" pitchFamily="49" charset="0"/>
            </a:endParaRPr>
          </a:p>
          <a:p>
            <a:pPr algn="l"/>
            <a:r>
              <a:rPr kumimoji="1" lang="zh-CN" altLang="en-US" sz="1800" dirty="0">
                <a:solidFill>
                  <a:schemeClr val="tx2"/>
                </a:solidFill>
                <a:latin typeface="Consolas" pitchFamily="49" charset="0"/>
                <a:ea typeface="仿宋" pitchFamily="49" charset="-122"/>
                <a:cs typeface="Consolas" pitchFamily="49" charset="0"/>
              </a:rPr>
              <a:t>	</a:t>
            </a:r>
            <a:r>
              <a:rPr kumimoji="1" lang="en-US" altLang="zh-CN" sz="1800" dirty="0">
                <a:solidFill>
                  <a:srgbClr val="FF00FF"/>
                </a:solidFill>
                <a:latin typeface="Consolas" pitchFamily="49" charset="0"/>
                <a:ea typeface="仿宋" pitchFamily="49" charset="-122"/>
                <a:cs typeface="Consolas" pitchFamily="49" charset="0"/>
              </a:rPr>
              <a:t>p-&gt;next=</a:t>
            </a:r>
            <a:r>
              <a:rPr kumimoji="1" lang="en-US" altLang="zh-CN" sz="1800" dirty="0" err="1">
                <a:solidFill>
                  <a:srgbClr val="FF00FF"/>
                </a:solidFill>
                <a:latin typeface="Consolas" pitchFamily="49" charset="0"/>
                <a:ea typeface="仿宋" pitchFamily="49" charset="-122"/>
                <a:cs typeface="Consolas" pitchFamily="49" charset="0"/>
              </a:rPr>
              <a:t>L2</a:t>
            </a:r>
            <a:r>
              <a:rPr kumimoji="1" lang="en-US" altLang="zh-CN" sz="1800" dirty="0">
                <a:solidFill>
                  <a:srgbClr val="FF00FF"/>
                </a:solidFill>
                <a:latin typeface="Consolas" pitchFamily="49" charset="0"/>
                <a:ea typeface="仿宋" pitchFamily="49" charset="-122"/>
                <a:cs typeface="Consolas" pitchFamily="49" charset="0"/>
              </a:rPr>
              <a:t>-&gt;next;	</a:t>
            </a:r>
            <a:r>
              <a:rPr kumimoji="1" lang="en-US" altLang="zh-CN" sz="1800" dirty="0">
                <a:solidFill>
                  <a:srgbClr val="0070C0"/>
                </a:solidFill>
                <a:latin typeface="Consolas" pitchFamily="49" charset="0"/>
                <a:ea typeface="仿宋" pitchFamily="49" charset="-122"/>
                <a:cs typeface="Consolas" pitchFamily="49" charset="0"/>
              </a:rPr>
              <a:t>//</a:t>
            </a:r>
            <a:r>
              <a:rPr kumimoji="1" lang="zh-CN" altLang="en-US" sz="1800" dirty="0">
                <a:solidFill>
                  <a:srgbClr val="0070C0"/>
                </a:solidFill>
                <a:latin typeface="Consolas" pitchFamily="49" charset="0"/>
                <a:ea typeface="仿宋" pitchFamily="49" charset="-122"/>
                <a:cs typeface="Consolas" pitchFamily="49" charset="0"/>
              </a:rPr>
              <a:t>采用头插</a:t>
            </a:r>
            <a:r>
              <a:rPr kumimoji="1" lang="zh-CN" altLang="en-US" sz="1800">
                <a:solidFill>
                  <a:srgbClr val="0070C0"/>
                </a:solidFill>
                <a:latin typeface="Consolas" pitchFamily="49" charset="0"/>
                <a:ea typeface="仿宋" pitchFamily="49" charset="-122"/>
                <a:cs typeface="Consolas" pitchFamily="49" charset="0"/>
              </a:rPr>
              <a:t>法将</a:t>
            </a:r>
            <a:r>
              <a:rPr kumimoji="1" lang="en-US" altLang="zh-CN" sz="1800">
                <a:solidFill>
                  <a:srgbClr val="0070C0"/>
                </a:solidFill>
                <a:latin typeface="Consolas" pitchFamily="49" charset="0"/>
                <a:ea typeface="仿宋" pitchFamily="49" charset="-122"/>
                <a:cs typeface="Consolas" pitchFamily="49" charset="0"/>
              </a:rPr>
              <a:t>p</a:t>
            </a:r>
            <a:r>
              <a:rPr kumimoji="1" lang="zh-CN" altLang="en-US" sz="1800" dirty="0">
                <a:solidFill>
                  <a:srgbClr val="0070C0"/>
                </a:solidFill>
                <a:latin typeface="Consolas" pitchFamily="49" charset="0"/>
                <a:ea typeface="仿宋" pitchFamily="49" charset="-122"/>
                <a:cs typeface="Consolas" pitchFamily="49" charset="0"/>
              </a:rPr>
              <a:t>插入</a:t>
            </a:r>
            <a:r>
              <a:rPr kumimoji="1" lang="en-US" altLang="zh-CN" sz="1800" dirty="0" err="1">
                <a:solidFill>
                  <a:srgbClr val="0070C0"/>
                </a:solidFill>
                <a:latin typeface="Consolas" pitchFamily="49" charset="0"/>
                <a:ea typeface="仿宋" pitchFamily="49" charset="-122"/>
                <a:cs typeface="Consolas" pitchFamily="49" charset="0"/>
              </a:rPr>
              <a:t>L2</a:t>
            </a:r>
            <a:r>
              <a:rPr kumimoji="1" lang="zh-CN" altLang="en-US" sz="1800" dirty="0">
                <a:solidFill>
                  <a:srgbClr val="0070C0"/>
                </a:solidFill>
                <a:latin typeface="Consolas" pitchFamily="49" charset="0"/>
                <a:ea typeface="仿宋" pitchFamily="49" charset="-122"/>
                <a:cs typeface="Consolas" pitchFamily="49" charset="0"/>
              </a:rPr>
              <a:t>中</a:t>
            </a:r>
          </a:p>
          <a:p>
            <a:pPr algn="l"/>
            <a:r>
              <a:rPr kumimoji="1" lang="zh-CN" altLang="en-US" sz="1800" dirty="0">
                <a:solidFill>
                  <a:srgbClr val="FF00FF"/>
                </a:solidFill>
                <a:latin typeface="Consolas" pitchFamily="49" charset="0"/>
                <a:ea typeface="仿宋" pitchFamily="49" charset="-122"/>
                <a:cs typeface="Consolas" pitchFamily="49" charset="0"/>
              </a:rPr>
              <a:t>	</a:t>
            </a:r>
            <a:r>
              <a:rPr kumimoji="1" lang="en-US" altLang="zh-CN" sz="1800" dirty="0" err="1">
                <a:solidFill>
                  <a:srgbClr val="FF00FF"/>
                </a:solidFill>
                <a:latin typeface="Consolas" pitchFamily="49" charset="0"/>
                <a:ea typeface="仿宋" pitchFamily="49" charset="-122"/>
                <a:cs typeface="Consolas" pitchFamily="49" charset="0"/>
              </a:rPr>
              <a:t>L2</a:t>
            </a:r>
            <a:r>
              <a:rPr kumimoji="1" lang="en-US" altLang="zh-CN" sz="1800" dirty="0">
                <a:solidFill>
                  <a:srgbClr val="FF00FF"/>
                </a:solidFill>
                <a:latin typeface="Consolas" pitchFamily="49" charset="0"/>
                <a:ea typeface="仿宋" pitchFamily="49" charset="-122"/>
                <a:cs typeface="Consolas" pitchFamily="49" charset="0"/>
              </a:rPr>
              <a:t>-&gt;next=p;</a:t>
            </a:r>
          </a:p>
          <a:p>
            <a:pPr algn="l"/>
            <a:r>
              <a:rPr kumimoji="1" lang="en-US" altLang="zh-CN" sz="1800" dirty="0">
                <a:solidFill>
                  <a:schemeClr val="tx2"/>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p=q;			</a:t>
            </a:r>
            <a:r>
              <a:rPr kumimoji="1" lang="en-US" altLang="zh-CN" sz="1800" dirty="0">
                <a:solidFill>
                  <a:srgbClr val="0070C0"/>
                </a:solidFill>
                <a:latin typeface="Consolas" pitchFamily="49" charset="0"/>
                <a:ea typeface="仿宋" pitchFamily="49" charset="-122"/>
                <a:cs typeface="Consolas" pitchFamily="49" charset="0"/>
              </a:rPr>
              <a:t>//p</a:t>
            </a:r>
            <a:r>
              <a:rPr kumimoji="1" lang="zh-CN" altLang="en-US" sz="1800" dirty="0">
                <a:solidFill>
                  <a:srgbClr val="0070C0"/>
                </a:solidFill>
                <a:latin typeface="Consolas" pitchFamily="49" charset="0"/>
                <a:ea typeface="仿宋" pitchFamily="49" charset="-122"/>
                <a:cs typeface="Consolas" pitchFamily="49" charset="0"/>
              </a:rPr>
              <a:t>重新指向</a:t>
            </a:r>
            <a:r>
              <a:rPr kumimoji="1" lang="en-US" altLang="zh-CN" sz="1800" i="1" err="1">
                <a:solidFill>
                  <a:srgbClr val="0070C0"/>
                </a:solidFill>
                <a:latin typeface="Consolas" pitchFamily="49" charset="0"/>
                <a:ea typeface="仿宋" pitchFamily="49" charset="-122"/>
                <a:cs typeface="Consolas" pitchFamily="49" charset="0"/>
              </a:rPr>
              <a:t>a</a:t>
            </a:r>
            <a:r>
              <a:rPr kumimoji="1" lang="en-US" altLang="zh-CN" sz="1800" baseline="-25000" err="1">
                <a:solidFill>
                  <a:srgbClr val="0070C0"/>
                </a:solidFill>
                <a:latin typeface="Consolas" pitchFamily="49" charset="0"/>
                <a:ea typeface="仿宋" pitchFamily="49" charset="-122"/>
                <a:cs typeface="Consolas" pitchFamily="49" charset="0"/>
              </a:rPr>
              <a:t>i+1</a:t>
            </a:r>
            <a:r>
              <a:rPr kumimoji="1" lang="zh-CN" altLang="en-US" sz="1800">
                <a:solidFill>
                  <a:srgbClr val="0070C0"/>
                </a:solidFill>
                <a:latin typeface="Consolas" pitchFamily="49" charset="0"/>
                <a:ea typeface="仿宋" pitchFamily="49" charset="-122"/>
                <a:cs typeface="Consolas" pitchFamily="49" charset="0"/>
              </a:rPr>
              <a:t>的结点</a:t>
            </a:r>
            <a:endParaRPr kumimoji="1" lang="zh-CN" altLang="en-US" sz="1800" dirty="0">
              <a:solidFill>
                <a:srgbClr val="0070C0"/>
              </a:solidFill>
              <a:latin typeface="Consolas" pitchFamily="49" charset="0"/>
              <a:ea typeface="仿宋" pitchFamily="49" charset="-122"/>
              <a:cs typeface="Consolas" pitchFamily="49" charset="0"/>
            </a:endParaRPr>
          </a:p>
          <a:p>
            <a:pPr algn="l"/>
            <a:r>
              <a:rPr kumimoji="1" lang="zh-CN" altLang="en-US" sz="1800">
                <a:solidFill>
                  <a:srgbClr val="0000FF"/>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rPr>
              <a:t>}</a:t>
            </a:r>
            <a:endParaRPr kumimoji="1" lang="en-US" altLang="zh-CN" sz="1800" dirty="0">
              <a:solidFill>
                <a:srgbClr val="0000FF"/>
              </a:solidFill>
              <a:latin typeface="Consolas" pitchFamily="49" charset="0"/>
              <a:ea typeface="仿宋" pitchFamily="49" charset="-122"/>
              <a:cs typeface="Consolas" pitchFamily="49" charset="0"/>
            </a:endParaRPr>
          </a:p>
          <a:p>
            <a:pPr algn="l"/>
            <a:r>
              <a:rPr kumimoji="1" lang="en-US" altLang="zh-CN" sz="1800">
                <a:solidFill>
                  <a:schemeClr val="tx2"/>
                </a:solidFill>
                <a:latin typeface="Consolas" pitchFamily="49" charset="0"/>
                <a:ea typeface="仿宋" pitchFamily="49" charset="-122"/>
                <a:cs typeface="Consolas" pitchFamily="49" charset="0"/>
              </a:rPr>
              <a:t>   </a:t>
            </a:r>
            <a:r>
              <a:rPr kumimoji="1" lang="en-US" altLang="zh-CN" sz="1800">
                <a:solidFill>
                  <a:srgbClr val="000000"/>
                </a:solidFill>
                <a:latin typeface="Consolas" pitchFamily="49" charset="0"/>
                <a:ea typeface="仿宋" pitchFamily="49" charset="-122"/>
                <a:cs typeface="Consolas" pitchFamily="49" charset="0"/>
              </a:rPr>
              <a:t>r1-</a:t>
            </a:r>
            <a:r>
              <a:rPr kumimoji="1" lang="en-US" altLang="zh-CN" sz="1800" dirty="0">
                <a:solidFill>
                  <a:srgbClr val="000000"/>
                </a:solidFill>
                <a:latin typeface="Consolas" pitchFamily="49" charset="0"/>
                <a:ea typeface="仿宋" pitchFamily="49" charset="-122"/>
                <a:cs typeface="Consolas" pitchFamily="49" charset="0"/>
              </a:rPr>
              <a:t>&gt;next=NULL;</a:t>
            </a:r>
            <a:r>
              <a:rPr kumimoji="1" lang="en-US" altLang="zh-CN" sz="1800" dirty="0">
                <a:solidFill>
                  <a:srgbClr val="00B0F0"/>
                </a:solidFill>
                <a:latin typeface="Consolas" pitchFamily="49" charset="0"/>
                <a:ea typeface="仿宋" pitchFamily="49" charset="-122"/>
                <a:cs typeface="Consolas" pitchFamily="49" charset="0"/>
              </a:rPr>
              <a:t>		</a:t>
            </a:r>
            <a:r>
              <a:rPr kumimoji="1" lang="en-US" altLang="zh-CN" sz="1800">
                <a:solidFill>
                  <a:srgbClr val="0070C0"/>
                </a:solidFill>
                <a:latin typeface="Consolas" pitchFamily="49" charset="0"/>
                <a:ea typeface="仿宋" pitchFamily="49" charset="-122"/>
                <a:cs typeface="Consolas" pitchFamily="49" charset="0"/>
              </a:rPr>
              <a:t>//</a:t>
            </a:r>
            <a:r>
              <a:rPr kumimoji="1" lang="zh-CN" altLang="en-US" sz="1800">
                <a:solidFill>
                  <a:srgbClr val="0070C0"/>
                </a:solidFill>
                <a:latin typeface="Consolas" pitchFamily="49" charset="0"/>
                <a:ea typeface="仿宋" pitchFamily="49" charset="-122"/>
                <a:cs typeface="Consolas" pitchFamily="49" charset="0"/>
              </a:rPr>
              <a:t>尾结点</a:t>
            </a:r>
            <a:r>
              <a:rPr kumimoji="1" lang="en-US" altLang="zh-CN" sz="1800">
                <a:solidFill>
                  <a:srgbClr val="0070C0"/>
                </a:solidFill>
                <a:latin typeface="Consolas" pitchFamily="49" charset="0"/>
                <a:ea typeface="仿宋" pitchFamily="49" charset="-122"/>
                <a:cs typeface="Consolas" pitchFamily="49" charset="0"/>
              </a:rPr>
              <a:t>next</a:t>
            </a:r>
            <a:r>
              <a:rPr kumimoji="1" lang="zh-CN" altLang="en-US" sz="1800" dirty="0">
                <a:solidFill>
                  <a:srgbClr val="0070C0"/>
                </a:solidFill>
                <a:latin typeface="Consolas" pitchFamily="49" charset="0"/>
                <a:ea typeface="仿宋" pitchFamily="49" charset="-122"/>
                <a:cs typeface="Consolas" pitchFamily="49" charset="0"/>
              </a:rPr>
              <a:t>置空</a:t>
            </a:r>
          </a:p>
          <a:p>
            <a:pPr algn="l"/>
            <a:r>
              <a:rPr kumimoji="1" lang="en-US" altLang="zh-CN" sz="1800" dirty="0">
                <a:solidFill>
                  <a:srgbClr val="0000FF"/>
                </a:solidFill>
                <a:latin typeface="Consolas" pitchFamily="49" charset="0"/>
                <a:ea typeface="仿宋" pitchFamily="49" charset="-122"/>
                <a:cs typeface="Consolas" pitchFamily="49" charset="0"/>
              </a:rPr>
              <a:t>}</a:t>
            </a:r>
          </a:p>
        </p:txBody>
      </p:sp>
      <p:sp>
        <p:nvSpPr>
          <p:cNvPr id="3" name="Rectangle 4"/>
          <p:cNvSpPr>
            <a:spLocks noChangeArrowheads="1"/>
          </p:cNvSpPr>
          <p:nvPr/>
        </p:nvSpPr>
        <p:spPr bwMode="auto">
          <a:xfrm>
            <a:off x="2647931" y="5440366"/>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latin typeface="Consolas" pitchFamily="49" charset="0"/>
              <a:ea typeface="宋体" pitchFamily="2" charset="-122"/>
              <a:cs typeface="Consolas" pitchFamily="49" charset="0"/>
            </a:endParaRPr>
          </a:p>
        </p:txBody>
      </p:sp>
      <p:sp>
        <p:nvSpPr>
          <p:cNvPr id="4" name="Rectangle 5"/>
          <p:cNvSpPr>
            <a:spLocks noChangeArrowheads="1"/>
          </p:cNvSpPr>
          <p:nvPr/>
        </p:nvSpPr>
        <p:spPr bwMode="auto">
          <a:xfrm>
            <a:off x="3008294" y="5440366"/>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latin typeface="Consolas" pitchFamily="49" charset="0"/>
              <a:ea typeface="宋体" pitchFamily="2" charset="-122"/>
              <a:cs typeface="Consolas" pitchFamily="49" charset="0"/>
            </a:endParaRPr>
          </a:p>
        </p:txBody>
      </p:sp>
      <p:sp>
        <p:nvSpPr>
          <p:cNvPr id="5" name="Line 6"/>
          <p:cNvSpPr>
            <a:spLocks noChangeShapeType="1"/>
          </p:cNvSpPr>
          <p:nvPr/>
        </p:nvSpPr>
        <p:spPr bwMode="auto">
          <a:xfrm>
            <a:off x="2300269" y="5619753"/>
            <a:ext cx="360362" cy="0"/>
          </a:xfrm>
          <a:prstGeom prst="line">
            <a:avLst/>
          </a:prstGeom>
          <a:noFill/>
          <a:ln w="28575">
            <a:solidFill>
              <a:srgbClr val="7030A0"/>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6" name="Text Box 7"/>
          <p:cNvSpPr txBox="1">
            <a:spLocks noChangeArrowheads="1"/>
          </p:cNvSpPr>
          <p:nvPr/>
        </p:nvSpPr>
        <p:spPr bwMode="auto">
          <a:xfrm>
            <a:off x="1857356" y="5440366"/>
            <a:ext cx="503238" cy="366712"/>
          </a:xfrm>
          <a:prstGeom prst="rect">
            <a:avLst/>
          </a:prstGeom>
          <a:noFill/>
          <a:ln w="9525">
            <a:noFill/>
            <a:miter lim="800000"/>
            <a:headEnd/>
            <a:tailEnd/>
          </a:ln>
          <a:effectLst/>
        </p:spPr>
        <p:txBody>
          <a:bodyPr>
            <a:spAutoFit/>
          </a:bodyPr>
          <a:lstStyle/>
          <a:p>
            <a:pPr algn="l">
              <a:spcBef>
                <a:spcPct val="50000"/>
              </a:spcBef>
            </a:pPr>
            <a:r>
              <a:rPr lang="en-US" altLang="zh-CN" sz="1800" dirty="0" err="1">
                <a:latin typeface="Consolas" pitchFamily="49" charset="0"/>
                <a:ea typeface="宋体" pitchFamily="2" charset="-122"/>
                <a:cs typeface="Consolas" pitchFamily="49" charset="0"/>
              </a:rPr>
              <a:t>L1</a:t>
            </a:r>
            <a:endParaRPr lang="en-US" altLang="zh-CN" sz="1800" dirty="0">
              <a:latin typeface="Consolas" pitchFamily="49" charset="0"/>
              <a:ea typeface="宋体" pitchFamily="2" charset="-122"/>
              <a:cs typeface="Consolas" pitchFamily="49" charset="0"/>
            </a:endParaRPr>
          </a:p>
        </p:txBody>
      </p:sp>
      <p:sp>
        <p:nvSpPr>
          <p:cNvPr id="7" name="Rectangle 8"/>
          <p:cNvSpPr>
            <a:spLocks noChangeArrowheads="1"/>
          </p:cNvSpPr>
          <p:nvPr/>
        </p:nvSpPr>
        <p:spPr bwMode="auto">
          <a:xfrm>
            <a:off x="3225781" y="4386266"/>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itchFamily="49" charset="0"/>
              <a:ea typeface="宋体" pitchFamily="2" charset="-122"/>
              <a:cs typeface="Consolas" pitchFamily="49" charset="0"/>
            </a:endParaRPr>
          </a:p>
        </p:txBody>
      </p:sp>
      <p:sp>
        <p:nvSpPr>
          <p:cNvPr id="8" name="Rectangle 9"/>
          <p:cNvSpPr>
            <a:spLocks noChangeArrowheads="1"/>
          </p:cNvSpPr>
          <p:nvPr/>
        </p:nvSpPr>
        <p:spPr bwMode="auto">
          <a:xfrm>
            <a:off x="3586144" y="4386266"/>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Consolas" pitchFamily="49" charset="0"/>
              <a:ea typeface="宋体" pitchFamily="2" charset="-122"/>
              <a:cs typeface="Consolas" pitchFamily="49" charset="0"/>
            </a:endParaRPr>
          </a:p>
        </p:txBody>
      </p:sp>
      <p:sp>
        <p:nvSpPr>
          <p:cNvPr id="9" name="Rectangle 11"/>
          <p:cNvSpPr>
            <a:spLocks noChangeArrowheads="1"/>
          </p:cNvSpPr>
          <p:nvPr/>
        </p:nvSpPr>
        <p:spPr bwMode="auto">
          <a:xfrm>
            <a:off x="4294169" y="4386266"/>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itchFamily="49" charset="0"/>
              <a:ea typeface="宋体" pitchFamily="2" charset="-122"/>
              <a:cs typeface="Consolas" pitchFamily="49" charset="0"/>
            </a:endParaRPr>
          </a:p>
        </p:txBody>
      </p:sp>
      <p:sp>
        <p:nvSpPr>
          <p:cNvPr id="10" name="Rectangle 12"/>
          <p:cNvSpPr>
            <a:spLocks noChangeArrowheads="1"/>
          </p:cNvSpPr>
          <p:nvPr/>
        </p:nvSpPr>
        <p:spPr bwMode="auto">
          <a:xfrm>
            <a:off x="4654531" y="4386266"/>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Consolas" pitchFamily="49" charset="0"/>
              <a:ea typeface="宋体" pitchFamily="2" charset="-122"/>
              <a:cs typeface="Consolas" pitchFamily="49" charset="0"/>
            </a:endParaRPr>
          </a:p>
        </p:txBody>
      </p:sp>
      <p:sp>
        <p:nvSpPr>
          <p:cNvPr id="11" name="Line 13"/>
          <p:cNvSpPr>
            <a:spLocks noChangeShapeType="1"/>
          </p:cNvSpPr>
          <p:nvPr/>
        </p:nvSpPr>
        <p:spPr bwMode="auto">
          <a:xfrm>
            <a:off x="3946506" y="4565653"/>
            <a:ext cx="360363" cy="0"/>
          </a:xfrm>
          <a:prstGeom prst="line">
            <a:avLst/>
          </a:prstGeom>
          <a:noFill/>
          <a:ln w="9525">
            <a:solidFill>
              <a:schemeClr val="tx1"/>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12" name="Rectangle 14"/>
          <p:cNvSpPr>
            <a:spLocks noChangeArrowheads="1"/>
          </p:cNvSpPr>
          <p:nvPr/>
        </p:nvSpPr>
        <p:spPr bwMode="auto">
          <a:xfrm>
            <a:off x="6707169" y="4386266"/>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itchFamily="49" charset="0"/>
              <a:ea typeface="宋体" pitchFamily="2" charset="-122"/>
              <a:cs typeface="Consolas" pitchFamily="49" charset="0"/>
            </a:endParaRPr>
          </a:p>
        </p:txBody>
      </p:sp>
      <p:sp>
        <p:nvSpPr>
          <p:cNvPr id="13" name="Rectangle 15"/>
          <p:cNvSpPr>
            <a:spLocks noChangeArrowheads="1"/>
          </p:cNvSpPr>
          <p:nvPr/>
        </p:nvSpPr>
        <p:spPr bwMode="auto">
          <a:xfrm>
            <a:off x="7067531" y="4386266"/>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14" name="Freeform 16"/>
          <p:cNvSpPr>
            <a:spLocks/>
          </p:cNvSpPr>
          <p:nvPr/>
        </p:nvSpPr>
        <p:spPr bwMode="auto">
          <a:xfrm>
            <a:off x="6232506" y="4564066"/>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15" name="Text Box 19"/>
          <p:cNvSpPr txBox="1">
            <a:spLocks noChangeArrowheads="1"/>
          </p:cNvSpPr>
          <p:nvPr/>
        </p:nvSpPr>
        <p:spPr bwMode="auto">
          <a:xfrm>
            <a:off x="3035281" y="3857628"/>
            <a:ext cx="360363" cy="366713"/>
          </a:xfrm>
          <a:prstGeom prst="rect">
            <a:avLst/>
          </a:prstGeom>
          <a:noFill/>
          <a:ln w="9525">
            <a:noFill/>
            <a:miter lim="800000"/>
            <a:headEnd/>
            <a:tailEnd/>
          </a:ln>
          <a:effectLst/>
        </p:spPr>
        <p:txBody>
          <a:bodyPr>
            <a:spAutoFit/>
          </a:bodyPr>
          <a:lstStyle/>
          <a:p>
            <a:pPr algn="l">
              <a:spcBef>
                <a:spcPct val="50000"/>
              </a:spcBef>
            </a:pPr>
            <a:r>
              <a:rPr lang="en-US" altLang="zh-CN" sz="1800" i="1" dirty="0">
                <a:latin typeface="Consolas" pitchFamily="49" charset="0"/>
                <a:ea typeface="宋体" pitchFamily="2" charset="-122"/>
                <a:cs typeface="Consolas" pitchFamily="49" charset="0"/>
              </a:rPr>
              <a:t>p</a:t>
            </a:r>
          </a:p>
        </p:txBody>
      </p:sp>
      <p:sp>
        <p:nvSpPr>
          <p:cNvPr id="16" name="Freeform 20"/>
          <p:cNvSpPr>
            <a:spLocks/>
          </p:cNvSpPr>
          <p:nvPr/>
        </p:nvSpPr>
        <p:spPr bwMode="auto">
          <a:xfrm>
            <a:off x="4764069" y="4565653"/>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17" name="Text Box 21"/>
          <p:cNvSpPr txBox="1">
            <a:spLocks noChangeArrowheads="1"/>
          </p:cNvSpPr>
          <p:nvPr/>
        </p:nvSpPr>
        <p:spPr bwMode="auto">
          <a:xfrm>
            <a:off x="5411769" y="4144966"/>
            <a:ext cx="720725" cy="579437"/>
          </a:xfrm>
          <a:prstGeom prst="rect">
            <a:avLst/>
          </a:prstGeom>
          <a:noFill/>
          <a:ln w="9525">
            <a:noFill/>
            <a:miter lim="800000"/>
            <a:headEnd/>
            <a:tailEnd/>
          </a:ln>
          <a:effectLst/>
        </p:spPr>
        <p:txBody>
          <a:bodyPr>
            <a:spAutoFit/>
          </a:bodyPr>
          <a:lstStyle/>
          <a:p>
            <a:pPr algn="l">
              <a:spcBef>
                <a:spcPct val="50000"/>
              </a:spcBef>
            </a:pPr>
            <a:r>
              <a:rPr lang="en-US" altLang="zh-CN" sz="3200" b="0">
                <a:latin typeface="Consolas" pitchFamily="49" charset="0"/>
                <a:ea typeface="宋体" pitchFamily="2" charset="-122"/>
                <a:cs typeface="Consolas" pitchFamily="49" charset="0"/>
              </a:rPr>
              <a:t>…</a:t>
            </a:r>
          </a:p>
        </p:txBody>
      </p:sp>
      <p:sp>
        <p:nvSpPr>
          <p:cNvPr id="18" name="Rectangle 23"/>
          <p:cNvSpPr>
            <a:spLocks noChangeArrowheads="1"/>
          </p:cNvSpPr>
          <p:nvPr/>
        </p:nvSpPr>
        <p:spPr bwMode="auto">
          <a:xfrm>
            <a:off x="2647931" y="6081716"/>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latin typeface="Consolas" pitchFamily="49" charset="0"/>
              <a:ea typeface="宋体" pitchFamily="2" charset="-122"/>
              <a:cs typeface="Consolas" pitchFamily="49" charset="0"/>
            </a:endParaRPr>
          </a:p>
        </p:txBody>
      </p:sp>
      <p:sp>
        <p:nvSpPr>
          <p:cNvPr id="19" name="Rectangle 24"/>
          <p:cNvSpPr>
            <a:spLocks noChangeArrowheads="1"/>
          </p:cNvSpPr>
          <p:nvPr/>
        </p:nvSpPr>
        <p:spPr bwMode="auto">
          <a:xfrm>
            <a:off x="3008294" y="6081716"/>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latin typeface="Consolas" pitchFamily="49" charset="0"/>
              <a:ea typeface="宋体" pitchFamily="2" charset="-122"/>
              <a:cs typeface="Consolas" pitchFamily="49" charset="0"/>
            </a:endParaRPr>
          </a:p>
        </p:txBody>
      </p:sp>
      <p:sp>
        <p:nvSpPr>
          <p:cNvPr id="20" name="Line 25"/>
          <p:cNvSpPr>
            <a:spLocks noChangeShapeType="1"/>
          </p:cNvSpPr>
          <p:nvPr/>
        </p:nvSpPr>
        <p:spPr bwMode="auto">
          <a:xfrm>
            <a:off x="2300269" y="6261103"/>
            <a:ext cx="360362" cy="0"/>
          </a:xfrm>
          <a:prstGeom prst="line">
            <a:avLst/>
          </a:prstGeom>
          <a:noFill/>
          <a:ln w="28575">
            <a:solidFill>
              <a:srgbClr val="7030A0"/>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21" name="Text Box 26"/>
          <p:cNvSpPr txBox="1">
            <a:spLocks noChangeArrowheads="1"/>
          </p:cNvSpPr>
          <p:nvPr/>
        </p:nvSpPr>
        <p:spPr bwMode="auto">
          <a:xfrm>
            <a:off x="1857356" y="6081716"/>
            <a:ext cx="503238" cy="366712"/>
          </a:xfrm>
          <a:prstGeom prst="rect">
            <a:avLst/>
          </a:prstGeom>
          <a:noFill/>
          <a:ln w="9525">
            <a:noFill/>
            <a:miter lim="800000"/>
            <a:headEnd/>
            <a:tailEnd/>
          </a:ln>
          <a:effectLst/>
        </p:spPr>
        <p:txBody>
          <a:bodyPr>
            <a:spAutoFit/>
          </a:bodyPr>
          <a:lstStyle/>
          <a:p>
            <a:pPr algn="l">
              <a:spcBef>
                <a:spcPct val="50000"/>
              </a:spcBef>
            </a:pPr>
            <a:r>
              <a:rPr lang="en-US" altLang="zh-CN" sz="1800">
                <a:latin typeface="Consolas" pitchFamily="49" charset="0"/>
                <a:ea typeface="宋体" pitchFamily="2" charset="-122"/>
                <a:cs typeface="Consolas" pitchFamily="49" charset="0"/>
              </a:rPr>
              <a:t>L2</a:t>
            </a:r>
          </a:p>
        </p:txBody>
      </p:sp>
      <p:grpSp>
        <p:nvGrpSpPr>
          <p:cNvPr id="22" name="Group 34"/>
          <p:cNvGrpSpPr>
            <a:grpSpLocks/>
          </p:cNvGrpSpPr>
          <p:nvPr/>
        </p:nvGrpSpPr>
        <p:grpSpPr bwMode="auto">
          <a:xfrm>
            <a:off x="3441681" y="4792666"/>
            <a:ext cx="2689225" cy="1368425"/>
            <a:chOff x="1730" y="1842"/>
            <a:chExt cx="1694" cy="862"/>
          </a:xfrm>
        </p:grpSpPr>
        <p:sp>
          <p:nvSpPr>
            <p:cNvPr id="23" name="Freeform 28"/>
            <p:cNvSpPr>
              <a:spLocks/>
            </p:cNvSpPr>
            <p:nvPr/>
          </p:nvSpPr>
          <p:spPr bwMode="auto">
            <a:xfrm>
              <a:off x="1730" y="1842"/>
              <a:ext cx="680" cy="862"/>
            </a:xfrm>
            <a:custGeom>
              <a:avLst/>
              <a:gdLst/>
              <a:ahLst/>
              <a:cxnLst>
                <a:cxn ang="0">
                  <a:pos x="680" y="0"/>
                </a:cxn>
                <a:cxn ang="0">
                  <a:pos x="670" y="202"/>
                </a:cxn>
                <a:cxn ang="0">
                  <a:pos x="646" y="341"/>
                </a:cxn>
                <a:cxn ang="0">
                  <a:pos x="590" y="478"/>
                </a:cxn>
                <a:cxn ang="0">
                  <a:pos x="522" y="594"/>
                </a:cxn>
                <a:cxn ang="0">
                  <a:pos x="438" y="690"/>
                </a:cxn>
                <a:cxn ang="0">
                  <a:pos x="346" y="762"/>
                </a:cxn>
                <a:cxn ang="0">
                  <a:pos x="234" y="814"/>
                </a:cxn>
                <a:cxn ang="0">
                  <a:pos x="0" y="862"/>
                </a:cxn>
              </a:cxnLst>
              <a:rect l="0" t="0" r="r" b="b"/>
              <a:pathLst>
                <a:path w="680" h="862">
                  <a:moveTo>
                    <a:pt x="680" y="0"/>
                  </a:moveTo>
                  <a:lnTo>
                    <a:pt x="670" y="202"/>
                  </a:lnTo>
                  <a:lnTo>
                    <a:pt x="646" y="341"/>
                  </a:lnTo>
                  <a:lnTo>
                    <a:pt x="590" y="478"/>
                  </a:lnTo>
                  <a:lnTo>
                    <a:pt x="522" y="594"/>
                  </a:lnTo>
                  <a:lnTo>
                    <a:pt x="438" y="690"/>
                  </a:lnTo>
                  <a:lnTo>
                    <a:pt x="346" y="762"/>
                  </a:lnTo>
                  <a:lnTo>
                    <a:pt x="234" y="814"/>
                  </a:lnTo>
                  <a:lnTo>
                    <a:pt x="0" y="862"/>
                  </a:lnTo>
                </a:path>
              </a:pathLst>
            </a:custGeom>
            <a:noFill/>
            <a:ln w="38100" cap="flat" cmpd="sng">
              <a:solidFill>
                <a:srgbClr val="C00000"/>
              </a:solidFill>
              <a:prstDash val="solid"/>
              <a:miter lim="800000"/>
              <a:headEnd type="none" w="med" len="med"/>
              <a:tailEnd type="triangle" w="med" len="med"/>
            </a:ln>
            <a:effectLst/>
          </p:spPr>
          <p:txBody>
            <a:bodyPr wrap="none"/>
            <a:lstStyle/>
            <a:p>
              <a:endParaRPr lang="zh-CN" altLang="en-US">
                <a:latin typeface="Consolas" pitchFamily="49" charset="0"/>
                <a:cs typeface="Consolas" pitchFamily="49" charset="0"/>
              </a:endParaRPr>
            </a:p>
          </p:txBody>
        </p:sp>
        <p:sp>
          <p:nvSpPr>
            <p:cNvPr id="24" name="Text Box 29"/>
            <p:cNvSpPr txBox="1">
              <a:spLocks noChangeArrowheads="1"/>
            </p:cNvSpPr>
            <p:nvPr/>
          </p:nvSpPr>
          <p:spPr bwMode="auto">
            <a:xfrm>
              <a:off x="2245" y="2296"/>
              <a:ext cx="1179" cy="250"/>
            </a:xfrm>
            <a:prstGeom prst="rect">
              <a:avLst/>
            </a:prstGeom>
            <a:noFill/>
            <a:ln w="9525">
              <a:noFill/>
              <a:miter lim="800000"/>
              <a:headEnd/>
              <a:tailEnd/>
            </a:ln>
            <a:effectLst/>
          </p:spPr>
          <p:txBody>
            <a:bodyPr>
              <a:spAutoFit/>
            </a:bodyPr>
            <a:lstStyle/>
            <a:p>
              <a:pPr algn="l">
                <a:spcBef>
                  <a:spcPct val="50000"/>
                </a:spcBef>
              </a:pPr>
              <a:r>
                <a:rPr lang="zh-CN" altLang="en-US" sz="2000" dirty="0">
                  <a:latin typeface="Consolas" pitchFamily="49" charset="0"/>
                  <a:ea typeface="楷体" pitchFamily="49" charset="-122"/>
                  <a:cs typeface="Consolas" pitchFamily="49" charset="0"/>
                </a:rPr>
                <a:t>头插法建表</a:t>
              </a:r>
            </a:p>
          </p:txBody>
        </p:sp>
      </p:grpSp>
      <p:grpSp>
        <p:nvGrpSpPr>
          <p:cNvPr id="25" name="Group 33"/>
          <p:cNvGrpSpPr>
            <a:grpSpLocks/>
          </p:cNvGrpSpPr>
          <p:nvPr/>
        </p:nvGrpSpPr>
        <p:grpSpPr bwMode="auto">
          <a:xfrm>
            <a:off x="2387581" y="4864103"/>
            <a:ext cx="1871663" cy="647700"/>
            <a:chOff x="1066" y="1887"/>
            <a:chExt cx="1179" cy="408"/>
          </a:xfrm>
        </p:grpSpPr>
        <p:sp>
          <p:nvSpPr>
            <p:cNvPr id="26" name="Freeform 27"/>
            <p:cNvSpPr>
              <a:spLocks/>
            </p:cNvSpPr>
            <p:nvPr/>
          </p:nvSpPr>
          <p:spPr bwMode="auto">
            <a:xfrm>
              <a:off x="1730" y="1887"/>
              <a:ext cx="278" cy="408"/>
            </a:xfrm>
            <a:custGeom>
              <a:avLst/>
              <a:gdLst/>
              <a:ahLst/>
              <a:cxnLst>
                <a:cxn ang="0">
                  <a:pos x="272" y="0"/>
                </a:cxn>
                <a:cxn ang="0">
                  <a:pos x="278" y="136"/>
                </a:cxn>
                <a:cxn ang="0">
                  <a:pos x="274" y="197"/>
                </a:cxn>
                <a:cxn ang="0">
                  <a:pos x="254" y="269"/>
                </a:cxn>
                <a:cxn ang="0">
                  <a:pos x="214" y="321"/>
                </a:cxn>
                <a:cxn ang="0">
                  <a:pos x="170" y="369"/>
                </a:cxn>
                <a:cxn ang="0">
                  <a:pos x="0" y="408"/>
                </a:cxn>
              </a:cxnLst>
              <a:rect l="0" t="0" r="r" b="b"/>
              <a:pathLst>
                <a:path w="278" h="408">
                  <a:moveTo>
                    <a:pt x="272" y="0"/>
                  </a:moveTo>
                  <a:lnTo>
                    <a:pt x="278" y="136"/>
                  </a:lnTo>
                  <a:lnTo>
                    <a:pt x="274" y="197"/>
                  </a:lnTo>
                  <a:lnTo>
                    <a:pt x="254" y="269"/>
                  </a:lnTo>
                  <a:lnTo>
                    <a:pt x="214" y="321"/>
                  </a:lnTo>
                  <a:lnTo>
                    <a:pt x="170" y="369"/>
                  </a:lnTo>
                  <a:lnTo>
                    <a:pt x="0" y="408"/>
                  </a:lnTo>
                </a:path>
              </a:pathLst>
            </a:custGeom>
            <a:noFill/>
            <a:ln w="38100" cap="flat" cmpd="sng">
              <a:solidFill>
                <a:srgbClr val="C00000"/>
              </a:solidFill>
              <a:prstDash val="solid"/>
              <a:miter lim="800000"/>
              <a:headEnd type="none" w="med" len="med"/>
              <a:tailEnd type="triangle" w="med" len="med"/>
            </a:ln>
            <a:effectLst/>
          </p:spPr>
          <p:txBody>
            <a:bodyPr wrap="none"/>
            <a:lstStyle/>
            <a:p>
              <a:endParaRPr lang="zh-CN" altLang="en-US">
                <a:latin typeface="Consolas" pitchFamily="49" charset="0"/>
                <a:cs typeface="Consolas" pitchFamily="49" charset="0"/>
              </a:endParaRPr>
            </a:p>
          </p:txBody>
        </p:sp>
        <p:sp>
          <p:nvSpPr>
            <p:cNvPr id="27" name="Text Box 30"/>
            <p:cNvSpPr txBox="1">
              <a:spLocks noChangeArrowheads="1"/>
            </p:cNvSpPr>
            <p:nvPr/>
          </p:nvSpPr>
          <p:spPr bwMode="auto">
            <a:xfrm>
              <a:off x="1066" y="1888"/>
              <a:ext cx="1179" cy="250"/>
            </a:xfrm>
            <a:prstGeom prst="rect">
              <a:avLst/>
            </a:prstGeom>
            <a:noFill/>
            <a:ln w="9525">
              <a:noFill/>
              <a:miter lim="800000"/>
              <a:headEnd/>
              <a:tailEnd/>
            </a:ln>
            <a:effectLst/>
          </p:spPr>
          <p:txBody>
            <a:bodyPr>
              <a:spAutoFit/>
            </a:bodyPr>
            <a:lstStyle/>
            <a:p>
              <a:pPr algn="l">
                <a:spcBef>
                  <a:spcPct val="50000"/>
                </a:spcBef>
              </a:pPr>
              <a:r>
                <a:rPr lang="zh-CN" altLang="en-US" sz="2000" dirty="0">
                  <a:latin typeface="Consolas" pitchFamily="49" charset="0"/>
                  <a:ea typeface="楷体" pitchFamily="49" charset="-122"/>
                  <a:cs typeface="Consolas" pitchFamily="49" charset="0"/>
                </a:rPr>
                <a:t>尾插法建表</a:t>
              </a:r>
            </a:p>
          </p:txBody>
        </p:sp>
      </p:grpSp>
      <p:sp>
        <p:nvSpPr>
          <p:cNvPr id="28" name="Line 31"/>
          <p:cNvSpPr>
            <a:spLocks noChangeShapeType="1"/>
          </p:cNvSpPr>
          <p:nvPr/>
        </p:nvSpPr>
        <p:spPr bwMode="auto">
          <a:xfrm>
            <a:off x="3395644" y="4002091"/>
            <a:ext cx="0" cy="358775"/>
          </a:xfrm>
          <a:prstGeom prst="line">
            <a:avLst/>
          </a:prstGeom>
          <a:noFill/>
          <a:ln w="28575">
            <a:solidFill>
              <a:srgbClr val="FF00FF"/>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9" name="下箭头 28"/>
          <p:cNvSpPr/>
          <p:nvPr/>
        </p:nvSpPr>
        <p:spPr>
          <a:xfrm>
            <a:off x="4071934" y="3643314"/>
            <a:ext cx="285752" cy="428628"/>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31" name="幻灯片编号占位符 30"/>
          <p:cNvSpPr>
            <a:spLocks noGrp="1"/>
          </p:cNvSpPr>
          <p:nvPr>
            <p:ph type="sldNum" sz="quarter" idx="12"/>
          </p:nvPr>
        </p:nvSpPr>
        <p:spPr/>
        <p:txBody>
          <a:bodyPr/>
          <a:lstStyle/>
          <a:p>
            <a:fld id="{BC067DFE-42A7-4CB5-93C4-F2F97DA7580C}" type="slidenum">
              <a:rPr lang="en-US" altLang="zh-CN" smtClean="0"/>
              <a:pPr/>
              <a:t>80</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advTm="10974"/>
    </mc:Choice>
    <mc:Fallback xmlns="">
      <p:transition xmlns:p14="http://schemas.microsoft.com/office/powerpoint/2010/main" spd="slow" advTm="10974"/>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algn="just">
              <a:defRPr/>
            </a:pPr>
            <a:r>
              <a:rPr lang="zh-CN" altLang="en-US" b="0" dirty="0">
                <a:latin typeface="等线" panose="02010600030101010101" pitchFamily="2" charset="-122"/>
                <a:ea typeface="等线" panose="02010600030101010101" pitchFamily="2" charset="-122"/>
              </a:rPr>
              <a:t>例</a:t>
            </a:r>
            <a:r>
              <a:rPr lang="en-US" altLang="zh-CN" b="0" dirty="0">
                <a:latin typeface="等线" panose="02010600030101010101" pitchFamily="2" charset="-122"/>
                <a:ea typeface="等线" panose="02010600030101010101" pitchFamily="2" charset="-122"/>
              </a:rPr>
              <a:t>:</a:t>
            </a:r>
            <a:r>
              <a:rPr lang="zh-CN" altLang="en-US" b="0" dirty="0">
                <a:latin typeface="等线" panose="02010600030101010101" pitchFamily="2" charset="-122"/>
                <a:ea typeface="等线" panose="02010600030101010101" pitchFamily="2" charset="-122"/>
              </a:rPr>
              <a:t>已知一个带有表头节点的单链表，节点结构为：</a:t>
            </a:r>
            <a:endParaRPr lang="en-US" altLang="zh-CN" b="0" dirty="0">
              <a:latin typeface="等线" panose="02010600030101010101" pitchFamily="2" charset="-122"/>
              <a:ea typeface="等线" panose="02010600030101010101" pitchFamily="2" charset="-122"/>
            </a:endParaRPr>
          </a:p>
          <a:p>
            <a:pPr algn="just">
              <a:defRPr/>
            </a:pPr>
            <a:endParaRPr lang="en-US" altLang="zh-CN" sz="1800" b="0" dirty="0">
              <a:latin typeface="等线" panose="02010600030101010101" pitchFamily="2" charset="-122"/>
              <a:ea typeface="等线" panose="02010600030101010101" pitchFamily="2" charset="-122"/>
            </a:endParaRPr>
          </a:p>
          <a:p>
            <a:pPr algn="just">
              <a:defRPr/>
            </a:pPr>
            <a:endParaRPr lang="en-US" altLang="zh-CN" sz="1800" b="0" dirty="0">
              <a:latin typeface="等线" panose="02010600030101010101" pitchFamily="2" charset="-122"/>
              <a:ea typeface="等线" panose="02010600030101010101" pitchFamily="2" charset="-122"/>
            </a:endParaRPr>
          </a:p>
          <a:p>
            <a:pPr marL="0" indent="0" algn="just">
              <a:buFont typeface="Wingdings 2" panose="05020102010507070707" pitchFamily="18" charset="2"/>
              <a:buNone/>
              <a:defRPr/>
            </a:pPr>
            <a:r>
              <a:rPr lang="zh-CN" altLang="en-US" b="0" dirty="0">
                <a:latin typeface="等线" panose="02010600030101010101" pitchFamily="2" charset="-122"/>
                <a:ea typeface="等线" panose="02010600030101010101" pitchFamily="2" charset="-122"/>
              </a:rPr>
              <a:t>假设该单链表只给出了头指针</a:t>
            </a:r>
            <a:r>
              <a:rPr lang="en-US" altLang="zh-CN" b="0" dirty="0">
                <a:latin typeface="等线" panose="02010600030101010101" pitchFamily="2" charset="-122"/>
                <a:ea typeface="等线" panose="02010600030101010101" pitchFamily="2" charset="-122"/>
              </a:rPr>
              <a:t>list</a:t>
            </a:r>
            <a:r>
              <a:rPr lang="zh-CN" altLang="en-US" b="0" dirty="0">
                <a:latin typeface="等线" panose="02010600030101010101" pitchFamily="2" charset="-122"/>
                <a:ea typeface="等线" panose="02010600030101010101" pitchFamily="2" charset="-122"/>
              </a:rPr>
              <a:t>。在不改变链表的前提下，请设计一个尽可能高效的算法，查找链表中倒数第</a:t>
            </a:r>
            <a:r>
              <a:rPr lang="en-US" altLang="zh-CN" b="0" dirty="0">
                <a:latin typeface="等线" panose="02010600030101010101" pitchFamily="2" charset="-122"/>
                <a:ea typeface="等线" panose="02010600030101010101" pitchFamily="2" charset="-122"/>
              </a:rPr>
              <a:t>k</a:t>
            </a:r>
            <a:r>
              <a:rPr lang="zh-CN" altLang="en-US" b="0" dirty="0">
                <a:latin typeface="等线" panose="02010600030101010101" pitchFamily="2" charset="-122"/>
                <a:ea typeface="等线" panose="02010600030101010101" pitchFamily="2" charset="-122"/>
              </a:rPr>
              <a:t>个位置上的节点（</a:t>
            </a:r>
            <a:r>
              <a:rPr lang="en-US" altLang="zh-CN" b="0" dirty="0">
                <a:latin typeface="等线" panose="02010600030101010101" pitchFamily="2" charset="-122"/>
                <a:ea typeface="等线" panose="02010600030101010101" pitchFamily="2" charset="-122"/>
              </a:rPr>
              <a:t>k</a:t>
            </a:r>
            <a:r>
              <a:rPr lang="zh-CN" altLang="en-US" b="0" dirty="0">
                <a:latin typeface="等线" panose="02010600030101010101" pitchFamily="2" charset="-122"/>
                <a:ea typeface="等线" panose="02010600030101010101" pitchFamily="2" charset="-122"/>
              </a:rPr>
              <a:t>为正整数）。若查找成功，算法输出该节点的</a:t>
            </a:r>
            <a:r>
              <a:rPr lang="en-US" altLang="zh-CN" b="0" dirty="0">
                <a:latin typeface="等线" panose="02010600030101010101" pitchFamily="2" charset="-122"/>
                <a:ea typeface="等线" panose="02010600030101010101" pitchFamily="2" charset="-122"/>
              </a:rPr>
              <a:t>data</a:t>
            </a:r>
            <a:r>
              <a:rPr lang="zh-CN" altLang="en-US" b="0" dirty="0">
                <a:latin typeface="等线" panose="02010600030101010101" pitchFamily="2" charset="-122"/>
                <a:ea typeface="等线" panose="02010600030101010101" pitchFamily="2" charset="-122"/>
              </a:rPr>
              <a:t>域的值，并返回</a:t>
            </a:r>
            <a:r>
              <a:rPr lang="en-US" altLang="zh-CN" b="0" dirty="0">
                <a:latin typeface="等线" panose="02010600030101010101" pitchFamily="2" charset="-122"/>
                <a:ea typeface="等线" panose="02010600030101010101" pitchFamily="2" charset="-122"/>
              </a:rPr>
              <a:t>1</a:t>
            </a:r>
            <a:r>
              <a:rPr lang="zh-CN" altLang="en-US" b="0" dirty="0">
                <a:latin typeface="等线" panose="02010600030101010101" pitchFamily="2" charset="-122"/>
                <a:ea typeface="等线" panose="02010600030101010101" pitchFamily="2" charset="-122"/>
              </a:rPr>
              <a:t>；否则，只返回</a:t>
            </a:r>
            <a:r>
              <a:rPr lang="en-US" altLang="zh-CN" b="0" dirty="0">
                <a:latin typeface="等线" panose="02010600030101010101" pitchFamily="2" charset="-122"/>
                <a:ea typeface="等线" panose="02010600030101010101" pitchFamily="2" charset="-122"/>
              </a:rPr>
              <a:t>0</a:t>
            </a:r>
            <a:r>
              <a:rPr lang="zh-CN" altLang="en-US" b="0" dirty="0">
                <a:latin typeface="等线" panose="02010600030101010101" pitchFamily="2" charset="-122"/>
                <a:ea typeface="等线" panose="02010600030101010101" pitchFamily="2" charset="-122"/>
              </a:rPr>
              <a:t>。 </a:t>
            </a:r>
          </a:p>
          <a:p>
            <a:pPr algn="just"/>
            <a:endParaRPr lang="zh-CN" altLang="en-US" b="0" dirty="0">
              <a:latin typeface="等线" panose="02010600030101010101" pitchFamily="2" charset="-122"/>
              <a:ea typeface="等线" panose="02010600030101010101" pitchFamily="2" charset="-122"/>
            </a:endParaRPr>
          </a:p>
        </p:txBody>
      </p:sp>
      <p:sp>
        <p:nvSpPr>
          <p:cNvPr id="3" name="标题 2"/>
          <p:cNvSpPr>
            <a:spLocks noGrp="1"/>
          </p:cNvSpPr>
          <p:nvPr>
            <p:ph type="title"/>
          </p:nvPr>
        </p:nvSpPr>
        <p:spPr/>
        <p:txBody>
          <a:bodyPr>
            <a:normAutofit fontScale="90000"/>
          </a:bodyPr>
          <a:lstStyle/>
          <a:p>
            <a:r>
              <a:rPr lang="zh-CN" altLang="en-US" b="0" dirty="0">
                <a:latin typeface="等线" panose="02010600030101010101" pitchFamily="2" charset="-122"/>
                <a:ea typeface="等线" panose="02010600030101010101" pitchFamily="2" charset="-122"/>
              </a:rPr>
              <a:t>单链表的实现</a:t>
            </a:r>
          </a:p>
        </p:txBody>
      </p:sp>
      <p:graphicFrame>
        <p:nvGraphicFramePr>
          <p:cNvPr id="4" name="Group 15"/>
          <p:cNvGraphicFramePr>
            <a:graphicFrameLocks noGrp="1"/>
          </p:cNvGraphicFramePr>
          <p:nvPr>
            <p:extLst/>
          </p:nvPr>
        </p:nvGraphicFramePr>
        <p:xfrm>
          <a:off x="3036888" y="1737617"/>
          <a:ext cx="2903537" cy="365172"/>
        </p:xfrm>
        <a:graphic>
          <a:graphicData uri="http://schemas.openxmlformats.org/drawingml/2006/table">
            <a:tbl>
              <a:tblPr/>
              <a:tblGrid>
                <a:gridCol w="1452562">
                  <a:extLst>
                    <a:ext uri="{9D8B030D-6E8A-4147-A177-3AD203B41FA5}">
                      <a16:colId xmlns:a16="http://schemas.microsoft.com/office/drawing/2014/main" val="20000"/>
                    </a:ext>
                  </a:extLst>
                </a:gridCol>
                <a:gridCol w="1450975">
                  <a:extLst>
                    <a:ext uri="{9D8B030D-6E8A-4147-A177-3AD203B41FA5}">
                      <a16:colId xmlns:a16="http://schemas.microsoft.com/office/drawing/2014/main" val="20001"/>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Verdana" pitchFamily="34" charset="0"/>
                          <a:ea typeface="宋体" pitchFamily="2" charset="-122"/>
                        </a:rPr>
                        <a:t>data</a:t>
                      </a:r>
                    </a:p>
                  </a:txBody>
                  <a:tcPr marT="45426" marB="454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Verdana" pitchFamily="34" charset="0"/>
                          <a:ea typeface="宋体" pitchFamily="2" charset="-122"/>
                        </a:rPr>
                        <a:t>link</a:t>
                      </a:r>
                    </a:p>
                  </a:txBody>
                  <a:tcPr marT="45426" marB="454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ustDataLst>
      <p:tags r:id="rId1"/>
    </p:custDataLst>
    <p:extLst>
      <p:ext uri="{BB962C8B-B14F-4D97-AF65-F5344CB8AC3E}">
        <p14:creationId xmlns:p14="http://schemas.microsoft.com/office/powerpoint/2010/main" val="239909373"/>
      </p:ext>
    </p:extLst>
  </p:cSld>
  <p:clrMapOvr>
    <a:masterClrMapping/>
  </p:clrMapOvr>
  <mc:AlternateContent xmlns:mc="http://schemas.openxmlformats.org/markup-compatibility/2006" xmlns:p14="http://schemas.microsoft.com/office/powerpoint/2010/main">
    <mc:Choice Requires="p14">
      <p:transition spd="slow" p14:dur="2000" advTm="69237"/>
    </mc:Choice>
    <mc:Fallback xmlns="">
      <p:transition xmlns:p14="http://schemas.microsoft.com/office/powerpoint/2010/main" spd="slow" advTm="69237"/>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b="0" dirty="0">
                <a:latin typeface="等线" panose="02010600030101010101" pitchFamily="2" charset="-122"/>
                <a:ea typeface="等线" panose="02010600030101010101" pitchFamily="2" charset="-122"/>
              </a:rPr>
              <a:t>单链表的实现</a:t>
            </a:r>
          </a:p>
        </p:txBody>
      </p:sp>
      <p:sp>
        <p:nvSpPr>
          <p:cNvPr id="5" name="Text Box 4">
            <a:extLst>
              <a:ext uri="{FF2B5EF4-FFF2-40B4-BE49-F238E27FC236}">
                <a16:creationId xmlns:a16="http://schemas.microsoft.com/office/drawing/2014/main" id="{DFA6680B-5BC2-4A3A-B5CA-3D6851FFA074}"/>
              </a:ext>
            </a:extLst>
          </p:cNvPr>
          <p:cNvSpPr txBox="1">
            <a:spLocks noGrp="1" noChangeArrowheads="1"/>
          </p:cNvSpPr>
          <p:nvPr>
            <p:ph sz="quarter" idx="10"/>
          </p:nvPr>
        </p:nvSpPr>
        <p:spPr bwMode="auto">
          <a:xfrm>
            <a:off x="2051720" y="1317569"/>
            <a:ext cx="5518447" cy="49917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eaLnBrk="1" hangingPunct="1">
              <a:lnSpc>
                <a:spcPct val="85000"/>
              </a:lnSpc>
              <a:buNone/>
            </a:pPr>
            <a:r>
              <a:rPr lang="en-US" altLang="zh-CN" sz="1800" dirty="0">
                <a:latin typeface="Courier New" panose="02070309020205020404" pitchFamily="49" charset="0"/>
              </a:rPr>
              <a:t>int </a:t>
            </a:r>
            <a:r>
              <a:rPr lang="en-US" altLang="zh-CN" sz="1800" dirty="0" err="1">
                <a:latin typeface="Courier New" panose="02070309020205020404" pitchFamily="49" charset="0"/>
              </a:rPr>
              <a:t>Searchk</a:t>
            </a:r>
            <a:r>
              <a:rPr lang="en-US" altLang="zh-CN" sz="1800" dirty="0">
                <a:latin typeface="Courier New" panose="02070309020205020404" pitchFamily="49" charset="0"/>
              </a:rPr>
              <a:t>(</a:t>
            </a:r>
            <a:r>
              <a:rPr lang="en-US" altLang="zh-CN" sz="1800" dirty="0" err="1">
                <a:latin typeface="Courier New" panose="02070309020205020404" pitchFamily="49" charset="0"/>
              </a:rPr>
              <a:t>LinkList</a:t>
            </a:r>
            <a:r>
              <a:rPr lang="en-US" altLang="zh-CN" sz="1800" dirty="0">
                <a:latin typeface="Courier New" panose="02070309020205020404" pitchFamily="49" charset="0"/>
              </a:rPr>
              <a:t> </a:t>
            </a:r>
            <a:r>
              <a:rPr lang="en-US" altLang="zh-CN" sz="1800" dirty="0" err="1">
                <a:latin typeface="Courier New" panose="02070309020205020404" pitchFamily="49" charset="0"/>
              </a:rPr>
              <a:t>list,int</a:t>
            </a:r>
            <a:r>
              <a:rPr lang="en-US" altLang="zh-CN" sz="1800" dirty="0">
                <a:latin typeface="Courier New" panose="02070309020205020404" pitchFamily="49" charset="0"/>
              </a:rPr>
              <a:t> k)</a:t>
            </a:r>
          </a:p>
          <a:p>
            <a:pPr marL="0" indent="0" eaLnBrk="1" hangingPunct="1">
              <a:lnSpc>
                <a:spcPct val="85000"/>
              </a:lnSpc>
              <a:buNone/>
            </a:pPr>
            <a:r>
              <a:rPr lang="en-US" altLang="zh-CN" sz="1800" dirty="0">
                <a:latin typeface="Courier New" panose="02070309020205020404" pitchFamily="49" charset="0"/>
              </a:rPr>
              <a:t>{  </a:t>
            </a:r>
            <a:r>
              <a:rPr lang="en-US" altLang="zh-CN" sz="1800" dirty="0" err="1">
                <a:latin typeface="Courier New" panose="02070309020205020404" pitchFamily="49" charset="0"/>
              </a:rPr>
              <a:t>LinkList</a:t>
            </a:r>
            <a:r>
              <a:rPr lang="en-US" altLang="zh-CN" sz="1800" dirty="0">
                <a:latin typeface="Courier New" panose="02070309020205020404" pitchFamily="49" charset="0"/>
              </a:rPr>
              <a:t> </a:t>
            </a:r>
            <a:r>
              <a:rPr lang="en-US" altLang="zh-CN" sz="1800" dirty="0" err="1">
                <a:latin typeface="Courier New" panose="02070309020205020404" pitchFamily="49" charset="0"/>
              </a:rPr>
              <a:t>p,q</a:t>
            </a:r>
            <a:r>
              <a:rPr lang="en-US" altLang="zh-CN" sz="1800" dirty="0">
                <a:latin typeface="Courier New" panose="02070309020205020404" pitchFamily="49" charset="0"/>
              </a:rPr>
              <a:t>;</a:t>
            </a:r>
          </a:p>
          <a:p>
            <a:pPr marL="0" indent="0" eaLnBrk="1" hangingPunct="1">
              <a:lnSpc>
                <a:spcPct val="85000"/>
              </a:lnSpc>
              <a:buNone/>
            </a:pPr>
            <a:r>
              <a:rPr lang="en-US" altLang="zh-CN" sz="1800" dirty="0">
                <a:latin typeface="Courier New" panose="02070309020205020404" pitchFamily="49" charset="0"/>
              </a:rPr>
              <a:t>   int count=0;</a:t>
            </a:r>
          </a:p>
          <a:p>
            <a:pPr marL="0" indent="0" eaLnBrk="1" hangingPunct="1">
              <a:lnSpc>
                <a:spcPct val="85000"/>
              </a:lnSpc>
              <a:buNone/>
            </a:pPr>
            <a:r>
              <a:rPr lang="en-US" altLang="zh-CN" sz="1800" dirty="0">
                <a:latin typeface="Courier New" panose="02070309020205020404" pitchFamily="49" charset="0"/>
              </a:rPr>
              <a:t>   p=q=list-&gt;link;</a:t>
            </a:r>
          </a:p>
          <a:p>
            <a:pPr marL="0" indent="0" eaLnBrk="1" hangingPunct="1">
              <a:lnSpc>
                <a:spcPct val="85000"/>
              </a:lnSpc>
              <a:buNone/>
            </a:pPr>
            <a:r>
              <a:rPr lang="en-US" altLang="zh-CN" sz="1800" dirty="0">
                <a:latin typeface="Courier New" panose="02070309020205020404" pitchFamily="49" charset="0"/>
              </a:rPr>
              <a:t>   while (p!=NULL)</a:t>
            </a:r>
          </a:p>
          <a:p>
            <a:pPr marL="0" indent="0" eaLnBrk="1" hangingPunct="1">
              <a:lnSpc>
                <a:spcPct val="85000"/>
              </a:lnSpc>
              <a:buNone/>
            </a:pPr>
            <a:r>
              <a:rPr lang="en-US" altLang="zh-CN" sz="1800" b="1" dirty="0">
                <a:solidFill>
                  <a:srgbClr val="FF0000"/>
                </a:solidFill>
                <a:latin typeface="Courier New" panose="02070309020205020404" pitchFamily="49" charset="0"/>
              </a:rPr>
              <a:t>   {  if (count&lt;k)</a:t>
            </a:r>
          </a:p>
          <a:p>
            <a:pPr marL="0" indent="0" eaLnBrk="1" hangingPunct="1">
              <a:lnSpc>
                <a:spcPct val="85000"/>
              </a:lnSpc>
              <a:buNone/>
            </a:pPr>
            <a:r>
              <a:rPr lang="en-US" altLang="zh-CN" sz="1800" b="1" dirty="0">
                <a:solidFill>
                  <a:srgbClr val="FF0000"/>
                </a:solidFill>
                <a:latin typeface="Courier New" panose="02070309020205020404" pitchFamily="49" charset="0"/>
              </a:rPr>
              <a:t>         count++;</a:t>
            </a:r>
          </a:p>
          <a:p>
            <a:pPr marL="0" indent="0" eaLnBrk="1" hangingPunct="1">
              <a:lnSpc>
                <a:spcPct val="85000"/>
              </a:lnSpc>
              <a:buNone/>
            </a:pPr>
            <a:r>
              <a:rPr lang="en-US" altLang="zh-CN" sz="1800" b="1" dirty="0">
                <a:solidFill>
                  <a:srgbClr val="0000FF"/>
                </a:solidFill>
                <a:latin typeface="Courier New" panose="02070309020205020404" pitchFamily="49" charset="0"/>
              </a:rPr>
              <a:t>      else</a:t>
            </a:r>
            <a:r>
              <a:rPr lang="zh-CN" altLang="en-US" sz="1800" b="1" dirty="0">
                <a:solidFill>
                  <a:srgbClr val="0000FF"/>
                </a:solidFill>
                <a:latin typeface="Courier New" panose="02070309020205020404" pitchFamily="49" charset="0"/>
              </a:rPr>
              <a:t> </a:t>
            </a:r>
            <a:r>
              <a:rPr lang="en-US" altLang="zh-CN" sz="1800" b="1" dirty="0">
                <a:solidFill>
                  <a:srgbClr val="0000FF"/>
                </a:solidFill>
                <a:latin typeface="Courier New" panose="02070309020205020404" pitchFamily="49" charset="0"/>
              </a:rPr>
              <a:t>{</a:t>
            </a:r>
          </a:p>
          <a:p>
            <a:pPr marL="0" indent="0" eaLnBrk="1" hangingPunct="1">
              <a:lnSpc>
                <a:spcPct val="85000"/>
              </a:lnSpc>
              <a:buNone/>
            </a:pPr>
            <a:r>
              <a:rPr lang="en-US" altLang="zh-CN" sz="1800" b="1" dirty="0">
                <a:solidFill>
                  <a:srgbClr val="0000FF"/>
                </a:solidFill>
                <a:latin typeface="Courier New" panose="02070309020205020404" pitchFamily="49" charset="0"/>
              </a:rPr>
              <a:t>         q=q-&gt;link;</a:t>
            </a:r>
          </a:p>
          <a:p>
            <a:pPr marL="0" indent="0" eaLnBrk="1" hangingPunct="1">
              <a:lnSpc>
                <a:spcPct val="85000"/>
              </a:lnSpc>
              <a:buNone/>
            </a:pPr>
            <a:r>
              <a:rPr lang="en-US" altLang="zh-CN" sz="1800" b="1" dirty="0">
                <a:solidFill>
                  <a:srgbClr val="0000FF"/>
                </a:solidFill>
                <a:latin typeface="Courier New" panose="02070309020205020404" pitchFamily="49" charset="0"/>
              </a:rPr>
              <a:t>         p=p-&gt;link;}</a:t>
            </a:r>
          </a:p>
          <a:p>
            <a:pPr marL="0" indent="0" eaLnBrk="1" hangingPunct="1">
              <a:lnSpc>
                <a:spcPct val="85000"/>
              </a:lnSpc>
              <a:buNone/>
            </a:pPr>
            <a:r>
              <a:rPr lang="en-US" altLang="zh-CN" sz="1800" dirty="0">
                <a:latin typeface="Courier New" panose="02070309020205020404" pitchFamily="49" charset="0"/>
              </a:rPr>
              <a:t>   }</a:t>
            </a:r>
          </a:p>
          <a:p>
            <a:pPr marL="0" indent="0" eaLnBrk="1" hangingPunct="1">
              <a:lnSpc>
                <a:spcPct val="85000"/>
              </a:lnSpc>
              <a:buNone/>
            </a:pPr>
            <a:r>
              <a:rPr lang="en-US" altLang="zh-CN" sz="1800" dirty="0">
                <a:latin typeface="Courier New" panose="02070309020205020404" pitchFamily="49" charset="0"/>
              </a:rPr>
              <a:t>   if (count&lt;k) return(0);</a:t>
            </a:r>
          </a:p>
          <a:p>
            <a:pPr marL="0" indent="0" eaLnBrk="1" hangingPunct="1">
              <a:lnSpc>
                <a:spcPct val="85000"/>
              </a:lnSpc>
              <a:buNone/>
            </a:pPr>
            <a:r>
              <a:rPr lang="en-US" altLang="zh-CN" sz="1800" dirty="0">
                <a:latin typeface="Courier New" panose="02070309020205020404" pitchFamily="49" charset="0"/>
              </a:rPr>
              <a:t>   else</a:t>
            </a:r>
          </a:p>
          <a:p>
            <a:pPr marL="0" indent="0" eaLnBrk="1" hangingPunct="1">
              <a:lnSpc>
                <a:spcPct val="85000"/>
              </a:lnSpc>
              <a:buNone/>
            </a:pPr>
            <a:r>
              <a:rPr lang="en-US" altLang="zh-CN" sz="1800" dirty="0">
                <a:latin typeface="Courier New" panose="02070309020205020404" pitchFamily="49" charset="0"/>
              </a:rPr>
              <a:t>   {   </a:t>
            </a:r>
            <a:r>
              <a:rPr lang="en-US" altLang="zh-CN" sz="1800" dirty="0" err="1">
                <a:latin typeface="Courier New" panose="02070309020205020404" pitchFamily="49" charset="0"/>
              </a:rPr>
              <a:t>printf</a:t>
            </a:r>
            <a:r>
              <a:rPr lang="en-US" altLang="zh-CN" sz="1800" dirty="0">
                <a:latin typeface="Courier New" panose="02070309020205020404" pitchFamily="49" charset="0"/>
              </a:rPr>
              <a:t>("%</a:t>
            </a:r>
            <a:r>
              <a:rPr lang="en-US" altLang="zh-CN" sz="1800" dirty="0" err="1">
                <a:latin typeface="Courier New" panose="02070309020205020404" pitchFamily="49" charset="0"/>
              </a:rPr>
              <a:t>d",q</a:t>
            </a:r>
            <a:r>
              <a:rPr lang="en-US" altLang="zh-CN" sz="1800" dirty="0">
                <a:latin typeface="Courier New" panose="02070309020205020404" pitchFamily="49" charset="0"/>
              </a:rPr>
              <a:t>-&gt;data);</a:t>
            </a:r>
          </a:p>
          <a:p>
            <a:pPr marL="0" indent="0" eaLnBrk="1" hangingPunct="1">
              <a:lnSpc>
                <a:spcPct val="85000"/>
              </a:lnSpc>
              <a:buNone/>
            </a:pPr>
            <a:r>
              <a:rPr lang="en-US" altLang="zh-CN" sz="1800" dirty="0">
                <a:latin typeface="Courier New" panose="02070309020205020404" pitchFamily="49" charset="0"/>
              </a:rPr>
              <a:t>       return(1);</a:t>
            </a:r>
          </a:p>
          <a:p>
            <a:pPr marL="0" indent="0" eaLnBrk="1" hangingPunct="1">
              <a:lnSpc>
                <a:spcPct val="85000"/>
              </a:lnSpc>
              <a:buNone/>
            </a:pPr>
            <a:r>
              <a:rPr lang="en-US" altLang="zh-CN" sz="1800" dirty="0">
                <a:latin typeface="Courier New" panose="02070309020205020404" pitchFamily="49" charset="0"/>
              </a:rPr>
              <a:t>   }</a:t>
            </a:r>
          </a:p>
          <a:p>
            <a:pPr marL="0" indent="0" eaLnBrk="1" hangingPunct="1">
              <a:lnSpc>
                <a:spcPct val="85000"/>
              </a:lnSpc>
              <a:buNone/>
            </a:pPr>
            <a:r>
              <a:rPr lang="en-US" altLang="zh-CN" sz="1800" dirty="0">
                <a:latin typeface="Courier New" panose="02070309020205020404" pitchFamily="49" charset="0"/>
              </a:rPr>
              <a:t>}</a:t>
            </a:r>
          </a:p>
        </p:txBody>
      </p:sp>
    </p:spTree>
    <p:custDataLst>
      <p:tags r:id="rId1"/>
    </p:custDataLst>
    <p:extLst>
      <p:ext uri="{BB962C8B-B14F-4D97-AF65-F5344CB8AC3E}">
        <p14:creationId xmlns:p14="http://schemas.microsoft.com/office/powerpoint/2010/main" val="4289822603"/>
      </p:ext>
    </p:extLst>
  </p:cSld>
  <p:clrMapOvr>
    <a:masterClrMapping/>
  </p:clrMapOvr>
  <mc:AlternateContent xmlns:mc="http://schemas.openxmlformats.org/markup-compatibility/2006" xmlns:p14="http://schemas.microsoft.com/office/powerpoint/2010/main">
    <mc:Choice Requires="p14">
      <p:transition spd="slow" p14:dur="2000" advTm="37518"/>
    </mc:Choice>
    <mc:Fallback xmlns="">
      <p:transition xmlns:p14="http://schemas.microsoft.com/office/powerpoint/2010/main" spd="slow" advTm="37518"/>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a:defRPr/>
            </a:pPr>
            <a:r>
              <a:rPr lang="zh-CN" altLang="en-US" b="0" dirty="0">
                <a:latin typeface="等线" panose="02010600030101010101" pitchFamily="2" charset="-122"/>
                <a:ea typeface="等线" panose="02010600030101010101" pitchFamily="2" charset="-122"/>
                <a:cs typeface="Times New Roman" pitchFamily="18" charset="0"/>
              </a:rPr>
              <a:t>例：</a:t>
            </a:r>
            <a:r>
              <a:rPr lang="zh-CN" altLang="pt-BR" b="0" dirty="0">
                <a:latin typeface="等线" panose="02010600030101010101" pitchFamily="2" charset="-122"/>
                <a:ea typeface="等线" panose="02010600030101010101" pitchFamily="2" charset="-122"/>
                <a:cs typeface="Times New Roman" pitchFamily="18" charset="0"/>
              </a:rPr>
              <a:t>假定采用带头节点的单链表保存单词，当两个单词有相同的后缀时，则可共享相同的后缀存储空间，例如</a:t>
            </a:r>
            <a:r>
              <a:rPr lang="en-US" altLang="zh-CN" b="0" dirty="0">
                <a:latin typeface="等线" panose="02010600030101010101" pitchFamily="2" charset="-122"/>
                <a:ea typeface="等线" panose="02010600030101010101" pitchFamily="2" charset="-122"/>
                <a:cs typeface="Times New Roman" pitchFamily="18" charset="0"/>
              </a:rPr>
              <a:t>, “loading”</a:t>
            </a:r>
            <a:r>
              <a:rPr lang="zh-CN" altLang="pt-BR" b="0" dirty="0">
                <a:latin typeface="等线" panose="02010600030101010101" pitchFamily="2" charset="-122"/>
                <a:ea typeface="等线" panose="02010600030101010101" pitchFamily="2" charset="-122"/>
                <a:cs typeface="Times New Roman" pitchFamily="18" charset="0"/>
              </a:rPr>
              <a:t>和</a:t>
            </a:r>
            <a:r>
              <a:rPr lang="en-US" altLang="zh-CN" b="0" dirty="0">
                <a:latin typeface="等线" panose="02010600030101010101" pitchFamily="2" charset="-122"/>
                <a:ea typeface="等线" panose="02010600030101010101" pitchFamily="2" charset="-122"/>
                <a:cs typeface="Times New Roman" pitchFamily="18" charset="0"/>
              </a:rPr>
              <a:t>“being”</a:t>
            </a:r>
            <a:r>
              <a:rPr lang="zh-CN" altLang="en-US" b="0" dirty="0">
                <a:latin typeface="等线" panose="02010600030101010101" pitchFamily="2" charset="-122"/>
                <a:ea typeface="等线" panose="02010600030101010101" pitchFamily="2" charset="-122"/>
                <a:cs typeface="Times New Roman" pitchFamily="18" charset="0"/>
              </a:rPr>
              <a:t>，</a:t>
            </a:r>
            <a:r>
              <a:rPr lang="zh-CN" altLang="pt-BR" b="0" dirty="0">
                <a:latin typeface="等线" panose="02010600030101010101" pitchFamily="2" charset="-122"/>
                <a:ea typeface="等线" panose="02010600030101010101" pitchFamily="2" charset="-122"/>
                <a:cs typeface="Times New Roman" pitchFamily="18" charset="0"/>
              </a:rPr>
              <a:t>如下图所示。设</a:t>
            </a:r>
            <a:r>
              <a:rPr lang="pt-BR" altLang="zh-CN" b="0" dirty="0">
                <a:latin typeface="等线" panose="02010600030101010101" pitchFamily="2" charset="-122"/>
                <a:ea typeface="等线" panose="02010600030101010101" pitchFamily="2" charset="-122"/>
                <a:cs typeface="Times New Roman" pitchFamily="18" charset="0"/>
              </a:rPr>
              <a:t>str1</a:t>
            </a:r>
            <a:r>
              <a:rPr lang="zh-CN" altLang="pt-BR" b="0" dirty="0">
                <a:latin typeface="等线" panose="02010600030101010101" pitchFamily="2" charset="-122"/>
                <a:ea typeface="等线" panose="02010600030101010101" pitchFamily="2" charset="-122"/>
                <a:cs typeface="Times New Roman" pitchFamily="18" charset="0"/>
              </a:rPr>
              <a:t>和</a:t>
            </a:r>
            <a:r>
              <a:rPr lang="pt-BR" altLang="zh-CN" b="0" dirty="0">
                <a:latin typeface="等线" panose="02010600030101010101" pitchFamily="2" charset="-122"/>
                <a:ea typeface="等线" panose="02010600030101010101" pitchFamily="2" charset="-122"/>
                <a:cs typeface="Times New Roman" pitchFamily="18" charset="0"/>
              </a:rPr>
              <a:t>str2</a:t>
            </a:r>
            <a:r>
              <a:rPr lang="zh-CN" altLang="pt-BR" b="0" dirty="0">
                <a:latin typeface="等线" panose="02010600030101010101" pitchFamily="2" charset="-122"/>
                <a:ea typeface="等线" panose="02010600030101010101" pitchFamily="2" charset="-122"/>
                <a:cs typeface="Times New Roman" pitchFamily="18" charset="0"/>
              </a:rPr>
              <a:t>分别指向两个单词所在单链表的头节点，链表节点结构为</a:t>
            </a:r>
            <a:r>
              <a:rPr lang="en-US" altLang="zh-CN" b="0" dirty="0">
                <a:latin typeface="等线" panose="02010600030101010101" pitchFamily="2" charset="-122"/>
                <a:ea typeface="等线" panose="02010600030101010101" pitchFamily="2" charset="-122"/>
                <a:cs typeface="Times New Roman" pitchFamily="18" charset="0"/>
              </a:rPr>
              <a:t>:</a:t>
            </a:r>
          </a:p>
          <a:p>
            <a:pPr>
              <a:defRPr/>
            </a:pPr>
            <a:endParaRPr lang="en-US" altLang="zh-CN" b="0" dirty="0">
              <a:latin typeface="等线" panose="02010600030101010101" pitchFamily="2" charset="-122"/>
              <a:ea typeface="等线" panose="02010600030101010101" pitchFamily="2" charset="-122"/>
              <a:cs typeface="Times New Roman" pitchFamily="18" charset="0"/>
            </a:endParaRPr>
          </a:p>
          <a:p>
            <a:pPr>
              <a:defRPr/>
            </a:pPr>
            <a:endParaRPr lang="en-US" altLang="zh-CN" b="0" dirty="0">
              <a:latin typeface="等线" panose="02010600030101010101" pitchFamily="2" charset="-122"/>
              <a:ea typeface="等线" panose="02010600030101010101" pitchFamily="2" charset="-122"/>
              <a:cs typeface="Times New Roman" pitchFamily="18" charset="0"/>
            </a:endParaRPr>
          </a:p>
          <a:p>
            <a:pPr marL="0" indent="0">
              <a:buFont typeface="Wingdings 2" panose="05020102010507070707" pitchFamily="18" charset="2"/>
              <a:buNone/>
              <a:defRPr/>
            </a:pPr>
            <a:r>
              <a:rPr lang="zh-CN" altLang="pt-BR" b="0" dirty="0">
                <a:latin typeface="等线" panose="02010600030101010101" pitchFamily="2" charset="-122"/>
                <a:ea typeface="等线" panose="02010600030101010101" pitchFamily="2" charset="-122"/>
              </a:rPr>
              <a:t>   请设计一个时间上尽可能高效的算法，找出由</a:t>
            </a:r>
            <a:r>
              <a:rPr lang="pt-BR" altLang="zh-CN" b="0" dirty="0">
                <a:latin typeface="等线" panose="02010600030101010101" pitchFamily="2" charset="-122"/>
                <a:ea typeface="等线" panose="02010600030101010101" pitchFamily="2" charset="-122"/>
              </a:rPr>
              <a:t>str1</a:t>
            </a:r>
            <a:r>
              <a:rPr lang="zh-CN" altLang="pt-BR" b="0" dirty="0">
                <a:latin typeface="等线" panose="02010600030101010101" pitchFamily="2" charset="-122"/>
                <a:ea typeface="等线" panose="02010600030101010101" pitchFamily="2" charset="-122"/>
              </a:rPr>
              <a:t>和</a:t>
            </a:r>
            <a:r>
              <a:rPr lang="pt-BR" altLang="zh-CN" b="0" dirty="0">
                <a:latin typeface="等线" panose="02010600030101010101" pitchFamily="2" charset="-122"/>
                <a:ea typeface="等线" panose="02010600030101010101" pitchFamily="2" charset="-122"/>
              </a:rPr>
              <a:t>str2 </a:t>
            </a:r>
            <a:r>
              <a:rPr lang="zh-CN" altLang="pt-BR" b="0" dirty="0">
                <a:latin typeface="等线" panose="02010600030101010101" pitchFamily="2" charset="-122"/>
                <a:ea typeface="等线" panose="02010600030101010101" pitchFamily="2" charset="-122"/>
              </a:rPr>
              <a:t>所指向两个链表共同后缀的起始位置（如图中字符</a:t>
            </a:r>
            <a:r>
              <a:rPr lang="pt-BR" altLang="zh-CN" b="0" dirty="0">
                <a:latin typeface="等线" panose="02010600030101010101" pitchFamily="2" charset="-122"/>
                <a:ea typeface="等线" panose="02010600030101010101" pitchFamily="2" charset="-122"/>
              </a:rPr>
              <a:t>i</a:t>
            </a:r>
            <a:r>
              <a:rPr lang="zh-CN" altLang="pt-BR" b="0" dirty="0">
                <a:latin typeface="等线" panose="02010600030101010101" pitchFamily="2" charset="-122"/>
                <a:ea typeface="等线" panose="02010600030101010101" pitchFamily="2" charset="-122"/>
              </a:rPr>
              <a:t>所在节点的位置</a:t>
            </a:r>
            <a:r>
              <a:rPr lang="pt-BR" altLang="zh-CN" b="0" dirty="0">
                <a:latin typeface="等线" panose="02010600030101010101" pitchFamily="2" charset="-122"/>
                <a:ea typeface="等线" panose="02010600030101010101" pitchFamily="2" charset="-122"/>
              </a:rPr>
              <a:t>p</a:t>
            </a:r>
            <a:r>
              <a:rPr lang="zh-CN" altLang="pt-BR" b="0" dirty="0">
                <a:latin typeface="等线" panose="02010600030101010101" pitchFamily="2" charset="-122"/>
                <a:ea typeface="等线" panose="02010600030101010101" pitchFamily="2" charset="-122"/>
              </a:rPr>
              <a:t>）。</a:t>
            </a:r>
            <a:endParaRPr lang="zh-CN" altLang="en-US" b="0" dirty="0">
              <a:latin typeface="等线" panose="02010600030101010101" pitchFamily="2" charset="-122"/>
              <a:ea typeface="等线" panose="02010600030101010101" pitchFamily="2" charset="-122"/>
              <a:cs typeface="Times New Roman" pitchFamily="18" charset="0"/>
            </a:endParaRPr>
          </a:p>
          <a:p>
            <a:endParaRPr lang="zh-CN" altLang="en-US" b="0" dirty="0">
              <a:latin typeface="等线" panose="02010600030101010101" pitchFamily="2" charset="-122"/>
              <a:ea typeface="等线" panose="02010600030101010101" pitchFamily="2" charset="-122"/>
            </a:endParaRPr>
          </a:p>
        </p:txBody>
      </p:sp>
      <p:sp>
        <p:nvSpPr>
          <p:cNvPr id="3" name="标题 2"/>
          <p:cNvSpPr>
            <a:spLocks noGrp="1"/>
          </p:cNvSpPr>
          <p:nvPr>
            <p:ph type="title"/>
          </p:nvPr>
        </p:nvSpPr>
        <p:spPr/>
        <p:txBody>
          <a:bodyPr>
            <a:normAutofit fontScale="90000"/>
          </a:bodyPr>
          <a:lstStyle/>
          <a:p>
            <a:r>
              <a:rPr lang="zh-CN" altLang="en-US" b="0" dirty="0">
                <a:latin typeface="等线" panose="02010600030101010101" pitchFamily="2" charset="-122"/>
                <a:ea typeface="等线" panose="02010600030101010101" pitchFamily="2" charset="-122"/>
              </a:rPr>
              <a:t>单链表的实现</a:t>
            </a:r>
          </a:p>
        </p:txBody>
      </p:sp>
      <p:graphicFrame>
        <p:nvGraphicFramePr>
          <p:cNvPr id="4" name="Group 3"/>
          <p:cNvGraphicFramePr>
            <a:graphicFrameLocks noGrp="1"/>
          </p:cNvGraphicFramePr>
          <p:nvPr>
            <p:extLst>
              <p:ext uri="{D42A27DB-BD31-4B8C-83A1-F6EECF244321}">
                <p14:modId xmlns:p14="http://schemas.microsoft.com/office/powerpoint/2010/main" val="439418743"/>
              </p:ext>
            </p:extLst>
          </p:nvPr>
        </p:nvGraphicFramePr>
        <p:xfrm>
          <a:off x="3073400" y="2960117"/>
          <a:ext cx="2651125" cy="396875"/>
        </p:xfrm>
        <a:graphic>
          <a:graphicData uri="http://schemas.openxmlformats.org/drawingml/2006/table">
            <a:tbl>
              <a:tblPr/>
              <a:tblGrid>
                <a:gridCol w="1419225">
                  <a:extLst>
                    <a:ext uri="{9D8B030D-6E8A-4147-A177-3AD203B41FA5}">
                      <a16:colId xmlns:a16="http://schemas.microsoft.com/office/drawing/2014/main" val="20000"/>
                    </a:ext>
                  </a:extLst>
                </a:gridCol>
                <a:gridCol w="1231900">
                  <a:extLst>
                    <a:ext uri="{9D8B030D-6E8A-4147-A177-3AD203B41FA5}">
                      <a16:colId xmlns:a16="http://schemas.microsoft.com/office/drawing/2014/main" val="20001"/>
                    </a:ext>
                  </a:extLst>
                </a:gridCol>
              </a:tblGrid>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altLang="zh-CN" sz="2000" b="1" i="0" u="none" strike="noStrike" cap="none" normalizeH="0" baseline="0" dirty="0">
                          <a:ln>
                            <a:noFill/>
                          </a:ln>
                          <a:solidFill>
                            <a:srgbClr val="3333FF"/>
                          </a:solidFill>
                          <a:effectLst/>
                          <a:latin typeface="Courier New" pitchFamily="49" charset="0"/>
                          <a:ea typeface="宋体" pitchFamily="2" charset="-122"/>
                          <a:cs typeface="Times New Roman" pitchFamily="18" charset="0"/>
                        </a:rPr>
                        <a:t>data</a:t>
                      </a:r>
                      <a:endParaRPr kumimoji="0" lang="pt-BR" altLang="zh-CN" sz="2000" b="1" i="0" u="none" strike="noStrike" cap="none" normalizeH="0" baseline="0" dirty="0">
                        <a:ln>
                          <a:noFill/>
                        </a:ln>
                        <a:solidFill>
                          <a:srgbClr val="3333FF"/>
                        </a:solidFill>
                        <a:effectLst/>
                        <a:latin typeface="Courier New" pitchFamily="49"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altLang="zh-CN" sz="2000" b="1" i="0" u="none" strike="noStrike" cap="none" normalizeH="0" baseline="0" dirty="0">
                          <a:ln>
                            <a:noFill/>
                          </a:ln>
                          <a:solidFill>
                            <a:srgbClr val="3333FF"/>
                          </a:solidFill>
                          <a:effectLst/>
                          <a:latin typeface="Courier New" pitchFamily="49" charset="0"/>
                          <a:ea typeface="宋体" pitchFamily="2" charset="-122"/>
                          <a:cs typeface="Times New Roman" pitchFamily="18" charset="0"/>
                        </a:rPr>
                        <a:t>next</a:t>
                      </a:r>
                      <a:endParaRPr kumimoji="0" lang="pt-BR" altLang="zh-CN" sz="2000" b="1" i="0" u="none" strike="noStrike" cap="none" normalizeH="0" baseline="0" dirty="0">
                        <a:ln>
                          <a:noFill/>
                        </a:ln>
                        <a:solidFill>
                          <a:srgbClr val="3333FF"/>
                        </a:solidFill>
                        <a:effectLst/>
                        <a:latin typeface="Courier New" pitchFamily="49"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5"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6304" y="4941168"/>
            <a:ext cx="6408738" cy="1322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433775858"/>
      </p:ext>
    </p:extLst>
  </p:cSld>
  <p:clrMapOvr>
    <a:masterClrMapping/>
  </p:clrMapOvr>
  <mc:AlternateContent xmlns:mc="http://schemas.openxmlformats.org/markup-compatibility/2006" xmlns:p14="http://schemas.microsoft.com/office/powerpoint/2010/main">
    <mc:Choice Requires="p14">
      <p:transition spd="slow" p14:dur="2000" advTm="57674"/>
    </mc:Choice>
    <mc:Fallback xmlns="">
      <p:transition xmlns:p14="http://schemas.microsoft.com/office/powerpoint/2010/main" spd="slow" advTm="57674"/>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rmAutofit/>
          </a:bodyPr>
          <a:lstStyle/>
          <a:p>
            <a:r>
              <a:rPr lang="zh-CN" altLang="en-US" dirty="0">
                <a:latin typeface="Times New Roman" pitchFamily="18" charset="0"/>
                <a:cs typeface="Times New Roman" pitchFamily="18" charset="0"/>
              </a:rPr>
              <a:t>如何快速查找定位到一条单链表的中间结点？</a:t>
            </a:r>
            <a:endParaRPr lang="en-US" altLang="zh-CN" dirty="0">
              <a:latin typeface="Times New Roman" pitchFamily="18" charset="0"/>
              <a:cs typeface="Times New Roman" pitchFamily="18" charset="0"/>
            </a:endParaRPr>
          </a:p>
          <a:p>
            <a:endParaRPr lang="en-US" altLang="zh-CN" dirty="0">
              <a:latin typeface="Times New Roman" pitchFamily="18" charset="0"/>
              <a:cs typeface="Times New Roman" pitchFamily="18" charset="0"/>
            </a:endParaRPr>
          </a:p>
          <a:p>
            <a:endParaRPr lang="en-US" altLang="zh-CN" dirty="0">
              <a:latin typeface="Times New Roman" pitchFamily="18" charset="0"/>
              <a:cs typeface="Times New Roman" pitchFamily="18" charset="0"/>
            </a:endParaRPr>
          </a:p>
          <a:p>
            <a:endParaRPr lang="en-US" altLang="zh-CN" dirty="0">
              <a:latin typeface="Times New Roman" pitchFamily="18" charset="0"/>
              <a:cs typeface="Times New Roman" pitchFamily="18" charset="0"/>
            </a:endParaRPr>
          </a:p>
          <a:p>
            <a:endParaRPr lang="en-US" altLang="zh-CN" dirty="0">
              <a:latin typeface="Times New Roman" pitchFamily="18" charset="0"/>
              <a:cs typeface="Times New Roman" pitchFamily="18" charset="0"/>
            </a:endParaRPr>
          </a:p>
          <a:p>
            <a:r>
              <a:rPr lang="zh-CN" altLang="en-US" dirty="0"/>
              <a:t>在平均时间复杂度为</a:t>
            </a:r>
            <a:r>
              <a:rPr lang="en-US" altLang="zh-CN" dirty="0"/>
              <a:t>O(1)</a:t>
            </a:r>
            <a:r>
              <a:rPr lang="zh-CN" altLang="en-US" dirty="0"/>
              <a:t>内删除给定的结点 </a:t>
            </a:r>
            <a:r>
              <a:rPr lang="en-US" altLang="zh-CN" dirty="0"/>
              <a:t>(</a:t>
            </a:r>
            <a:r>
              <a:rPr lang="zh-CN" altLang="en-US" dirty="0"/>
              <a:t>不许遍历</a:t>
            </a:r>
            <a:r>
              <a:rPr lang="en-US" altLang="zh-CN" dirty="0"/>
              <a:t>)</a:t>
            </a:r>
          </a:p>
          <a:p>
            <a:pPr lvl="1">
              <a:defRPr/>
            </a:pPr>
            <a:r>
              <a:rPr lang="zh-CN" altLang="en-US" b="0" dirty="0"/>
              <a:t>给定单链表头指针和一个结点指针，在</a:t>
            </a:r>
            <a:r>
              <a:rPr lang="en-US" altLang="zh-CN" b="0" dirty="0"/>
              <a:t>O(1)</a:t>
            </a:r>
            <a:r>
              <a:rPr lang="zh-CN" altLang="en-US" b="0" dirty="0"/>
              <a:t>时间内删除该结点</a:t>
            </a:r>
            <a:endParaRPr lang="en-US" altLang="zh-CN" b="0" dirty="0"/>
          </a:p>
          <a:p>
            <a:pPr lvl="2">
              <a:defRPr/>
            </a:pPr>
            <a:endParaRPr lang="en-US" altLang="zh-CN" dirty="0">
              <a:latin typeface="Times New Roman" pitchFamily="18" charset="0"/>
              <a:cs typeface="Times New Roman" pitchFamily="18" charset="0"/>
            </a:endParaRPr>
          </a:p>
          <a:p>
            <a:pPr lvl="1">
              <a:defRPr/>
            </a:pPr>
            <a:endParaRPr lang="zh-CN" altLang="en-US" dirty="0">
              <a:latin typeface="Times New Roman" pitchFamily="18" charset="0"/>
              <a:cs typeface="Times New Roman" pitchFamily="18" charset="0"/>
            </a:endParaRPr>
          </a:p>
          <a:p>
            <a:endParaRPr lang="zh-CN" altLang="en-US" dirty="0"/>
          </a:p>
        </p:txBody>
      </p:sp>
      <p:sp>
        <p:nvSpPr>
          <p:cNvPr id="3" name="标题 2"/>
          <p:cNvSpPr>
            <a:spLocks noGrp="1"/>
          </p:cNvSpPr>
          <p:nvPr>
            <p:ph type="title"/>
          </p:nvPr>
        </p:nvSpPr>
        <p:spPr/>
        <p:txBody>
          <a:bodyPr>
            <a:normAutofit fontScale="90000"/>
          </a:bodyPr>
          <a:lstStyle/>
          <a:p>
            <a:r>
              <a:rPr lang="zh-CN" altLang="en-US" dirty="0"/>
              <a:t>单链表的实现</a:t>
            </a:r>
          </a:p>
        </p:txBody>
      </p:sp>
    </p:spTree>
    <p:custDataLst>
      <p:tags r:id="rId1"/>
    </p:custDataLst>
    <p:extLst>
      <p:ext uri="{BB962C8B-B14F-4D97-AF65-F5344CB8AC3E}">
        <p14:creationId xmlns:p14="http://schemas.microsoft.com/office/powerpoint/2010/main" val="3523117440"/>
      </p:ext>
    </p:extLst>
  </p:cSld>
  <p:clrMapOvr>
    <a:masterClrMapping/>
  </p:clrMapOvr>
  <mc:AlternateContent xmlns:mc="http://schemas.openxmlformats.org/markup-compatibility/2006" xmlns:p14="http://schemas.microsoft.com/office/powerpoint/2010/main">
    <mc:Choice Requires="p14">
      <p:transition spd="slow" p14:dur="2000" advTm="65793"/>
    </mc:Choice>
    <mc:Fallback xmlns="">
      <p:transition xmlns:p14="http://schemas.microsoft.com/office/powerpoint/2010/main" spd="slow" advTm="65793"/>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rmAutofit/>
          </a:bodyPr>
          <a:lstStyle/>
          <a:p>
            <a:r>
              <a:rPr lang="zh-CN" altLang="en-US" b="0" dirty="0">
                <a:latin typeface="等线" panose="02010600030101010101" pitchFamily="2" charset="-122"/>
                <a:ea typeface="等线" panose="02010600030101010101" pitchFamily="2" charset="-122"/>
              </a:rPr>
              <a:t>如何判断一个单链表中是否有环存在，如果存在则找出环的入口</a:t>
            </a:r>
            <a:r>
              <a:rPr lang="en-US" altLang="zh-CN" b="0" dirty="0">
                <a:latin typeface="等线" panose="02010600030101010101" pitchFamily="2" charset="-122"/>
                <a:ea typeface="等线" panose="02010600030101010101" pitchFamily="2" charset="-122"/>
              </a:rPr>
              <a:t>(</a:t>
            </a:r>
            <a:r>
              <a:rPr lang="zh-CN" altLang="en-US" b="0" dirty="0">
                <a:latin typeface="等线" panose="02010600030101010101" pitchFamily="2" charset="-122"/>
                <a:ea typeface="等线" panose="02010600030101010101" pitchFamily="2" charset="-122"/>
              </a:rPr>
              <a:t>即链表环的</a:t>
            </a:r>
            <a:r>
              <a:rPr lang="en-US" altLang="zh-CN" b="0" dirty="0">
                <a:latin typeface="等线" panose="02010600030101010101" pitchFamily="2" charset="-122"/>
                <a:ea typeface="等线" panose="02010600030101010101" pitchFamily="2" charset="-122"/>
              </a:rPr>
              <a:t>)?  </a:t>
            </a:r>
            <a:r>
              <a:rPr lang="zh-CN" altLang="en-US" b="0" dirty="0">
                <a:latin typeface="等线" panose="02010600030101010101" pitchFamily="2" charset="-122"/>
                <a:ea typeface="等线" panose="02010600030101010101" pitchFamily="2" charset="-122"/>
              </a:rPr>
              <a:t>要求时间复杂度</a:t>
            </a:r>
            <a:r>
              <a:rPr lang="en-US" altLang="zh-CN" b="0" dirty="0">
                <a:latin typeface="等线" panose="02010600030101010101" pitchFamily="2" charset="-122"/>
                <a:ea typeface="等线" panose="02010600030101010101" pitchFamily="2" charset="-122"/>
              </a:rPr>
              <a:t>O(n),</a:t>
            </a:r>
            <a:r>
              <a:rPr lang="zh-CN" altLang="en-US" b="0" dirty="0">
                <a:latin typeface="等线" panose="02010600030101010101" pitchFamily="2" charset="-122"/>
                <a:ea typeface="等线" panose="02010600030101010101" pitchFamily="2" charset="-122"/>
              </a:rPr>
              <a:t>空间复杂度</a:t>
            </a:r>
            <a:r>
              <a:rPr lang="en-US" altLang="zh-CN" b="0" dirty="0">
                <a:latin typeface="等线" panose="02010600030101010101" pitchFamily="2" charset="-122"/>
                <a:ea typeface="等线" panose="02010600030101010101" pitchFamily="2" charset="-122"/>
              </a:rPr>
              <a:t>O(1)</a:t>
            </a:r>
          </a:p>
          <a:p>
            <a:pPr marL="457200" lvl="1" indent="0">
              <a:buNone/>
              <a:defRPr/>
            </a:pPr>
            <a:endParaRPr lang="en-US" altLang="zh-CN" b="0" dirty="0">
              <a:latin typeface="等线" panose="02010600030101010101" pitchFamily="2" charset="-122"/>
              <a:ea typeface="等线" panose="02010600030101010101" pitchFamily="2" charset="-122"/>
            </a:endParaRPr>
          </a:p>
          <a:p>
            <a:pPr lvl="1">
              <a:defRPr/>
            </a:pPr>
            <a:endParaRPr lang="en-US" altLang="zh-CN" b="0" dirty="0">
              <a:latin typeface="等线" panose="02010600030101010101" pitchFamily="2" charset="-122"/>
              <a:ea typeface="等线" panose="02010600030101010101" pitchFamily="2" charset="-122"/>
            </a:endParaRPr>
          </a:p>
          <a:p>
            <a:pPr lvl="1">
              <a:defRPr/>
            </a:pPr>
            <a:endParaRPr lang="en-US" altLang="zh-CN" b="0" dirty="0">
              <a:latin typeface="等线" panose="02010600030101010101" pitchFamily="2" charset="-122"/>
              <a:ea typeface="等线" panose="02010600030101010101" pitchFamily="2" charset="-122"/>
            </a:endParaRPr>
          </a:p>
          <a:p>
            <a:pPr lvl="1">
              <a:defRPr/>
            </a:pPr>
            <a:endParaRPr lang="en-US" altLang="zh-CN" b="0" dirty="0">
              <a:latin typeface="等线" panose="02010600030101010101" pitchFamily="2" charset="-122"/>
              <a:ea typeface="等线" panose="02010600030101010101" pitchFamily="2" charset="-122"/>
            </a:endParaRPr>
          </a:p>
          <a:p>
            <a:pPr lvl="1">
              <a:defRPr/>
            </a:pPr>
            <a:endParaRPr lang="en-US" altLang="zh-CN" b="0" dirty="0">
              <a:latin typeface="等线" panose="02010600030101010101" pitchFamily="2" charset="-122"/>
              <a:ea typeface="等线" panose="02010600030101010101" pitchFamily="2" charset="-122"/>
            </a:endParaRPr>
          </a:p>
          <a:p>
            <a:pPr lvl="1">
              <a:defRPr/>
            </a:pPr>
            <a:endParaRPr lang="en-US" altLang="zh-CN" b="0" dirty="0">
              <a:latin typeface="等线" panose="02010600030101010101" pitchFamily="2" charset="-122"/>
              <a:ea typeface="等线" panose="02010600030101010101" pitchFamily="2" charset="-122"/>
            </a:endParaRPr>
          </a:p>
          <a:p>
            <a:pPr>
              <a:defRPr/>
            </a:pPr>
            <a:r>
              <a:rPr lang="zh-CN" altLang="en-US" b="0" dirty="0">
                <a:latin typeface="等线" panose="02010600030101010101" pitchFamily="2" charset="-122"/>
                <a:ea typeface="等线" panose="02010600030101010101" pitchFamily="2" charset="-122"/>
                <a:cs typeface="Times New Roman" panose="02020603050405020304" pitchFamily="18" charset="0"/>
              </a:rPr>
              <a:t>如何</a:t>
            </a:r>
            <a:r>
              <a:rPr lang="zh-CN" altLang="en-US" b="0" dirty="0">
                <a:latin typeface="等线" panose="02010600030101010101" pitchFamily="2" charset="-122"/>
                <a:ea typeface="等线" panose="02010600030101010101" pitchFamily="2" charset="-122"/>
              </a:rPr>
              <a:t>判断两个单链表是否相交？</a:t>
            </a:r>
            <a:endParaRPr lang="en-US" altLang="zh-CN" b="0" dirty="0">
              <a:latin typeface="等线" panose="02010600030101010101" pitchFamily="2" charset="-122"/>
              <a:ea typeface="等线" panose="02010600030101010101" pitchFamily="2" charset="-122"/>
            </a:endParaRPr>
          </a:p>
          <a:p>
            <a:pPr lvl="1">
              <a:defRPr/>
            </a:pPr>
            <a:endParaRPr lang="en-US" altLang="zh-CN" b="0" dirty="0">
              <a:latin typeface="等线" panose="02010600030101010101" pitchFamily="2" charset="-122"/>
              <a:ea typeface="等线" panose="02010600030101010101" pitchFamily="2" charset="-122"/>
            </a:endParaRPr>
          </a:p>
          <a:p>
            <a:pPr lvl="1">
              <a:defRPr/>
            </a:pPr>
            <a:endParaRPr lang="en-US" altLang="zh-CN" b="0" dirty="0">
              <a:latin typeface="等线" panose="02010600030101010101" pitchFamily="2" charset="-122"/>
              <a:ea typeface="等线" panose="02010600030101010101" pitchFamily="2" charset="-122"/>
            </a:endParaRPr>
          </a:p>
          <a:p>
            <a:pPr lvl="1">
              <a:defRPr/>
            </a:pPr>
            <a:endParaRPr lang="en-US" altLang="zh-CN" b="0" dirty="0">
              <a:latin typeface="等线" panose="02010600030101010101" pitchFamily="2" charset="-122"/>
              <a:ea typeface="等线" panose="02010600030101010101" pitchFamily="2" charset="-122"/>
            </a:endParaRPr>
          </a:p>
          <a:p>
            <a:pPr lvl="1">
              <a:defRPr/>
            </a:pPr>
            <a:endParaRPr lang="en-US" altLang="zh-CN" b="0" dirty="0">
              <a:latin typeface="等线" panose="02010600030101010101" pitchFamily="2" charset="-122"/>
              <a:ea typeface="等线" panose="02010600030101010101" pitchFamily="2" charset="-122"/>
            </a:endParaRPr>
          </a:p>
          <a:p>
            <a:pPr lvl="1">
              <a:defRPr/>
            </a:pPr>
            <a:endParaRPr lang="en-US" altLang="zh-CN" b="0" dirty="0">
              <a:latin typeface="等线" panose="02010600030101010101" pitchFamily="2" charset="-122"/>
              <a:ea typeface="等线" panose="02010600030101010101" pitchFamily="2" charset="-122"/>
            </a:endParaRPr>
          </a:p>
          <a:p>
            <a:pPr lvl="1">
              <a:defRPr/>
            </a:pPr>
            <a:endParaRPr lang="zh-CN" altLang="en-US" b="0" dirty="0">
              <a:latin typeface="等线" panose="02010600030101010101" pitchFamily="2" charset="-122"/>
              <a:ea typeface="等线" panose="02010600030101010101" pitchFamily="2" charset="-122"/>
              <a:cs typeface="Times New Roman" pitchFamily="18" charset="0"/>
            </a:endParaRPr>
          </a:p>
          <a:p>
            <a:endParaRPr lang="zh-CN" altLang="en-US" b="0" dirty="0">
              <a:latin typeface="等线" panose="02010600030101010101" pitchFamily="2" charset="-122"/>
              <a:ea typeface="等线" panose="02010600030101010101" pitchFamily="2" charset="-122"/>
            </a:endParaRPr>
          </a:p>
        </p:txBody>
      </p:sp>
      <p:sp>
        <p:nvSpPr>
          <p:cNvPr id="3" name="标题 2"/>
          <p:cNvSpPr>
            <a:spLocks noGrp="1"/>
          </p:cNvSpPr>
          <p:nvPr>
            <p:ph type="title"/>
          </p:nvPr>
        </p:nvSpPr>
        <p:spPr/>
        <p:txBody>
          <a:bodyPr>
            <a:normAutofit fontScale="90000"/>
          </a:bodyPr>
          <a:lstStyle/>
          <a:p>
            <a:r>
              <a:rPr lang="zh-CN" altLang="en-US" b="0" dirty="0">
                <a:latin typeface="等线" panose="02010600030101010101" pitchFamily="2" charset="-122"/>
                <a:ea typeface="等线" panose="02010600030101010101" pitchFamily="2" charset="-122"/>
              </a:rPr>
              <a:t>单链表的实现</a:t>
            </a:r>
          </a:p>
        </p:txBody>
      </p:sp>
      <p:pic>
        <p:nvPicPr>
          <p:cNvPr id="10242" name="Picture 2" descr="https://lebron-youdao-img.oss-cn-hangzhou.aliyuncs.com/%E5%8D%95%E9%93%BE%E8%A1%A8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2026522"/>
            <a:ext cx="3116263" cy="1834526"/>
          </a:xfrm>
          <a:prstGeom prst="rect">
            <a:avLst/>
          </a:prstGeom>
          <a:noFill/>
          <a:extLst>
            <a:ext uri="{909E8E84-426E-40dd-AFC4-6F175D3DCCD1}">
              <a14:hiddenFill xmlns:a14="http://schemas.microsoft.com/office/drawing/2010/main" xmlns="">
                <a:solidFill>
                  <a:srgbClr val="FFFFFF"/>
                </a:solidFill>
              </a14:hiddenFill>
            </a:ext>
          </a:extLst>
        </p:spPr>
      </p:pic>
      <p:pic>
        <p:nvPicPr>
          <p:cNvPr id="11266" name="Picture 2" descr="https://itimetraveler.github.io/gallery/algorithms/list-intersects.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87824" y="5157192"/>
            <a:ext cx="3469386" cy="1512168"/>
          </a:xfrm>
          <a:prstGeom prst="rect">
            <a:avLst/>
          </a:prstGeom>
          <a:noFill/>
          <a:extLst>
            <a:ext uri="{909E8E84-426E-40dd-AFC4-6F175D3DCCD1}">
              <a14:hiddenFill xmlns:a14="http://schemas.microsoft.com/office/drawing/2010/main" xmlns="">
                <a:solidFill>
                  <a:srgbClr val="FFFFFF"/>
                </a:solidFill>
              </a14:hiddenFill>
            </a:ext>
          </a:extLst>
        </p:spPr>
      </p:pic>
    </p:spTree>
    <p:custDataLst>
      <p:tags r:id="rId1"/>
    </p:custDataLst>
    <p:extLst>
      <p:ext uri="{BB962C8B-B14F-4D97-AF65-F5344CB8AC3E}">
        <p14:creationId xmlns:p14="http://schemas.microsoft.com/office/powerpoint/2010/main" val="2878067317"/>
      </p:ext>
    </p:extLst>
  </p:cSld>
  <p:clrMapOvr>
    <a:masterClrMapping/>
  </p:clrMapOvr>
  <mc:AlternateContent xmlns:mc="http://schemas.openxmlformats.org/markup-compatibility/2006" xmlns:p14="http://schemas.microsoft.com/office/powerpoint/2010/main">
    <mc:Choice Requires="p14">
      <p:transition spd="slow" p14:dur="2000" advTm="62369"/>
    </mc:Choice>
    <mc:Fallback xmlns="">
      <p:transition xmlns:p14="http://schemas.microsoft.com/office/powerpoint/2010/main" spd="slow" advTm="62369"/>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rmAutofit/>
          </a:bodyPr>
          <a:lstStyle/>
          <a:p>
            <a:pPr>
              <a:defRPr/>
            </a:pPr>
            <a:r>
              <a:rPr lang="zh-CN" altLang="en-US" b="0" dirty="0">
                <a:latin typeface="等线" panose="02010600030101010101" pitchFamily="2" charset="-122"/>
                <a:ea typeface="等线" panose="02010600030101010101" pitchFamily="2" charset="-122"/>
                <a:cs typeface="Times New Roman" panose="02020603050405020304" pitchFamily="18" charset="0"/>
              </a:rPr>
              <a:t>如何</a:t>
            </a:r>
            <a:r>
              <a:rPr lang="zh-CN" altLang="en-US" b="0" dirty="0">
                <a:latin typeface="等线" panose="02010600030101010101" pitchFamily="2" charset="-122"/>
                <a:ea typeface="等线" panose="02010600030101010101" pitchFamily="2" charset="-122"/>
              </a:rPr>
              <a:t>在单链表实现约瑟夫环 ？</a:t>
            </a:r>
            <a:endParaRPr lang="en-US" altLang="zh-CN" b="0" dirty="0">
              <a:latin typeface="等线" panose="02010600030101010101" pitchFamily="2" charset="-122"/>
              <a:ea typeface="等线" panose="02010600030101010101" pitchFamily="2" charset="-122"/>
            </a:endParaRPr>
          </a:p>
          <a:p>
            <a:pPr lvl="1">
              <a:defRPr/>
            </a:pPr>
            <a:r>
              <a:rPr lang="en-US" altLang="zh-CN" b="0" dirty="0">
                <a:latin typeface="等线" panose="02010600030101010101" pitchFamily="2" charset="-122"/>
                <a:ea typeface="等线" panose="02010600030101010101" pitchFamily="2" charset="-122"/>
              </a:rPr>
              <a:t>Josephus</a:t>
            </a:r>
            <a:r>
              <a:rPr lang="zh-CN" altLang="en-US" b="0" dirty="0">
                <a:latin typeface="等线" panose="02010600030101010101" pitchFamily="2" charset="-122"/>
                <a:ea typeface="等线" panose="02010600030101010101" pitchFamily="2" charset="-122"/>
              </a:rPr>
              <a:t>有过的故事：</a:t>
            </a:r>
            <a:r>
              <a:rPr lang="en-US" altLang="zh-CN" b="0" dirty="0">
                <a:latin typeface="等线" panose="02010600030101010101" pitchFamily="2" charset="-122"/>
                <a:ea typeface="等线" panose="02010600030101010101" pitchFamily="2" charset="-122"/>
              </a:rPr>
              <a:t>39 </a:t>
            </a:r>
            <a:r>
              <a:rPr lang="zh-CN" altLang="en-US" b="0" dirty="0">
                <a:latin typeface="等线" panose="02010600030101010101" pitchFamily="2" charset="-122"/>
                <a:ea typeface="等线" panose="02010600030101010101" pitchFamily="2" charset="-122"/>
              </a:rPr>
              <a:t>个犹太人与</a:t>
            </a:r>
            <a:r>
              <a:rPr lang="en-US" altLang="zh-CN" b="0" dirty="0">
                <a:latin typeface="等线" panose="02010600030101010101" pitchFamily="2" charset="-122"/>
                <a:ea typeface="等线" panose="02010600030101010101" pitchFamily="2" charset="-122"/>
              </a:rPr>
              <a:t>Josephus</a:t>
            </a:r>
            <a:r>
              <a:rPr lang="zh-CN" altLang="en-US" b="0" dirty="0">
                <a:latin typeface="等线" panose="02010600030101010101" pitchFamily="2" charset="-122"/>
                <a:ea typeface="等线" panose="02010600030101010101" pitchFamily="2" charset="-122"/>
              </a:rPr>
              <a:t>及他的朋友躲到一个洞中，</a:t>
            </a:r>
            <a:r>
              <a:rPr lang="en-US" altLang="zh-CN" b="0" dirty="0">
                <a:latin typeface="等线" panose="02010600030101010101" pitchFamily="2" charset="-122"/>
                <a:ea typeface="等线" panose="02010600030101010101" pitchFamily="2" charset="-122"/>
              </a:rPr>
              <a:t>39</a:t>
            </a:r>
            <a:r>
              <a:rPr lang="zh-CN" altLang="en-US" b="0" dirty="0">
                <a:latin typeface="等线" panose="02010600030101010101" pitchFamily="2" charset="-122"/>
                <a:ea typeface="等线" panose="02010600030101010101" pitchFamily="2" charset="-122"/>
              </a:rPr>
              <a:t>个犹太人决定宁愿死也不要被敌人抓。于是决定了自杀方式，</a:t>
            </a:r>
            <a:r>
              <a:rPr lang="en-US" altLang="zh-CN" b="0" dirty="0">
                <a:latin typeface="等线" panose="02010600030101010101" pitchFamily="2" charset="-122"/>
                <a:ea typeface="等线" panose="02010600030101010101" pitchFamily="2" charset="-122"/>
              </a:rPr>
              <a:t>41</a:t>
            </a:r>
            <a:r>
              <a:rPr lang="zh-CN" altLang="en-US" b="0" dirty="0">
                <a:latin typeface="等线" panose="02010600030101010101" pitchFamily="2" charset="-122"/>
                <a:ea typeface="等线" panose="02010600030101010101" pitchFamily="2" charset="-122"/>
              </a:rPr>
              <a:t>个人排成一个圆圈，由第</a:t>
            </a:r>
            <a:r>
              <a:rPr lang="en-US" altLang="zh-CN" b="0" dirty="0">
                <a:latin typeface="等线" panose="02010600030101010101" pitchFamily="2" charset="-122"/>
                <a:ea typeface="等线" panose="02010600030101010101" pitchFamily="2" charset="-122"/>
              </a:rPr>
              <a:t>1</a:t>
            </a:r>
            <a:r>
              <a:rPr lang="zh-CN" altLang="en-US" b="0" dirty="0">
                <a:latin typeface="等线" panose="02010600030101010101" pitchFamily="2" charset="-122"/>
                <a:ea typeface="等线" panose="02010600030101010101" pitchFamily="2" charset="-122"/>
              </a:rPr>
              <a:t>个人开始报数，每报数到第</a:t>
            </a:r>
            <a:r>
              <a:rPr lang="en-US" altLang="zh-CN" b="0" dirty="0">
                <a:latin typeface="等线" panose="02010600030101010101" pitchFamily="2" charset="-122"/>
                <a:ea typeface="等线" panose="02010600030101010101" pitchFamily="2" charset="-122"/>
              </a:rPr>
              <a:t>3</a:t>
            </a:r>
            <a:r>
              <a:rPr lang="zh-CN" altLang="en-US" b="0" dirty="0">
                <a:latin typeface="等线" panose="02010600030101010101" pitchFamily="2" charset="-122"/>
                <a:ea typeface="等线" panose="02010600030101010101" pitchFamily="2" charset="-122"/>
              </a:rPr>
              <a:t>人该人就必须自杀。然后下一个重新报数，直到所有人都自杀身亡为止。然而</a:t>
            </a:r>
            <a:r>
              <a:rPr lang="en-US" altLang="zh-CN" b="0" dirty="0">
                <a:latin typeface="等线" panose="02010600030101010101" pitchFamily="2" charset="-122"/>
                <a:ea typeface="等线" panose="02010600030101010101" pitchFamily="2" charset="-122"/>
              </a:rPr>
              <a:t>Josephus </a:t>
            </a:r>
            <a:r>
              <a:rPr lang="zh-CN" altLang="en-US" b="0" dirty="0">
                <a:latin typeface="等线" panose="02010600030101010101" pitchFamily="2" charset="-122"/>
                <a:ea typeface="等线" panose="02010600030101010101" pitchFamily="2" charset="-122"/>
              </a:rPr>
              <a:t>和他的朋友并不想遵从，</a:t>
            </a:r>
            <a:r>
              <a:rPr lang="en-US" altLang="zh-CN" b="0" dirty="0">
                <a:latin typeface="等线" panose="02010600030101010101" pitchFamily="2" charset="-122"/>
                <a:ea typeface="等线" panose="02010600030101010101" pitchFamily="2" charset="-122"/>
              </a:rPr>
              <a:t>Josephus</a:t>
            </a:r>
            <a:r>
              <a:rPr lang="zh-CN" altLang="en-US" b="0" dirty="0">
                <a:latin typeface="等线" panose="02010600030101010101" pitchFamily="2" charset="-122"/>
                <a:ea typeface="等线" panose="02010600030101010101" pitchFamily="2" charset="-122"/>
              </a:rPr>
              <a:t>要他的朋友先假装遵从，他将朋友与自己安排在第</a:t>
            </a:r>
            <a:r>
              <a:rPr lang="en-US" altLang="zh-CN" b="0" dirty="0">
                <a:latin typeface="等线" panose="02010600030101010101" pitchFamily="2" charset="-122"/>
                <a:ea typeface="等线" panose="02010600030101010101" pitchFamily="2" charset="-122"/>
              </a:rPr>
              <a:t>16</a:t>
            </a:r>
            <a:r>
              <a:rPr lang="zh-CN" altLang="en-US" b="0" dirty="0">
                <a:latin typeface="等线" panose="02010600030101010101" pitchFamily="2" charset="-122"/>
                <a:ea typeface="等线" panose="02010600030101010101" pitchFamily="2" charset="-122"/>
              </a:rPr>
              <a:t>个与第</a:t>
            </a:r>
            <a:r>
              <a:rPr lang="en-US" altLang="zh-CN" b="0" dirty="0">
                <a:latin typeface="等线" panose="02010600030101010101" pitchFamily="2" charset="-122"/>
                <a:ea typeface="等线" panose="02010600030101010101" pitchFamily="2" charset="-122"/>
              </a:rPr>
              <a:t>31</a:t>
            </a:r>
            <a:r>
              <a:rPr lang="zh-CN" altLang="en-US" b="0" dirty="0">
                <a:latin typeface="等线" panose="02010600030101010101" pitchFamily="2" charset="-122"/>
                <a:ea typeface="等线" panose="02010600030101010101" pitchFamily="2" charset="-122"/>
              </a:rPr>
              <a:t>个位置，于是逃过了这场死亡游戏。</a:t>
            </a:r>
          </a:p>
          <a:p>
            <a:pPr lvl="1">
              <a:defRPr/>
            </a:pPr>
            <a:endParaRPr lang="en-US" altLang="zh-CN" b="0" dirty="0">
              <a:latin typeface="等线" panose="02010600030101010101" pitchFamily="2" charset="-122"/>
              <a:ea typeface="等线" panose="02010600030101010101" pitchFamily="2" charset="-122"/>
            </a:endParaRPr>
          </a:p>
          <a:p>
            <a:pPr lvl="1">
              <a:defRPr/>
            </a:pPr>
            <a:endParaRPr lang="en-US" altLang="zh-CN" b="0" dirty="0">
              <a:latin typeface="等线" panose="02010600030101010101" pitchFamily="2" charset="-122"/>
              <a:ea typeface="等线" panose="02010600030101010101" pitchFamily="2" charset="-122"/>
            </a:endParaRPr>
          </a:p>
          <a:p>
            <a:pPr lvl="1">
              <a:defRPr/>
            </a:pPr>
            <a:endParaRPr lang="zh-CN" altLang="en-US" b="0" dirty="0">
              <a:latin typeface="等线" panose="02010600030101010101" pitchFamily="2" charset="-122"/>
              <a:ea typeface="等线" panose="02010600030101010101" pitchFamily="2" charset="-122"/>
              <a:cs typeface="Times New Roman" pitchFamily="18" charset="0"/>
            </a:endParaRPr>
          </a:p>
          <a:p>
            <a:endParaRPr lang="zh-CN" altLang="en-US" b="0" dirty="0">
              <a:latin typeface="等线" panose="02010600030101010101" pitchFamily="2" charset="-122"/>
              <a:ea typeface="等线" panose="02010600030101010101" pitchFamily="2" charset="-122"/>
            </a:endParaRPr>
          </a:p>
        </p:txBody>
      </p:sp>
      <p:sp>
        <p:nvSpPr>
          <p:cNvPr id="3" name="标题 2"/>
          <p:cNvSpPr>
            <a:spLocks noGrp="1"/>
          </p:cNvSpPr>
          <p:nvPr>
            <p:ph type="title"/>
          </p:nvPr>
        </p:nvSpPr>
        <p:spPr/>
        <p:txBody>
          <a:bodyPr>
            <a:normAutofit fontScale="90000"/>
          </a:bodyPr>
          <a:lstStyle/>
          <a:p>
            <a:r>
              <a:rPr lang="zh-CN" altLang="en-US" b="0" dirty="0">
                <a:latin typeface="等线" panose="02010600030101010101" pitchFamily="2" charset="-122"/>
                <a:ea typeface="等线" panose="02010600030101010101" pitchFamily="2" charset="-122"/>
              </a:rPr>
              <a:t>单链表的实现</a:t>
            </a:r>
          </a:p>
        </p:txBody>
      </p:sp>
    </p:spTree>
    <p:custDataLst>
      <p:tags r:id="rId1"/>
    </p:custDataLst>
    <p:extLst>
      <p:ext uri="{BB962C8B-B14F-4D97-AF65-F5344CB8AC3E}">
        <p14:creationId xmlns:p14="http://schemas.microsoft.com/office/powerpoint/2010/main" val="1447502318"/>
      </p:ext>
    </p:extLst>
  </p:cSld>
  <p:clrMapOvr>
    <a:masterClrMapping/>
  </p:clrMapOvr>
  <mc:AlternateContent xmlns:mc="http://schemas.openxmlformats.org/markup-compatibility/2006" xmlns:p14="http://schemas.microsoft.com/office/powerpoint/2010/main">
    <mc:Choice Requires="p14">
      <p:transition spd="slow" p14:dur="2000" advTm="59006"/>
    </mc:Choice>
    <mc:Fallback xmlns="">
      <p:transition xmlns:p14="http://schemas.microsoft.com/office/powerpoint/2010/main" spd="slow" advTm="59006"/>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0" descr="纸莎草纸">
            <a:hlinkClick r:id="rId3" action="ppaction://hlinksldjump"/>
          </p:cNvPr>
          <p:cNvSpPr>
            <a:spLocks noChangeArrowheads="1"/>
          </p:cNvSpPr>
          <p:nvPr/>
        </p:nvSpPr>
        <p:spPr bwMode="auto">
          <a:xfrm>
            <a:off x="2500298" y="666731"/>
            <a:ext cx="3429024" cy="70788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ct val="0"/>
              </a:spcBef>
            </a:pPr>
            <a:r>
              <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第</a:t>
            </a:r>
            <a:r>
              <a:rPr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2</a:t>
            </a:r>
            <a:r>
              <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章小结（</a:t>
            </a:r>
            <a:r>
              <a:rPr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1</a:t>
            </a:r>
            <a:r>
              <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a:t>
            </a:r>
            <a:r>
              <a:rPr lang="zh-CN" altLang="en-US" sz="4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 </a:t>
            </a:r>
          </a:p>
        </p:txBody>
      </p:sp>
      <p:pic>
        <p:nvPicPr>
          <p:cNvPr id="2050" name="Picture 2"/>
          <p:cNvPicPr>
            <a:picLocks noChangeAspect="1" noChangeArrowheads="1"/>
          </p:cNvPicPr>
          <p:nvPr/>
        </p:nvPicPr>
        <p:blipFill>
          <a:blip r:embed="rId4" cstate="print"/>
          <a:srcRect/>
          <a:stretch>
            <a:fillRect/>
          </a:stretch>
        </p:blipFill>
        <p:spPr bwMode="auto">
          <a:xfrm>
            <a:off x="357158" y="380979"/>
            <a:ext cx="1799630" cy="1524011"/>
          </a:xfrm>
          <a:prstGeom prst="rect">
            <a:avLst/>
          </a:prstGeom>
          <a:noFill/>
          <a:ln w="9525">
            <a:noFill/>
            <a:miter lim="800000"/>
            <a:headEnd/>
            <a:tailEnd/>
          </a:ln>
          <a:effectLst/>
        </p:spPr>
      </p:pic>
      <p:sp>
        <p:nvSpPr>
          <p:cNvPr id="11" name="TextBox 10"/>
          <p:cNvSpPr txBox="1"/>
          <p:nvPr/>
        </p:nvSpPr>
        <p:spPr>
          <a:xfrm>
            <a:off x="1428728" y="2476494"/>
            <a:ext cx="1571636" cy="498598"/>
          </a:xfrm>
          <a:prstGeom prst="rect">
            <a:avLst/>
          </a:prstGeom>
          <a:noFill/>
        </p:spPr>
        <p:txBody>
          <a:bodyPr wrap="square" rtlCol="0">
            <a:spAutoFit/>
          </a:bodyPr>
          <a:lstStyle/>
          <a:p>
            <a:pPr algn="l"/>
            <a:r>
              <a:rPr lang="zh-CN" altLang="en-US">
                <a:solidFill>
                  <a:srgbClr val="C00000"/>
                </a:solidFill>
                <a:latin typeface="微软雅黑" pitchFamily="34" charset="-122"/>
                <a:ea typeface="微软雅黑" pitchFamily="34" charset="-122"/>
              </a:rPr>
              <a:t>知识点：</a:t>
            </a:r>
          </a:p>
        </p:txBody>
      </p:sp>
      <p:sp>
        <p:nvSpPr>
          <p:cNvPr id="13" name="TextBox 12"/>
          <p:cNvSpPr txBox="1"/>
          <p:nvPr/>
        </p:nvSpPr>
        <p:spPr>
          <a:xfrm>
            <a:off x="2714612" y="2762246"/>
            <a:ext cx="3929090" cy="1754326"/>
          </a:xfrm>
          <a:prstGeom prst="rect">
            <a:avLst/>
          </a:prstGeom>
          <a:noFill/>
        </p:spPr>
        <p:txBody>
          <a:bodyPr wrap="square" rtlCol="0">
            <a:spAutoFit/>
          </a:bodyPr>
          <a:lstStyle/>
          <a:p>
            <a:pPr marL="457200" indent="-457200" algn="l">
              <a:lnSpc>
                <a:spcPct val="150000"/>
              </a:lnSpc>
              <a:spcBef>
                <a:spcPts val="0"/>
              </a:spcBef>
              <a:buBlip>
                <a:blip r:embed="rId5"/>
              </a:buBlip>
            </a:pPr>
            <a:r>
              <a:rPr lang="zh-CN" altLang="en-US">
                <a:solidFill>
                  <a:srgbClr val="0000FF"/>
                </a:solidFill>
                <a:latin typeface="楷体" pitchFamily="49" charset="-122"/>
                <a:ea typeface="楷体" pitchFamily="49" charset="-122"/>
              </a:rPr>
              <a:t>线性表概念</a:t>
            </a:r>
            <a:endParaRPr lang="en-US" altLang="zh-CN">
              <a:solidFill>
                <a:srgbClr val="0000FF"/>
              </a:solidFill>
              <a:latin typeface="楷体" pitchFamily="49" charset="-122"/>
              <a:ea typeface="楷体" pitchFamily="49" charset="-122"/>
            </a:endParaRPr>
          </a:p>
          <a:p>
            <a:pPr marL="457200" indent="-457200" algn="l">
              <a:lnSpc>
                <a:spcPct val="150000"/>
              </a:lnSpc>
              <a:spcBef>
                <a:spcPts val="0"/>
              </a:spcBef>
              <a:buBlip>
                <a:blip r:embed="rId5"/>
              </a:buBlip>
            </a:pPr>
            <a:r>
              <a:rPr lang="zh-CN" altLang="en-US">
                <a:solidFill>
                  <a:srgbClr val="0000FF"/>
                </a:solidFill>
                <a:latin typeface="楷体" pitchFamily="49" charset="-122"/>
                <a:ea typeface="楷体" pitchFamily="49" charset="-122"/>
              </a:rPr>
              <a:t>顺序表及算法设计</a:t>
            </a:r>
            <a:endParaRPr lang="en-US" altLang="zh-CN">
              <a:solidFill>
                <a:srgbClr val="0000FF"/>
              </a:solidFill>
              <a:latin typeface="楷体" pitchFamily="49" charset="-122"/>
              <a:ea typeface="楷体" pitchFamily="49" charset="-122"/>
            </a:endParaRPr>
          </a:p>
          <a:p>
            <a:pPr marL="457200" indent="-457200" algn="l">
              <a:lnSpc>
                <a:spcPct val="150000"/>
              </a:lnSpc>
              <a:spcBef>
                <a:spcPts val="0"/>
              </a:spcBef>
              <a:buBlip>
                <a:blip r:embed="rId5"/>
              </a:buBlip>
            </a:pPr>
            <a:r>
              <a:rPr lang="zh-CN" altLang="en-US">
                <a:solidFill>
                  <a:srgbClr val="0000FF"/>
                </a:solidFill>
                <a:latin typeface="楷体" pitchFamily="49" charset="-122"/>
                <a:ea typeface="楷体" pitchFamily="49" charset="-122"/>
              </a:rPr>
              <a:t>单链表及算法设计</a:t>
            </a:r>
          </a:p>
        </p:txBody>
      </p:sp>
      <p:sp>
        <p:nvSpPr>
          <p:cNvPr id="3" name="幻灯片编号占位符 2"/>
          <p:cNvSpPr>
            <a:spLocks noGrp="1"/>
          </p:cNvSpPr>
          <p:nvPr>
            <p:ph type="sldNum" sz="quarter" idx="12"/>
          </p:nvPr>
        </p:nvSpPr>
        <p:spPr/>
        <p:txBody>
          <a:bodyPr/>
          <a:lstStyle/>
          <a:p>
            <a:fld id="{BC067DFE-42A7-4CB5-93C4-F2F97DA7580C}" type="slidenum">
              <a:rPr lang="en-US" altLang="zh-CN" smtClean="0"/>
              <a:pPr/>
              <a:t>87</a:t>
            </a:fld>
            <a:endParaRPr lang="en-US" altLang="zh-CN" dirty="0"/>
          </a:p>
        </p:txBody>
      </p:sp>
    </p:spTree>
    <p:extLst>
      <p:ext uri="{BB962C8B-B14F-4D97-AF65-F5344CB8AC3E}">
        <p14:creationId xmlns:p14="http://schemas.microsoft.com/office/powerpoint/2010/main" val="3721563048"/>
      </p:ext>
    </p:extLst>
  </p:cSld>
  <p:clrMapOvr>
    <a:masterClrMapping/>
  </p:clrMapOvr>
  <mc:AlternateContent xmlns:mc="http://schemas.openxmlformats.org/markup-compatibility/2006" xmlns:p14="http://schemas.microsoft.com/office/powerpoint/2010/main">
    <mc:Choice Requires="p14">
      <p:transition spd="slow" p14:dur="2000" advTm="13256"/>
    </mc:Choice>
    <mc:Fallback xmlns="">
      <p:transition xmlns:p14="http://schemas.microsoft.com/office/powerpoint/2010/main" spd="slow" advTm="13256"/>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71538" y="3727214"/>
            <a:ext cx="5143536" cy="1343750"/>
            <a:chOff x="1071538" y="2795409"/>
            <a:chExt cx="5143536" cy="1007812"/>
          </a:xfrm>
        </p:grpSpPr>
        <p:sp>
          <p:nvSpPr>
            <p:cNvPr id="3" name="TextBox 2"/>
            <p:cNvSpPr txBox="1"/>
            <p:nvPr/>
          </p:nvSpPr>
          <p:spPr>
            <a:xfrm>
              <a:off x="1214414" y="3159631"/>
              <a:ext cx="5000660" cy="643590"/>
            </a:xfrm>
            <a:prstGeom prst="rect">
              <a:avLst/>
            </a:prstGeom>
            <a:noFill/>
          </p:spPr>
          <p:txBody>
            <a:bodyPr wrap="square" rtlCol="0">
              <a:spAutoFit/>
            </a:bodyPr>
            <a:lstStyle/>
            <a:p>
              <a:pPr marL="457200" indent="-457200" algn="l">
                <a:lnSpc>
                  <a:spcPts val="3200"/>
                </a:lnSpc>
                <a:spcBef>
                  <a:spcPts val="0"/>
                </a:spcBef>
                <a:buBlip>
                  <a:blip r:embed="rId4"/>
                </a:buBlip>
              </a:pPr>
              <a:r>
                <a:rPr lang="zh-CN" altLang="en-US" sz="2200" kern="100">
                  <a:solidFill>
                    <a:srgbClr val="0000FF"/>
                  </a:solidFill>
                  <a:ea typeface="楷体" pitchFamily="49" charset="-122"/>
                  <a:cs typeface="Times New Roman" pitchFamily="18" charset="0"/>
                </a:rPr>
                <a:t>插入和删除操作需要移动大量元素。</a:t>
              </a:r>
            </a:p>
            <a:p>
              <a:pPr marL="457200" indent="-457200" algn="l">
                <a:lnSpc>
                  <a:spcPts val="3200"/>
                </a:lnSpc>
                <a:spcBef>
                  <a:spcPts val="0"/>
                </a:spcBef>
                <a:buBlip>
                  <a:blip r:embed="rId4"/>
                </a:buBlip>
              </a:pPr>
              <a:r>
                <a:rPr lang="zh-CN" altLang="en-US" sz="2200" kern="100">
                  <a:solidFill>
                    <a:srgbClr val="0000FF"/>
                  </a:solidFill>
                  <a:ea typeface="楷体" pitchFamily="49" charset="-122"/>
                  <a:cs typeface="Times New Roman" pitchFamily="18" charset="0"/>
                </a:rPr>
                <a:t>初始空间大小分配难以掌握</a:t>
              </a:r>
              <a:r>
                <a:rPr lang="zh-CN" altLang="en-US" sz="2200" kern="100">
                  <a:solidFill>
                    <a:srgbClr val="0000FF"/>
                  </a:solidFill>
                  <a:latin typeface="楷体" pitchFamily="49" charset="-122"/>
                  <a:ea typeface="楷体" pitchFamily="49" charset="-122"/>
                  <a:cs typeface="Times New Roman" pitchFamily="18" charset="0"/>
                </a:rPr>
                <a:t>。</a:t>
              </a:r>
              <a:endParaRPr lang="zh-CN" altLang="en-US" sz="2200">
                <a:solidFill>
                  <a:srgbClr val="0000FF"/>
                </a:solidFill>
                <a:latin typeface="楷体" pitchFamily="49" charset="-122"/>
                <a:ea typeface="楷体" pitchFamily="49" charset="-122"/>
              </a:endParaRPr>
            </a:p>
          </p:txBody>
        </p:sp>
        <p:sp>
          <p:nvSpPr>
            <p:cNvPr id="4" name="TextBox 3"/>
            <p:cNvSpPr txBox="1"/>
            <p:nvPr/>
          </p:nvSpPr>
          <p:spPr>
            <a:xfrm>
              <a:off x="1071538" y="2795409"/>
              <a:ext cx="928694" cy="348557"/>
            </a:xfrm>
            <a:prstGeom prst="rect">
              <a:avLst/>
            </a:prstGeom>
            <a:noFill/>
          </p:spPr>
          <p:txBody>
            <a:bodyPr wrap="square" rtlCol="0">
              <a:spAutoFit/>
            </a:bodyPr>
            <a:lstStyle/>
            <a:p>
              <a:r>
                <a:rPr lang="zh-CN" altLang="en-US">
                  <a:solidFill>
                    <a:srgbClr val="FF00FF"/>
                  </a:solidFill>
                  <a:latin typeface="隶书" pitchFamily="49" charset="-122"/>
                  <a:ea typeface="隶书" pitchFamily="49" charset="-122"/>
                </a:rPr>
                <a:t>缺点</a:t>
              </a:r>
            </a:p>
          </p:txBody>
        </p:sp>
      </p:grpSp>
      <p:sp>
        <p:nvSpPr>
          <p:cNvPr id="5" name="TextBox 4"/>
          <p:cNvSpPr txBox="1"/>
          <p:nvPr/>
        </p:nvSpPr>
        <p:spPr>
          <a:xfrm>
            <a:off x="714348" y="663719"/>
            <a:ext cx="2000264" cy="46968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514350" indent="-514350" algn="l"/>
            <a:r>
              <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sym typeface="Wingdings"/>
              </a:rPr>
              <a:t>  </a:t>
            </a:r>
            <a:r>
              <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顺序表</a:t>
            </a:r>
          </a:p>
        </p:txBody>
      </p:sp>
      <p:grpSp>
        <p:nvGrpSpPr>
          <p:cNvPr id="8" name="组合 7"/>
          <p:cNvGrpSpPr/>
          <p:nvPr/>
        </p:nvGrpSpPr>
        <p:grpSpPr>
          <a:xfrm>
            <a:off x="1071538" y="1392630"/>
            <a:ext cx="6786610" cy="1818395"/>
            <a:chOff x="1071538" y="1044472"/>
            <a:chExt cx="6786610" cy="1363796"/>
          </a:xfrm>
        </p:grpSpPr>
        <p:sp>
          <p:nvSpPr>
            <p:cNvPr id="6" name="TextBox 5"/>
            <p:cNvSpPr txBox="1"/>
            <p:nvPr/>
          </p:nvSpPr>
          <p:spPr>
            <a:xfrm>
              <a:off x="1214414" y="1535192"/>
              <a:ext cx="6643734" cy="873076"/>
            </a:xfrm>
            <a:prstGeom prst="rect">
              <a:avLst/>
            </a:prstGeom>
            <a:noFill/>
          </p:spPr>
          <p:txBody>
            <a:bodyPr wrap="square" rtlCol="0">
              <a:spAutoFit/>
            </a:bodyPr>
            <a:lstStyle/>
            <a:p>
              <a:pPr marL="457200" indent="-457200" algn="l">
                <a:spcBef>
                  <a:spcPts val="0"/>
                </a:spcBef>
                <a:buBlip>
                  <a:blip r:embed="rId4"/>
                </a:buBlip>
              </a:pPr>
              <a:r>
                <a:rPr lang="zh-CN" altLang="en-US" sz="2200" dirty="0">
                  <a:solidFill>
                    <a:srgbClr val="0000FF"/>
                  </a:solidFill>
                  <a:latin typeface="楷体" pitchFamily="49" charset="-122"/>
                  <a:ea typeface="楷体" pitchFamily="49" charset="-122"/>
                </a:rPr>
                <a:t>存储密度大：无须为表示线性表中元素之间的逻辑关系而增加额外的存储空间。</a:t>
              </a:r>
              <a:endParaRPr lang="en-US" altLang="zh-CN" sz="2200" dirty="0">
                <a:solidFill>
                  <a:srgbClr val="0000FF"/>
                </a:solidFill>
                <a:latin typeface="楷体" pitchFamily="49" charset="-122"/>
                <a:ea typeface="楷体" pitchFamily="49" charset="-122"/>
              </a:endParaRPr>
            </a:p>
            <a:p>
              <a:pPr marL="457200" indent="-457200" algn="l">
                <a:spcBef>
                  <a:spcPts val="0"/>
                </a:spcBef>
                <a:buBlip>
                  <a:blip r:embed="rId4"/>
                </a:buBlip>
              </a:pPr>
              <a:r>
                <a:rPr lang="zh-CN" altLang="en-US" sz="2200" kern="100" dirty="0">
                  <a:solidFill>
                    <a:srgbClr val="0000FF"/>
                  </a:solidFill>
                  <a:latin typeface="楷体" pitchFamily="49" charset="-122"/>
                  <a:ea typeface="楷体" pitchFamily="49" charset="-122"/>
                  <a:cs typeface="Times New Roman" pitchFamily="18" charset="0"/>
                </a:rPr>
                <a:t>具有随机存取特性。</a:t>
              </a:r>
              <a:endParaRPr lang="zh-CN" altLang="en-US" sz="2200" dirty="0">
                <a:solidFill>
                  <a:srgbClr val="0000FF"/>
                </a:solidFill>
                <a:latin typeface="楷体" pitchFamily="49" charset="-122"/>
                <a:ea typeface="楷体" pitchFamily="49" charset="-122"/>
              </a:endParaRPr>
            </a:p>
          </p:txBody>
        </p:sp>
        <p:sp>
          <p:nvSpPr>
            <p:cNvPr id="7" name="TextBox 6"/>
            <p:cNvSpPr txBox="1"/>
            <p:nvPr/>
          </p:nvSpPr>
          <p:spPr>
            <a:xfrm>
              <a:off x="1071538" y="1044472"/>
              <a:ext cx="928694" cy="348557"/>
            </a:xfrm>
            <a:prstGeom prst="rect">
              <a:avLst/>
            </a:prstGeom>
            <a:noFill/>
          </p:spPr>
          <p:txBody>
            <a:bodyPr wrap="square" rtlCol="0">
              <a:spAutoFit/>
            </a:bodyPr>
            <a:lstStyle/>
            <a:p>
              <a:r>
                <a:rPr lang="zh-CN" altLang="en-US">
                  <a:solidFill>
                    <a:srgbClr val="FF00FF"/>
                  </a:solidFill>
                  <a:latin typeface="隶书" pitchFamily="49" charset="-122"/>
                  <a:ea typeface="隶书" pitchFamily="49" charset="-122"/>
                </a:rPr>
                <a:t>优点</a:t>
              </a:r>
            </a:p>
          </p:txBody>
        </p:sp>
      </p:grpSp>
      <p:sp>
        <p:nvSpPr>
          <p:cNvPr id="11" name="幻灯片编号占位符 10"/>
          <p:cNvSpPr>
            <a:spLocks noGrp="1"/>
          </p:cNvSpPr>
          <p:nvPr>
            <p:ph type="sldNum" sz="quarter" idx="12"/>
          </p:nvPr>
        </p:nvSpPr>
        <p:spPr/>
        <p:txBody>
          <a:bodyPr/>
          <a:lstStyle/>
          <a:p>
            <a:fld id="{BC067DFE-42A7-4CB5-93C4-F2F97DA7580C}" type="slidenum">
              <a:rPr lang="en-US" altLang="zh-CN" smtClean="0"/>
              <a:pPr/>
              <a:t>88</a:t>
            </a:fld>
            <a:endParaRPr lang="en-US" altLang="zh-CN" dirty="0"/>
          </a:p>
        </p:txBody>
      </p:sp>
    </p:spTree>
    <p:custDataLst>
      <p:tags r:id="rId1"/>
    </p:custDataLst>
    <p:extLst>
      <p:ext uri="{BB962C8B-B14F-4D97-AF65-F5344CB8AC3E}">
        <p14:creationId xmlns:p14="http://schemas.microsoft.com/office/powerpoint/2010/main" val="1790331557"/>
      </p:ext>
    </p:extLst>
  </p:cSld>
  <p:clrMapOvr>
    <a:masterClrMapping/>
  </p:clrMapOvr>
  <mc:AlternateContent xmlns:mc="http://schemas.openxmlformats.org/markup-compatibility/2006" xmlns:p14="http://schemas.microsoft.com/office/powerpoint/2010/main">
    <mc:Choice Requires="p14">
      <p:transition spd="slow" p14:dur="2000" advTm="37550"/>
    </mc:Choice>
    <mc:Fallback xmlns="">
      <p:transition xmlns:p14="http://schemas.microsoft.com/office/powerpoint/2010/main" spd="slow" advTm="3755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71538" y="3558548"/>
            <a:ext cx="7143800" cy="1716376"/>
            <a:chOff x="1071538" y="2668911"/>
            <a:chExt cx="7143800" cy="1287282"/>
          </a:xfrm>
        </p:grpSpPr>
        <p:sp>
          <p:nvSpPr>
            <p:cNvPr id="3" name="TextBox 2"/>
            <p:cNvSpPr txBox="1"/>
            <p:nvPr/>
          </p:nvSpPr>
          <p:spPr>
            <a:xfrm>
              <a:off x="1214414" y="3071816"/>
              <a:ext cx="7000924" cy="884377"/>
            </a:xfrm>
            <a:prstGeom prst="rect">
              <a:avLst/>
            </a:prstGeom>
            <a:noFill/>
          </p:spPr>
          <p:txBody>
            <a:bodyPr wrap="square" rtlCol="0">
              <a:spAutoFit/>
            </a:bodyPr>
            <a:lstStyle/>
            <a:p>
              <a:pPr marL="457200" indent="-457200" algn="l">
                <a:spcBef>
                  <a:spcPts val="0"/>
                </a:spcBef>
                <a:buBlip>
                  <a:blip r:embed="rId4"/>
                </a:buBlip>
              </a:pPr>
              <a:r>
                <a:rPr lang="zh-CN" altLang="en-US" sz="2200" dirty="0">
                  <a:solidFill>
                    <a:srgbClr val="0000FF"/>
                  </a:solidFill>
                  <a:ea typeface="楷体" pitchFamily="49" charset="-122"/>
                  <a:cs typeface="Times New Roman" pitchFamily="18" charset="0"/>
                </a:rPr>
                <a:t>存储密度小：为表示线性表中元素之间的逻辑关系而需要增加额外的存储空间（指针域）</a:t>
              </a:r>
              <a:r>
                <a:rPr lang="zh-CN" altLang="en-US" sz="2200" kern="100" dirty="0">
                  <a:solidFill>
                    <a:srgbClr val="0000FF"/>
                  </a:solidFill>
                  <a:ea typeface="楷体" pitchFamily="49" charset="-122"/>
                  <a:cs typeface="Times New Roman" pitchFamily="18" charset="0"/>
                </a:rPr>
                <a:t>。</a:t>
              </a:r>
            </a:p>
            <a:p>
              <a:pPr marL="457200" indent="-457200" algn="l">
                <a:spcBef>
                  <a:spcPts val="0"/>
                </a:spcBef>
                <a:buBlip>
                  <a:blip r:embed="rId4"/>
                </a:buBlip>
              </a:pPr>
              <a:r>
                <a:rPr lang="zh-CN" altLang="en-US" sz="2200" dirty="0">
                  <a:solidFill>
                    <a:srgbClr val="0000FF"/>
                  </a:solidFill>
                  <a:ea typeface="楷体" pitchFamily="49" charset="-122"/>
                  <a:cs typeface="Times New Roman" pitchFamily="18" charset="0"/>
                </a:rPr>
                <a:t>不具有随机存取特性</a:t>
              </a:r>
              <a:r>
                <a:rPr lang="zh-CN" altLang="en-US" sz="2200" kern="100" dirty="0">
                  <a:solidFill>
                    <a:srgbClr val="0000FF"/>
                  </a:solidFill>
                  <a:ea typeface="楷体" pitchFamily="49" charset="-122"/>
                  <a:cs typeface="Times New Roman" pitchFamily="18" charset="0"/>
                </a:rPr>
                <a:t>。</a:t>
              </a:r>
              <a:endParaRPr lang="zh-CN" altLang="en-US" sz="2200" dirty="0">
                <a:solidFill>
                  <a:srgbClr val="0000FF"/>
                </a:solidFill>
                <a:ea typeface="楷体" pitchFamily="49" charset="-122"/>
                <a:cs typeface="Times New Roman" pitchFamily="18" charset="0"/>
              </a:endParaRPr>
            </a:p>
          </p:txBody>
        </p:sp>
        <p:sp>
          <p:nvSpPr>
            <p:cNvPr id="4" name="TextBox 3"/>
            <p:cNvSpPr txBox="1"/>
            <p:nvPr/>
          </p:nvSpPr>
          <p:spPr>
            <a:xfrm>
              <a:off x="1071538" y="2668911"/>
              <a:ext cx="928694" cy="348557"/>
            </a:xfrm>
            <a:prstGeom prst="rect">
              <a:avLst/>
            </a:prstGeom>
            <a:noFill/>
          </p:spPr>
          <p:txBody>
            <a:bodyPr wrap="square" rtlCol="0">
              <a:spAutoFit/>
            </a:bodyPr>
            <a:lstStyle/>
            <a:p>
              <a:r>
                <a:rPr lang="zh-CN" altLang="en-US">
                  <a:solidFill>
                    <a:srgbClr val="FF00FF"/>
                  </a:solidFill>
                  <a:latin typeface="隶书" pitchFamily="49" charset="-122"/>
                  <a:ea typeface="隶书" pitchFamily="49" charset="-122"/>
                </a:rPr>
                <a:t>缺点</a:t>
              </a:r>
            </a:p>
          </p:txBody>
        </p:sp>
      </p:grpSp>
      <p:sp>
        <p:nvSpPr>
          <p:cNvPr id="5" name="TextBox 4"/>
          <p:cNvSpPr txBox="1"/>
          <p:nvPr/>
        </p:nvSpPr>
        <p:spPr>
          <a:xfrm>
            <a:off x="714348" y="663719"/>
            <a:ext cx="2000264" cy="46968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514350" indent="-514350" algn="l"/>
            <a:r>
              <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sym typeface="Wingdings"/>
              </a:rPr>
              <a:t>  </a:t>
            </a:r>
            <a:r>
              <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链表</a:t>
            </a:r>
          </a:p>
        </p:txBody>
      </p:sp>
      <p:grpSp>
        <p:nvGrpSpPr>
          <p:cNvPr id="8" name="组合 7"/>
          <p:cNvGrpSpPr/>
          <p:nvPr/>
        </p:nvGrpSpPr>
        <p:grpSpPr>
          <a:xfrm>
            <a:off x="1071538" y="1392629"/>
            <a:ext cx="7000924" cy="1835800"/>
            <a:chOff x="1071538" y="1044472"/>
            <a:chExt cx="7000924" cy="1376849"/>
          </a:xfrm>
        </p:grpSpPr>
        <p:sp>
          <p:nvSpPr>
            <p:cNvPr id="6" name="TextBox 5"/>
            <p:cNvSpPr txBox="1"/>
            <p:nvPr/>
          </p:nvSpPr>
          <p:spPr>
            <a:xfrm>
              <a:off x="1214414" y="1428742"/>
              <a:ext cx="6858048" cy="992579"/>
            </a:xfrm>
            <a:prstGeom prst="rect">
              <a:avLst/>
            </a:prstGeom>
            <a:noFill/>
          </p:spPr>
          <p:txBody>
            <a:bodyPr wrap="square" rtlCol="0">
              <a:spAutoFit/>
            </a:bodyPr>
            <a:lstStyle/>
            <a:p>
              <a:pPr marL="457200" indent="-457200" algn="l">
                <a:lnSpc>
                  <a:spcPts val="3200"/>
                </a:lnSpc>
                <a:spcBef>
                  <a:spcPts val="0"/>
                </a:spcBef>
                <a:buBlip>
                  <a:blip r:embed="rId4"/>
                </a:buBlip>
              </a:pPr>
              <a:r>
                <a:rPr lang="zh-CN" altLang="en-US" sz="2200" kern="100" dirty="0">
                  <a:solidFill>
                    <a:srgbClr val="0000FF"/>
                  </a:solidFill>
                  <a:ea typeface="楷体" pitchFamily="49" charset="-122"/>
                  <a:cs typeface="Times New Roman" pitchFamily="18" charset="0"/>
                </a:rPr>
                <a:t>由于采用结点的动态分配方式，具有良好的适应性。</a:t>
              </a:r>
            </a:p>
            <a:p>
              <a:pPr marL="457200" indent="-457200" algn="l">
                <a:lnSpc>
                  <a:spcPts val="3200"/>
                </a:lnSpc>
                <a:spcBef>
                  <a:spcPts val="0"/>
                </a:spcBef>
                <a:buBlip>
                  <a:blip r:embed="rId4"/>
                </a:buBlip>
              </a:pPr>
              <a:r>
                <a:rPr lang="zh-CN" altLang="en-US" sz="2200" dirty="0">
                  <a:solidFill>
                    <a:srgbClr val="0000FF"/>
                  </a:solidFill>
                  <a:ea typeface="楷体" pitchFamily="49" charset="-122"/>
                  <a:cs typeface="Times New Roman" pitchFamily="18" charset="0"/>
                </a:rPr>
                <a:t>插入和删除操作只需修改相关指针域，不需要移动元素</a:t>
              </a:r>
              <a:r>
                <a:rPr lang="zh-CN" altLang="en-US" sz="2200" kern="100" dirty="0">
                  <a:solidFill>
                    <a:srgbClr val="0000FF"/>
                  </a:solidFill>
                  <a:ea typeface="楷体" pitchFamily="49" charset="-122"/>
                  <a:cs typeface="Times New Roman" pitchFamily="18" charset="0"/>
                </a:rPr>
                <a:t>。</a:t>
              </a:r>
              <a:endParaRPr lang="zh-CN" altLang="en-US" sz="2200" dirty="0">
                <a:solidFill>
                  <a:srgbClr val="0000FF"/>
                </a:solidFill>
                <a:ea typeface="楷体" pitchFamily="49" charset="-122"/>
                <a:cs typeface="Times New Roman" pitchFamily="18" charset="0"/>
              </a:endParaRPr>
            </a:p>
          </p:txBody>
        </p:sp>
        <p:sp>
          <p:nvSpPr>
            <p:cNvPr id="7" name="TextBox 6"/>
            <p:cNvSpPr txBox="1"/>
            <p:nvPr/>
          </p:nvSpPr>
          <p:spPr>
            <a:xfrm>
              <a:off x="1071538" y="1044472"/>
              <a:ext cx="928694" cy="348557"/>
            </a:xfrm>
            <a:prstGeom prst="rect">
              <a:avLst/>
            </a:prstGeom>
            <a:noFill/>
          </p:spPr>
          <p:txBody>
            <a:bodyPr wrap="square" rtlCol="0">
              <a:spAutoFit/>
            </a:bodyPr>
            <a:lstStyle/>
            <a:p>
              <a:r>
                <a:rPr lang="zh-CN" altLang="en-US">
                  <a:solidFill>
                    <a:srgbClr val="FF00FF"/>
                  </a:solidFill>
                  <a:latin typeface="隶书" pitchFamily="49" charset="-122"/>
                  <a:ea typeface="隶书" pitchFamily="49" charset="-122"/>
                </a:rPr>
                <a:t>优点</a:t>
              </a:r>
            </a:p>
          </p:txBody>
        </p:sp>
      </p:grpSp>
      <p:sp>
        <p:nvSpPr>
          <p:cNvPr id="11" name="幻灯片编号占位符 10"/>
          <p:cNvSpPr>
            <a:spLocks noGrp="1"/>
          </p:cNvSpPr>
          <p:nvPr>
            <p:ph type="sldNum" sz="quarter" idx="12"/>
          </p:nvPr>
        </p:nvSpPr>
        <p:spPr/>
        <p:txBody>
          <a:bodyPr/>
          <a:lstStyle/>
          <a:p>
            <a:fld id="{BC067DFE-42A7-4CB5-93C4-F2F97DA7580C}" type="slidenum">
              <a:rPr lang="en-US" altLang="zh-CN" smtClean="0"/>
              <a:pPr/>
              <a:t>89</a:t>
            </a:fld>
            <a:endParaRPr lang="en-US" altLang="zh-CN" dirty="0"/>
          </a:p>
        </p:txBody>
      </p:sp>
    </p:spTree>
    <p:custDataLst>
      <p:tags r:id="rId1"/>
    </p:custDataLst>
    <p:extLst>
      <p:ext uri="{BB962C8B-B14F-4D97-AF65-F5344CB8AC3E}">
        <p14:creationId xmlns:p14="http://schemas.microsoft.com/office/powerpoint/2010/main" val="663398591"/>
      </p:ext>
    </p:extLst>
  </p:cSld>
  <p:clrMapOvr>
    <a:masterClrMapping/>
  </p:clrMapOvr>
  <mc:AlternateContent xmlns:mc="http://schemas.openxmlformats.org/markup-compatibility/2006" xmlns:p14="http://schemas.microsoft.com/office/powerpoint/2010/main">
    <mc:Choice Requires="p14">
      <p:transition spd="slow" p14:dur="2000" advTm="40381"/>
    </mc:Choice>
    <mc:Fallback xmlns="">
      <p:transition xmlns:p14="http://schemas.microsoft.com/office/powerpoint/2010/main" spd="slow" advTm="403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1026"/>
          <p:cNvSpPr txBox="1">
            <a:spLocks noChangeArrowheads="1"/>
          </p:cNvSpPr>
          <p:nvPr/>
        </p:nvSpPr>
        <p:spPr bwMode="auto">
          <a:xfrm>
            <a:off x="1071538" y="1257677"/>
            <a:ext cx="4643470" cy="174160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just">
              <a:spcBef>
                <a:spcPct val="50000"/>
              </a:spcBef>
            </a:pPr>
            <a:r>
              <a:rPr kumimoji="1" lang="en-US" altLang="zh-CN" sz="1800" dirty="0" err="1">
                <a:solidFill>
                  <a:srgbClr val="0000FF"/>
                </a:solidFill>
                <a:latin typeface="Consolas" pitchFamily="49" charset="0"/>
                <a:ea typeface="仿宋" pitchFamily="49" charset="-122"/>
                <a:cs typeface="Consolas" pitchFamily="49" charset="0"/>
              </a:rPr>
              <a:t>typedef</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err="1">
                <a:solidFill>
                  <a:srgbClr val="0000FF"/>
                </a:solidFill>
                <a:latin typeface="Consolas" pitchFamily="49" charset="0"/>
                <a:ea typeface="仿宋" pitchFamily="49" charset="-122"/>
                <a:cs typeface="Consolas" pitchFamily="49" charset="0"/>
              </a:rPr>
              <a:t>struct</a:t>
            </a:r>
            <a:r>
              <a:rPr kumimoji="1" lang="en-US" altLang="zh-CN" sz="1800" dirty="0">
                <a:solidFill>
                  <a:srgbClr val="0000FF"/>
                </a:solidFill>
                <a:latin typeface="Consolas" pitchFamily="49" charset="0"/>
                <a:ea typeface="仿宋" pitchFamily="49" charset="-122"/>
                <a:cs typeface="Consolas" pitchFamily="49" charset="0"/>
              </a:rPr>
              <a:t> </a:t>
            </a:r>
          </a:p>
          <a:p>
            <a:pPr algn="just">
              <a:spcBef>
                <a:spcPct val="50000"/>
              </a:spcBef>
            </a:pP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err="1">
                <a:solidFill>
                  <a:srgbClr val="FF0000"/>
                </a:solidFill>
                <a:latin typeface="Consolas" pitchFamily="49" charset="0"/>
                <a:ea typeface="仿宋" pitchFamily="49" charset="-122"/>
                <a:cs typeface="Consolas" pitchFamily="49" charset="0"/>
              </a:rPr>
              <a:t>ElemType</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FF00FF"/>
                </a:solidFill>
                <a:latin typeface="Consolas" pitchFamily="49" charset="0"/>
                <a:ea typeface="仿宋" pitchFamily="49" charset="-122"/>
                <a:cs typeface="Consolas" pitchFamily="49" charset="0"/>
              </a:rPr>
              <a:t>data</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MaxSize</a:t>
            </a:r>
            <a:r>
              <a:rPr kumimoji="1" lang="en-US" altLang="zh-CN" sz="1800" dirty="0">
                <a:solidFill>
                  <a:srgbClr val="0000FF"/>
                </a:solidFill>
                <a:latin typeface="Consolas" pitchFamily="49" charset="0"/>
                <a:ea typeface="仿宋" pitchFamily="49" charset="-122"/>
                <a:cs typeface="Consolas" pitchFamily="49" charset="0"/>
              </a:rPr>
              <a:t>];</a:t>
            </a:r>
          </a:p>
          <a:p>
            <a:pPr algn="just">
              <a:spcBef>
                <a:spcPct val="50000"/>
              </a:spcBef>
            </a:pP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err="1">
                <a:solidFill>
                  <a:srgbClr val="0000FF"/>
                </a:solidFill>
                <a:latin typeface="Consolas" pitchFamily="49" charset="0"/>
                <a:ea typeface="仿宋" pitchFamily="49" charset="-122"/>
                <a:cs typeface="Consolas" pitchFamily="49" charset="0"/>
              </a:rPr>
              <a:t>int</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FF00FF"/>
                </a:solidFill>
                <a:latin typeface="Consolas" pitchFamily="49" charset="0"/>
                <a:ea typeface="仿宋" pitchFamily="49" charset="-122"/>
                <a:cs typeface="Consolas" pitchFamily="49" charset="0"/>
              </a:rPr>
              <a:t>length</a:t>
            </a:r>
            <a:r>
              <a:rPr kumimoji="1" lang="en-US" altLang="zh-CN" sz="1800" dirty="0">
                <a:solidFill>
                  <a:srgbClr val="0000FF"/>
                </a:solidFill>
                <a:latin typeface="Consolas" pitchFamily="49" charset="0"/>
                <a:ea typeface="仿宋" pitchFamily="49" charset="-122"/>
                <a:cs typeface="Consolas" pitchFamily="49" charset="0"/>
              </a:rPr>
              <a:t>;</a:t>
            </a:r>
          </a:p>
          <a:p>
            <a:pPr algn="just">
              <a:spcBef>
                <a:spcPct val="50000"/>
              </a:spcBef>
            </a:pP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err="1">
                <a:solidFill>
                  <a:srgbClr val="FF3300"/>
                </a:solidFill>
                <a:latin typeface="Consolas" pitchFamily="49" charset="0"/>
                <a:ea typeface="仿宋" pitchFamily="49" charset="-122"/>
                <a:cs typeface="Consolas" pitchFamily="49" charset="0"/>
              </a:rPr>
              <a:t>SqList</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顺序表类型  </a:t>
            </a:r>
          </a:p>
        </p:txBody>
      </p:sp>
      <p:sp>
        <p:nvSpPr>
          <p:cNvPr id="67587" name="Text Box 1027"/>
          <p:cNvSpPr txBox="1">
            <a:spLocks noChangeArrowheads="1"/>
          </p:cNvSpPr>
          <p:nvPr/>
        </p:nvSpPr>
        <p:spPr bwMode="auto">
          <a:xfrm>
            <a:off x="571472" y="3615131"/>
            <a:ext cx="8072494" cy="400110"/>
          </a:xfrm>
          <a:prstGeom prst="rect">
            <a:avLst/>
          </a:prstGeom>
          <a:noFill/>
          <a:ln w="9525">
            <a:noFill/>
            <a:miter lim="800000"/>
            <a:headEnd/>
            <a:tailEnd/>
          </a:ln>
          <a:effectLst/>
        </p:spPr>
        <p:txBody>
          <a:bodyPr wrap="square">
            <a:spAutoFit/>
          </a:bodyPr>
          <a:lstStyle/>
          <a:p>
            <a:pPr algn="l"/>
            <a:r>
              <a:rPr kumimoji="1" lang="zh-CN" altLang="en-US">
                <a:latin typeface="Consolas" pitchFamily="49" charset="0"/>
                <a:ea typeface="楷体" pitchFamily="49" charset="-122"/>
                <a:cs typeface="Consolas" pitchFamily="49" charset="0"/>
              </a:rPr>
              <a:t>其中</a:t>
            </a:r>
            <a:r>
              <a:rPr kumimoji="1" lang="en-US" altLang="zh-CN" dirty="0">
                <a:latin typeface="Consolas" pitchFamily="49" charset="0"/>
                <a:ea typeface="楷体" pitchFamily="49" charset="-122"/>
                <a:cs typeface="Consolas" pitchFamily="49" charset="0"/>
              </a:rPr>
              <a:t>data</a:t>
            </a:r>
            <a:r>
              <a:rPr kumimoji="1" lang="zh-CN" altLang="en-US" dirty="0">
                <a:latin typeface="Consolas" pitchFamily="49" charset="0"/>
                <a:ea typeface="楷体" pitchFamily="49" charset="-122"/>
                <a:cs typeface="Consolas" pitchFamily="49" charset="0"/>
              </a:rPr>
              <a:t>成员</a:t>
            </a:r>
            <a:r>
              <a:rPr kumimoji="1" lang="zh-CN" altLang="en-US">
                <a:latin typeface="Consolas" pitchFamily="49" charset="0"/>
                <a:ea typeface="楷体" pitchFamily="49" charset="-122"/>
                <a:cs typeface="Consolas" pitchFamily="49" charset="0"/>
              </a:rPr>
              <a:t>存放元素，</a:t>
            </a:r>
            <a:r>
              <a:rPr kumimoji="1" lang="en-US" altLang="zh-CN">
                <a:latin typeface="Consolas" pitchFamily="49" charset="0"/>
                <a:ea typeface="楷体" pitchFamily="49" charset="-122"/>
                <a:cs typeface="Consolas" pitchFamily="49" charset="0"/>
              </a:rPr>
              <a:t>length</a:t>
            </a:r>
            <a:r>
              <a:rPr kumimoji="1" lang="zh-CN" altLang="en-US" dirty="0">
                <a:latin typeface="Consolas" pitchFamily="49" charset="0"/>
                <a:ea typeface="楷体" pitchFamily="49" charset="-122"/>
                <a:cs typeface="Consolas" pitchFamily="49" charset="0"/>
              </a:rPr>
              <a:t>成员存放线性表的实际长度。</a:t>
            </a:r>
          </a:p>
        </p:txBody>
      </p:sp>
      <p:sp>
        <p:nvSpPr>
          <p:cNvPr id="4" name="Text Box 24"/>
          <p:cNvSpPr txBox="1">
            <a:spLocks noChangeArrowheads="1"/>
          </p:cNvSpPr>
          <p:nvPr/>
        </p:nvSpPr>
        <p:spPr bwMode="auto">
          <a:xfrm>
            <a:off x="714348" y="543297"/>
            <a:ext cx="2643206" cy="430887"/>
          </a:xfrm>
          <a:prstGeom prst="rect">
            <a:avLst/>
          </a:prstGeom>
          <a:noFill/>
          <a:ln w="38100" algn="ctr">
            <a:noFill/>
            <a:miter lim="800000"/>
            <a:headEnd/>
            <a:tailEnd/>
          </a:ln>
          <a:effectLst/>
        </p:spPr>
        <p:txBody>
          <a:bodyPr wrap="square">
            <a:spAutoFit/>
          </a:bodyPr>
          <a:lstStyle/>
          <a:p>
            <a:pPr>
              <a:spcBef>
                <a:spcPct val="50000"/>
              </a:spcBef>
            </a:pPr>
            <a:r>
              <a:rPr kumimoji="1" lang="zh-CN" altLang="en-US" sz="2200" dirty="0">
                <a:latin typeface="Consolas" pitchFamily="49" charset="0"/>
                <a:ea typeface="楷体" pitchFamily="49" charset="-122"/>
                <a:cs typeface="Consolas" pitchFamily="49" charset="0"/>
              </a:rPr>
              <a:t>顺序表类型定义：</a:t>
            </a:r>
          </a:p>
        </p:txBody>
      </p:sp>
      <p:sp>
        <p:nvSpPr>
          <p:cNvPr id="5" name="TextBox 4"/>
          <p:cNvSpPr txBox="1"/>
          <p:nvPr/>
        </p:nvSpPr>
        <p:spPr>
          <a:xfrm>
            <a:off x="1643042" y="4472387"/>
            <a:ext cx="5929354" cy="540789"/>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lnSpc>
                <a:spcPct val="150000"/>
              </a:lnSpc>
            </a:pPr>
            <a:r>
              <a:rPr kumimoji="1" lang="zh-CN" altLang="en-US" sz="2200">
                <a:solidFill>
                  <a:srgbClr val="FF3300"/>
                </a:solidFill>
                <a:latin typeface="Consolas" pitchFamily="49" charset="0"/>
                <a:ea typeface="黑体" pitchFamily="49" charset="-122"/>
                <a:cs typeface="Consolas" pitchFamily="49" charset="0"/>
              </a:rPr>
              <a:t>说明：</a:t>
            </a:r>
            <a:r>
              <a:rPr kumimoji="1" lang="zh-CN" altLang="en-US" sz="2200">
                <a:latin typeface="Consolas" pitchFamily="49" charset="0"/>
                <a:ea typeface="楷体" pitchFamily="49" charset="-122"/>
                <a:cs typeface="Consolas" pitchFamily="49" charset="0"/>
              </a:rPr>
              <a:t>注意</a:t>
            </a:r>
            <a:r>
              <a:rPr kumimoji="1" lang="zh-CN" altLang="en-US" sz="2200">
                <a:solidFill>
                  <a:srgbClr val="FF00FF"/>
                </a:solidFill>
                <a:latin typeface="Consolas" pitchFamily="49" charset="0"/>
                <a:ea typeface="楷体" pitchFamily="49" charset="-122"/>
                <a:cs typeface="Consolas" pitchFamily="49" charset="0"/>
              </a:rPr>
              <a:t>逻辑位序</a:t>
            </a:r>
            <a:r>
              <a:rPr kumimoji="1" lang="zh-CN" altLang="en-US" sz="2200">
                <a:latin typeface="Consolas" pitchFamily="49" charset="0"/>
                <a:ea typeface="楷体" pitchFamily="49" charset="-122"/>
                <a:cs typeface="Consolas" pitchFamily="49" charset="0"/>
              </a:rPr>
              <a:t>和</a:t>
            </a:r>
            <a:r>
              <a:rPr kumimoji="1" lang="zh-CN" altLang="en-US" sz="2200">
                <a:solidFill>
                  <a:srgbClr val="FF00FF"/>
                </a:solidFill>
                <a:latin typeface="Consolas" pitchFamily="49" charset="0"/>
                <a:ea typeface="楷体" pitchFamily="49" charset="-122"/>
                <a:cs typeface="Consolas" pitchFamily="49" charset="0"/>
              </a:rPr>
              <a:t>物理位序</a:t>
            </a:r>
            <a:r>
              <a:rPr kumimoji="1" lang="zh-CN" altLang="en-US" sz="2200">
                <a:latin typeface="Consolas" pitchFamily="49" charset="0"/>
                <a:ea typeface="楷体" pitchFamily="49" charset="-122"/>
                <a:cs typeface="Consolas" pitchFamily="49" charset="0"/>
              </a:rPr>
              <a:t>相差</a:t>
            </a:r>
            <a:r>
              <a:rPr kumimoji="1" lang="en-US" altLang="zh-CN" sz="2200">
                <a:latin typeface="Consolas" pitchFamily="49" charset="0"/>
                <a:ea typeface="楷体" pitchFamily="49" charset="-122"/>
                <a:cs typeface="Consolas" pitchFamily="49" charset="0"/>
              </a:rPr>
              <a:t>1</a:t>
            </a:r>
            <a:r>
              <a:rPr kumimoji="1" lang="zh-CN" altLang="en-US" sz="2200">
                <a:latin typeface="Consolas" pitchFamily="49" charset="0"/>
                <a:ea typeface="楷体" pitchFamily="49" charset="-122"/>
                <a:cs typeface="Consolas" pitchFamily="49" charset="0"/>
              </a:rPr>
              <a:t>。</a:t>
            </a:r>
            <a:endParaRPr lang="zh-CN" altLang="en-US" sz="2200" dirty="0">
              <a:latin typeface="Consolas" pitchFamily="49" charset="0"/>
              <a:cs typeface="Consolas" pitchFamily="49" charset="0"/>
            </a:endParaRPr>
          </a:p>
        </p:txBody>
      </p:sp>
      <p:sp>
        <p:nvSpPr>
          <p:cNvPr id="8" name="TextBox 7"/>
          <p:cNvSpPr txBox="1"/>
          <p:nvPr/>
        </p:nvSpPr>
        <p:spPr>
          <a:xfrm>
            <a:off x="4786314" y="471859"/>
            <a:ext cx="2643206" cy="707886"/>
          </a:xfrm>
          <a:prstGeom prst="rect">
            <a:avLst/>
          </a:prstGeom>
          <a:noFill/>
        </p:spPr>
        <p:txBody>
          <a:bodyPr wrap="square" rtlCol="0">
            <a:spAutoFit/>
          </a:bodyPr>
          <a:lstStyle/>
          <a:p>
            <a:pPr algn="l"/>
            <a:r>
              <a:rPr kumimoji="1" lang="zh-CN" altLang="en-US">
                <a:latin typeface="Consolas" pitchFamily="49" charset="0"/>
                <a:ea typeface="楷体" pitchFamily="49" charset="-122"/>
                <a:cs typeface="Consolas" pitchFamily="49" charset="0"/>
              </a:rPr>
              <a:t>这里，假设</a:t>
            </a:r>
            <a:r>
              <a:rPr kumimoji="1" lang="en-US" altLang="zh-CN">
                <a:solidFill>
                  <a:srgbClr val="FF0000"/>
                </a:solidFill>
                <a:latin typeface="Consolas" pitchFamily="49" charset="0"/>
                <a:ea typeface="楷体" pitchFamily="49" charset="-122"/>
                <a:cs typeface="Consolas" pitchFamily="49" charset="0"/>
              </a:rPr>
              <a:t>ElemType</a:t>
            </a:r>
            <a:r>
              <a:rPr kumimoji="1" lang="zh-CN" altLang="en-US">
                <a:latin typeface="Consolas" pitchFamily="49" charset="0"/>
                <a:ea typeface="楷体" pitchFamily="49" charset="-122"/>
                <a:cs typeface="Consolas" pitchFamily="49" charset="0"/>
              </a:rPr>
              <a:t>为</a:t>
            </a:r>
            <a:r>
              <a:rPr kumimoji="1" lang="en-US" altLang="zh-CN">
                <a:solidFill>
                  <a:srgbClr val="7030A0"/>
                </a:solidFill>
                <a:latin typeface="Consolas" pitchFamily="49" charset="0"/>
                <a:ea typeface="楷体" pitchFamily="49" charset="-122"/>
                <a:cs typeface="Consolas" pitchFamily="49" charset="0"/>
              </a:rPr>
              <a:t>char</a:t>
            </a:r>
            <a:r>
              <a:rPr kumimoji="1" lang="zh-CN" altLang="en-US">
                <a:latin typeface="Consolas" pitchFamily="49" charset="0"/>
                <a:ea typeface="楷体" pitchFamily="49" charset="-122"/>
                <a:cs typeface="Consolas" pitchFamily="49" charset="0"/>
              </a:rPr>
              <a:t>类型</a:t>
            </a:r>
            <a:endParaRPr lang="zh-CN" altLang="en-US">
              <a:latin typeface="Consolas" pitchFamily="49" charset="0"/>
              <a:cs typeface="Consolas" pitchFamily="49" charset="0"/>
            </a:endParaRPr>
          </a:p>
        </p:txBody>
      </p:sp>
      <p:cxnSp>
        <p:nvCxnSpPr>
          <p:cNvPr id="10" name="直接箭头连接符 9"/>
          <p:cNvCxnSpPr>
            <a:stCxn id="8" idx="1"/>
          </p:cNvCxnSpPr>
          <p:nvPr/>
        </p:nvCxnSpPr>
        <p:spPr>
          <a:xfrm rot="10800000" flipV="1">
            <a:off x="2571736" y="825801"/>
            <a:ext cx="2214578" cy="1003379"/>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3" name="幻灯片编号占位符 2"/>
          <p:cNvSpPr>
            <a:spLocks noGrp="1"/>
          </p:cNvSpPr>
          <p:nvPr>
            <p:ph type="sldNum" sz="quarter" idx="12"/>
          </p:nvPr>
        </p:nvSpPr>
        <p:spPr/>
        <p:txBody>
          <a:bodyPr/>
          <a:lstStyle/>
          <a:p>
            <a:fld id="{BC067DFE-42A7-4CB5-93C4-F2F97DA7580C}" type="slidenum">
              <a:rPr lang="en-US" altLang="zh-CN" smtClean="0"/>
              <a:pPr/>
              <a:t>9</a:t>
            </a:fld>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2295"/>
    </mc:Choice>
    <mc:Fallback xmlns="">
      <p:transition xmlns:p14="http://schemas.microsoft.com/office/powerpoint/2010/main" spd="slow" advTm="222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5"/>
                                        </p:tgtEl>
                                        <p:attrNameLst>
                                          <p:attrName>style.visibility</p:attrName>
                                        </p:attrNameLst>
                                      </p:cBhvr>
                                      <p:to>
                                        <p:strVal val="visible"/>
                                      </p:to>
                                    </p:set>
                                    <p:anim calcmode="discrete" valueType="clr">
                                      <p:cBhvr override="childStyle">
                                        <p:cTn id="7"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
                                        </p:tgtEl>
                                        <p:attrNameLst>
                                          <p:attrName>fillcolor</p:attrName>
                                        </p:attrNameLst>
                                      </p:cBhvr>
                                      <p:tavLst>
                                        <p:tav tm="0">
                                          <p:val>
                                            <p:clrVal>
                                              <a:schemeClr val="accent2"/>
                                            </p:clrVal>
                                          </p:val>
                                        </p:tav>
                                        <p:tav tm="50000">
                                          <p:val>
                                            <p:clrVal>
                                              <a:schemeClr val="hlink"/>
                                            </p:clrVal>
                                          </p:val>
                                        </p:tav>
                                      </p:tavLst>
                                    </p:anim>
                                    <p:set>
                                      <p:cBhvr>
                                        <p:cTn id="9" dur="80"/>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0" y="37814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36" name="Text Box 4" descr="蓝色面巾纸"/>
          <p:cNvSpPr txBox="1">
            <a:spLocks noChangeArrowheads="1"/>
          </p:cNvSpPr>
          <p:nvPr/>
        </p:nvSpPr>
        <p:spPr bwMode="auto">
          <a:xfrm>
            <a:off x="571472" y="571480"/>
            <a:ext cx="3214710" cy="584775"/>
          </a:xfrm>
          <a:prstGeom prst="rect">
            <a:avLst/>
          </a:prstGeom>
          <a:blipFill dpi="0" rotWithShape="1">
            <a:blip r:embed="rId2"/>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a:ln w="11430"/>
                <a:solidFill>
                  <a:srgbClr val="FF0000"/>
                </a:solidFill>
                <a:effectLst>
                  <a:outerShdw blurRad="76200" dist="50800" dir="5400000" algn="tl" rotWithShape="0">
                    <a:srgbClr val="000000">
                      <a:alpha val="65000"/>
                    </a:srgbClr>
                  </a:outerShdw>
                </a:effectLst>
                <a:ea typeface="隶书" pitchFamily="49" charset="-122"/>
              </a:rPr>
              <a:t>2.3.3   </a:t>
            </a:r>
            <a:r>
              <a:rPr kumimoji="1" lang="zh-CN" altLang="en-US" sz="3200" spc="50" dirty="0">
                <a:ln w="11430"/>
                <a:solidFill>
                  <a:srgbClr val="FF0000"/>
                </a:solidFill>
                <a:effectLst>
                  <a:outerShdw blurRad="76200" dist="50800" dir="5400000" algn="tl" rotWithShape="0">
                    <a:srgbClr val="000000">
                      <a:alpha val="65000"/>
                    </a:srgbClr>
                  </a:outerShdw>
                </a:effectLst>
                <a:ea typeface="隶书" pitchFamily="49" charset="-122"/>
              </a:rPr>
              <a:t>双链表 </a:t>
            </a:r>
            <a:endParaRPr lang="zh-CN" altLang="en-US" sz="3200" spc="50" dirty="0">
              <a:ln w="11430"/>
              <a:solidFill>
                <a:srgbClr val="FF0000"/>
              </a:solidFill>
              <a:effectLst>
                <a:outerShdw blurRad="76200" dist="50800" dir="5400000" algn="tl" rotWithShape="0">
                  <a:srgbClr val="000000">
                    <a:alpha val="65000"/>
                  </a:srgbClr>
                </a:outerShdw>
              </a:effectLst>
              <a:ea typeface="隶书" pitchFamily="49" charset="-122"/>
            </a:endParaRPr>
          </a:p>
        </p:txBody>
      </p:sp>
      <p:sp>
        <p:nvSpPr>
          <p:cNvPr id="37" name="TextBox 36"/>
          <p:cNvSpPr txBox="1"/>
          <p:nvPr/>
        </p:nvSpPr>
        <p:spPr>
          <a:xfrm>
            <a:off x="571472" y="1571612"/>
            <a:ext cx="7858180" cy="1042337"/>
          </a:xfrm>
          <a:prstGeom prst="rect">
            <a:avLst/>
          </a:prstGeom>
          <a:noFill/>
        </p:spPr>
        <p:txBody>
          <a:bodyPr wrap="square" rtlCol="0">
            <a:spAutoFit/>
          </a:bodyPr>
          <a:lstStyle/>
          <a:p>
            <a:pPr algn="l">
              <a:lnSpc>
                <a:spcPct val="150000"/>
              </a:lnSpc>
            </a:pPr>
            <a:r>
              <a:rPr kumimoji="1" lang="zh-CN" altLang="en-US" sz="2200" dirty="0">
                <a:latin typeface="楷体" pitchFamily="49" charset="-122"/>
                <a:ea typeface="楷体" pitchFamily="49" charset="-122"/>
                <a:cs typeface="Times New Roman" pitchFamily="18" charset="0"/>
              </a:rPr>
              <a:t>    在线性表的链式存储</a:t>
            </a:r>
            <a:r>
              <a:rPr kumimoji="1" lang="zh-CN" altLang="en-US" sz="2200">
                <a:latin typeface="楷体" pitchFamily="49" charset="-122"/>
                <a:ea typeface="楷体" pitchFamily="49" charset="-122"/>
                <a:cs typeface="Times New Roman" pitchFamily="18" charset="0"/>
              </a:rPr>
              <a:t>结构中，</a:t>
            </a:r>
            <a:r>
              <a:rPr lang="zh-CN" altLang="en-US" sz="2200">
                <a:latin typeface="楷体" pitchFamily="49" charset="-122"/>
                <a:ea typeface="楷体" pitchFamily="49" charset="-122"/>
                <a:cs typeface="Times New Roman" pitchFamily="18" charset="0"/>
              </a:rPr>
              <a:t>每个物理结点增加</a:t>
            </a:r>
            <a:r>
              <a:rPr lang="zh-CN" altLang="en-US" sz="2200" dirty="0">
                <a:latin typeface="楷体" pitchFamily="49" charset="-122"/>
                <a:ea typeface="楷体" pitchFamily="49" charset="-122"/>
                <a:cs typeface="Times New Roman" pitchFamily="18" charset="0"/>
              </a:rPr>
              <a:t>一个</a:t>
            </a:r>
            <a:r>
              <a:rPr lang="zh-CN" altLang="en-US" sz="2200">
                <a:latin typeface="楷体" pitchFamily="49" charset="-122"/>
                <a:ea typeface="楷体" pitchFamily="49" charset="-122"/>
                <a:cs typeface="Times New Roman" pitchFamily="18" charset="0"/>
              </a:rPr>
              <a:t>指向后继</a:t>
            </a:r>
            <a:r>
              <a:rPr kumimoji="1" lang="zh-CN" altLang="en-US" sz="2200">
                <a:latin typeface="楷体" pitchFamily="49" charset="-122"/>
                <a:ea typeface="楷体" pitchFamily="49" charset="-122"/>
                <a:cs typeface="Times New Roman" pitchFamily="18" charset="0"/>
              </a:rPr>
              <a:t>结点的</a:t>
            </a:r>
            <a:r>
              <a:rPr kumimoji="1" lang="zh-CN" altLang="en-US" sz="2200" dirty="0">
                <a:latin typeface="楷体" pitchFamily="49" charset="-122"/>
                <a:ea typeface="楷体" pitchFamily="49" charset="-122"/>
                <a:cs typeface="Times New Roman" pitchFamily="18" charset="0"/>
              </a:rPr>
              <a:t>指针域和一</a:t>
            </a:r>
            <a:r>
              <a:rPr kumimoji="1" lang="zh-CN" altLang="en-US" sz="2200">
                <a:latin typeface="楷体" pitchFamily="49" charset="-122"/>
                <a:ea typeface="楷体" pitchFamily="49" charset="-122"/>
                <a:cs typeface="Times New Roman" pitchFamily="18" charset="0"/>
              </a:rPr>
              <a:t>个指向前驱结点的</a:t>
            </a:r>
            <a:r>
              <a:rPr kumimoji="1" lang="zh-CN" altLang="en-US" sz="2200" dirty="0">
                <a:latin typeface="楷体" pitchFamily="49" charset="-122"/>
                <a:ea typeface="楷体" pitchFamily="49" charset="-122"/>
                <a:cs typeface="Times New Roman" pitchFamily="18" charset="0"/>
              </a:rPr>
              <a:t>指针域 </a:t>
            </a:r>
            <a:r>
              <a:rPr kumimoji="1" lang="en-US" altLang="zh-CN" sz="2200" dirty="0">
                <a:solidFill>
                  <a:srgbClr val="FF0000"/>
                </a:solidFill>
                <a:latin typeface="楷体" pitchFamily="49" charset="-122"/>
                <a:ea typeface="楷体" pitchFamily="49" charset="-122"/>
                <a:cs typeface="Times New Roman" pitchFamily="18" charset="0"/>
                <a:sym typeface="Wingdings"/>
              </a:rPr>
              <a:t></a:t>
            </a:r>
            <a:r>
              <a:rPr kumimoji="1" lang="zh-CN" altLang="en-US" sz="2200" dirty="0">
                <a:solidFill>
                  <a:srgbClr val="FF0000"/>
                </a:solidFill>
                <a:effectLst>
                  <a:outerShdw blurRad="38100" dist="38100" dir="2700000" algn="tl">
                    <a:srgbClr val="000000">
                      <a:alpha val="43137"/>
                    </a:srgbClr>
                  </a:outerShdw>
                </a:effectLst>
                <a:latin typeface="楷体" pitchFamily="49" charset="-122"/>
                <a:ea typeface="楷体" pitchFamily="49" charset="-122"/>
                <a:cs typeface="Times New Roman" pitchFamily="18" charset="0"/>
              </a:rPr>
              <a:t>双链表</a:t>
            </a:r>
            <a:r>
              <a:rPr kumimoji="1" lang="zh-CN" altLang="en-US" sz="2200" dirty="0">
                <a:latin typeface="楷体" pitchFamily="49" charset="-122"/>
                <a:ea typeface="楷体" pitchFamily="49" charset="-122"/>
                <a:cs typeface="Times New Roman" pitchFamily="18" charset="0"/>
              </a:rPr>
              <a:t>。</a:t>
            </a:r>
            <a:endParaRPr lang="zh-CN" altLang="en-US" sz="2200" dirty="0">
              <a:latin typeface="楷体" pitchFamily="49" charset="-122"/>
              <a:ea typeface="楷体" pitchFamily="49" charset="-122"/>
            </a:endParaRPr>
          </a:p>
        </p:txBody>
      </p:sp>
      <p:sp>
        <p:nvSpPr>
          <p:cNvPr id="2" name="幻灯片编号占位符 1"/>
          <p:cNvSpPr>
            <a:spLocks noGrp="1"/>
          </p:cNvSpPr>
          <p:nvPr>
            <p:ph type="sldNum" sz="quarter" idx="12"/>
          </p:nvPr>
        </p:nvSpPr>
        <p:spPr/>
        <p:txBody>
          <a:bodyPr/>
          <a:lstStyle/>
          <a:p>
            <a:fld id="{BC067DFE-42A7-4CB5-93C4-F2F97DA7580C}" type="slidenum">
              <a:rPr lang="en-US" altLang="zh-CN" smtClean="0"/>
              <a:pPr/>
              <a:t>90</a:t>
            </a:fld>
            <a:endParaRPr lang="en-US" altLang="zh-CN" dirty="0"/>
          </a:p>
        </p:txBody>
      </p:sp>
    </p:spTree>
    <p:extLst>
      <p:ext uri="{BB962C8B-B14F-4D97-AF65-F5344CB8AC3E}">
        <p14:creationId xmlns:p14="http://schemas.microsoft.com/office/powerpoint/2010/main" val="693893666"/>
      </p:ext>
    </p:extLst>
  </p:cSld>
  <p:clrMapOvr>
    <a:masterClrMapping/>
  </p:clrMapOvr>
  <mc:AlternateContent xmlns:mc="http://schemas.openxmlformats.org/markup-compatibility/2006" xmlns:p14="http://schemas.microsoft.com/office/powerpoint/2010/main">
    <mc:Choice Requires="p14">
      <p:transition spd="slow" p14:dur="2000" advTm="17597"/>
    </mc:Choice>
    <mc:Fallback xmlns="">
      <p:transition xmlns:p14="http://schemas.microsoft.com/office/powerpoint/2010/main" spd="slow" advTm="17597"/>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0" y="3781450"/>
            <a:ext cx="184731" cy="461665"/>
          </a:xfrm>
          <a:prstGeom prst="rect">
            <a:avLst/>
          </a:prstGeom>
          <a:noFill/>
          <a:ln w="9525">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264195" name="Rectangle 3"/>
          <p:cNvSpPr>
            <a:spLocks noChangeArrowheads="1"/>
          </p:cNvSpPr>
          <p:nvPr/>
        </p:nvSpPr>
        <p:spPr bwMode="auto">
          <a:xfrm>
            <a:off x="3598831" y="1096893"/>
            <a:ext cx="2665413" cy="9366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kumimoji="1" lang="zh-CN" altLang="en-US" dirty="0">
                <a:solidFill>
                  <a:srgbClr val="FF00FF"/>
                </a:solidFill>
                <a:latin typeface="Consolas" pitchFamily="49" charset="0"/>
                <a:ea typeface="楷体" pitchFamily="49" charset="-122"/>
                <a:cs typeface="Consolas" pitchFamily="49" charset="0"/>
              </a:rPr>
              <a:t>线性表</a:t>
            </a:r>
          </a:p>
          <a:p>
            <a:r>
              <a:rPr kumimoji="1" lang="en-US" altLang="zh-CN" sz="2000">
                <a:solidFill>
                  <a:srgbClr val="3333FF"/>
                </a:solidFill>
                <a:latin typeface="Consolas" pitchFamily="49" charset="0"/>
                <a:ea typeface="楷体" pitchFamily="49" charset="-122"/>
                <a:cs typeface="Consolas" pitchFamily="49" charset="0"/>
              </a:rPr>
              <a:t>(</a:t>
            </a:r>
            <a:r>
              <a:rPr kumimoji="1" lang="en-US" altLang="zh-CN" sz="2000" i="1">
                <a:solidFill>
                  <a:srgbClr val="3333FF"/>
                </a:solidFill>
                <a:latin typeface="Consolas" pitchFamily="49" charset="0"/>
                <a:ea typeface="楷体" pitchFamily="49" charset="-122"/>
                <a:cs typeface="Consolas" pitchFamily="49" charset="0"/>
              </a:rPr>
              <a:t>a</a:t>
            </a:r>
            <a:r>
              <a:rPr kumimoji="1" lang="en-US" altLang="zh-CN" sz="2000" baseline="-25000">
                <a:solidFill>
                  <a:srgbClr val="3333FF"/>
                </a:solidFill>
                <a:latin typeface="Consolas" pitchFamily="49" charset="0"/>
                <a:ea typeface="楷体" pitchFamily="49" charset="-122"/>
                <a:cs typeface="Consolas" pitchFamily="49" charset="0"/>
              </a:rPr>
              <a:t>1</a:t>
            </a:r>
            <a:r>
              <a:rPr kumimoji="1" lang="zh-CN" altLang="en-US" sz="2000">
                <a:solidFill>
                  <a:srgbClr val="3333FF"/>
                </a:solidFill>
                <a:latin typeface="Consolas" pitchFamily="49" charset="0"/>
                <a:ea typeface="楷体" pitchFamily="49" charset="-122"/>
                <a:cs typeface="Consolas" pitchFamily="49" charset="0"/>
              </a:rPr>
              <a:t>，</a:t>
            </a:r>
            <a:r>
              <a:rPr kumimoji="1" lang="en-US" altLang="zh-CN" sz="2000" i="1">
                <a:solidFill>
                  <a:srgbClr val="3333FF"/>
                </a:solidFill>
                <a:latin typeface="Consolas" pitchFamily="49" charset="0"/>
                <a:ea typeface="楷体" pitchFamily="49" charset="-122"/>
                <a:cs typeface="Consolas" pitchFamily="49" charset="0"/>
              </a:rPr>
              <a:t>a</a:t>
            </a:r>
            <a:r>
              <a:rPr kumimoji="1" lang="en-US" altLang="zh-CN" sz="2000" baseline="-25000">
                <a:solidFill>
                  <a:srgbClr val="3333FF"/>
                </a:solidFill>
                <a:latin typeface="Consolas" pitchFamily="49" charset="0"/>
                <a:ea typeface="楷体" pitchFamily="49" charset="-122"/>
                <a:cs typeface="Consolas" pitchFamily="49" charset="0"/>
              </a:rPr>
              <a:t>2</a:t>
            </a:r>
            <a:r>
              <a:rPr kumimoji="1" lang="zh-CN" altLang="en-US" sz="2000">
                <a:solidFill>
                  <a:srgbClr val="3333FF"/>
                </a:solidFill>
                <a:latin typeface="Consolas" pitchFamily="49" charset="0"/>
                <a:ea typeface="楷体" pitchFamily="49" charset="-122"/>
                <a:cs typeface="Consolas" pitchFamily="49" charset="0"/>
              </a:rPr>
              <a:t>，</a:t>
            </a:r>
            <a:r>
              <a:rPr kumimoji="1" lang="en-US" altLang="zh-CN" sz="2000">
                <a:solidFill>
                  <a:srgbClr val="3333FF"/>
                </a:solidFill>
                <a:latin typeface="Consolas" pitchFamily="49" charset="0"/>
                <a:ea typeface="楷体" pitchFamily="49" charset="-122"/>
                <a:cs typeface="Consolas" pitchFamily="49" charset="0"/>
              </a:rPr>
              <a:t>…</a:t>
            </a:r>
            <a:r>
              <a:rPr kumimoji="1" lang="zh-CN" altLang="en-US" sz="2000">
                <a:solidFill>
                  <a:srgbClr val="3333FF"/>
                </a:solidFill>
                <a:latin typeface="Consolas" pitchFamily="49" charset="0"/>
                <a:ea typeface="楷体" pitchFamily="49" charset="-122"/>
                <a:cs typeface="Consolas" pitchFamily="49" charset="0"/>
              </a:rPr>
              <a:t>，</a:t>
            </a:r>
            <a:r>
              <a:rPr kumimoji="1" lang="en-US" altLang="zh-CN" sz="2000" i="1">
                <a:solidFill>
                  <a:srgbClr val="3333FF"/>
                </a:solidFill>
                <a:latin typeface="Consolas" pitchFamily="49" charset="0"/>
                <a:ea typeface="楷体" pitchFamily="49" charset="-122"/>
                <a:cs typeface="Consolas" pitchFamily="49" charset="0"/>
              </a:rPr>
              <a:t>a</a:t>
            </a:r>
            <a:r>
              <a:rPr kumimoji="1" lang="en-US" altLang="zh-CN" sz="2000" i="1" baseline="-25000">
                <a:solidFill>
                  <a:srgbClr val="3333FF"/>
                </a:solidFill>
                <a:latin typeface="Consolas" pitchFamily="49" charset="0"/>
                <a:ea typeface="楷体" pitchFamily="49" charset="-122"/>
                <a:cs typeface="Consolas" pitchFamily="49" charset="0"/>
              </a:rPr>
              <a:t>i</a:t>
            </a:r>
            <a:r>
              <a:rPr kumimoji="1" lang="zh-CN" altLang="en-US" sz="2000">
                <a:solidFill>
                  <a:srgbClr val="3333FF"/>
                </a:solidFill>
                <a:latin typeface="Consolas" pitchFamily="49" charset="0"/>
                <a:ea typeface="楷体" pitchFamily="49" charset="-122"/>
                <a:cs typeface="Consolas" pitchFamily="49" charset="0"/>
              </a:rPr>
              <a:t>，</a:t>
            </a:r>
            <a:r>
              <a:rPr kumimoji="1" lang="en-US" altLang="zh-CN" sz="2000">
                <a:solidFill>
                  <a:srgbClr val="3333FF"/>
                </a:solidFill>
                <a:latin typeface="Consolas" pitchFamily="49" charset="0"/>
                <a:ea typeface="楷体" pitchFamily="49" charset="-122"/>
                <a:cs typeface="Consolas" pitchFamily="49" charset="0"/>
              </a:rPr>
              <a:t>…</a:t>
            </a:r>
            <a:r>
              <a:rPr kumimoji="1" lang="en-US" altLang="zh-CN" sz="2000" i="1" dirty="0">
                <a:solidFill>
                  <a:srgbClr val="3333FF"/>
                </a:solidFill>
                <a:latin typeface="Consolas" pitchFamily="49" charset="0"/>
                <a:ea typeface="楷体" pitchFamily="49" charset="-122"/>
                <a:cs typeface="Consolas" pitchFamily="49" charset="0"/>
              </a:rPr>
              <a:t>a</a:t>
            </a:r>
            <a:r>
              <a:rPr kumimoji="1" lang="en-US" altLang="zh-CN" sz="2000" i="1" baseline="-25000" dirty="0">
                <a:solidFill>
                  <a:srgbClr val="3333FF"/>
                </a:solidFill>
                <a:latin typeface="Consolas" pitchFamily="49" charset="0"/>
                <a:ea typeface="楷体" pitchFamily="49" charset="-122"/>
                <a:cs typeface="Consolas" pitchFamily="49" charset="0"/>
              </a:rPr>
              <a:t>n </a:t>
            </a:r>
            <a:r>
              <a:rPr kumimoji="1" lang="en-US" altLang="zh-CN" sz="2000" dirty="0">
                <a:solidFill>
                  <a:srgbClr val="3333FF"/>
                </a:solidFill>
                <a:latin typeface="Consolas" pitchFamily="49" charset="0"/>
                <a:ea typeface="楷体" pitchFamily="49" charset="-122"/>
                <a:cs typeface="Consolas" pitchFamily="49" charset="0"/>
              </a:rPr>
              <a:t>)</a:t>
            </a:r>
          </a:p>
        </p:txBody>
      </p:sp>
      <p:sp>
        <p:nvSpPr>
          <p:cNvPr id="264196" name="AutoShape 4"/>
          <p:cNvSpPr>
            <a:spLocks noChangeArrowheads="1"/>
          </p:cNvSpPr>
          <p:nvPr/>
        </p:nvSpPr>
        <p:spPr bwMode="auto">
          <a:xfrm>
            <a:off x="4751356" y="2249418"/>
            <a:ext cx="360363" cy="863600"/>
          </a:xfrm>
          <a:prstGeom prst="downArrow">
            <a:avLst>
              <a:gd name="adj1" fmla="val 50000"/>
              <a:gd name="adj2" fmla="val 59912"/>
            </a:avLst>
          </a:prstGeom>
          <a:solidFill>
            <a:srgbClr val="008000"/>
          </a:solidFill>
          <a:ln w="38100" algn="ctr">
            <a:solidFill>
              <a:schemeClr val="bg1"/>
            </a:solidFill>
            <a:miter lim="800000"/>
            <a:headEnd/>
            <a:tailEnd/>
          </a:ln>
          <a:effectLst/>
        </p:spPr>
        <p:txBody>
          <a:bodyPr wrap="none" anchor="ctr"/>
          <a:lstStyle/>
          <a:p>
            <a:endParaRPr lang="zh-CN" altLang="en-US">
              <a:latin typeface="Consolas" pitchFamily="49" charset="0"/>
              <a:cs typeface="Consolas" pitchFamily="49" charset="0"/>
            </a:endParaRPr>
          </a:p>
        </p:txBody>
      </p:sp>
      <p:sp>
        <p:nvSpPr>
          <p:cNvPr id="264197" name="Text Box 5"/>
          <p:cNvSpPr txBox="1">
            <a:spLocks noChangeArrowheads="1"/>
          </p:cNvSpPr>
          <p:nvPr/>
        </p:nvSpPr>
        <p:spPr bwMode="auto">
          <a:xfrm>
            <a:off x="5256182" y="2392293"/>
            <a:ext cx="993788" cy="396875"/>
          </a:xfrm>
          <a:prstGeom prst="rect">
            <a:avLst/>
          </a:prstGeom>
          <a:noFill/>
          <a:ln w="38100" algn="ctr">
            <a:noFill/>
            <a:miter lim="800000"/>
            <a:headEnd/>
            <a:tailEnd/>
          </a:ln>
          <a:effectLst/>
        </p:spPr>
        <p:txBody>
          <a:bodyPr wrap="square">
            <a:spAutoFit/>
          </a:bodyPr>
          <a:lstStyle/>
          <a:p>
            <a:pPr>
              <a:spcBef>
                <a:spcPct val="50000"/>
              </a:spcBef>
            </a:pPr>
            <a:r>
              <a:rPr lang="zh-CN" altLang="en-US" sz="2000" dirty="0">
                <a:solidFill>
                  <a:srgbClr val="3333FF"/>
                </a:solidFill>
                <a:latin typeface="Consolas" pitchFamily="49" charset="0"/>
                <a:ea typeface="楷体" pitchFamily="49" charset="-122"/>
                <a:cs typeface="Consolas" pitchFamily="49" charset="0"/>
              </a:rPr>
              <a:t>映射</a:t>
            </a:r>
          </a:p>
        </p:txBody>
      </p:sp>
      <p:sp>
        <p:nvSpPr>
          <p:cNvPr id="264198" name="Rectangle 6"/>
          <p:cNvSpPr>
            <a:spLocks noChangeArrowheads="1"/>
          </p:cNvSpPr>
          <p:nvPr/>
        </p:nvSpPr>
        <p:spPr bwMode="auto">
          <a:xfrm>
            <a:off x="2089119" y="3451175"/>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4199" name="Rectangle 7"/>
          <p:cNvSpPr>
            <a:spLocks noChangeArrowheads="1"/>
          </p:cNvSpPr>
          <p:nvPr/>
        </p:nvSpPr>
        <p:spPr bwMode="auto">
          <a:xfrm>
            <a:off x="2630456" y="3451175"/>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4217" name="Text Box 25"/>
          <p:cNvSpPr txBox="1">
            <a:spLocks noChangeArrowheads="1"/>
          </p:cNvSpPr>
          <p:nvPr/>
        </p:nvSpPr>
        <p:spPr bwMode="auto">
          <a:xfrm>
            <a:off x="142844" y="1454083"/>
            <a:ext cx="1728787" cy="430887"/>
          </a:xfrm>
          <a:prstGeom prst="rect">
            <a:avLst/>
          </a:prstGeom>
          <a:noFill/>
          <a:ln w="38100" algn="ctr">
            <a:noFill/>
            <a:miter lim="800000"/>
            <a:headEnd/>
            <a:tailEnd/>
          </a:ln>
          <a:effectLst/>
        </p:spPr>
        <p:txBody>
          <a:bodyPr>
            <a:spAutoFit/>
          </a:bodyPr>
          <a:lstStyle/>
          <a:p>
            <a:pPr>
              <a:spcBef>
                <a:spcPct val="50000"/>
              </a:spcBef>
            </a:pPr>
            <a:r>
              <a:rPr kumimoji="1" lang="zh-CN" altLang="en-US" sz="2200" dirty="0">
                <a:solidFill>
                  <a:srgbClr val="3333FF"/>
                </a:solidFill>
                <a:latin typeface="Consolas" pitchFamily="49" charset="0"/>
                <a:ea typeface="楷体" pitchFamily="49" charset="-122"/>
                <a:cs typeface="Consolas" pitchFamily="49" charset="0"/>
              </a:rPr>
              <a:t>逻辑结构</a:t>
            </a:r>
          </a:p>
        </p:txBody>
      </p:sp>
      <p:sp>
        <p:nvSpPr>
          <p:cNvPr id="264218" name="Text Box 26"/>
          <p:cNvSpPr txBox="1">
            <a:spLocks noChangeArrowheads="1"/>
          </p:cNvSpPr>
          <p:nvPr/>
        </p:nvSpPr>
        <p:spPr bwMode="auto">
          <a:xfrm>
            <a:off x="142844" y="3379735"/>
            <a:ext cx="1728787" cy="430887"/>
          </a:xfrm>
          <a:prstGeom prst="rect">
            <a:avLst/>
          </a:prstGeom>
          <a:noFill/>
          <a:ln w="38100" algn="ctr">
            <a:noFill/>
            <a:miter lim="800000"/>
            <a:headEnd/>
            <a:tailEnd/>
          </a:ln>
          <a:effectLst/>
        </p:spPr>
        <p:txBody>
          <a:bodyPr>
            <a:spAutoFit/>
          </a:bodyPr>
          <a:lstStyle/>
          <a:p>
            <a:pPr>
              <a:spcBef>
                <a:spcPct val="50000"/>
              </a:spcBef>
            </a:pPr>
            <a:r>
              <a:rPr kumimoji="1" lang="zh-CN" altLang="en-US" sz="2200" dirty="0">
                <a:solidFill>
                  <a:srgbClr val="3333FF"/>
                </a:solidFill>
                <a:latin typeface="Consolas" pitchFamily="49" charset="0"/>
                <a:ea typeface="楷体" pitchFamily="49" charset="-122"/>
                <a:cs typeface="Consolas" pitchFamily="49" charset="0"/>
              </a:rPr>
              <a:t>存储结构</a:t>
            </a:r>
          </a:p>
        </p:txBody>
      </p:sp>
      <p:sp>
        <p:nvSpPr>
          <p:cNvPr id="264219" name="AutoShape 27"/>
          <p:cNvSpPr>
            <a:spLocks noChangeArrowheads="1"/>
          </p:cNvSpPr>
          <p:nvPr/>
        </p:nvSpPr>
        <p:spPr bwMode="auto">
          <a:xfrm>
            <a:off x="861981" y="2168463"/>
            <a:ext cx="215900" cy="935037"/>
          </a:xfrm>
          <a:prstGeom prst="downArrow">
            <a:avLst>
              <a:gd name="adj1" fmla="val 50000"/>
              <a:gd name="adj2" fmla="val 108272"/>
            </a:avLst>
          </a:prstGeom>
          <a:solidFill>
            <a:srgbClr val="008000"/>
          </a:solidFill>
          <a:ln w="38100" algn="ctr">
            <a:noFill/>
            <a:miter lim="800000"/>
            <a:headEnd/>
            <a:tailEnd/>
          </a:ln>
          <a:effectLst/>
        </p:spPr>
        <p:txBody>
          <a:bodyPr wrap="none" anchor="ctr"/>
          <a:lstStyle/>
          <a:p>
            <a:endParaRPr lang="zh-CN" altLang="zh-CN">
              <a:solidFill>
                <a:srgbClr val="660066"/>
              </a:solidFill>
              <a:latin typeface="Consolas" pitchFamily="49" charset="0"/>
              <a:cs typeface="Consolas" pitchFamily="49" charset="0"/>
            </a:endParaRPr>
          </a:p>
        </p:txBody>
      </p:sp>
      <p:sp>
        <p:nvSpPr>
          <p:cNvPr id="264220" name="Rectangle 28"/>
          <p:cNvSpPr>
            <a:spLocks noChangeArrowheads="1"/>
          </p:cNvSpPr>
          <p:nvPr/>
        </p:nvSpPr>
        <p:spPr bwMode="auto">
          <a:xfrm>
            <a:off x="4597405" y="3455932"/>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err="1">
                <a:solidFill>
                  <a:srgbClr val="3333FF"/>
                </a:solidFill>
                <a:latin typeface="Consolas" pitchFamily="49" charset="0"/>
                <a:cs typeface="Consolas" pitchFamily="49" charset="0"/>
              </a:rPr>
              <a:t>a</a:t>
            </a:r>
            <a:r>
              <a:rPr lang="en-US" altLang="zh-CN" baseline="-25000" dirty="0" err="1">
                <a:solidFill>
                  <a:srgbClr val="3333FF"/>
                </a:solidFill>
                <a:latin typeface="Consolas" pitchFamily="49" charset="0"/>
                <a:cs typeface="Consolas" pitchFamily="49" charset="0"/>
              </a:rPr>
              <a:t>1</a:t>
            </a:r>
            <a:endParaRPr lang="en-US" altLang="zh-CN" baseline="-25000" dirty="0">
              <a:solidFill>
                <a:srgbClr val="3333FF"/>
              </a:solidFill>
              <a:latin typeface="Consolas" pitchFamily="49" charset="0"/>
              <a:cs typeface="Consolas" pitchFamily="49" charset="0"/>
            </a:endParaRPr>
          </a:p>
        </p:txBody>
      </p:sp>
      <p:sp>
        <p:nvSpPr>
          <p:cNvPr id="264221" name="Rectangle 29"/>
          <p:cNvSpPr>
            <a:spLocks noChangeArrowheads="1"/>
          </p:cNvSpPr>
          <p:nvPr/>
        </p:nvSpPr>
        <p:spPr bwMode="auto">
          <a:xfrm>
            <a:off x="5138742" y="3455932"/>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4224" name="Rectangle 32"/>
          <p:cNvSpPr>
            <a:spLocks noChangeArrowheads="1"/>
          </p:cNvSpPr>
          <p:nvPr/>
        </p:nvSpPr>
        <p:spPr bwMode="auto">
          <a:xfrm>
            <a:off x="7848630" y="3455932"/>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a:solidFill>
                  <a:srgbClr val="3333FF"/>
                </a:solidFill>
                <a:latin typeface="Consolas" pitchFamily="49" charset="0"/>
                <a:cs typeface="Consolas" pitchFamily="49" charset="0"/>
              </a:rPr>
              <a:t>a</a:t>
            </a:r>
            <a:r>
              <a:rPr lang="en-US" altLang="zh-CN" i="1" baseline="-25000" dirty="0">
                <a:solidFill>
                  <a:srgbClr val="3333FF"/>
                </a:solidFill>
                <a:latin typeface="Consolas" pitchFamily="49" charset="0"/>
                <a:cs typeface="Consolas" pitchFamily="49" charset="0"/>
              </a:rPr>
              <a:t>n</a:t>
            </a:r>
          </a:p>
        </p:txBody>
      </p:sp>
      <p:sp>
        <p:nvSpPr>
          <p:cNvPr id="264225" name="Rectangle 33"/>
          <p:cNvSpPr>
            <a:spLocks noChangeArrowheads="1"/>
          </p:cNvSpPr>
          <p:nvPr/>
        </p:nvSpPr>
        <p:spPr bwMode="auto">
          <a:xfrm>
            <a:off x="8389968" y="3455932"/>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dirty="0">
                <a:solidFill>
                  <a:srgbClr val="0000FF"/>
                </a:solidFill>
                <a:latin typeface="Consolas" pitchFamily="49" charset="0"/>
                <a:cs typeface="Consolas" pitchFamily="49" charset="0"/>
              </a:rPr>
              <a:t>∧</a:t>
            </a:r>
          </a:p>
        </p:txBody>
      </p:sp>
      <p:sp>
        <p:nvSpPr>
          <p:cNvPr id="264226" name="Text Box 34"/>
          <p:cNvSpPr txBox="1">
            <a:spLocks noChangeArrowheads="1"/>
          </p:cNvSpPr>
          <p:nvPr/>
        </p:nvSpPr>
        <p:spPr bwMode="auto">
          <a:xfrm>
            <a:off x="6215074" y="3455932"/>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dirty="0">
                <a:solidFill>
                  <a:srgbClr val="3333FF"/>
                </a:solidFill>
                <a:latin typeface="Consolas" pitchFamily="49" charset="0"/>
                <a:ea typeface="宋体" pitchFamily="2" charset="-122"/>
                <a:cs typeface="Consolas" pitchFamily="49" charset="0"/>
              </a:rPr>
              <a:t>…</a:t>
            </a:r>
          </a:p>
        </p:txBody>
      </p:sp>
      <p:sp>
        <p:nvSpPr>
          <p:cNvPr id="264227" name="Arc 35"/>
          <p:cNvSpPr>
            <a:spLocks/>
          </p:cNvSpPr>
          <p:nvPr/>
        </p:nvSpPr>
        <p:spPr bwMode="auto">
          <a:xfrm>
            <a:off x="1931967" y="309715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264228" name="Text Box 36"/>
          <p:cNvSpPr txBox="1">
            <a:spLocks noChangeArrowheads="1"/>
          </p:cNvSpPr>
          <p:nvPr/>
        </p:nvSpPr>
        <p:spPr bwMode="auto">
          <a:xfrm>
            <a:off x="1571604" y="3041580"/>
            <a:ext cx="431800" cy="457200"/>
          </a:xfrm>
          <a:prstGeom prst="rect">
            <a:avLst/>
          </a:prstGeom>
          <a:noFill/>
          <a:ln w="9525">
            <a:noFill/>
            <a:miter lim="800000"/>
            <a:headEnd/>
            <a:tailEnd/>
          </a:ln>
          <a:effectLst/>
        </p:spPr>
        <p:txBody>
          <a:bodyPr>
            <a:spAutoFit/>
          </a:bodyPr>
          <a:lstStyle/>
          <a:p>
            <a:pPr algn="l">
              <a:spcBef>
                <a:spcPct val="50000"/>
              </a:spcBef>
            </a:pPr>
            <a:r>
              <a:rPr lang="en-US" altLang="zh-CN" dirty="0">
                <a:latin typeface="Consolas" pitchFamily="49" charset="0"/>
                <a:cs typeface="Consolas" pitchFamily="49" charset="0"/>
              </a:rPr>
              <a:t>L</a:t>
            </a:r>
          </a:p>
        </p:txBody>
      </p:sp>
      <p:sp>
        <p:nvSpPr>
          <p:cNvPr id="264233" name="Text Box 41"/>
          <p:cNvSpPr txBox="1">
            <a:spLocks noChangeArrowheads="1"/>
          </p:cNvSpPr>
          <p:nvPr/>
        </p:nvSpPr>
        <p:spPr bwMode="auto">
          <a:xfrm>
            <a:off x="3286116" y="4171898"/>
            <a:ext cx="3352800" cy="400110"/>
          </a:xfrm>
          <a:prstGeom prst="rect">
            <a:avLst/>
          </a:prstGeom>
          <a:noFill/>
          <a:ln w="9525">
            <a:noFill/>
            <a:miter lim="800000"/>
            <a:headEnd/>
            <a:tailEnd/>
          </a:ln>
          <a:effectLst/>
        </p:spPr>
        <p:txBody>
          <a:bodyPr>
            <a:spAutoFit/>
          </a:bodyPr>
          <a:lstStyle/>
          <a:p>
            <a:pPr>
              <a:spcBef>
                <a:spcPct val="50000"/>
              </a:spcBef>
            </a:pPr>
            <a:r>
              <a:rPr kumimoji="1" lang="zh-CN" altLang="en-US" sz="2000">
                <a:latin typeface="Consolas" pitchFamily="49" charset="0"/>
                <a:ea typeface="楷体" pitchFamily="49" charset="-122"/>
                <a:cs typeface="Consolas" pitchFamily="49" charset="0"/>
              </a:rPr>
              <a:t>带头结点</a:t>
            </a:r>
            <a:r>
              <a:rPr kumimoji="1" lang="zh-CN" altLang="en-US" sz="2000">
                <a:solidFill>
                  <a:srgbClr val="FF00FF"/>
                </a:solidFill>
                <a:latin typeface="Consolas" pitchFamily="49" charset="0"/>
                <a:ea typeface="楷体" pitchFamily="49" charset="-122"/>
                <a:cs typeface="Consolas" pitchFamily="49" charset="0"/>
              </a:rPr>
              <a:t>双</a:t>
            </a:r>
            <a:r>
              <a:rPr kumimoji="1" lang="zh-CN" altLang="en-US" sz="2000" dirty="0">
                <a:solidFill>
                  <a:srgbClr val="FF00FF"/>
                </a:solidFill>
                <a:latin typeface="Consolas" pitchFamily="49" charset="0"/>
                <a:ea typeface="楷体" pitchFamily="49" charset="-122"/>
                <a:cs typeface="Consolas" pitchFamily="49" charset="0"/>
              </a:rPr>
              <a:t>链表</a:t>
            </a:r>
            <a:r>
              <a:rPr kumimoji="1" lang="zh-CN" altLang="en-US" sz="2000" dirty="0">
                <a:latin typeface="Consolas" pitchFamily="49" charset="0"/>
                <a:ea typeface="楷体" pitchFamily="49" charset="-122"/>
                <a:cs typeface="Consolas" pitchFamily="49" charset="0"/>
              </a:rPr>
              <a:t>示意图</a:t>
            </a:r>
          </a:p>
        </p:txBody>
      </p:sp>
      <p:sp>
        <p:nvSpPr>
          <p:cNvPr id="28" name="Rectangle 6"/>
          <p:cNvSpPr>
            <a:spLocks noChangeArrowheads="1"/>
          </p:cNvSpPr>
          <p:nvPr/>
        </p:nvSpPr>
        <p:spPr bwMode="auto">
          <a:xfrm>
            <a:off x="3143240" y="3451175"/>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dirty="0">
              <a:solidFill>
                <a:srgbClr val="3333FF"/>
              </a:solidFill>
              <a:latin typeface="Consolas" pitchFamily="49" charset="0"/>
              <a:cs typeface="Consolas" pitchFamily="49" charset="0"/>
            </a:endParaRPr>
          </a:p>
        </p:txBody>
      </p:sp>
      <p:sp>
        <p:nvSpPr>
          <p:cNvPr id="29" name="Rectangle 6"/>
          <p:cNvSpPr>
            <a:spLocks noChangeArrowheads="1"/>
          </p:cNvSpPr>
          <p:nvPr/>
        </p:nvSpPr>
        <p:spPr bwMode="auto">
          <a:xfrm>
            <a:off x="4067172" y="3454347"/>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dirty="0">
              <a:solidFill>
                <a:srgbClr val="3333FF"/>
              </a:solidFill>
              <a:latin typeface="Consolas" pitchFamily="49" charset="0"/>
              <a:cs typeface="Consolas" pitchFamily="49" charset="0"/>
            </a:endParaRPr>
          </a:p>
        </p:txBody>
      </p:sp>
      <p:sp>
        <p:nvSpPr>
          <p:cNvPr id="264229" name="Line 37"/>
          <p:cNvSpPr>
            <a:spLocks noChangeShapeType="1"/>
          </p:cNvSpPr>
          <p:nvPr/>
        </p:nvSpPr>
        <p:spPr bwMode="auto">
          <a:xfrm>
            <a:off x="3500430" y="3740099"/>
            <a:ext cx="576263" cy="0"/>
          </a:xfrm>
          <a:prstGeom prst="line">
            <a:avLst/>
          </a:prstGeom>
          <a:noFill/>
          <a:ln w="38100">
            <a:solidFill>
              <a:schemeClr val="tx1"/>
            </a:solidFill>
            <a:miter lim="800000"/>
            <a:headEnd/>
            <a:tailEnd type="triangle" w="med" len="med"/>
          </a:ln>
          <a:effectLst/>
        </p:spPr>
        <p:txBody>
          <a:bodyPr wrap="none"/>
          <a:lstStyle/>
          <a:p>
            <a:endParaRPr lang="zh-CN" altLang="en-US" dirty="0">
              <a:latin typeface="Consolas" pitchFamily="49" charset="0"/>
              <a:cs typeface="Consolas" pitchFamily="49" charset="0"/>
            </a:endParaRPr>
          </a:p>
        </p:txBody>
      </p:sp>
      <p:sp>
        <p:nvSpPr>
          <p:cNvPr id="30" name="Line 37"/>
          <p:cNvSpPr>
            <a:spLocks noChangeShapeType="1"/>
          </p:cNvSpPr>
          <p:nvPr/>
        </p:nvSpPr>
        <p:spPr bwMode="auto">
          <a:xfrm>
            <a:off x="3684585" y="3597223"/>
            <a:ext cx="576263" cy="0"/>
          </a:xfrm>
          <a:prstGeom prst="line">
            <a:avLst/>
          </a:prstGeom>
          <a:noFill/>
          <a:ln w="38100">
            <a:solidFill>
              <a:schemeClr val="tx1"/>
            </a:solidFill>
            <a:miter lim="800000"/>
            <a:headEnd type="triangle"/>
            <a:tailEnd type="none" w="med" len="med"/>
          </a:ln>
          <a:effectLst/>
        </p:spPr>
        <p:txBody>
          <a:bodyPr wrap="none"/>
          <a:lstStyle/>
          <a:p>
            <a:endParaRPr lang="zh-CN" altLang="en-US" dirty="0">
              <a:latin typeface="Consolas" pitchFamily="49" charset="0"/>
              <a:cs typeface="Consolas" pitchFamily="49" charset="0"/>
            </a:endParaRPr>
          </a:p>
        </p:txBody>
      </p:sp>
      <p:sp>
        <p:nvSpPr>
          <p:cNvPr id="31" name="Line 37"/>
          <p:cNvSpPr>
            <a:spLocks noChangeShapeType="1"/>
          </p:cNvSpPr>
          <p:nvPr/>
        </p:nvSpPr>
        <p:spPr bwMode="auto">
          <a:xfrm>
            <a:off x="5513394" y="3740099"/>
            <a:ext cx="576263" cy="0"/>
          </a:xfrm>
          <a:prstGeom prst="line">
            <a:avLst/>
          </a:prstGeom>
          <a:noFill/>
          <a:ln w="38100">
            <a:solidFill>
              <a:schemeClr val="tx1"/>
            </a:solidFill>
            <a:miter lim="800000"/>
            <a:headEnd/>
            <a:tailEnd type="triangle" w="med" len="med"/>
          </a:ln>
          <a:effectLst/>
        </p:spPr>
        <p:txBody>
          <a:bodyPr wrap="none"/>
          <a:lstStyle/>
          <a:p>
            <a:endParaRPr lang="zh-CN" altLang="en-US" dirty="0">
              <a:latin typeface="Consolas" pitchFamily="49" charset="0"/>
              <a:cs typeface="Consolas" pitchFamily="49" charset="0"/>
            </a:endParaRPr>
          </a:p>
        </p:txBody>
      </p:sp>
      <p:sp>
        <p:nvSpPr>
          <p:cNvPr id="32" name="Line 37"/>
          <p:cNvSpPr>
            <a:spLocks noChangeShapeType="1"/>
          </p:cNvSpPr>
          <p:nvPr/>
        </p:nvSpPr>
        <p:spPr bwMode="auto">
          <a:xfrm>
            <a:off x="5697549" y="3597223"/>
            <a:ext cx="576263" cy="0"/>
          </a:xfrm>
          <a:prstGeom prst="line">
            <a:avLst/>
          </a:prstGeom>
          <a:noFill/>
          <a:ln w="38100">
            <a:solidFill>
              <a:schemeClr val="tx1"/>
            </a:solidFill>
            <a:miter lim="800000"/>
            <a:headEnd type="triangle"/>
            <a:tailEnd type="none" w="med" len="med"/>
          </a:ln>
          <a:effectLst/>
        </p:spPr>
        <p:txBody>
          <a:bodyPr wrap="none"/>
          <a:lstStyle/>
          <a:p>
            <a:endParaRPr lang="zh-CN" altLang="en-US" dirty="0">
              <a:latin typeface="Consolas" pitchFamily="49" charset="0"/>
              <a:cs typeface="Consolas" pitchFamily="49" charset="0"/>
            </a:endParaRPr>
          </a:p>
        </p:txBody>
      </p:sp>
      <p:sp>
        <p:nvSpPr>
          <p:cNvPr id="33" name="Rectangle 29"/>
          <p:cNvSpPr>
            <a:spLocks noChangeArrowheads="1"/>
          </p:cNvSpPr>
          <p:nvPr/>
        </p:nvSpPr>
        <p:spPr bwMode="auto">
          <a:xfrm>
            <a:off x="7318459" y="3454347"/>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34" name="Line 37"/>
          <p:cNvSpPr>
            <a:spLocks noChangeShapeType="1"/>
          </p:cNvSpPr>
          <p:nvPr/>
        </p:nvSpPr>
        <p:spPr bwMode="auto">
          <a:xfrm>
            <a:off x="6735839" y="3740099"/>
            <a:ext cx="576263" cy="0"/>
          </a:xfrm>
          <a:prstGeom prst="line">
            <a:avLst/>
          </a:prstGeom>
          <a:noFill/>
          <a:ln w="38100">
            <a:solidFill>
              <a:schemeClr val="tx1"/>
            </a:solidFill>
            <a:miter lim="800000"/>
            <a:headEnd/>
            <a:tailEnd type="triangle" w="med" len="med"/>
          </a:ln>
          <a:effectLst/>
        </p:spPr>
        <p:txBody>
          <a:bodyPr wrap="none"/>
          <a:lstStyle/>
          <a:p>
            <a:endParaRPr lang="zh-CN" altLang="en-US" dirty="0">
              <a:latin typeface="Consolas" pitchFamily="49" charset="0"/>
              <a:cs typeface="Consolas" pitchFamily="49" charset="0"/>
            </a:endParaRPr>
          </a:p>
        </p:txBody>
      </p:sp>
      <p:sp>
        <p:nvSpPr>
          <p:cNvPr id="35" name="Line 37"/>
          <p:cNvSpPr>
            <a:spLocks noChangeShapeType="1"/>
          </p:cNvSpPr>
          <p:nvPr/>
        </p:nvSpPr>
        <p:spPr bwMode="auto">
          <a:xfrm>
            <a:off x="6919994" y="3597223"/>
            <a:ext cx="576263" cy="0"/>
          </a:xfrm>
          <a:prstGeom prst="line">
            <a:avLst/>
          </a:prstGeom>
          <a:noFill/>
          <a:ln w="38100">
            <a:solidFill>
              <a:schemeClr val="tx1"/>
            </a:solidFill>
            <a:miter lim="800000"/>
            <a:headEnd type="triangle"/>
            <a:tailEnd type="none" w="med" len="med"/>
          </a:ln>
          <a:effectLst/>
        </p:spPr>
        <p:txBody>
          <a:bodyPr wrap="none"/>
          <a:lstStyle/>
          <a:p>
            <a:endParaRPr lang="zh-CN" altLang="en-US" dirty="0">
              <a:latin typeface="Consolas" pitchFamily="49" charset="0"/>
              <a:cs typeface="Consolas" pitchFamily="49" charset="0"/>
            </a:endParaRPr>
          </a:p>
        </p:txBody>
      </p:sp>
      <p:sp>
        <p:nvSpPr>
          <p:cNvPr id="2" name="幻灯片编号占位符 1"/>
          <p:cNvSpPr>
            <a:spLocks noGrp="1"/>
          </p:cNvSpPr>
          <p:nvPr>
            <p:ph type="sldNum" sz="quarter" idx="12"/>
          </p:nvPr>
        </p:nvSpPr>
        <p:spPr/>
        <p:txBody>
          <a:bodyPr/>
          <a:lstStyle/>
          <a:p>
            <a:fld id="{BC067DFE-42A7-4CB5-93C4-F2F97DA7580C}" type="slidenum">
              <a:rPr lang="en-US" altLang="zh-CN" smtClean="0"/>
              <a:pPr/>
              <a:t>91</a:t>
            </a:fld>
            <a:endParaRPr lang="en-US" altLang="zh-CN" dirty="0"/>
          </a:p>
        </p:txBody>
      </p:sp>
    </p:spTree>
    <p:extLst>
      <p:ext uri="{BB962C8B-B14F-4D97-AF65-F5344CB8AC3E}">
        <p14:creationId xmlns:p14="http://schemas.microsoft.com/office/powerpoint/2010/main" val="2608001584"/>
      </p:ext>
    </p:extLst>
  </p:cSld>
  <p:clrMapOvr>
    <a:masterClrMapping/>
  </p:clrMapOvr>
  <mc:AlternateContent xmlns:mc="http://schemas.openxmlformats.org/markup-compatibility/2006" xmlns:p14="http://schemas.microsoft.com/office/powerpoint/2010/main">
    <mc:Choice Requires="p14">
      <p:transition spd="slow" p14:dur="2000" advTm="24209"/>
    </mc:Choice>
    <mc:Fallback xmlns="">
      <p:transition xmlns:p14="http://schemas.microsoft.com/office/powerpoint/2010/main" spd="slow" advTm="24209"/>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0" y="3781450"/>
            <a:ext cx="184731" cy="461665"/>
          </a:xfrm>
          <a:prstGeom prst="rect">
            <a:avLst/>
          </a:prstGeom>
          <a:noFill/>
          <a:ln w="9525">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25" name="Text Box 7"/>
          <p:cNvSpPr txBox="1">
            <a:spLocks noChangeArrowheads="1"/>
          </p:cNvSpPr>
          <p:nvPr/>
        </p:nvSpPr>
        <p:spPr bwMode="auto">
          <a:xfrm>
            <a:off x="714348" y="1714488"/>
            <a:ext cx="7920037" cy="10156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marL="457200" indent="-457200" algn="l">
              <a:lnSpc>
                <a:spcPct val="150000"/>
              </a:lnSpc>
              <a:buFontTx/>
              <a:buBlip>
                <a:blip r:embed="rId2"/>
              </a:buBlip>
            </a:pPr>
            <a:r>
              <a:rPr kumimoji="1" lang="zh-CN" altLang="en-US" sz="2000" dirty="0">
                <a:solidFill>
                  <a:srgbClr val="FF00FF"/>
                </a:solidFill>
                <a:latin typeface="Consolas" pitchFamily="49" charset="0"/>
                <a:ea typeface="楷体" pitchFamily="49" charset="-122"/>
                <a:cs typeface="Consolas" pitchFamily="49" charset="0"/>
              </a:rPr>
              <a:t>从</a:t>
            </a:r>
            <a:r>
              <a:rPr kumimoji="1" lang="zh-CN" altLang="en-US" sz="2000">
                <a:solidFill>
                  <a:srgbClr val="FF00FF"/>
                </a:solidFill>
                <a:latin typeface="Consolas" pitchFamily="49" charset="0"/>
                <a:ea typeface="楷体" pitchFamily="49" charset="-122"/>
                <a:cs typeface="Consolas" pitchFamily="49" charset="0"/>
              </a:rPr>
              <a:t>任一结点出发</a:t>
            </a:r>
            <a:r>
              <a:rPr kumimoji="1" lang="zh-CN" altLang="en-US" sz="2000" dirty="0">
                <a:solidFill>
                  <a:srgbClr val="FF00FF"/>
                </a:solidFill>
                <a:latin typeface="Consolas" pitchFamily="49" charset="0"/>
                <a:ea typeface="楷体" pitchFamily="49" charset="-122"/>
                <a:cs typeface="Consolas" pitchFamily="49" charset="0"/>
              </a:rPr>
              <a:t>可以快速</a:t>
            </a:r>
            <a:r>
              <a:rPr kumimoji="1" lang="zh-CN" altLang="en-US" sz="2000">
                <a:solidFill>
                  <a:srgbClr val="FF00FF"/>
                </a:solidFill>
                <a:latin typeface="Consolas" pitchFamily="49" charset="0"/>
                <a:ea typeface="楷体" pitchFamily="49" charset="-122"/>
                <a:cs typeface="Consolas" pitchFamily="49" charset="0"/>
              </a:rPr>
              <a:t>找到其前驱结点和后继结点；</a:t>
            </a:r>
            <a:endParaRPr kumimoji="1" lang="en-US" altLang="zh-CN" sz="2000" dirty="0">
              <a:solidFill>
                <a:srgbClr val="FF00FF"/>
              </a:solidFill>
              <a:latin typeface="Consolas" pitchFamily="49" charset="0"/>
              <a:ea typeface="楷体" pitchFamily="49" charset="-122"/>
              <a:cs typeface="Consolas" pitchFamily="49" charset="0"/>
            </a:endParaRPr>
          </a:p>
          <a:p>
            <a:pPr marL="457200" indent="-457200" algn="l">
              <a:lnSpc>
                <a:spcPct val="150000"/>
              </a:lnSpc>
              <a:buBlip>
                <a:blip r:embed="rId2"/>
              </a:buBlip>
            </a:pPr>
            <a:r>
              <a:rPr kumimoji="1" lang="zh-CN" altLang="en-US" sz="2000" dirty="0">
                <a:solidFill>
                  <a:srgbClr val="FF00FF"/>
                </a:solidFill>
                <a:latin typeface="Consolas" pitchFamily="49" charset="0"/>
                <a:ea typeface="楷体" pitchFamily="49" charset="-122"/>
                <a:cs typeface="Consolas" pitchFamily="49" charset="0"/>
              </a:rPr>
              <a:t>从</a:t>
            </a:r>
            <a:r>
              <a:rPr kumimoji="1" lang="zh-CN" altLang="en-US" sz="2000">
                <a:solidFill>
                  <a:srgbClr val="FF00FF"/>
                </a:solidFill>
                <a:latin typeface="Consolas" pitchFamily="49" charset="0"/>
                <a:ea typeface="楷体" pitchFamily="49" charset="-122"/>
                <a:cs typeface="Consolas" pitchFamily="49" charset="0"/>
              </a:rPr>
              <a:t>任一结点出发</a:t>
            </a:r>
            <a:r>
              <a:rPr kumimoji="1" lang="zh-CN" altLang="en-US" sz="2000" dirty="0">
                <a:solidFill>
                  <a:srgbClr val="FF00FF"/>
                </a:solidFill>
                <a:latin typeface="Consolas" pitchFamily="49" charset="0"/>
                <a:ea typeface="楷体" pitchFamily="49" charset="-122"/>
                <a:cs typeface="Consolas" pitchFamily="49" charset="0"/>
              </a:rPr>
              <a:t>可以</a:t>
            </a:r>
            <a:r>
              <a:rPr kumimoji="1" lang="zh-CN" altLang="en-US" sz="2000">
                <a:solidFill>
                  <a:srgbClr val="FF00FF"/>
                </a:solidFill>
                <a:latin typeface="Consolas" pitchFamily="49" charset="0"/>
                <a:ea typeface="楷体" pitchFamily="49" charset="-122"/>
                <a:cs typeface="Consolas" pitchFamily="49" charset="0"/>
              </a:rPr>
              <a:t>访问其他结点。</a:t>
            </a:r>
            <a:endParaRPr kumimoji="1" lang="en-US" altLang="zh-CN" sz="2000" dirty="0">
              <a:latin typeface="Consolas" pitchFamily="49" charset="0"/>
              <a:ea typeface="楷体" pitchFamily="49" charset="-122"/>
              <a:cs typeface="Consolas" pitchFamily="49" charset="0"/>
            </a:endParaRPr>
          </a:p>
        </p:txBody>
      </p:sp>
      <p:sp>
        <p:nvSpPr>
          <p:cNvPr id="26" name="Text Box 8"/>
          <p:cNvSpPr txBox="1">
            <a:spLocks noChangeArrowheads="1"/>
          </p:cNvSpPr>
          <p:nvPr/>
        </p:nvSpPr>
        <p:spPr bwMode="auto">
          <a:xfrm>
            <a:off x="714348" y="928670"/>
            <a:ext cx="4968875" cy="430887"/>
          </a:xfrm>
          <a:prstGeom prst="rect">
            <a:avLst/>
          </a:prstGeom>
          <a:noFill/>
          <a:ln w="38100" algn="ctr">
            <a:noFill/>
            <a:miter lim="800000"/>
            <a:headEnd/>
            <a:tailEnd/>
          </a:ln>
          <a:effectLst/>
        </p:spPr>
        <p:txBody>
          <a:bodyPr>
            <a:spAutoFit/>
          </a:bodyPr>
          <a:lstStyle/>
          <a:p>
            <a:pPr algn="l"/>
            <a:r>
              <a:rPr kumimoji="1" lang="zh-CN" altLang="en-US" sz="2200" dirty="0">
                <a:solidFill>
                  <a:srgbClr val="FF0000"/>
                </a:solidFill>
                <a:latin typeface="Consolas" pitchFamily="49" charset="0"/>
                <a:ea typeface="微软雅黑" pitchFamily="34" charset="-122"/>
                <a:cs typeface="Consolas" pitchFamily="49" charset="0"/>
              </a:rPr>
              <a:t>双链表</a:t>
            </a:r>
            <a:r>
              <a:rPr kumimoji="1" lang="zh-CN" altLang="en-US" sz="2200">
                <a:solidFill>
                  <a:srgbClr val="FF0000"/>
                </a:solidFill>
                <a:latin typeface="Consolas" pitchFamily="49" charset="0"/>
                <a:ea typeface="微软雅黑" pitchFamily="34" charset="-122"/>
                <a:cs typeface="Consolas" pitchFamily="49" charset="0"/>
              </a:rPr>
              <a:t>的优点：</a:t>
            </a:r>
            <a:endParaRPr lang="zh-CN" altLang="en-US" sz="2200" dirty="0">
              <a:solidFill>
                <a:srgbClr val="FF0000"/>
              </a:solidFill>
              <a:latin typeface="Consolas" pitchFamily="49" charset="0"/>
              <a:ea typeface="微软雅黑" pitchFamily="34" charset="-122"/>
              <a:cs typeface="Consolas" pitchFamily="49" charset="0"/>
            </a:endParaRPr>
          </a:p>
        </p:txBody>
      </p:sp>
      <p:sp>
        <p:nvSpPr>
          <p:cNvPr id="6" name="Rectangle 6"/>
          <p:cNvSpPr>
            <a:spLocks noChangeArrowheads="1"/>
          </p:cNvSpPr>
          <p:nvPr/>
        </p:nvSpPr>
        <p:spPr bwMode="auto">
          <a:xfrm>
            <a:off x="1017549" y="3681423"/>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7" name="Rectangle 7"/>
          <p:cNvSpPr>
            <a:spLocks noChangeArrowheads="1"/>
          </p:cNvSpPr>
          <p:nvPr/>
        </p:nvSpPr>
        <p:spPr bwMode="auto">
          <a:xfrm>
            <a:off x="1558886" y="3681423"/>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9" name="Rectangle 28"/>
          <p:cNvSpPr>
            <a:spLocks noChangeArrowheads="1"/>
          </p:cNvSpPr>
          <p:nvPr/>
        </p:nvSpPr>
        <p:spPr bwMode="auto">
          <a:xfrm>
            <a:off x="3525835" y="3686180"/>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err="1">
                <a:solidFill>
                  <a:srgbClr val="3333FF"/>
                </a:solidFill>
                <a:latin typeface="Consolas" pitchFamily="49" charset="0"/>
                <a:cs typeface="Consolas" pitchFamily="49" charset="0"/>
              </a:rPr>
              <a:t>a</a:t>
            </a:r>
            <a:r>
              <a:rPr lang="en-US" altLang="zh-CN" baseline="-25000" dirty="0" err="1">
                <a:solidFill>
                  <a:srgbClr val="3333FF"/>
                </a:solidFill>
                <a:latin typeface="Consolas" pitchFamily="49" charset="0"/>
                <a:cs typeface="Consolas" pitchFamily="49" charset="0"/>
              </a:rPr>
              <a:t>1</a:t>
            </a:r>
            <a:endParaRPr lang="en-US" altLang="zh-CN" baseline="-25000" dirty="0">
              <a:solidFill>
                <a:srgbClr val="3333FF"/>
              </a:solidFill>
              <a:latin typeface="Consolas" pitchFamily="49" charset="0"/>
              <a:cs typeface="Consolas" pitchFamily="49" charset="0"/>
            </a:endParaRPr>
          </a:p>
        </p:txBody>
      </p:sp>
      <p:sp>
        <p:nvSpPr>
          <p:cNvPr id="10" name="Rectangle 29"/>
          <p:cNvSpPr>
            <a:spLocks noChangeArrowheads="1"/>
          </p:cNvSpPr>
          <p:nvPr/>
        </p:nvSpPr>
        <p:spPr bwMode="auto">
          <a:xfrm>
            <a:off x="4067172" y="3686180"/>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11" name="Rectangle 32"/>
          <p:cNvSpPr>
            <a:spLocks noChangeArrowheads="1"/>
          </p:cNvSpPr>
          <p:nvPr/>
        </p:nvSpPr>
        <p:spPr bwMode="auto">
          <a:xfrm>
            <a:off x="6777060" y="3686180"/>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a:solidFill>
                  <a:srgbClr val="3333FF"/>
                </a:solidFill>
                <a:latin typeface="Consolas" pitchFamily="49" charset="0"/>
                <a:cs typeface="Consolas" pitchFamily="49" charset="0"/>
              </a:rPr>
              <a:t>a</a:t>
            </a:r>
            <a:r>
              <a:rPr lang="en-US" altLang="zh-CN" i="1" baseline="-25000" dirty="0">
                <a:solidFill>
                  <a:srgbClr val="3333FF"/>
                </a:solidFill>
                <a:latin typeface="Consolas" pitchFamily="49" charset="0"/>
                <a:cs typeface="Consolas" pitchFamily="49" charset="0"/>
              </a:rPr>
              <a:t>n</a:t>
            </a:r>
          </a:p>
        </p:txBody>
      </p:sp>
      <p:sp>
        <p:nvSpPr>
          <p:cNvPr id="12" name="Rectangle 33"/>
          <p:cNvSpPr>
            <a:spLocks noChangeArrowheads="1"/>
          </p:cNvSpPr>
          <p:nvPr/>
        </p:nvSpPr>
        <p:spPr bwMode="auto">
          <a:xfrm>
            <a:off x="7318398" y="3686180"/>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dirty="0">
                <a:solidFill>
                  <a:srgbClr val="0000FF"/>
                </a:solidFill>
                <a:latin typeface="Consolas" pitchFamily="49" charset="0"/>
                <a:cs typeface="Consolas" pitchFamily="49" charset="0"/>
              </a:rPr>
              <a:t>∧</a:t>
            </a:r>
          </a:p>
        </p:txBody>
      </p:sp>
      <p:sp>
        <p:nvSpPr>
          <p:cNvPr id="13" name="Text Box 34"/>
          <p:cNvSpPr txBox="1">
            <a:spLocks noChangeArrowheads="1"/>
          </p:cNvSpPr>
          <p:nvPr/>
        </p:nvSpPr>
        <p:spPr bwMode="auto">
          <a:xfrm>
            <a:off x="5143504" y="3686180"/>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dirty="0">
                <a:solidFill>
                  <a:srgbClr val="3333FF"/>
                </a:solidFill>
                <a:latin typeface="Consolas" pitchFamily="49" charset="0"/>
                <a:ea typeface="宋体" pitchFamily="2" charset="-122"/>
                <a:cs typeface="Consolas" pitchFamily="49" charset="0"/>
              </a:rPr>
              <a:t>…</a:t>
            </a:r>
          </a:p>
        </p:txBody>
      </p:sp>
      <p:sp>
        <p:nvSpPr>
          <p:cNvPr id="14" name="Arc 35"/>
          <p:cNvSpPr>
            <a:spLocks/>
          </p:cNvSpPr>
          <p:nvPr/>
        </p:nvSpPr>
        <p:spPr bwMode="auto">
          <a:xfrm>
            <a:off x="860397" y="3327405"/>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15" name="Text Box 36"/>
          <p:cNvSpPr txBox="1">
            <a:spLocks noChangeArrowheads="1"/>
          </p:cNvSpPr>
          <p:nvPr/>
        </p:nvSpPr>
        <p:spPr bwMode="auto">
          <a:xfrm>
            <a:off x="568300" y="3143248"/>
            <a:ext cx="431800" cy="457200"/>
          </a:xfrm>
          <a:prstGeom prst="rect">
            <a:avLst/>
          </a:prstGeom>
          <a:noFill/>
          <a:ln w="9525">
            <a:noFill/>
            <a:miter lim="800000"/>
            <a:headEnd/>
            <a:tailEnd/>
          </a:ln>
          <a:effectLst/>
        </p:spPr>
        <p:txBody>
          <a:bodyPr>
            <a:spAutoFit/>
          </a:bodyPr>
          <a:lstStyle/>
          <a:p>
            <a:pPr algn="l">
              <a:spcBef>
                <a:spcPct val="50000"/>
              </a:spcBef>
            </a:pPr>
            <a:r>
              <a:rPr lang="en-US" altLang="zh-CN" dirty="0">
                <a:latin typeface="Consolas" pitchFamily="49" charset="0"/>
                <a:cs typeface="Consolas" pitchFamily="49" charset="0"/>
              </a:rPr>
              <a:t>L</a:t>
            </a:r>
          </a:p>
        </p:txBody>
      </p:sp>
      <p:sp>
        <p:nvSpPr>
          <p:cNvPr id="16" name="Rectangle 6"/>
          <p:cNvSpPr>
            <a:spLocks noChangeArrowheads="1"/>
          </p:cNvSpPr>
          <p:nvPr/>
        </p:nvSpPr>
        <p:spPr bwMode="auto">
          <a:xfrm>
            <a:off x="2071670" y="3681423"/>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dirty="0">
              <a:solidFill>
                <a:srgbClr val="3333FF"/>
              </a:solidFill>
              <a:latin typeface="Consolas" pitchFamily="49" charset="0"/>
              <a:cs typeface="Consolas" pitchFamily="49" charset="0"/>
            </a:endParaRPr>
          </a:p>
        </p:txBody>
      </p:sp>
      <p:sp>
        <p:nvSpPr>
          <p:cNvPr id="17" name="Rectangle 6"/>
          <p:cNvSpPr>
            <a:spLocks noChangeArrowheads="1"/>
          </p:cNvSpPr>
          <p:nvPr/>
        </p:nvSpPr>
        <p:spPr bwMode="auto">
          <a:xfrm>
            <a:off x="2995602" y="3684595"/>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dirty="0">
              <a:solidFill>
                <a:srgbClr val="3333FF"/>
              </a:solidFill>
              <a:latin typeface="Consolas" pitchFamily="49" charset="0"/>
              <a:cs typeface="Consolas" pitchFamily="49" charset="0"/>
            </a:endParaRPr>
          </a:p>
        </p:txBody>
      </p:sp>
      <p:sp>
        <p:nvSpPr>
          <p:cNvPr id="18" name="Line 37"/>
          <p:cNvSpPr>
            <a:spLocks noChangeShapeType="1"/>
          </p:cNvSpPr>
          <p:nvPr/>
        </p:nvSpPr>
        <p:spPr bwMode="auto">
          <a:xfrm>
            <a:off x="2428860" y="3970347"/>
            <a:ext cx="576263" cy="0"/>
          </a:xfrm>
          <a:prstGeom prst="line">
            <a:avLst/>
          </a:prstGeom>
          <a:noFill/>
          <a:ln w="38100">
            <a:solidFill>
              <a:schemeClr val="tx1"/>
            </a:solidFill>
            <a:miter lim="800000"/>
            <a:headEnd/>
            <a:tailEnd type="triangle" w="med" len="med"/>
          </a:ln>
          <a:effectLst/>
        </p:spPr>
        <p:txBody>
          <a:bodyPr wrap="none"/>
          <a:lstStyle/>
          <a:p>
            <a:endParaRPr lang="zh-CN" altLang="en-US" dirty="0">
              <a:latin typeface="Consolas" pitchFamily="49" charset="0"/>
              <a:cs typeface="Consolas" pitchFamily="49" charset="0"/>
            </a:endParaRPr>
          </a:p>
        </p:txBody>
      </p:sp>
      <p:sp>
        <p:nvSpPr>
          <p:cNvPr id="19" name="Line 37"/>
          <p:cNvSpPr>
            <a:spLocks noChangeShapeType="1"/>
          </p:cNvSpPr>
          <p:nvPr/>
        </p:nvSpPr>
        <p:spPr bwMode="auto">
          <a:xfrm>
            <a:off x="2613015" y="3827471"/>
            <a:ext cx="576263" cy="0"/>
          </a:xfrm>
          <a:prstGeom prst="line">
            <a:avLst/>
          </a:prstGeom>
          <a:noFill/>
          <a:ln w="38100">
            <a:solidFill>
              <a:schemeClr val="tx1"/>
            </a:solidFill>
            <a:miter lim="800000"/>
            <a:headEnd type="triangle"/>
            <a:tailEnd type="none" w="med" len="med"/>
          </a:ln>
          <a:effectLst/>
        </p:spPr>
        <p:txBody>
          <a:bodyPr wrap="none"/>
          <a:lstStyle/>
          <a:p>
            <a:endParaRPr lang="zh-CN" altLang="en-US" dirty="0">
              <a:latin typeface="Consolas" pitchFamily="49" charset="0"/>
              <a:cs typeface="Consolas" pitchFamily="49" charset="0"/>
            </a:endParaRPr>
          </a:p>
        </p:txBody>
      </p:sp>
      <p:sp>
        <p:nvSpPr>
          <p:cNvPr id="20" name="Line 37"/>
          <p:cNvSpPr>
            <a:spLocks noChangeShapeType="1"/>
          </p:cNvSpPr>
          <p:nvPr/>
        </p:nvSpPr>
        <p:spPr bwMode="auto">
          <a:xfrm>
            <a:off x="4441824" y="3970347"/>
            <a:ext cx="576263" cy="0"/>
          </a:xfrm>
          <a:prstGeom prst="line">
            <a:avLst/>
          </a:prstGeom>
          <a:noFill/>
          <a:ln w="38100">
            <a:solidFill>
              <a:schemeClr val="tx1"/>
            </a:solidFill>
            <a:miter lim="800000"/>
            <a:headEnd/>
            <a:tailEnd type="triangle" w="med" len="med"/>
          </a:ln>
          <a:effectLst/>
        </p:spPr>
        <p:txBody>
          <a:bodyPr wrap="none"/>
          <a:lstStyle/>
          <a:p>
            <a:endParaRPr lang="zh-CN" altLang="en-US" dirty="0">
              <a:latin typeface="Consolas" pitchFamily="49" charset="0"/>
              <a:cs typeface="Consolas" pitchFamily="49" charset="0"/>
            </a:endParaRPr>
          </a:p>
        </p:txBody>
      </p:sp>
      <p:sp>
        <p:nvSpPr>
          <p:cNvPr id="21" name="Line 37"/>
          <p:cNvSpPr>
            <a:spLocks noChangeShapeType="1"/>
          </p:cNvSpPr>
          <p:nvPr/>
        </p:nvSpPr>
        <p:spPr bwMode="auto">
          <a:xfrm>
            <a:off x="4625979" y="3827471"/>
            <a:ext cx="576263" cy="0"/>
          </a:xfrm>
          <a:prstGeom prst="line">
            <a:avLst/>
          </a:prstGeom>
          <a:noFill/>
          <a:ln w="38100">
            <a:solidFill>
              <a:schemeClr val="tx1"/>
            </a:solidFill>
            <a:miter lim="800000"/>
            <a:headEnd type="triangle"/>
            <a:tailEnd type="none" w="med" len="med"/>
          </a:ln>
          <a:effectLst/>
        </p:spPr>
        <p:txBody>
          <a:bodyPr wrap="none"/>
          <a:lstStyle/>
          <a:p>
            <a:endParaRPr lang="zh-CN" altLang="en-US" dirty="0">
              <a:latin typeface="Consolas" pitchFamily="49" charset="0"/>
              <a:cs typeface="Consolas" pitchFamily="49" charset="0"/>
            </a:endParaRPr>
          </a:p>
        </p:txBody>
      </p:sp>
      <p:sp>
        <p:nvSpPr>
          <p:cNvPr id="22" name="Rectangle 29"/>
          <p:cNvSpPr>
            <a:spLocks noChangeArrowheads="1"/>
          </p:cNvSpPr>
          <p:nvPr/>
        </p:nvSpPr>
        <p:spPr bwMode="auto">
          <a:xfrm>
            <a:off x="6246889" y="3684595"/>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3" name="Line 37"/>
          <p:cNvSpPr>
            <a:spLocks noChangeShapeType="1"/>
          </p:cNvSpPr>
          <p:nvPr/>
        </p:nvSpPr>
        <p:spPr bwMode="auto">
          <a:xfrm>
            <a:off x="5664269" y="3970347"/>
            <a:ext cx="576263" cy="0"/>
          </a:xfrm>
          <a:prstGeom prst="line">
            <a:avLst/>
          </a:prstGeom>
          <a:noFill/>
          <a:ln w="38100">
            <a:solidFill>
              <a:schemeClr val="tx1"/>
            </a:solidFill>
            <a:miter lim="800000"/>
            <a:headEnd/>
            <a:tailEnd type="triangle" w="med" len="med"/>
          </a:ln>
          <a:effectLst/>
        </p:spPr>
        <p:txBody>
          <a:bodyPr wrap="none"/>
          <a:lstStyle/>
          <a:p>
            <a:endParaRPr lang="zh-CN" altLang="en-US" dirty="0">
              <a:latin typeface="Consolas" pitchFamily="49" charset="0"/>
              <a:cs typeface="Consolas" pitchFamily="49" charset="0"/>
            </a:endParaRPr>
          </a:p>
        </p:txBody>
      </p:sp>
      <p:sp>
        <p:nvSpPr>
          <p:cNvPr id="24" name="Line 37"/>
          <p:cNvSpPr>
            <a:spLocks noChangeShapeType="1"/>
          </p:cNvSpPr>
          <p:nvPr/>
        </p:nvSpPr>
        <p:spPr bwMode="auto">
          <a:xfrm>
            <a:off x="5848424" y="3827471"/>
            <a:ext cx="576263" cy="0"/>
          </a:xfrm>
          <a:prstGeom prst="line">
            <a:avLst/>
          </a:prstGeom>
          <a:noFill/>
          <a:ln w="38100">
            <a:solidFill>
              <a:schemeClr val="tx1"/>
            </a:solidFill>
            <a:miter lim="800000"/>
            <a:headEnd type="triangle"/>
            <a:tailEnd type="none" w="med" len="med"/>
          </a:ln>
          <a:effectLst/>
        </p:spPr>
        <p:txBody>
          <a:bodyPr wrap="none"/>
          <a:lstStyle/>
          <a:p>
            <a:endParaRPr lang="zh-CN" altLang="en-US" dirty="0">
              <a:latin typeface="Consolas" pitchFamily="49" charset="0"/>
              <a:cs typeface="Consolas" pitchFamily="49" charset="0"/>
            </a:endParaRPr>
          </a:p>
        </p:txBody>
      </p:sp>
      <p:sp>
        <p:nvSpPr>
          <p:cNvPr id="2" name="幻灯片编号占位符 1"/>
          <p:cNvSpPr>
            <a:spLocks noGrp="1"/>
          </p:cNvSpPr>
          <p:nvPr>
            <p:ph type="sldNum" sz="quarter" idx="12"/>
          </p:nvPr>
        </p:nvSpPr>
        <p:spPr/>
        <p:txBody>
          <a:bodyPr/>
          <a:lstStyle/>
          <a:p>
            <a:fld id="{BC067DFE-42A7-4CB5-93C4-F2F97DA7580C}" type="slidenum">
              <a:rPr lang="en-US" altLang="zh-CN" smtClean="0"/>
              <a:pPr/>
              <a:t>92</a:t>
            </a:fld>
            <a:endParaRPr lang="en-US" altLang="zh-CN" dirty="0"/>
          </a:p>
        </p:txBody>
      </p:sp>
    </p:spTree>
    <p:extLst>
      <p:ext uri="{BB962C8B-B14F-4D97-AF65-F5344CB8AC3E}">
        <p14:creationId xmlns:p14="http://schemas.microsoft.com/office/powerpoint/2010/main" val="3395557237"/>
      </p:ext>
    </p:extLst>
  </p:cSld>
  <p:clrMapOvr>
    <a:masterClrMapping/>
  </p:clrMapOvr>
  <mc:AlternateContent xmlns:mc="http://schemas.openxmlformats.org/markup-compatibility/2006" xmlns:p14="http://schemas.microsoft.com/office/powerpoint/2010/main">
    <mc:Choice Requires="p14">
      <p:transition spd="slow" p14:dur="2000" advTm="31696"/>
    </mc:Choice>
    <mc:Fallback xmlns="">
      <p:transition xmlns:p14="http://schemas.microsoft.com/office/powerpoint/2010/main" spd="slow" advTm="31696"/>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ext Box 3"/>
          <p:cNvSpPr txBox="1">
            <a:spLocks noChangeArrowheads="1"/>
          </p:cNvSpPr>
          <p:nvPr/>
        </p:nvSpPr>
        <p:spPr bwMode="auto">
          <a:xfrm>
            <a:off x="1357290" y="1741382"/>
            <a:ext cx="6215106" cy="204630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lIns="180000" tIns="108000" bIns="108000">
            <a:spAutoFit/>
          </a:bodyPr>
          <a:lstStyle/>
          <a:p>
            <a:pPr algn="l">
              <a:spcBef>
                <a:spcPct val="50000"/>
              </a:spcBef>
            </a:pPr>
            <a:r>
              <a:rPr kumimoji="1" lang="en-US" altLang="zh-CN" sz="1800">
                <a:solidFill>
                  <a:srgbClr val="0000FF"/>
                </a:solidFill>
                <a:latin typeface="Consolas" pitchFamily="49" charset="0"/>
                <a:ea typeface="仿宋" pitchFamily="49" charset="-122"/>
                <a:cs typeface="Consolas" pitchFamily="49" charset="0"/>
              </a:rPr>
              <a:t>typedef </a:t>
            </a:r>
            <a:r>
              <a:rPr kumimoji="1" lang="en-US" altLang="zh-CN" sz="1800" dirty="0" err="1">
                <a:solidFill>
                  <a:srgbClr val="0000FF"/>
                </a:solidFill>
                <a:latin typeface="Consolas" pitchFamily="49" charset="0"/>
                <a:ea typeface="仿宋" pitchFamily="49" charset="-122"/>
                <a:cs typeface="Consolas" pitchFamily="49" charset="0"/>
              </a:rPr>
              <a:t>struct</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err="1">
                <a:solidFill>
                  <a:srgbClr val="0000FF"/>
                </a:solidFill>
                <a:latin typeface="Consolas" pitchFamily="49" charset="0"/>
                <a:ea typeface="仿宋" pitchFamily="49" charset="-122"/>
                <a:cs typeface="Consolas" pitchFamily="49" charset="0"/>
              </a:rPr>
              <a:t>DNode</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a:solidFill>
                  <a:srgbClr val="00B0F0"/>
                </a:solidFill>
                <a:latin typeface="Consolas" pitchFamily="49" charset="0"/>
                <a:ea typeface="仿宋" pitchFamily="49" charset="-122"/>
                <a:cs typeface="Consolas" pitchFamily="49" charset="0"/>
              </a:rPr>
              <a:t>双链表结点类型</a:t>
            </a:r>
            <a:endParaRPr kumimoji="1" lang="zh-CN" altLang="en-US" sz="1800" dirty="0">
              <a:solidFill>
                <a:srgbClr val="00B0F0"/>
              </a:solidFill>
              <a:latin typeface="Consolas" pitchFamily="49" charset="0"/>
              <a:ea typeface="仿宋" pitchFamily="49" charset="-122"/>
              <a:cs typeface="Consolas" pitchFamily="49" charset="0"/>
            </a:endParaRPr>
          </a:p>
          <a:p>
            <a:pPr algn="just">
              <a:lnSpc>
                <a:spcPct val="90000"/>
              </a:lnSpc>
              <a:spcBef>
                <a:spcPct val="50000"/>
              </a:spcBef>
            </a:pPr>
            <a:r>
              <a:rPr kumimoji="1" lang="en-US" altLang="zh-CN" sz="1800">
                <a:solidFill>
                  <a:srgbClr val="0000FF"/>
                </a:solidFill>
                <a:latin typeface="Consolas" pitchFamily="49" charset="0"/>
                <a:ea typeface="仿宋" pitchFamily="49" charset="-122"/>
                <a:cs typeface="Consolas" pitchFamily="49" charset="0"/>
              </a:rPr>
              <a:t>{  ElemType </a:t>
            </a:r>
            <a:r>
              <a:rPr kumimoji="1" lang="en-US" altLang="zh-CN" sz="1800" dirty="0">
                <a:solidFill>
                  <a:srgbClr val="0000FF"/>
                </a:solidFill>
                <a:latin typeface="Consolas" pitchFamily="49" charset="0"/>
                <a:ea typeface="仿宋" pitchFamily="49" charset="-122"/>
                <a:cs typeface="Consolas" pitchFamily="49" charset="0"/>
              </a:rPr>
              <a:t>data;</a:t>
            </a:r>
          </a:p>
          <a:p>
            <a:pPr algn="just">
              <a:lnSpc>
                <a:spcPct val="90000"/>
              </a:lnSpc>
              <a:spcBef>
                <a:spcPct val="50000"/>
              </a:spcBef>
            </a:pPr>
            <a:r>
              <a:rPr kumimoji="1" lang="en-US" altLang="zh-CN" sz="1800">
                <a:solidFill>
                  <a:srgbClr val="0000FF"/>
                </a:solidFill>
                <a:latin typeface="Consolas" pitchFamily="49" charset="0"/>
                <a:ea typeface="仿宋" pitchFamily="49" charset="-122"/>
                <a:cs typeface="Consolas" pitchFamily="49" charset="0"/>
              </a:rPr>
              <a:t>   struct </a:t>
            </a:r>
            <a:r>
              <a:rPr kumimoji="1" lang="en-US" altLang="zh-CN" sz="1800" dirty="0" err="1">
                <a:solidFill>
                  <a:srgbClr val="0000FF"/>
                </a:solidFill>
                <a:latin typeface="Consolas" pitchFamily="49" charset="0"/>
                <a:ea typeface="仿宋" pitchFamily="49" charset="-122"/>
                <a:cs typeface="Consolas" pitchFamily="49" charset="0"/>
              </a:rPr>
              <a:t>DNode</a:t>
            </a:r>
            <a:r>
              <a:rPr kumimoji="1" lang="en-US" altLang="zh-CN" sz="1800" dirty="0">
                <a:solidFill>
                  <a:srgbClr val="0000FF"/>
                </a:solidFill>
                <a:latin typeface="Consolas" pitchFamily="49" charset="0"/>
                <a:ea typeface="仿宋" pitchFamily="49" charset="-122"/>
                <a:cs typeface="Consolas" pitchFamily="49" charset="0"/>
              </a:rPr>
              <a:t> *prior;    	</a:t>
            </a:r>
            <a:r>
              <a:rPr kumimoji="1" lang="en-US" altLang="zh-CN" sz="1800">
                <a:solidFill>
                  <a:srgbClr val="00B0F0"/>
                </a:solidFill>
                <a:latin typeface="Consolas" pitchFamily="49" charset="0"/>
                <a:ea typeface="仿宋" pitchFamily="49" charset="-122"/>
                <a:cs typeface="Consolas" pitchFamily="49" charset="0"/>
              </a:rPr>
              <a:t>//</a:t>
            </a:r>
            <a:r>
              <a:rPr kumimoji="1" lang="zh-CN" altLang="en-US" sz="1800">
                <a:solidFill>
                  <a:srgbClr val="00B0F0"/>
                </a:solidFill>
                <a:latin typeface="Consolas" pitchFamily="49" charset="0"/>
                <a:ea typeface="仿宋" pitchFamily="49" charset="-122"/>
                <a:cs typeface="Consolas" pitchFamily="49" charset="0"/>
              </a:rPr>
              <a:t>指向前驱结点</a:t>
            </a:r>
            <a:endParaRPr kumimoji="1" lang="zh-CN" altLang="en-US" sz="1800" dirty="0">
              <a:solidFill>
                <a:srgbClr val="00B0F0"/>
              </a:solidFill>
              <a:latin typeface="Consolas" pitchFamily="49" charset="0"/>
              <a:ea typeface="仿宋" pitchFamily="49" charset="-122"/>
              <a:cs typeface="Consolas" pitchFamily="49" charset="0"/>
            </a:endParaRPr>
          </a:p>
          <a:p>
            <a:pPr algn="just">
              <a:lnSpc>
                <a:spcPct val="90000"/>
              </a:lnSpc>
              <a:spcBef>
                <a:spcPct val="50000"/>
              </a:spcBef>
            </a:pPr>
            <a:r>
              <a:rPr kumimoji="1" lang="zh-CN" altLang="en-US" sz="1800">
                <a:solidFill>
                  <a:srgbClr val="0000FF"/>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rPr>
              <a:t>struct </a:t>
            </a:r>
            <a:r>
              <a:rPr kumimoji="1" lang="en-US" altLang="zh-CN" sz="1800" dirty="0" err="1">
                <a:solidFill>
                  <a:srgbClr val="0000FF"/>
                </a:solidFill>
                <a:latin typeface="Consolas" pitchFamily="49" charset="0"/>
                <a:ea typeface="仿宋" pitchFamily="49" charset="-122"/>
                <a:cs typeface="Consolas" pitchFamily="49" charset="0"/>
              </a:rPr>
              <a:t>DNode</a:t>
            </a:r>
            <a:r>
              <a:rPr kumimoji="1" lang="en-US" altLang="zh-CN" sz="1800" dirty="0">
                <a:solidFill>
                  <a:srgbClr val="0000FF"/>
                </a:solidFill>
                <a:latin typeface="Consolas" pitchFamily="49" charset="0"/>
                <a:ea typeface="仿宋" pitchFamily="49" charset="-122"/>
                <a:cs typeface="Consolas" pitchFamily="49" charset="0"/>
              </a:rPr>
              <a:t> *next;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a:solidFill>
                  <a:srgbClr val="00B0F0"/>
                </a:solidFill>
                <a:latin typeface="Consolas" pitchFamily="49" charset="0"/>
                <a:ea typeface="仿宋" pitchFamily="49" charset="-122"/>
                <a:cs typeface="Consolas" pitchFamily="49" charset="0"/>
              </a:rPr>
              <a:t>指向后继结点</a:t>
            </a:r>
            <a:endParaRPr kumimoji="1" lang="en-US" altLang="zh-CN" sz="1800" dirty="0">
              <a:solidFill>
                <a:srgbClr val="00B0F0"/>
              </a:solidFill>
              <a:latin typeface="Consolas" pitchFamily="49" charset="0"/>
              <a:ea typeface="仿宋" pitchFamily="49" charset="-122"/>
              <a:cs typeface="Consolas" pitchFamily="49" charset="0"/>
            </a:endParaRPr>
          </a:p>
          <a:p>
            <a:pPr algn="just">
              <a:lnSpc>
                <a:spcPct val="90000"/>
              </a:lnSpc>
              <a:spcBef>
                <a:spcPct val="50000"/>
              </a:spcBef>
            </a:pP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a:solidFill>
                  <a:srgbClr val="FF0000"/>
                </a:solidFill>
                <a:latin typeface="Consolas" pitchFamily="49" charset="0"/>
                <a:ea typeface="仿宋" pitchFamily="49" charset="-122"/>
                <a:cs typeface="Consolas" pitchFamily="49" charset="0"/>
              </a:rPr>
              <a:t>DLinkNode</a:t>
            </a:r>
            <a:r>
              <a:rPr kumimoji="1" lang="en-US" altLang="zh-CN" sz="1800">
                <a:solidFill>
                  <a:srgbClr val="0000FF"/>
                </a:solidFill>
                <a:latin typeface="Consolas" pitchFamily="49" charset="0"/>
                <a:ea typeface="仿宋" pitchFamily="49" charset="-122"/>
                <a:cs typeface="Consolas" pitchFamily="49" charset="0"/>
              </a:rPr>
              <a:t>;</a:t>
            </a:r>
            <a:endParaRPr kumimoji="1" lang="en-US" altLang="zh-CN" sz="1800" dirty="0">
              <a:solidFill>
                <a:srgbClr val="0000FF"/>
              </a:solidFill>
              <a:latin typeface="Consolas" pitchFamily="49" charset="0"/>
              <a:ea typeface="仿宋" pitchFamily="49" charset="-122"/>
              <a:cs typeface="Consolas" pitchFamily="49" charset="0"/>
            </a:endParaRPr>
          </a:p>
        </p:txBody>
      </p:sp>
      <p:sp>
        <p:nvSpPr>
          <p:cNvPr id="51205" name="Text Box 5"/>
          <p:cNvSpPr txBox="1">
            <a:spLocks noChangeArrowheads="1"/>
          </p:cNvSpPr>
          <p:nvPr/>
        </p:nvSpPr>
        <p:spPr bwMode="auto">
          <a:xfrm>
            <a:off x="428596" y="357166"/>
            <a:ext cx="8001056" cy="1107996"/>
          </a:xfrm>
          <a:prstGeom prst="rect">
            <a:avLst/>
          </a:prstGeom>
          <a:noFill/>
          <a:ln w="9525">
            <a:noFill/>
            <a:miter lim="800000"/>
            <a:headEnd/>
            <a:tailEnd/>
          </a:ln>
          <a:effectLst/>
        </p:spPr>
        <p:txBody>
          <a:bodyPr wrap="square">
            <a:spAutoFit/>
          </a:bodyPr>
          <a:lstStyle/>
          <a:p>
            <a:pPr algn="l">
              <a:lnSpc>
                <a:spcPct val="150000"/>
              </a:lnSpc>
              <a:spcBef>
                <a:spcPts val="0"/>
              </a:spcBef>
            </a:pPr>
            <a:r>
              <a:rPr kumimoji="1" lang="en-US" altLang="zh-CN" sz="2200">
                <a:latin typeface="Consolas" pitchFamily="49" charset="0"/>
                <a:ea typeface="楷体" pitchFamily="49" charset="-122"/>
                <a:cs typeface="Consolas" pitchFamily="49" charset="0"/>
              </a:rPr>
              <a:t>    </a:t>
            </a:r>
            <a:r>
              <a:rPr kumimoji="1" lang="zh-CN" altLang="en-US" sz="2200">
                <a:latin typeface="Consolas" pitchFamily="49" charset="0"/>
                <a:ea typeface="楷体" pitchFamily="49" charset="-122"/>
                <a:cs typeface="Consolas" pitchFamily="49" charset="0"/>
              </a:rPr>
              <a:t>对于双链表，采用</a:t>
            </a:r>
            <a:r>
              <a:rPr kumimoji="1" lang="zh-CN" altLang="en-US" sz="2200" dirty="0">
                <a:latin typeface="Consolas" pitchFamily="49" charset="0"/>
                <a:ea typeface="楷体" pitchFamily="49" charset="-122"/>
                <a:cs typeface="Consolas" pitchFamily="49" charset="0"/>
              </a:rPr>
              <a:t>类似于单链表的</a:t>
            </a:r>
            <a:r>
              <a:rPr kumimoji="1" lang="zh-CN" altLang="en-US" sz="2200">
                <a:latin typeface="Consolas" pitchFamily="49" charset="0"/>
                <a:ea typeface="楷体" pitchFamily="49" charset="-122"/>
                <a:cs typeface="Consolas" pitchFamily="49" charset="0"/>
              </a:rPr>
              <a:t>类型定义，其结点类型</a:t>
            </a:r>
            <a:r>
              <a:rPr kumimoji="1" lang="en-US" altLang="zh-CN" sz="2200">
                <a:latin typeface="Consolas" pitchFamily="49" charset="0"/>
                <a:ea typeface="楷体" pitchFamily="49" charset="-122"/>
                <a:cs typeface="Consolas" pitchFamily="49" charset="0"/>
              </a:rPr>
              <a:t>DLinkNode</a:t>
            </a:r>
            <a:r>
              <a:rPr kumimoji="1" lang="zh-CN" altLang="en-US" sz="2200">
                <a:latin typeface="Consolas" pitchFamily="49" charset="0"/>
                <a:ea typeface="楷体" pitchFamily="49" charset="-122"/>
                <a:cs typeface="Consolas" pitchFamily="49" charset="0"/>
              </a:rPr>
              <a:t>声明如下</a:t>
            </a:r>
            <a:r>
              <a:rPr kumimoji="1" lang="zh-CN" altLang="en-US" sz="2200" dirty="0">
                <a:latin typeface="Consolas" pitchFamily="49" charset="0"/>
                <a:ea typeface="楷体" pitchFamily="49" charset="-122"/>
                <a:cs typeface="Consolas" pitchFamily="49" charset="0"/>
              </a:rPr>
              <a:t>：</a:t>
            </a:r>
            <a:endParaRPr lang="zh-CN" altLang="en-US" sz="2200" dirty="0">
              <a:latin typeface="Consolas" pitchFamily="49" charset="0"/>
              <a:ea typeface="楷体" pitchFamily="49" charset="-122"/>
              <a:cs typeface="Consolas" pitchFamily="49" charset="0"/>
            </a:endParaRPr>
          </a:p>
        </p:txBody>
      </p:sp>
      <p:grpSp>
        <p:nvGrpSpPr>
          <p:cNvPr id="16" name="组合 15"/>
          <p:cNvGrpSpPr/>
          <p:nvPr/>
        </p:nvGrpSpPr>
        <p:grpSpPr>
          <a:xfrm>
            <a:off x="2571736" y="2501890"/>
            <a:ext cx="1611320" cy="2355870"/>
            <a:chOff x="2714612" y="2500305"/>
            <a:chExt cx="1611320" cy="2355870"/>
          </a:xfrm>
        </p:grpSpPr>
        <p:sp>
          <p:nvSpPr>
            <p:cNvPr id="6" name="Rectangle 28"/>
            <p:cNvSpPr>
              <a:spLocks noChangeArrowheads="1"/>
            </p:cNvSpPr>
            <p:nvPr/>
          </p:nvSpPr>
          <p:spPr bwMode="auto">
            <a:xfrm>
              <a:off x="3244845" y="4424375"/>
              <a:ext cx="539750" cy="4318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altLang="zh-CN" baseline="-25000" dirty="0">
                <a:solidFill>
                  <a:srgbClr val="3333FF"/>
                </a:solidFill>
                <a:latin typeface="Consolas" pitchFamily="49" charset="0"/>
                <a:cs typeface="Consolas" pitchFamily="49" charset="0"/>
              </a:endParaRPr>
            </a:p>
          </p:txBody>
        </p:sp>
        <p:sp>
          <p:nvSpPr>
            <p:cNvPr id="7" name="Rectangle 29"/>
            <p:cNvSpPr>
              <a:spLocks noChangeArrowheads="1"/>
            </p:cNvSpPr>
            <p:nvPr/>
          </p:nvSpPr>
          <p:spPr bwMode="auto">
            <a:xfrm>
              <a:off x="3786182" y="4424375"/>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8" name="Rectangle 6"/>
            <p:cNvSpPr>
              <a:spLocks noChangeArrowheads="1"/>
            </p:cNvSpPr>
            <p:nvPr/>
          </p:nvSpPr>
          <p:spPr bwMode="auto">
            <a:xfrm>
              <a:off x="2714612" y="4424375"/>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dirty="0">
                <a:solidFill>
                  <a:srgbClr val="3333FF"/>
                </a:solidFill>
                <a:latin typeface="Consolas" pitchFamily="49" charset="0"/>
                <a:cs typeface="Consolas" pitchFamily="49" charset="0"/>
              </a:endParaRPr>
            </a:p>
          </p:txBody>
        </p:sp>
        <p:cxnSp>
          <p:nvCxnSpPr>
            <p:cNvPr id="10" name="直接箭头连接符 9"/>
            <p:cNvCxnSpPr>
              <a:endCxn id="6" idx="0"/>
            </p:cNvCxnSpPr>
            <p:nvPr/>
          </p:nvCxnSpPr>
          <p:spPr>
            <a:xfrm rot="16200000" flipH="1">
              <a:off x="2509823" y="3419477"/>
              <a:ext cx="1924069" cy="8572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8" idx="0"/>
            </p:cNvCxnSpPr>
            <p:nvPr/>
          </p:nvCxnSpPr>
          <p:spPr>
            <a:xfrm rot="5400000">
              <a:off x="2744773" y="3168649"/>
              <a:ext cx="1495441" cy="101601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7" idx="0"/>
            </p:cNvCxnSpPr>
            <p:nvPr/>
          </p:nvCxnSpPr>
          <p:spPr>
            <a:xfrm rot="16200000" flipH="1">
              <a:off x="3459151" y="3827468"/>
              <a:ext cx="1138251" cy="5556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2" name="幻灯片编号占位符 1"/>
          <p:cNvSpPr>
            <a:spLocks noGrp="1"/>
          </p:cNvSpPr>
          <p:nvPr>
            <p:ph type="sldNum" sz="quarter" idx="12"/>
          </p:nvPr>
        </p:nvSpPr>
        <p:spPr/>
        <p:txBody>
          <a:bodyPr/>
          <a:lstStyle/>
          <a:p>
            <a:fld id="{BC067DFE-42A7-4CB5-93C4-F2F97DA7580C}" type="slidenum">
              <a:rPr lang="en-US" altLang="zh-CN" smtClean="0"/>
              <a:pPr/>
              <a:t>93</a:t>
            </a:fld>
            <a:endParaRPr lang="en-US" altLang="zh-CN" dirty="0"/>
          </a:p>
        </p:txBody>
      </p:sp>
    </p:spTree>
    <p:custDataLst>
      <p:tags r:id="rId1"/>
    </p:custDataLst>
    <p:extLst>
      <p:ext uri="{BB962C8B-B14F-4D97-AF65-F5344CB8AC3E}">
        <p14:creationId xmlns:p14="http://schemas.microsoft.com/office/powerpoint/2010/main" val="728797487"/>
      </p:ext>
    </p:extLst>
  </p:cSld>
  <p:clrMapOvr>
    <a:masterClrMapping/>
  </p:clrMapOvr>
  <mc:AlternateContent xmlns:mc="http://schemas.openxmlformats.org/markup-compatibility/2006" xmlns:p14="http://schemas.microsoft.com/office/powerpoint/2010/main">
    <mc:Choice Requires="p14">
      <p:transition spd="slow" p14:dur="2000" advTm="26626"/>
    </mc:Choice>
    <mc:Fallback xmlns="">
      <p:transition xmlns:p14="http://schemas.microsoft.com/office/powerpoint/2010/main" spd="slow" advTm="2662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8" name="Rectangle 6"/>
          <p:cNvSpPr>
            <a:spLocks noChangeArrowheads="1"/>
          </p:cNvSpPr>
          <p:nvPr/>
        </p:nvSpPr>
        <p:spPr bwMode="auto">
          <a:xfrm>
            <a:off x="2954338" y="2483322"/>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p>
        </p:txBody>
      </p:sp>
      <p:sp>
        <p:nvSpPr>
          <p:cNvPr id="274439" name="Rectangle 7"/>
          <p:cNvSpPr>
            <a:spLocks noChangeArrowheads="1"/>
          </p:cNvSpPr>
          <p:nvPr/>
        </p:nvSpPr>
        <p:spPr bwMode="auto">
          <a:xfrm>
            <a:off x="3495675" y="248332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74440" name="Rectangle 8"/>
          <p:cNvSpPr>
            <a:spLocks noChangeArrowheads="1"/>
          </p:cNvSpPr>
          <p:nvPr/>
        </p:nvSpPr>
        <p:spPr bwMode="auto">
          <a:xfrm>
            <a:off x="4967288" y="2483322"/>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b</a:t>
            </a:r>
          </a:p>
        </p:txBody>
      </p:sp>
      <p:sp>
        <p:nvSpPr>
          <p:cNvPr id="274441" name="Rectangle 9"/>
          <p:cNvSpPr>
            <a:spLocks noChangeArrowheads="1"/>
          </p:cNvSpPr>
          <p:nvPr/>
        </p:nvSpPr>
        <p:spPr bwMode="auto">
          <a:xfrm>
            <a:off x="5508625" y="248332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74442" name="Rectangle 10"/>
          <p:cNvSpPr>
            <a:spLocks noChangeArrowheads="1"/>
          </p:cNvSpPr>
          <p:nvPr/>
        </p:nvSpPr>
        <p:spPr bwMode="auto">
          <a:xfrm>
            <a:off x="4211638" y="4067647"/>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c</a:t>
            </a:r>
          </a:p>
        </p:txBody>
      </p:sp>
      <p:sp>
        <p:nvSpPr>
          <p:cNvPr id="274443" name="Rectangle 11"/>
          <p:cNvSpPr>
            <a:spLocks noChangeArrowheads="1"/>
          </p:cNvSpPr>
          <p:nvPr/>
        </p:nvSpPr>
        <p:spPr bwMode="auto">
          <a:xfrm>
            <a:off x="4752975" y="4067647"/>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itchFamily="49" charset="0"/>
              <a:cs typeface="Consolas" pitchFamily="49" charset="0"/>
            </a:endParaRPr>
          </a:p>
        </p:txBody>
      </p:sp>
      <p:sp>
        <p:nvSpPr>
          <p:cNvPr id="274444" name="Text Box 12"/>
          <p:cNvSpPr txBox="1">
            <a:spLocks noChangeArrowheads="1"/>
          </p:cNvSpPr>
          <p:nvPr/>
        </p:nvSpPr>
        <p:spPr bwMode="auto">
          <a:xfrm>
            <a:off x="6343650" y="2483322"/>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Consolas" pitchFamily="49" charset="0"/>
                <a:ea typeface="宋体" pitchFamily="2" charset="-122"/>
                <a:cs typeface="Consolas" pitchFamily="49" charset="0"/>
              </a:rPr>
              <a:t>…</a:t>
            </a:r>
          </a:p>
        </p:txBody>
      </p:sp>
      <p:sp>
        <p:nvSpPr>
          <p:cNvPr id="274447" name="Line 15"/>
          <p:cNvSpPr>
            <a:spLocks noChangeShapeType="1"/>
          </p:cNvSpPr>
          <p:nvPr/>
        </p:nvSpPr>
        <p:spPr bwMode="auto">
          <a:xfrm>
            <a:off x="1873250" y="2615085"/>
            <a:ext cx="576263"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74448" name="Line 16"/>
          <p:cNvSpPr>
            <a:spLocks noChangeShapeType="1"/>
          </p:cNvSpPr>
          <p:nvPr/>
        </p:nvSpPr>
        <p:spPr bwMode="auto">
          <a:xfrm>
            <a:off x="3830638" y="2640485"/>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74449" name="Line 17"/>
          <p:cNvSpPr>
            <a:spLocks noChangeShapeType="1"/>
          </p:cNvSpPr>
          <p:nvPr/>
        </p:nvSpPr>
        <p:spPr bwMode="auto">
          <a:xfrm>
            <a:off x="5761038" y="2640485"/>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74451" name="Rectangle 19"/>
          <p:cNvSpPr>
            <a:spLocks noChangeArrowheads="1"/>
          </p:cNvSpPr>
          <p:nvPr/>
        </p:nvSpPr>
        <p:spPr bwMode="auto">
          <a:xfrm>
            <a:off x="3673475" y="4067647"/>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74452" name="Rectangle 20"/>
          <p:cNvSpPr>
            <a:spLocks noChangeArrowheads="1"/>
          </p:cNvSpPr>
          <p:nvPr/>
        </p:nvSpPr>
        <p:spPr bwMode="auto">
          <a:xfrm>
            <a:off x="4427538" y="248332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74454" name="Rectangle 22"/>
          <p:cNvSpPr>
            <a:spLocks noChangeArrowheads="1"/>
          </p:cNvSpPr>
          <p:nvPr/>
        </p:nvSpPr>
        <p:spPr bwMode="auto">
          <a:xfrm>
            <a:off x="2449513" y="248332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74455" name="Line 23"/>
          <p:cNvSpPr>
            <a:spLocks noChangeShapeType="1"/>
          </p:cNvSpPr>
          <p:nvPr/>
        </p:nvSpPr>
        <p:spPr bwMode="auto">
          <a:xfrm flipH="1">
            <a:off x="2160588" y="2772247"/>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74456" name="Line 24"/>
          <p:cNvSpPr>
            <a:spLocks noChangeShapeType="1"/>
          </p:cNvSpPr>
          <p:nvPr/>
        </p:nvSpPr>
        <p:spPr bwMode="auto">
          <a:xfrm flipH="1">
            <a:off x="4032250" y="2772247"/>
            <a:ext cx="576263"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74457" name="Line 25"/>
          <p:cNvSpPr>
            <a:spLocks noChangeShapeType="1"/>
          </p:cNvSpPr>
          <p:nvPr/>
        </p:nvSpPr>
        <p:spPr bwMode="auto">
          <a:xfrm flipH="1">
            <a:off x="6048375" y="2797647"/>
            <a:ext cx="360363"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74459" name="Arc 27"/>
          <p:cNvSpPr>
            <a:spLocks/>
          </p:cNvSpPr>
          <p:nvPr/>
        </p:nvSpPr>
        <p:spPr bwMode="auto">
          <a:xfrm>
            <a:off x="2339975" y="2124547"/>
            <a:ext cx="360363"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274460" name="Text Box 28"/>
          <p:cNvSpPr txBox="1">
            <a:spLocks noChangeArrowheads="1"/>
          </p:cNvSpPr>
          <p:nvPr/>
        </p:nvSpPr>
        <p:spPr bwMode="auto">
          <a:xfrm>
            <a:off x="1979613" y="1764185"/>
            <a:ext cx="431800" cy="430887"/>
          </a:xfrm>
          <a:prstGeom prst="rect">
            <a:avLst/>
          </a:prstGeom>
          <a:noFill/>
          <a:ln w="9525">
            <a:noFill/>
            <a:miter lim="800000"/>
            <a:headEnd/>
            <a:tailEnd/>
          </a:ln>
          <a:effectLst/>
        </p:spPr>
        <p:txBody>
          <a:bodyPr>
            <a:spAutoFit/>
          </a:bodyPr>
          <a:lstStyle/>
          <a:p>
            <a:pPr algn="l">
              <a:spcBef>
                <a:spcPct val="50000"/>
              </a:spcBef>
            </a:pPr>
            <a:r>
              <a:rPr lang="en-US" altLang="zh-CN" sz="2200">
                <a:latin typeface="Consolas" pitchFamily="49" charset="0"/>
                <a:cs typeface="Consolas" pitchFamily="49" charset="0"/>
              </a:rPr>
              <a:t>p</a:t>
            </a:r>
          </a:p>
        </p:txBody>
      </p:sp>
      <p:sp>
        <p:nvSpPr>
          <p:cNvPr id="274461" name="Line 29"/>
          <p:cNvSpPr>
            <a:spLocks noChangeShapeType="1"/>
          </p:cNvSpPr>
          <p:nvPr/>
        </p:nvSpPr>
        <p:spPr bwMode="auto">
          <a:xfrm>
            <a:off x="3059113" y="4283547"/>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74462" name="Text Box 30"/>
          <p:cNvSpPr txBox="1">
            <a:spLocks noChangeArrowheads="1"/>
          </p:cNvSpPr>
          <p:nvPr/>
        </p:nvSpPr>
        <p:spPr bwMode="auto">
          <a:xfrm>
            <a:off x="2627313" y="4042247"/>
            <a:ext cx="431800" cy="457200"/>
          </a:xfrm>
          <a:prstGeom prst="rect">
            <a:avLst/>
          </a:prstGeom>
          <a:noFill/>
          <a:ln w="9525">
            <a:noFill/>
            <a:miter lim="800000"/>
            <a:headEnd/>
            <a:tailEnd/>
          </a:ln>
          <a:effectLst/>
        </p:spPr>
        <p:txBody>
          <a:bodyPr>
            <a:spAutoFit/>
          </a:bodyPr>
          <a:lstStyle/>
          <a:p>
            <a:pPr algn="l">
              <a:spcBef>
                <a:spcPct val="50000"/>
              </a:spcBef>
            </a:pPr>
            <a:r>
              <a:rPr lang="en-US" altLang="zh-CN">
                <a:latin typeface="Consolas" pitchFamily="49" charset="0"/>
                <a:cs typeface="Consolas" pitchFamily="49" charset="0"/>
              </a:rPr>
              <a:t>s</a:t>
            </a:r>
          </a:p>
        </p:txBody>
      </p:sp>
      <p:sp>
        <p:nvSpPr>
          <p:cNvPr id="274465" name="Text Box 33"/>
          <p:cNvSpPr txBox="1">
            <a:spLocks noChangeArrowheads="1"/>
          </p:cNvSpPr>
          <p:nvPr/>
        </p:nvSpPr>
        <p:spPr bwMode="auto">
          <a:xfrm>
            <a:off x="1857357" y="4713766"/>
            <a:ext cx="3571900" cy="1879554"/>
          </a:xfrm>
          <a:prstGeom prst="rect">
            <a:avLst/>
          </a:prstGeom>
          <a:noFill/>
          <a:ln w="9525">
            <a:noFill/>
            <a:miter lim="800000"/>
            <a:headEnd/>
            <a:tailEnd/>
          </a:ln>
          <a:effectLst/>
        </p:spPr>
        <p:txBody>
          <a:bodyPr wrap="square">
            <a:spAutoFit/>
          </a:bodyPr>
          <a:lstStyle/>
          <a:p>
            <a:pPr algn="l">
              <a:lnSpc>
                <a:spcPts val="1600"/>
              </a:lnSpc>
              <a:spcBef>
                <a:spcPct val="50000"/>
              </a:spcBef>
            </a:pPr>
            <a:r>
              <a:rPr lang="zh-CN" altLang="en-US" sz="2200" dirty="0">
                <a:latin typeface="Consolas" pitchFamily="49" charset="0"/>
                <a:ea typeface="楷体" pitchFamily="49" charset="-122"/>
                <a:cs typeface="Consolas" pitchFamily="49" charset="0"/>
              </a:rPr>
              <a:t>操作语句：</a:t>
            </a:r>
          </a:p>
          <a:p>
            <a:pPr algn="l">
              <a:lnSpc>
                <a:spcPts val="1600"/>
              </a:lnSpc>
              <a:spcBef>
                <a:spcPct val="50000"/>
              </a:spcBef>
            </a:pPr>
            <a:r>
              <a:rPr lang="zh-CN" altLang="en-US" dirty="0">
                <a:solidFill>
                  <a:srgbClr val="339933"/>
                </a:solidFill>
                <a:latin typeface="Consolas" pitchFamily="49" charset="0"/>
                <a:ea typeface="楷体" pitchFamily="49" charset="-122"/>
                <a:cs typeface="Consolas" pitchFamily="49" charset="0"/>
                <a:sym typeface="Wingdings 2" pitchFamily="18" charset="2"/>
              </a:rPr>
              <a:t></a:t>
            </a:r>
            <a:r>
              <a:rPr lang="zh-CN" altLang="en-US" sz="2000" dirty="0">
                <a:solidFill>
                  <a:srgbClr val="339933"/>
                </a:solidFill>
                <a:latin typeface="Consolas" pitchFamily="49" charset="0"/>
                <a:ea typeface="楷体" pitchFamily="49" charset="-122"/>
                <a:cs typeface="Consolas" pitchFamily="49" charset="0"/>
              </a:rPr>
              <a:t> </a:t>
            </a:r>
            <a:r>
              <a:rPr lang="en-US" altLang="zh-CN" sz="2000" dirty="0">
                <a:solidFill>
                  <a:srgbClr val="339933"/>
                </a:solidFill>
                <a:latin typeface="Consolas" pitchFamily="49" charset="0"/>
                <a:ea typeface="楷体" pitchFamily="49" charset="-122"/>
                <a:cs typeface="Consolas" pitchFamily="49" charset="0"/>
              </a:rPr>
              <a:t>s</a:t>
            </a:r>
            <a:r>
              <a:rPr lang="en-US" altLang="zh-CN" sz="2000" dirty="0">
                <a:solidFill>
                  <a:srgbClr val="339933"/>
                </a:solidFill>
                <a:latin typeface="Consolas" pitchFamily="49" charset="0"/>
                <a:ea typeface="+mj-ea"/>
                <a:cs typeface="Consolas" pitchFamily="49" charset="0"/>
              </a:rPr>
              <a:t>-</a:t>
            </a:r>
            <a:r>
              <a:rPr lang="en-US" altLang="zh-CN" sz="2000">
                <a:solidFill>
                  <a:srgbClr val="339933"/>
                </a:solidFill>
                <a:latin typeface="Consolas" pitchFamily="49" charset="0"/>
                <a:ea typeface="楷体" pitchFamily="49" charset="-122"/>
                <a:cs typeface="Consolas" pitchFamily="49" charset="0"/>
              </a:rPr>
              <a:t>&gt;next = p</a:t>
            </a:r>
            <a:r>
              <a:rPr lang="en-US" altLang="zh-CN" sz="2000">
                <a:solidFill>
                  <a:srgbClr val="339933"/>
                </a:solidFill>
                <a:latin typeface="Consolas" pitchFamily="49" charset="0"/>
                <a:ea typeface="+mj-ea"/>
                <a:cs typeface="Consolas" pitchFamily="49" charset="0"/>
              </a:rPr>
              <a:t>-</a:t>
            </a:r>
            <a:r>
              <a:rPr lang="en-US" altLang="zh-CN" sz="2000" dirty="0">
                <a:solidFill>
                  <a:srgbClr val="339933"/>
                </a:solidFill>
                <a:latin typeface="Consolas" pitchFamily="49" charset="0"/>
                <a:ea typeface="楷体" pitchFamily="49" charset="-122"/>
                <a:cs typeface="Consolas" pitchFamily="49" charset="0"/>
              </a:rPr>
              <a:t>&gt;next</a:t>
            </a:r>
          </a:p>
          <a:p>
            <a:pPr algn="l">
              <a:lnSpc>
                <a:spcPts val="1600"/>
              </a:lnSpc>
              <a:spcBef>
                <a:spcPct val="50000"/>
              </a:spcBef>
            </a:pPr>
            <a:r>
              <a:rPr lang="en-US" altLang="zh-CN" dirty="0">
                <a:solidFill>
                  <a:srgbClr val="339933"/>
                </a:solidFill>
                <a:latin typeface="Consolas" pitchFamily="49" charset="0"/>
                <a:ea typeface="楷体" pitchFamily="49" charset="-122"/>
                <a:cs typeface="Consolas" pitchFamily="49" charset="0"/>
                <a:sym typeface="Wingdings 2" pitchFamily="18" charset="2"/>
              </a:rPr>
              <a:t></a:t>
            </a:r>
            <a:r>
              <a:rPr lang="en-US" altLang="zh-CN" sz="2000" dirty="0">
                <a:solidFill>
                  <a:srgbClr val="339933"/>
                </a:solidFill>
                <a:latin typeface="Consolas" pitchFamily="49" charset="0"/>
                <a:ea typeface="楷体" pitchFamily="49" charset="-122"/>
                <a:cs typeface="Consolas" pitchFamily="49" charset="0"/>
              </a:rPr>
              <a:t> p</a:t>
            </a:r>
            <a:r>
              <a:rPr lang="en-US" altLang="zh-CN" sz="2000" dirty="0">
                <a:solidFill>
                  <a:srgbClr val="339933"/>
                </a:solidFill>
                <a:latin typeface="Consolas" pitchFamily="49" charset="0"/>
                <a:ea typeface="+mj-ea"/>
                <a:cs typeface="Consolas" pitchFamily="49" charset="0"/>
              </a:rPr>
              <a:t>-</a:t>
            </a:r>
            <a:r>
              <a:rPr lang="en-US" altLang="zh-CN" sz="2000" dirty="0">
                <a:solidFill>
                  <a:srgbClr val="339933"/>
                </a:solidFill>
                <a:latin typeface="Consolas" pitchFamily="49" charset="0"/>
                <a:ea typeface="楷体" pitchFamily="49" charset="-122"/>
                <a:cs typeface="Consolas" pitchFamily="49" charset="0"/>
              </a:rPr>
              <a:t>&gt;next</a:t>
            </a:r>
            <a:r>
              <a:rPr lang="en-US" altLang="zh-CN" sz="2000" dirty="0">
                <a:solidFill>
                  <a:srgbClr val="339933"/>
                </a:solidFill>
                <a:latin typeface="Consolas" pitchFamily="49" charset="0"/>
                <a:ea typeface="+mn-ea"/>
                <a:cs typeface="Consolas" pitchFamily="49" charset="0"/>
              </a:rPr>
              <a:t>-</a:t>
            </a:r>
            <a:r>
              <a:rPr lang="en-US" altLang="zh-CN" sz="2000">
                <a:solidFill>
                  <a:srgbClr val="339933"/>
                </a:solidFill>
                <a:latin typeface="Consolas" pitchFamily="49" charset="0"/>
                <a:ea typeface="楷体" pitchFamily="49" charset="-122"/>
                <a:cs typeface="Consolas" pitchFamily="49" charset="0"/>
              </a:rPr>
              <a:t>&gt;prior = s</a:t>
            </a:r>
            <a:endParaRPr lang="en-US" altLang="zh-CN" sz="2000" dirty="0">
              <a:solidFill>
                <a:srgbClr val="339933"/>
              </a:solidFill>
              <a:latin typeface="Consolas" pitchFamily="49" charset="0"/>
              <a:ea typeface="楷体" pitchFamily="49" charset="-122"/>
              <a:cs typeface="Consolas" pitchFamily="49" charset="0"/>
            </a:endParaRPr>
          </a:p>
          <a:p>
            <a:pPr algn="l">
              <a:lnSpc>
                <a:spcPts val="1600"/>
              </a:lnSpc>
              <a:spcBef>
                <a:spcPct val="50000"/>
              </a:spcBef>
            </a:pPr>
            <a:r>
              <a:rPr lang="en-US" altLang="zh-CN" dirty="0">
                <a:solidFill>
                  <a:srgbClr val="339933"/>
                </a:solidFill>
                <a:latin typeface="Consolas" pitchFamily="49" charset="0"/>
                <a:ea typeface="楷体" pitchFamily="49" charset="-122"/>
                <a:cs typeface="Consolas" pitchFamily="49" charset="0"/>
                <a:sym typeface="Wingdings 2" pitchFamily="18" charset="2"/>
              </a:rPr>
              <a:t></a:t>
            </a:r>
            <a:r>
              <a:rPr lang="en-US" altLang="zh-CN" sz="2000" dirty="0">
                <a:solidFill>
                  <a:srgbClr val="339933"/>
                </a:solidFill>
                <a:latin typeface="Consolas" pitchFamily="49" charset="0"/>
                <a:ea typeface="楷体" pitchFamily="49" charset="-122"/>
                <a:cs typeface="Consolas" pitchFamily="49" charset="0"/>
              </a:rPr>
              <a:t> s</a:t>
            </a:r>
            <a:r>
              <a:rPr lang="en-US" altLang="zh-CN" sz="2000" dirty="0">
                <a:solidFill>
                  <a:srgbClr val="339933"/>
                </a:solidFill>
                <a:latin typeface="Consolas" pitchFamily="49" charset="0"/>
                <a:ea typeface="+mn-ea"/>
                <a:cs typeface="Consolas" pitchFamily="49" charset="0"/>
              </a:rPr>
              <a:t>-</a:t>
            </a:r>
            <a:r>
              <a:rPr lang="en-US" altLang="zh-CN" sz="2000">
                <a:solidFill>
                  <a:srgbClr val="339933"/>
                </a:solidFill>
                <a:latin typeface="Consolas" pitchFamily="49" charset="0"/>
                <a:ea typeface="楷体" pitchFamily="49" charset="-122"/>
                <a:cs typeface="Consolas" pitchFamily="49" charset="0"/>
              </a:rPr>
              <a:t>&gt;prior = p</a:t>
            </a:r>
            <a:endParaRPr lang="en-US" altLang="zh-CN" sz="2000" dirty="0">
              <a:solidFill>
                <a:srgbClr val="339933"/>
              </a:solidFill>
              <a:latin typeface="Consolas" pitchFamily="49" charset="0"/>
              <a:ea typeface="楷体" pitchFamily="49" charset="-122"/>
              <a:cs typeface="Consolas" pitchFamily="49" charset="0"/>
            </a:endParaRPr>
          </a:p>
          <a:p>
            <a:pPr algn="l">
              <a:lnSpc>
                <a:spcPts val="1600"/>
              </a:lnSpc>
              <a:spcBef>
                <a:spcPct val="50000"/>
              </a:spcBef>
            </a:pPr>
            <a:r>
              <a:rPr lang="en-US" altLang="zh-CN" dirty="0">
                <a:solidFill>
                  <a:srgbClr val="339933"/>
                </a:solidFill>
                <a:latin typeface="Consolas" pitchFamily="49" charset="0"/>
                <a:ea typeface="楷体" pitchFamily="49" charset="-122"/>
                <a:cs typeface="Consolas" pitchFamily="49" charset="0"/>
                <a:sym typeface="Wingdings 2" pitchFamily="18" charset="2"/>
              </a:rPr>
              <a:t></a:t>
            </a:r>
            <a:r>
              <a:rPr lang="en-US" altLang="zh-CN" sz="2000" dirty="0">
                <a:solidFill>
                  <a:srgbClr val="339933"/>
                </a:solidFill>
                <a:latin typeface="Consolas" pitchFamily="49" charset="0"/>
                <a:ea typeface="楷体" pitchFamily="49" charset="-122"/>
                <a:cs typeface="Consolas" pitchFamily="49" charset="0"/>
              </a:rPr>
              <a:t> p</a:t>
            </a:r>
            <a:r>
              <a:rPr lang="en-US" altLang="zh-CN" sz="2000" dirty="0">
                <a:solidFill>
                  <a:srgbClr val="339933"/>
                </a:solidFill>
                <a:latin typeface="Consolas" pitchFamily="49" charset="0"/>
                <a:ea typeface="+mj-ea"/>
                <a:cs typeface="Consolas" pitchFamily="49" charset="0"/>
              </a:rPr>
              <a:t>-</a:t>
            </a:r>
            <a:r>
              <a:rPr lang="en-US" altLang="zh-CN" sz="2000">
                <a:solidFill>
                  <a:srgbClr val="339933"/>
                </a:solidFill>
                <a:latin typeface="Consolas" pitchFamily="49" charset="0"/>
                <a:ea typeface="楷体" pitchFamily="49" charset="-122"/>
                <a:cs typeface="Consolas" pitchFamily="49" charset="0"/>
              </a:rPr>
              <a:t>&gt;next = s</a:t>
            </a:r>
            <a:endParaRPr lang="en-US" altLang="zh-CN" sz="2000" dirty="0">
              <a:solidFill>
                <a:srgbClr val="339933"/>
              </a:solidFill>
              <a:latin typeface="Consolas" pitchFamily="49" charset="0"/>
              <a:ea typeface="楷体" pitchFamily="49" charset="-122"/>
              <a:cs typeface="Consolas" pitchFamily="49" charset="0"/>
            </a:endParaRPr>
          </a:p>
        </p:txBody>
      </p:sp>
      <p:grpSp>
        <p:nvGrpSpPr>
          <p:cNvPr id="274474" name="Group 42"/>
          <p:cNvGrpSpPr>
            <a:grpSpLocks/>
          </p:cNvGrpSpPr>
          <p:nvPr/>
        </p:nvGrpSpPr>
        <p:grpSpPr bwMode="auto">
          <a:xfrm>
            <a:off x="5041900" y="2924647"/>
            <a:ext cx="809625" cy="1346200"/>
            <a:chOff x="3176" y="1168"/>
            <a:chExt cx="510" cy="848"/>
          </a:xfrm>
        </p:grpSpPr>
        <p:sp>
          <p:nvSpPr>
            <p:cNvPr id="274464" name="Freeform 32"/>
            <p:cNvSpPr>
              <a:spLocks/>
            </p:cNvSpPr>
            <p:nvPr/>
          </p:nvSpPr>
          <p:spPr bwMode="auto">
            <a:xfrm>
              <a:off x="3176" y="1168"/>
              <a:ext cx="416" cy="848"/>
            </a:xfrm>
            <a:custGeom>
              <a:avLst/>
              <a:gdLst/>
              <a:ahLst/>
              <a:cxnLst>
                <a:cxn ang="0">
                  <a:pos x="0" y="848"/>
                </a:cxn>
                <a:cxn ang="0">
                  <a:pos x="416" y="0"/>
                </a:cxn>
              </a:cxnLst>
              <a:rect l="0" t="0" r="r" b="b"/>
              <a:pathLst>
                <a:path w="416" h="848">
                  <a:moveTo>
                    <a:pt x="0" y="848"/>
                  </a:moveTo>
                  <a:lnTo>
                    <a:pt x="416" y="0"/>
                  </a:lnTo>
                </a:path>
              </a:pathLst>
            </a:custGeom>
            <a:noFill/>
            <a:ln w="38100" cap="flat" cmpd="sng">
              <a:solidFill>
                <a:srgbClr val="FF00FF"/>
              </a:solidFill>
              <a:prstDash val="solid"/>
              <a:miter lim="800000"/>
              <a:headEnd type="none" w="med" len="med"/>
              <a:tailEnd type="triangle" w="med" len="med"/>
            </a:ln>
            <a:effectLst/>
          </p:spPr>
          <p:txBody>
            <a:bodyPr wrap="none"/>
            <a:lstStyle/>
            <a:p>
              <a:endParaRPr lang="zh-CN" altLang="en-US">
                <a:latin typeface="Consolas" pitchFamily="49" charset="0"/>
                <a:cs typeface="Consolas" pitchFamily="49" charset="0"/>
              </a:endParaRPr>
            </a:p>
          </p:txBody>
        </p:sp>
        <p:sp>
          <p:nvSpPr>
            <p:cNvPr id="274470" name="Text Box 38"/>
            <p:cNvSpPr txBox="1">
              <a:spLocks noChangeArrowheads="1"/>
            </p:cNvSpPr>
            <p:nvPr/>
          </p:nvSpPr>
          <p:spPr bwMode="auto">
            <a:xfrm>
              <a:off x="3414" y="1480"/>
              <a:ext cx="272" cy="288"/>
            </a:xfrm>
            <a:prstGeom prst="rect">
              <a:avLst/>
            </a:prstGeom>
            <a:noFill/>
            <a:ln w="9525">
              <a:noFill/>
              <a:miter lim="800000"/>
              <a:headEnd/>
              <a:tailEnd/>
            </a:ln>
            <a:effectLst/>
          </p:spPr>
          <p:txBody>
            <a:bodyPr>
              <a:spAutoFit/>
            </a:bodyPr>
            <a:lstStyle/>
            <a:p>
              <a:pPr algn="l">
                <a:spcBef>
                  <a:spcPct val="50000"/>
                </a:spcBef>
              </a:pPr>
              <a:r>
                <a:rPr lang="en-US" altLang="zh-CN">
                  <a:latin typeface="Consolas" pitchFamily="49" charset="0"/>
                  <a:ea typeface="宋体" pitchFamily="2" charset="-122"/>
                  <a:cs typeface="Consolas" pitchFamily="49" charset="0"/>
                  <a:sym typeface="Wingdings 2" pitchFamily="18" charset="2"/>
                </a:rPr>
                <a:t></a:t>
              </a:r>
              <a:endParaRPr lang="en-US" altLang="zh-CN">
                <a:latin typeface="Consolas" pitchFamily="49" charset="0"/>
                <a:cs typeface="Consolas" pitchFamily="49" charset="0"/>
                <a:sym typeface="Wingdings 2" pitchFamily="18" charset="2"/>
              </a:endParaRPr>
            </a:p>
          </p:txBody>
        </p:sp>
      </p:grpSp>
      <p:grpSp>
        <p:nvGrpSpPr>
          <p:cNvPr id="274481" name="Group 49"/>
          <p:cNvGrpSpPr>
            <a:grpSpLocks/>
          </p:cNvGrpSpPr>
          <p:nvPr/>
        </p:nvGrpSpPr>
        <p:grpSpPr bwMode="auto">
          <a:xfrm>
            <a:off x="4500563" y="2770660"/>
            <a:ext cx="574675" cy="1296987"/>
            <a:chOff x="2835" y="1521"/>
            <a:chExt cx="362" cy="817"/>
          </a:xfrm>
        </p:grpSpPr>
        <p:sp>
          <p:nvSpPr>
            <p:cNvPr id="274467" name="Line 35"/>
            <p:cNvSpPr>
              <a:spLocks noChangeShapeType="1"/>
            </p:cNvSpPr>
            <p:nvPr/>
          </p:nvSpPr>
          <p:spPr bwMode="auto">
            <a:xfrm flipH="1">
              <a:off x="2835" y="1521"/>
              <a:ext cx="181" cy="817"/>
            </a:xfrm>
            <a:prstGeom prst="line">
              <a:avLst/>
            </a:prstGeom>
            <a:noFill/>
            <a:ln w="38100">
              <a:solidFill>
                <a:srgbClr val="FF00FF"/>
              </a:solidFill>
              <a:round/>
              <a:headEnd/>
              <a:tailEnd type="triangle" w="med" len="med"/>
            </a:ln>
            <a:effectLst/>
          </p:spPr>
          <p:txBody>
            <a:bodyPr wrap="none"/>
            <a:lstStyle/>
            <a:p>
              <a:endParaRPr lang="zh-CN" altLang="en-US">
                <a:latin typeface="Consolas" pitchFamily="49" charset="0"/>
                <a:cs typeface="Consolas" pitchFamily="49" charset="0"/>
              </a:endParaRPr>
            </a:p>
          </p:txBody>
        </p:sp>
        <p:sp>
          <p:nvSpPr>
            <p:cNvPr id="274471" name="Text Box 39"/>
            <p:cNvSpPr txBox="1">
              <a:spLocks noChangeArrowheads="1"/>
            </p:cNvSpPr>
            <p:nvPr/>
          </p:nvSpPr>
          <p:spPr bwMode="auto">
            <a:xfrm>
              <a:off x="2925" y="1839"/>
              <a:ext cx="272" cy="288"/>
            </a:xfrm>
            <a:prstGeom prst="rect">
              <a:avLst/>
            </a:prstGeom>
            <a:noFill/>
            <a:ln w="9525">
              <a:noFill/>
              <a:miter lim="800000"/>
              <a:headEnd/>
              <a:tailEnd/>
            </a:ln>
            <a:effectLst/>
          </p:spPr>
          <p:txBody>
            <a:bodyPr>
              <a:spAutoFit/>
            </a:bodyPr>
            <a:lstStyle/>
            <a:p>
              <a:pPr algn="l">
                <a:spcBef>
                  <a:spcPct val="50000"/>
                </a:spcBef>
              </a:pPr>
              <a:r>
                <a:rPr lang="en-US" altLang="zh-CN">
                  <a:latin typeface="Consolas" pitchFamily="49" charset="0"/>
                  <a:ea typeface="宋体" pitchFamily="2" charset="-122"/>
                  <a:cs typeface="Consolas" pitchFamily="49" charset="0"/>
                  <a:sym typeface="Wingdings 2" pitchFamily="18" charset="2"/>
                </a:rPr>
                <a:t></a:t>
              </a:r>
            </a:p>
          </p:txBody>
        </p:sp>
      </p:grpSp>
      <p:grpSp>
        <p:nvGrpSpPr>
          <p:cNvPr id="274476" name="Group 44"/>
          <p:cNvGrpSpPr>
            <a:grpSpLocks/>
          </p:cNvGrpSpPr>
          <p:nvPr/>
        </p:nvGrpSpPr>
        <p:grpSpPr bwMode="auto">
          <a:xfrm>
            <a:off x="2773363" y="2916710"/>
            <a:ext cx="1150937" cy="1404937"/>
            <a:chOff x="1747" y="1163"/>
            <a:chExt cx="725" cy="885"/>
          </a:xfrm>
        </p:grpSpPr>
        <p:sp>
          <p:nvSpPr>
            <p:cNvPr id="274469" name="Freeform 37"/>
            <p:cNvSpPr>
              <a:spLocks/>
            </p:cNvSpPr>
            <p:nvPr/>
          </p:nvSpPr>
          <p:spPr bwMode="auto">
            <a:xfrm>
              <a:off x="1747" y="1163"/>
              <a:ext cx="725" cy="885"/>
            </a:xfrm>
            <a:custGeom>
              <a:avLst/>
              <a:gdLst/>
              <a:ahLst/>
              <a:cxnLst>
                <a:cxn ang="0">
                  <a:pos x="725" y="885"/>
                </a:cxn>
                <a:cxn ang="0">
                  <a:pos x="0" y="0"/>
                </a:cxn>
              </a:cxnLst>
              <a:rect l="0" t="0" r="r" b="b"/>
              <a:pathLst>
                <a:path w="725" h="885">
                  <a:moveTo>
                    <a:pt x="725" y="885"/>
                  </a:moveTo>
                  <a:lnTo>
                    <a:pt x="0" y="0"/>
                  </a:lnTo>
                </a:path>
              </a:pathLst>
            </a:custGeom>
            <a:noFill/>
            <a:ln w="38100" cap="flat" cmpd="sng">
              <a:solidFill>
                <a:srgbClr val="FF00FF"/>
              </a:solidFill>
              <a:prstDash val="solid"/>
              <a:round/>
              <a:headEnd type="none" w="med" len="med"/>
              <a:tailEnd type="triangle" w="med" len="med"/>
            </a:ln>
            <a:effectLst/>
          </p:spPr>
          <p:txBody>
            <a:bodyPr wrap="none"/>
            <a:lstStyle/>
            <a:p>
              <a:endParaRPr lang="zh-CN" altLang="en-US">
                <a:latin typeface="Consolas" pitchFamily="49" charset="0"/>
                <a:cs typeface="Consolas" pitchFamily="49" charset="0"/>
              </a:endParaRPr>
            </a:p>
          </p:txBody>
        </p:sp>
        <p:sp>
          <p:nvSpPr>
            <p:cNvPr id="274472" name="Text Box 40"/>
            <p:cNvSpPr txBox="1">
              <a:spLocks noChangeArrowheads="1"/>
            </p:cNvSpPr>
            <p:nvPr/>
          </p:nvSpPr>
          <p:spPr bwMode="auto">
            <a:xfrm>
              <a:off x="1837" y="1480"/>
              <a:ext cx="272" cy="288"/>
            </a:xfrm>
            <a:prstGeom prst="rect">
              <a:avLst/>
            </a:prstGeom>
            <a:noFill/>
            <a:ln w="9525">
              <a:noFill/>
              <a:miter lim="800000"/>
              <a:headEnd/>
              <a:tailEnd/>
            </a:ln>
            <a:effectLst/>
          </p:spPr>
          <p:txBody>
            <a:bodyPr>
              <a:spAutoFit/>
            </a:bodyPr>
            <a:lstStyle/>
            <a:p>
              <a:pPr algn="l">
                <a:spcBef>
                  <a:spcPct val="50000"/>
                </a:spcBef>
              </a:pPr>
              <a:r>
                <a:rPr lang="en-US" altLang="zh-CN">
                  <a:latin typeface="Consolas" pitchFamily="49" charset="0"/>
                  <a:ea typeface="宋体" pitchFamily="2" charset="-122"/>
                  <a:cs typeface="Consolas" pitchFamily="49" charset="0"/>
                  <a:sym typeface="Wingdings 2" pitchFamily="18" charset="2"/>
                </a:rPr>
                <a:t></a:t>
              </a:r>
            </a:p>
          </p:txBody>
        </p:sp>
      </p:grpSp>
      <p:grpSp>
        <p:nvGrpSpPr>
          <p:cNvPr id="274482" name="Group 50"/>
          <p:cNvGrpSpPr>
            <a:grpSpLocks/>
          </p:cNvGrpSpPr>
          <p:nvPr/>
        </p:nvGrpSpPr>
        <p:grpSpPr bwMode="auto">
          <a:xfrm>
            <a:off x="3708400" y="2770660"/>
            <a:ext cx="574675" cy="1296987"/>
            <a:chOff x="2336" y="1521"/>
            <a:chExt cx="362" cy="817"/>
          </a:xfrm>
        </p:grpSpPr>
        <p:sp>
          <p:nvSpPr>
            <p:cNvPr id="274468" name="Line 36"/>
            <p:cNvSpPr>
              <a:spLocks noChangeShapeType="1"/>
            </p:cNvSpPr>
            <p:nvPr/>
          </p:nvSpPr>
          <p:spPr bwMode="auto">
            <a:xfrm>
              <a:off x="2336" y="1521"/>
              <a:ext cx="181" cy="817"/>
            </a:xfrm>
            <a:prstGeom prst="line">
              <a:avLst/>
            </a:prstGeom>
            <a:noFill/>
            <a:ln w="38100">
              <a:solidFill>
                <a:srgbClr val="FF00FF"/>
              </a:solidFill>
              <a:round/>
              <a:headEnd/>
              <a:tailEnd type="triangle" w="med" len="med"/>
            </a:ln>
            <a:effectLst/>
          </p:spPr>
          <p:txBody>
            <a:bodyPr wrap="none"/>
            <a:lstStyle/>
            <a:p>
              <a:endParaRPr lang="zh-CN" altLang="en-US">
                <a:latin typeface="Consolas" pitchFamily="49" charset="0"/>
                <a:cs typeface="Consolas" pitchFamily="49" charset="0"/>
              </a:endParaRPr>
            </a:p>
          </p:txBody>
        </p:sp>
        <p:sp>
          <p:nvSpPr>
            <p:cNvPr id="274473" name="Text Box 41"/>
            <p:cNvSpPr txBox="1">
              <a:spLocks noChangeArrowheads="1"/>
            </p:cNvSpPr>
            <p:nvPr/>
          </p:nvSpPr>
          <p:spPr bwMode="auto">
            <a:xfrm>
              <a:off x="2426" y="1794"/>
              <a:ext cx="272" cy="288"/>
            </a:xfrm>
            <a:prstGeom prst="rect">
              <a:avLst/>
            </a:prstGeom>
            <a:noFill/>
            <a:ln w="9525">
              <a:noFill/>
              <a:miter lim="800000"/>
              <a:headEnd/>
              <a:tailEnd/>
            </a:ln>
            <a:effectLst/>
          </p:spPr>
          <p:txBody>
            <a:bodyPr>
              <a:spAutoFit/>
            </a:bodyPr>
            <a:lstStyle/>
            <a:p>
              <a:pPr algn="l">
                <a:spcBef>
                  <a:spcPct val="50000"/>
                </a:spcBef>
              </a:pPr>
              <a:r>
                <a:rPr lang="en-US" altLang="zh-CN">
                  <a:latin typeface="Consolas" pitchFamily="49" charset="0"/>
                  <a:ea typeface="宋体" pitchFamily="2" charset="-122"/>
                  <a:cs typeface="Consolas" pitchFamily="49" charset="0"/>
                  <a:sym typeface="Wingdings 2" pitchFamily="18" charset="2"/>
                </a:rPr>
                <a:t></a:t>
              </a:r>
            </a:p>
          </p:txBody>
        </p:sp>
      </p:grpSp>
      <p:sp>
        <p:nvSpPr>
          <p:cNvPr id="274478" name="Text Box 46"/>
          <p:cNvSpPr txBox="1">
            <a:spLocks noChangeArrowheads="1"/>
          </p:cNvSpPr>
          <p:nvPr/>
        </p:nvSpPr>
        <p:spPr bwMode="auto">
          <a:xfrm>
            <a:off x="428596" y="1471602"/>
            <a:ext cx="3960811" cy="430887"/>
          </a:xfrm>
          <a:prstGeom prst="rect">
            <a:avLst/>
          </a:prstGeom>
          <a:noFill/>
          <a:ln w="9525">
            <a:noFill/>
            <a:miter lim="800000"/>
            <a:headEnd/>
            <a:tailEnd/>
          </a:ln>
          <a:effectLst/>
        </p:spPr>
        <p:txBody>
          <a:bodyPr wrap="square">
            <a:spAutoFit/>
          </a:bodyPr>
          <a:lstStyle/>
          <a:p>
            <a:pPr algn="l">
              <a:spcBef>
                <a:spcPct val="50000"/>
              </a:spcBef>
            </a:pPr>
            <a:r>
              <a:rPr lang="zh-CN" altLang="en-US" sz="2200">
                <a:latin typeface="Consolas" pitchFamily="49" charset="0"/>
                <a:ea typeface="楷体" pitchFamily="49" charset="-122"/>
                <a:cs typeface="Consolas" pitchFamily="49" charset="0"/>
              </a:rPr>
              <a:t>在</a:t>
            </a:r>
            <a:r>
              <a:rPr lang="en-US" altLang="zh-CN" sz="2200">
                <a:latin typeface="Consolas" pitchFamily="49" charset="0"/>
                <a:ea typeface="楷体" pitchFamily="49" charset="-122"/>
                <a:cs typeface="Consolas" pitchFamily="49" charset="0"/>
              </a:rPr>
              <a:t>p</a:t>
            </a:r>
            <a:r>
              <a:rPr lang="zh-CN" altLang="en-US" sz="2200">
                <a:latin typeface="Consolas" pitchFamily="49" charset="0"/>
                <a:ea typeface="楷体" pitchFamily="49" charset="-122"/>
                <a:cs typeface="Consolas" pitchFamily="49" charset="0"/>
              </a:rPr>
              <a:t>结点之后插入结点</a:t>
            </a:r>
            <a:r>
              <a:rPr lang="en-US" altLang="zh-CN" sz="2200">
                <a:latin typeface="Consolas" pitchFamily="49" charset="0"/>
                <a:ea typeface="楷体" pitchFamily="49" charset="-122"/>
                <a:cs typeface="Consolas" pitchFamily="49" charset="0"/>
              </a:rPr>
              <a:t>s</a:t>
            </a:r>
            <a:endParaRPr lang="en-US" altLang="zh-CN" sz="2200" dirty="0">
              <a:latin typeface="Consolas" pitchFamily="49" charset="0"/>
              <a:ea typeface="楷体" pitchFamily="49" charset="-122"/>
              <a:cs typeface="Consolas" pitchFamily="49" charset="0"/>
            </a:endParaRPr>
          </a:p>
        </p:txBody>
      </p:sp>
      <p:sp>
        <p:nvSpPr>
          <p:cNvPr id="274479" name="Text Box 47"/>
          <p:cNvSpPr txBox="1">
            <a:spLocks noChangeArrowheads="1"/>
          </p:cNvSpPr>
          <p:nvPr/>
        </p:nvSpPr>
        <p:spPr bwMode="auto">
          <a:xfrm>
            <a:off x="1187450" y="2483322"/>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Consolas" pitchFamily="49" charset="0"/>
                <a:ea typeface="宋体" pitchFamily="2" charset="-122"/>
                <a:cs typeface="Consolas" pitchFamily="49" charset="0"/>
              </a:rPr>
              <a:t>…</a:t>
            </a:r>
          </a:p>
        </p:txBody>
      </p:sp>
      <p:sp>
        <p:nvSpPr>
          <p:cNvPr id="274480" name="Text Box 48"/>
          <p:cNvSpPr txBox="1">
            <a:spLocks noChangeArrowheads="1"/>
          </p:cNvSpPr>
          <p:nvPr/>
        </p:nvSpPr>
        <p:spPr bwMode="auto">
          <a:xfrm>
            <a:off x="428596" y="786836"/>
            <a:ext cx="3643338" cy="587441"/>
          </a:xfrm>
          <a:prstGeom prst="rect">
            <a:avLst/>
          </a:prstGeom>
          <a:solidFill>
            <a:srgbClr val="6600CC"/>
          </a:solidFill>
          <a:ln w="28575" algn="ctr">
            <a:noFill/>
            <a:miter lim="800000"/>
            <a:headEnd/>
            <a:tailEnd/>
          </a:ln>
          <a:effectLst/>
        </p:spPr>
        <p:txBody>
          <a:bodyPr wrap="square" lIns="72000" tIns="72000" rIns="162000" bIns="144000">
            <a:spAutoFit/>
          </a:bodyPr>
          <a:lstStyle/>
          <a:p>
            <a:pPr algn="l"/>
            <a:r>
              <a:rPr lang="zh-CN" altLang="en-US">
                <a:solidFill>
                  <a:schemeClr val="bg1"/>
                </a:solidFill>
                <a:latin typeface="Consolas" pitchFamily="49" charset="0"/>
                <a:ea typeface="楷体" pitchFamily="49" charset="-122"/>
                <a:cs typeface="Consolas" pitchFamily="49" charset="0"/>
              </a:rPr>
              <a:t> 双链表插入结点的</a:t>
            </a:r>
            <a:r>
              <a:rPr lang="zh-CN" altLang="en-US" dirty="0">
                <a:solidFill>
                  <a:schemeClr val="bg1"/>
                </a:solidFill>
                <a:latin typeface="Consolas" pitchFamily="49" charset="0"/>
                <a:ea typeface="楷体" pitchFamily="49" charset="-122"/>
                <a:cs typeface="Consolas" pitchFamily="49" charset="0"/>
              </a:rPr>
              <a:t>演示</a:t>
            </a:r>
            <a:endParaRPr lang="zh-CN" altLang="en-US" dirty="0">
              <a:latin typeface="Consolas" pitchFamily="49" charset="0"/>
              <a:ea typeface="楷体" pitchFamily="49" charset="-122"/>
              <a:cs typeface="Consolas" pitchFamily="49" charset="0"/>
            </a:endParaRPr>
          </a:p>
        </p:txBody>
      </p:sp>
      <p:sp>
        <p:nvSpPr>
          <p:cNvPr id="274483" name="Text Box 51"/>
          <p:cNvSpPr txBox="1">
            <a:spLocks noChangeArrowheads="1"/>
          </p:cNvSpPr>
          <p:nvPr/>
        </p:nvSpPr>
        <p:spPr bwMode="auto">
          <a:xfrm>
            <a:off x="5286380" y="5357826"/>
            <a:ext cx="2087562" cy="430887"/>
          </a:xfrm>
          <a:prstGeom prst="rect">
            <a:avLst/>
          </a:prstGeom>
          <a:noFill/>
          <a:ln w="38100" algn="ctr">
            <a:noFill/>
            <a:miter lim="800000"/>
            <a:headEnd/>
            <a:tailEnd/>
          </a:ln>
          <a:effectLst/>
        </p:spPr>
        <p:txBody>
          <a:bodyPr>
            <a:spAutoFit/>
          </a:bodyPr>
          <a:lstStyle/>
          <a:p>
            <a:pPr>
              <a:spcBef>
                <a:spcPct val="50000"/>
              </a:spcBef>
            </a:pPr>
            <a:r>
              <a:rPr lang="zh-CN" altLang="en-US" sz="2200" dirty="0">
                <a:solidFill>
                  <a:srgbClr val="FF00FF"/>
                </a:solidFill>
                <a:latin typeface="Consolas" pitchFamily="49" charset="0"/>
                <a:ea typeface="黑体" pitchFamily="49" charset="-122"/>
                <a:cs typeface="Consolas" pitchFamily="49" charset="0"/>
              </a:rPr>
              <a:t>插入完毕</a:t>
            </a:r>
          </a:p>
        </p:txBody>
      </p:sp>
      <p:sp>
        <p:nvSpPr>
          <p:cNvPr id="41" name="Text Box 4"/>
          <p:cNvSpPr txBox="1">
            <a:spLocks noChangeArrowheads="1"/>
          </p:cNvSpPr>
          <p:nvPr/>
        </p:nvSpPr>
        <p:spPr bwMode="auto">
          <a:xfrm>
            <a:off x="142844" y="119698"/>
            <a:ext cx="5318134" cy="461665"/>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square">
            <a:spAutoFit/>
          </a:bodyPr>
          <a:lstStyle/>
          <a:p>
            <a:pPr algn="l"/>
            <a:r>
              <a:rPr lang="en-US" altLang="zh-CN">
                <a:solidFill>
                  <a:schemeClr val="bg1"/>
                </a:solidFill>
                <a:latin typeface="Consolas" pitchFamily="49" charset="0"/>
                <a:ea typeface="微软雅黑" pitchFamily="34" charset="-122"/>
                <a:cs typeface="Consolas" pitchFamily="49" charset="0"/>
              </a:rPr>
              <a:t> 1</a:t>
            </a:r>
            <a:r>
              <a:rPr lang="zh-CN" altLang="en-US">
                <a:solidFill>
                  <a:schemeClr val="bg1"/>
                </a:solidFill>
                <a:latin typeface="Consolas" pitchFamily="49" charset="0"/>
                <a:ea typeface="微软雅黑" pitchFamily="34" charset="-122"/>
                <a:cs typeface="Consolas" pitchFamily="49" charset="0"/>
              </a:rPr>
              <a:t>、双链表中结点的插入和删除</a:t>
            </a:r>
            <a:endParaRPr lang="zh-CN" altLang="en-US" dirty="0">
              <a:solidFill>
                <a:schemeClr val="bg1"/>
              </a:solidFill>
              <a:latin typeface="Consolas" pitchFamily="49" charset="0"/>
              <a:ea typeface="微软雅黑" pitchFamily="34" charset="-122"/>
              <a:cs typeface="Consolas" pitchFamily="49" charset="0"/>
            </a:endParaRPr>
          </a:p>
        </p:txBody>
      </p:sp>
      <p:sp>
        <p:nvSpPr>
          <p:cNvPr id="2" name="幻灯片编号占位符 1"/>
          <p:cNvSpPr>
            <a:spLocks noGrp="1"/>
          </p:cNvSpPr>
          <p:nvPr>
            <p:ph type="sldNum" sz="quarter" idx="12"/>
          </p:nvPr>
        </p:nvSpPr>
        <p:spPr/>
        <p:txBody>
          <a:bodyPr/>
          <a:lstStyle/>
          <a:p>
            <a:fld id="{BC067DFE-42A7-4CB5-93C4-F2F97DA7580C}" type="slidenum">
              <a:rPr lang="en-US" altLang="zh-CN" smtClean="0"/>
              <a:pPr/>
              <a:t>94</a:t>
            </a:fld>
            <a:endParaRPr lang="en-US" altLang="zh-CN" dirty="0"/>
          </a:p>
        </p:txBody>
      </p:sp>
    </p:spTree>
    <p:custDataLst>
      <p:tags r:id="rId1"/>
    </p:custDataLst>
    <p:extLst>
      <p:ext uri="{BB962C8B-B14F-4D97-AF65-F5344CB8AC3E}">
        <p14:creationId xmlns:p14="http://schemas.microsoft.com/office/powerpoint/2010/main" val="1492105045"/>
      </p:ext>
    </p:extLst>
  </p:cSld>
  <p:clrMapOvr>
    <a:masterClrMapping/>
  </p:clrMapOvr>
  <mc:AlternateContent xmlns:mc="http://schemas.openxmlformats.org/markup-compatibility/2006" xmlns:p14="http://schemas.microsoft.com/office/powerpoint/2010/main">
    <mc:Choice Requires="p14">
      <p:transition spd="slow" p14:dur="2000" advTm="77681"/>
    </mc:Choice>
    <mc:Fallback xmlns="">
      <p:transition xmlns:p14="http://schemas.microsoft.com/office/powerpoint/2010/main" spd="slow" advTm="776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74474"/>
                                        </p:tgtEl>
                                        <p:attrNameLst>
                                          <p:attrName>style.visibility</p:attrName>
                                        </p:attrNameLst>
                                      </p:cBhvr>
                                      <p:to>
                                        <p:strVal val="visible"/>
                                      </p:to>
                                    </p:set>
                                    <p:animEffect transition="in" filter="wipe(down)">
                                      <p:cBhvr>
                                        <p:cTn id="7" dur="500"/>
                                        <p:tgtEl>
                                          <p:spTgt spid="2744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274456"/>
                                        </p:tgtEl>
                                      </p:cBhvr>
                                    </p:animEffect>
                                    <p:set>
                                      <p:cBhvr>
                                        <p:cTn id="12" dur="1" fill="hold">
                                          <p:stCondLst>
                                            <p:cond delay="499"/>
                                          </p:stCondLst>
                                        </p:cTn>
                                        <p:tgtEl>
                                          <p:spTgt spid="274456"/>
                                        </p:tgtEl>
                                        <p:attrNameLst>
                                          <p:attrName>style.visibility</p:attrName>
                                        </p:attrNameLst>
                                      </p:cBhvr>
                                      <p:to>
                                        <p:strVal val="hidden"/>
                                      </p:to>
                                    </p:se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74481"/>
                                        </p:tgtEl>
                                        <p:attrNameLst>
                                          <p:attrName>style.visibility</p:attrName>
                                        </p:attrNameLst>
                                      </p:cBhvr>
                                      <p:to>
                                        <p:strVal val="visible"/>
                                      </p:to>
                                    </p:set>
                                    <p:animEffect transition="in" filter="wipe(up)">
                                      <p:cBhvr>
                                        <p:cTn id="16" dur="500"/>
                                        <p:tgtEl>
                                          <p:spTgt spid="27448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74476"/>
                                        </p:tgtEl>
                                        <p:attrNameLst>
                                          <p:attrName>style.visibility</p:attrName>
                                        </p:attrNameLst>
                                      </p:cBhvr>
                                      <p:to>
                                        <p:strVal val="visible"/>
                                      </p:to>
                                    </p:set>
                                    <p:animEffect transition="in" filter="wipe(down)">
                                      <p:cBhvr>
                                        <p:cTn id="21" dur="500"/>
                                        <p:tgtEl>
                                          <p:spTgt spid="27447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xit" presetSubtype="4" fill="hold" grpId="0" nodeType="clickEffect">
                                  <p:stCondLst>
                                    <p:cond delay="0"/>
                                  </p:stCondLst>
                                  <p:childTnLst>
                                    <p:animEffect transition="out" filter="wipe(down)">
                                      <p:cBhvr>
                                        <p:cTn id="25" dur="500"/>
                                        <p:tgtEl>
                                          <p:spTgt spid="274448"/>
                                        </p:tgtEl>
                                      </p:cBhvr>
                                    </p:animEffect>
                                    <p:set>
                                      <p:cBhvr>
                                        <p:cTn id="26" dur="1" fill="hold">
                                          <p:stCondLst>
                                            <p:cond delay="499"/>
                                          </p:stCondLst>
                                        </p:cTn>
                                        <p:tgtEl>
                                          <p:spTgt spid="274448"/>
                                        </p:tgtEl>
                                        <p:attrNameLst>
                                          <p:attrName>style.visibility</p:attrName>
                                        </p:attrNameLst>
                                      </p:cBhvr>
                                      <p:to>
                                        <p:strVal val="hidden"/>
                                      </p:to>
                                    </p:se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274482"/>
                                        </p:tgtEl>
                                        <p:attrNameLst>
                                          <p:attrName>style.visibility</p:attrName>
                                        </p:attrNameLst>
                                      </p:cBhvr>
                                      <p:to>
                                        <p:strVal val="visible"/>
                                      </p:to>
                                    </p:set>
                                    <p:animEffect transition="in" filter="wipe(up)">
                                      <p:cBhvr>
                                        <p:cTn id="30" dur="500"/>
                                        <p:tgtEl>
                                          <p:spTgt spid="27448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74483"/>
                                        </p:tgtEl>
                                        <p:attrNameLst>
                                          <p:attrName>style.visibility</p:attrName>
                                        </p:attrNameLst>
                                      </p:cBhvr>
                                      <p:to>
                                        <p:strVal val="visible"/>
                                      </p:to>
                                    </p:set>
                                    <p:animEffect transition="in" filter="wipe(left)">
                                      <p:cBhvr>
                                        <p:cTn id="35" dur="500"/>
                                        <p:tgtEl>
                                          <p:spTgt spid="274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48" grpId="0" animBg="1"/>
      <p:bldP spid="274456" grpId="0" animBg="1"/>
      <p:bldP spid="274483"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ChangeArrowheads="1"/>
          </p:cNvSpPr>
          <p:nvPr/>
        </p:nvSpPr>
        <p:spPr bwMode="auto">
          <a:xfrm>
            <a:off x="2090738" y="2524125"/>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endParaRPr lang="en-US" altLang="zh-CN" sz="2000" baseline="-25000" dirty="0">
              <a:solidFill>
                <a:srgbClr val="3333FF"/>
              </a:solidFill>
              <a:latin typeface="Consolas" pitchFamily="49" charset="0"/>
              <a:cs typeface="Consolas" pitchFamily="49" charset="0"/>
            </a:endParaRPr>
          </a:p>
        </p:txBody>
      </p:sp>
      <p:sp>
        <p:nvSpPr>
          <p:cNvPr id="276483" name="Rectangle 3"/>
          <p:cNvSpPr>
            <a:spLocks noChangeArrowheads="1"/>
          </p:cNvSpPr>
          <p:nvPr/>
        </p:nvSpPr>
        <p:spPr bwMode="auto">
          <a:xfrm>
            <a:off x="2632075" y="252412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76484" name="Rectangle 4"/>
          <p:cNvSpPr>
            <a:spLocks noChangeArrowheads="1"/>
          </p:cNvSpPr>
          <p:nvPr/>
        </p:nvSpPr>
        <p:spPr bwMode="auto">
          <a:xfrm>
            <a:off x="4103688" y="2524125"/>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b</a:t>
            </a:r>
          </a:p>
        </p:txBody>
      </p:sp>
      <p:sp>
        <p:nvSpPr>
          <p:cNvPr id="276485" name="Rectangle 5"/>
          <p:cNvSpPr>
            <a:spLocks noChangeArrowheads="1"/>
          </p:cNvSpPr>
          <p:nvPr/>
        </p:nvSpPr>
        <p:spPr bwMode="auto">
          <a:xfrm>
            <a:off x="4645025" y="252412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76486" name="Rectangle 6"/>
          <p:cNvSpPr>
            <a:spLocks noChangeArrowheads="1"/>
          </p:cNvSpPr>
          <p:nvPr/>
        </p:nvSpPr>
        <p:spPr bwMode="auto">
          <a:xfrm>
            <a:off x="6067425" y="2524125"/>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c</a:t>
            </a:r>
          </a:p>
        </p:txBody>
      </p:sp>
      <p:sp>
        <p:nvSpPr>
          <p:cNvPr id="276487" name="Rectangle 7"/>
          <p:cNvSpPr>
            <a:spLocks noChangeArrowheads="1"/>
          </p:cNvSpPr>
          <p:nvPr/>
        </p:nvSpPr>
        <p:spPr bwMode="auto">
          <a:xfrm>
            <a:off x="6608763" y="252412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itchFamily="49" charset="0"/>
              <a:cs typeface="Consolas" pitchFamily="49" charset="0"/>
            </a:endParaRPr>
          </a:p>
        </p:txBody>
      </p:sp>
      <p:sp>
        <p:nvSpPr>
          <p:cNvPr id="276489" name="Line 9"/>
          <p:cNvSpPr>
            <a:spLocks noChangeShapeType="1"/>
          </p:cNvSpPr>
          <p:nvPr/>
        </p:nvSpPr>
        <p:spPr bwMode="auto">
          <a:xfrm>
            <a:off x="1009650" y="2655888"/>
            <a:ext cx="576263"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76490" name="Line 10"/>
          <p:cNvSpPr>
            <a:spLocks noChangeShapeType="1"/>
          </p:cNvSpPr>
          <p:nvPr/>
        </p:nvSpPr>
        <p:spPr bwMode="auto">
          <a:xfrm>
            <a:off x="2967038" y="2681288"/>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76491" name="Line 11"/>
          <p:cNvSpPr>
            <a:spLocks noChangeShapeType="1"/>
          </p:cNvSpPr>
          <p:nvPr/>
        </p:nvSpPr>
        <p:spPr bwMode="auto">
          <a:xfrm>
            <a:off x="4897438" y="2681288"/>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76492" name="Rectangle 12"/>
          <p:cNvSpPr>
            <a:spLocks noChangeArrowheads="1"/>
          </p:cNvSpPr>
          <p:nvPr/>
        </p:nvSpPr>
        <p:spPr bwMode="auto">
          <a:xfrm>
            <a:off x="5529263" y="252412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76493" name="Rectangle 13"/>
          <p:cNvSpPr>
            <a:spLocks noChangeArrowheads="1"/>
          </p:cNvSpPr>
          <p:nvPr/>
        </p:nvSpPr>
        <p:spPr bwMode="auto">
          <a:xfrm>
            <a:off x="3563938" y="252412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76494" name="Rectangle 14"/>
          <p:cNvSpPr>
            <a:spLocks noChangeArrowheads="1"/>
          </p:cNvSpPr>
          <p:nvPr/>
        </p:nvSpPr>
        <p:spPr bwMode="auto">
          <a:xfrm>
            <a:off x="1585913" y="252412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76495" name="Line 15"/>
          <p:cNvSpPr>
            <a:spLocks noChangeShapeType="1"/>
          </p:cNvSpPr>
          <p:nvPr/>
        </p:nvSpPr>
        <p:spPr bwMode="auto">
          <a:xfrm flipH="1">
            <a:off x="1116013" y="2811463"/>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76498" name="Arc 18"/>
          <p:cNvSpPr>
            <a:spLocks/>
          </p:cNvSpPr>
          <p:nvPr/>
        </p:nvSpPr>
        <p:spPr bwMode="auto">
          <a:xfrm>
            <a:off x="3347541" y="2133178"/>
            <a:ext cx="360363"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276499" name="Text Box 19"/>
          <p:cNvSpPr txBox="1">
            <a:spLocks noChangeArrowheads="1"/>
          </p:cNvSpPr>
          <p:nvPr/>
        </p:nvSpPr>
        <p:spPr bwMode="auto">
          <a:xfrm>
            <a:off x="2987179" y="1772816"/>
            <a:ext cx="431800" cy="457200"/>
          </a:xfrm>
          <a:prstGeom prst="rect">
            <a:avLst/>
          </a:prstGeom>
          <a:noFill/>
          <a:ln w="9525">
            <a:noFill/>
            <a:miter lim="800000"/>
            <a:headEnd/>
            <a:tailEnd/>
          </a:ln>
          <a:effectLst/>
        </p:spPr>
        <p:txBody>
          <a:bodyPr>
            <a:spAutoFit/>
          </a:bodyPr>
          <a:lstStyle/>
          <a:p>
            <a:pPr algn="l">
              <a:spcBef>
                <a:spcPct val="50000"/>
              </a:spcBef>
            </a:pPr>
            <a:r>
              <a:rPr lang="en-US" altLang="zh-CN">
                <a:latin typeface="Consolas" pitchFamily="49" charset="0"/>
                <a:cs typeface="Consolas" pitchFamily="49" charset="0"/>
              </a:rPr>
              <a:t>p</a:t>
            </a:r>
          </a:p>
        </p:txBody>
      </p:sp>
      <p:sp>
        <p:nvSpPr>
          <p:cNvPr id="276502" name="Text Box 22"/>
          <p:cNvSpPr txBox="1">
            <a:spLocks noChangeArrowheads="1"/>
          </p:cNvSpPr>
          <p:nvPr/>
        </p:nvSpPr>
        <p:spPr bwMode="auto">
          <a:xfrm>
            <a:off x="1258888" y="3989388"/>
            <a:ext cx="4465240" cy="1785104"/>
          </a:xfrm>
          <a:prstGeom prst="rect">
            <a:avLst/>
          </a:prstGeom>
          <a:noFill/>
          <a:ln w="9525">
            <a:noFill/>
            <a:miter lim="800000"/>
            <a:headEnd/>
            <a:tailEnd/>
          </a:ln>
          <a:effectLst/>
        </p:spPr>
        <p:txBody>
          <a:bodyPr wrap="square">
            <a:spAutoFit/>
          </a:bodyPr>
          <a:lstStyle/>
          <a:p>
            <a:pPr algn="l">
              <a:lnSpc>
                <a:spcPts val="2400"/>
              </a:lnSpc>
              <a:spcBef>
                <a:spcPct val="50000"/>
              </a:spcBef>
            </a:pPr>
            <a:r>
              <a:rPr lang="zh-CN" altLang="en-US" sz="2200" dirty="0">
                <a:latin typeface="Consolas" pitchFamily="49" charset="0"/>
                <a:ea typeface="楷体" pitchFamily="49" charset="-122"/>
                <a:cs typeface="Consolas" pitchFamily="49" charset="0"/>
              </a:rPr>
              <a:t>操作语句：</a:t>
            </a:r>
          </a:p>
          <a:p>
            <a:pPr marL="342900" indent="-342900" algn="l">
              <a:lnSpc>
                <a:spcPts val="2400"/>
              </a:lnSpc>
              <a:spcBef>
                <a:spcPct val="50000"/>
              </a:spcBef>
              <a:buFont typeface="Wingdings 2" charset="0"/>
              <a:buChar char="u"/>
            </a:pPr>
            <a:r>
              <a:rPr lang="en-US" altLang="zh-CN" sz="2000" dirty="0">
                <a:solidFill>
                  <a:srgbClr val="339933"/>
                </a:solidFill>
                <a:latin typeface="Consolas" pitchFamily="49" charset="0"/>
                <a:ea typeface="楷体" pitchFamily="49" charset="-122"/>
                <a:cs typeface="Consolas" pitchFamily="49" charset="0"/>
              </a:rPr>
              <a:t>p</a:t>
            </a:r>
            <a:r>
              <a:rPr lang="en-US" altLang="zh-CN" sz="2000" dirty="0">
                <a:solidFill>
                  <a:srgbClr val="339933"/>
                </a:solidFill>
                <a:latin typeface="Consolas" pitchFamily="49" charset="0"/>
                <a:ea typeface="+mn-ea"/>
                <a:cs typeface="Consolas" pitchFamily="49" charset="0"/>
              </a:rPr>
              <a:t>-</a:t>
            </a:r>
            <a:r>
              <a:rPr lang="en-US" altLang="zh-CN" sz="2000" dirty="0">
                <a:solidFill>
                  <a:srgbClr val="339933"/>
                </a:solidFill>
                <a:latin typeface="Consolas" pitchFamily="49" charset="0"/>
                <a:ea typeface="楷体" pitchFamily="49" charset="-122"/>
                <a:cs typeface="Consolas" pitchFamily="49" charset="0"/>
              </a:rPr>
              <a:t>&gt;prior</a:t>
            </a:r>
            <a:r>
              <a:rPr lang="en-US" altLang="zh-CN" sz="2000" dirty="0">
                <a:solidFill>
                  <a:srgbClr val="339933"/>
                </a:solidFill>
                <a:latin typeface="Consolas" pitchFamily="49" charset="0"/>
                <a:ea typeface="+mn-ea"/>
                <a:cs typeface="Consolas" pitchFamily="49" charset="0"/>
              </a:rPr>
              <a:t>-</a:t>
            </a:r>
            <a:r>
              <a:rPr lang="en-US" altLang="zh-CN" sz="2000" dirty="0">
                <a:solidFill>
                  <a:srgbClr val="339933"/>
                </a:solidFill>
                <a:latin typeface="Consolas" pitchFamily="49" charset="0"/>
                <a:ea typeface="楷体" pitchFamily="49" charset="-122"/>
                <a:cs typeface="Consolas" pitchFamily="49" charset="0"/>
              </a:rPr>
              <a:t>&gt;next = p-&gt;next</a:t>
            </a:r>
          </a:p>
          <a:p>
            <a:pPr marL="342900" indent="-342900" algn="l">
              <a:lnSpc>
                <a:spcPts val="2400"/>
              </a:lnSpc>
              <a:spcBef>
                <a:spcPct val="50000"/>
              </a:spcBef>
              <a:buFont typeface="Wingdings 2" charset="0"/>
              <a:buChar char="v"/>
            </a:pPr>
            <a:r>
              <a:rPr lang="en-US" altLang="zh-CN" sz="2000" dirty="0">
                <a:solidFill>
                  <a:srgbClr val="339933"/>
                </a:solidFill>
                <a:latin typeface="Consolas" pitchFamily="49" charset="0"/>
                <a:ea typeface="楷体" pitchFamily="49" charset="-122"/>
                <a:cs typeface="Consolas" pitchFamily="49" charset="0"/>
              </a:rPr>
              <a:t>p</a:t>
            </a:r>
            <a:r>
              <a:rPr lang="en-US" altLang="zh-CN" sz="2000" dirty="0">
                <a:solidFill>
                  <a:srgbClr val="339933"/>
                </a:solidFill>
                <a:latin typeface="Consolas" pitchFamily="49" charset="0"/>
                <a:ea typeface="+mn-ea"/>
                <a:cs typeface="Consolas" pitchFamily="49" charset="0"/>
              </a:rPr>
              <a:t>-</a:t>
            </a:r>
            <a:r>
              <a:rPr lang="en-US" altLang="zh-CN" sz="2000" dirty="0">
                <a:solidFill>
                  <a:srgbClr val="339933"/>
                </a:solidFill>
                <a:latin typeface="Consolas" pitchFamily="49" charset="0"/>
                <a:ea typeface="楷体" pitchFamily="49" charset="-122"/>
                <a:cs typeface="Consolas" pitchFamily="49" charset="0"/>
              </a:rPr>
              <a:t>&gt;next-</a:t>
            </a:r>
            <a:r>
              <a:rPr lang="en-US" altLang="zh-CN" dirty="0">
                <a:solidFill>
                  <a:srgbClr val="339933"/>
                </a:solidFill>
                <a:latin typeface="Consolas" pitchFamily="49" charset="0"/>
                <a:ea typeface="楷体" pitchFamily="49" charset="-122"/>
                <a:cs typeface="Consolas" pitchFamily="49" charset="0"/>
              </a:rPr>
              <a:t>&gt;</a:t>
            </a:r>
            <a:r>
              <a:rPr lang="en-US" altLang="zh-CN" sz="2000" dirty="0">
                <a:solidFill>
                  <a:srgbClr val="339933"/>
                </a:solidFill>
                <a:latin typeface="Consolas" pitchFamily="49" charset="0"/>
                <a:ea typeface="楷体" pitchFamily="49" charset="-122"/>
                <a:cs typeface="Consolas" pitchFamily="49" charset="0"/>
              </a:rPr>
              <a:t>prior = p</a:t>
            </a:r>
            <a:r>
              <a:rPr lang="en-US" altLang="zh-CN" sz="2000" dirty="0">
                <a:solidFill>
                  <a:srgbClr val="339933"/>
                </a:solidFill>
                <a:latin typeface="Consolas" pitchFamily="49" charset="0"/>
                <a:ea typeface="+mj-ea"/>
                <a:cs typeface="Consolas" pitchFamily="49" charset="0"/>
              </a:rPr>
              <a:t>-</a:t>
            </a:r>
            <a:r>
              <a:rPr lang="en-US" altLang="zh-CN" sz="2000" dirty="0">
                <a:solidFill>
                  <a:srgbClr val="339933"/>
                </a:solidFill>
                <a:latin typeface="Consolas" pitchFamily="49" charset="0"/>
                <a:ea typeface="楷体" pitchFamily="49" charset="-122"/>
                <a:cs typeface="Consolas" pitchFamily="49" charset="0"/>
              </a:rPr>
              <a:t>&gt;</a:t>
            </a:r>
            <a:r>
              <a:rPr lang="zh-CN" altLang="zh-CN" dirty="0">
                <a:solidFill>
                  <a:srgbClr val="339933"/>
                </a:solidFill>
                <a:latin typeface="Consolas" pitchFamily="49" charset="0"/>
                <a:ea typeface="楷体" pitchFamily="49" charset="-122"/>
                <a:cs typeface="Consolas" pitchFamily="49" charset="0"/>
              </a:rPr>
              <a:t>p</a:t>
            </a:r>
            <a:r>
              <a:rPr lang="en-US" altLang="zh-CN" dirty="0" err="1">
                <a:solidFill>
                  <a:srgbClr val="339933"/>
                </a:solidFill>
                <a:latin typeface="Consolas" pitchFamily="49" charset="0"/>
                <a:ea typeface="楷体" pitchFamily="49" charset="-122"/>
                <a:cs typeface="Consolas" pitchFamily="49" charset="0"/>
              </a:rPr>
              <a:t>rior</a:t>
            </a:r>
            <a:endParaRPr lang="en-US" altLang="zh-CN" dirty="0">
              <a:solidFill>
                <a:srgbClr val="339933"/>
              </a:solidFill>
              <a:latin typeface="Consolas" pitchFamily="49" charset="0"/>
              <a:ea typeface="楷体" pitchFamily="49" charset="-122"/>
              <a:cs typeface="Consolas" pitchFamily="49" charset="0"/>
            </a:endParaRPr>
          </a:p>
          <a:p>
            <a:pPr marL="342900" indent="-342900" algn="l">
              <a:lnSpc>
                <a:spcPts val="2400"/>
              </a:lnSpc>
              <a:spcBef>
                <a:spcPct val="50000"/>
              </a:spcBef>
              <a:buFont typeface="Wingdings 2" charset="0"/>
              <a:buChar char="v"/>
            </a:pPr>
            <a:r>
              <a:rPr lang="en-US" altLang="zh-CN" sz="2000" dirty="0">
                <a:solidFill>
                  <a:srgbClr val="339933"/>
                </a:solidFill>
                <a:latin typeface="Consolas" pitchFamily="49" charset="0"/>
                <a:ea typeface="楷体" pitchFamily="49" charset="-122"/>
                <a:cs typeface="Consolas" pitchFamily="49" charset="0"/>
              </a:rPr>
              <a:t>Free(p)</a:t>
            </a:r>
          </a:p>
        </p:txBody>
      </p:sp>
      <p:sp>
        <p:nvSpPr>
          <p:cNvPr id="276518" name="Text Box 38"/>
          <p:cNvSpPr txBox="1">
            <a:spLocks noChangeArrowheads="1"/>
          </p:cNvSpPr>
          <p:nvPr/>
        </p:nvSpPr>
        <p:spPr bwMode="auto">
          <a:xfrm>
            <a:off x="323850" y="2452688"/>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Consolas" pitchFamily="49" charset="0"/>
                <a:ea typeface="宋体" pitchFamily="2" charset="-122"/>
                <a:cs typeface="Consolas" pitchFamily="49" charset="0"/>
              </a:rPr>
              <a:t>…</a:t>
            </a:r>
          </a:p>
        </p:txBody>
      </p:sp>
      <p:sp>
        <p:nvSpPr>
          <p:cNvPr id="276519" name="Line 39"/>
          <p:cNvSpPr>
            <a:spLocks noChangeShapeType="1"/>
          </p:cNvSpPr>
          <p:nvPr/>
        </p:nvSpPr>
        <p:spPr bwMode="auto">
          <a:xfrm flipH="1">
            <a:off x="3132138" y="2811463"/>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76520" name="Line 40"/>
          <p:cNvSpPr>
            <a:spLocks noChangeShapeType="1"/>
          </p:cNvSpPr>
          <p:nvPr/>
        </p:nvSpPr>
        <p:spPr bwMode="auto">
          <a:xfrm flipH="1">
            <a:off x="5194300" y="2811463"/>
            <a:ext cx="576263"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grpSp>
        <p:nvGrpSpPr>
          <p:cNvPr id="276534" name="Group 54"/>
          <p:cNvGrpSpPr>
            <a:grpSpLocks/>
          </p:cNvGrpSpPr>
          <p:nvPr/>
        </p:nvGrpSpPr>
        <p:grpSpPr bwMode="auto">
          <a:xfrm>
            <a:off x="2555875" y="2763838"/>
            <a:ext cx="3246438" cy="1106487"/>
            <a:chOff x="1610" y="1741"/>
            <a:chExt cx="2045" cy="697"/>
          </a:xfrm>
        </p:grpSpPr>
        <p:sp>
          <p:nvSpPr>
            <p:cNvPr id="276509" name="Text Box 29"/>
            <p:cNvSpPr txBox="1">
              <a:spLocks noChangeArrowheads="1"/>
            </p:cNvSpPr>
            <p:nvPr/>
          </p:nvSpPr>
          <p:spPr bwMode="auto">
            <a:xfrm>
              <a:off x="2426" y="2150"/>
              <a:ext cx="272" cy="288"/>
            </a:xfrm>
            <a:prstGeom prst="rect">
              <a:avLst/>
            </a:prstGeom>
            <a:noFill/>
            <a:ln w="9525">
              <a:noFill/>
              <a:miter lim="800000"/>
              <a:headEnd/>
              <a:tailEnd/>
            </a:ln>
            <a:effectLst/>
          </p:spPr>
          <p:txBody>
            <a:bodyPr>
              <a:spAutoFit/>
            </a:bodyPr>
            <a:lstStyle/>
            <a:p>
              <a:pPr algn="l">
                <a:spcBef>
                  <a:spcPct val="50000"/>
                </a:spcBef>
              </a:pPr>
              <a:r>
                <a:rPr lang="en-US" altLang="zh-CN">
                  <a:latin typeface="Consolas" pitchFamily="49" charset="0"/>
                  <a:ea typeface="宋体" pitchFamily="2" charset="-122"/>
                  <a:cs typeface="Consolas" pitchFamily="49" charset="0"/>
                  <a:sym typeface="Wingdings 2" pitchFamily="18" charset="2"/>
                </a:rPr>
                <a:t></a:t>
              </a:r>
            </a:p>
          </p:txBody>
        </p:sp>
        <p:sp>
          <p:nvSpPr>
            <p:cNvPr id="276525" name="Line 45"/>
            <p:cNvSpPr>
              <a:spLocks noChangeShapeType="1"/>
            </p:cNvSpPr>
            <p:nvPr/>
          </p:nvSpPr>
          <p:spPr bwMode="auto">
            <a:xfrm>
              <a:off x="3651" y="1741"/>
              <a:ext cx="0" cy="363"/>
            </a:xfrm>
            <a:prstGeom prst="line">
              <a:avLst/>
            </a:prstGeom>
            <a:noFill/>
            <a:ln w="38100">
              <a:solidFill>
                <a:srgbClr val="FF00FF"/>
              </a:solidFill>
              <a:round/>
              <a:headEnd/>
              <a:tailEnd/>
            </a:ln>
            <a:effectLst/>
          </p:spPr>
          <p:txBody>
            <a:bodyPr wrap="none"/>
            <a:lstStyle/>
            <a:p>
              <a:endParaRPr lang="zh-CN" altLang="en-US">
                <a:latin typeface="Consolas" pitchFamily="49" charset="0"/>
                <a:cs typeface="Consolas" pitchFamily="49" charset="0"/>
              </a:endParaRPr>
            </a:p>
          </p:txBody>
        </p:sp>
        <p:sp>
          <p:nvSpPr>
            <p:cNvPr id="276526" name="Line 46"/>
            <p:cNvSpPr>
              <a:spLocks noChangeShapeType="1"/>
            </p:cNvSpPr>
            <p:nvPr/>
          </p:nvSpPr>
          <p:spPr bwMode="auto">
            <a:xfrm flipV="1">
              <a:off x="1615" y="2104"/>
              <a:ext cx="2040" cy="0"/>
            </a:xfrm>
            <a:prstGeom prst="line">
              <a:avLst/>
            </a:prstGeom>
            <a:noFill/>
            <a:ln w="38100">
              <a:solidFill>
                <a:srgbClr val="FF00FF"/>
              </a:solidFill>
              <a:round/>
              <a:headEnd/>
              <a:tailEnd/>
            </a:ln>
            <a:effectLst/>
          </p:spPr>
          <p:txBody>
            <a:bodyPr wrap="none"/>
            <a:lstStyle/>
            <a:p>
              <a:endParaRPr lang="zh-CN" altLang="en-US">
                <a:latin typeface="Consolas" pitchFamily="49" charset="0"/>
                <a:cs typeface="Consolas" pitchFamily="49" charset="0"/>
              </a:endParaRPr>
            </a:p>
          </p:txBody>
        </p:sp>
        <p:sp>
          <p:nvSpPr>
            <p:cNvPr id="276527" name="Line 47"/>
            <p:cNvSpPr>
              <a:spLocks noChangeShapeType="1"/>
            </p:cNvSpPr>
            <p:nvPr/>
          </p:nvSpPr>
          <p:spPr bwMode="auto">
            <a:xfrm flipV="1">
              <a:off x="1610" y="1832"/>
              <a:ext cx="0" cy="272"/>
            </a:xfrm>
            <a:prstGeom prst="line">
              <a:avLst/>
            </a:prstGeom>
            <a:noFill/>
            <a:ln w="38100">
              <a:solidFill>
                <a:srgbClr val="FF00FF"/>
              </a:solidFill>
              <a:round/>
              <a:headEnd/>
              <a:tailEnd type="triangle" w="med" len="med"/>
            </a:ln>
            <a:effectLst/>
          </p:spPr>
          <p:txBody>
            <a:bodyPr wrap="none"/>
            <a:lstStyle/>
            <a:p>
              <a:endParaRPr lang="zh-CN" altLang="en-US">
                <a:latin typeface="Consolas" pitchFamily="49" charset="0"/>
                <a:cs typeface="Consolas" pitchFamily="49" charset="0"/>
              </a:endParaRPr>
            </a:p>
          </p:txBody>
        </p:sp>
      </p:grpSp>
      <p:grpSp>
        <p:nvGrpSpPr>
          <p:cNvPr id="276535" name="Group 55"/>
          <p:cNvGrpSpPr>
            <a:grpSpLocks/>
          </p:cNvGrpSpPr>
          <p:nvPr/>
        </p:nvGrpSpPr>
        <p:grpSpPr bwMode="auto">
          <a:xfrm>
            <a:off x="2843213" y="1684338"/>
            <a:ext cx="3241675" cy="1008062"/>
            <a:chOff x="1791" y="1061"/>
            <a:chExt cx="2042" cy="635"/>
          </a:xfrm>
        </p:grpSpPr>
        <p:sp>
          <p:nvSpPr>
            <p:cNvPr id="276522" name="Line 42"/>
            <p:cNvSpPr>
              <a:spLocks noChangeShapeType="1"/>
            </p:cNvSpPr>
            <p:nvPr/>
          </p:nvSpPr>
          <p:spPr bwMode="auto">
            <a:xfrm flipV="1">
              <a:off x="1791" y="1333"/>
              <a:ext cx="0" cy="363"/>
            </a:xfrm>
            <a:prstGeom prst="line">
              <a:avLst/>
            </a:prstGeom>
            <a:noFill/>
            <a:ln w="38100">
              <a:solidFill>
                <a:srgbClr val="FF00FF"/>
              </a:solidFill>
              <a:round/>
              <a:headEnd/>
              <a:tailEnd/>
            </a:ln>
            <a:effectLst/>
          </p:spPr>
          <p:txBody>
            <a:bodyPr wrap="none"/>
            <a:lstStyle/>
            <a:p>
              <a:endParaRPr lang="zh-CN" altLang="en-US">
                <a:latin typeface="Consolas" pitchFamily="49" charset="0"/>
                <a:cs typeface="Consolas" pitchFamily="49" charset="0"/>
              </a:endParaRPr>
            </a:p>
          </p:txBody>
        </p:sp>
        <p:sp>
          <p:nvSpPr>
            <p:cNvPr id="276523" name="Line 43"/>
            <p:cNvSpPr>
              <a:spLocks noChangeShapeType="1"/>
            </p:cNvSpPr>
            <p:nvPr/>
          </p:nvSpPr>
          <p:spPr bwMode="auto">
            <a:xfrm>
              <a:off x="1791" y="1333"/>
              <a:ext cx="2042" cy="0"/>
            </a:xfrm>
            <a:prstGeom prst="line">
              <a:avLst/>
            </a:prstGeom>
            <a:noFill/>
            <a:ln w="38100">
              <a:solidFill>
                <a:srgbClr val="FF00FF"/>
              </a:solidFill>
              <a:round/>
              <a:headEnd/>
              <a:tailEnd/>
            </a:ln>
            <a:effectLst/>
          </p:spPr>
          <p:txBody>
            <a:bodyPr wrap="none"/>
            <a:lstStyle/>
            <a:p>
              <a:endParaRPr lang="zh-CN" altLang="en-US">
                <a:latin typeface="Consolas" pitchFamily="49" charset="0"/>
                <a:cs typeface="Consolas" pitchFamily="49" charset="0"/>
              </a:endParaRPr>
            </a:p>
          </p:txBody>
        </p:sp>
        <p:sp>
          <p:nvSpPr>
            <p:cNvPr id="276524" name="Line 44"/>
            <p:cNvSpPr>
              <a:spLocks noChangeShapeType="1"/>
            </p:cNvSpPr>
            <p:nvPr/>
          </p:nvSpPr>
          <p:spPr bwMode="auto">
            <a:xfrm>
              <a:off x="3833" y="1333"/>
              <a:ext cx="0" cy="249"/>
            </a:xfrm>
            <a:prstGeom prst="line">
              <a:avLst/>
            </a:prstGeom>
            <a:noFill/>
            <a:ln w="38100">
              <a:solidFill>
                <a:srgbClr val="FF00FF"/>
              </a:solidFill>
              <a:round/>
              <a:headEnd/>
              <a:tailEnd type="triangle" w="med" len="med"/>
            </a:ln>
            <a:effectLst/>
          </p:spPr>
          <p:txBody>
            <a:bodyPr wrap="none"/>
            <a:lstStyle/>
            <a:p>
              <a:endParaRPr lang="zh-CN" altLang="en-US">
                <a:latin typeface="Consolas" pitchFamily="49" charset="0"/>
                <a:cs typeface="Consolas" pitchFamily="49" charset="0"/>
              </a:endParaRPr>
            </a:p>
          </p:txBody>
        </p:sp>
        <p:sp>
          <p:nvSpPr>
            <p:cNvPr id="276528" name="Text Box 48"/>
            <p:cNvSpPr txBox="1">
              <a:spLocks noChangeArrowheads="1"/>
            </p:cNvSpPr>
            <p:nvPr/>
          </p:nvSpPr>
          <p:spPr bwMode="auto">
            <a:xfrm>
              <a:off x="2381" y="1061"/>
              <a:ext cx="272" cy="288"/>
            </a:xfrm>
            <a:prstGeom prst="rect">
              <a:avLst/>
            </a:prstGeom>
            <a:noFill/>
            <a:ln w="9525">
              <a:noFill/>
              <a:miter lim="800000"/>
              <a:headEnd/>
              <a:tailEnd/>
            </a:ln>
            <a:effectLst/>
          </p:spPr>
          <p:txBody>
            <a:bodyPr>
              <a:spAutoFit/>
            </a:bodyPr>
            <a:lstStyle/>
            <a:p>
              <a:pPr algn="l">
                <a:spcBef>
                  <a:spcPct val="50000"/>
                </a:spcBef>
              </a:pPr>
              <a:r>
                <a:rPr lang="en-US" altLang="zh-CN">
                  <a:latin typeface="Consolas" pitchFamily="49" charset="0"/>
                  <a:ea typeface="宋体" pitchFamily="2" charset="-122"/>
                  <a:cs typeface="Consolas" pitchFamily="49" charset="0"/>
                  <a:sym typeface="Wingdings 2" pitchFamily="18" charset="2"/>
                </a:rPr>
                <a:t></a:t>
              </a:r>
            </a:p>
          </p:txBody>
        </p:sp>
      </p:grpSp>
      <p:sp>
        <p:nvSpPr>
          <p:cNvPr id="276531" name="Text Box 51"/>
          <p:cNvSpPr txBox="1">
            <a:spLocks noChangeArrowheads="1"/>
          </p:cNvSpPr>
          <p:nvPr/>
        </p:nvSpPr>
        <p:spPr bwMode="auto">
          <a:xfrm>
            <a:off x="611188" y="1036638"/>
            <a:ext cx="4968875" cy="430887"/>
          </a:xfrm>
          <a:prstGeom prst="rect">
            <a:avLst/>
          </a:prstGeom>
          <a:noFill/>
          <a:ln w="9525">
            <a:noFill/>
            <a:miter lim="800000"/>
            <a:headEnd/>
            <a:tailEnd/>
          </a:ln>
          <a:effectLst/>
        </p:spPr>
        <p:txBody>
          <a:bodyPr>
            <a:spAutoFit/>
          </a:bodyPr>
          <a:lstStyle/>
          <a:p>
            <a:pPr algn="l">
              <a:spcBef>
                <a:spcPct val="50000"/>
              </a:spcBef>
            </a:pPr>
            <a:r>
              <a:rPr lang="zh-CN" altLang="en-US" sz="2200" dirty="0">
                <a:latin typeface="Consolas" pitchFamily="49" charset="0"/>
                <a:ea typeface="楷体" pitchFamily="49" charset="-122"/>
                <a:cs typeface="Consolas" pitchFamily="49" charset="0"/>
              </a:rPr>
              <a:t>删除</a:t>
            </a:r>
            <a:r>
              <a:rPr lang="en-US" altLang="zh-CN" sz="2200" dirty="0">
                <a:latin typeface="Consolas" pitchFamily="49" charset="0"/>
                <a:ea typeface="楷体" pitchFamily="49" charset="-122"/>
                <a:cs typeface="Consolas" pitchFamily="49" charset="0"/>
              </a:rPr>
              <a:t>p</a:t>
            </a:r>
            <a:r>
              <a:rPr lang="zh-CN" altLang="en-US" sz="2200" dirty="0">
                <a:latin typeface="Consolas" pitchFamily="49" charset="0"/>
                <a:ea typeface="楷体" pitchFamily="49" charset="-122"/>
                <a:cs typeface="Consolas" pitchFamily="49" charset="0"/>
              </a:rPr>
              <a:t>指向的结点</a:t>
            </a:r>
          </a:p>
        </p:txBody>
      </p:sp>
      <p:sp>
        <p:nvSpPr>
          <p:cNvPr id="276532" name="Text Box 52"/>
          <p:cNvSpPr txBox="1">
            <a:spLocks noChangeArrowheads="1"/>
          </p:cNvSpPr>
          <p:nvPr/>
        </p:nvSpPr>
        <p:spPr bwMode="auto">
          <a:xfrm>
            <a:off x="395289" y="260350"/>
            <a:ext cx="3748084" cy="587441"/>
          </a:xfrm>
          <a:prstGeom prst="rect">
            <a:avLst/>
          </a:prstGeom>
          <a:solidFill>
            <a:srgbClr val="6600CC"/>
          </a:solidFill>
          <a:ln w="28575" algn="ctr">
            <a:noFill/>
            <a:miter lim="800000"/>
            <a:headEnd/>
            <a:tailEnd/>
          </a:ln>
          <a:effectLst/>
        </p:spPr>
        <p:txBody>
          <a:bodyPr wrap="square" lIns="162000" tIns="108000" rIns="162000" bIns="108000">
            <a:spAutoFit/>
          </a:bodyPr>
          <a:lstStyle/>
          <a:p>
            <a:r>
              <a:rPr lang="zh-CN" altLang="en-US" dirty="0">
                <a:solidFill>
                  <a:schemeClr val="bg1"/>
                </a:solidFill>
                <a:latin typeface="Consolas" pitchFamily="49" charset="0"/>
                <a:ea typeface="楷体" pitchFamily="49" charset="-122"/>
                <a:cs typeface="Consolas" pitchFamily="49" charset="0"/>
              </a:rPr>
              <a:t>双</a:t>
            </a:r>
            <a:r>
              <a:rPr lang="zh-CN" altLang="en-US">
                <a:solidFill>
                  <a:schemeClr val="bg1"/>
                </a:solidFill>
                <a:latin typeface="Consolas" pitchFamily="49" charset="0"/>
                <a:ea typeface="楷体" pitchFamily="49" charset="-122"/>
                <a:cs typeface="Consolas" pitchFamily="49" charset="0"/>
              </a:rPr>
              <a:t>链表删除结点的</a:t>
            </a:r>
            <a:r>
              <a:rPr lang="zh-CN" altLang="en-US" dirty="0">
                <a:solidFill>
                  <a:schemeClr val="bg1"/>
                </a:solidFill>
                <a:latin typeface="Consolas" pitchFamily="49" charset="0"/>
                <a:ea typeface="楷体" pitchFamily="49" charset="-122"/>
                <a:cs typeface="Consolas" pitchFamily="49" charset="0"/>
              </a:rPr>
              <a:t>演示</a:t>
            </a:r>
            <a:endParaRPr lang="zh-CN" altLang="en-US" dirty="0">
              <a:latin typeface="Consolas" pitchFamily="49" charset="0"/>
              <a:ea typeface="楷体" pitchFamily="49" charset="-122"/>
              <a:cs typeface="Consolas" pitchFamily="49" charset="0"/>
            </a:endParaRPr>
          </a:p>
        </p:txBody>
      </p:sp>
      <p:sp>
        <p:nvSpPr>
          <p:cNvPr id="276533" name="Text Box 53"/>
          <p:cNvSpPr txBox="1">
            <a:spLocks noChangeArrowheads="1"/>
          </p:cNvSpPr>
          <p:nvPr/>
        </p:nvSpPr>
        <p:spPr bwMode="auto">
          <a:xfrm>
            <a:off x="5867400" y="4797425"/>
            <a:ext cx="2087563" cy="430887"/>
          </a:xfrm>
          <a:prstGeom prst="rect">
            <a:avLst/>
          </a:prstGeom>
          <a:noFill/>
          <a:ln w="38100" algn="ctr">
            <a:noFill/>
            <a:miter lim="800000"/>
            <a:headEnd/>
            <a:tailEnd/>
          </a:ln>
          <a:effectLst/>
        </p:spPr>
        <p:txBody>
          <a:bodyPr>
            <a:spAutoFit/>
          </a:bodyPr>
          <a:lstStyle/>
          <a:p>
            <a:pPr>
              <a:spcBef>
                <a:spcPct val="50000"/>
              </a:spcBef>
            </a:pPr>
            <a:r>
              <a:rPr lang="zh-CN" altLang="en-US" sz="2200" dirty="0">
                <a:solidFill>
                  <a:srgbClr val="FF00FF"/>
                </a:solidFill>
                <a:latin typeface="Consolas" pitchFamily="49" charset="0"/>
                <a:ea typeface="黑体" pitchFamily="49" charset="-122"/>
                <a:cs typeface="Consolas" pitchFamily="49" charset="0"/>
              </a:rPr>
              <a:t>删除完毕</a:t>
            </a:r>
          </a:p>
        </p:txBody>
      </p:sp>
      <p:sp>
        <p:nvSpPr>
          <p:cNvPr id="2" name="幻灯片编号占位符 1"/>
          <p:cNvSpPr>
            <a:spLocks noGrp="1"/>
          </p:cNvSpPr>
          <p:nvPr>
            <p:ph type="sldNum" sz="quarter" idx="12"/>
          </p:nvPr>
        </p:nvSpPr>
        <p:spPr/>
        <p:txBody>
          <a:bodyPr/>
          <a:lstStyle/>
          <a:p>
            <a:fld id="{BC067DFE-42A7-4CB5-93C4-F2F97DA7580C}" type="slidenum">
              <a:rPr lang="en-US" altLang="zh-CN" smtClean="0"/>
              <a:pPr/>
              <a:t>95</a:t>
            </a:fld>
            <a:endParaRPr lang="en-US" altLang="zh-CN" dirty="0"/>
          </a:p>
        </p:txBody>
      </p:sp>
    </p:spTree>
    <p:custDataLst>
      <p:tags r:id="rId1"/>
    </p:custDataLst>
    <p:extLst>
      <p:ext uri="{BB962C8B-B14F-4D97-AF65-F5344CB8AC3E}">
        <p14:creationId xmlns:p14="http://schemas.microsoft.com/office/powerpoint/2010/main" val="3163628592"/>
      </p:ext>
    </p:extLst>
  </p:cSld>
  <p:clrMapOvr>
    <a:masterClrMapping/>
  </p:clrMapOvr>
  <mc:AlternateContent xmlns:mc="http://schemas.openxmlformats.org/markup-compatibility/2006" xmlns:p14="http://schemas.microsoft.com/office/powerpoint/2010/main">
    <mc:Choice Requires="p14">
      <p:transition spd="slow" p14:dur="2000" advTm="56167"/>
    </mc:Choice>
    <mc:Fallback xmlns="">
      <p:transition xmlns:p14="http://schemas.microsoft.com/office/powerpoint/2010/main" spd="slow" advTm="561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276520"/>
                                        </p:tgtEl>
                                      </p:cBhvr>
                                    </p:animEffect>
                                    <p:set>
                                      <p:cBhvr>
                                        <p:cTn id="7" dur="1" fill="hold">
                                          <p:stCondLst>
                                            <p:cond delay="499"/>
                                          </p:stCondLst>
                                        </p:cTn>
                                        <p:tgtEl>
                                          <p:spTgt spid="276520"/>
                                        </p:tgtEl>
                                        <p:attrNameLst>
                                          <p:attrName>style.visibility</p:attrName>
                                        </p:attrNameLst>
                                      </p:cBhvr>
                                      <p:to>
                                        <p:strVal val="hidden"/>
                                      </p:to>
                                    </p:se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76534"/>
                                        </p:tgtEl>
                                        <p:attrNameLst>
                                          <p:attrName>style.visibility</p:attrName>
                                        </p:attrNameLst>
                                      </p:cBhvr>
                                      <p:to>
                                        <p:strVal val="visible"/>
                                      </p:to>
                                    </p:set>
                                    <p:animEffect transition="in" filter="wipe(right)">
                                      <p:cBhvr>
                                        <p:cTn id="11" dur="500"/>
                                        <p:tgtEl>
                                          <p:spTgt spid="27653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grpId="0" nodeType="clickEffect">
                                  <p:stCondLst>
                                    <p:cond delay="0"/>
                                  </p:stCondLst>
                                  <p:childTnLst>
                                    <p:animEffect transition="out" filter="wipe(down)">
                                      <p:cBhvr>
                                        <p:cTn id="15" dur="500"/>
                                        <p:tgtEl>
                                          <p:spTgt spid="276490"/>
                                        </p:tgtEl>
                                      </p:cBhvr>
                                    </p:animEffect>
                                    <p:set>
                                      <p:cBhvr>
                                        <p:cTn id="16" dur="1" fill="hold">
                                          <p:stCondLst>
                                            <p:cond delay="499"/>
                                          </p:stCondLst>
                                        </p:cTn>
                                        <p:tgtEl>
                                          <p:spTgt spid="276490"/>
                                        </p:tgtEl>
                                        <p:attrNameLst>
                                          <p:attrName>style.visibility</p:attrName>
                                        </p:attrNameLst>
                                      </p:cBhvr>
                                      <p:to>
                                        <p:strVal val="hidden"/>
                                      </p:to>
                                    </p:se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76535"/>
                                        </p:tgtEl>
                                        <p:attrNameLst>
                                          <p:attrName>style.visibility</p:attrName>
                                        </p:attrNameLst>
                                      </p:cBhvr>
                                      <p:to>
                                        <p:strVal val="visible"/>
                                      </p:to>
                                    </p:set>
                                    <p:animEffect transition="in" filter="wipe(left)">
                                      <p:cBhvr>
                                        <p:cTn id="20" dur="500"/>
                                        <p:tgtEl>
                                          <p:spTgt spid="27653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76533"/>
                                        </p:tgtEl>
                                        <p:attrNameLst>
                                          <p:attrName>style.visibility</p:attrName>
                                        </p:attrNameLst>
                                      </p:cBhvr>
                                      <p:to>
                                        <p:strVal val="visible"/>
                                      </p:to>
                                    </p:set>
                                    <p:animEffect transition="in" filter="wipe(left)">
                                      <p:cBhvr>
                                        <p:cTn id="25" dur="500"/>
                                        <p:tgtEl>
                                          <p:spTgt spid="276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0" grpId="0" animBg="1"/>
      <p:bldP spid="276520" grpId="0" animBg="1"/>
      <p:bldP spid="276533"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 Box 3"/>
          <p:cNvSpPr txBox="1">
            <a:spLocks noChangeArrowheads="1"/>
          </p:cNvSpPr>
          <p:nvPr/>
        </p:nvSpPr>
        <p:spPr bwMode="auto">
          <a:xfrm>
            <a:off x="395288" y="1484313"/>
            <a:ext cx="8424862" cy="925253"/>
          </a:xfrm>
          <a:prstGeom prst="rect">
            <a:avLst/>
          </a:prstGeom>
          <a:noFill/>
          <a:ln w="9525">
            <a:noFill/>
            <a:miter lim="800000"/>
            <a:headEnd/>
            <a:tailEnd/>
          </a:ln>
          <a:effectLst/>
        </p:spPr>
        <p:txBody>
          <a:bodyPr>
            <a:spAutoFit/>
          </a:bodyPr>
          <a:lstStyle/>
          <a:p>
            <a:pPr algn="l">
              <a:lnSpc>
                <a:spcPct val="130000"/>
              </a:lnSpc>
            </a:pPr>
            <a:r>
              <a:rPr lang="zh-CN" altLang="en-US" sz="2200" dirty="0">
                <a:ea typeface="楷体" pitchFamily="49" charset="-122"/>
                <a:cs typeface="Times New Roman" pitchFamily="18" charset="0"/>
              </a:rPr>
              <a:t>　　整体建立双链表也有两种方法：头插法和尾插法。与单</a:t>
            </a:r>
            <a:r>
              <a:rPr lang="zh-CN" altLang="en-US" sz="2200">
                <a:ea typeface="楷体" pitchFamily="49" charset="-122"/>
                <a:cs typeface="Times New Roman" pitchFamily="18" charset="0"/>
              </a:rPr>
              <a:t>链表的建表算法相似，</a:t>
            </a:r>
            <a:r>
              <a:rPr lang="zh-CN" altLang="en-US" sz="2200">
                <a:solidFill>
                  <a:srgbClr val="FF00FF"/>
                </a:solidFill>
                <a:ea typeface="楷体" pitchFamily="49" charset="-122"/>
                <a:cs typeface="Times New Roman" pitchFamily="18" charset="0"/>
              </a:rPr>
              <a:t>主要</a:t>
            </a:r>
            <a:r>
              <a:rPr lang="zh-CN" altLang="en-US" sz="2200" dirty="0">
                <a:solidFill>
                  <a:srgbClr val="FF00FF"/>
                </a:solidFill>
                <a:ea typeface="楷体" pitchFamily="49" charset="-122"/>
                <a:cs typeface="Times New Roman" pitchFamily="18" charset="0"/>
              </a:rPr>
              <a:t>是插入和删除的不同</a:t>
            </a:r>
            <a:r>
              <a:rPr lang="zh-CN" altLang="en-US" sz="2200" dirty="0">
                <a:ea typeface="楷体" pitchFamily="49" charset="-122"/>
                <a:cs typeface="Times New Roman" pitchFamily="18" charset="0"/>
              </a:rPr>
              <a:t>。</a:t>
            </a:r>
          </a:p>
        </p:txBody>
      </p:sp>
      <p:sp>
        <p:nvSpPr>
          <p:cNvPr id="52228" name="Text Box 4"/>
          <p:cNvSpPr txBox="1">
            <a:spLocks noChangeArrowheads="1"/>
          </p:cNvSpPr>
          <p:nvPr/>
        </p:nvSpPr>
        <p:spPr bwMode="auto">
          <a:xfrm>
            <a:off x="468312" y="620713"/>
            <a:ext cx="3032117" cy="461665"/>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square">
            <a:spAutoFit/>
          </a:bodyPr>
          <a:lstStyle/>
          <a:p>
            <a:pPr algn="l"/>
            <a:r>
              <a:rPr lang="en-US" altLang="zh-CN">
                <a:solidFill>
                  <a:schemeClr val="bg1"/>
                </a:solidFill>
                <a:latin typeface="微软雅黑" pitchFamily="34" charset="-122"/>
                <a:ea typeface="微软雅黑" pitchFamily="34" charset="-122"/>
                <a:cs typeface="Times New Roman" pitchFamily="18" charset="0"/>
              </a:rPr>
              <a:t> 2</a:t>
            </a:r>
            <a:r>
              <a:rPr lang="zh-CN" altLang="en-US">
                <a:solidFill>
                  <a:schemeClr val="bg1"/>
                </a:solidFill>
                <a:latin typeface="微软雅黑" pitchFamily="34" charset="-122"/>
                <a:ea typeface="微软雅黑" pitchFamily="34" charset="-122"/>
                <a:cs typeface="Times New Roman" pitchFamily="18" charset="0"/>
              </a:rPr>
              <a:t>、</a:t>
            </a:r>
            <a:r>
              <a:rPr lang="zh-CN" altLang="en-US" dirty="0">
                <a:solidFill>
                  <a:schemeClr val="bg1"/>
                </a:solidFill>
                <a:latin typeface="微软雅黑" pitchFamily="34" charset="-122"/>
                <a:ea typeface="微软雅黑" pitchFamily="34" charset="-122"/>
                <a:cs typeface="Times New Roman" pitchFamily="18" charset="0"/>
              </a:rPr>
              <a:t>建立双链表</a:t>
            </a:r>
          </a:p>
        </p:txBody>
      </p:sp>
      <p:sp>
        <p:nvSpPr>
          <p:cNvPr id="2" name="幻灯片编号占位符 1"/>
          <p:cNvSpPr>
            <a:spLocks noGrp="1"/>
          </p:cNvSpPr>
          <p:nvPr>
            <p:ph type="sldNum" sz="quarter" idx="12"/>
          </p:nvPr>
        </p:nvSpPr>
        <p:spPr/>
        <p:txBody>
          <a:bodyPr/>
          <a:lstStyle/>
          <a:p>
            <a:fld id="{BC067DFE-42A7-4CB5-93C4-F2F97DA7580C}" type="slidenum">
              <a:rPr lang="en-US" altLang="zh-CN" smtClean="0"/>
              <a:pPr/>
              <a:t>96</a:t>
            </a:fld>
            <a:endParaRPr lang="en-US" altLang="zh-CN" dirty="0"/>
          </a:p>
        </p:txBody>
      </p:sp>
    </p:spTree>
    <p:extLst>
      <p:ext uri="{BB962C8B-B14F-4D97-AF65-F5344CB8AC3E}">
        <p14:creationId xmlns:p14="http://schemas.microsoft.com/office/powerpoint/2010/main" val="1567607058"/>
      </p:ext>
    </p:extLst>
  </p:cSld>
  <p:clrMapOvr>
    <a:masterClrMapping/>
  </p:clrMapOvr>
  <mc:AlternateContent xmlns:mc="http://schemas.openxmlformats.org/markup-compatibility/2006" xmlns:p14="http://schemas.microsoft.com/office/powerpoint/2010/main">
    <mc:Choice Requires="p14">
      <p:transition spd="slow" p14:dur="2000" advTm="16029"/>
    </mc:Choice>
    <mc:Fallback xmlns="">
      <p:transition xmlns:p14="http://schemas.microsoft.com/office/powerpoint/2010/main" spd="slow" advTm="16029"/>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ext Box 2"/>
          <p:cNvSpPr txBox="1">
            <a:spLocks noChangeArrowheads="1"/>
          </p:cNvSpPr>
          <p:nvPr/>
        </p:nvSpPr>
        <p:spPr bwMode="auto">
          <a:xfrm>
            <a:off x="573089" y="1000108"/>
            <a:ext cx="8213753" cy="4624683"/>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path path="circle">
              <a:fillToRect l="100000" t="100000"/>
            </a:path>
            <a:tileRect r="-100000" b="-100000"/>
          </a:gradFill>
          <a:ln>
            <a:headEnd/>
            <a:tailEnd/>
          </a:ln>
        </p:spPr>
        <p:style>
          <a:lnRef idx="1">
            <a:schemeClr val="accent3"/>
          </a:lnRef>
          <a:fillRef idx="2">
            <a:schemeClr val="accent3"/>
          </a:fillRef>
          <a:effectRef idx="1">
            <a:schemeClr val="accent3"/>
          </a:effectRef>
          <a:fontRef idx="minor">
            <a:schemeClr val="dk1"/>
          </a:fontRef>
        </p:style>
        <p:txBody>
          <a:bodyPr wrap="square" lIns="144000" tIns="180000" bIns="180000">
            <a:spAutoFit/>
          </a:bodyPr>
          <a:lstStyle/>
          <a:p>
            <a:pPr algn="l">
              <a:lnSpc>
                <a:spcPct val="110000"/>
              </a:lnSpc>
              <a:spcBef>
                <a:spcPts val="0"/>
              </a:spcBef>
            </a:pPr>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CreateListF</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DLinkNode</a:t>
            </a:r>
            <a:r>
              <a:rPr lang="en-US" altLang="zh-CN" sz="1800" dirty="0">
                <a:solidFill>
                  <a:srgbClr val="0000FF"/>
                </a:solidFill>
                <a:latin typeface="Consolas" pitchFamily="49" charset="0"/>
                <a:ea typeface="仿宋" pitchFamily="49" charset="-122"/>
                <a:cs typeface="Consolas" pitchFamily="49" charset="0"/>
              </a:rPr>
              <a:t> *&amp;L</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ElemType</a:t>
            </a:r>
            <a:r>
              <a:rPr lang="en-US" altLang="zh-CN" sz="1800" dirty="0">
                <a:solidFill>
                  <a:srgbClr val="0000FF"/>
                </a:solidFill>
                <a:latin typeface="Consolas" pitchFamily="49" charset="0"/>
                <a:ea typeface="仿宋" pitchFamily="49" charset="-122"/>
                <a:cs typeface="Consolas" pitchFamily="49" charset="0"/>
              </a:rPr>
              <a:t> a[]</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n)</a:t>
            </a:r>
          </a:p>
          <a:p>
            <a:pPr algn="l">
              <a:lnSpc>
                <a:spcPct val="1100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DLinkNode</a:t>
            </a:r>
            <a:r>
              <a:rPr lang="en-US" altLang="zh-CN" sz="1800" dirty="0">
                <a:solidFill>
                  <a:srgbClr val="0000FF"/>
                </a:solidFill>
                <a:latin typeface="Consolas" pitchFamily="49" charset="0"/>
                <a:ea typeface="仿宋" pitchFamily="49" charset="-122"/>
                <a:cs typeface="Consolas" pitchFamily="49" charset="0"/>
              </a:rPr>
              <a:t> *s; </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pPr algn="l">
              <a:lnSpc>
                <a:spcPct val="110000"/>
              </a:lnSpc>
              <a:spcBef>
                <a:spcPts val="0"/>
              </a:spcBef>
            </a:pPr>
            <a:r>
              <a:rPr lang="en-US" altLang="zh-CN" sz="1800" dirty="0">
                <a:solidFill>
                  <a:srgbClr val="0000FF"/>
                </a:solidFill>
                <a:latin typeface="Consolas" pitchFamily="49" charset="0"/>
                <a:ea typeface="仿宋" pitchFamily="49" charset="-122"/>
                <a:cs typeface="Consolas" pitchFamily="49" charset="0"/>
              </a:rPr>
              <a:t>   L=(</a:t>
            </a:r>
            <a:r>
              <a:rPr lang="en-US" altLang="zh-CN" sz="1800" dirty="0" err="1">
                <a:solidFill>
                  <a:srgbClr val="0000FF"/>
                </a:solidFill>
                <a:latin typeface="Consolas" pitchFamily="49" charset="0"/>
                <a:ea typeface="仿宋" pitchFamily="49" charset="-122"/>
                <a:cs typeface="Consolas" pitchFamily="49" charset="0"/>
              </a:rPr>
              <a:t>DLinkNode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malloc</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sizeof</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DLinkNode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创建头结点</a:t>
            </a:r>
          </a:p>
          <a:p>
            <a:pPr algn="l">
              <a:lnSpc>
                <a:spcPct val="110000"/>
              </a:lnSpc>
              <a:spcBef>
                <a:spcPts val="0"/>
              </a:spcBef>
            </a:pPr>
            <a:r>
              <a:rPr lang="zh-CN" altLang="en-US" sz="1800" dirty="0">
                <a:solidFill>
                  <a:srgbClr val="FF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L-&gt;prior=L-&gt;next=NULL;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前后指针域置为</a:t>
            </a:r>
            <a:r>
              <a:rPr lang="en-US" altLang="zh-CN" sz="1800" dirty="0">
                <a:solidFill>
                  <a:srgbClr val="00B0F0"/>
                </a:solidFill>
                <a:latin typeface="Consolas" pitchFamily="49" charset="0"/>
                <a:ea typeface="仿宋" pitchFamily="49" charset="-122"/>
                <a:cs typeface="Consolas" pitchFamily="49" charset="0"/>
              </a:rPr>
              <a:t>NULL</a:t>
            </a:r>
          </a:p>
          <a:p>
            <a:pPr algn="l">
              <a:lnSpc>
                <a:spcPct val="110000"/>
              </a:lnSpc>
              <a:spcBef>
                <a:spcPts val="0"/>
              </a:spcBef>
            </a:pPr>
            <a:r>
              <a:rPr lang="en-US" altLang="zh-CN" sz="1800" dirty="0">
                <a:solidFill>
                  <a:srgbClr val="0000FF"/>
                </a:solidFill>
                <a:latin typeface="Consolas" pitchFamily="49" charset="0"/>
                <a:ea typeface="仿宋" pitchFamily="49" charset="-122"/>
                <a:cs typeface="Consolas" pitchFamily="49" charset="0"/>
              </a:rPr>
              <a:t>   for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=0;i&lt;</a:t>
            </a:r>
            <a:r>
              <a:rPr lang="en-US" altLang="zh-CN" sz="1800" dirty="0" err="1">
                <a:solidFill>
                  <a:srgbClr val="0000FF"/>
                </a:solidFill>
                <a:latin typeface="Consolas" pitchFamily="49" charset="0"/>
                <a:ea typeface="仿宋" pitchFamily="49" charset="-122"/>
                <a:cs typeface="Consolas" pitchFamily="49" charset="0"/>
              </a:rPr>
              <a:t>n;i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循环建立数据结点</a:t>
            </a:r>
          </a:p>
          <a:p>
            <a:pPr algn="l">
              <a:lnSpc>
                <a:spcPct val="110000"/>
              </a:lnSpc>
              <a:spcBef>
                <a:spcPts val="0"/>
              </a:spcBef>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s=(</a:t>
            </a:r>
            <a:r>
              <a:rPr lang="en-US" altLang="zh-CN" sz="1800" dirty="0" err="1">
                <a:solidFill>
                  <a:srgbClr val="0000FF"/>
                </a:solidFill>
                <a:latin typeface="Consolas" pitchFamily="49" charset="0"/>
                <a:ea typeface="仿宋" pitchFamily="49" charset="-122"/>
                <a:cs typeface="Consolas" pitchFamily="49" charset="0"/>
              </a:rPr>
              <a:t>DLinkNode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malloc</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sizeof</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DLinkNode</a:t>
            </a:r>
            <a:r>
              <a:rPr lang="en-US" altLang="zh-CN" sz="1800" dirty="0">
                <a:solidFill>
                  <a:srgbClr val="0000FF"/>
                </a:solidFill>
                <a:latin typeface="Consolas" pitchFamily="49" charset="0"/>
                <a:ea typeface="仿宋" pitchFamily="49" charset="-122"/>
                <a:cs typeface="Consolas" pitchFamily="49" charset="0"/>
              </a:rPr>
              <a:t>));</a:t>
            </a:r>
          </a:p>
          <a:p>
            <a:pPr algn="l">
              <a:lnSpc>
                <a:spcPct val="110000"/>
              </a:lnSpc>
              <a:spcBef>
                <a:spcPts val="0"/>
              </a:spcBef>
            </a:pPr>
            <a:r>
              <a:rPr lang="en-US" altLang="zh-CN" sz="1800" dirty="0">
                <a:solidFill>
                  <a:srgbClr val="0000FF"/>
                </a:solidFill>
                <a:latin typeface="Consolas" pitchFamily="49" charset="0"/>
                <a:ea typeface="仿宋" pitchFamily="49" charset="-122"/>
                <a:cs typeface="Consolas" pitchFamily="49" charset="0"/>
              </a:rPr>
              <a:t>	s-&gt;data=a[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创建数据结点</a:t>
            </a:r>
            <a:r>
              <a:rPr lang="en-US" altLang="zh-CN" sz="1800" dirty="0">
                <a:solidFill>
                  <a:srgbClr val="00B0F0"/>
                </a:solidFill>
                <a:latin typeface="Consolas" pitchFamily="49" charset="0"/>
                <a:ea typeface="仿宋" pitchFamily="49" charset="-122"/>
                <a:cs typeface="Consolas" pitchFamily="49" charset="0"/>
              </a:rPr>
              <a:t>s</a:t>
            </a:r>
          </a:p>
          <a:p>
            <a:pPr algn="l">
              <a:lnSpc>
                <a:spcPct val="110000"/>
              </a:lnSpc>
              <a:spcBef>
                <a:spcPts val="0"/>
              </a:spcBef>
            </a:pPr>
            <a:r>
              <a:rPr lang="en-US" altLang="zh-CN" sz="1800" dirty="0">
                <a:solidFill>
                  <a:srgbClr val="0000FF"/>
                </a:solidFill>
                <a:latin typeface="Consolas" pitchFamily="49" charset="0"/>
                <a:ea typeface="仿宋" pitchFamily="49" charset="-122"/>
                <a:cs typeface="Consolas" pitchFamily="49" charset="0"/>
              </a:rPr>
              <a:t>	s-&gt;next=L-&gt;next;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将</a:t>
            </a:r>
            <a:r>
              <a:rPr lang="en-US" altLang="zh-CN" sz="1800" dirty="0">
                <a:solidFill>
                  <a:srgbClr val="00B0F0"/>
                </a:solidFill>
                <a:latin typeface="Consolas" pitchFamily="49" charset="0"/>
                <a:ea typeface="仿宋" pitchFamily="49" charset="-122"/>
                <a:cs typeface="Consolas" pitchFamily="49" charset="0"/>
              </a:rPr>
              <a:t>s</a:t>
            </a:r>
            <a:r>
              <a:rPr lang="zh-CN" altLang="en-US" sz="1800" dirty="0">
                <a:solidFill>
                  <a:srgbClr val="00B0F0"/>
                </a:solidFill>
                <a:latin typeface="Consolas" pitchFamily="49" charset="0"/>
                <a:ea typeface="仿宋" pitchFamily="49" charset="-122"/>
                <a:cs typeface="Consolas" pitchFamily="49" charset="0"/>
              </a:rPr>
              <a:t>插入到头结点之后</a:t>
            </a:r>
          </a:p>
          <a:p>
            <a:pPr algn="l">
              <a:lnSpc>
                <a:spcPct val="110000"/>
              </a:lnSpc>
              <a:spcBef>
                <a:spcPts val="0"/>
              </a:spcBef>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if (L-&gt;next!=NULL)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若</a:t>
            </a:r>
            <a:r>
              <a:rPr lang="en-US" altLang="zh-CN" sz="1800" dirty="0">
                <a:solidFill>
                  <a:srgbClr val="00B0F0"/>
                </a:solidFill>
                <a:latin typeface="Consolas" pitchFamily="49" charset="0"/>
                <a:ea typeface="仿宋" pitchFamily="49" charset="-122"/>
                <a:cs typeface="Consolas" pitchFamily="49" charset="0"/>
              </a:rPr>
              <a:t>L</a:t>
            </a:r>
            <a:r>
              <a:rPr lang="zh-CN" altLang="en-US" sz="1800" dirty="0">
                <a:solidFill>
                  <a:srgbClr val="00B0F0"/>
                </a:solidFill>
                <a:latin typeface="Consolas" pitchFamily="49" charset="0"/>
                <a:ea typeface="仿宋" pitchFamily="49" charset="-122"/>
                <a:cs typeface="Consolas" pitchFamily="49" charset="0"/>
              </a:rPr>
              <a:t>存在数据结点，修改前驱指针</a:t>
            </a:r>
          </a:p>
          <a:p>
            <a:pPr algn="l">
              <a:lnSpc>
                <a:spcPct val="110000"/>
              </a:lnSpc>
              <a:spcBef>
                <a:spcPts val="0"/>
              </a:spcBef>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L-&gt;next-&gt;prior=s;</a:t>
            </a:r>
          </a:p>
          <a:p>
            <a:pPr algn="l">
              <a:lnSpc>
                <a:spcPct val="110000"/>
              </a:lnSpc>
              <a:spcBef>
                <a:spcPts val="0"/>
              </a:spcBef>
            </a:pPr>
            <a:r>
              <a:rPr lang="en-US" altLang="zh-CN" sz="1800" dirty="0">
                <a:solidFill>
                  <a:srgbClr val="FF00FF"/>
                </a:solidFill>
                <a:latin typeface="Consolas" pitchFamily="49" charset="0"/>
                <a:ea typeface="仿宋" pitchFamily="49" charset="-122"/>
                <a:cs typeface="Consolas" pitchFamily="49" charset="0"/>
              </a:rPr>
              <a:t>       L-&gt;next=s;</a:t>
            </a:r>
          </a:p>
          <a:p>
            <a:pPr algn="l">
              <a:lnSpc>
                <a:spcPct val="110000"/>
              </a:lnSpc>
              <a:spcBef>
                <a:spcPts val="0"/>
              </a:spcBef>
            </a:pPr>
            <a:r>
              <a:rPr lang="en-US" altLang="zh-CN" sz="1800" dirty="0">
                <a:solidFill>
                  <a:srgbClr val="FF00FF"/>
                </a:solidFill>
                <a:latin typeface="Consolas" pitchFamily="49" charset="0"/>
                <a:ea typeface="仿宋" pitchFamily="49" charset="-122"/>
                <a:cs typeface="Consolas" pitchFamily="49" charset="0"/>
              </a:rPr>
              <a:t>       s-&gt;prior=L;</a:t>
            </a:r>
          </a:p>
          <a:p>
            <a:pPr algn="l">
              <a:lnSpc>
                <a:spcPct val="110000"/>
              </a:lnSpc>
              <a:spcBef>
                <a:spcPts val="0"/>
              </a:spcBef>
            </a:pPr>
            <a:r>
              <a:rPr lang="en-US" altLang="zh-CN" sz="1800" dirty="0">
                <a:solidFill>
                  <a:srgbClr val="0000FF"/>
                </a:solidFill>
                <a:latin typeface="Consolas" pitchFamily="49" charset="0"/>
                <a:ea typeface="仿宋" pitchFamily="49" charset="-122"/>
                <a:cs typeface="Consolas" pitchFamily="49" charset="0"/>
              </a:rPr>
              <a:t>   }</a:t>
            </a:r>
          </a:p>
          <a:p>
            <a:pPr algn="l">
              <a:lnSpc>
                <a:spcPct val="110000"/>
              </a:lnSpc>
              <a:spcBef>
                <a:spcPts val="0"/>
              </a:spcBef>
            </a:pPr>
            <a:r>
              <a:rPr lang="en-US" altLang="zh-CN" sz="1800" dirty="0">
                <a:solidFill>
                  <a:srgbClr val="0000FF"/>
                </a:solidFill>
                <a:latin typeface="Consolas" pitchFamily="49" charset="0"/>
                <a:ea typeface="仿宋" pitchFamily="49" charset="-122"/>
                <a:cs typeface="Consolas" pitchFamily="49" charset="0"/>
              </a:rPr>
              <a:t>} </a:t>
            </a:r>
          </a:p>
        </p:txBody>
      </p:sp>
      <p:sp>
        <p:nvSpPr>
          <p:cNvPr id="3" name="TextBox 2"/>
          <p:cNvSpPr txBox="1"/>
          <p:nvPr/>
        </p:nvSpPr>
        <p:spPr>
          <a:xfrm>
            <a:off x="285720" y="97673"/>
            <a:ext cx="8429684" cy="769441"/>
          </a:xfrm>
          <a:prstGeom prst="rect">
            <a:avLst/>
          </a:prstGeom>
          <a:noFill/>
        </p:spPr>
        <p:txBody>
          <a:bodyPr wrap="square" rtlCol="0">
            <a:spAutoFit/>
          </a:bodyPr>
          <a:lstStyle/>
          <a:p>
            <a:pPr algn="l"/>
            <a:r>
              <a:rPr lang="zh-CN" altLang="en-US" sz="2200">
                <a:latin typeface="Consolas" pitchFamily="49" charset="0"/>
                <a:ea typeface="楷体" pitchFamily="49" charset="-122"/>
                <a:cs typeface="Consolas" pitchFamily="49" charset="0"/>
              </a:rPr>
              <a:t>    </a:t>
            </a:r>
            <a:r>
              <a:rPr lang="zh-CN" altLang="en-US" sz="2200">
                <a:solidFill>
                  <a:srgbClr val="FF0000"/>
                </a:solidFill>
                <a:latin typeface="Consolas" pitchFamily="49" charset="0"/>
                <a:ea typeface="楷体" pitchFamily="49" charset="-122"/>
                <a:cs typeface="Consolas" pitchFamily="49" charset="0"/>
              </a:rPr>
              <a:t>头</a:t>
            </a:r>
            <a:r>
              <a:rPr lang="zh-CN" altLang="en-US" sz="2200" dirty="0">
                <a:solidFill>
                  <a:srgbClr val="FF0000"/>
                </a:solidFill>
                <a:latin typeface="Consolas" pitchFamily="49" charset="0"/>
                <a:ea typeface="楷体" pitchFamily="49" charset="-122"/>
                <a:cs typeface="Consolas" pitchFamily="49" charset="0"/>
              </a:rPr>
              <a:t>插法</a:t>
            </a:r>
            <a:r>
              <a:rPr lang="zh-CN" altLang="en-US" sz="2200" dirty="0">
                <a:latin typeface="Consolas" pitchFamily="49" charset="0"/>
                <a:ea typeface="楷体" pitchFamily="49" charset="-122"/>
                <a:cs typeface="Consolas" pitchFamily="49" charset="0"/>
              </a:rPr>
              <a:t>建立双链表：由含有</a:t>
            </a:r>
            <a:r>
              <a:rPr lang="en-US" altLang="zh-CN" sz="2200" i="1" dirty="0">
                <a:latin typeface="Consolas" pitchFamily="49" charset="0"/>
                <a:ea typeface="楷体" pitchFamily="49" charset="-122"/>
                <a:cs typeface="Consolas" pitchFamily="49" charset="0"/>
              </a:rPr>
              <a:t>n</a:t>
            </a:r>
            <a:r>
              <a:rPr lang="zh-CN" altLang="en-US" sz="2200" dirty="0">
                <a:latin typeface="Consolas" pitchFamily="49" charset="0"/>
                <a:ea typeface="楷体" pitchFamily="49" charset="-122"/>
                <a:cs typeface="Consolas" pitchFamily="49" charset="0"/>
              </a:rPr>
              <a:t>个元素的数组</a:t>
            </a:r>
            <a:r>
              <a:rPr lang="en-US" altLang="zh-CN" sz="2200" i="1" dirty="0">
                <a:latin typeface="Consolas" pitchFamily="49" charset="0"/>
                <a:ea typeface="楷体" pitchFamily="49" charset="-122"/>
                <a:cs typeface="Consolas" pitchFamily="49" charset="0"/>
              </a:rPr>
              <a:t>a</a:t>
            </a:r>
            <a:r>
              <a:rPr lang="zh-CN" altLang="en-US" sz="2200">
                <a:latin typeface="Consolas" pitchFamily="49" charset="0"/>
                <a:ea typeface="楷体" pitchFamily="49" charset="-122"/>
                <a:cs typeface="Consolas" pitchFamily="49" charset="0"/>
              </a:rPr>
              <a:t>创建带头结点的</a:t>
            </a:r>
            <a:r>
              <a:rPr lang="zh-CN" altLang="en-US" sz="2200" dirty="0">
                <a:latin typeface="Consolas" pitchFamily="49" charset="0"/>
                <a:ea typeface="楷体" pitchFamily="49" charset="-122"/>
                <a:cs typeface="Consolas" pitchFamily="49" charset="0"/>
              </a:rPr>
              <a:t>双链表</a:t>
            </a:r>
            <a:r>
              <a:rPr lang="en-US" altLang="zh-CN" sz="2200" dirty="0">
                <a:latin typeface="Consolas" pitchFamily="49" charset="0"/>
                <a:ea typeface="楷体" pitchFamily="49" charset="-122"/>
                <a:cs typeface="Consolas" pitchFamily="49" charset="0"/>
              </a:rPr>
              <a:t>L</a:t>
            </a:r>
            <a:r>
              <a:rPr lang="zh-CN" altLang="en-US" sz="2200" dirty="0">
                <a:latin typeface="Consolas" pitchFamily="49" charset="0"/>
                <a:ea typeface="楷体" pitchFamily="49" charset="-122"/>
                <a:cs typeface="Consolas" pitchFamily="49" charset="0"/>
              </a:rPr>
              <a:t>。</a:t>
            </a:r>
          </a:p>
        </p:txBody>
      </p:sp>
      <p:grpSp>
        <p:nvGrpSpPr>
          <p:cNvPr id="17" name="组合 16"/>
          <p:cNvGrpSpPr/>
          <p:nvPr/>
        </p:nvGrpSpPr>
        <p:grpSpPr>
          <a:xfrm>
            <a:off x="1571604" y="5742400"/>
            <a:ext cx="2111386" cy="841395"/>
            <a:chOff x="1571604" y="5572140"/>
            <a:chExt cx="2111386" cy="841395"/>
          </a:xfrm>
        </p:grpSpPr>
        <p:sp>
          <p:nvSpPr>
            <p:cNvPr id="4" name="Rectangle 6"/>
            <p:cNvSpPr>
              <a:spLocks noChangeArrowheads="1"/>
            </p:cNvSpPr>
            <p:nvPr/>
          </p:nvSpPr>
          <p:spPr bwMode="auto">
            <a:xfrm>
              <a:off x="2089119" y="5981735"/>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2000" dirty="0">
                  <a:solidFill>
                    <a:srgbClr val="0000FF"/>
                  </a:solidFill>
                  <a:latin typeface="Consolas" pitchFamily="49" charset="0"/>
                  <a:cs typeface="Consolas" pitchFamily="49" charset="0"/>
                </a:rPr>
                <a:t>∧</a:t>
              </a:r>
              <a:endParaRPr lang="zh-CN" altLang="zh-CN" sz="2000" dirty="0">
                <a:solidFill>
                  <a:srgbClr val="0000FF"/>
                </a:solidFill>
                <a:latin typeface="Consolas" pitchFamily="49" charset="0"/>
                <a:cs typeface="Consolas" pitchFamily="49" charset="0"/>
              </a:endParaRPr>
            </a:p>
          </p:txBody>
        </p:sp>
        <p:sp>
          <p:nvSpPr>
            <p:cNvPr id="5" name="Rectangle 7"/>
            <p:cNvSpPr>
              <a:spLocks noChangeArrowheads="1"/>
            </p:cNvSpPr>
            <p:nvPr/>
          </p:nvSpPr>
          <p:spPr bwMode="auto">
            <a:xfrm>
              <a:off x="2630456" y="5981735"/>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6" name="Arc 35"/>
            <p:cNvSpPr>
              <a:spLocks/>
            </p:cNvSpPr>
            <p:nvPr/>
          </p:nvSpPr>
          <p:spPr bwMode="auto">
            <a:xfrm>
              <a:off x="1931967" y="562771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7" name="Text Box 36"/>
            <p:cNvSpPr txBox="1">
              <a:spLocks noChangeArrowheads="1"/>
            </p:cNvSpPr>
            <p:nvPr/>
          </p:nvSpPr>
          <p:spPr bwMode="auto">
            <a:xfrm>
              <a:off x="1571604" y="5572140"/>
              <a:ext cx="431800" cy="457200"/>
            </a:xfrm>
            <a:prstGeom prst="rect">
              <a:avLst/>
            </a:prstGeom>
            <a:noFill/>
            <a:ln w="9525">
              <a:noFill/>
              <a:miter lim="800000"/>
              <a:headEnd/>
              <a:tailEnd/>
            </a:ln>
            <a:effectLst/>
          </p:spPr>
          <p:txBody>
            <a:bodyPr>
              <a:spAutoFit/>
            </a:bodyPr>
            <a:lstStyle/>
            <a:p>
              <a:pPr algn="l">
                <a:spcBef>
                  <a:spcPct val="50000"/>
                </a:spcBef>
              </a:pPr>
              <a:r>
                <a:rPr lang="en-US" altLang="zh-CN" dirty="0">
                  <a:latin typeface="Consolas" pitchFamily="49" charset="0"/>
                  <a:cs typeface="Consolas" pitchFamily="49" charset="0"/>
                </a:rPr>
                <a:t>L</a:t>
              </a:r>
            </a:p>
          </p:txBody>
        </p:sp>
        <p:sp>
          <p:nvSpPr>
            <p:cNvPr id="8" name="Rectangle 6"/>
            <p:cNvSpPr>
              <a:spLocks noChangeArrowheads="1"/>
            </p:cNvSpPr>
            <p:nvPr/>
          </p:nvSpPr>
          <p:spPr bwMode="auto">
            <a:xfrm>
              <a:off x="3143240" y="5981735"/>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2000" dirty="0">
                  <a:solidFill>
                    <a:srgbClr val="0000FF"/>
                  </a:solidFill>
                  <a:latin typeface="Consolas" pitchFamily="49" charset="0"/>
                  <a:cs typeface="Consolas" pitchFamily="49" charset="0"/>
                </a:rPr>
                <a:t>∧</a:t>
              </a:r>
              <a:endParaRPr lang="zh-CN" altLang="zh-CN" baseline="-25000" dirty="0">
                <a:solidFill>
                  <a:srgbClr val="3333FF"/>
                </a:solidFill>
                <a:latin typeface="Consolas" pitchFamily="49" charset="0"/>
                <a:cs typeface="Consolas" pitchFamily="49" charset="0"/>
              </a:endParaRPr>
            </a:p>
          </p:txBody>
        </p:sp>
      </p:grpSp>
      <p:grpSp>
        <p:nvGrpSpPr>
          <p:cNvPr id="18" name="组合 17"/>
          <p:cNvGrpSpPr/>
          <p:nvPr/>
        </p:nvGrpSpPr>
        <p:grpSpPr>
          <a:xfrm>
            <a:off x="5407021" y="5670962"/>
            <a:ext cx="1593871" cy="912833"/>
            <a:chOff x="5407021" y="5500702"/>
            <a:chExt cx="1593871" cy="912833"/>
          </a:xfrm>
        </p:grpSpPr>
        <p:sp>
          <p:nvSpPr>
            <p:cNvPr id="9" name="Rectangle 6"/>
            <p:cNvSpPr>
              <a:spLocks noChangeArrowheads="1"/>
            </p:cNvSpPr>
            <p:nvPr/>
          </p:nvSpPr>
          <p:spPr bwMode="auto">
            <a:xfrm>
              <a:off x="5407021" y="5981735"/>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000" dirty="0">
                <a:solidFill>
                  <a:srgbClr val="0000FF"/>
                </a:solidFill>
                <a:latin typeface="Consolas" pitchFamily="49" charset="0"/>
                <a:cs typeface="Consolas" pitchFamily="49" charset="0"/>
              </a:endParaRPr>
            </a:p>
          </p:txBody>
        </p:sp>
        <p:sp>
          <p:nvSpPr>
            <p:cNvPr id="10" name="Rectangle 7"/>
            <p:cNvSpPr>
              <a:spLocks noChangeArrowheads="1"/>
            </p:cNvSpPr>
            <p:nvPr/>
          </p:nvSpPr>
          <p:spPr bwMode="auto">
            <a:xfrm>
              <a:off x="5948358" y="5981735"/>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2000" i="1" dirty="0" err="1">
                  <a:solidFill>
                    <a:srgbClr val="3333FF"/>
                  </a:solidFill>
                  <a:latin typeface="Consolas" pitchFamily="49" charset="0"/>
                  <a:cs typeface="Consolas" pitchFamily="49" charset="0"/>
                </a:rPr>
                <a:t>a</a:t>
              </a:r>
              <a:r>
                <a:rPr lang="en-US" altLang="zh-CN" sz="2000" i="1" baseline="-25000" dirty="0" err="1">
                  <a:solidFill>
                    <a:srgbClr val="3333FF"/>
                  </a:solidFill>
                  <a:latin typeface="Consolas" pitchFamily="49" charset="0"/>
                  <a:cs typeface="Consolas" pitchFamily="49" charset="0"/>
                </a:rPr>
                <a:t>i</a:t>
              </a:r>
              <a:endParaRPr lang="zh-CN" altLang="zh-CN" sz="2000" i="1" baseline="-25000" dirty="0">
                <a:solidFill>
                  <a:srgbClr val="3333FF"/>
                </a:solidFill>
                <a:latin typeface="Consolas" pitchFamily="49" charset="0"/>
                <a:cs typeface="Consolas" pitchFamily="49" charset="0"/>
              </a:endParaRPr>
            </a:p>
          </p:txBody>
        </p:sp>
        <p:sp>
          <p:nvSpPr>
            <p:cNvPr id="11" name="Arc 35"/>
            <p:cNvSpPr>
              <a:spLocks/>
            </p:cNvSpPr>
            <p:nvPr/>
          </p:nvSpPr>
          <p:spPr bwMode="auto">
            <a:xfrm>
              <a:off x="5854712" y="562771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12" name="Text Box 36"/>
            <p:cNvSpPr txBox="1">
              <a:spLocks noChangeArrowheads="1"/>
            </p:cNvSpPr>
            <p:nvPr/>
          </p:nvSpPr>
          <p:spPr bwMode="auto">
            <a:xfrm>
              <a:off x="5673737" y="5500702"/>
              <a:ext cx="431800" cy="461665"/>
            </a:xfrm>
            <a:prstGeom prst="rect">
              <a:avLst/>
            </a:prstGeom>
            <a:noFill/>
            <a:ln w="9525">
              <a:noFill/>
              <a:miter lim="800000"/>
              <a:headEnd/>
              <a:tailEnd/>
            </a:ln>
            <a:effectLst/>
          </p:spPr>
          <p:txBody>
            <a:bodyPr>
              <a:spAutoFit/>
            </a:bodyPr>
            <a:lstStyle/>
            <a:p>
              <a:pPr algn="l">
                <a:spcBef>
                  <a:spcPct val="50000"/>
                </a:spcBef>
              </a:pPr>
              <a:r>
                <a:rPr lang="en-US" altLang="zh-CN" dirty="0">
                  <a:latin typeface="Consolas" pitchFamily="49" charset="0"/>
                  <a:cs typeface="Consolas" pitchFamily="49" charset="0"/>
                </a:rPr>
                <a:t>s</a:t>
              </a:r>
            </a:p>
          </p:txBody>
        </p:sp>
        <p:sp>
          <p:nvSpPr>
            <p:cNvPr id="13" name="Rectangle 6"/>
            <p:cNvSpPr>
              <a:spLocks noChangeArrowheads="1"/>
            </p:cNvSpPr>
            <p:nvPr/>
          </p:nvSpPr>
          <p:spPr bwMode="auto">
            <a:xfrm>
              <a:off x="6461142" y="5981735"/>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dirty="0">
                <a:solidFill>
                  <a:srgbClr val="3333FF"/>
                </a:solidFill>
                <a:latin typeface="Consolas" pitchFamily="49" charset="0"/>
                <a:cs typeface="Consolas" pitchFamily="49" charset="0"/>
              </a:endParaRPr>
            </a:p>
          </p:txBody>
        </p:sp>
      </p:grpSp>
      <p:grpSp>
        <p:nvGrpSpPr>
          <p:cNvPr id="19" name="组合 18"/>
          <p:cNvGrpSpPr/>
          <p:nvPr/>
        </p:nvGrpSpPr>
        <p:grpSpPr>
          <a:xfrm>
            <a:off x="3857621" y="5599524"/>
            <a:ext cx="3500461" cy="1285860"/>
            <a:chOff x="3857621" y="5429264"/>
            <a:chExt cx="3500461" cy="1285860"/>
          </a:xfrm>
        </p:grpSpPr>
        <p:sp>
          <p:nvSpPr>
            <p:cNvPr id="16" name="椭圆 15"/>
            <p:cNvSpPr/>
            <p:nvPr/>
          </p:nvSpPr>
          <p:spPr>
            <a:xfrm>
              <a:off x="4929190" y="5429264"/>
              <a:ext cx="2428892" cy="1285860"/>
            </a:xfrm>
            <a:prstGeom prst="ellipse">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4" name="下弧形箭头 13"/>
            <p:cNvSpPr/>
            <p:nvPr/>
          </p:nvSpPr>
          <p:spPr>
            <a:xfrm rot="10800000">
              <a:off x="3857621" y="5572140"/>
              <a:ext cx="1071569" cy="357191"/>
            </a:xfrm>
            <a:prstGeom prst="curvedUp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
          <p:nvSpPr>
            <p:cNvPr id="15" name="TextBox 14"/>
            <p:cNvSpPr txBox="1"/>
            <p:nvPr/>
          </p:nvSpPr>
          <p:spPr>
            <a:xfrm>
              <a:off x="3929058" y="5786454"/>
              <a:ext cx="1000132" cy="400110"/>
            </a:xfrm>
            <a:prstGeom prst="rect">
              <a:avLst/>
            </a:prstGeom>
            <a:noFill/>
          </p:spPr>
          <p:txBody>
            <a:bodyPr wrap="square" rtlCol="0">
              <a:spAutoFit/>
            </a:bodyPr>
            <a:lstStyle/>
            <a:p>
              <a:r>
                <a:rPr lang="zh-CN" altLang="en-US" sz="2000" dirty="0">
                  <a:latin typeface="Consolas" pitchFamily="49" charset="0"/>
                  <a:ea typeface="楷体" pitchFamily="49" charset="-122"/>
                  <a:cs typeface="Consolas" pitchFamily="49" charset="0"/>
                </a:rPr>
                <a:t>插入</a:t>
              </a:r>
            </a:p>
          </p:txBody>
        </p:sp>
      </p:grpSp>
      <p:sp>
        <p:nvSpPr>
          <p:cNvPr id="2" name="幻灯片编号占位符 1"/>
          <p:cNvSpPr>
            <a:spLocks noGrp="1"/>
          </p:cNvSpPr>
          <p:nvPr>
            <p:ph type="sldNum" sz="quarter" idx="12"/>
          </p:nvPr>
        </p:nvSpPr>
        <p:spPr/>
        <p:txBody>
          <a:bodyPr/>
          <a:lstStyle/>
          <a:p>
            <a:fld id="{BC067DFE-42A7-4CB5-93C4-F2F97DA7580C}" type="slidenum">
              <a:rPr lang="en-US" altLang="zh-CN" smtClean="0"/>
              <a:pPr/>
              <a:t>97</a:t>
            </a:fld>
            <a:endParaRPr lang="en-US" altLang="zh-CN" dirty="0"/>
          </a:p>
        </p:txBody>
      </p:sp>
    </p:spTree>
    <p:custDataLst>
      <p:tags r:id="rId1"/>
    </p:custDataLst>
    <p:extLst>
      <p:ext uri="{BB962C8B-B14F-4D97-AF65-F5344CB8AC3E}">
        <p14:creationId xmlns:p14="http://schemas.microsoft.com/office/powerpoint/2010/main" val="1219487865"/>
      </p:ext>
    </p:extLst>
  </p:cSld>
  <p:clrMapOvr>
    <a:masterClrMapping/>
  </p:clrMapOvr>
  <mc:AlternateContent xmlns:mc="http://schemas.openxmlformats.org/markup-compatibility/2006" xmlns:p14="http://schemas.microsoft.com/office/powerpoint/2010/main">
    <mc:Choice Requires="p14">
      <p:transition spd="slow" p14:dur="2000" advTm="69683"/>
    </mc:Choice>
    <mc:Fallback xmlns="">
      <p:transition xmlns:p14="http://schemas.microsoft.com/office/powerpoint/2010/main" spd="slow" advTm="69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377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3778">
                                            <p:txEl>
                                              <p:pRg st="3" end="3"/>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03778">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03778">
                                            <p:txEl>
                                              <p:pRg st="5" end="5"/>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03778">
                                            <p:txEl>
                                              <p:pRg st="6" end="6"/>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3778">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3778">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3778">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3778">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3778">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3778">
                                            <p:txEl>
                                              <p:pRg st="12" end="12"/>
                                            </p:txEl>
                                          </p:spTgt>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2"/>
          <p:cNvSpPr txBox="1">
            <a:spLocks noChangeArrowheads="1"/>
          </p:cNvSpPr>
          <p:nvPr/>
        </p:nvSpPr>
        <p:spPr bwMode="auto">
          <a:xfrm>
            <a:off x="500034" y="928670"/>
            <a:ext cx="8429684" cy="4319984"/>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wrap="square" lIns="144000" tIns="180000" bIns="180000">
            <a:spAutoFit/>
          </a:bodyPr>
          <a:lstStyle/>
          <a:p>
            <a:pPr algn="l">
              <a:lnSpc>
                <a:spcPct val="110000"/>
              </a:lnSpc>
              <a:spcBef>
                <a:spcPts val="0"/>
              </a:spcBef>
            </a:pPr>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CreateListR</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DLinkNode</a:t>
            </a:r>
            <a:r>
              <a:rPr lang="en-US" altLang="zh-CN" sz="1800" dirty="0">
                <a:solidFill>
                  <a:srgbClr val="0000FF"/>
                </a:solidFill>
                <a:latin typeface="Consolas" pitchFamily="49" charset="0"/>
                <a:ea typeface="仿宋" pitchFamily="49" charset="-122"/>
                <a:cs typeface="Consolas" pitchFamily="49" charset="0"/>
              </a:rPr>
              <a:t> *&amp;L</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ElemType</a:t>
            </a:r>
            <a:r>
              <a:rPr lang="en-US" altLang="zh-CN" sz="1800" dirty="0">
                <a:solidFill>
                  <a:srgbClr val="0000FF"/>
                </a:solidFill>
                <a:latin typeface="Consolas" pitchFamily="49" charset="0"/>
                <a:ea typeface="仿宋" pitchFamily="49" charset="-122"/>
                <a:cs typeface="Consolas" pitchFamily="49" charset="0"/>
              </a:rPr>
              <a:t> a[]</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n)</a:t>
            </a:r>
          </a:p>
          <a:p>
            <a:pPr algn="l">
              <a:lnSpc>
                <a:spcPct val="1100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DLinkNode</a:t>
            </a:r>
            <a:r>
              <a:rPr lang="en-US" altLang="zh-CN" sz="1800" dirty="0">
                <a:solidFill>
                  <a:srgbClr val="0000FF"/>
                </a:solidFill>
                <a:latin typeface="Consolas" pitchFamily="49" charset="0"/>
                <a:ea typeface="仿宋" pitchFamily="49" charset="-122"/>
                <a:cs typeface="Consolas" pitchFamily="49" charset="0"/>
              </a:rPr>
              <a:t> *s</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*r;</a:t>
            </a:r>
          </a:p>
          <a:p>
            <a:pPr algn="l">
              <a:lnSpc>
                <a:spcPct val="1100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pPr algn="l">
              <a:lnSpc>
                <a:spcPct val="110000"/>
              </a:lnSpc>
              <a:spcBef>
                <a:spcPts val="0"/>
              </a:spcBef>
            </a:pPr>
            <a:r>
              <a:rPr lang="en-US" altLang="zh-CN" sz="1800" dirty="0">
                <a:solidFill>
                  <a:srgbClr val="0000FF"/>
                </a:solidFill>
                <a:latin typeface="Consolas" pitchFamily="49" charset="0"/>
                <a:ea typeface="仿宋" pitchFamily="49" charset="-122"/>
                <a:cs typeface="Consolas" pitchFamily="49" charset="0"/>
              </a:rPr>
              <a:t>   L=(</a:t>
            </a:r>
            <a:r>
              <a:rPr lang="en-US" altLang="zh-CN" sz="1800" dirty="0" err="1">
                <a:solidFill>
                  <a:srgbClr val="0000FF"/>
                </a:solidFill>
                <a:latin typeface="Consolas" pitchFamily="49" charset="0"/>
                <a:ea typeface="仿宋" pitchFamily="49" charset="-122"/>
                <a:cs typeface="Consolas" pitchFamily="49" charset="0"/>
              </a:rPr>
              <a:t>DLinkNode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malloc</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sizeof</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DLinkNode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创建头结点</a:t>
            </a:r>
          </a:p>
          <a:p>
            <a:pPr algn="l">
              <a:lnSpc>
                <a:spcPct val="110000"/>
              </a:lnSpc>
              <a:spcBef>
                <a:spcPts val="0"/>
              </a:spcBef>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r=L;				</a:t>
            </a:r>
            <a:r>
              <a:rPr lang="en-US" altLang="zh-CN" sz="1800" dirty="0">
                <a:solidFill>
                  <a:srgbClr val="00B0F0"/>
                </a:solidFill>
                <a:latin typeface="Consolas" pitchFamily="49" charset="0"/>
                <a:ea typeface="仿宋" pitchFamily="49" charset="-122"/>
                <a:cs typeface="Consolas" pitchFamily="49" charset="0"/>
              </a:rPr>
              <a:t>//r</a:t>
            </a:r>
            <a:r>
              <a:rPr lang="zh-CN" altLang="en-US" sz="1800" dirty="0">
                <a:solidFill>
                  <a:srgbClr val="00B0F0"/>
                </a:solidFill>
                <a:latin typeface="Consolas" pitchFamily="49" charset="0"/>
                <a:ea typeface="仿宋" pitchFamily="49" charset="-122"/>
                <a:cs typeface="Consolas" pitchFamily="49" charset="0"/>
              </a:rPr>
              <a:t>始终指向尾结点，开始时指向头结点</a:t>
            </a:r>
          </a:p>
          <a:p>
            <a:pPr algn="l">
              <a:lnSpc>
                <a:spcPct val="110000"/>
              </a:lnSpc>
              <a:spcBef>
                <a:spcPts val="0"/>
              </a:spcBef>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for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0;i</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n;i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循环建立数据结点</a:t>
            </a:r>
          </a:p>
          <a:p>
            <a:pPr algn="l">
              <a:lnSpc>
                <a:spcPct val="110000"/>
              </a:lnSpc>
              <a:spcBef>
                <a:spcPts val="0"/>
              </a:spcBef>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s=(</a:t>
            </a:r>
            <a:r>
              <a:rPr lang="en-US" altLang="zh-CN" sz="1800" dirty="0" err="1">
                <a:solidFill>
                  <a:srgbClr val="0000FF"/>
                </a:solidFill>
                <a:latin typeface="Consolas" pitchFamily="49" charset="0"/>
                <a:ea typeface="仿宋" pitchFamily="49" charset="-122"/>
                <a:cs typeface="Consolas" pitchFamily="49" charset="0"/>
              </a:rPr>
              <a:t>DLinkNode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malloc</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sizeof</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DLinkNode</a:t>
            </a:r>
            <a:r>
              <a:rPr lang="en-US" altLang="zh-CN" sz="1800" dirty="0">
                <a:solidFill>
                  <a:srgbClr val="0000FF"/>
                </a:solidFill>
                <a:latin typeface="Consolas" pitchFamily="49" charset="0"/>
                <a:ea typeface="仿宋" pitchFamily="49" charset="-122"/>
                <a:cs typeface="Consolas" pitchFamily="49" charset="0"/>
              </a:rPr>
              <a:t>));</a:t>
            </a:r>
          </a:p>
          <a:p>
            <a:pPr algn="l">
              <a:lnSpc>
                <a:spcPct val="110000"/>
              </a:lnSpc>
              <a:spcBef>
                <a:spcPts val="0"/>
              </a:spcBef>
            </a:pPr>
            <a:r>
              <a:rPr lang="en-US" altLang="zh-CN" sz="1800" dirty="0">
                <a:solidFill>
                  <a:srgbClr val="0000FF"/>
                </a:solidFill>
                <a:latin typeface="Consolas" pitchFamily="49" charset="0"/>
                <a:ea typeface="仿宋" pitchFamily="49" charset="-122"/>
                <a:cs typeface="Consolas" pitchFamily="49" charset="0"/>
              </a:rPr>
              <a:t>      s-&gt;data=a[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创建数据结点</a:t>
            </a:r>
            <a:r>
              <a:rPr lang="en-US" altLang="zh-CN" sz="1800" dirty="0">
                <a:solidFill>
                  <a:srgbClr val="00B0F0"/>
                </a:solidFill>
                <a:latin typeface="Consolas" pitchFamily="49" charset="0"/>
                <a:ea typeface="仿宋" pitchFamily="49" charset="-122"/>
                <a:cs typeface="Consolas" pitchFamily="49" charset="0"/>
              </a:rPr>
              <a:t>s</a:t>
            </a:r>
          </a:p>
          <a:p>
            <a:pPr algn="l">
              <a:lnSpc>
                <a:spcPct val="1100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r-&gt;next=</a:t>
            </a:r>
            <a:r>
              <a:rPr lang="en-US" altLang="zh-CN" sz="1800" dirty="0" err="1">
                <a:solidFill>
                  <a:srgbClr val="FF00FF"/>
                </a:solidFill>
                <a:latin typeface="Consolas" pitchFamily="49" charset="0"/>
                <a:ea typeface="仿宋" pitchFamily="49" charset="-122"/>
                <a:cs typeface="Consolas" pitchFamily="49" charset="0"/>
              </a:rPr>
              <a:t>s;s</a:t>
            </a:r>
            <a:r>
              <a:rPr lang="en-US" altLang="zh-CN" sz="1800" dirty="0">
                <a:solidFill>
                  <a:srgbClr val="FF00FF"/>
                </a:solidFill>
                <a:latin typeface="Consolas" pitchFamily="49" charset="0"/>
                <a:ea typeface="仿宋" pitchFamily="49" charset="-122"/>
                <a:cs typeface="Consolas" pitchFamily="49" charset="0"/>
              </a:rPr>
              <a:t>-&gt;prior=r;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将</a:t>
            </a:r>
            <a:r>
              <a:rPr lang="en-US" altLang="zh-CN" sz="1800" dirty="0">
                <a:solidFill>
                  <a:srgbClr val="00B0F0"/>
                </a:solidFill>
                <a:latin typeface="Consolas" pitchFamily="49" charset="0"/>
                <a:ea typeface="仿宋" pitchFamily="49" charset="-122"/>
                <a:cs typeface="Consolas" pitchFamily="49" charset="0"/>
              </a:rPr>
              <a:t>s</a:t>
            </a:r>
            <a:r>
              <a:rPr lang="zh-CN" altLang="en-US" sz="1800" dirty="0">
                <a:solidFill>
                  <a:srgbClr val="00B0F0"/>
                </a:solidFill>
                <a:latin typeface="Consolas" pitchFamily="49" charset="0"/>
                <a:ea typeface="仿宋" pitchFamily="49" charset="-122"/>
                <a:cs typeface="Consolas" pitchFamily="49" charset="0"/>
              </a:rPr>
              <a:t>插入</a:t>
            </a:r>
            <a:r>
              <a:rPr lang="en-US" altLang="zh-CN" sz="1800" dirty="0">
                <a:solidFill>
                  <a:srgbClr val="00B0F0"/>
                </a:solidFill>
                <a:latin typeface="Consolas" pitchFamily="49" charset="0"/>
                <a:ea typeface="仿宋" pitchFamily="49" charset="-122"/>
                <a:cs typeface="Consolas" pitchFamily="49" charset="0"/>
              </a:rPr>
              <a:t>r</a:t>
            </a:r>
            <a:r>
              <a:rPr lang="zh-CN" altLang="en-US" sz="1800" dirty="0">
                <a:solidFill>
                  <a:srgbClr val="00B0F0"/>
                </a:solidFill>
                <a:latin typeface="Consolas" pitchFamily="49" charset="0"/>
                <a:ea typeface="仿宋" pitchFamily="49" charset="-122"/>
                <a:cs typeface="Consolas" pitchFamily="49" charset="0"/>
              </a:rPr>
              <a:t>之后</a:t>
            </a:r>
          </a:p>
          <a:p>
            <a:pPr algn="l">
              <a:lnSpc>
                <a:spcPct val="110000"/>
              </a:lnSpc>
              <a:spcBef>
                <a:spcPts val="0"/>
              </a:spcBef>
            </a:pPr>
            <a:r>
              <a:rPr lang="zh-CN" altLang="en-US" sz="1800" dirty="0">
                <a:solidFill>
                  <a:srgbClr val="FF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r=s;			</a:t>
            </a:r>
            <a:r>
              <a:rPr lang="en-US" altLang="zh-CN" sz="1800" dirty="0">
                <a:solidFill>
                  <a:srgbClr val="00B0F0"/>
                </a:solidFill>
                <a:latin typeface="Consolas" pitchFamily="49" charset="0"/>
                <a:ea typeface="仿宋" pitchFamily="49" charset="-122"/>
                <a:cs typeface="Consolas" pitchFamily="49" charset="0"/>
              </a:rPr>
              <a:t>//r</a:t>
            </a:r>
            <a:r>
              <a:rPr lang="zh-CN" altLang="en-US" sz="1800" dirty="0">
                <a:solidFill>
                  <a:srgbClr val="00B0F0"/>
                </a:solidFill>
                <a:latin typeface="Consolas" pitchFamily="49" charset="0"/>
                <a:ea typeface="仿宋" pitchFamily="49" charset="-122"/>
                <a:cs typeface="Consolas" pitchFamily="49" charset="0"/>
              </a:rPr>
              <a:t>指向尾结点</a:t>
            </a:r>
          </a:p>
          <a:p>
            <a:pPr algn="l">
              <a:lnSpc>
                <a:spcPct val="110000"/>
              </a:lnSpc>
              <a:spcBef>
                <a:spcPts val="0"/>
              </a:spcBef>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a:p>
            <a:pPr algn="l">
              <a:lnSpc>
                <a:spcPct val="1100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r-&gt;next=NULL;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尾结点</a:t>
            </a:r>
            <a:r>
              <a:rPr lang="en-US" altLang="zh-CN" sz="1800" dirty="0">
                <a:solidFill>
                  <a:srgbClr val="00B0F0"/>
                </a:solidFill>
                <a:latin typeface="Consolas" pitchFamily="49" charset="0"/>
                <a:ea typeface="仿宋" pitchFamily="49" charset="-122"/>
                <a:cs typeface="Consolas" pitchFamily="49" charset="0"/>
              </a:rPr>
              <a:t>next</a:t>
            </a:r>
            <a:r>
              <a:rPr lang="zh-CN" altLang="en-US" sz="1800" dirty="0">
                <a:solidFill>
                  <a:srgbClr val="00B0F0"/>
                </a:solidFill>
                <a:latin typeface="Consolas" pitchFamily="49" charset="0"/>
                <a:ea typeface="仿宋" pitchFamily="49" charset="-122"/>
                <a:cs typeface="Consolas" pitchFamily="49" charset="0"/>
              </a:rPr>
              <a:t>域置为</a:t>
            </a:r>
            <a:r>
              <a:rPr lang="en-US" altLang="zh-CN" sz="1800" dirty="0">
                <a:solidFill>
                  <a:srgbClr val="00B0F0"/>
                </a:solidFill>
                <a:latin typeface="Consolas" pitchFamily="49" charset="0"/>
                <a:ea typeface="仿宋" pitchFamily="49" charset="-122"/>
                <a:cs typeface="Consolas" pitchFamily="49" charset="0"/>
              </a:rPr>
              <a:t>NULL</a:t>
            </a:r>
          </a:p>
          <a:p>
            <a:pPr algn="l">
              <a:lnSpc>
                <a:spcPct val="110000"/>
              </a:lnSpc>
              <a:spcBef>
                <a:spcPts val="0"/>
              </a:spcBef>
            </a:pPr>
            <a:r>
              <a:rPr lang="en-US" altLang="zh-CN" sz="1800" dirty="0">
                <a:solidFill>
                  <a:srgbClr val="0000FF"/>
                </a:solidFill>
                <a:latin typeface="Consolas" pitchFamily="49" charset="0"/>
                <a:ea typeface="仿宋" pitchFamily="49" charset="-122"/>
                <a:cs typeface="Consolas" pitchFamily="49" charset="0"/>
              </a:rPr>
              <a:t>}</a:t>
            </a:r>
          </a:p>
        </p:txBody>
      </p:sp>
      <p:sp>
        <p:nvSpPr>
          <p:cNvPr id="3" name="TextBox 2"/>
          <p:cNvSpPr txBox="1"/>
          <p:nvPr/>
        </p:nvSpPr>
        <p:spPr>
          <a:xfrm>
            <a:off x="285720" y="97673"/>
            <a:ext cx="8429684" cy="769441"/>
          </a:xfrm>
          <a:prstGeom prst="rect">
            <a:avLst/>
          </a:prstGeom>
          <a:noFill/>
        </p:spPr>
        <p:txBody>
          <a:bodyPr wrap="square" rtlCol="0">
            <a:spAutoFit/>
          </a:bodyPr>
          <a:lstStyle/>
          <a:p>
            <a:pPr algn="l"/>
            <a:r>
              <a:rPr lang="zh-CN" altLang="en-US" sz="2200">
                <a:latin typeface="Consolas" pitchFamily="49" charset="0"/>
                <a:ea typeface="楷体" pitchFamily="49" charset="-122"/>
                <a:cs typeface="Consolas" pitchFamily="49" charset="0"/>
              </a:rPr>
              <a:t>    </a:t>
            </a:r>
            <a:r>
              <a:rPr lang="zh-CN" altLang="en-US" sz="2200">
                <a:solidFill>
                  <a:srgbClr val="FF0000"/>
                </a:solidFill>
                <a:latin typeface="Consolas" pitchFamily="49" charset="0"/>
                <a:ea typeface="楷体" pitchFamily="49" charset="-122"/>
                <a:cs typeface="Consolas" pitchFamily="49" charset="0"/>
              </a:rPr>
              <a:t>尾</a:t>
            </a:r>
            <a:r>
              <a:rPr lang="zh-CN" altLang="en-US" sz="2200" dirty="0">
                <a:solidFill>
                  <a:srgbClr val="FF0000"/>
                </a:solidFill>
                <a:latin typeface="Consolas" pitchFamily="49" charset="0"/>
                <a:ea typeface="楷体" pitchFamily="49" charset="-122"/>
                <a:cs typeface="Consolas" pitchFamily="49" charset="0"/>
              </a:rPr>
              <a:t>插法</a:t>
            </a:r>
            <a:r>
              <a:rPr lang="zh-CN" altLang="en-US" sz="2200" dirty="0">
                <a:latin typeface="Consolas" pitchFamily="49" charset="0"/>
                <a:ea typeface="楷体" pitchFamily="49" charset="-122"/>
                <a:cs typeface="Consolas" pitchFamily="49" charset="0"/>
              </a:rPr>
              <a:t>建立双链表：由含有</a:t>
            </a:r>
            <a:r>
              <a:rPr lang="en-US" altLang="zh-CN" sz="2200" i="1" dirty="0">
                <a:latin typeface="Consolas" pitchFamily="49" charset="0"/>
                <a:ea typeface="楷体" pitchFamily="49" charset="-122"/>
                <a:cs typeface="Consolas" pitchFamily="49" charset="0"/>
              </a:rPr>
              <a:t>n</a:t>
            </a:r>
            <a:r>
              <a:rPr lang="zh-CN" altLang="en-US" sz="2200" dirty="0">
                <a:latin typeface="Consolas" pitchFamily="49" charset="0"/>
                <a:ea typeface="楷体" pitchFamily="49" charset="-122"/>
                <a:cs typeface="Consolas" pitchFamily="49" charset="0"/>
              </a:rPr>
              <a:t>个元素的数组</a:t>
            </a:r>
            <a:r>
              <a:rPr lang="en-US" altLang="zh-CN" sz="2200" i="1" dirty="0">
                <a:latin typeface="Consolas" pitchFamily="49" charset="0"/>
                <a:ea typeface="楷体" pitchFamily="49" charset="-122"/>
                <a:cs typeface="Consolas" pitchFamily="49" charset="0"/>
              </a:rPr>
              <a:t>a</a:t>
            </a:r>
            <a:r>
              <a:rPr lang="zh-CN" altLang="en-US" sz="2200">
                <a:latin typeface="Consolas" pitchFamily="49" charset="0"/>
                <a:ea typeface="楷体" pitchFamily="49" charset="-122"/>
                <a:cs typeface="Consolas" pitchFamily="49" charset="0"/>
              </a:rPr>
              <a:t>创建带头结点的</a:t>
            </a:r>
            <a:r>
              <a:rPr lang="zh-CN" altLang="en-US" sz="2200" dirty="0">
                <a:latin typeface="Consolas" pitchFamily="49" charset="0"/>
                <a:ea typeface="楷体" pitchFamily="49" charset="-122"/>
                <a:cs typeface="Consolas" pitchFamily="49" charset="0"/>
              </a:rPr>
              <a:t>双链表</a:t>
            </a:r>
            <a:r>
              <a:rPr lang="en-US" altLang="zh-CN" sz="2200" dirty="0">
                <a:latin typeface="Consolas" pitchFamily="49" charset="0"/>
                <a:ea typeface="楷体" pitchFamily="49" charset="-122"/>
                <a:cs typeface="Consolas" pitchFamily="49" charset="0"/>
              </a:rPr>
              <a:t>L</a:t>
            </a:r>
            <a:r>
              <a:rPr lang="zh-CN" altLang="en-US" sz="2200" dirty="0">
                <a:latin typeface="Consolas" pitchFamily="49" charset="0"/>
                <a:ea typeface="楷体" pitchFamily="49" charset="-122"/>
                <a:cs typeface="Consolas" pitchFamily="49" charset="0"/>
              </a:rPr>
              <a:t>。</a:t>
            </a:r>
          </a:p>
        </p:txBody>
      </p:sp>
      <p:grpSp>
        <p:nvGrpSpPr>
          <p:cNvPr id="10" name="组合 9"/>
          <p:cNvGrpSpPr/>
          <p:nvPr/>
        </p:nvGrpSpPr>
        <p:grpSpPr>
          <a:xfrm>
            <a:off x="5407021" y="5357826"/>
            <a:ext cx="1593871" cy="912833"/>
            <a:chOff x="5407021" y="5500702"/>
            <a:chExt cx="1593871" cy="912833"/>
          </a:xfrm>
        </p:grpSpPr>
        <p:sp>
          <p:nvSpPr>
            <p:cNvPr id="11" name="Rectangle 6"/>
            <p:cNvSpPr>
              <a:spLocks noChangeArrowheads="1"/>
            </p:cNvSpPr>
            <p:nvPr/>
          </p:nvSpPr>
          <p:spPr bwMode="auto">
            <a:xfrm>
              <a:off x="5407021" y="5981735"/>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000" dirty="0">
                <a:solidFill>
                  <a:srgbClr val="0000FF"/>
                </a:solidFill>
                <a:latin typeface="Consolas" pitchFamily="49" charset="0"/>
                <a:cs typeface="Consolas" pitchFamily="49" charset="0"/>
              </a:endParaRPr>
            </a:p>
          </p:txBody>
        </p:sp>
        <p:sp>
          <p:nvSpPr>
            <p:cNvPr id="12" name="Rectangle 7"/>
            <p:cNvSpPr>
              <a:spLocks noChangeArrowheads="1"/>
            </p:cNvSpPr>
            <p:nvPr/>
          </p:nvSpPr>
          <p:spPr bwMode="auto">
            <a:xfrm>
              <a:off x="5948358" y="5981735"/>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2000" i="1" dirty="0" err="1">
                  <a:solidFill>
                    <a:srgbClr val="3333FF"/>
                  </a:solidFill>
                  <a:latin typeface="Consolas" pitchFamily="49" charset="0"/>
                  <a:cs typeface="Consolas" pitchFamily="49" charset="0"/>
                </a:rPr>
                <a:t>a</a:t>
              </a:r>
              <a:r>
                <a:rPr lang="en-US" altLang="zh-CN" sz="2000" i="1" baseline="-25000" dirty="0" err="1">
                  <a:solidFill>
                    <a:srgbClr val="3333FF"/>
                  </a:solidFill>
                  <a:latin typeface="Consolas" pitchFamily="49" charset="0"/>
                  <a:cs typeface="Consolas" pitchFamily="49" charset="0"/>
                </a:rPr>
                <a:t>i</a:t>
              </a:r>
              <a:endParaRPr lang="zh-CN" altLang="zh-CN" sz="2000" i="1" baseline="-25000" dirty="0">
                <a:solidFill>
                  <a:srgbClr val="3333FF"/>
                </a:solidFill>
                <a:latin typeface="Consolas" pitchFamily="49" charset="0"/>
                <a:cs typeface="Consolas" pitchFamily="49" charset="0"/>
              </a:endParaRPr>
            </a:p>
          </p:txBody>
        </p:sp>
        <p:sp>
          <p:nvSpPr>
            <p:cNvPr id="13" name="Arc 35"/>
            <p:cNvSpPr>
              <a:spLocks/>
            </p:cNvSpPr>
            <p:nvPr/>
          </p:nvSpPr>
          <p:spPr bwMode="auto">
            <a:xfrm>
              <a:off x="5854712" y="562771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14" name="Text Box 36"/>
            <p:cNvSpPr txBox="1">
              <a:spLocks noChangeArrowheads="1"/>
            </p:cNvSpPr>
            <p:nvPr/>
          </p:nvSpPr>
          <p:spPr bwMode="auto">
            <a:xfrm>
              <a:off x="5673737" y="5500702"/>
              <a:ext cx="431800" cy="461665"/>
            </a:xfrm>
            <a:prstGeom prst="rect">
              <a:avLst/>
            </a:prstGeom>
            <a:noFill/>
            <a:ln w="9525">
              <a:noFill/>
              <a:miter lim="800000"/>
              <a:headEnd/>
              <a:tailEnd/>
            </a:ln>
            <a:effectLst/>
          </p:spPr>
          <p:txBody>
            <a:bodyPr>
              <a:spAutoFit/>
            </a:bodyPr>
            <a:lstStyle/>
            <a:p>
              <a:pPr algn="l">
                <a:spcBef>
                  <a:spcPct val="50000"/>
                </a:spcBef>
              </a:pPr>
              <a:r>
                <a:rPr lang="en-US" altLang="zh-CN" dirty="0">
                  <a:latin typeface="Consolas" pitchFamily="49" charset="0"/>
                  <a:cs typeface="Consolas" pitchFamily="49" charset="0"/>
                </a:rPr>
                <a:t>s</a:t>
              </a:r>
            </a:p>
          </p:txBody>
        </p:sp>
        <p:sp>
          <p:nvSpPr>
            <p:cNvPr id="15" name="Rectangle 6"/>
            <p:cNvSpPr>
              <a:spLocks noChangeArrowheads="1"/>
            </p:cNvSpPr>
            <p:nvPr/>
          </p:nvSpPr>
          <p:spPr bwMode="auto">
            <a:xfrm>
              <a:off x="6461142" y="5981735"/>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dirty="0">
                <a:solidFill>
                  <a:srgbClr val="3333FF"/>
                </a:solidFill>
                <a:latin typeface="Consolas" pitchFamily="49" charset="0"/>
                <a:cs typeface="Consolas" pitchFamily="49" charset="0"/>
              </a:endParaRPr>
            </a:p>
          </p:txBody>
        </p:sp>
      </p:grpSp>
      <p:grpSp>
        <p:nvGrpSpPr>
          <p:cNvPr id="16" name="组合 15"/>
          <p:cNvGrpSpPr/>
          <p:nvPr/>
        </p:nvGrpSpPr>
        <p:grpSpPr>
          <a:xfrm>
            <a:off x="3857620" y="5286388"/>
            <a:ext cx="3500461" cy="1285860"/>
            <a:chOff x="3857621" y="5429264"/>
            <a:chExt cx="3500461" cy="1285860"/>
          </a:xfrm>
        </p:grpSpPr>
        <p:sp>
          <p:nvSpPr>
            <p:cNvPr id="17" name="椭圆 16"/>
            <p:cNvSpPr/>
            <p:nvPr/>
          </p:nvSpPr>
          <p:spPr>
            <a:xfrm>
              <a:off x="4929190" y="5429264"/>
              <a:ext cx="2428892" cy="1285860"/>
            </a:xfrm>
            <a:prstGeom prst="ellipse">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8" name="下弧形箭头 17"/>
            <p:cNvSpPr/>
            <p:nvPr/>
          </p:nvSpPr>
          <p:spPr>
            <a:xfrm rot="10800000">
              <a:off x="3857621" y="5572140"/>
              <a:ext cx="1071569" cy="357191"/>
            </a:xfrm>
            <a:prstGeom prst="curvedUp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
          <p:nvSpPr>
            <p:cNvPr id="19" name="TextBox 18"/>
            <p:cNvSpPr txBox="1"/>
            <p:nvPr/>
          </p:nvSpPr>
          <p:spPr>
            <a:xfrm>
              <a:off x="3929058" y="5786454"/>
              <a:ext cx="1000132" cy="400110"/>
            </a:xfrm>
            <a:prstGeom prst="rect">
              <a:avLst/>
            </a:prstGeom>
            <a:noFill/>
          </p:spPr>
          <p:txBody>
            <a:bodyPr wrap="square" rtlCol="0">
              <a:spAutoFit/>
            </a:bodyPr>
            <a:lstStyle/>
            <a:p>
              <a:r>
                <a:rPr lang="zh-CN" altLang="en-US" sz="2000" dirty="0">
                  <a:latin typeface="Consolas" pitchFamily="49" charset="0"/>
                  <a:ea typeface="楷体" pitchFamily="49" charset="-122"/>
                  <a:cs typeface="Consolas" pitchFamily="49" charset="0"/>
                </a:rPr>
                <a:t>插入</a:t>
              </a:r>
            </a:p>
          </p:txBody>
        </p:sp>
      </p:grpSp>
      <p:grpSp>
        <p:nvGrpSpPr>
          <p:cNvPr id="22" name="组合 21"/>
          <p:cNvGrpSpPr/>
          <p:nvPr/>
        </p:nvGrpSpPr>
        <p:grpSpPr>
          <a:xfrm>
            <a:off x="1571604" y="5214950"/>
            <a:ext cx="2111386" cy="1055709"/>
            <a:chOff x="1571604" y="5214950"/>
            <a:chExt cx="2111386" cy="1055709"/>
          </a:xfrm>
        </p:grpSpPr>
        <p:sp>
          <p:nvSpPr>
            <p:cNvPr id="5" name="Rectangle 6"/>
            <p:cNvSpPr>
              <a:spLocks noChangeArrowheads="1"/>
            </p:cNvSpPr>
            <p:nvPr/>
          </p:nvSpPr>
          <p:spPr bwMode="auto">
            <a:xfrm>
              <a:off x="2089119" y="5838859"/>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000" dirty="0">
                <a:solidFill>
                  <a:srgbClr val="0000FF"/>
                </a:solidFill>
                <a:latin typeface="Consolas" pitchFamily="49" charset="0"/>
                <a:cs typeface="Consolas" pitchFamily="49" charset="0"/>
              </a:endParaRPr>
            </a:p>
          </p:txBody>
        </p:sp>
        <p:sp>
          <p:nvSpPr>
            <p:cNvPr id="6" name="Rectangle 7"/>
            <p:cNvSpPr>
              <a:spLocks noChangeArrowheads="1"/>
            </p:cNvSpPr>
            <p:nvPr/>
          </p:nvSpPr>
          <p:spPr bwMode="auto">
            <a:xfrm>
              <a:off x="2630456" y="5838859"/>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7" name="Arc 35"/>
            <p:cNvSpPr>
              <a:spLocks/>
            </p:cNvSpPr>
            <p:nvPr/>
          </p:nvSpPr>
          <p:spPr bwMode="auto">
            <a:xfrm>
              <a:off x="1931967" y="5484841"/>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8" name="Text Box 36"/>
            <p:cNvSpPr txBox="1">
              <a:spLocks noChangeArrowheads="1"/>
            </p:cNvSpPr>
            <p:nvPr/>
          </p:nvSpPr>
          <p:spPr bwMode="auto">
            <a:xfrm>
              <a:off x="1571604" y="5429264"/>
              <a:ext cx="431800" cy="457200"/>
            </a:xfrm>
            <a:prstGeom prst="rect">
              <a:avLst/>
            </a:prstGeom>
            <a:noFill/>
            <a:ln w="9525">
              <a:noFill/>
              <a:miter lim="800000"/>
              <a:headEnd/>
              <a:tailEnd/>
            </a:ln>
            <a:effectLst/>
          </p:spPr>
          <p:txBody>
            <a:bodyPr>
              <a:spAutoFit/>
            </a:bodyPr>
            <a:lstStyle/>
            <a:p>
              <a:pPr algn="l">
                <a:spcBef>
                  <a:spcPct val="50000"/>
                </a:spcBef>
              </a:pPr>
              <a:r>
                <a:rPr lang="en-US" altLang="zh-CN" dirty="0">
                  <a:latin typeface="Consolas" pitchFamily="49" charset="0"/>
                  <a:cs typeface="Consolas" pitchFamily="49" charset="0"/>
                </a:rPr>
                <a:t>L</a:t>
              </a:r>
            </a:p>
          </p:txBody>
        </p:sp>
        <p:sp>
          <p:nvSpPr>
            <p:cNvPr id="9" name="Rectangle 6"/>
            <p:cNvSpPr>
              <a:spLocks noChangeArrowheads="1"/>
            </p:cNvSpPr>
            <p:nvPr/>
          </p:nvSpPr>
          <p:spPr bwMode="auto">
            <a:xfrm>
              <a:off x="3143240" y="5838859"/>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dirty="0">
                <a:solidFill>
                  <a:srgbClr val="3333FF"/>
                </a:solidFill>
                <a:latin typeface="Consolas" pitchFamily="49" charset="0"/>
                <a:cs typeface="Consolas" pitchFamily="49" charset="0"/>
              </a:endParaRPr>
            </a:p>
          </p:txBody>
        </p:sp>
        <p:sp>
          <p:nvSpPr>
            <p:cNvPr id="20" name="Arc 35"/>
            <p:cNvSpPr>
              <a:spLocks/>
            </p:cNvSpPr>
            <p:nvPr/>
          </p:nvSpPr>
          <p:spPr bwMode="auto">
            <a:xfrm>
              <a:off x="2711440" y="5484841"/>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21" name="Text Box 36"/>
            <p:cNvSpPr txBox="1">
              <a:spLocks noChangeArrowheads="1"/>
            </p:cNvSpPr>
            <p:nvPr/>
          </p:nvSpPr>
          <p:spPr bwMode="auto">
            <a:xfrm>
              <a:off x="2425688" y="5214950"/>
              <a:ext cx="431800" cy="457200"/>
            </a:xfrm>
            <a:prstGeom prst="rect">
              <a:avLst/>
            </a:prstGeom>
            <a:noFill/>
            <a:ln w="9525">
              <a:noFill/>
              <a:miter lim="800000"/>
              <a:headEnd/>
              <a:tailEnd/>
            </a:ln>
            <a:effectLst/>
          </p:spPr>
          <p:txBody>
            <a:bodyPr>
              <a:spAutoFit/>
            </a:bodyPr>
            <a:lstStyle/>
            <a:p>
              <a:pPr algn="l">
                <a:spcBef>
                  <a:spcPct val="50000"/>
                </a:spcBef>
              </a:pPr>
              <a:r>
                <a:rPr lang="en-US" altLang="zh-CN" dirty="0">
                  <a:latin typeface="Consolas" pitchFamily="49" charset="0"/>
                  <a:cs typeface="Consolas" pitchFamily="49" charset="0"/>
                </a:rPr>
                <a:t>r</a:t>
              </a:r>
            </a:p>
          </p:txBody>
        </p:sp>
      </p:grpSp>
      <p:sp>
        <p:nvSpPr>
          <p:cNvPr id="2" name="幻灯片编号占位符 1"/>
          <p:cNvSpPr>
            <a:spLocks noGrp="1"/>
          </p:cNvSpPr>
          <p:nvPr>
            <p:ph type="sldNum" sz="quarter" idx="12"/>
          </p:nvPr>
        </p:nvSpPr>
        <p:spPr/>
        <p:txBody>
          <a:bodyPr/>
          <a:lstStyle/>
          <a:p>
            <a:fld id="{BC067DFE-42A7-4CB5-93C4-F2F97DA7580C}" type="slidenum">
              <a:rPr lang="en-US" altLang="zh-CN" smtClean="0"/>
              <a:pPr/>
              <a:t>98</a:t>
            </a:fld>
            <a:endParaRPr lang="en-US" altLang="zh-CN" dirty="0"/>
          </a:p>
        </p:txBody>
      </p:sp>
    </p:spTree>
    <p:custDataLst>
      <p:tags r:id="rId1"/>
    </p:custDataLst>
    <p:extLst>
      <p:ext uri="{BB962C8B-B14F-4D97-AF65-F5344CB8AC3E}">
        <p14:creationId xmlns:p14="http://schemas.microsoft.com/office/powerpoint/2010/main" val="145238558"/>
      </p:ext>
    </p:extLst>
  </p:cSld>
  <p:clrMapOvr>
    <a:masterClrMapping/>
  </p:clrMapOvr>
  <mc:AlternateContent xmlns:mc="http://schemas.openxmlformats.org/markup-compatibility/2006" xmlns:p14="http://schemas.microsoft.com/office/powerpoint/2010/main">
    <mc:Choice Requires="p14">
      <p:transition spd="slow" p14:dur="2000" advTm="60320"/>
    </mc:Choice>
    <mc:Fallback xmlns="">
      <p:transition xmlns:p14="http://schemas.microsoft.com/office/powerpoint/2010/main" spd="slow" advTm="6032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85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6850">
                                            <p:txEl>
                                              <p:pRg st="4" end="4"/>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06850">
                                            <p:txEl>
                                              <p:pRg st="5" end="5"/>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06850">
                                            <p:txEl>
                                              <p:pRg st="6" end="6"/>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06850">
                                            <p:txEl>
                                              <p:pRg st="7" end="7"/>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6850">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6850">
                                            <p:txEl>
                                              <p:pRg st="9" end="9"/>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0685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357158" y="571480"/>
            <a:ext cx="6602432" cy="461665"/>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square">
            <a:spAutoFit/>
          </a:bodyPr>
          <a:lstStyle/>
          <a:p>
            <a:pPr algn="just">
              <a:spcBef>
                <a:spcPct val="50000"/>
              </a:spcBef>
            </a:pPr>
            <a:r>
              <a:rPr lang="en-US" altLang="zh-CN" dirty="0">
                <a:solidFill>
                  <a:schemeClr val="bg1"/>
                </a:solidFill>
                <a:latin typeface="Consolas" pitchFamily="49" charset="0"/>
                <a:ea typeface="微软雅黑" pitchFamily="34" charset="-122"/>
                <a:cs typeface="Consolas" pitchFamily="49" charset="0"/>
              </a:rPr>
              <a:t>  3</a:t>
            </a:r>
            <a:r>
              <a:rPr lang="zh-CN" altLang="en-US" dirty="0">
                <a:solidFill>
                  <a:schemeClr val="bg1"/>
                </a:solidFill>
                <a:latin typeface="Consolas" pitchFamily="49" charset="0"/>
                <a:ea typeface="微软雅黑" pitchFamily="34" charset="-122"/>
                <a:cs typeface="Consolas" pitchFamily="49" charset="0"/>
              </a:rPr>
              <a:t>、线性表基本运算在双链表中的实现</a:t>
            </a:r>
          </a:p>
        </p:txBody>
      </p:sp>
      <p:sp>
        <p:nvSpPr>
          <p:cNvPr id="205827" name="Text Box 3"/>
          <p:cNvSpPr txBox="1">
            <a:spLocks noChangeArrowheads="1"/>
          </p:cNvSpPr>
          <p:nvPr/>
        </p:nvSpPr>
        <p:spPr bwMode="auto">
          <a:xfrm>
            <a:off x="357158" y="1467137"/>
            <a:ext cx="7358114" cy="430887"/>
          </a:xfrm>
          <a:prstGeom prst="rect">
            <a:avLst/>
          </a:prstGeom>
          <a:noFill/>
          <a:ln w="9525">
            <a:noFill/>
            <a:miter lim="800000"/>
            <a:headEnd/>
            <a:tailEnd/>
          </a:ln>
          <a:effectLst/>
        </p:spPr>
        <p:txBody>
          <a:bodyPr wrap="square">
            <a:spAutoFit/>
          </a:bodyPr>
          <a:lstStyle/>
          <a:p>
            <a:pPr algn="l">
              <a:spcBef>
                <a:spcPct val="50000"/>
              </a:spcBef>
            </a:pPr>
            <a:r>
              <a:rPr lang="zh-CN" altLang="en-US" sz="2200" dirty="0">
                <a:latin typeface="Consolas" pitchFamily="49" charset="0"/>
                <a:ea typeface="楷体" pitchFamily="49" charset="-122"/>
                <a:cs typeface="Consolas" pitchFamily="49" charset="0"/>
              </a:rPr>
              <a:t>和单</a:t>
            </a:r>
            <a:r>
              <a:rPr lang="zh-CN" altLang="en-US" sz="2200">
                <a:latin typeface="Consolas" pitchFamily="49" charset="0"/>
                <a:ea typeface="楷体" pitchFamily="49" charset="-122"/>
                <a:cs typeface="Consolas" pitchFamily="49" charset="0"/>
              </a:rPr>
              <a:t>链表相比，双</a:t>
            </a:r>
            <a:r>
              <a:rPr lang="zh-CN" altLang="en-US" sz="2200" dirty="0">
                <a:latin typeface="Consolas" pitchFamily="49" charset="0"/>
                <a:ea typeface="楷体" pitchFamily="49" charset="-122"/>
                <a:cs typeface="Consolas" pitchFamily="49" charset="0"/>
              </a:rPr>
              <a:t>链表</a:t>
            </a:r>
            <a:r>
              <a:rPr lang="zh-CN" altLang="en-US" sz="2200" dirty="0">
                <a:solidFill>
                  <a:srgbClr val="FF00FF"/>
                </a:solidFill>
                <a:latin typeface="Consolas" pitchFamily="49" charset="0"/>
                <a:ea typeface="楷体" pitchFamily="49" charset="-122"/>
                <a:cs typeface="Consolas" pitchFamily="49" charset="0"/>
              </a:rPr>
              <a:t>主要是插入和删除运算不同</a:t>
            </a:r>
            <a:r>
              <a:rPr lang="zh-CN" altLang="en-US" sz="2200" dirty="0">
                <a:latin typeface="Consolas" pitchFamily="49" charset="0"/>
                <a:ea typeface="楷体" pitchFamily="49" charset="-122"/>
                <a:cs typeface="Consolas" pitchFamily="49" charset="0"/>
              </a:rPr>
              <a:t>。</a:t>
            </a:r>
          </a:p>
        </p:txBody>
      </p:sp>
      <p:sp>
        <p:nvSpPr>
          <p:cNvPr id="4" name="Text Box 4"/>
          <p:cNvSpPr txBox="1">
            <a:spLocks noChangeArrowheads="1"/>
          </p:cNvSpPr>
          <p:nvPr/>
        </p:nvSpPr>
        <p:spPr bwMode="auto">
          <a:xfrm>
            <a:off x="360393" y="2857496"/>
            <a:ext cx="7712069" cy="271742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wrap="square" lIns="180000" tIns="180000" rIns="144000" bIns="216000">
            <a:spAutoFit/>
          </a:bodyPr>
          <a:lstStyle/>
          <a:p>
            <a:pPr algn="l">
              <a:lnSpc>
                <a:spcPct val="120000"/>
              </a:lnSpc>
              <a:spcBef>
                <a:spcPts val="0"/>
              </a:spcBef>
            </a:pPr>
            <a:r>
              <a:rPr lang="en-US" altLang="zh-CN" sz="1800" dirty="0">
                <a:solidFill>
                  <a:srgbClr val="0000FF"/>
                </a:solidFill>
                <a:latin typeface="Consolas" pitchFamily="49" charset="0"/>
                <a:ea typeface="仿宋" pitchFamily="49" charset="-122"/>
                <a:cs typeface="Consolas" pitchFamily="49" charset="0"/>
              </a:rPr>
              <a:t>bool </a:t>
            </a:r>
            <a:r>
              <a:rPr lang="en-US" altLang="zh-CN" sz="1800" dirty="0" err="1">
                <a:solidFill>
                  <a:srgbClr val="FF0000"/>
                </a:solidFill>
                <a:latin typeface="Consolas" pitchFamily="49" charset="0"/>
                <a:ea typeface="仿宋" pitchFamily="49" charset="-122"/>
                <a:cs typeface="Consolas" pitchFamily="49" charset="0"/>
              </a:rPr>
              <a:t>ListInsert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DLinkNode</a:t>
            </a:r>
            <a:r>
              <a:rPr lang="en-US" altLang="zh-CN" sz="1800" dirty="0">
                <a:solidFill>
                  <a:srgbClr val="0000FF"/>
                </a:solidFill>
                <a:latin typeface="Consolas" pitchFamily="49" charset="0"/>
                <a:ea typeface="仿宋" pitchFamily="49" charset="-122"/>
                <a:cs typeface="Consolas" pitchFamily="49" charset="0"/>
              </a:rPr>
              <a:t> *&amp;L</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ElemType</a:t>
            </a:r>
            <a:r>
              <a:rPr lang="en-US" altLang="zh-CN" sz="1800" dirty="0">
                <a:solidFill>
                  <a:srgbClr val="0000FF"/>
                </a:solidFill>
                <a:latin typeface="Consolas" pitchFamily="49" charset="0"/>
                <a:ea typeface="仿宋" pitchFamily="49" charset="-122"/>
                <a:cs typeface="Consolas" pitchFamily="49" charset="0"/>
              </a:rPr>
              <a:t> e)</a:t>
            </a:r>
          </a:p>
          <a:p>
            <a:pPr algn="l">
              <a:lnSpc>
                <a:spcPct val="1200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j=0;</a:t>
            </a:r>
          </a:p>
          <a:p>
            <a:pPr algn="l">
              <a:lnSpc>
                <a:spcPct val="1200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DLinkNode</a:t>
            </a:r>
            <a:r>
              <a:rPr lang="en-US" altLang="zh-CN" sz="1800" dirty="0">
                <a:solidFill>
                  <a:srgbClr val="0000FF"/>
                </a:solidFill>
                <a:latin typeface="Consolas" pitchFamily="49" charset="0"/>
                <a:ea typeface="仿宋" pitchFamily="49" charset="-122"/>
                <a:cs typeface="Consolas" pitchFamily="49" charset="0"/>
              </a:rPr>
              <a:t> *p=L</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*s;	      	</a:t>
            </a:r>
            <a:r>
              <a:rPr lang="en-US" altLang="zh-CN" sz="1800" dirty="0">
                <a:solidFill>
                  <a:srgbClr val="00B0F0"/>
                </a:solidFill>
                <a:latin typeface="Consolas" pitchFamily="49" charset="0"/>
                <a:ea typeface="仿宋" pitchFamily="49" charset="-122"/>
                <a:cs typeface="Consolas" pitchFamily="49" charset="0"/>
              </a:rPr>
              <a:t>//p</a:t>
            </a:r>
            <a:r>
              <a:rPr lang="zh-CN" altLang="en-US" sz="1800" dirty="0">
                <a:solidFill>
                  <a:srgbClr val="00B0F0"/>
                </a:solidFill>
                <a:latin typeface="Consolas" pitchFamily="49" charset="0"/>
                <a:ea typeface="仿宋" pitchFamily="49" charset="-122"/>
                <a:cs typeface="Consolas" pitchFamily="49" charset="0"/>
              </a:rPr>
              <a:t>指向头结点，</a:t>
            </a:r>
            <a:r>
              <a:rPr lang="en-US" altLang="zh-CN" sz="1800" dirty="0">
                <a:solidFill>
                  <a:srgbClr val="00B0F0"/>
                </a:solidFill>
                <a:latin typeface="Consolas" pitchFamily="49" charset="0"/>
                <a:ea typeface="仿宋" pitchFamily="49" charset="-122"/>
                <a:cs typeface="Consolas" pitchFamily="49" charset="0"/>
              </a:rPr>
              <a:t>j</a:t>
            </a:r>
            <a:r>
              <a:rPr lang="zh-CN" altLang="en-US" sz="1800" dirty="0">
                <a:solidFill>
                  <a:srgbClr val="00B0F0"/>
                </a:solidFill>
                <a:latin typeface="Consolas" pitchFamily="49" charset="0"/>
                <a:ea typeface="仿宋" pitchFamily="49" charset="-122"/>
                <a:cs typeface="Consolas" pitchFamily="49" charset="0"/>
              </a:rPr>
              <a:t>设置为</a:t>
            </a:r>
            <a:r>
              <a:rPr lang="en-US" altLang="zh-CN" sz="1800" dirty="0">
                <a:solidFill>
                  <a:srgbClr val="00B0F0"/>
                </a:solidFill>
                <a:latin typeface="Consolas" pitchFamily="49" charset="0"/>
                <a:ea typeface="仿宋" pitchFamily="49" charset="-122"/>
                <a:cs typeface="Consolas" pitchFamily="49" charset="0"/>
              </a:rPr>
              <a:t>0</a:t>
            </a:r>
          </a:p>
          <a:p>
            <a:pPr algn="l">
              <a:lnSpc>
                <a:spcPct val="1200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while (j&lt;i-1 &amp;&amp; p!=NULL)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查找第</a:t>
            </a:r>
            <a:r>
              <a:rPr lang="en-US" altLang="zh-CN" sz="1800" dirty="0">
                <a:solidFill>
                  <a:srgbClr val="00B0F0"/>
                </a:solidFill>
                <a:latin typeface="Consolas" pitchFamily="49" charset="0"/>
                <a:ea typeface="仿宋" pitchFamily="49" charset="-122"/>
                <a:cs typeface="Consolas" pitchFamily="49" charset="0"/>
              </a:rPr>
              <a:t>i-1</a:t>
            </a:r>
            <a:r>
              <a:rPr lang="zh-CN" altLang="en-US" sz="1800" dirty="0">
                <a:solidFill>
                  <a:srgbClr val="00B0F0"/>
                </a:solidFill>
                <a:latin typeface="Consolas" pitchFamily="49" charset="0"/>
                <a:ea typeface="仿宋" pitchFamily="49" charset="-122"/>
                <a:cs typeface="Consolas" pitchFamily="49" charset="0"/>
              </a:rPr>
              <a:t>个结点</a:t>
            </a:r>
          </a:p>
          <a:p>
            <a:pPr algn="l">
              <a:lnSpc>
                <a:spcPct val="120000"/>
              </a:lnSpc>
              <a:spcBef>
                <a:spcPts val="0"/>
              </a:spcBef>
            </a:pPr>
            <a:r>
              <a:rPr lang="zh-CN" altLang="en-US" sz="1800" dirty="0">
                <a:solidFill>
                  <a:srgbClr val="FF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  j++;</a:t>
            </a:r>
          </a:p>
          <a:p>
            <a:pPr algn="l">
              <a:lnSpc>
                <a:spcPct val="120000"/>
              </a:lnSpc>
              <a:spcBef>
                <a:spcPts val="0"/>
              </a:spcBef>
            </a:pPr>
            <a:r>
              <a:rPr lang="en-US" altLang="zh-CN" sz="1800" dirty="0">
                <a:solidFill>
                  <a:srgbClr val="FF00FF"/>
                </a:solidFill>
                <a:latin typeface="Consolas" pitchFamily="49" charset="0"/>
                <a:ea typeface="仿宋" pitchFamily="49" charset="-122"/>
                <a:cs typeface="Consolas" pitchFamily="49" charset="0"/>
              </a:rPr>
              <a:t>      p=p-&gt;next;</a:t>
            </a:r>
          </a:p>
          <a:p>
            <a:pPr algn="l">
              <a:lnSpc>
                <a:spcPct val="120000"/>
              </a:lnSpc>
              <a:spcBef>
                <a:spcPts val="0"/>
              </a:spcBef>
            </a:pPr>
            <a:r>
              <a:rPr lang="en-US" altLang="zh-CN" sz="1800" dirty="0">
                <a:solidFill>
                  <a:srgbClr val="FF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a:t>
            </a:r>
          </a:p>
        </p:txBody>
      </p:sp>
      <p:sp>
        <p:nvSpPr>
          <p:cNvPr id="5" name="TextBox 4"/>
          <p:cNvSpPr txBox="1"/>
          <p:nvPr/>
        </p:nvSpPr>
        <p:spPr>
          <a:xfrm>
            <a:off x="431831" y="2214554"/>
            <a:ext cx="3357586" cy="430887"/>
          </a:xfrm>
          <a:prstGeom prst="rect">
            <a:avLst/>
          </a:prstGeom>
          <a:noFill/>
        </p:spPr>
        <p:txBody>
          <a:bodyPr wrap="square" rtlCol="0">
            <a:spAutoFit/>
          </a:bodyPr>
          <a:lstStyle/>
          <a:p>
            <a:pPr algn="l"/>
            <a:r>
              <a:rPr lang="zh-CN" altLang="en-US" sz="2200">
                <a:latin typeface="Consolas" pitchFamily="49" charset="0"/>
                <a:ea typeface="楷体" pitchFamily="49" charset="-122"/>
                <a:cs typeface="Consolas" pitchFamily="49" charset="0"/>
                <a:sym typeface="Wingdings"/>
              </a:rPr>
              <a:t> </a:t>
            </a:r>
            <a:r>
              <a:rPr lang="zh-CN" altLang="en-US" sz="2200">
                <a:latin typeface="Consolas" pitchFamily="49" charset="0"/>
                <a:ea typeface="楷体" pitchFamily="49" charset="-122"/>
                <a:cs typeface="Consolas" pitchFamily="49" charset="0"/>
              </a:rPr>
              <a:t>双</a:t>
            </a:r>
            <a:r>
              <a:rPr lang="zh-CN" altLang="en-US" sz="2200" dirty="0">
                <a:latin typeface="Consolas" pitchFamily="49" charset="0"/>
                <a:ea typeface="楷体" pitchFamily="49" charset="-122"/>
                <a:cs typeface="Consolas" pitchFamily="49" charset="0"/>
              </a:rPr>
              <a:t>链表的插入算法：</a:t>
            </a:r>
            <a:endParaRPr lang="zh-CN" altLang="en-US" sz="2200" dirty="0">
              <a:latin typeface="Consolas" pitchFamily="49" charset="0"/>
              <a:cs typeface="Consolas" pitchFamily="49" charset="0"/>
            </a:endParaRPr>
          </a:p>
        </p:txBody>
      </p:sp>
      <p:sp>
        <p:nvSpPr>
          <p:cNvPr id="6" name="TextBox 5"/>
          <p:cNvSpPr txBox="1"/>
          <p:nvPr/>
        </p:nvSpPr>
        <p:spPr>
          <a:xfrm>
            <a:off x="2717848" y="5672096"/>
            <a:ext cx="2571768" cy="400110"/>
          </a:xfrm>
          <a:prstGeom prst="rect">
            <a:avLst/>
          </a:prstGeom>
          <a:noFill/>
        </p:spPr>
        <p:txBody>
          <a:bodyPr wrap="square" rtlCol="0">
            <a:spAutoFit/>
          </a:bodyPr>
          <a:lstStyle/>
          <a:p>
            <a:pPr algn="l"/>
            <a:r>
              <a:rPr lang="zh-CN" altLang="en-US" sz="2000" dirty="0">
                <a:latin typeface="Consolas" pitchFamily="49" charset="0"/>
                <a:ea typeface="楷体" pitchFamily="49" charset="-122"/>
                <a:cs typeface="Consolas" pitchFamily="49" charset="0"/>
              </a:rPr>
              <a:t>查找第</a:t>
            </a:r>
            <a:r>
              <a:rPr lang="en-US" altLang="zh-CN" sz="2000" i="1" err="1">
                <a:latin typeface="Consolas" pitchFamily="49" charset="0"/>
                <a:ea typeface="楷体" pitchFamily="49" charset="-122"/>
                <a:cs typeface="Consolas" pitchFamily="49" charset="0"/>
              </a:rPr>
              <a:t>i</a:t>
            </a:r>
            <a:r>
              <a:rPr lang="en-US" altLang="zh-CN" sz="2000">
                <a:latin typeface="Consolas" pitchFamily="49" charset="0"/>
                <a:cs typeface="Consolas" pitchFamily="49" charset="0"/>
              </a:rPr>
              <a:t>-</a:t>
            </a:r>
            <a:r>
              <a:rPr lang="en-US" altLang="zh-CN" sz="2000">
                <a:latin typeface="Consolas" pitchFamily="49" charset="0"/>
                <a:ea typeface="楷体" pitchFamily="49" charset="-122"/>
                <a:cs typeface="Consolas" pitchFamily="49" charset="0"/>
              </a:rPr>
              <a:t>1</a:t>
            </a:r>
            <a:r>
              <a:rPr lang="zh-CN" altLang="en-US" sz="2000">
                <a:latin typeface="Consolas" pitchFamily="49" charset="0"/>
                <a:ea typeface="楷体" pitchFamily="49" charset="-122"/>
                <a:cs typeface="Consolas" pitchFamily="49" charset="0"/>
              </a:rPr>
              <a:t>个结点</a:t>
            </a:r>
            <a:r>
              <a:rPr lang="en-US" altLang="zh-CN" sz="2000">
                <a:latin typeface="Consolas" pitchFamily="49" charset="0"/>
                <a:ea typeface="楷体" pitchFamily="49" charset="-122"/>
                <a:cs typeface="Consolas" pitchFamily="49" charset="0"/>
              </a:rPr>
              <a:t>p</a:t>
            </a:r>
            <a:endParaRPr lang="zh-CN" altLang="en-US" sz="2000" dirty="0">
              <a:latin typeface="Consolas" pitchFamily="49" charset="0"/>
              <a:cs typeface="Consolas" pitchFamily="49" charset="0"/>
            </a:endParaRPr>
          </a:p>
        </p:txBody>
      </p:sp>
      <p:sp>
        <p:nvSpPr>
          <p:cNvPr id="7" name="左大括号 6"/>
          <p:cNvSpPr/>
          <p:nvPr/>
        </p:nvSpPr>
        <p:spPr>
          <a:xfrm rot="16200000">
            <a:off x="3432228" y="2814576"/>
            <a:ext cx="285752" cy="5286412"/>
          </a:xfrm>
          <a:prstGeom prst="lef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 name="幻灯片编号占位符 1"/>
          <p:cNvSpPr>
            <a:spLocks noGrp="1"/>
          </p:cNvSpPr>
          <p:nvPr>
            <p:ph type="sldNum" sz="quarter" idx="12"/>
          </p:nvPr>
        </p:nvSpPr>
        <p:spPr/>
        <p:txBody>
          <a:bodyPr/>
          <a:lstStyle/>
          <a:p>
            <a:fld id="{BC067DFE-42A7-4CB5-93C4-F2F97DA7580C}" type="slidenum">
              <a:rPr lang="en-US" altLang="zh-CN" smtClean="0"/>
              <a:pPr/>
              <a:t>99</a:t>
            </a:fld>
            <a:endParaRPr lang="en-US" altLang="zh-CN" dirty="0"/>
          </a:p>
        </p:txBody>
      </p:sp>
    </p:spTree>
    <p:extLst>
      <p:ext uri="{BB962C8B-B14F-4D97-AF65-F5344CB8AC3E}">
        <p14:creationId xmlns:p14="http://schemas.microsoft.com/office/powerpoint/2010/main" val="1856276355"/>
      </p:ext>
    </p:extLst>
  </p:cSld>
  <p:clrMapOvr>
    <a:masterClrMapping/>
  </p:clrMapOvr>
  <mc:AlternateContent xmlns:mc="http://schemas.openxmlformats.org/markup-compatibility/2006" xmlns:p14="http://schemas.microsoft.com/office/powerpoint/2010/main">
    <mc:Choice Requires="p14">
      <p:transition spd="slow" p14:dur="2000" advTm="16612"/>
    </mc:Choice>
    <mc:Fallback xmlns="">
      <p:transition xmlns:p14="http://schemas.microsoft.com/office/powerpoint/2010/main" spd="slow" advTm="16612"/>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3.8|23.9"/>
</p:tagLst>
</file>

<file path=ppt/tags/tag10.xml><?xml version="1.0" encoding="utf-8"?>
<p:tagLst xmlns:a="http://schemas.openxmlformats.org/drawingml/2006/main" xmlns:r="http://schemas.openxmlformats.org/officeDocument/2006/relationships" xmlns:p="http://schemas.openxmlformats.org/presentationml/2006/main">
  <p:tag name="TIMING" val="|2.9"/>
</p:tagLst>
</file>

<file path=ppt/tags/tag11.xml><?xml version="1.0" encoding="utf-8"?>
<p:tagLst xmlns:a="http://schemas.openxmlformats.org/drawingml/2006/main" xmlns:r="http://schemas.openxmlformats.org/officeDocument/2006/relationships" xmlns:p="http://schemas.openxmlformats.org/presentationml/2006/main">
  <p:tag name="TIMING" val="|5.9|1.2"/>
</p:tagLst>
</file>

<file path=ppt/tags/tag12.xml><?xml version="1.0" encoding="utf-8"?>
<p:tagLst xmlns:a="http://schemas.openxmlformats.org/drawingml/2006/main" xmlns:r="http://schemas.openxmlformats.org/officeDocument/2006/relationships" xmlns:p="http://schemas.openxmlformats.org/presentationml/2006/main">
  <p:tag name="TIMING" val="|3.5|0.8|31.2"/>
</p:tagLst>
</file>

<file path=ppt/tags/tag13.xml><?xml version="1.0" encoding="utf-8"?>
<p:tagLst xmlns:a="http://schemas.openxmlformats.org/drawingml/2006/main" xmlns:r="http://schemas.openxmlformats.org/officeDocument/2006/relationships" xmlns:p="http://schemas.openxmlformats.org/presentationml/2006/main">
  <p:tag name="TIMING" val="|5.5|0.5|0.6"/>
</p:tagLst>
</file>

<file path=ppt/tags/tag14.xml><?xml version="1.0" encoding="utf-8"?>
<p:tagLst xmlns:a="http://schemas.openxmlformats.org/drawingml/2006/main" xmlns:r="http://schemas.openxmlformats.org/officeDocument/2006/relationships" xmlns:p="http://schemas.openxmlformats.org/presentationml/2006/main">
  <p:tag name="TIMING" val="|15.2|1|0.5|0.5|0.2|0.2|0.2"/>
</p:tagLst>
</file>

<file path=ppt/tags/tag15.xml><?xml version="1.0" encoding="utf-8"?>
<p:tagLst xmlns:a="http://schemas.openxmlformats.org/drawingml/2006/main" xmlns:r="http://schemas.openxmlformats.org/officeDocument/2006/relationships" xmlns:p="http://schemas.openxmlformats.org/presentationml/2006/main">
  <p:tag name="TIMING" val="|0.8|1.2|0.7|0.8|0.4|0.5|0.1|0.3|0.2|0.4|0.1|0.5|0.1|0.5"/>
</p:tagLst>
</file>

<file path=ppt/tags/tag16.xml><?xml version="1.0" encoding="utf-8"?>
<p:tagLst xmlns:a="http://schemas.openxmlformats.org/drawingml/2006/main" xmlns:r="http://schemas.openxmlformats.org/officeDocument/2006/relationships" xmlns:p="http://schemas.openxmlformats.org/presentationml/2006/main">
  <p:tag name="TIMING" val="|7.7|15.4|1.3"/>
</p:tagLst>
</file>

<file path=ppt/tags/tag17.xml><?xml version="1.0" encoding="utf-8"?>
<p:tagLst xmlns:a="http://schemas.openxmlformats.org/drawingml/2006/main" xmlns:r="http://schemas.openxmlformats.org/officeDocument/2006/relationships" xmlns:p="http://schemas.openxmlformats.org/presentationml/2006/main">
  <p:tag name="TIMING" val="|4.7|15.3|1.1|1|23.6"/>
</p:tagLst>
</file>

<file path=ppt/tags/tag18.xml><?xml version="1.0" encoding="utf-8"?>
<p:tagLst xmlns:a="http://schemas.openxmlformats.org/drawingml/2006/main" xmlns:r="http://schemas.openxmlformats.org/officeDocument/2006/relationships" xmlns:p="http://schemas.openxmlformats.org/presentationml/2006/main">
  <p:tag name="TIMING" val="|3.8|0.5|0.2|0.2|0.2|0.5|0.2"/>
</p:tagLst>
</file>

<file path=ppt/tags/tag19.xml><?xml version="1.0" encoding="utf-8"?>
<p:tagLst xmlns:a="http://schemas.openxmlformats.org/drawingml/2006/main" xmlns:r="http://schemas.openxmlformats.org/officeDocument/2006/relationships" xmlns:p="http://schemas.openxmlformats.org/presentationml/2006/main">
  <p:tag name="TIMING" val="|0.1|0.5|0.4|0.5|0.6|0.5|0.4|0.2|0.2|0.5|0.2"/>
</p:tagLst>
</file>

<file path=ppt/tags/tag2.xml><?xml version="1.0" encoding="utf-8"?>
<p:tagLst xmlns:a="http://schemas.openxmlformats.org/drawingml/2006/main" xmlns:r="http://schemas.openxmlformats.org/officeDocument/2006/relationships" xmlns:p="http://schemas.openxmlformats.org/presentationml/2006/main">
  <p:tag name="TIMING" val="|6.6"/>
</p:tagLst>
</file>

<file path=ppt/tags/tag20.xml><?xml version="1.0" encoding="utf-8"?>
<p:tagLst xmlns:a="http://schemas.openxmlformats.org/drawingml/2006/main" xmlns:r="http://schemas.openxmlformats.org/officeDocument/2006/relationships" xmlns:p="http://schemas.openxmlformats.org/presentationml/2006/main">
  <p:tag name="TIMING" val="|7.6|10|1.4"/>
</p:tagLst>
</file>

<file path=ppt/tags/tag21.xml><?xml version="1.0" encoding="utf-8"?>
<p:tagLst xmlns:a="http://schemas.openxmlformats.org/drawingml/2006/main" xmlns:r="http://schemas.openxmlformats.org/officeDocument/2006/relationships" xmlns:p="http://schemas.openxmlformats.org/presentationml/2006/main">
  <p:tag name="TIMING" val="|0.7|9.1|0.6|5.9|11.4"/>
</p:tagLst>
</file>

<file path=ppt/tags/tag22.xml><?xml version="1.0" encoding="utf-8"?>
<p:tagLst xmlns:a="http://schemas.openxmlformats.org/drawingml/2006/main" xmlns:r="http://schemas.openxmlformats.org/officeDocument/2006/relationships" xmlns:p="http://schemas.openxmlformats.org/presentationml/2006/main">
  <p:tag name="TIMING" val="|17.8"/>
</p:tagLst>
</file>

<file path=ppt/tags/tag23.xml><?xml version="1.0" encoding="utf-8"?>
<p:tagLst xmlns:a="http://schemas.openxmlformats.org/drawingml/2006/main" xmlns:r="http://schemas.openxmlformats.org/officeDocument/2006/relationships" xmlns:p="http://schemas.openxmlformats.org/presentationml/2006/main">
  <p:tag name="TIMING" val="|47.9|1.4|0.7|0|0.2|0.2|0.2|0|0.1|0.2|0.2|0|0.5|0|0.3"/>
</p:tagLst>
</file>

<file path=ppt/tags/tag24.xml><?xml version="1.0" encoding="utf-8"?>
<p:tagLst xmlns:a="http://schemas.openxmlformats.org/drawingml/2006/main" xmlns:r="http://schemas.openxmlformats.org/officeDocument/2006/relationships" xmlns:p="http://schemas.openxmlformats.org/presentationml/2006/main">
  <p:tag name="TIMING" val="|2|0.4|0.6"/>
</p:tagLst>
</file>

<file path=ppt/tags/tag25.xml><?xml version="1.0" encoding="utf-8"?>
<p:tagLst xmlns:a="http://schemas.openxmlformats.org/drawingml/2006/main" xmlns:r="http://schemas.openxmlformats.org/officeDocument/2006/relationships" xmlns:p="http://schemas.openxmlformats.org/presentationml/2006/main">
  <p:tag name="TIMING" val="|4.9|15.7"/>
</p:tagLst>
</file>

<file path=ppt/tags/tag26.xml><?xml version="1.0" encoding="utf-8"?>
<p:tagLst xmlns:a="http://schemas.openxmlformats.org/drawingml/2006/main" xmlns:r="http://schemas.openxmlformats.org/officeDocument/2006/relationships" xmlns:p="http://schemas.openxmlformats.org/presentationml/2006/main">
  <p:tag name="TIMING" val="|1|1.3|0.2|0.2|0.2|0.2|0.2|0.2"/>
</p:tagLst>
</file>

<file path=ppt/tags/tag27.xml><?xml version="1.0" encoding="utf-8"?>
<p:tagLst xmlns:a="http://schemas.openxmlformats.org/drawingml/2006/main" xmlns:r="http://schemas.openxmlformats.org/officeDocument/2006/relationships" xmlns:p="http://schemas.openxmlformats.org/presentationml/2006/main">
  <p:tag name="TIMING" val="|16.6|2.3"/>
</p:tagLst>
</file>

<file path=ppt/tags/tag28.xml><?xml version="1.0" encoding="utf-8"?>
<p:tagLst xmlns:a="http://schemas.openxmlformats.org/drawingml/2006/main" xmlns:r="http://schemas.openxmlformats.org/officeDocument/2006/relationships" xmlns:p="http://schemas.openxmlformats.org/presentationml/2006/main">
  <p:tag name="TIMING" val="|2|1"/>
</p:tagLst>
</file>

<file path=ppt/tags/tag29.xml><?xml version="1.0" encoding="utf-8"?>
<p:tagLst xmlns:a="http://schemas.openxmlformats.org/drawingml/2006/main" xmlns:r="http://schemas.openxmlformats.org/officeDocument/2006/relationships" xmlns:p="http://schemas.openxmlformats.org/presentationml/2006/main">
  <p:tag name="TIMING" val="|36.4|1.4"/>
</p:tagLst>
</file>

<file path=ppt/tags/tag3.xml><?xml version="1.0" encoding="utf-8"?>
<p:tagLst xmlns:a="http://schemas.openxmlformats.org/drawingml/2006/main" xmlns:r="http://schemas.openxmlformats.org/officeDocument/2006/relationships" xmlns:p="http://schemas.openxmlformats.org/presentationml/2006/main">
  <p:tag name="TIMING" val="|20.2|2.3"/>
</p:tagLst>
</file>

<file path=ppt/tags/tag30.xml><?xml version="1.0" encoding="utf-8"?>
<p:tagLst xmlns:a="http://schemas.openxmlformats.org/drawingml/2006/main" xmlns:r="http://schemas.openxmlformats.org/officeDocument/2006/relationships" xmlns:p="http://schemas.openxmlformats.org/presentationml/2006/main">
  <p:tag name="TIMING" val="|21.3"/>
</p:tagLst>
</file>

<file path=ppt/tags/tag31.xml><?xml version="1.0" encoding="utf-8"?>
<p:tagLst xmlns:a="http://schemas.openxmlformats.org/drawingml/2006/main" xmlns:r="http://schemas.openxmlformats.org/officeDocument/2006/relationships" xmlns:p="http://schemas.openxmlformats.org/presentationml/2006/main">
  <p:tag name="TIMING" val="|8.5"/>
</p:tagLst>
</file>

<file path=ppt/tags/tag32.xml><?xml version="1.0" encoding="utf-8"?>
<p:tagLst xmlns:a="http://schemas.openxmlformats.org/drawingml/2006/main" xmlns:r="http://schemas.openxmlformats.org/officeDocument/2006/relationships" xmlns:p="http://schemas.openxmlformats.org/presentationml/2006/main">
  <p:tag name="TIMING" val="|2.1|12.1|9.6"/>
</p:tagLst>
</file>

<file path=ppt/tags/tag33.xml><?xml version="1.0" encoding="utf-8"?>
<p:tagLst xmlns:a="http://schemas.openxmlformats.org/drawingml/2006/main" xmlns:r="http://schemas.openxmlformats.org/officeDocument/2006/relationships" xmlns:p="http://schemas.openxmlformats.org/presentationml/2006/main">
  <p:tag name="TIMING" val="|1.3|13.9|3"/>
</p:tagLst>
</file>

<file path=ppt/tags/tag34.xml><?xml version="1.0" encoding="utf-8"?>
<p:tagLst xmlns:a="http://schemas.openxmlformats.org/drawingml/2006/main" xmlns:r="http://schemas.openxmlformats.org/officeDocument/2006/relationships" xmlns:p="http://schemas.openxmlformats.org/presentationml/2006/main">
  <p:tag name="TIMING" val="|2.4"/>
</p:tagLst>
</file>

<file path=ppt/tags/tag35.xml><?xml version="1.0" encoding="utf-8"?>
<p:tagLst xmlns:a="http://schemas.openxmlformats.org/drawingml/2006/main" xmlns:r="http://schemas.openxmlformats.org/officeDocument/2006/relationships" xmlns:p="http://schemas.openxmlformats.org/presentationml/2006/main">
  <p:tag name="TIMING" val="|15.9|24"/>
</p:tagLst>
</file>

<file path=ppt/tags/tag36.xml><?xml version="1.0" encoding="utf-8"?>
<p:tagLst xmlns:a="http://schemas.openxmlformats.org/drawingml/2006/main" xmlns:r="http://schemas.openxmlformats.org/officeDocument/2006/relationships" xmlns:p="http://schemas.openxmlformats.org/presentationml/2006/main">
  <p:tag name="TIMING" val="|2.9"/>
</p:tagLst>
</file>

<file path=ppt/tags/tag37.xml><?xml version="1.0" encoding="utf-8"?>
<p:tagLst xmlns:a="http://schemas.openxmlformats.org/drawingml/2006/main" xmlns:r="http://schemas.openxmlformats.org/officeDocument/2006/relationships" xmlns:p="http://schemas.openxmlformats.org/presentationml/2006/main">
  <p:tag name="TIMING" val="|5"/>
</p:tagLst>
</file>

<file path=ppt/tags/tag38.xml><?xml version="1.0" encoding="utf-8"?>
<p:tagLst xmlns:a="http://schemas.openxmlformats.org/drawingml/2006/main" xmlns:r="http://schemas.openxmlformats.org/officeDocument/2006/relationships" xmlns:p="http://schemas.openxmlformats.org/presentationml/2006/main">
  <p:tag name="TIMING" val="|17.9|29.2"/>
</p:tagLst>
</file>

<file path=ppt/tags/tag39.xml><?xml version="1.0" encoding="utf-8"?>
<p:tagLst xmlns:a="http://schemas.openxmlformats.org/drawingml/2006/main" xmlns:r="http://schemas.openxmlformats.org/officeDocument/2006/relationships" xmlns:p="http://schemas.openxmlformats.org/presentationml/2006/main">
  <p:tag name="TIMING" val="|3.6"/>
</p:tagLst>
</file>

<file path=ppt/tags/tag4.xml><?xml version="1.0" encoding="utf-8"?>
<p:tagLst xmlns:a="http://schemas.openxmlformats.org/drawingml/2006/main" xmlns:r="http://schemas.openxmlformats.org/officeDocument/2006/relationships" xmlns:p="http://schemas.openxmlformats.org/presentationml/2006/main">
  <p:tag name="TIMING" val="|20.8"/>
</p:tagLst>
</file>

<file path=ppt/tags/tag40.xml><?xml version="1.0" encoding="utf-8"?>
<p:tagLst xmlns:a="http://schemas.openxmlformats.org/drawingml/2006/main" xmlns:r="http://schemas.openxmlformats.org/officeDocument/2006/relationships" xmlns:p="http://schemas.openxmlformats.org/presentationml/2006/main">
  <p:tag name="TIMING" val="|1.7|28"/>
</p:tagLst>
</file>

<file path=ppt/tags/tag41.xml><?xml version="1.0" encoding="utf-8"?>
<p:tagLst xmlns:a="http://schemas.openxmlformats.org/drawingml/2006/main" xmlns:r="http://schemas.openxmlformats.org/officeDocument/2006/relationships" xmlns:p="http://schemas.openxmlformats.org/presentationml/2006/main">
  <p:tag name="TIMING" val="|4.2"/>
</p:tagLst>
</file>

<file path=ppt/tags/tag42.xml><?xml version="1.0" encoding="utf-8"?>
<p:tagLst xmlns:a="http://schemas.openxmlformats.org/drawingml/2006/main" xmlns:r="http://schemas.openxmlformats.org/officeDocument/2006/relationships" xmlns:p="http://schemas.openxmlformats.org/presentationml/2006/main">
  <p:tag name="TIMING" val="|11.7"/>
</p:tagLst>
</file>

<file path=ppt/tags/tag43.xml><?xml version="1.0" encoding="utf-8"?>
<p:tagLst xmlns:a="http://schemas.openxmlformats.org/drawingml/2006/main" xmlns:r="http://schemas.openxmlformats.org/officeDocument/2006/relationships" xmlns:p="http://schemas.openxmlformats.org/presentationml/2006/main">
  <p:tag name="TIMING" val="|15.6|0.6"/>
</p:tagLst>
</file>

<file path=ppt/tags/tag44.xml><?xml version="1.0" encoding="utf-8"?>
<p:tagLst xmlns:a="http://schemas.openxmlformats.org/drawingml/2006/main" xmlns:r="http://schemas.openxmlformats.org/officeDocument/2006/relationships" xmlns:p="http://schemas.openxmlformats.org/presentationml/2006/main">
  <p:tag name="TIMING" val="|3.6"/>
</p:tagLst>
</file>

<file path=ppt/tags/tag45.xml><?xml version="1.0" encoding="utf-8"?>
<p:tagLst xmlns:a="http://schemas.openxmlformats.org/drawingml/2006/main" xmlns:r="http://schemas.openxmlformats.org/officeDocument/2006/relationships" xmlns:p="http://schemas.openxmlformats.org/presentationml/2006/main">
  <p:tag name="TIMING" val="|9.1"/>
</p:tagLst>
</file>

<file path=ppt/tags/tag46.xml><?xml version="1.0" encoding="utf-8"?>
<p:tagLst xmlns:a="http://schemas.openxmlformats.org/drawingml/2006/main" xmlns:r="http://schemas.openxmlformats.org/officeDocument/2006/relationships" xmlns:p="http://schemas.openxmlformats.org/presentationml/2006/main">
  <p:tag name="TIMING" val="|1.4|1.3"/>
</p:tagLst>
</file>

<file path=ppt/tags/tag47.xml><?xml version="1.0" encoding="utf-8"?>
<p:tagLst xmlns:a="http://schemas.openxmlformats.org/drawingml/2006/main" xmlns:r="http://schemas.openxmlformats.org/officeDocument/2006/relationships" xmlns:p="http://schemas.openxmlformats.org/presentationml/2006/main">
  <p:tag name="TIMING" val="|1.1|0.5"/>
</p:tagLst>
</file>

<file path=ppt/tags/tag48.xml><?xml version="1.0" encoding="utf-8"?>
<p:tagLst xmlns:a="http://schemas.openxmlformats.org/drawingml/2006/main" xmlns:r="http://schemas.openxmlformats.org/officeDocument/2006/relationships" xmlns:p="http://schemas.openxmlformats.org/presentationml/2006/main">
  <p:tag name="TIMING" val="|0.8|0.7"/>
</p:tagLst>
</file>

<file path=ppt/tags/tag49.xml><?xml version="1.0" encoding="utf-8"?>
<p:tagLst xmlns:a="http://schemas.openxmlformats.org/drawingml/2006/main" xmlns:r="http://schemas.openxmlformats.org/officeDocument/2006/relationships" xmlns:p="http://schemas.openxmlformats.org/presentationml/2006/main">
  <p:tag name="TIMING" val="|2.6"/>
</p:tagLst>
</file>

<file path=ppt/tags/tag5.xml><?xml version="1.0" encoding="utf-8"?>
<p:tagLst xmlns:a="http://schemas.openxmlformats.org/drawingml/2006/main" xmlns:r="http://schemas.openxmlformats.org/officeDocument/2006/relationships" xmlns:p="http://schemas.openxmlformats.org/presentationml/2006/main">
  <p:tag name="TIMING" val="|36.3|25.5|13.8"/>
</p:tagLst>
</file>

<file path=ppt/tags/tag50.xml><?xml version="1.0" encoding="utf-8"?>
<p:tagLst xmlns:a="http://schemas.openxmlformats.org/drawingml/2006/main" xmlns:r="http://schemas.openxmlformats.org/officeDocument/2006/relationships" xmlns:p="http://schemas.openxmlformats.org/presentationml/2006/main">
  <p:tag name="TIMING" val="|5.9|1"/>
</p:tagLst>
</file>

<file path=ppt/tags/tag51.xml><?xml version="1.0" encoding="utf-8"?>
<p:tagLst xmlns:a="http://schemas.openxmlformats.org/drawingml/2006/main" xmlns:r="http://schemas.openxmlformats.org/officeDocument/2006/relationships" xmlns:p="http://schemas.openxmlformats.org/presentationml/2006/main">
  <p:tag name="TIMING" val="|0.8|0.9"/>
</p:tagLst>
</file>

<file path=ppt/tags/tag52.xml><?xml version="1.0" encoding="utf-8"?>
<p:tagLst xmlns:a="http://schemas.openxmlformats.org/drawingml/2006/main" xmlns:r="http://schemas.openxmlformats.org/officeDocument/2006/relationships" xmlns:p="http://schemas.openxmlformats.org/presentationml/2006/main">
  <p:tag name="TIMING" val="|3.6"/>
</p:tagLst>
</file>

<file path=ppt/tags/tag53.xml><?xml version="1.0" encoding="utf-8"?>
<p:tagLst xmlns:a="http://schemas.openxmlformats.org/drawingml/2006/main" xmlns:r="http://schemas.openxmlformats.org/officeDocument/2006/relationships" xmlns:p="http://schemas.openxmlformats.org/presentationml/2006/main">
  <p:tag name="TIMING" val="|1"/>
</p:tagLst>
</file>

<file path=ppt/tags/tag54.xml><?xml version="1.0" encoding="utf-8"?>
<p:tagLst xmlns:a="http://schemas.openxmlformats.org/drawingml/2006/main" xmlns:r="http://schemas.openxmlformats.org/officeDocument/2006/relationships" xmlns:p="http://schemas.openxmlformats.org/presentationml/2006/main">
  <p:tag name="TIMING" val="|7.4"/>
</p:tagLst>
</file>

<file path=ppt/tags/tag55.xml><?xml version="1.0" encoding="utf-8"?>
<p:tagLst xmlns:a="http://schemas.openxmlformats.org/drawingml/2006/main" xmlns:r="http://schemas.openxmlformats.org/officeDocument/2006/relationships" xmlns:p="http://schemas.openxmlformats.org/presentationml/2006/main">
  <p:tag name="TIMING" val="|1|0.5|0.4"/>
</p:tagLst>
</file>

<file path=ppt/tags/tag56.xml><?xml version="1.0" encoding="utf-8"?>
<p:tagLst xmlns:a="http://schemas.openxmlformats.org/drawingml/2006/main" xmlns:r="http://schemas.openxmlformats.org/officeDocument/2006/relationships" xmlns:p="http://schemas.openxmlformats.org/presentationml/2006/main">
  <p:tag name="TIMING" val="|3.9|0.9"/>
</p:tagLst>
</file>

<file path=ppt/tags/tag57.xml><?xml version="1.0" encoding="utf-8"?>
<p:tagLst xmlns:a="http://schemas.openxmlformats.org/drawingml/2006/main" xmlns:r="http://schemas.openxmlformats.org/officeDocument/2006/relationships" xmlns:p="http://schemas.openxmlformats.org/presentationml/2006/main">
  <p:tag name="TIMING" val="|38.2|2.5|0.7"/>
</p:tagLst>
</file>

<file path=ppt/tags/tag58.xml><?xml version="1.0" encoding="utf-8"?>
<p:tagLst xmlns:a="http://schemas.openxmlformats.org/drawingml/2006/main" xmlns:r="http://schemas.openxmlformats.org/officeDocument/2006/relationships" xmlns:p="http://schemas.openxmlformats.org/presentationml/2006/main">
  <p:tag name="TIMING" val="|0.8|1.5|5.2|0.7|1.2"/>
</p:tagLst>
</file>

<file path=ppt/tags/tag59.xml><?xml version="1.0" encoding="utf-8"?>
<p:tagLst xmlns:a="http://schemas.openxmlformats.org/drawingml/2006/main" xmlns:r="http://schemas.openxmlformats.org/officeDocument/2006/relationships" xmlns:p="http://schemas.openxmlformats.org/presentationml/2006/main">
  <p:tag name="TIMING" val="|15"/>
</p:tagLst>
</file>

<file path=ppt/tags/tag6.xml><?xml version="1.0" encoding="utf-8"?>
<p:tagLst xmlns:a="http://schemas.openxmlformats.org/drawingml/2006/main" xmlns:r="http://schemas.openxmlformats.org/officeDocument/2006/relationships" xmlns:p="http://schemas.openxmlformats.org/presentationml/2006/main">
  <p:tag name="TIMING" val="|6|22.3|0.9"/>
</p:tagLst>
</file>

<file path=ppt/tags/tag60.xml><?xml version="1.0" encoding="utf-8"?>
<p:tagLst xmlns:a="http://schemas.openxmlformats.org/drawingml/2006/main" xmlns:r="http://schemas.openxmlformats.org/officeDocument/2006/relationships" xmlns:p="http://schemas.openxmlformats.org/presentationml/2006/main">
  <p:tag name="TIMING" val="|1"/>
</p:tagLst>
</file>

<file path=ppt/tags/tag61.xml><?xml version="1.0" encoding="utf-8"?>
<p:tagLst xmlns:a="http://schemas.openxmlformats.org/drawingml/2006/main" xmlns:r="http://schemas.openxmlformats.org/officeDocument/2006/relationships" xmlns:p="http://schemas.openxmlformats.org/presentationml/2006/main">
  <p:tag name="TIMING" val="|1|0.8|1.2|1.7|0.8"/>
</p:tagLst>
</file>

<file path=ppt/tags/tag62.xml><?xml version="1.0" encoding="utf-8"?>
<p:tagLst xmlns:a="http://schemas.openxmlformats.org/drawingml/2006/main" xmlns:r="http://schemas.openxmlformats.org/officeDocument/2006/relationships" xmlns:p="http://schemas.openxmlformats.org/presentationml/2006/main">
  <p:tag name="TIMING" val="|11.3"/>
</p:tagLst>
</file>

<file path=ppt/tags/tag63.xml><?xml version="1.0" encoding="utf-8"?>
<p:tagLst xmlns:a="http://schemas.openxmlformats.org/drawingml/2006/main" xmlns:r="http://schemas.openxmlformats.org/officeDocument/2006/relationships" xmlns:p="http://schemas.openxmlformats.org/presentationml/2006/main">
  <p:tag name="TIMING" val="|2"/>
</p:tagLst>
</file>

<file path=ppt/tags/tag64.xml><?xml version="1.0" encoding="utf-8"?>
<p:tagLst xmlns:a="http://schemas.openxmlformats.org/drawingml/2006/main" xmlns:r="http://schemas.openxmlformats.org/officeDocument/2006/relationships" xmlns:p="http://schemas.openxmlformats.org/presentationml/2006/main">
  <p:tag name="TIMING" val="|0.6|4.6|30.5"/>
</p:tagLst>
</file>

<file path=ppt/tags/tag65.xml><?xml version="1.0" encoding="utf-8"?>
<p:tagLst xmlns:a="http://schemas.openxmlformats.org/drawingml/2006/main" xmlns:r="http://schemas.openxmlformats.org/officeDocument/2006/relationships" xmlns:p="http://schemas.openxmlformats.org/presentationml/2006/main">
  <p:tag name="TIMING" val="|35.5"/>
</p:tagLst>
</file>

<file path=ppt/tags/tag66.xml><?xml version="1.0" encoding="utf-8"?>
<p:tagLst xmlns:a="http://schemas.openxmlformats.org/drawingml/2006/main" xmlns:r="http://schemas.openxmlformats.org/officeDocument/2006/relationships" xmlns:p="http://schemas.openxmlformats.org/presentationml/2006/main">
  <p:tag name="TIMING" val="|3.7|1.5"/>
</p:tagLst>
</file>

<file path=ppt/tags/tag67.xml><?xml version="1.0" encoding="utf-8"?>
<p:tagLst xmlns:a="http://schemas.openxmlformats.org/drawingml/2006/main" xmlns:r="http://schemas.openxmlformats.org/officeDocument/2006/relationships" xmlns:p="http://schemas.openxmlformats.org/presentationml/2006/main">
  <p:tag name="TIMING" val="|0.7|0.5"/>
</p:tagLst>
</file>

<file path=ppt/tags/tag68.xml><?xml version="1.0" encoding="utf-8"?>
<p:tagLst xmlns:a="http://schemas.openxmlformats.org/drawingml/2006/main" xmlns:r="http://schemas.openxmlformats.org/officeDocument/2006/relationships" xmlns:p="http://schemas.openxmlformats.org/presentationml/2006/main">
  <p:tag name="TIMING" val="|0.8|0.3|0.3|0.2|0.1|0.2|0.2|0.2|0.2|0.2|0.3|0.4|0.3|0.3|0.3|0.3|1"/>
</p:tagLst>
</file>

<file path=ppt/tags/tag69.xml><?xml version="1.0" encoding="utf-8"?>
<p:tagLst xmlns:a="http://schemas.openxmlformats.org/drawingml/2006/main" xmlns:r="http://schemas.openxmlformats.org/officeDocument/2006/relationships" xmlns:p="http://schemas.openxmlformats.org/presentationml/2006/main">
  <p:tag name="TIMING" val="|0.7|0.5"/>
</p:tagLst>
</file>

<file path=ppt/tags/tag7.xml><?xml version="1.0" encoding="utf-8"?>
<p:tagLst xmlns:a="http://schemas.openxmlformats.org/drawingml/2006/main" xmlns:r="http://schemas.openxmlformats.org/officeDocument/2006/relationships" xmlns:p="http://schemas.openxmlformats.org/presentationml/2006/main">
  <p:tag name="TIMING" val="|4.5|1.3"/>
</p:tagLst>
</file>

<file path=ppt/tags/tag70.xml><?xml version="1.0" encoding="utf-8"?>
<p:tagLst xmlns:a="http://schemas.openxmlformats.org/drawingml/2006/main" xmlns:r="http://schemas.openxmlformats.org/officeDocument/2006/relationships" xmlns:p="http://schemas.openxmlformats.org/presentationml/2006/main">
  <p:tag name="TIMING" val="|1.4|19.8"/>
</p:tagLst>
</file>

<file path=ppt/tags/tag71.xml><?xml version="1.0" encoding="utf-8"?>
<p:tagLst xmlns:a="http://schemas.openxmlformats.org/drawingml/2006/main" xmlns:r="http://schemas.openxmlformats.org/officeDocument/2006/relationships" xmlns:p="http://schemas.openxmlformats.org/presentationml/2006/main">
  <p:tag name="TIMING" val="|1.4"/>
</p:tagLst>
</file>

<file path=ppt/tags/tag72.xml><?xml version="1.0" encoding="utf-8"?>
<p:tagLst xmlns:a="http://schemas.openxmlformats.org/drawingml/2006/main" xmlns:r="http://schemas.openxmlformats.org/officeDocument/2006/relationships" xmlns:p="http://schemas.openxmlformats.org/presentationml/2006/main">
  <p:tag name="TIMING" val="|0.9"/>
</p:tagLst>
</file>

<file path=ppt/tags/tag73.xml><?xml version="1.0" encoding="utf-8"?>
<p:tagLst xmlns:a="http://schemas.openxmlformats.org/drawingml/2006/main" xmlns:r="http://schemas.openxmlformats.org/officeDocument/2006/relationships" xmlns:p="http://schemas.openxmlformats.org/presentationml/2006/main">
  <p:tag name="TIMING" val="|0.5|19"/>
</p:tagLst>
</file>

<file path=ppt/tags/tag74.xml><?xml version="1.0" encoding="utf-8"?>
<p:tagLst xmlns:a="http://schemas.openxmlformats.org/drawingml/2006/main" xmlns:r="http://schemas.openxmlformats.org/officeDocument/2006/relationships" xmlns:p="http://schemas.openxmlformats.org/presentationml/2006/main">
  <p:tag name="TIMING" val="|0.9|13.5"/>
</p:tagLst>
</file>

<file path=ppt/tags/tag75.xml><?xml version="1.0" encoding="utf-8"?>
<p:tagLst xmlns:a="http://schemas.openxmlformats.org/drawingml/2006/main" xmlns:r="http://schemas.openxmlformats.org/officeDocument/2006/relationships" xmlns:p="http://schemas.openxmlformats.org/presentationml/2006/main">
  <p:tag name="TIMING" val="|25.6"/>
</p:tagLst>
</file>

<file path=ppt/tags/tag76.xml><?xml version="1.0" encoding="utf-8"?>
<p:tagLst xmlns:a="http://schemas.openxmlformats.org/drawingml/2006/main" xmlns:r="http://schemas.openxmlformats.org/officeDocument/2006/relationships" xmlns:p="http://schemas.openxmlformats.org/presentationml/2006/main">
  <p:tag name="TIMING" val="|34.8|10.9|10|14.9|5.9"/>
</p:tagLst>
</file>

<file path=ppt/tags/tag77.xml><?xml version="1.0" encoding="utf-8"?>
<p:tagLst xmlns:a="http://schemas.openxmlformats.org/drawingml/2006/main" xmlns:r="http://schemas.openxmlformats.org/officeDocument/2006/relationships" xmlns:p="http://schemas.openxmlformats.org/presentationml/2006/main">
  <p:tag name="TIMING" val="|4.5|0.7|0.5"/>
</p:tagLst>
</file>

<file path=ppt/tags/tag78.xml><?xml version="1.0" encoding="utf-8"?>
<p:tagLst xmlns:a="http://schemas.openxmlformats.org/drawingml/2006/main" xmlns:r="http://schemas.openxmlformats.org/officeDocument/2006/relationships" xmlns:p="http://schemas.openxmlformats.org/presentationml/2006/main">
  <p:tag name="TIMING" val="|8|0.8|11.7|8.4"/>
</p:tagLst>
</file>

<file path=ppt/tags/tag79.xml><?xml version="1.0" encoding="utf-8"?>
<p:tagLst xmlns:a="http://schemas.openxmlformats.org/drawingml/2006/main" xmlns:r="http://schemas.openxmlformats.org/officeDocument/2006/relationships" xmlns:p="http://schemas.openxmlformats.org/presentationml/2006/main">
  <p:tag name="TIMING" val="|8.2|6.5|2.8|14.4|21"/>
</p:tagLst>
</file>

<file path=ppt/tags/tag8.xml><?xml version="1.0" encoding="utf-8"?>
<p:tagLst xmlns:a="http://schemas.openxmlformats.org/drawingml/2006/main" xmlns:r="http://schemas.openxmlformats.org/officeDocument/2006/relationships" xmlns:p="http://schemas.openxmlformats.org/presentationml/2006/main">
  <p:tag name="TIMING" val="|7.3|6.5"/>
</p:tagLst>
</file>

<file path=ppt/tags/tag80.xml><?xml version="1.0" encoding="utf-8"?>
<p:tagLst xmlns:a="http://schemas.openxmlformats.org/drawingml/2006/main" xmlns:r="http://schemas.openxmlformats.org/officeDocument/2006/relationships" xmlns:p="http://schemas.openxmlformats.org/presentationml/2006/main">
  <p:tag name="TIMING" val="|0.7|22.5"/>
</p:tagLst>
</file>

<file path=ppt/tags/tag81.xml><?xml version="1.0" encoding="utf-8"?>
<p:tagLst xmlns:a="http://schemas.openxmlformats.org/drawingml/2006/main" xmlns:r="http://schemas.openxmlformats.org/officeDocument/2006/relationships" xmlns:p="http://schemas.openxmlformats.org/presentationml/2006/main">
  <p:tag name="TIMING" val="|4.8"/>
</p:tagLst>
</file>

<file path=ppt/tags/tag82.xml><?xml version="1.0" encoding="utf-8"?>
<p:tagLst xmlns:a="http://schemas.openxmlformats.org/drawingml/2006/main" xmlns:r="http://schemas.openxmlformats.org/officeDocument/2006/relationships" xmlns:p="http://schemas.openxmlformats.org/presentationml/2006/main">
  <p:tag name="TIMING" val="|0.6|3.3|5.6|53.8"/>
</p:tagLst>
</file>

<file path=ppt/tags/tag83.xml><?xml version="1.0" encoding="utf-8"?>
<p:tagLst xmlns:a="http://schemas.openxmlformats.org/drawingml/2006/main" xmlns:r="http://schemas.openxmlformats.org/officeDocument/2006/relationships" xmlns:p="http://schemas.openxmlformats.org/presentationml/2006/main">
  <p:tag name="TIMING" val="|0.7|0.4|0.3|0.4|0.2"/>
</p:tagLst>
</file>

<file path=ppt/tags/tag84.xml><?xml version="1.0" encoding="utf-8"?>
<p:tagLst xmlns:a="http://schemas.openxmlformats.org/drawingml/2006/main" xmlns:r="http://schemas.openxmlformats.org/officeDocument/2006/relationships" xmlns:p="http://schemas.openxmlformats.org/presentationml/2006/main">
  <p:tag name="TIMING" val="|1.7|5.6|0.6"/>
</p:tagLst>
</file>

<file path=ppt/tags/tag85.xml><?xml version="1.0" encoding="utf-8"?>
<p:tagLst xmlns:a="http://schemas.openxmlformats.org/drawingml/2006/main" xmlns:r="http://schemas.openxmlformats.org/officeDocument/2006/relationships" xmlns:p="http://schemas.openxmlformats.org/presentationml/2006/main">
  <p:tag name="TIMING" val="|0.2|0.6|0.5|0.5|0.3|0.3|30.6"/>
</p:tagLst>
</file>

<file path=ppt/tags/tag86.xml><?xml version="1.0" encoding="utf-8"?>
<p:tagLst xmlns:a="http://schemas.openxmlformats.org/drawingml/2006/main" xmlns:r="http://schemas.openxmlformats.org/officeDocument/2006/relationships" xmlns:p="http://schemas.openxmlformats.org/presentationml/2006/main">
  <p:tag name="TIMING" val="|7.1|8.8"/>
</p:tagLst>
</file>

<file path=ppt/tags/tag87.xml><?xml version="1.0" encoding="utf-8"?>
<p:tagLst xmlns:a="http://schemas.openxmlformats.org/drawingml/2006/main" xmlns:r="http://schemas.openxmlformats.org/officeDocument/2006/relationships" xmlns:p="http://schemas.openxmlformats.org/presentationml/2006/main">
  <p:tag name="TIMING" val="|5.7|0.5|1.1|8.9|1.5"/>
</p:tagLst>
</file>

<file path=ppt/tags/tag88.xml><?xml version="1.0" encoding="utf-8"?>
<p:tagLst xmlns:a="http://schemas.openxmlformats.org/drawingml/2006/main" xmlns:r="http://schemas.openxmlformats.org/officeDocument/2006/relationships" xmlns:p="http://schemas.openxmlformats.org/presentationml/2006/main">
  <p:tag name="TIMING" val="|10.3|2.9|0.6"/>
</p:tagLst>
</file>

<file path=ppt/tags/tag89.xml><?xml version="1.0" encoding="utf-8"?>
<p:tagLst xmlns:a="http://schemas.openxmlformats.org/drawingml/2006/main" xmlns:r="http://schemas.openxmlformats.org/officeDocument/2006/relationships" xmlns:p="http://schemas.openxmlformats.org/presentationml/2006/main">
  <p:tag name="TIMING" val="|7.9"/>
</p:tagLst>
</file>

<file path=ppt/tags/tag9.xml><?xml version="1.0" encoding="utf-8"?>
<p:tagLst xmlns:a="http://schemas.openxmlformats.org/drawingml/2006/main" xmlns:r="http://schemas.openxmlformats.org/officeDocument/2006/relationships" xmlns:p="http://schemas.openxmlformats.org/presentationml/2006/main">
  <p:tag name="TIMING" val="|7.8"/>
</p:tagLst>
</file>

<file path=ppt/tags/tag90.xml><?xml version="1.0" encoding="utf-8"?>
<p:tagLst xmlns:a="http://schemas.openxmlformats.org/drawingml/2006/main" xmlns:r="http://schemas.openxmlformats.org/officeDocument/2006/relationships" xmlns:p="http://schemas.openxmlformats.org/presentationml/2006/main">
  <p:tag name="TIMING" val="|0.9|2.9|1|0.7|8.8|0.8"/>
</p:tagLst>
</file>

<file path=ppt/tags/tag91.xml><?xml version="1.0" encoding="utf-8"?>
<p:tagLst xmlns:a="http://schemas.openxmlformats.org/drawingml/2006/main" xmlns:r="http://schemas.openxmlformats.org/officeDocument/2006/relationships" xmlns:p="http://schemas.openxmlformats.org/presentationml/2006/main">
  <p:tag name="TIMING" val="|4.5|4|0.6|1|0.2|0.5|0.6"/>
</p:tagLst>
</file>

<file path=ppt/tags/tag92.xml><?xml version="1.0" encoding="utf-8"?>
<p:tagLst xmlns:a="http://schemas.openxmlformats.org/drawingml/2006/main" xmlns:r="http://schemas.openxmlformats.org/officeDocument/2006/relationships" xmlns:p="http://schemas.openxmlformats.org/presentationml/2006/main">
  <p:tag name="TIMING" val="|5.2"/>
</p:tagLst>
</file>

<file path=ppt/tags/tag93.xml><?xml version="1.0" encoding="utf-8"?>
<p:tagLst xmlns:a="http://schemas.openxmlformats.org/drawingml/2006/main" xmlns:r="http://schemas.openxmlformats.org/officeDocument/2006/relationships" xmlns:p="http://schemas.openxmlformats.org/presentationml/2006/main">
  <p:tag name="TIMING" val="|0.5|1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FF00FF"/>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2416</TotalTime>
  <Words>10929</Words>
  <Application>Microsoft Office PowerPoint</Application>
  <PresentationFormat>全屏显示(4:3)</PresentationFormat>
  <Paragraphs>1582</Paragraphs>
  <Slides>127</Slides>
  <Notes>24</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1</vt:i4>
      </vt:variant>
      <vt:variant>
        <vt:lpstr>幻灯片标题</vt:lpstr>
      </vt:variant>
      <vt:variant>
        <vt:i4>127</vt:i4>
      </vt:variant>
    </vt:vector>
  </HeadingPairs>
  <TitlesOfParts>
    <vt:vector size="147" baseType="lpstr">
      <vt:lpstr>Arial Unicode MS</vt:lpstr>
      <vt:lpstr>等线</vt:lpstr>
      <vt:lpstr>仿宋</vt:lpstr>
      <vt:lpstr>黑体</vt:lpstr>
      <vt:lpstr>楷体</vt:lpstr>
      <vt:lpstr>楷体_GB2312</vt:lpstr>
      <vt:lpstr>隶书</vt:lpstr>
      <vt:lpstr>宋体</vt:lpstr>
      <vt:lpstr>微软雅黑</vt:lpstr>
      <vt:lpstr>Arial</vt:lpstr>
      <vt:lpstr>Calibri</vt:lpstr>
      <vt:lpstr>Consolas</vt:lpstr>
      <vt:lpstr>Courier New</vt:lpstr>
      <vt:lpstr>Symbol</vt:lpstr>
      <vt:lpstr>Times New Roman</vt:lpstr>
      <vt:lpstr>Verdana</vt:lpstr>
      <vt:lpstr>Wingdings</vt:lpstr>
      <vt:lpstr>Wingdings 2</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单链表的实现</vt:lpstr>
      <vt:lpstr>单链表的实现</vt:lpstr>
      <vt:lpstr>单链表的实现</vt:lpstr>
      <vt:lpstr>单链表的实现</vt:lpstr>
      <vt:lpstr>单链表的实现</vt:lpstr>
      <vt:lpstr>单链表的实现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lcb;wbh</dc:creator>
  <cp:lastModifiedBy>Yuxia Wang</cp:lastModifiedBy>
  <cp:revision>952</cp:revision>
  <dcterms:created xsi:type="dcterms:W3CDTF">2004-04-02T09:54:37Z</dcterms:created>
  <dcterms:modified xsi:type="dcterms:W3CDTF">2022-05-20T00:17:42Z</dcterms:modified>
</cp:coreProperties>
</file>