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.xml" ContentType="application/vnd.openxmlformats-officedocument.presentationml.notesSlide+xml"/>
  <Override PartName="/ppt/tags/tag36.xml" ContentType="application/vnd.openxmlformats-officedocument.presentationml.tags+xml"/>
  <Override PartName="/ppt/notesSlides/notesSlide2.xml" ContentType="application/vnd.openxmlformats-officedocument.presentationml.notesSlide+xml"/>
  <Override PartName="/ppt/tags/tag37.xml" ContentType="application/vnd.openxmlformats-officedocument.presentationml.tags+xml"/>
  <Override PartName="/ppt/notesSlides/notesSlide3.xml" ContentType="application/vnd.openxmlformats-officedocument.presentationml.notesSlide+xml"/>
  <Override PartName="/ppt/tags/tag38.xml" ContentType="application/vnd.openxmlformats-officedocument.presentationml.tags+xml"/>
  <Override PartName="/ppt/notesSlides/notesSlide4.xml" ContentType="application/vnd.openxmlformats-officedocument.presentationml.notesSlide+xml"/>
  <Override PartName="/ppt/tags/tag39.xml" ContentType="application/vnd.openxmlformats-officedocument.presentationml.tags+xml"/>
  <Override PartName="/ppt/notesSlides/notesSlide5.xml" ContentType="application/vnd.openxmlformats-officedocument.presentationml.notesSlide+xml"/>
  <Override PartName="/ppt/tags/tag40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68"/>
  </p:notesMasterIdLst>
  <p:sldIdLst>
    <p:sldId id="288" r:id="rId2"/>
    <p:sldId id="419" r:id="rId3"/>
    <p:sldId id="398" r:id="rId4"/>
    <p:sldId id="405" r:id="rId5"/>
    <p:sldId id="439" r:id="rId6"/>
    <p:sldId id="290" r:id="rId7"/>
    <p:sldId id="420" r:id="rId8"/>
    <p:sldId id="421" r:id="rId9"/>
    <p:sldId id="289" r:id="rId10"/>
    <p:sldId id="400" r:id="rId11"/>
    <p:sldId id="401" r:id="rId12"/>
    <p:sldId id="402" r:id="rId13"/>
    <p:sldId id="403" r:id="rId14"/>
    <p:sldId id="404" r:id="rId15"/>
    <p:sldId id="440" r:id="rId16"/>
    <p:sldId id="441" r:id="rId17"/>
    <p:sldId id="442" r:id="rId18"/>
    <p:sldId id="443" r:id="rId19"/>
    <p:sldId id="444" r:id="rId20"/>
    <p:sldId id="446" r:id="rId21"/>
    <p:sldId id="447" r:id="rId22"/>
    <p:sldId id="448" r:id="rId23"/>
    <p:sldId id="449" r:id="rId24"/>
    <p:sldId id="450" r:id="rId25"/>
    <p:sldId id="451" r:id="rId26"/>
    <p:sldId id="452" r:id="rId27"/>
    <p:sldId id="453" r:id="rId28"/>
    <p:sldId id="454" r:id="rId29"/>
    <p:sldId id="455" r:id="rId30"/>
    <p:sldId id="426" r:id="rId31"/>
    <p:sldId id="427" r:id="rId32"/>
    <p:sldId id="301" r:id="rId33"/>
    <p:sldId id="300" r:id="rId34"/>
    <p:sldId id="384" r:id="rId35"/>
    <p:sldId id="302" r:id="rId36"/>
    <p:sldId id="303" r:id="rId37"/>
    <p:sldId id="304" r:id="rId38"/>
    <p:sldId id="305" r:id="rId39"/>
    <p:sldId id="320" r:id="rId40"/>
    <p:sldId id="307" r:id="rId41"/>
    <p:sldId id="308" r:id="rId42"/>
    <p:sldId id="407" r:id="rId43"/>
    <p:sldId id="428" r:id="rId44"/>
    <p:sldId id="408" r:id="rId45"/>
    <p:sldId id="409" r:id="rId46"/>
    <p:sldId id="410" r:id="rId47"/>
    <p:sldId id="457" r:id="rId48"/>
    <p:sldId id="458" r:id="rId49"/>
    <p:sldId id="459" r:id="rId50"/>
    <p:sldId id="460" r:id="rId51"/>
    <p:sldId id="461" r:id="rId52"/>
    <p:sldId id="434" r:id="rId53"/>
    <p:sldId id="435" r:id="rId54"/>
    <p:sldId id="462" r:id="rId55"/>
    <p:sldId id="438" r:id="rId56"/>
    <p:sldId id="335" r:id="rId57"/>
    <p:sldId id="436" r:id="rId58"/>
    <p:sldId id="463" r:id="rId59"/>
    <p:sldId id="295" r:id="rId60"/>
    <p:sldId id="417" r:id="rId61"/>
    <p:sldId id="412" r:id="rId62"/>
    <p:sldId id="413" r:id="rId63"/>
    <p:sldId id="414" r:id="rId64"/>
    <p:sldId id="418" r:id="rId65"/>
    <p:sldId id="340" r:id="rId66"/>
    <p:sldId id="470" r:id="rId6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FF0000"/>
    <a:srgbClr val="666699"/>
    <a:srgbClr val="660066"/>
    <a:srgbClr val="F8BFBE"/>
    <a:srgbClr val="008000"/>
    <a:srgbClr val="EDF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30" autoAdjust="0"/>
    <p:restoredTop sz="94682" autoAdjust="0"/>
  </p:normalViewPr>
  <p:slideViewPr>
    <p:cSldViewPr>
      <p:cViewPr varScale="1">
        <p:scale>
          <a:sx n="104" d="100"/>
          <a:sy n="104" d="100"/>
        </p:scale>
        <p:origin x="1120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4BB9B88E-0645-4F60-BCC3-CFB9FB14D0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B21A5-7355-4CFA-A413-06AB99F6D9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A0CB4-8517-4236-9CF0-88CD3E1946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A9A0B-A18D-4D22-BBAC-2CF00342C7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163782"/>
            <a:ext cx="8372163" cy="544339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400" b="1"/>
            </a:lvl1pPr>
            <a:lvl2pPr>
              <a:buClr>
                <a:schemeClr val="accent1"/>
              </a:buClr>
              <a:defRPr sz="2000" b="1"/>
            </a:lvl2pPr>
            <a:lvl3pPr>
              <a:buClr>
                <a:schemeClr val="accent1"/>
              </a:buClr>
              <a:defRPr sz="1800" b="1"/>
            </a:lvl3pPr>
            <a:lvl4pPr>
              <a:buClr>
                <a:schemeClr val="accent1"/>
              </a:buClr>
              <a:defRPr sz="1600" b="1"/>
            </a:lvl4pPr>
            <a:lvl5pPr>
              <a:buClr>
                <a:schemeClr val="accent1"/>
              </a:buClr>
              <a:defRPr sz="1600" b="1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242733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2671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22953-A8C2-4E53-B6A0-E26D2EB385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7173D-68FC-4391-94B5-C4A54599D4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21BE0-E377-45C4-B645-B0B5F369F9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9B18B-844F-4860-8A44-819B3D8CE7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06D6A-D578-4612-ABE6-99335E6228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1DC6F-01DB-4FC6-9D0A-E844C18903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D1F61-4EE5-4434-8F44-66054F8AB0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E7B9BC-3EFE-4280-B633-2F4EDD8B43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0.jpeg"/><Relationship Id="rId10" Type="http://schemas.openxmlformats.org/officeDocument/2006/relationships/image" Target="../media/image13.png"/><Relationship Id="rId4" Type="http://schemas.openxmlformats.org/officeDocument/2006/relationships/slide" Target="slide60.xml"/><Relationship Id="rId9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Relationship Id="rId4" Type="http://schemas.openxmlformats.org/officeDocument/2006/relationships/image" Target="../media/image8.gi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Relationship Id="rId4" Type="http://schemas.openxmlformats.org/officeDocument/2006/relationships/image" Target="../media/image7.gi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Relationship Id="rId4" Type="http://schemas.openxmlformats.org/officeDocument/2006/relationships/image" Target="../media/image8.gi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Relationship Id="rId4" Type="http://schemas.openxmlformats.org/officeDocument/2006/relationships/image" Target="../media/image8.gi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714348" y="1928802"/>
            <a:ext cx="707236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2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队列</a:t>
            </a: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简称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队</a:t>
            </a:r>
            <a:r>
              <a:rPr kumimoji="1"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，它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也是一种运算受限的线性表。       </a:t>
            </a:r>
          </a:p>
        </p:txBody>
      </p:sp>
      <p:sp>
        <p:nvSpPr>
          <p:cNvPr id="2051" name="Text Box 3" descr="新闻纸"/>
          <p:cNvSpPr txBox="1">
            <a:spLocks noChangeArrowheads="1"/>
          </p:cNvSpPr>
          <p:nvPr/>
        </p:nvSpPr>
        <p:spPr bwMode="auto">
          <a:xfrm>
            <a:off x="428596" y="1349365"/>
            <a:ext cx="3429024" cy="48628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F3300"/>
                </a:solidFill>
                <a:ea typeface="隶书" pitchFamily="49" charset="-122"/>
              </a:rPr>
              <a:t>3.2.1 </a:t>
            </a:r>
            <a:r>
              <a:rPr kumimoji="1" lang="zh-CN" altLang="en-US" sz="3200" dirty="0">
                <a:solidFill>
                  <a:srgbClr val="FF3300"/>
                </a:solidFill>
                <a:ea typeface="隶书" pitchFamily="49" charset="-122"/>
              </a:rPr>
              <a:t>队列的定义</a:t>
            </a:r>
            <a:r>
              <a:rPr kumimoji="1" lang="zh-CN" altLang="en-US" sz="3200" b="0" dirty="0">
                <a:solidFill>
                  <a:srgbClr val="FF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2057" name="Text Box 10"/>
          <p:cNvSpPr txBox="1">
            <a:spLocks noChangeArrowheads="1"/>
          </p:cNvSpPr>
          <p:nvPr/>
        </p:nvSpPr>
        <p:spPr bwMode="auto">
          <a:xfrm>
            <a:off x="857224" y="4884019"/>
            <a:ext cx="7429552" cy="86177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队列只能选取一个端点进行</a:t>
            </a:r>
            <a:r>
              <a:rPr kumimoji="1" lang="zh-CN" altLang="en-US" sz="22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插入操作，另</a:t>
            </a:r>
            <a:r>
              <a:rPr kumimoji="1" lang="zh-CN" altLang="en-US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一个端点进行删除操作</a:t>
            </a:r>
          </a:p>
        </p:txBody>
      </p:sp>
      <p:sp>
        <p:nvSpPr>
          <p:cNvPr id="12" name="Text Box 3" descr="新闻纸"/>
          <p:cNvSpPr txBox="1">
            <a:spLocks noChangeArrowheads="1"/>
          </p:cNvSpPr>
          <p:nvPr/>
        </p:nvSpPr>
        <p:spPr bwMode="auto">
          <a:xfrm>
            <a:off x="3286116" y="357166"/>
            <a:ext cx="2714644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3.2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队列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979613" y="3226616"/>
            <a:ext cx="4824412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476375" y="3874316"/>
            <a:ext cx="5832475" cy="795389"/>
            <a:chOff x="1476375" y="3890977"/>
            <a:chExt cx="5832475" cy="795389"/>
          </a:xfrm>
        </p:grpSpPr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V="1">
              <a:off x="2051050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1476375" y="4286256"/>
              <a:ext cx="1150938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端点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 flipV="1">
              <a:off x="6732588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6157913" y="4286256"/>
              <a:ext cx="1150937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端点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357554" y="2786058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线性表</a:t>
            </a:r>
            <a:endParaRPr lang="zh-CN" altLang="en-US" sz="20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A141136-02FF-48B7-B9BC-4924656C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323851" y="333375"/>
            <a:ext cx="5105405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顺序队中实现队列的基本运算</a:t>
            </a: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357158" y="1129882"/>
            <a:ext cx="8358246" cy="94179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）初始化队列</a:t>
            </a:r>
            <a:r>
              <a:rPr lang="en-US" altLang="zh-CN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InitQueue</a:t>
            </a:r>
            <a:r>
              <a:rPr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(q)</a:t>
            </a:r>
          </a:p>
          <a:p>
            <a:pPr algn="l">
              <a:lnSpc>
                <a:spcPct val="120000"/>
              </a:lnSpc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构造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一个空队列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。将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指针均设置成初始状态即</a:t>
            </a:r>
            <a:r>
              <a:rPr lang="en-US" altLang="zh-CN" sz="22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值。</a:t>
            </a: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1285852" y="2571744"/>
            <a:ext cx="5715040" cy="188010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InitQueue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*&amp;q)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q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*)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malloc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sizeof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));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q-&gt;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front=q-&gt;rear=-1;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6429388" y="2460621"/>
            <a:ext cx="2428892" cy="2441034"/>
            <a:chOff x="6429388" y="2460621"/>
            <a:chExt cx="2428892" cy="2441034"/>
          </a:xfrm>
        </p:grpSpPr>
        <p:grpSp>
          <p:nvGrpSpPr>
            <p:cNvPr id="5" name="组合 4"/>
            <p:cNvGrpSpPr/>
            <p:nvPr/>
          </p:nvGrpSpPr>
          <p:grpSpPr>
            <a:xfrm>
              <a:off x="6643702" y="2460621"/>
              <a:ext cx="2214578" cy="2441034"/>
              <a:chOff x="-27003" y="727061"/>
              <a:chExt cx="2214578" cy="2441034"/>
            </a:xfrm>
          </p:grpSpPr>
          <p:sp>
            <p:nvSpPr>
              <p:cNvPr id="6" name="Rectangle 4"/>
              <p:cNvSpPr>
                <a:spLocks noChangeArrowheads="1"/>
              </p:cNvSpPr>
              <p:nvPr/>
            </p:nvSpPr>
            <p:spPr bwMode="auto">
              <a:xfrm>
                <a:off x="1085850" y="765161"/>
                <a:ext cx="576263" cy="36036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1755775" y="727061"/>
                <a:ext cx="431800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dirty="0"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1085850" y="1125523"/>
                <a:ext cx="5762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" name="Text Box 7"/>
              <p:cNvSpPr txBox="1">
                <a:spLocks noChangeArrowheads="1"/>
              </p:cNvSpPr>
              <p:nvPr/>
            </p:nvSpPr>
            <p:spPr bwMode="auto">
              <a:xfrm>
                <a:off x="1755775" y="1087423"/>
                <a:ext cx="431800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085850" y="1484298"/>
                <a:ext cx="5762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Text Box 9"/>
              <p:cNvSpPr txBox="1">
                <a:spLocks noChangeArrowheads="1"/>
              </p:cNvSpPr>
              <p:nvPr/>
            </p:nvSpPr>
            <p:spPr bwMode="auto">
              <a:xfrm>
                <a:off x="1755775" y="1446198"/>
                <a:ext cx="431800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085850" y="1844661"/>
                <a:ext cx="576263" cy="36036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1755775" y="1806561"/>
                <a:ext cx="431800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1085850" y="2205023"/>
                <a:ext cx="5762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1755775" y="2166923"/>
                <a:ext cx="431800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>
                <a:off x="814388" y="2709848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Text Box 15"/>
              <p:cNvSpPr txBox="1">
                <a:spLocks noChangeArrowheads="1"/>
              </p:cNvSpPr>
              <p:nvPr/>
            </p:nvSpPr>
            <p:spPr bwMode="auto">
              <a:xfrm>
                <a:off x="74597" y="2506648"/>
                <a:ext cx="720725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rear</a:t>
                </a:r>
              </a:p>
            </p:txBody>
          </p:sp>
          <p:sp>
            <p:nvSpPr>
              <p:cNvPr id="18" name="Line 58"/>
              <p:cNvSpPr>
                <a:spLocks noChangeShapeType="1"/>
              </p:cNvSpPr>
              <p:nvPr/>
            </p:nvSpPr>
            <p:spPr bwMode="auto">
              <a:xfrm>
                <a:off x="814388" y="2997186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Text Box 59"/>
              <p:cNvSpPr txBox="1">
                <a:spLocks noChangeArrowheads="1"/>
              </p:cNvSpPr>
              <p:nvPr/>
            </p:nvSpPr>
            <p:spPr bwMode="auto">
              <a:xfrm>
                <a:off x="-27003" y="2798763"/>
                <a:ext cx="865188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dirty="0">
                    <a:latin typeface="Consolas" pitchFamily="49" charset="0"/>
                    <a:cs typeface="Consolas" pitchFamily="49" charset="0"/>
                  </a:rPr>
                  <a:t>front</a:t>
                </a:r>
              </a:p>
            </p:txBody>
          </p:sp>
        </p:grpSp>
        <p:sp>
          <p:nvSpPr>
            <p:cNvPr id="20" name="右箭头 19"/>
            <p:cNvSpPr/>
            <p:nvPr/>
          </p:nvSpPr>
          <p:spPr>
            <a:xfrm>
              <a:off x="6429388" y="3286124"/>
              <a:ext cx="857256" cy="357190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13ADCE4-00B3-4069-8929-66339586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22953-A8C2-4E53-B6A0-E26D2EB3850C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468313" y="549275"/>
            <a:ext cx="7991475" cy="115416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）销毁队列</a:t>
            </a:r>
            <a:r>
              <a:rPr lang="en-US" altLang="zh-CN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DestroyQueue</a:t>
            </a:r>
            <a:r>
              <a:rPr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(q)</a:t>
            </a:r>
          </a:p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释放队列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占用的存储空间。</a:t>
            </a: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2056602" y="2420888"/>
            <a:ext cx="5030795" cy="1695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DestroyQueue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SqQueue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*&amp;q)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ct val="12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free(q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D32315-B625-4825-91E2-C6EA0450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8353425" cy="164878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）判断队列是否为空</a:t>
            </a:r>
            <a:r>
              <a:rPr lang="en-US" altLang="zh-CN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QueueEmpty</a:t>
            </a:r>
            <a:r>
              <a:rPr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(q)</a:t>
            </a:r>
          </a:p>
          <a:p>
            <a:pPr algn="l">
              <a:lnSpc>
                <a:spcPct val="150000"/>
              </a:lnSpc>
            </a:pPr>
            <a:r>
              <a:rPr lang="en-US" altLang="zh-CN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队列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满足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&gt;front==q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条件，则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；否则返回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false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357290" y="2428868"/>
            <a:ext cx="4786346" cy="13988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rIns="180000" bIns="144000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QueueEmpty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*q)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return(q-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&gt;front==q-&gt;rear);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7637FBD-469B-4574-8AD0-E3585440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23850" y="119066"/>
            <a:ext cx="8569325" cy="142192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）进</a:t>
            </a:r>
            <a:r>
              <a:rPr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队列</a:t>
            </a:r>
            <a:r>
              <a:rPr lang="en-US" altLang="zh-CN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enQueue(q</a:t>
            </a:r>
            <a:r>
              <a:rPr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 </a:t>
            </a:r>
          </a:p>
          <a:p>
            <a:pPr algn="l">
              <a:lnSpc>
                <a:spcPct val="120000"/>
              </a:lnSpc>
            </a:pPr>
            <a:r>
              <a:rPr lang="en-US" altLang="zh-CN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队列不满的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条件下，先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将队尾指针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循环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增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，然后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将元素添加到该位置。</a:t>
            </a:r>
            <a:endParaRPr lang="zh-CN" altLang="pt-BR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707145" y="1631938"/>
            <a:ext cx="5745175" cy="215710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 </a:t>
            </a:r>
            <a:r>
              <a:rPr lang="pt-BR" altLang="zh-CN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enQueue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(SqQueue 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*&amp;q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 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e)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(q-&gt;rear==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队满上溢出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false;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q-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&gt;rear++;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q-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&gt;data[q-&gt;rear]=e;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1000100" y="4175133"/>
            <a:ext cx="5657268" cy="2441034"/>
            <a:chOff x="1071538" y="4000504"/>
            <a:chExt cx="5908702" cy="2441034"/>
          </a:xfrm>
        </p:grpSpPr>
        <p:grpSp>
          <p:nvGrpSpPr>
            <p:cNvPr id="4" name="组合 3"/>
            <p:cNvGrpSpPr/>
            <p:nvPr/>
          </p:nvGrpSpPr>
          <p:grpSpPr>
            <a:xfrm>
              <a:off x="4797216" y="4091007"/>
              <a:ext cx="2183024" cy="2167970"/>
              <a:chOff x="1323744" y="1589074"/>
              <a:chExt cx="2183024" cy="2167970"/>
            </a:xfrm>
          </p:grpSpPr>
          <p:sp>
            <p:nvSpPr>
              <p:cNvPr id="5" name="Rectangle 17"/>
              <p:cNvSpPr>
                <a:spLocks noChangeArrowheads="1"/>
              </p:cNvSpPr>
              <p:nvPr/>
            </p:nvSpPr>
            <p:spPr bwMode="auto">
              <a:xfrm>
                <a:off x="2405043" y="1627174"/>
                <a:ext cx="576262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" name="Text Box 18"/>
              <p:cNvSpPr txBox="1">
                <a:spLocks noChangeArrowheads="1"/>
              </p:cNvSpPr>
              <p:nvPr/>
            </p:nvSpPr>
            <p:spPr bwMode="auto">
              <a:xfrm>
                <a:off x="3074968" y="1589074"/>
                <a:ext cx="431800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7" name="Rectangle 19"/>
              <p:cNvSpPr>
                <a:spLocks noChangeArrowheads="1"/>
              </p:cNvSpPr>
              <p:nvPr/>
            </p:nvSpPr>
            <p:spPr bwMode="auto">
              <a:xfrm>
                <a:off x="2405043" y="1987537"/>
                <a:ext cx="576262" cy="36036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" name="Text Box 20"/>
              <p:cNvSpPr txBox="1">
                <a:spLocks noChangeArrowheads="1"/>
              </p:cNvSpPr>
              <p:nvPr/>
            </p:nvSpPr>
            <p:spPr bwMode="auto">
              <a:xfrm>
                <a:off x="3074968" y="1949437"/>
                <a:ext cx="431800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/>
            </p:nvSpPr>
            <p:spPr bwMode="auto">
              <a:xfrm>
                <a:off x="2405043" y="2346312"/>
                <a:ext cx="576262" cy="36036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Text Box 22"/>
              <p:cNvSpPr txBox="1">
                <a:spLocks noChangeArrowheads="1"/>
              </p:cNvSpPr>
              <p:nvPr/>
            </p:nvSpPr>
            <p:spPr bwMode="auto">
              <a:xfrm>
                <a:off x="3074968" y="2308212"/>
                <a:ext cx="431800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/>
            </p:nvSpPr>
            <p:spPr bwMode="auto">
              <a:xfrm>
                <a:off x="2405043" y="2706674"/>
                <a:ext cx="576262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Text Box 24"/>
              <p:cNvSpPr txBox="1">
                <a:spLocks noChangeArrowheads="1"/>
              </p:cNvSpPr>
              <p:nvPr/>
            </p:nvSpPr>
            <p:spPr bwMode="auto">
              <a:xfrm>
                <a:off x="3074968" y="2668574"/>
                <a:ext cx="431800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/>
            </p:nvSpPr>
            <p:spPr bwMode="auto">
              <a:xfrm>
                <a:off x="2405043" y="3067037"/>
                <a:ext cx="576262" cy="36036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800" i="1" dirty="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</a:p>
            </p:txBody>
          </p:sp>
          <p:sp>
            <p:nvSpPr>
              <p:cNvPr id="14" name="Text Box 26"/>
              <p:cNvSpPr txBox="1">
                <a:spLocks noChangeArrowheads="1"/>
              </p:cNvSpPr>
              <p:nvPr/>
            </p:nvSpPr>
            <p:spPr bwMode="auto">
              <a:xfrm>
                <a:off x="3074968" y="3028937"/>
                <a:ext cx="431800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15" name="Line 60"/>
              <p:cNvSpPr>
                <a:spLocks noChangeShapeType="1"/>
              </p:cNvSpPr>
              <p:nvPr/>
            </p:nvSpPr>
            <p:spPr bwMode="auto">
              <a:xfrm>
                <a:off x="2109768" y="3590912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Text Box 61"/>
              <p:cNvSpPr txBox="1">
                <a:spLocks noChangeArrowheads="1"/>
              </p:cNvSpPr>
              <p:nvPr/>
            </p:nvSpPr>
            <p:spPr bwMode="auto">
              <a:xfrm>
                <a:off x="1323744" y="3387712"/>
                <a:ext cx="865187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front</a:t>
                </a:r>
              </a:p>
            </p:txBody>
          </p:sp>
          <p:sp>
            <p:nvSpPr>
              <p:cNvPr id="17" name="Line 62"/>
              <p:cNvSpPr>
                <a:spLocks noChangeShapeType="1"/>
              </p:cNvSpPr>
              <p:nvPr/>
            </p:nvSpPr>
            <p:spPr bwMode="auto">
              <a:xfrm>
                <a:off x="2084368" y="3265474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Text Box 63"/>
              <p:cNvSpPr txBox="1">
                <a:spLocks noChangeArrowheads="1"/>
              </p:cNvSpPr>
              <p:nvPr/>
            </p:nvSpPr>
            <p:spPr bwMode="auto">
              <a:xfrm>
                <a:off x="1399943" y="3062274"/>
                <a:ext cx="720725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rear</a:t>
                </a:r>
              </a:p>
            </p:txBody>
          </p:sp>
        </p:grpSp>
        <p:grpSp>
          <p:nvGrpSpPr>
            <p:cNvPr id="20" name="组合 4"/>
            <p:cNvGrpSpPr/>
            <p:nvPr/>
          </p:nvGrpSpPr>
          <p:grpSpPr>
            <a:xfrm>
              <a:off x="1751376" y="4000504"/>
              <a:ext cx="2145946" cy="2441034"/>
              <a:chOff x="41629" y="727061"/>
              <a:chExt cx="2145946" cy="2441034"/>
            </a:xfrm>
          </p:grpSpPr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1085850" y="765161"/>
                <a:ext cx="576263" cy="36036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Text Box 5"/>
              <p:cNvSpPr txBox="1">
                <a:spLocks noChangeArrowheads="1"/>
              </p:cNvSpPr>
              <p:nvPr/>
            </p:nvSpPr>
            <p:spPr bwMode="auto">
              <a:xfrm>
                <a:off x="1755775" y="727061"/>
                <a:ext cx="431800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dirty="0"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1085850" y="1125523"/>
                <a:ext cx="5762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Text Box 7"/>
              <p:cNvSpPr txBox="1">
                <a:spLocks noChangeArrowheads="1"/>
              </p:cNvSpPr>
              <p:nvPr/>
            </p:nvSpPr>
            <p:spPr bwMode="auto">
              <a:xfrm>
                <a:off x="1755775" y="1087423"/>
                <a:ext cx="431800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1085850" y="1484298"/>
                <a:ext cx="5762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" name="Text Box 9"/>
              <p:cNvSpPr txBox="1">
                <a:spLocks noChangeArrowheads="1"/>
              </p:cNvSpPr>
              <p:nvPr/>
            </p:nvSpPr>
            <p:spPr bwMode="auto">
              <a:xfrm>
                <a:off x="1755775" y="1446198"/>
                <a:ext cx="431800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1085850" y="1844661"/>
                <a:ext cx="576263" cy="36036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" name="Text Box 11"/>
              <p:cNvSpPr txBox="1">
                <a:spLocks noChangeArrowheads="1"/>
              </p:cNvSpPr>
              <p:nvPr/>
            </p:nvSpPr>
            <p:spPr bwMode="auto">
              <a:xfrm>
                <a:off x="1755775" y="1806561"/>
                <a:ext cx="431800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1085850" y="2205023"/>
                <a:ext cx="576263" cy="36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" name="Text Box 13"/>
              <p:cNvSpPr txBox="1">
                <a:spLocks noChangeArrowheads="1"/>
              </p:cNvSpPr>
              <p:nvPr/>
            </p:nvSpPr>
            <p:spPr bwMode="auto">
              <a:xfrm>
                <a:off x="1755775" y="2166923"/>
                <a:ext cx="431800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32" name="Line 14"/>
              <p:cNvSpPr>
                <a:spLocks noChangeShapeType="1"/>
              </p:cNvSpPr>
              <p:nvPr/>
            </p:nvSpPr>
            <p:spPr bwMode="auto">
              <a:xfrm>
                <a:off x="814388" y="2709848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Text Box 15"/>
              <p:cNvSpPr txBox="1">
                <a:spLocks noChangeArrowheads="1"/>
              </p:cNvSpPr>
              <p:nvPr/>
            </p:nvSpPr>
            <p:spPr bwMode="auto">
              <a:xfrm>
                <a:off x="143228" y="2506648"/>
                <a:ext cx="720725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cs typeface="Consolas" pitchFamily="49" charset="0"/>
                  </a:rPr>
                  <a:t>rear</a:t>
                </a:r>
              </a:p>
            </p:txBody>
          </p:sp>
          <p:sp>
            <p:nvSpPr>
              <p:cNvPr id="34" name="Line 58"/>
              <p:cNvSpPr>
                <a:spLocks noChangeShapeType="1"/>
              </p:cNvSpPr>
              <p:nvPr/>
            </p:nvSpPr>
            <p:spPr bwMode="auto">
              <a:xfrm>
                <a:off x="814388" y="2997186"/>
                <a:ext cx="28733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5" name="Text Box 59"/>
              <p:cNvSpPr txBox="1">
                <a:spLocks noChangeArrowheads="1"/>
              </p:cNvSpPr>
              <p:nvPr/>
            </p:nvSpPr>
            <p:spPr bwMode="auto">
              <a:xfrm>
                <a:off x="41629" y="2798763"/>
                <a:ext cx="865187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dirty="0">
                    <a:latin typeface="Consolas" pitchFamily="49" charset="0"/>
                    <a:cs typeface="Consolas" pitchFamily="49" charset="0"/>
                  </a:rPr>
                  <a:t>front</a:t>
                </a:r>
              </a:p>
            </p:txBody>
          </p:sp>
        </p:grpSp>
        <p:sp>
          <p:nvSpPr>
            <p:cNvPr id="21" name="右箭头 20"/>
            <p:cNvSpPr/>
            <p:nvPr/>
          </p:nvSpPr>
          <p:spPr>
            <a:xfrm>
              <a:off x="4214810" y="4786322"/>
              <a:ext cx="857256" cy="357190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71538" y="4721378"/>
              <a:ext cx="1428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空队时元素</a:t>
              </a:r>
              <a:r>
                <a:rPr lang="en-US" altLang="zh-CN" sz="18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进队：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0572B70-3141-4249-880F-929C0CC6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23850" y="71414"/>
            <a:ext cx="8534430" cy="134806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</a:t>
            </a:r>
            <a:r>
              <a:rPr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）出队列</a:t>
            </a:r>
            <a:r>
              <a:rPr lang="en-US" altLang="zh-CN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deQueue(q</a:t>
            </a:r>
            <a:r>
              <a:rPr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e)</a:t>
            </a:r>
            <a:endParaRPr lang="en-US" altLang="zh-CN" dirty="0">
              <a:solidFill>
                <a:srgbClr val="FF33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队列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不为空的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条件下，将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队首指针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增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，并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将该位置的元素值赋给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pt-BR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500180" y="1535152"/>
            <a:ext cx="6030928" cy="215710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 </a:t>
            </a:r>
            <a:r>
              <a:rPr lang="pt-BR" altLang="zh-CN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deQueue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(SqQueue 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*&amp;q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 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&amp;e)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(q-&gt;front==q-&gt;rear)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队空下溢出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false;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q-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&gt;front++;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e=q-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&gt;data[q-&gt;front];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1000100" y="4071942"/>
            <a:ext cx="6746908" cy="1838325"/>
            <a:chOff x="1000100" y="4071942"/>
            <a:chExt cx="6746908" cy="1838325"/>
          </a:xfrm>
        </p:grpSpPr>
        <p:sp>
          <p:nvSpPr>
            <p:cNvPr id="5" name="Rectangle 30"/>
            <p:cNvSpPr>
              <a:spLocks noChangeArrowheads="1"/>
            </p:cNvSpPr>
            <p:nvPr/>
          </p:nvSpPr>
          <p:spPr bwMode="auto">
            <a:xfrm>
              <a:off x="3287697" y="4110042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 Box 31"/>
            <p:cNvSpPr txBox="1">
              <a:spLocks noChangeArrowheads="1"/>
            </p:cNvSpPr>
            <p:nvPr/>
          </p:nvSpPr>
          <p:spPr bwMode="auto">
            <a:xfrm>
              <a:off x="3957622" y="4071942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7" name="Rectangle 32"/>
            <p:cNvSpPr>
              <a:spLocks noChangeArrowheads="1"/>
            </p:cNvSpPr>
            <p:nvPr/>
          </p:nvSpPr>
          <p:spPr bwMode="auto">
            <a:xfrm>
              <a:off x="3287697" y="4470405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" name="Text Box 33"/>
            <p:cNvSpPr txBox="1">
              <a:spLocks noChangeArrowheads="1"/>
            </p:cNvSpPr>
            <p:nvPr/>
          </p:nvSpPr>
          <p:spPr bwMode="auto">
            <a:xfrm>
              <a:off x="3957622" y="4432305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9" name="Rectangle 34"/>
            <p:cNvSpPr>
              <a:spLocks noChangeArrowheads="1"/>
            </p:cNvSpPr>
            <p:nvPr/>
          </p:nvSpPr>
          <p:spPr bwMode="auto">
            <a:xfrm>
              <a:off x="3287697" y="482918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0" name="Text Box 35"/>
            <p:cNvSpPr txBox="1">
              <a:spLocks noChangeArrowheads="1"/>
            </p:cNvSpPr>
            <p:nvPr/>
          </p:nvSpPr>
          <p:spPr bwMode="auto">
            <a:xfrm>
              <a:off x="3957622" y="4791080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1" name="Rectangle 36"/>
            <p:cNvSpPr>
              <a:spLocks noChangeArrowheads="1"/>
            </p:cNvSpPr>
            <p:nvPr/>
          </p:nvSpPr>
          <p:spPr bwMode="auto">
            <a:xfrm>
              <a:off x="3287697" y="5189542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2" name="Text Box 37"/>
            <p:cNvSpPr txBox="1">
              <a:spLocks noChangeArrowheads="1"/>
            </p:cNvSpPr>
            <p:nvPr/>
          </p:nvSpPr>
          <p:spPr bwMode="auto">
            <a:xfrm>
              <a:off x="3957622" y="5151442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3" name="Rectangle 38"/>
            <p:cNvSpPr>
              <a:spLocks noChangeArrowheads="1"/>
            </p:cNvSpPr>
            <p:nvPr/>
          </p:nvSpPr>
          <p:spPr bwMode="auto">
            <a:xfrm>
              <a:off x="3287697" y="5549905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 Box 39"/>
            <p:cNvSpPr txBox="1">
              <a:spLocks noChangeArrowheads="1"/>
            </p:cNvSpPr>
            <p:nvPr/>
          </p:nvSpPr>
          <p:spPr bwMode="auto">
            <a:xfrm>
              <a:off x="3957622" y="5511805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5" name="Line 64"/>
            <p:cNvSpPr>
              <a:spLocks noChangeShapeType="1"/>
            </p:cNvSpPr>
            <p:nvPr/>
          </p:nvSpPr>
          <p:spPr bwMode="auto">
            <a:xfrm>
              <a:off x="2992422" y="5735655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 Box 65"/>
            <p:cNvSpPr txBox="1">
              <a:spLocks noChangeArrowheads="1"/>
            </p:cNvSpPr>
            <p:nvPr/>
          </p:nvSpPr>
          <p:spPr bwMode="auto">
            <a:xfrm>
              <a:off x="2285984" y="5532455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17" name="Line 68"/>
            <p:cNvSpPr>
              <a:spLocks noChangeShapeType="1"/>
            </p:cNvSpPr>
            <p:nvPr/>
          </p:nvSpPr>
          <p:spPr bwMode="auto">
            <a:xfrm>
              <a:off x="2967022" y="4664085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 Box 69"/>
            <p:cNvSpPr txBox="1">
              <a:spLocks noChangeArrowheads="1"/>
            </p:cNvSpPr>
            <p:nvPr/>
          </p:nvSpPr>
          <p:spPr bwMode="auto">
            <a:xfrm>
              <a:off x="2362184" y="4460885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00100" y="4500570"/>
              <a:ext cx="1285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出队一个元素：</a:t>
              </a:r>
            </a:p>
          </p:txBody>
        </p:sp>
        <p:sp>
          <p:nvSpPr>
            <p:cNvPr id="20" name="右箭头 19"/>
            <p:cNvSpPr/>
            <p:nvPr/>
          </p:nvSpPr>
          <p:spPr>
            <a:xfrm>
              <a:off x="4572000" y="4857760"/>
              <a:ext cx="857256" cy="357190"/>
            </a:xfrm>
            <a:prstGeom prst="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Rectangle 30"/>
            <p:cNvSpPr>
              <a:spLocks noChangeArrowheads="1"/>
            </p:cNvSpPr>
            <p:nvPr/>
          </p:nvSpPr>
          <p:spPr bwMode="auto">
            <a:xfrm>
              <a:off x="6645283" y="4110042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 Box 31"/>
            <p:cNvSpPr txBox="1">
              <a:spLocks noChangeArrowheads="1"/>
            </p:cNvSpPr>
            <p:nvPr/>
          </p:nvSpPr>
          <p:spPr bwMode="auto">
            <a:xfrm>
              <a:off x="7315208" y="4071942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3" name="Rectangle 32"/>
            <p:cNvSpPr>
              <a:spLocks noChangeArrowheads="1"/>
            </p:cNvSpPr>
            <p:nvPr/>
          </p:nvSpPr>
          <p:spPr bwMode="auto">
            <a:xfrm>
              <a:off x="6645283" y="4470405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24" name="Text Box 33"/>
            <p:cNvSpPr txBox="1">
              <a:spLocks noChangeArrowheads="1"/>
            </p:cNvSpPr>
            <p:nvPr/>
          </p:nvSpPr>
          <p:spPr bwMode="auto">
            <a:xfrm>
              <a:off x="7315208" y="4432305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5" name="Rectangle 34"/>
            <p:cNvSpPr>
              <a:spLocks noChangeArrowheads="1"/>
            </p:cNvSpPr>
            <p:nvPr/>
          </p:nvSpPr>
          <p:spPr bwMode="auto">
            <a:xfrm>
              <a:off x="6645283" y="482918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26" name="Text Box 35"/>
            <p:cNvSpPr txBox="1">
              <a:spLocks noChangeArrowheads="1"/>
            </p:cNvSpPr>
            <p:nvPr/>
          </p:nvSpPr>
          <p:spPr bwMode="auto">
            <a:xfrm>
              <a:off x="7315208" y="4791080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7" name="Rectangle 36"/>
            <p:cNvSpPr>
              <a:spLocks noChangeArrowheads="1"/>
            </p:cNvSpPr>
            <p:nvPr/>
          </p:nvSpPr>
          <p:spPr bwMode="auto">
            <a:xfrm>
              <a:off x="6645283" y="5189542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 Box 37"/>
            <p:cNvSpPr txBox="1">
              <a:spLocks noChangeArrowheads="1"/>
            </p:cNvSpPr>
            <p:nvPr/>
          </p:nvSpPr>
          <p:spPr bwMode="auto">
            <a:xfrm>
              <a:off x="7315208" y="5151442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9" name="Rectangle 38"/>
            <p:cNvSpPr>
              <a:spLocks noChangeArrowheads="1"/>
            </p:cNvSpPr>
            <p:nvPr/>
          </p:nvSpPr>
          <p:spPr bwMode="auto">
            <a:xfrm>
              <a:off x="6645283" y="5549905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 Box 39"/>
            <p:cNvSpPr txBox="1">
              <a:spLocks noChangeArrowheads="1"/>
            </p:cNvSpPr>
            <p:nvPr/>
          </p:nvSpPr>
          <p:spPr bwMode="auto">
            <a:xfrm>
              <a:off x="7315208" y="5511805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1" name="Line 64"/>
            <p:cNvSpPr>
              <a:spLocks noChangeShapeType="1"/>
            </p:cNvSpPr>
            <p:nvPr/>
          </p:nvSpPr>
          <p:spPr bwMode="auto">
            <a:xfrm>
              <a:off x="6350008" y="5380050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 Box 65"/>
            <p:cNvSpPr txBox="1">
              <a:spLocks noChangeArrowheads="1"/>
            </p:cNvSpPr>
            <p:nvPr/>
          </p:nvSpPr>
          <p:spPr bwMode="auto">
            <a:xfrm>
              <a:off x="5643570" y="5176850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33" name="Line 68"/>
            <p:cNvSpPr>
              <a:spLocks noChangeShapeType="1"/>
            </p:cNvSpPr>
            <p:nvPr/>
          </p:nvSpPr>
          <p:spPr bwMode="auto">
            <a:xfrm>
              <a:off x="6324608" y="4664085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 Box 69"/>
            <p:cNvSpPr txBox="1">
              <a:spLocks noChangeArrowheads="1"/>
            </p:cNvSpPr>
            <p:nvPr/>
          </p:nvSpPr>
          <p:spPr bwMode="auto">
            <a:xfrm>
              <a:off x="5719770" y="4460885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B7A1C59-8738-45D6-8E7B-6022CF93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179388" y="333375"/>
            <a:ext cx="74168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、环形队列（或循环队列）中实现队列的基本运算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661187" y="1208088"/>
            <a:ext cx="2133600" cy="1838325"/>
            <a:chOff x="501650" y="1208088"/>
            <a:chExt cx="2133600" cy="1838325"/>
          </a:xfrm>
        </p:grpSpPr>
        <p:sp>
          <p:nvSpPr>
            <p:cNvPr id="17411" name="Rectangle 4"/>
            <p:cNvSpPr>
              <a:spLocks noChangeArrowheads="1"/>
            </p:cNvSpPr>
            <p:nvPr/>
          </p:nvSpPr>
          <p:spPr bwMode="auto">
            <a:xfrm>
              <a:off x="1533525" y="1246188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7412" name="Text Box 5"/>
            <p:cNvSpPr txBox="1">
              <a:spLocks noChangeArrowheads="1"/>
            </p:cNvSpPr>
            <p:nvPr/>
          </p:nvSpPr>
          <p:spPr bwMode="auto">
            <a:xfrm>
              <a:off x="2203450" y="1208088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7413" name="Rectangle 6"/>
            <p:cNvSpPr>
              <a:spLocks noChangeArrowheads="1"/>
            </p:cNvSpPr>
            <p:nvPr/>
          </p:nvSpPr>
          <p:spPr bwMode="auto">
            <a:xfrm>
              <a:off x="1533525" y="1606550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7414" name="Text Box 7"/>
            <p:cNvSpPr txBox="1">
              <a:spLocks noChangeArrowheads="1"/>
            </p:cNvSpPr>
            <p:nvPr/>
          </p:nvSpPr>
          <p:spPr bwMode="auto">
            <a:xfrm>
              <a:off x="2203450" y="1568450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7415" name="Rectangle 8"/>
            <p:cNvSpPr>
              <a:spLocks noChangeArrowheads="1"/>
            </p:cNvSpPr>
            <p:nvPr/>
          </p:nvSpPr>
          <p:spPr bwMode="auto">
            <a:xfrm>
              <a:off x="1533525" y="1965325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7416" name="Text Box 9"/>
            <p:cNvSpPr txBox="1">
              <a:spLocks noChangeArrowheads="1"/>
            </p:cNvSpPr>
            <p:nvPr/>
          </p:nvSpPr>
          <p:spPr bwMode="auto">
            <a:xfrm>
              <a:off x="2203450" y="1927225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7417" name="Rectangle 10"/>
            <p:cNvSpPr>
              <a:spLocks noChangeArrowheads="1"/>
            </p:cNvSpPr>
            <p:nvPr/>
          </p:nvSpPr>
          <p:spPr bwMode="auto">
            <a:xfrm>
              <a:off x="1533525" y="2325688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18" name="Text Box 11"/>
            <p:cNvSpPr txBox="1">
              <a:spLocks noChangeArrowheads="1"/>
            </p:cNvSpPr>
            <p:nvPr/>
          </p:nvSpPr>
          <p:spPr bwMode="auto">
            <a:xfrm>
              <a:off x="2203450" y="2287588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7419" name="Rectangle 12"/>
            <p:cNvSpPr>
              <a:spLocks noChangeArrowheads="1"/>
            </p:cNvSpPr>
            <p:nvPr/>
          </p:nvSpPr>
          <p:spPr bwMode="auto">
            <a:xfrm>
              <a:off x="1533525" y="2686050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20" name="Text Box 13"/>
            <p:cNvSpPr txBox="1">
              <a:spLocks noChangeArrowheads="1"/>
            </p:cNvSpPr>
            <p:nvPr/>
          </p:nvSpPr>
          <p:spPr bwMode="auto">
            <a:xfrm>
              <a:off x="2203450" y="2647950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421" name="Line 14"/>
            <p:cNvSpPr>
              <a:spLocks noChangeShapeType="1"/>
            </p:cNvSpPr>
            <p:nvPr/>
          </p:nvSpPr>
          <p:spPr bwMode="auto">
            <a:xfrm>
              <a:off x="1246188" y="2514600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22" name="Text Box 15"/>
            <p:cNvSpPr txBox="1">
              <a:spLocks noChangeArrowheads="1"/>
            </p:cNvSpPr>
            <p:nvPr/>
          </p:nvSpPr>
          <p:spPr bwMode="auto">
            <a:xfrm>
              <a:off x="501650" y="2311400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17423" name="Line 16"/>
            <p:cNvSpPr>
              <a:spLocks noChangeShapeType="1"/>
            </p:cNvSpPr>
            <p:nvPr/>
          </p:nvSpPr>
          <p:spPr bwMode="auto">
            <a:xfrm>
              <a:off x="1223963" y="1431925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24" name="Text Box 17"/>
            <p:cNvSpPr txBox="1">
              <a:spLocks noChangeArrowheads="1"/>
            </p:cNvSpPr>
            <p:nvPr/>
          </p:nvSpPr>
          <p:spPr bwMode="auto">
            <a:xfrm>
              <a:off x="581025" y="1228725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</p:grpSp>
      <p:sp>
        <p:nvSpPr>
          <p:cNvPr id="17425" name="Text Box 18"/>
          <p:cNvSpPr txBox="1">
            <a:spLocks noChangeArrowheads="1"/>
          </p:cNvSpPr>
          <p:nvPr/>
        </p:nvSpPr>
        <p:spPr bwMode="auto">
          <a:xfrm>
            <a:off x="611188" y="3716338"/>
            <a:ext cx="7921625" cy="137883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是因为采用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rear==</a:t>
            </a:r>
            <a:r>
              <a:rPr kumimoji="1" lang="en-US" altLang="zh-CN" sz="22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作为队满条件的缺陷。当队满条件为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真时，队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中可能还有若干空位置。</a:t>
            </a:r>
            <a:endParaRPr kumimoji="1" lang="en-US" altLang="zh-CN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这种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溢出并不是真正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的溢出，称为</a:t>
            </a: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溢出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427" name="AutoShape 21"/>
          <p:cNvSpPr>
            <a:spLocks noChangeArrowheads="1"/>
          </p:cNvSpPr>
          <p:nvPr/>
        </p:nvSpPr>
        <p:spPr bwMode="auto">
          <a:xfrm>
            <a:off x="4291676" y="1268413"/>
            <a:ext cx="2368556" cy="1089017"/>
          </a:xfrm>
          <a:prstGeom prst="wedgeEllipseCallout">
            <a:avLst>
              <a:gd name="adj1" fmla="val -78175"/>
              <a:gd name="adj2" fmla="val 77401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还有两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个位置，为何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不能进队？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19A224E-6065-4D0E-9D6F-9165ED4F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00034" y="642918"/>
            <a:ext cx="8286750" cy="12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把数组的前端和后端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连接起来，形成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一个环形的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顺序表，即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把存储队列元素的表从逻辑上看成一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个环，称为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环形队列或循环队列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8474" name="AutoShape 45"/>
          <p:cNvSpPr>
            <a:spLocks noChangeArrowheads="1"/>
          </p:cNvSpPr>
          <p:nvPr/>
        </p:nvSpPr>
        <p:spPr bwMode="auto">
          <a:xfrm>
            <a:off x="3490913" y="5229200"/>
            <a:ext cx="2009775" cy="844550"/>
          </a:xfrm>
          <a:prstGeom prst="wedgeEllipseCallout">
            <a:avLst>
              <a:gd name="adj1" fmla="val -56236"/>
              <a:gd name="adj2" fmla="val 2003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/>
          <a:lstStyle/>
          <a:p>
            <a:r>
              <a:rPr lang="zh-CN" altLang="en-US" sz="200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原来如此，简单</a:t>
            </a:r>
            <a:r>
              <a:rPr lang="zh-CN" altLang="en-US" sz="20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！</a:t>
            </a:r>
          </a:p>
        </p:txBody>
      </p: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1112839" y="2313009"/>
            <a:ext cx="2095500" cy="1838325"/>
            <a:chOff x="340" y="1229"/>
            <a:chExt cx="1320" cy="1158"/>
          </a:xfrm>
        </p:grpSpPr>
        <p:sp>
          <p:nvSpPr>
            <p:cNvPr id="18459" name="Rectangle 46"/>
            <p:cNvSpPr>
              <a:spLocks noChangeArrowheads="1"/>
            </p:cNvSpPr>
            <p:nvPr/>
          </p:nvSpPr>
          <p:spPr bwMode="auto">
            <a:xfrm>
              <a:off x="966" y="1253"/>
              <a:ext cx="363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8460" name="Text Box 47"/>
            <p:cNvSpPr txBox="1">
              <a:spLocks noChangeArrowheads="1"/>
            </p:cNvSpPr>
            <p:nvPr/>
          </p:nvSpPr>
          <p:spPr bwMode="auto">
            <a:xfrm>
              <a:off x="1388" y="1229"/>
              <a:ext cx="272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8461" name="Rectangle 48"/>
            <p:cNvSpPr>
              <a:spLocks noChangeArrowheads="1"/>
            </p:cNvSpPr>
            <p:nvPr/>
          </p:nvSpPr>
          <p:spPr bwMode="auto">
            <a:xfrm>
              <a:off x="966" y="1480"/>
              <a:ext cx="363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8462" name="Text Box 49"/>
            <p:cNvSpPr txBox="1">
              <a:spLocks noChangeArrowheads="1"/>
            </p:cNvSpPr>
            <p:nvPr/>
          </p:nvSpPr>
          <p:spPr bwMode="auto">
            <a:xfrm>
              <a:off x="1388" y="1456"/>
              <a:ext cx="272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8463" name="Rectangle 50"/>
            <p:cNvSpPr>
              <a:spLocks noChangeArrowheads="1"/>
            </p:cNvSpPr>
            <p:nvPr/>
          </p:nvSpPr>
          <p:spPr bwMode="auto">
            <a:xfrm>
              <a:off x="966" y="1706"/>
              <a:ext cx="363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8464" name="Text Box 51"/>
            <p:cNvSpPr txBox="1">
              <a:spLocks noChangeArrowheads="1"/>
            </p:cNvSpPr>
            <p:nvPr/>
          </p:nvSpPr>
          <p:spPr bwMode="auto">
            <a:xfrm>
              <a:off x="1388" y="1682"/>
              <a:ext cx="272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8465" name="Rectangle 52"/>
            <p:cNvSpPr>
              <a:spLocks noChangeArrowheads="1"/>
            </p:cNvSpPr>
            <p:nvPr/>
          </p:nvSpPr>
          <p:spPr bwMode="auto">
            <a:xfrm>
              <a:off x="966" y="1933"/>
              <a:ext cx="363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66" name="Text Box 53"/>
            <p:cNvSpPr txBox="1">
              <a:spLocks noChangeArrowheads="1"/>
            </p:cNvSpPr>
            <p:nvPr/>
          </p:nvSpPr>
          <p:spPr bwMode="auto">
            <a:xfrm>
              <a:off x="1388" y="1909"/>
              <a:ext cx="272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8467" name="Rectangle 54"/>
            <p:cNvSpPr>
              <a:spLocks noChangeArrowheads="1"/>
            </p:cNvSpPr>
            <p:nvPr/>
          </p:nvSpPr>
          <p:spPr bwMode="auto">
            <a:xfrm>
              <a:off x="966" y="2160"/>
              <a:ext cx="363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68" name="Text Box 55"/>
            <p:cNvSpPr txBox="1">
              <a:spLocks noChangeArrowheads="1"/>
            </p:cNvSpPr>
            <p:nvPr/>
          </p:nvSpPr>
          <p:spPr bwMode="auto">
            <a:xfrm>
              <a:off x="1388" y="2136"/>
              <a:ext cx="272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8469" name="Line 56"/>
            <p:cNvSpPr>
              <a:spLocks noChangeShapeType="1"/>
            </p:cNvSpPr>
            <p:nvPr/>
          </p:nvSpPr>
          <p:spPr bwMode="auto">
            <a:xfrm>
              <a:off x="785" y="2052"/>
              <a:ext cx="181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70" name="Text Box 57"/>
            <p:cNvSpPr txBox="1">
              <a:spLocks noChangeArrowheads="1"/>
            </p:cNvSpPr>
            <p:nvPr/>
          </p:nvSpPr>
          <p:spPr bwMode="auto">
            <a:xfrm>
              <a:off x="340" y="1924"/>
              <a:ext cx="545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18471" name="Line 58"/>
            <p:cNvSpPr>
              <a:spLocks noChangeShapeType="1"/>
            </p:cNvSpPr>
            <p:nvPr/>
          </p:nvSpPr>
          <p:spPr bwMode="auto">
            <a:xfrm>
              <a:off x="771" y="1370"/>
              <a:ext cx="181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72" name="Text Box 59"/>
            <p:cNvSpPr txBox="1">
              <a:spLocks noChangeArrowheads="1"/>
            </p:cNvSpPr>
            <p:nvPr/>
          </p:nvSpPr>
          <p:spPr bwMode="auto">
            <a:xfrm>
              <a:off x="390" y="1242"/>
              <a:ext cx="454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4883150" y="2135209"/>
            <a:ext cx="3576638" cy="2387600"/>
            <a:chOff x="1353" y="2482"/>
            <a:chExt cx="2253" cy="1504"/>
          </a:xfrm>
        </p:grpSpPr>
        <p:sp>
          <p:nvSpPr>
            <p:cNvPr id="18440" name="Oval 19"/>
            <p:cNvSpPr>
              <a:spLocks noChangeArrowheads="1"/>
            </p:cNvSpPr>
            <p:nvPr/>
          </p:nvSpPr>
          <p:spPr bwMode="auto">
            <a:xfrm>
              <a:off x="1791" y="2784"/>
              <a:ext cx="771" cy="726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1" name="Oval 21"/>
            <p:cNvSpPr>
              <a:spLocks noChangeArrowheads="1"/>
            </p:cNvSpPr>
            <p:nvPr/>
          </p:nvSpPr>
          <p:spPr bwMode="auto">
            <a:xfrm>
              <a:off x="1440" y="2482"/>
              <a:ext cx="1451" cy="1315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2" name="Freeform 22"/>
            <p:cNvSpPr>
              <a:spLocks/>
            </p:cNvSpPr>
            <p:nvPr/>
          </p:nvSpPr>
          <p:spPr bwMode="auto">
            <a:xfrm>
              <a:off x="2517" y="3329"/>
              <a:ext cx="272" cy="170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3" name="Freeform 23"/>
            <p:cNvSpPr>
              <a:spLocks/>
            </p:cNvSpPr>
            <p:nvPr/>
          </p:nvSpPr>
          <p:spPr bwMode="auto">
            <a:xfrm>
              <a:off x="2465" y="2669"/>
              <a:ext cx="208" cy="226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4" name="Freeform 24"/>
            <p:cNvSpPr>
              <a:spLocks/>
            </p:cNvSpPr>
            <p:nvPr/>
          </p:nvSpPr>
          <p:spPr bwMode="auto">
            <a:xfrm>
              <a:off x="1836" y="2558"/>
              <a:ext cx="165" cy="269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5" name="Line 25"/>
            <p:cNvSpPr>
              <a:spLocks noChangeShapeType="1"/>
            </p:cNvSpPr>
            <p:nvPr/>
          </p:nvSpPr>
          <p:spPr bwMode="auto">
            <a:xfrm flipH="1">
              <a:off x="2063" y="3510"/>
              <a:ext cx="46" cy="2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6" name="Freeform 26"/>
            <p:cNvSpPr>
              <a:spLocks/>
            </p:cNvSpPr>
            <p:nvPr/>
          </p:nvSpPr>
          <p:spPr bwMode="auto">
            <a:xfrm>
              <a:off x="1445" y="3193"/>
              <a:ext cx="346" cy="98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47" name="Text Box 20"/>
            <p:cNvSpPr txBox="1">
              <a:spLocks noChangeArrowheads="1"/>
            </p:cNvSpPr>
            <p:nvPr/>
          </p:nvSpPr>
          <p:spPr bwMode="auto">
            <a:xfrm>
              <a:off x="2233" y="3254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8448" name="Text Box 27"/>
            <p:cNvSpPr txBox="1">
              <a:spLocks noChangeArrowheads="1"/>
            </p:cNvSpPr>
            <p:nvPr/>
          </p:nvSpPr>
          <p:spPr bwMode="auto">
            <a:xfrm>
              <a:off x="2351" y="2987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8449" name="Text Box 28"/>
            <p:cNvSpPr txBox="1">
              <a:spLocks noChangeArrowheads="1"/>
            </p:cNvSpPr>
            <p:nvPr/>
          </p:nvSpPr>
          <p:spPr bwMode="auto">
            <a:xfrm>
              <a:off x="2109" y="2800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8450" name="Text Box 29"/>
            <p:cNvSpPr txBox="1">
              <a:spLocks noChangeArrowheads="1"/>
            </p:cNvSpPr>
            <p:nvPr/>
          </p:nvSpPr>
          <p:spPr bwMode="auto">
            <a:xfrm>
              <a:off x="1836" y="2921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8451" name="Text Box 30"/>
            <p:cNvSpPr txBox="1">
              <a:spLocks noChangeArrowheads="1"/>
            </p:cNvSpPr>
            <p:nvPr/>
          </p:nvSpPr>
          <p:spPr bwMode="auto">
            <a:xfrm>
              <a:off x="1882" y="3207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8452" name="Text Box 32"/>
            <p:cNvSpPr txBox="1">
              <a:spLocks noChangeArrowheads="1"/>
            </p:cNvSpPr>
            <p:nvPr/>
          </p:nvSpPr>
          <p:spPr bwMode="auto">
            <a:xfrm>
              <a:off x="3152" y="2795"/>
              <a:ext cx="454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18453" name="Text Box 34"/>
            <p:cNvSpPr txBox="1">
              <a:spLocks noChangeArrowheads="1"/>
            </p:cNvSpPr>
            <p:nvPr/>
          </p:nvSpPr>
          <p:spPr bwMode="auto">
            <a:xfrm>
              <a:off x="2150" y="2534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8454" name="Text Box 35"/>
            <p:cNvSpPr txBox="1">
              <a:spLocks noChangeArrowheads="1"/>
            </p:cNvSpPr>
            <p:nvPr/>
          </p:nvSpPr>
          <p:spPr bwMode="auto">
            <a:xfrm>
              <a:off x="1564" y="2875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8455" name="Text Box 36"/>
            <p:cNvSpPr txBox="1">
              <a:spLocks noChangeArrowheads="1"/>
            </p:cNvSpPr>
            <p:nvPr/>
          </p:nvSpPr>
          <p:spPr bwMode="auto">
            <a:xfrm>
              <a:off x="1700" y="3419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8456" name="Line 37"/>
            <p:cNvSpPr>
              <a:spLocks noChangeShapeType="1"/>
            </p:cNvSpPr>
            <p:nvPr/>
          </p:nvSpPr>
          <p:spPr bwMode="auto">
            <a:xfrm flipV="1">
              <a:off x="1534" y="3631"/>
              <a:ext cx="136" cy="181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57" name="Text Box 38"/>
            <p:cNvSpPr txBox="1">
              <a:spLocks noChangeArrowheads="1"/>
            </p:cNvSpPr>
            <p:nvPr/>
          </p:nvSpPr>
          <p:spPr bwMode="auto">
            <a:xfrm>
              <a:off x="1353" y="3812"/>
              <a:ext cx="454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18458" name="Line 61"/>
            <p:cNvSpPr>
              <a:spLocks noChangeShapeType="1"/>
            </p:cNvSpPr>
            <p:nvPr/>
          </p:nvSpPr>
          <p:spPr bwMode="auto">
            <a:xfrm flipH="1">
              <a:off x="2880" y="2931"/>
              <a:ext cx="272" cy="45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02816" name="AutoShape 64"/>
          <p:cNvSpPr>
            <a:spLocks noChangeArrowheads="1"/>
          </p:cNvSpPr>
          <p:nvPr/>
        </p:nvSpPr>
        <p:spPr bwMode="auto">
          <a:xfrm>
            <a:off x="3705227" y="2998809"/>
            <a:ext cx="936000" cy="288000"/>
          </a:xfrm>
          <a:prstGeom prst="rightArrow">
            <a:avLst>
              <a:gd name="adj1" fmla="val 50000"/>
              <a:gd name="adj2" fmla="val 66728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2817" name="Text Box 65"/>
          <p:cNvSpPr txBox="1">
            <a:spLocks noChangeArrowheads="1"/>
          </p:cNvSpPr>
          <p:nvPr/>
        </p:nvSpPr>
        <p:spPr bwMode="auto">
          <a:xfrm>
            <a:off x="6084888" y="4367234"/>
            <a:ext cx="2701954" cy="70788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rear=4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时，下一步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位置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，可以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进队</a:t>
            </a:r>
            <a:endParaRPr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8596" y="142852"/>
            <a:ext cx="178595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解决方案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3228" y="2428868"/>
            <a:ext cx="553998" cy="9286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</a:p>
        </p:txBody>
      </p:sp>
      <p:sp>
        <p:nvSpPr>
          <p:cNvPr id="45" name="Text Box 65"/>
          <p:cNvSpPr txBox="1">
            <a:spLocks noChangeArrowheads="1"/>
          </p:cNvSpPr>
          <p:nvPr/>
        </p:nvSpPr>
        <p:spPr bwMode="auto">
          <a:xfrm>
            <a:off x="928662" y="4214818"/>
            <a:ext cx="2447925" cy="70788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rear=4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时，不能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再进队</a:t>
            </a:r>
            <a:endParaRPr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74F15C8-AFE9-4326-BF99-02625CC3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816" grpId="0" animBg="1"/>
      <p:bldP spid="2028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95513" y="692150"/>
            <a:ext cx="3024187" cy="2339975"/>
            <a:chOff x="2018" y="1116"/>
            <a:chExt cx="1905" cy="1474"/>
          </a:xfrm>
        </p:grpSpPr>
        <p:sp>
          <p:nvSpPr>
            <p:cNvPr id="19462" name="Oval 4"/>
            <p:cNvSpPr>
              <a:spLocks noChangeArrowheads="1"/>
            </p:cNvSpPr>
            <p:nvPr/>
          </p:nvSpPr>
          <p:spPr bwMode="auto">
            <a:xfrm>
              <a:off x="2471" y="1418"/>
              <a:ext cx="771" cy="726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3" name="Oval 5"/>
            <p:cNvSpPr>
              <a:spLocks noChangeArrowheads="1"/>
            </p:cNvSpPr>
            <p:nvPr/>
          </p:nvSpPr>
          <p:spPr bwMode="auto">
            <a:xfrm>
              <a:off x="2120" y="1116"/>
              <a:ext cx="1451" cy="1315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4" name="Freeform 6"/>
            <p:cNvSpPr>
              <a:spLocks/>
            </p:cNvSpPr>
            <p:nvPr/>
          </p:nvSpPr>
          <p:spPr bwMode="auto">
            <a:xfrm>
              <a:off x="3197" y="1963"/>
              <a:ext cx="272" cy="170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5" name="Freeform 7"/>
            <p:cNvSpPr>
              <a:spLocks/>
            </p:cNvSpPr>
            <p:nvPr/>
          </p:nvSpPr>
          <p:spPr bwMode="auto">
            <a:xfrm>
              <a:off x="3145" y="1303"/>
              <a:ext cx="208" cy="226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6" name="Freeform 8"/>
            <p:cNvSpPr>
              <a:spLocks/>
            </p:cNvSpPr>
            <p:nvPr/>
          </p:nvSpPr>
          <p:spPr bwMode="auto">
            <a:xfrm>
              <a:off x="2516" y="1192"/>
              <a:ext cx="165" cy="269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7" name="Line 9"/>
            <p:cNvSpPr>
              <a:spLocks noChangeShapeType="1"/>
            </p:cNvSpPr>
            <p:nvPr/>
          </p:nvSpPr>
          <p:spPr bwMode="auto">
            <a:xfrm flipH="1">
              <a:off x="2743" y="2144"/>
              <a:ext cx="46" cy="2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8" name="Freeform 10"/>
            <p:cNvSpPr>
              <a:spLocks/>
            </p:cNvSpPr>
            <p:nvPr/>
          </p:nvSpPr>
          <p:spPr bwMode="auto">
            <a:xfrm>
              <a:off x="2125" y="1827"/>
              <a:ext cx="346" cy="98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69" name="Text Box 11"/>
            <p:cNvSpPr txBox="1">
              <a:spLocks noChangeArrowheads="1"/>
            </p:cNvSpPr>
            <p:nvPr/>
          </p:nvSpPr>
          <p:spPr bwMode="auto">
            <a:xfrm>
              <a:off x="2913" y="1888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9470" name="Text Box 12"/>
            <p:cNvSpPr txBox="1">
              <a:spLocks noChangeArrowheads="1"/>
            </p:cNvSpPr>
            <p:nvPr/>
          </p:nvSpPr>
          <p:spPr bwMode="auto">
            <a:xfrm>
              <a:off x="3031" y="1621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9471" name="Text Box 13"/>
            <p:cNvSpPr txBox="1">
              <a:spLocks noChangeArrowheads="1"/>
            </p:cNvSpPr>
            <p:nvPr/>
          </p:nvSpPr>
          <p:spPr bwMode="auto">
            <a:xfrm>
              <a:off x="2789" y="1434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9472" name="Text Box 14"/>
            <p:cNvSpPr txBox="1">
              <a:spLocks noChangeArrowheads="1"/>
            </p:cNvSpPr>
            <p:nvPr/>
          </p:nvSpPr>
          <p:spPr bwMode="auto">
            <a:xfrm>
              <a:off x="2516" y="1555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9473" name="Text Box 15"/>
            <p:cNvSpPr txBox="1">
              <a:spLocks noChangeArrowheads="1"/>
            </p:cNvSpPr>
            <p:nvPr/>
          </p:nvSpPr>
          <p:spPr bwMode="auto">
            <a:xfrm>
              <a:off x="2562" y="1827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9474" name="Line 16"/>
            <p:cNvSpPr>
              <a:spLocks noChangeShapeType="1"/>
            </p:cNvSpPr>
            <p:nvPr/>
          </p:nvSpPr>
          <p:spPr bwMode="auto">
            <a:xfrm flipH="1" flipV="1">
              <a:off x="3288" y="2280"/>
              <a:ext cx="136" cy="136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75" name="Text Box 17"/>
            <p:cNvSpPr txBox="1">
              <a:spLocks noChangeArrowheads="1"/>
            </p:cNvSpPr>
            <p:nvPr/>
          </p:nvSpPr>
          <p:spPr bwMode="auto">
            <a:xfrm>
              <a:off x="3469" y="2326"/>
              <a:ext cx="454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19476" name="Text Box 18"/>
            <p:cNvSpPr txBox="1">
              <a:spLocks noChangeArrowheads="1"/>
            </p:cNvSpPr>
            <p:nvPr/>
          </p:nvSpPr>
          <p:spPr bwMode="auto">
            <a:xfrm>
              <a:off x="3288" y="1600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9477" name="Text Box 19"/>
            <p:cNvSpPr txBox="1">
              <a:spLocks noChangeArrowheads="1"/>
            </p:cNvSpPr>
            <p:nvPr/>
          </p:nvSpPr>
          <p:spPr bwMode="auto">
            <a:xfrm>
              <a:off x="2830" y="1168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9478" name="Text Box 20"/>
            <p:cNvSpPr txBox="1">
              <a:spLocks noChangeArrowheads="1"/>
            </p:cNvSpPr>
            <p:nvPr/>
          </p:nvSpPr>
          <p:spPr bwMode="auto">
            <a:xfrm>
              <a:off x="2244" y="1509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9479" name="Text Box 21"/>
            <p:cNvSpPr txBox="1">
              <a:spLocks noChangeArrowheads="1"/>
            </p:cNvSpPr>
            <p:nvPr/>
          </p:nvSpPr>
          <p:spPr bwMode="auto">
            <a:xfrm>
              <a:off x="2380" y="2053"/>
              <a:ext cx="181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9480" name="Line 22"/>
            <p:cNvSpPr>
              <a:spLocks noChangeShapeType="1"/>
            </p:cNvSpPr>
            <p:nvPr/>
          </p:nvSpPr>
          <p:spPr bwMode="auto">
            <a:xfrm flipV="1">
              <a:off x="2199" y="2235"/>
              <a:ext cx="136" cy="181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81" name="Text Box 23"/>
            <p:cNvSpPr txBox="1">
              <a:spLocks noChangeArrowheads="1"/>
            </p:cNvSpPr>
            <p:nvPr/>
          </p:nvSpPr>
          <p:spPr bwMode="auto">
            <a:xfrm>
              <a:off x="2018" y="2416"/>
              <a:ext cx="454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</p:grpSp>
      <p:sp>
        <p:nvSpPr>
          <p:cNvPr id="19459" name="Text Box 24"/>
          <p:cNvSpPr txBox="1">
            <a:spLocks noChangeArrowheads="1"/>
          </p:cNvSpPr>
          <p:nvPr/>
        </p:nvSpPr>
        <p:spPr bwMode="auto">
          <a:xfrm>
            <a:off x="428596" y="3714752"/>
            <a:ext cx="7959754" cy="76944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实际上内存地址一定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是连续的，不可能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环形的，这里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是通过逻辑方式实现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环形队列，也就是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rear++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front++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改为：</a:t>
            </a:r>
          </a:p>
        </p:txBody>
      </p:sp>
      <p:sp>
        <p:nvSpPr>
          <p:cNvPr id="19460" name="Text Box 25"/>
          <p:cNvSpPr txBox="1">
            <a:spLocks noChangeArrowheads="1"/>
          </p:cNvSpPr>
          <p:nvPr/>
        </p:nvSpPr>
        <p:spPr bwMode="auto">
          <a:xfrm>
            <a:off x="1643043" y="4857760"/>
            <a:ext cx="4857784" cy="116955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rear=(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rear+1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)%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endParaRPr lang="en-US" altLang="zh-CN" sz="20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front=(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front+1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)%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endParaRPr lang="en-US" altLang="zh-CN" sz="20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461" name="Text Box 28"/>
          <p:cNvSpPr txBox="1">
            <a:spLocks noChangeArrowheads="1"/>
          </p:cNvSpPr>
          <p:nvPr/>
        </p:nvSpPr>
        <p:spPr bwMode="auto">
          <a:xfrm>
            <a:off x="428596" y="181253"/>
            <a:ext cx="3675059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环形队列（循环队列）：</a:t>
            </a:r>
            <a:endParaRPr lang="zh-CN" altLang="en-US" sz="2200" dirty="0">
              <a:solidFill>
                <a:srgbClr val="C0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6C54FC1-56DD-4051-9A74-6E0FCD1D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4"/>
          <p:cNvGrpSpPr/>
          <p:nvPr/>
        </p:nvGrpSpPr>
        <p:grpSpPr>
          <a:xfrm>
            <a:off x="703263" y="122238"/>
            <a:ext cx="2862262" cy="2899807"/>
            <a:chOff x="703263" y="122238"/>
            <a:chExt cx="2862262" cy="2899807"/>
          </a:xfrm>
        </p:grpSpPr>
        <p:sp>
          <p:nvSpPr>
            <p:cNvPr id="20482" name="Oval 4"/>
            <p:cNvSpPr>
              <a:spLocks noChangeArrowheads="1"/>
            </p:cNvSpPr>
            <p:nvPr/>
          </p:nvSpPr>
          <p:spPr bwMode="auto">
            <a:xfrm>
              <a:off x="1260475" y="601663"/>
              <a:ext cx="1223963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83" name="Oval 5"/>
            <p:cNvSpPr>
              <a:spLocks noChangeArrowheads="1"/>
            </p:cNvSpPr>
            <p:nvPr/>
          </p:nvSpPr>
          <p:spPr bwMode="auto">
            <a:xfrm>
              <a:off x="703263" y="122238"/>
              <a:ext cx="2303462" cy="20875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84" name="Freeform 6"/>
            <p:cNvSpPr>
              <a:spLocks/>
            </p:cNvSpPr>
            <p:nvPr/>
          </p:nvSpPr>
          <p:spPr bwMode="auto">
            <a:xfrm>
              <a:off x="2413000" y="1466850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85" name="Freeform 7"/>
            <p:cNvSpPr>
              <a:spLocks/>
            </p:cNvSpPr>
            <p:nvPr/>
          </p:nvSpPr>
          <p:spPr bwMode="auto">
            <a:xfrm>
              <a:off x="2330450" y="419100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86" name="Freeform 8"/>
            <p:cNvSpPr>
              <a:spLocks/>
            </p:cNvSpPr>
            <p:nvPr/>
          </p:nvSpPr>
          <p:spPr bwMode="auto">
            <a:xfrm>
              <a:off x="1331913" y="242888"/>
              <a:ext cx="261937" cy="427037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87" name="Line 9"/>
            <p:cNvSpPr>
              <a:spLocks noChangeShapeType="1"/>
            </p:cNvSpPr>
            <p:nvPr/>
          </p:nvSpPr>
          <p:spPr bwMode="auto">
            <a:xfrm flipH="1">
              <a:off x="1692275" y="1754188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88" name="Freeform 10"/>
            <p:cNvSpPr>
              <a:spLocks/>
            </p:cNvSpPr>
            <p:nvPr/>
          </p:nvSpPr>
          <p:spPr bwMode="auto">
            <a:xfrm>
              <a:off x="711200" y="1250950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89" name="Text Box 11"/>
            <p:cNvSpPr txBox="1">
              <a:spLocks noChangeArrowheads="1"/>
            </p:cNvSpPr>
            <p:nvPr/>
          </p:nvSpPr>
          <p:spPr bwMode="auto">
            <a:xfrm>
              <a:off x="1962150" y="134778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0490" name="Text Box 12"/>
            <p:cNvSpPr txBox="1">
              <a:spLocks noChangeArrowheads="1"/>
            </p:cNvSpPr>
            <p:nvPr/>
          </p:nvSpPr>
          <p:spPr bwMode="auto">
            <a:xfrm>
              <a:off x="2149475" y="923925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0491" name="Text Box 13"/>
            <p:cNvSpPr txBox="1">
              <a:spLocks noChangeArrowheads="1"/>
            </p:cNvSpPr>
            <p:nvPr/>
          </p:nvSpPr>
          <p:spPr bwMode="auto">
            <a:xfrm>
              <a:off x="1765300" y="601663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492" name="Text Box 14"/>
            <p:cNvSpPr txBox="1">
              <a:spLocks noChangeArrowheads="1"/>
            </p:cNvSpPr>
            <p:nvPr/>
          </p:nvSpPr>
          <p:spPr bwMode="auto">
            <a:xfrm>
              <a:off x="1331913" y="819150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0493" name="Text Box 15"/>
            <p:cNvSpPr txBox="1">
              <a:spLocks noChangeArrowheads="1"/>
            </p:cNvSpPr>
            <p:nvPr/>
          </p:nvSpPr>
          <p:spPr bwMode="auto">
            <a:xfrm>
              <a:off x="1404938" y="1250950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0494" name="Line 16"/>
            <p:cNvSpPr>
              <a:spLocks noChangeShapeType="1"/>
            </p:cNvSpPr>
            <p:nvPr/>
          </p:nvSpPr>
          <p:spPr bwMode="auto">
            <a:xfrm flipH="1" flipV="1">
              <a:off x="2557463" y="1970088"/>
              <a:ext cx="215900" cy="21590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95" name="Text Box 17"/>
            <p:cNvSpPr txBox="1">
              <a:spLocks noChangeArrowheads="1"/>
            </p:cNvSpPr>
            <p:nvPr/>
          </p:nvSpPr>
          <p:spPr bwMode="auto">
            <a:xfrm>
              <a:off x="2844800" y="2043113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20496" name="Freeform 22"/>
            <p:cNvSpPr>
              <a:spLocks/>
            </p:cNvSpPr>
            <p:nvPr/>
          </p:nvSpPr>
          <p:spPr bwMode="auto">
            <a:xfrm>
              <a:off x="2333625" y="2106613"/>
              <a:ext cx="203200" cy="317500"/>
            </a:xfrm>
            <a:custGeom>
              <a:avLst/>
              <a:gdLst>
                <a:gd name="T0" fmla="*/ 128 w 128"/>
                <a:gd name="T1" fmla="*/ 200 h 200"/>
                <a:gd name="T2" fmla="*/ 0 w 128"/>
                <a:gd name="T3" fmla="*/ 0 h 200"/>
                <a:gd name="T4" fmla="*/ 0 60000 65536"/>
                <a:gd name="T5" fmla="*/ 0 60000 65536"/>
                <a:gd name="T6" fmla="*/ 0 w 128"/>
                <a:gd name="T7" fmla="*/ 0 h 200"/>
                <a:gd name="T8" fmla="*/ 128 w 128"/>
                <a:gd name="T9" fmla="*/ 200 h 2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8" h="200">
                  <a:moveTo>
                    <a:pt x="128" y="20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97" name="Text Box 23"/>
            <p:cNvSpPr txBox="1">
              <a:spLocks noChangeArrowheads="1"/>
            </p:cNvSpPr>
            <p:nvPr/>
          </p:nvSpPr>
          <p:spPr bwMode="auto">
            <a:xfrm>
              <a:off x="2197100" y="2347913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20516" name="Text Box 44"/>
            <p:cNvSpPr txBox="1">
              <a:spLocks noChangeArrowheads="1"/>
            </p:cNvSpPr>
            <p:nvPr/>
          </p:nvSpPr>
          <p:spPr bwMode="auto">
            <a:xfrm>
              <a:off x="973138" y="2652713"/>
              <a:ext cx="17272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）空队</a:t>
              </a:r>
            </a:p>
          </p:txBody>
        </p:sp>
      </p:grpSp>
      <p:grpSp>
        <p:nvGrpSpPr>
          <p:cNvPr id="3" name="组合 75"/>
          <p:cNvGrpSpPr/>
          <p:nvPr/>
        </p:nvGrpSpPr>
        <p:grpSpPr>
          <a:xfrm>
            <a:off x="4067175" y="115888"/>
            <a:ext cx="3529013" cy="2906157"/>
            <a:chOff x="4067175" y="115888"/>
            <a:chExt cx="3529013" cy="2906157"/>
          </a:xfrm>
        </p:grpSpPr>
        <p:sp>
          <p:nvSpPr>
            <p:cNvPr id="20498" name="Oval 24"/>
            <p:cNvSpPr>
              <a:spLocks noChangeArrowheads="1"/>
            </p:cNvSpPr>
            <p:nvPr/>
          </p:nvSpPr>
          <p:spPr bwMode="auto">
            <a:xfrm>
              <a:off x="5291138" y="595313"/>
              <a:ext cx="1223962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99" name="Oval 25"/>
            <p:cNvSpPr>
              <a:spLocks noChangeArrowheads="1"/>
            </p:cNvSpPr>
            <p:nvPr/>
          </p:nvSpPr>
          <p:spPr bwMode="auto">
            <a:xfrm>
              <a:off x="4733925" y="115888"/>
              <a:ext cx="2303463" cy="20875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00" name="Freeform 26"/>
            <p:cNvSpPr>
              <a:spLocks/>
            </p:cNvSpPr>
            <p:nvPr/>
          </p:nvSpPr>
          <p:spPr bwMode="auto">
            <a:xfrm>
              <a:off x="6443663" y="1460500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01" name="Freeform 27"/>
            <p:cNvSpPr>
              <a:spLocks/>
            </p:cNvSpPr>
            <p:nvPr/>
          </p:nvSpPr>
          <p:spPr bwMode="auto">
            <a:xfrm>
              <a:off x="6361113" y="412750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02" name="Freeform 28"/>
            <p:cNvSpPr>
              <a:spLocks/>
            </p:cNvSpPr>
            <p:nvPr/>
          </p:nvSpPr>
          <p:spPr bwMode="auto">
            <a:xfrm>
              <a:off x="5362575" y="236538"/>
              <a:ext cx="261938" cy="427037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03" name="Line 29"/>
            <p:cNvSpPr>
              <a:spLocks noChangeShapeType="1"/>
            </p:cNvSpPr>
            <p:nvPr/>
          </p:nvSpPr>
          <p:spPr bwMode="auto">
            <a:xfrm flipH="1">
              <a:off x="5722938" y="1747838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04" name="Freeform 30"/>
            <p:cNvSpPr>
              <a:spLocks/>
            </p:cNvSpPr>
            <p:nvPr/>
          </p:nvSpPr>
          <p:spPr bwMode="auto">
            <a:xfrm>
              <a:off x="4741863" y="1244600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05" name="Text Box 31"/>
            <p:cNvSpPr txBox="1">
              <a:spLocks noChangeArrowheads="1"/>
            </p:cNvSpPr>
            <p:nvPr/>
          </p:nvSpPr>
          <p:spPr bwMode="auto">
            <a:xfrm>
              <a:off x="5992813" y="1341438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0506" name="Text Box 32"/>
            <p:cNvSpPr txBox="1">
              <a:spLocks noChangeArrowheads="1"/>
            </p:cNvSpPr>
            <p:nvPr/>
          </p:nvSpPr>
          <p:spPr bwMode="auto">
            <a:xfrm>
              <a:off x="6180138" y="917575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0507" name="Text Box 33"/>
            <p:cNvSpPr txBox="1">
              <a:spLocks noChangeArrowheads="1"/>
            </p:cNvSpPr>
            <p:nvPr/>
          </p:nvSpPr>
          <p:spPr bwMode="auto">
            <a:xfrm>
              <a:off x="5795963" y="595313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508" name="Text Box 34"/>
            <p:cNvSpPr txBox="1">
              <a:spLocks noChangeArrowheads="1"/>
            </p:cNvSpPr>
            <p:nvPr/>
          </p:nvSpPr>
          <p:spPr bwMode="auto">
            <a:xfrm>
              <a:off x="5362575" y="812800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0509" name="Text Box 35"/>
            <p:cNvSpPr txBox="1">
              <a:spLocks noChangeArrowheads="1"/>
            </p:cNvSpPr>
            <p:nvPr/>
          </p:nvSpPr>
          <p:spPr bwMode="auto">
            <a:xfrm>
              <a:off x="5435600" y="1282700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0510" name="Line 36"/>
            <p:cNvSpPr>
              <a:spLocks noChangeShapeType="1"/>
            </p:cNvSpPr>
            <p:nvPr/>
          </p:nvSpPr>
          <p:spPr bwMode="auto">
            <a:xfrm flipH="1" flipV="1">
              <a:off x="6588125" y="1963738"/>
              <a:ext cx="215900" cy="21590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11" name="Text Box 37"/>
            <p:cNvSpPr txBox="1">
              <a:spLocks noChangeArrowheads="1"/>
            </p:cNvSpPr>
            <p:nvPr/>
          </p:nvSpPr>
          <p:spPr bwMode="auto">
            <a:xfrm>
              <a:off x="6875463" y="2036763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20512" name="Text Box 38"/>
            <p:cNvSpPr txBox="1">
              <a:spLocks noChangeArrowheads="1"/>
            </p:cNvSpPr>
            <p:nvPr/>
          </p:nvSpPr>
          <p:spPr bwMode="auto">
            <a:xfrm>
              <a:off x="6588125" y="88423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20513" name="Text Box 39"/>
            <p:cNvSpPr txBox="1">
              <a:spLocks noChangeArrowheads="1"/>
            </p:cNvSpPr>
            <p:nvPr/>
          </p:nvSpPr>
          <p:spPr bwMode="auto">
            <a:xfrm>
              <a:off x="5861050" y="19843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20514" name="Text Box 40"/>
            <p:cNvSpPr txBox="1">
              <a:spLocks noChangeArrowheads="1"/>
            </p:cNvSpPr>
            <p:nvPr/>
          </p:nvSpPr>
          <p:spPr bwMode="auto">
            <a:xfrm>
              <a:off x="4930775" y="739775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20515" name="Text Box 43"/>
            <p:cNvSpPr txBox="1">
              <a:spLocks noChangeArrowheads="1"/>
            </p:cNvSpPr>
            <p:nvPr/>
          </p:nvSpPr>
          <p:spPr bwMode="auto">
            <a:xfrm>
              <a:off x="4067175" y="403225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20517" name="Text Box 45"/>
            <p:cNvSpPr txBox="1">
              <a:spLocks noChangeArrowheads="1"/>
            </p:cNvSpPr>
            <p:nvPr/>
          </p:nvSpPr>
          <p:spPr bwMode="auto">
            <a:xfrm>
              <a:off x="4140200" y="2652713"/>
              <a:ext cx="316865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r>
                <a:rPr lang="en-US" altLang="zh-CN" sz="18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、</a:t>
              </a:r>
              <a:r>
                <a:rPr lang="en-US" altLang="zh-CN" sz="18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、</a:t>
              </a:r>
              <a:r>
                <a:rPr lang="en-US" altLang="zh-CN" sz="18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进队</a:t>
              </a:r>
            </a:p>
          </p:txBody>
        </p:sp>
        <p:sp>
          <p:nvSpPr>
            <p:cNvPr id="20518" name="Freeform 46"/>
            <p:cNvSpPr>
              <a:spLocks/>
            </p:cNvSpPr>
            <p:nvPr/>
          </p:nvSpPr>
          <p:spPr bwMode="auto">
            <a:xfrm>
              <a:off x="4521200" y="836613"/>
              <a:ext cx="193675" cy="214312"/>
            </a:xfrm>
            <a:custGeom>
              <a:avLst/>
              <a:gdLst>
                <a:gd name="T0" fmla="*/ 0 w 122"/>
                <a:gd name="T1" fmla="*/ 0 h 135"/>
                <a:gd name="T2" fmla="*/ 122 w 122"/>
                <a:gd name="T3" fmla="*/ 135 h 135"/>
                <a:gd name="T4" fmla="*/ 0 60000 65536"/>
                <a:gd name="T5" fmla="*/ 0 60000 65536"/>
                <a:gd name="T6" fmla="*/ 0 w 122"/>
                <a:gd name="T7" fmla="*/ 0 h 135"/>
                <a:gd name="T8" fmla="*/ 122 w 122"/>
                <a:gd name="T9" fmla="*/ 135 h 1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2" h="135">
                  <a:moveTo>
                    <a:pt x="0" y="0"/>
                  </a:moveTo>
                  <a:lnTo>
                    <a:pt x="122" y="135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76"/>
          <p:cNvGrpSpPr/>
          <p:nvPr/>
        </p:nvGrpSpPr>
        <p:grpSpPr>
          <a:xfrm>
            <a:off x="179388" y="3429000"/>
            <a:ext cx="3817937" cy="2745820"/>
            <a:chOff x="179388" y="3429000"/>
            <a:chExt cx="3817937" cy="2745820"/>
          </a:xfrm>
        </p:grpSpPr>
        <p:sp>
          <p:nvSpPr>
            <p:cNvPr id="20519" name="Oval 47"/>
            <p:cNvSpPr>
              <a:spLocks noChangeArrowheads="1"/>
            </p:cNvSpPr>
            <p:nvPr/>
          </p:nvSpPr>
          <p:spPr bwMode="auto">
            <a:xfrm>
              <a:off x="1403350" y="3908425"/>
              <a:ext cx="1223963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20" name="Oval 48"/>
            <p:cNvSpPr>
              <a:spLocks noChangeArrowheads="1"/>
            </p:cNvSpPr>
            <p:nvPr/>
          </p:nvSpPr>
          <p:spPr bwMode="auto">
            <a:xfrm>
              <a:off x="846138" y="3429000"/>
              <a:ext cx="2303462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21" name="Freeform 49"/>
            <p:cNvSpPr>
              <a:spLocks/>
            </p:cNvSpPr>
            <p:nvPr/>
          </p:nvSpPr>
          <p:spPr bwMode="auto">
            <a:xfrm>
              <a:off x="2555875" y="4773613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22" name="Freeform 50"/>
            <p:cNvSpPr>
              <a:spLocks/>
            </p:cNvSpPr>
            <p:nvPr/>
          </p:nvSpPr>
          <p:spPr bwMode="auto">
            <a:xfrm>
              <a:off x="2473325" y="3725863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23" name="Freeform 51"/>
            <p:cNvSpPr>
              <a:spLocks/>
            </p:cNvSpPr>
            <p:nvPr/>
          </p:nvSpPr>
          <p:spPr bwMode="auto">
            <a:xfrm>
              <a:off x="1474788" y="3549650"/>
              <a:ext cx="261937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24" name="Line 52"/>
            <p:cNvSpPr>
              <a:spLocks noChangeShapeType="1"/>
            </p:cNvSpPr>
            <p:nvPr/>
          </p:nvSpPr>
          <p:spPr bwMode="auto">
            <a:xfrm flipH="1">
              <a:off x="1835150" y="5060950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25" name="Freeform 53"/>
            <p:cNvSpPr>
              <a:spLocks/>
            </p:cNvSpPr>
            <p:nvPr/>
          </p:nvSpPr>
          <p:spPr bwMode="auto">
            <a:xfrm>
              <a:off x="854075" y="4557713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26" name="Text Box 54"/>
            <p:cNvSpPr txBox="1">
              <a:spLocks noChangeArrowheads="1"/>
            </p:cNvSpPr>
            <p:nvPr/>
          </p:nvSpPr>
          <p:spPr bwMode="auto">
            <a:xfrm>
              <a:off x="2105025" y="4654550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0527" name="Text Box 55"/>
            <p:cNvSpPr txBox="1">
              <a:spLocks noChangeArrowheads="1"/>
            </p:cNvSpPr>
            <p:nvPr/>
          </p:nvSpPr>
          <p:spPr bwMode="auto">
            <a:xfrm>
              <a:off x="2292350" y="423068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0528" name="Text Box 56"/>
            <p:cNvSpPr txBox="1">
              <a:spLocks noChangeArrowheads="1"/>
            </p:cNvSpPr>
            <p:nvPr/>
          </p:nvSpPr>
          <p:spPr bwMode="auto">
            <a:xfrm>
              <a:off x="1908175" y="3908425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529" name="Text Box 57"/>
            <p:cNvSpPr txBox="1">
              <a:spLocks noChangeArrowheads="1"/>
            </p:cNvSpPr>
            <p:nvPr/>
          </p:nvSpPr>
          <p:spPr bwMode="auto">
            <a:xfrm>
              <a:off x="1474788" y="4125913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0530" name="Text Box 58"/>
            <p:cNvSpPr txBox="1">
              <a:spLocks noChangeArrowheads="1"/>
            </p:cNvSpPr>
            <p:nvPr/>
          </p:nvSpPr>
          <p:spPr bwMode="auto">
            <a:xfrm>
              <a:off x="1547813" y="4595813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0531" name="Freeform 59"/>
            <p:cNvSpPr>
              <a:spLocks/>
            </p:cNvSpPr>
            <p:nvPr/>
          </p:nvSpPr>
          <p:spPr bwMode="auto">
            <a:xfrm>
              <a:off x="3132138" y="4564063"/>
              <a:ext cx="322262" cy="58737"/>
            </a:xfrm>
            <a:custGeom>
              <a:avLst/>
              <a:gdLst>
                <a:gd name="T0" fmla="*/ 203 w 203"/>
                <a:gd name="T1" fmla="*/ 37 h 37"/>
                <a:gd name="T2" fmla="*/ 0 w 203"/>
                <a:gd name="T3" fmla="*/ 0 h 37"/>
                <a:gd name="T4" fmla="*/ 0 60000 65536"/>
                <a:gd name="T5" fmla="*/ 0 60000 65536"/>
                <a:gd name="T6" fmla="*/ 0 w 203"/>
                <a:gd name="T7" fmla="*/ 0 h 37"/>
                <a:gd name="T8" fmla="*/ 203 w 203"/>
                <a:gd name="T9" fmla="*/ 37 h 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3" h="37">
                  <a:moveTo>
                    <a:pt x="203" y="37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32" name="Text Box 60"/>
            <p:cNvSpPr txBox="1">
              <a:spLocks noChangeArrowheads="1"/>
            </p:cNvSpPr>
            <p:nvPr/>
          </p:nvSpPr>
          <p:spPr bwMode="auto">
            <a:xfrm>
              <a:off x="3276600" y="4652963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20533" name="Text Box 62"/>
            <p:cNvSpPr txBox="1">
              <a:spLocks noChangeArrowheads="1"/>
            </p:cNvSpPr>
            <p:nvPr/>
          </p:nvSpPr>
          <p:spPr bwMode="auto">
            <a:xfrm>
              <a:off x="2046288" y="3500438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20534" name="Text Box 63"/>
            <p:cNvSpPr txBox="1">
              <a:spLocks noChangeArrowheads="1"/>
            </p:cNvSpPr>
            <p:nvPr/>
          </p:nvSpPr>
          <p:spPr bwMode="auto">
            <a:xfrm>
              <a:off x="1042988" y="4052888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20535" name="Text Box 64"/>
            <p:cNvSpPr txBox="1">
              <a:spLocks noChangeArrowheads="1"/>
            </p:cNvSpPr>
            <p:nvPr/>
          </p:nvSpPr>
          <p:spPr bwMode="auto">
            <a:xfrm>
              <a:off x="179388" y="3716338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20536" name="Text Box 65"/>
            <p:cNvSpPr txBox="1">
              <a:spLocks noChangeArrowheads="1"/>
            </p:cNvSpPr>
            <p:nvPr/>
          </p:nvSpPr>
          <p:spPr bwMode="auto">
            <a:xfrm>
              <a:off x="539750" y="5805488"/>
              <a:ext cx="316865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）出队一次</a:t>
              </a:r>
            </a:p>
          </p:txBody>
        </p:sp>
        <p:sp>
          <p:nvSpPr>
            <p:cNvPr id="20537" name="Freeform 66"/>
            <p:cNvSpPr>
              <a:spLocks/>
            </p:cNvSpPr>
            <p:nvPr/>
          </p:nvSpPr>
          <p:spPr bwMode="auto">
            <a:xfrm>
              <a:off x="685800" y="4013200"/>
              <a:ext cx="203200" cy="127000"/>
            </a:xfrm>
            <a:custGeom>
              <a:avLst/>
              <a:gdLst>
                <a:gd name="T0" fmla="*/ 0 w 128"/>
                <a:gd name="T1" fmla="*/ 0 h 80"/>
                <a:gd name="T2" fmla="*/ 128 w 128"/>
                <a:gd name="T3" fmla="*/ 80 h 80"/>
                <a:gd name="T4" fmla="*/ 0 60000 65536"/>
                <a:gd name="T5" fmla="*/ 0 60000 65536"/>
                <a:gd name="T6" fmla="*/ 0 w 128"/>
                <a:gd name="T7" fmla="*/ 0 h 80"/>
                <a:gd name="T8" fmla="*/ 128 w 128"/>
                <a:gd name="T9" fmla="*/ 80 h 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8" h="80">
                  <a:moveTo>
                    <a:pt x="0" y="0"/>
                  </a:moveTo>
                  <a:lnTo>
                    <a:pt x="128" y="8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77"/>
          <p:cNvGrpSpPr/>
          <p:nvPr/>
        </p:nvGrpSpPr>
        <p:grpSpPr>
          <a:xfrm>
            <a:off x="4029075" y="3429000"/>
            <a:ext cx="3567113" cy="2745820"/>
            <a:chOff x="4029075" y="3429000"/>
            <a:chExt cx="3567113" cy="2745820"/>
          </a:xfrm>
        </p:grpSpPr>
        <p:sp>
          <p:nvSpPr>
            <p:cNvPr id="20538" name="Oval 67"/>
            <p:cNvSpPr>
              <a:spLocks noChangeArrowheads="1"/>
            </p:cNvSpPr>
            <p:nvPr/>
          </p:nvSpPr>
          <p:spPr bwMode="auto">
            <a:xfrm>
              <a:off x="5434013" y="3908425"/>
              <a:ext cx="1223962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39" name="Oval 68"/>
            <p:cNvSpPr>
              <a:spLocks noChangeArrowheads="1"/>
            </p:cNvSpPr>
            <p:nvPr/>
          </p:nvSpPr>
          <p:spPr bwMode="auto">
            <a:xfrm>
              <a:off x="4876800" y="3429000"/>
              <a:ext cx="2303463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40" name="Freeform 69"/>
            <p:cNvSpPr>
              <a:spLocks/>
            </p:cNvSpPr>
            <p:nvPr/>
          </p:nvSpPr>
          <p:spPr bwMode="auto">
            <a:xfrm>
              <a:off x="6586538" y="4773613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41" name="Freeform 70"/>
            <p:cNvSpPr>
              <a:spLocks/>
            </p:cNvSpPr>
            <p:nvPr/>
          </p:nvSpPr>
          <p:spPr bwMode="auto">
            <a:xfrm>
              <a:off x="6503988" y="3725863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42" name="Freeform 71"/>
            <p:cNvSpPr>
              <a:spLocks/>
            </p:cNvSpPr>
            <p:nvPr/>
          </p:nvSpPr>
          <p:spPr bwMode="auto">
            <a:xfrm>
              <a:off x="5505450" y="3549650"/>
              <a:ext cx="261938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43" name="Line 72"/>
            <p:cNvSpPr>
              <a:spLocks noChangeShapeType="1"/>
            </p:cNvSpPr>
            <p:nvPr/>
          </p:nvSpPr>
          <p:spPr bwMode="auto">
            <a:xfrm flipH="1">
              <a:off x="5865813" y="5060950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44" name="Freeform 73"/>
            <p:cNvSpPr>
              <a:spLocks/>
            </p:cNvSpPr>
            <p:nvPr/>
          </p:nvSpPr>
          <p:spPr bwMode="auto">
            <a:xfrm>
              <a:off x="4884738" y="4557713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45" name="Text Box 74"/>
            <p:cNvSpPr txBox="1">
              <a:spLocks noChangeArrowheads="1"/>
            </p:cNvSpPr>
            <p:nvPr/>
          </p:nvSpPr>
          <p:spPr bwMode="auto">
            <a:xfrm>
              <a:off x="6135688" y="4654550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0546" name="Text Box 75"/>
            <p:cNvSpPr txBox="1">
              <a:spLocks noChangeArrowheads="1"/>
            </p:cNvSpPr>
            <p:nvPr/>
          </p:nvSpPr>
          <p:spPr bwMode="auto">
            <a:xfrm>
              <a:off x="6323013" y="4230688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0547" name="Text Box 76"/>
            <p:cNvSpPr txBox="1">
              <a:spLocks noChangeArrowheads="1"/>
            </p:cNvSpPr>
            <p:nvPr/>
          </p:nvSpPr>
          <p:spPr bwMode="auto">
            <a:xfrm>
              <a:off x="5938838" y="3908425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548" name="Text Box 77"/>
            <p:cNvSpPr txBox="1">
              <a:spLocks noChangeArrowheads="1"/>
            </p:cNvSpPr>
            <p:nvPr/>
          </p:nvSpPr>
          <p:spPr bwMode="auto">
            <a:xfrm>
              <a:off x="5505450" y="4125913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0549" name="Text Box 78"/>
            <p:cNvSpPr txBox="1">
              <a:spLocks noChangeArrowheads="1"/>
            </p:cNvSpPr>
            <p:nvPr/>
          </p:nvSpPr>
          <p:spPr bwMode="auto">
            <a:xfrm>
              <a:off x="5591175" y="4583113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0550" name="Text Box 80"/>
            <p:cNvSpPr txBox="1">
              <a:spLocks noChangeArrowheads="1"/>
            </p:cNvSpPr>
            <p:nvPr/>
          </p:nvSpPr>
          <p:spPr bwMode="auto">
            <a:xfrm>
              <a:off x="4356100" y="3429000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20551" name="Freeform 83"/>
            <p:cNvSpPr>
              <a:spLocks/>
            </p:cNvSpPr>
            <p:nvPr/>
          </p:nvSpPr>
          <p:spPr bwMode="auto">
            <a:xfrm>
              <a:off x="4664075" y="4149725"/>
              <a:ext cx="238125" cy="142875"/>
            </a:xfrm>
            <a:custGeom>
              <a:avLst/>
              <a:gdLst>
                <a:gd name="T0" fmla="*/ 0 w 150"/>
                <a:gd name="T1" fmla="*/ 0 h 90"/>
                <a:gd name="T2" fmla="*/ 150 w 150"/>
                <a:gd name="T3" fmla="*/ 90 h 90"/>
                <a:gd name="T4" fmla="*/ 0 60000 65536"/>
                <a:gd name="T5" fmla="*/ 0 60000 65536"/>
                <a:gd name="T6" fmla="*/ 0 w 150"/>
                <a:gd name="T7" fmla="*/ 0 h 90"/>
                <a:gd name="T8" fmla="*/ 150 w 15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0" h="90">
                  <a:moveTo>
                    <a:pt x="0" y="0"/>
                  </a:moveTo>
                  <a:lnTo>
                    <a:pt x="150" y="9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52" name="Freeform 84"/>
            <p:cNvSpPr>
              <a:spLocks/>
            </p:cNvSpPr>
            <p:nvPr/>
          </p:nvSpPr>
          <p:spPr bwMode="auto">
            <a:xfrm>
              <a:off x="4914900" y="3695700"/>
              <a:ext cx="161925" cy="165100"/>
            </a:xfrm>
            <a:custGeom>
              <a:avLst/>
              <a:gdLst>
                <a:gd name="T0" fmla="*/ 0 w 102"/>
                <a:gd name="T1" fmla="*/ 0 h 104"/>
                <a:gd name="T2" fmla="*/ 102 w 102"/>
                <a:gd name="T3" fmla="*/ 104 h 104"/>
                <a:gd name="T4" fmla="*/ 0 60000 65536"/>
                <a:gd name="T5" fmla="*/ 0 60000 65536"/>
                <a:gd name="T6" fmla="*/ 0 w 102"/>
                <a:gd name="T7" fmla="*/ 0 h 104"/>
                <a:gd name="T8" fmla="*/ 102 w 102"/>
                <a:gd name="T9" fmla="*/ 104 h 1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2" h="104">
                  <a:moveTo>
                    <a:pt x="0" y="0"/>
                  </a:moveTo>
                  <a:lnTo>
                    <a:pt x="102" y="104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53" name="Text Box 85"/>
            <p:cNvSpPr txBox="1">
              <a:spLocks noChangeArrowheads="1"/>
            </p:cNvSpPr>
            <p:nvPr/>
          </p:nvSpPr>
          <p:spPr bwMode="auto">
            <a:xfrm>
              <a:off x="4029075" y="3992563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20554" name="Text Box 86"/>
            <p:cNvSpPr txBox="1">
              <a:spLocks noChangeArrowheads="1"/>
            </p:cNvSpPr>
            <p:nvPr/>
          </p:nvSpPr>
          <p:spPr bwMode="auto">
            <a:xfrm>
              <a:off x="4427538" y="5805488"/>
              <a:ext cx="316865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）出队</a:t>
              </a:r>
              <a:r>
                <a:rPr lang="en-US" altLang="zh-CN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次</a:t>
              </a:r>
            </a:p>
          </p:txBody>
        </p:sp>
      </p:grp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92BEE-CD2C-4B0B-8183-9ABB9A20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23850" y="260350"/>
            <a:ext cx="7993063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现在约定</a:t>
            </a:r>
            <a:r>
              <a:rPr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 == front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为队空，以下两种情况都满足该条件：</a:t>
            </a:r>
          </a:p>
        </p:txBody>
      </p:sp>
      <p:sp>
        <p:nvSpPr>
          <p:cNvPr id="3" name="Oval 6"/>
          <p:cNvSpPr>
            <a:spLocks noChangeArrowheads="1"/>
          </p:cNvSpPr>
          <p:nvPr/>
        </p:nvSpPr>
        <p:spPr bwMode="auto">
          <a:xfrm>
            <a:off x="1260475" y="1387475"/>
            <a:ext cx="1223963" cy="1152525"/>
          </a:xfrm>
          <a:prstGeom prst="ellipse">
            <a:avLst/>
          </a:prstGeom>
          <a:solidFill>
            <a:schemeClr val="accent1"/>
          </a:solidFill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703263" y="908050"/>
            <a:ext cx="2303462" cy="20875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2413000" y="2252663"/>
            <a:ext cx="431800" cy="269875"/>
          </a:xfrm>
          <a:custGeom>
            <a:avLst/>
            <a:gdLst>
              <a:gd name="T0" fmla="*/ 0 w 272"/>
              <a:gd name="T1" fmla="*/ 0 h 170"/>
              <a:gd name="T2" fmla="*/ 272 w 272"/>
              <a:gd name="T3" fmla="*/ 170 h 170"/>
              <a:gd name="T4" fmla="*/ 0 60000 65536"/>
              <a:gd name="T5" fmla="*/ 0 60000 65536"/>
              <a:gd name="T6" fmla="*/ 0 w 272"/>
              <a:gd name="T7" fmla="*/ 0 h 170"/>
              <a:gd name="T8" fmla="*/ 272 w 272"/>
              <a:gd name="T9" fmla="*/ 170 h 1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2" h="170">
                <a:moveTo>
                  <a:pt x="0" y="0"/>
                </a:moveTo>
                <a:lnTo>
                  <a:pt x="272" y="170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2330450" y="1204913"/>
            <a:ext cx="330200" cy="358775"/>
          </a:xfrm>
          <a:custGeom>
            <a:avLst/>
            <a:gdLst>
              <a:gd name="T0" fmla="*/ 0 w 208"/>
              <a:gd name="T1" fmla="*/ 226 h 226"/>
              <a:gd name="T2" fmla="*/ 208 w 208"/>
              <a:gd name="T3" fmla="*/ 0 h 226"/>
              <a:gd name="T4" fmla="*/ 0 60000 65536"/>
              <a:gd name="T5" fmla="*/ 0 60000 65536"/>
              <a:gd name="T6" fmla="*/ 0 w 208"/>
              <a:gd name="T7" fmla="*/ 0 h 226"/>
              <a:gd name="T8" fmla="*/ 208 w 208"/>
              <a:gd name="T9" fmla="*/ 226 h 2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8" h="226">
                <a:moveTo>
                  <a:pt x="0" y="226"/>
                </a:moveTo>
                <a:lnTo>
                  <a:pt x="208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>
            <a:off x="1331913" y="1028700"/>
            <a:ext cx="261937" cy="427038"/>
          </a:xfrm>
          <a:custGeom>
            <a:avLst/>
            <a:gdLst>
              <a:gd name="T0" fmla="*/ 0 w 165"/>
              <a:gd name="T1" fmla="*/ 0 h 269"/>
              <a:gd name="T2" fmla="*/ 165 w 165"/>
              <a:gd name="T3" fmla="*/ 269 h 269"/>
              <a:gd name="T4" fmla="*/ 0 60000 65536"/>
              <a:gd name="T5" fmla="*/ 0 60000 65536"/>
              <a:gd name="T6" fmla="*/ 0 w 165"/>
              <a:gd name="T7" fmla="*/ 0 h 269"/>
              <a:gd name="T8" fmla="*/ 165 w 165"/>
              <a:gd name="T9" fmla="*/ 269 h 2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5" h="269">
                <a:moveTo>
                  <a:pt x="0" y="0"/>
                </a:moveTo>
                <a:lnTo>
                  <a:pt x="165" y="269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H="1">
            <a:off x="1692275" y="2540000"/>
            <a:ext cx="73025" cy="431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711200" y="2036763"/>
            <a:ext cx="549275" cy="155575"/>
          </a:xfrm>
          <a:custGeom>
            <a:avLst/>
            <a:gdLst>
              <a:gd name="T0" fmla="*/ 0 w 346"/>
              <a:gd name="T1" fmla="*/ 98 h 98"/>
              <a:gd name="T2" fmla="*/ 346 w 346"/>
              <a:gd name="T3" fmla="*/ 0 h 98"/>
              <a:gd name="T4" fmla="*/ 0 60000 65536"/>
              <a:gd name="T5" fmla="*/ 0 60000 65536"/>
              <a:gd name="T6" fmla="*/ 0 w 346"/>
              <a:gd name="T7" fmla="*/ 0 h 98"/>
              <a:gd name="T8" fmla="*/ 346 w 346"/>
              <a:gd name="T9" fmla="*/ 98 h 9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6" h="98">
                <a:moveTo>
                  <a:pt x="0" y="98"/>
                </a:moveTo>
                <a:lnTo>
                  <a:pt x="346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962150" y="2133600"/>
            <a:ext cx="28733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2149475" y="1709738"/>
            <a:ext cx="28733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1765300" y="1387475"/>
            <a:ext cx="28733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1331913" y="1604963"/>
            <a:ext cx="287337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1404938" y="2087563"/>
            <a:ext cx="287337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 flipV="1">
            <a:off x="2557463" y="2755900"/>
            <a:ext cx="215900" cy="21590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2844800" y="2828925"/>
            <a:ext cx="720725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front</a:t>
            </a:r>
          </a:p>
        </p:txBody>
      </p:sp>
      <p:sp>
        <p:nvSpPr>
          <p:cNvPr id="17" name="Freeform 20"/>
          <p:cNvSpPr>
            <a:spLocks/>
          </p:cNvSpPr>
          <p:nvPr/>
        </p:nvSpPr>
        <p:spPr bwMode="auto">
          <a:xfrm>
            <a:off x="2333625" y="2892425"/>
            <a:ext cx="203200" cy="317500"/>
          </a:xfrm>
          <a:custGeom>
            <a:avLst/>
            <a:gdLst>
              <a:gd name="T0" fmla="*/ 128 w 128"/>
              <a:gd name="T1" fmla="*/ 200 h 200"/>
              <a:gd name="T2" fmla="*/ 0 w 128"/>
              <a:gd name="T3" fmla="*/ 0 h 200"/>
              <a:gd name="T4" fmla="*/ 0 60000 65536"/>
              <a:gd name="T5" fmla="*/ 0 60000 65536"/>
              <a:gd name="T6" fmla="*/ 0 w 128"/>
              <a:gd name="T7" fmla="*/ 0 h 200"/>
              <a:gd name="T8" fmla="*/ 128 w 128"/>
              <a:gd name="T9" fmla="*/ 200 h 2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8" h="200">
                <a:moveTo>
                  <a:pt x="128" y="20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197100" y="3133725"/>
            <a:ext cx="720725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rear</a:t>
            </a:r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5329238" y="1533525"/>
            <a:ext cx="1223962" cy="1152525"/>
          </a:xfrm>
          <a:prstGeom prst="ellipse">
            <a:avLst/>
          </a:prstGeom>
          <a:solidFill>
            <a:schemeClr val="accent1"/>
          </a:solidFill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4772025" y="1054100"/>
            <a:ext cx="2303463" cy="20875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Freeform 24"/>
          <p:cNvSpPr>
            <a:spLocks/>
          </p:cNvSpPr>
          <p:nvPr/>
        </p:nvSpPr>
        <p:spPr bwMode="auto">
          <a:xfrm>
            <a:off x="6481763" y="2398713"/>
            <a:ext cx="431800" cy="269875"/>
          </a:xfrm>
          <a:custGeom>
            <a:avLst/>
            <a:gdLst>
              <a:gd name="T0" fmla="*/ 0 w 272"/>
              <a:gd name="T1" fmla="*/ 0 h 170"/>
              <a:gd name="T2" fmla="*/ 272 w 272"/>
              <a:gd name="T3" fmla="*/ 170 h 170"/>
              <a:gd name="T4" fmla="*/ 0 60000 65536"/>
              <a:gd name="T5" fmla="*/ 0 60000 65536"/>
              <a:gd name="T6" fmla="*/ 0 w 272"/>
              <a:gd name="T7" fmla="*/ 0 h 170"/>
              <a:gd name="T8" fmla="*/ 272 w 272"/>
              <a:gd name="T9" fmla="*/ 170 h 1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2" h="170">
                <a:moveTo>
                  <a:pt x="0" y="0"/>
                </a:moveTo>
                <a:lnTo>
                  <a:pt x="272" y="170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Freeform 25"/>
          <p:cNvSpPr>
            <a:spLocks/>
          </p:cNvSpPr>
          <p:nvPr/>
        </p:nvSpPr>
        <p:spPr bwMode="auto">
          <a:xfrm>
            <a:off x="6399213" y="1350963"/>
            <a:ext cx="330200" cy="358775"/>
          </a:xfrm>
          <a:custGeom>
            <a:avLst/>
            <a:gdLst>
              <a:gd name="T0" fmla="*/ 0 w 208"/>
              <a:gd name="T1" fmla="*/ 226 h 226"/>
              <a:gd name="T2" fmla="*/ 208 w 208"/>
              <a:gd name="T3" fmla="*/ 0 h 226"/>
              <a:gd name="T4" fmla="*/ 0 60000 65536"/>
              <a:gd name="T5" fmla="*/ 0 60000 65536"/>
              <a:gd name="T6" fmla="*/ 0 w 208"/>
              <a:gd name="T7" fmla="*/ 0 h 226"/>
              <a:gd name="T8" fmla="*/ 208 w 208"/>
              <a:gd name="T9" fmla="*/ 226 h 2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8" h="226">
                <a:moveTo>
                  <a:pt x="0" y="226"/>
                </a:moveTo>
                <a:lnTo>
                  <a:pt x="208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Freeform 26"/>
          <p:cNvSpPr>
            <a:spLocks/>
          </p:cNvSpPr>
          <p:nvPr/>
        </p:nvSpPr>
        <p:spPr bwMode="auto">
          <a:xfrm>
            <a:off x="5400675" y="1174750"/>
            <a:ext cx="261938" cy="427038"/>
          </a:xfrm>
          <a:custGeom>
            <a:avLst/>
            <a:gdLst>
              <a:gd name="T0" fmla="*/ 0 w 165"/>
              <a:gd name="T1" fmla="*/ 0 h 269"/>
              <a:gd name="T2" fmla="*/ 165 w 165"/>
              <a:gd name="T3" fmla="*/ 269 h 269"/>
              <a:gd name="T4" fmla="*/ 0 60000 65536"/>
              <a:gd name="T5" fmla="*/ 0 60000 65536"/>
              <a:gd name="T6" fmla="*/ 0 w 165"/>
              <a:gd name="T7" fmla="*/ 0 h 269"/>
              <a:gd name="T8" fmla="*/ 165 w 165"/>
              <a:gd name="T9" fmla="*/ 269 h 2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5" h="269">
                <a:moveTo>
                  <a:pt x="0" y="0"/>
                </a:moveTo>
                <a:lnTo>
                  <a:pt x="165" y="269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 flipH="1">
            <a:off x="5761038" y="2686050"/>
            <a:ext cx="73025" cy="431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Freeform 28"/>
          <p:cNvSpPr>
            <a:spLocks/>
          </p:cNvSpPr>
          <p:nvPr/>
        </p:nvSpPr>
        <p:spPr bwMode="auto">
          <a:xfrm>
            <a:off x="4779963" y="2182813"/>
            <a:ext cx="549275" cy="155575"/>
          </a:xfrm>
          <a:custGeom>
            <a:avLst/>
            <a:gdLst>
              <a:gd name="T0" fmla="*/ 0 w 346"/>
              <a:gd name="T1" fmla="*/ 98 h 98"/>
              <a:gd name="T2" fmla="*/ 346 w 346"/>
              <a:gd name="T3" fmla="*/ 0 h 98"/>
              <a:gd name="T4" fmla="*/ 0 60000 65536"/>
              <a:gd name="T5" fmla="*/ 0 60000 65536"/>
              <a:gd name="T6" fmla="*/ 0 w 346"/>
              <a:gd name="T7" fmla="*/ 0 h 98"/>
              <a:gd name="T8" fmla="*/ 346 w 346"/>
              <a:gd name="T9" fmla="*/ 98 h 9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6" h="98">
                <a:moveTo>
                  <a:pt x="0" y="98"/>
                </a:moveTo>
                <a:lnTo>
                  <a:pt x="346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6030913" y="2279650"/>
            <a:ext cx="287337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6218238" y="1855788"/>
            <a:ext cx="287337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5834063" y="1533525"/>
            <a:ext cx="287337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5400675" y="1751013"/>
            <a:ext cx="28733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5461000" y="2220913"/>
            <a:ext cx="28733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4251325" y="1054100"/>
            <a:ext cx="720725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front</a:t>
            </a:r>
          </a:p>
        </p:txBody>
      </p:sp>
      <p:sp>
        <p:nvSpPr>
          <p:cNvPr id="32" name="Freeform 35"/>
          <p:cNvSpPr>
            <a:spLocks/>
          </p:cNvSpPr>
          <p:nvPr/>
        </p:nvSpPr>
        <p:spPr bwMode="auto">
          <a:xfrm>
            <a:off x="4559300" y="1774825"/>
            <a:ext cx="238125" cy="142875"/>
          </a:xfrm>
          <a:custGeom>
            <a:avLst/>
            <a:gdLst>
              <a:gd name="T0" fmla="*/ 0 w 150"/>
              <a:gd name="T1" fmla="*/ 0 h 90"/>
              <a:gd name="T2" fmla="*/ 150 w 150"/>
              <a:gd name="T3" fmla="*/ 90 h 90"/>
              <a:gd name="T4" fmla="*/ 0 60000 65536"/>
              <a:gd name="T5" fmla="*/ 0 60000 65536"/>
              <a:gd name="T6" fmla="*/ 0 w 150"/>
              <a:gd name="T7" fmla="*/ 0 h 90"/>
              <a:gd name="T8" fmla="*/ 150 w 150"/>
              <a:gd name="T9" fmla="*/ 90 h 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" h="90">
                <a:moveTo>
                  <a:pt x="0" y="0"/>
                </a:moveTo>
                <a:lnTo>
                  <a:pt x="150" y="90"/>
                </a:lnTo>
              </a:path>
            </a:pathLst>
          </a:cu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Freeform 36"/>
          <p:cNvSpPr>
            <a:spLocks/>
          </p:cNvSpPr>
          <p:nvPr/>
        </p:nvSpPr>
        <p:spPr bwMode="auto">
          <a:xfrm>
            <a:off x="4810125" y="1320800"/>
            <a:ext cx="161925" cy="165100"/>
          </a:xfrm>
          <a:custGeom>
            <a:avLst/>
            <a:gdLst>
              <a:gd name="T0" fmla="*/ 0 w 102"/>
              <a:gd name="T1" fmla="*/ 0 h 104"/>
              <a:gd name="T2" fmla="*/ 102 w 102"/>
              <a:gd name="T3" fmla="*/ 104 h 104"/>
              <a:gd name="T4" fmla="*/ 0 60000 65536"/>
              <a:gd name="T5" fmla="*/ 0 60000 65536"/>
              <a:gd name="T6" fmla="*/ 0 w 102"/>
              <a:gd name="T7" fmla="*/ 0 h 104"/>
              <a:gd name="T8" fmla="*/ 102 w 102"/>
              <a:gd name="T9" fmla="*/ 104 h 1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2" h="104">
                <a:moveTo>
                  <a:pt x="0" y="0"/>
                </a:moveTo>
                <a:lnTo>
                  <a:pt x="102" y="104"/>
                </a:lnTo>
              </a:path>
            </a:pathLst>
          </a:cu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3924300" y="1617663"/>
            <a:ext cx="720725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rear</a:t>
            </a:r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827088" y="3429000"/>
            <a:ext cx="20161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初始状态</a:t>
            </a: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4427538" y="3429000"/>
            <a:ext cx="367347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进队的所有元素均出队</a:t>
            </a:r>
          </a:p>
        </p:txBody>
      </p: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539750" y="4149725"/>
            <a:ext cx="4319588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那么如何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设置队满的条件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呢？</a:t>
            </a:r>
          </a:p>
        </p:txBody>
      </p:sp>
      <p:sp>
        <p:nvSpPr>
          <p:cNvPr id="39" name="灯片编号占位符 38">
            <a:extLst>
              <a:ext uri="{FF2B5EF4-FFF2-40B4-BE49-F238E27FC236}">
                <a16:creationId xmlns:a16="http://schemas.microsoft.com/office/drawing/2014/main" id="{FB096C96-6FEF-4D48-B5AB-4A9891CE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41" name="Text Box 4">
            <a:extLst>
              <a:ext uri="{FF2B5EF4-FFF2-40B4-BE49-F238E27FC236}">
                <a16:creationId xmlns:a16="http://schemas.microsoft.com/office/drawing/2014/main" id="{C6150715-3023-423F-8A27-884C51511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941168"/>
            <a:ext cx="6686285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约定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2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(rear+1)%</a:t>
            </a:r>
            <a:r>
              <a:rPr lang="en-US" altLang="zh-CN" sz="2200" dirty="0" err="1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lang="en-US" altLang="zh-CN" sz="22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== front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队满条件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3" name="AutoShape 10">
            <a:extLst>
              <a:ext uri="{FF2B5EF4-FFF2-40B4-BE49-F238E27FC236}">
                <a16:creationId xmlns:a16="http://schemas.microsoft.com/office/drawing/2014/main" id="{BC4E827C-6D61-4E39-8871-8E8E8C88F45D}"/>
              </a:ext>
            </a:extLst>
          </p:cNvPr>
          <p:cNvSpPr>
            <a:spLocks/>
          </p:cNvSpPr>
          <p:nvPr/>
        </p:nvSpPr>
        <p:spPr bwMode="auto">
          <a:xfrm>
            <a:off x="7024117" y="4293096"/>
            <a:ext cx="2084387" cy="2058987"/>
          </a:xfrm>
          <a:prstGeom prst="borderCallout1">
            <a:avLst>
              <a:gd name="adj1" fmla="val 5551"/>
              <a:gd name="adj2" fmla="val -3657"/>
              <a:gd name="adj3" fmla="val 33846"/>
              <a:gd name="adj4" fmla="val -28791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进队一个元素时到达</a:t>
            </a:r>
            <a:r>
              <a:rPr lang="zh-CN" altLang="en-US" sz="20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队头，就</a:t>
            </a:r>
            <a:r>
              <a:rPr lang="zh-CN" alt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认为队满了。这样做会少放一</a:t>
            </a:r>
            <a:r>
              <a:rPr lang="zh-CN" altLang="en-US" sz="200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个元素，牺牲</a:t>
            </a:r>
            <a:r>
              <a:rPr lang="zh-CN" altLang="en-US" sz="2000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一个元素没关系的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8458200" cy="240065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把进行插入的一端称做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队尾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endParaRPr kumimoji="1"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 进行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删除的一端称做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队首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队头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 向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队列中插入新元素称为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进队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入队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，新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元素进队后就成为新的队尾元素。</a:t>
            </a:r>
            <a:endParaRPr kumimoji="1"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spcBef>
                <a:spcPct val="50000"/>
              </a:spcBef>
            </a:pPr>
            <a:r>
              <a:rPr kumimoji="1"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队列中删除元素称为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出队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离队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，元素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出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队后，其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后继元素就成为队首元素。 </a:t>
            </a: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027258" y="3952827"/>
            <a:ext cx="4824413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6419871" y="4529088"/>
            <a:ext cx="86518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队尾</a:t>
            </a:r>
          </a:p>
        </p:txBody>
      </p:sp>
      <p:sp>
        <p:nvSpPr>
          <p:cNvPr id="3079" name="Text Box 8"/>
          <p:cNvSpPr txBox="1">
            <a:spLocks noChangeArrowheads="1"/>
          </p:cNvSpPr>
          <p:nvPr/>
        </p:nvSpPr>
        <p:spPr bwMode="auto">
          <a:xfrm>
            <a:off x="1668483" y="4529088"/>
            <a:ext cx="86518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队头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7554" y="4714884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队列示意图</a:t>
            </a:r>
            <a:endParaRPr lang="zh-CN" altLang="en-US" sz="20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928662" y="3671832"/>
            <a:ext cx="950959" cy="534995"/>
            <a:chOff x="928662" y="3671832"/>
            <a:chExt cx="950959" cy="534995"/>
          </a:xfrm>
        </p:grpSpPr>
        <p:sp>
          <p:nvSpPr>
            <p:cNvPr id="3077" name="Line 6"/>
            <p:cNvSpPr>
              <a:spLocks noChangeShapeType="1"/>
            </p:cNvSpPr>
            <p:nvPr/>
          </p:nvSpPr>
          <p:spPr bwMode="auto">
            <a:xfrm flipH="1">
              <a:off x="1303358" y="4206827"/>
              <a:ext cx="5762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8662" y="367183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出队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996133" y="3714752"/>
            <a:ext cx="933453" cy="525412"/>
            <a:chOff x="6996133" y="3714752"/>
            <a:chExt cx="933453" cy="525412"/>
          </a:xfrm>
        </p:grpSpPr>
        <p:sp>
          <p:nvSpPr>
            <p:cNvPr id="3076" name="Line 5"/>
            <p:cNvSpPr>
              <a:spLocks noChangeShapeType="1"/>
            </p:cNvSpPr>
            <p:nvPr/>
          </p:nvSpPr>
          <p:spPr bwMode="auto">
            <a:xfrm flipH="1">
              <a:off x="6996133" y="4240164"/>
              <a:ext cx="5762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72330" y="371475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进队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15A79D5-F690-43DF-BE99-04E9C38C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0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30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  <p:bldP spid="3078" grpId="1"/>
      <p:bldP spid="3079" grpId="0"/>
      <p:bldP spid="307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027"/>
          <p:cNvSpPr txBox="1">
            <a:spLocks noChangeArrowheads="1"/>
          </p:cNvSpPr>
          <p:nvPr/>
        </p:nvSpPr>
        <p:spPr bwMode="auto">
          <a:xfrm>
            <a:off x="829888" y="1556792"/>
            <a:ext cx="7702552" cy="20313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队空条件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 == rear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队满条件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rear+1)%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MaxSize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 == front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进队</a:t>
            </a:r>
            <a:r>
              <a:rPr lang="en-US" altLang="zh-CN" sz="2000" i="1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操作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 = (rear+1)%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放在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处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出队操作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 = (front+1)%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处元素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</a:t>
            </a:r>
          </a:p>
        </p:txBody>
      </p:sp>
      <p:sp>
        <p:nvSpPr>
          <p:cNvPr id="23555" name="Text Box 1028"/>
          <p:cNvSpPr txBox="1">
            <a:spLocks noChangeArrowheads="1"/>
          </p:cNvSpPr>
          <p:nvPr/>
        </p:nvSpPr>
        <p:spPr bwMode="auto">
          <a:xfrm>
            <a:off x="684213" y="765175"/>
            <a:ext cx="54006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环形队列的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要素：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57158" y="3929066"/>
            <a:ext cx="8458200" cy="104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在环形队列中，实现队列的基本运算算法与非环形队列类似，只是改为上述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要素即可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03354B9-9615-44A9-9438-CFD196C0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611188" y="620713"/>
            <a:ext cx="7850187" cy="229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对于环形队列来说，如果知道队头指针和队列中元素个数，则可以计算出队尾指针。也就是说，可以用队列中元素个数代替队尾指针。</a:t>
            </a:r>
            <a:endParaRPr kumimoji="1" lang="en-US" altLang="zh-CN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设计出这种环形队列的初始化、入队、出队和判空算法。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3D25728-AF51-4DD6-9FDF-B39C7654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7"/>
          <p:cNvSpPr txBox="1">
            <a:spLocks noChangeArrowheads="1"/>
          </p:cNvSpPr>
          <p:nvPr/>
        </p:nvSpPr>
        <p:spPr bwMode="auto">
          <a:xfrm>
            <a:off x="895354" y="3526259"/>
            <a:ext cx="23907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count=(3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0)=3</a:t>
            </a:r>
          </a:p>
        </p:txBody>
      </p:sp>
      <p:grpSp>
        <p:nvGrpSpPr>
          <p:cNvPr id="2" name="组合 46"/>
          <p:cNvGrpSpPr/>
          <p:nvPr/>
        </p:nvGrpSpPr>
        <p:grpSpPr>
          <a:xfrm>
            <a:off x="539750" y="741745"/>
            <a:ext cx="3384550" cy="2750363"/>
            <a:chOff x="539750" y="71414"/>
            <a:chExt cx="3384550" cy="2750363"/>
          </a:xfrm>
        </p:grpSpPr>
        <p:sp>
          <p:nvSpPr>
            <p:cNvPr id="30724" name="Text Box 10"/>
            <p:cNvSpPr txBox="1">
              <a:spLocks noChangeArrowheads="1"/>
            </p:cNvSpPr>
            <p:nvPr/>
          </p:nvSpPr>
          <p:spPr bwMode="auto">
            <a:xfrm>
              <a:off x="642910" y="71414"/>
              <a:ext cx="1677969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MaxSize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＝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0725" name="Oval 12"/>
            <p:cNvSpPr>
              <a:spLocks noChangeArrowheads="1"/>
            </p:cNvSpPr>
            <p:nvPr/>
          </p:nvSpPr>
          <p:spPr bwMode="auto">
            <a:xfrm>
              <a:off x="1619250" y="1103328"/>
              <a:ext cx="1223963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26" name="Oval 13"/>
            <p:cNvSpPr>
              <a:spLocks noChangeArrowheads="1"/>
            </p:cNvSpPr>
            <p:nvPr/>
          </p:nvSpPr>
          <p:spPr bwMode="auto">
            <a:xfrm>
              <a:off x="1062038" y="623903"/>
              <a:ext cx="2303462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27" name="Freeform 14"/>
            <p:cNvSpPr>
              <a:spLocks/>
            </p:cNvSpPr>
            <p:nvPr/>
          </p:nvSpPr>
          <p:spPr bwMode="auto">
            <a:xfrm>
              <a:off x="2771775" y="1968516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28" name="Freeform 15"/>
            <p:cNvSpPr>
              <a:spLocks/>
            </p:cNvSpPr>
            <p:nvPr/>
          </p:nvSpPr>
          <p:spPr bwMode="auto">
            <a:xfrm>
              <a:off x="2689225" y="920766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29" name="Freeform 16"/>
            <p:cNvSpPr>
              <a:spLocks/>
            </p:cNvSpPr>
            <p:nvPr/>
          </p:nvSpPr>
          <p:spPr bwMode="auto">
            <a:xfrm>
              <a:off x="1690688" y="744553"/>
              <a:ext cx="261937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30" name="Line 17"/>
            <p:cNvSpPr>
              <a:spLocks noChangeShapeType="1"/>
            </p:cNvSpPr>
            <p:nvPr/>
          </p:nvSpPr>
          <p:spPr bwMode="auto">
            <a:xfrm flipH="1">
              <a:off x="2051050" y="2255853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31" name="Freeform 18"/>
            <p:cNvSpPr>
              <a:spLocks/>
            </p:cNvSpPr>
            <p:nvPr/>
          </p:nvSpPr>
          <p:spPr bwMode="auto">
            <a:xfrm>
              <a:off x="1069975" y="1752616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32" name="Text Box 19"/>
            <p:cNvSpPr txBox="1">
              <a:spLocks noChangeArrowheads="1"/>
            </p:cNvSpPr>
            <p:nvPr/>
          </p:nvSpPr>
          <p:spPr bwMode="auto">
            <a:xfrm>
              <a:off x="2320925" y="1849453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0733" name="Text Box 20"/>
            <p:cNvSpPr txBox="1">
              <a:spLocks noChangeArrowheads="1"/>
            </p:cNvSpPr>
            <p:nvPr/>
          </p:nvSpPr>
          <p:spPr bwMode="auto">
            <a:xfrm>
              <a:off x="2508250" y="1425591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0734" name="Text Box 21"/>
            <p:cNvSpPr txBox="1">
              <a:spLocks noChangeArrowheads="1"/>
            </p:cNvSpPr>
            <p:nvPr/>
          </p:nvSpPr>
          <p:spPr bwMode="auto">
            <a:xfrm>
              <a:off x="2124075" y="110332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0735" name="Text Box 22"/>
            <p:cNvSpPr txBox="1">
              <a:spLocks noChangeArrowheads="1"/>
            </p:cNvSpPr>
            <p:nvPr/>
          </p:nvSpPr>
          <p:spPr bwMode="auto">
            <a:xfrm>
              <a:off x="1690688" y="1320816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0736" name="Text Box 23"/>
            <p:cNvSpPr txBox="1">
              <a:spLocks noChangeArrowheads="1"/>
            </p:cNvSpPr>
            <p:nvPr/>
          </p:nvSpPr>
          <p:spPr bwMode="auto">
            <a:xfrm>
              <a:off x="1763713" y="1790716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0737" name="Line 24"/>
            <p:cNvSpPr>
              <a:spLocks noChangeShapeType="1"/>
            </p:cNvSpPr>
            <p:nvPr/>
          </p:nvSpPr>
          <p:spPr bwMode="auto">
            <a:xfrm flipH="1" flipV="1">
              <a:off x="2916238" y="2471753"/>
              <a:ext cx="215900" cy="21590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38" name="Text Box 25"/>
            <p:cNvSpPr txBox="1">
              <a:spLocks noChangeArrowheads="1"/>
            </p:cNvSpPr>
            <p:nvPr/>
          </p:nvSpPr>
          <p:spPr bwMode="auto">
            <a:xfrm>
              <a:off x="3203575" y="2544778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30739" name="Text Box 27"/>
            <p:cNvSpPr txBox="1">
              <a:spLocks noChangeArrowheads="1"/>
            </p:cNvSpPr>
            <p:nvPr/>
          </p:nvSpPr>
          <p:spPr bwMode="auto">
            <a:xfrm>
              <a:off x="539750" y="839803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30755" name="Text Box 44"/>
            <p:cNvSpPr txBox="1">
              <a:spLocks noChangeArrowheads="1"/>
            </p:cNvSpPr>
            <p:nvPr/>
          </p:nvSpPr>
          <p:spPr bwMode="auto">
            <a:xfrm>
              <a:off x="2987675" y="1400191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0756" name="Text Box 45"/>
            <p:cNvSpPr txBox="1">
              <a:spLocks noChangeArrowheads="1"/>
            </p:cNvSpPr>
            <p:nvPr/>
          </p:nvSpPr>
          <p:spPr bwMode="auto">
            <a:xfrm>
              <a:off x="2266950" y="69692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0757" name="Text Box 46"/>
            <p:cNvSpPr txBox="1">
              <a:spLocks noChangeArrowheads="1"/>
            </p:cNvSpPr>
            <p:nvPr/>
          </p:nvSpPr>
          <p:spPr bwMode="auto">
            <a:xfrm>
              <a:off x="1330325" y="1184291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0761" name="Line 50"/>
            <p:cNvSpPr>
              <a:spLocks noChangeShapeType="1"/>
            </p:cNvSpPr>
            <p:nvPr/>
          </p:nvSpPr>
          <p:spPr bwMode="auto">
            <a:xfrm>
              <a:off x="900113" y="1200166"/>
              <a:ext cx="215900" cy="142875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47"/>
          <p:cNvGrpSpPr/>
          <p:nvPr/>
        </p:nvGrpSpPr>
        <p:grpSpPr>
          <a:xfrm>
            <a:off x="4268788" y="1294234"/>
            <a:ext cx="3687762" cy="2087563"/>
            <a:chOff x="4268788" y="623903"/>
            <a:chExt cx="3687762" cy="2087563"/>
          </a:xfrm>
        </p:grpSpPr>
        <p:sp>
          <p:nvSpPr>
            <p:cNvPr id="30740" name="Oval 28"/>
            <p:cNvSpPr>
              <a:spLocks noChangeArrowheads="1"/>
            </p:cNvSpPr>
            <p:nvPr/>
          </p:nvSpPr>
          <p:spPr bwMode="auto">
            <a:xfrm>
              <a:off x="5346700" y="1103328"/>
              <a:ext cx="1223963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41" name="Oval 29"/>
            <p:cNvSpPr>
              <a:spLocks noChangeArrowheads="1"/>
            </p:cNvSpPr>
            <p:nvPr/>
          </p:nvSpPr>
          <p:spPr bwMode="auto">
            <a:xfrm>
              <a:off x="4789488" y="623903"/>
              <a:ext cx="2303462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42" name="Freeform 30"/>
            <p:cNvSpPr>
              <a:spLocks/>
            </p:cNvSpPr>
            <p:nvPr/>
          </p:nvSpPr>
          <p:spPr bwMode="auto">
            <a:xfrm>
              <a:off x="6499225" y="1968516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43" name="Freeform 31"/>
            <p:cNvSpPr>
              <a:spLocks/>
            </p:cNvSpPr>
            <p:nvPr/>
          </p:nvSpPr>
          <p:spPr bwMode="auto">
            <a:xfrm>
              <a:off x="6416675" y="920766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44" name="Freeform 32"/>
            <p:cNvSpPr>
              <a:spLocks/>
            </p:cNvSpPr>
            <p:nvPr/>
          </p:nvSpPr>
          <p:spPr bwMode="auto">
            <a:xfrm>
              <a:off x="5418138" y="744553"/>
              <a:ext cx="261937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45" name="Line 33"/>
            <p:cNvSpPr>
              <a:spLocks noChangeShapeType="1"/>
            </p:cNvSpPr>
            <p:nvPr/>
          </p:nvSpPr>
          <p:spPr bwMode="auto">
            <a:xfrm flipH="1">
              <a:off x="5778500" y="2255853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46" name="Freeform 34"/>
            <p:cNvSpPr>
              <a:spLocks/>
            </p:cNvSpPr>
            <p:nvPr/>
          </p:nvSpPr>
          <p:spPr bwMode="auto">
            <a:xfrm>
              <a:off x="4797425" y="1752616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47" name="Text Box 35"/>
            <p:cNvSpPr txBox="1">
              <a:spLocks noChangeArrowheads="1"/>
            </p:cNvSpPr>
            <p:nvPr/>
          </p:nvSpPr>
          <p:spPr bwMode="auto">
            <a:xfrm>
              <a:off x="6048375" y="1849453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0748" name="Text Box 36"/>
            <p:cNvSpPr txBox="1">
              <a:spLocks noChangeArrowheads="1"/>
            </p:cNvSpPr>
            <p:nvPr/>
          </p:nvSpPr>
          <p:spPr bwMode="auto">
            <a:xfrm>
              <a:off x="6235700" y="1425591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0749" name="Text Box 37"/>
            <p:cNvSpPr txBox="1">
              <a:spLocks noChangeArrowheads="1"/>
            </p:cNvSpPr>
            <p:nvPr/>
          </p:nvSpPr>
          <p:spPr bwMode="auto">
            <a:xfrm>
              <a:off x="5851525" y="110332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0750" name="Text Box 38"/>
            <p:cNvSpPr txBox="1">
              <a:spLocks noChangeArrowheads="1"/>
            </p:cNvSpPr>
            <p:nvPr/>
          </p:nvSpPr>
          <p:spPr bwMode="auto">
            <a:xfrm>
              <a:off x="5418138" y="1320816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0751" name="Text Box 39"/>
            <p:cNvSpPr txBox="1">
              <a:spLocks noChangeArrowheads="1"/>
            </p:cNvSpPr>
            <p:nvPr/>
          </p:nvSpPr>
          <p:spPr bwMode="auto">
            <a:xfrm>
              <a:off x="5491163" y="1790716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0752" name="Text Box 40"/>
            <p:cNvSpPr txBox="1">
              <a:spLocks noChangeArrowheads="1"/>
            </p:cNvSpPr>
            <p:nvPr/>
          </p:nvSpPr>
          <p:spPr bwMode="auto">
            <a:xfrm>
              <a:off x="4268788" y="623903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30753" name="Freeform 42"/>
            <p:cNvSpPr>
              <a:spLocks/>
            </p:cNvSpPr>
            <p:nvPr/>
          </p:nvSpPr>
          <p:spPr bwMode="auto">
            <a:xfrm>
              <a:off x="4827588" y="890603"/>
              <a:ext cx="161925" cy="165100"/>
            </a:xfrm>
            <a:custGeom>
              <a:avLst/>
              <a:gdLst>
                <a:gd name="T0" fmla="*/ 0 w 102"/>
                <a:gd name="T1" fmla="*/ 0 h 104"/>
                <a:gd name="T2" fmla="*/ 102 w 102"/>
                <a:gd name="T3" fmla="*/ 104 h 104"/>
                <a:gd name="T4" fmla="*/ 0 60000 65536"/>
                <a:gd name="T5" fmla="*/ 0 60000 65536"/>
                <a:gd name="T6" fmla="*/ 0 w 102"/>
                <a:gd name="T7" fmla="*/ 0 h 104"/>
                <a:gd name="T8" fmla="*/ 102 w 102"/>
                <a:gd name="T9" fmla="*/ 104 h 1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2" h="104">
                  <a:moveTo>
                    <a:pt x="0" y="0"/>
                  </a:moveTo>
                  <a:lnTo>
                    <a:pt x="102" y="104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54" name="Text Box 43"/>
            <p:cNvSpPr txBox="1">
              <a:spLocks noChangeArrowheads="1"/>
            </p:cNvSpPr>
            <p:nvPr/>
          </p:nvSpPr>
          <p:spPr bwMode="auto">
            <a:xfrm>
              <a:off x="7235825" y="1127141"/>
              <a:ext cx="7207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30758" name="Text Box 47"/>
            <p:cNvSpPr txBox="1">
              <a:spLocks noChangeArrowheads="1"/>
            </p:cNvSpPr>
            <p:nvPr/>
          </p:nvSpPr>
          <p:spPr bwMode="auto">
            <a:xfrm>
              <a:off x="5221288" y="2063766"/>
              <a:ext cx="287337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0759" name="Text Box 48"/>
            <p:cNvSpPr txBox="1">
              <a:spLocks noChangeArrowheads="1"/>
            </p:cNvSpPr>
            <p:nvPr/>
          </p:nvSpPr>
          <p:spPr bwMode="auto">
            <a:xfrm>
              <a:off x="6156325" y="220822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0760" name="Text Box 49"/>
            <p:cNvSpPr txBox="1">
              <a:spLocks noChangeArrowheads="1"/>
            </p:cNvSpPr>
            <p:nvPr/>
          </p:nvSpPr>
          <p:spPr bwMode="auto">
            <a:xfrm>
              <a:off x="6661150" y="1471628"/>
              <a:ext cx="287338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30762" name="Line 51"/>
            <p:cNvSpPr>
              <a:spLocks noChangeShapeType="1"/>
            </p:cNvSpPr>
            <p:nvPr/>
          </p:nvSpPr>
          <p:spPr bwMode="auto">
            <a:xfrm flipH="1">
              <a:off x="7092950" y="1343041"/>
              <a:ext cx="215900" cy="73025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763" name="Text Box 52"/>
          <p:cNvSpPr txBox="1">
            <a:spLocks noChangeArrowheads="1"/>
          </p:cNvSpPr>
          <p:nvPr/>
        </p:nvSpPr>
        <p:spPr bwMode="auto">
          <a:xfrm>
            <a:off x="4714876" y="3415729"/>
            <a:ext cx="2879725" cy="5847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count=(1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3)=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   </a:t>
            </a:r>
            <a:r>
              <a:rPr lang="en-US" altLang="zh-CN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/>
              </a:rPr>
              <a:t></a:t>
            </a:r>
            <a:endParaRPr lang="en-US" altLang="zh-CN" sz="32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组合 58"/>
          <p:cNvGrpSpPr/>
          <p:nvPr/>
        </p:nvGrpSpPr>
        <p:grpSpPr>
          <a:xfrm>
            <a:off x="1000100" y="4071942"/>
            <a:ext cx="2714644" cy="808972"/>
            <a:chOff x="1000100" y="4357694"/>
            <a:chExt cx="2714644" cy="808972"/>
          </a:xfrm>
        </p:grpSpPr>
        <p:sp>
          <p:nvSpPr>
            <p:cNvPr id="49" name="下箭头 48"/>
            <p:cNvSpPr/>
            <p:nvPr/>
          </p:nvSpPr>
          <p:spPr>
            <a:xfrm>
              <a:off x="2000232" y="4357694"/>
              <a:ext cx="214314" cy="285752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00100" y="4643446"/>
              <a:ext cx="27146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count=rear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28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?</a:t>
              </a:r>
              <a:endParaRPr lang="zh-CN" altLang="en-US" sz="2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00034" y="109815"/>
            <a:ext cx="63579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已知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，求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队中元素个数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 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?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 Box 52"/>
          <p:cNvSpPr txBox="1">
            <a:spLocks noChangeArrowheads="1"/>
          </p:cNvSpPr>
          <p:nvPr/>
        </p:nvSpPr>
        <p:spPr bwMode="auto">
          <a:xfrm>
            <a:off x="4429124" y="4460885"/>
            <a:ext cx="3429024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count=(1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+MaxSize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)=3</a:t>
            </a:r>
          </a:p>
        </p:txBody>
      </p:sp>
      <p:sp>
        <p:nvSpPr>
          <p:cNvPr id="53" name="下箭头 52"/>
          <p:cNvSpPr/>
          <p:nvPr/>
        </p:nvSpPr>
        <p:spPr>
          <a:xfrm>
            <a:off x="6000760" y="4071942"/>
            <a:ext cx="214314" cy="28575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642910" y="4987365"/>
            <a:ext cx="3429024" cy="89255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count=(3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0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+MaxSize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)=8</a:t>
            </a: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/>
              </a:rPr>
              <a:t></a:t>
            </a:r>
            <a:endParaRPr lang="en-US" altLang="zh-CN" sz="32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组合 59"/>
          <p:cNvGrpSpPr/>
          <p:nvPr/>
        </p:nvGrpSpPr>
        <p:grpSpPr>
          <a:xfrm>
            <a:off x="71406" y="5643578"/>
            <a:ext cx="4857784" cy="727651"/>
            <a:chOff x="71406" y="5929330"/>
            <a:chExt cx="4857784" cy="727651"/>
          </a:xfrm>
        </p:grpSpPr>
        <p:sp>
          <p:nvSpPr>
            <p:cNvPr id="55" name="下箭头 54"/>
            <p:cNvSpPr/>
            <p:nvPr/>
          </p:nvSpPr>
          <p:spPr>
            <a:xfrm>
              <a:off x="2000232" y="5929330"/>
              <a:ext cx="214314" cy="285752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 Box 52"/>
            <p:cNvSpPr txBox="1">
              <a:spLocks noChangeArrowheads="1"/>
            </p:cNvSpPr>
            <p:nvPr/>
          </p:nvSpPr>
          <p:spPr bwMode="auto">
            <a:xfrm>
              <a:off x="71406" y="6072206"/>
              <a:ext cx="4857784" cy="5847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count=(3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2000" dirty="0" err="1">
                  <a:solidFill>
                    <a:srgbClr val="0000FF"/>
                  </a:solidFill>
                  <a:latin typeface="Consolas" pitchFamily="49" charset="0"/>
                  <a:ea typeface="+mn-ea"/>
                  <a:cs typeface="Consolas" pitchFamily="49" charset="0"/>
                </a:rPr>
                <a:t>0</a:t>
              </a:r>
              <a:r>
                <a:rPr lang="en-US" altLang="zh-CN" sz="2000" dirty="0" err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+MaxSize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)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%</a:t>
              </a:r>
              <a:r>
                <a:rPr lang="en-US" altLang="zh-CN" sz="2000" dirty="0" err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MaxSize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=3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3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</a:t>
              </a:r>
              <a:endParaRPr lang="en-US" altLang="zh-CN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" name="组合 60"/>
          <p:cNvGrpSpPr/>
          <p:nvPr/>
        </p:nvGrpSpPr>
        <p:grpSpPr>
          <a:xfrm>
            <a:off x="4071934" y="5000636"/>
            <a:ext cx="4857784" cy="870527"/>
            <a:chOff x="4071934" y="5286388"/>
            <a:chExt cx="4857784" cy="870527"/>
          </a:xfrm>
        </p:grpSpPr>
        <p:sp>
          <p:nvSpPr>
            <p:cNvPr id="57" name="下箭头 56"/>
            <p:cNvSpPr/>
            <p:nvPr/>
          </p:nvSpPr>
          <p:spPr>
            <a:xfrm>
              <a:off x="6000760" y="5286388"/>
              <a:ext cx="214314" cy="285752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Text Box 52"/>
            <p:cNvSpPr txBox="1">
              <a:spLocks noChangeArrowheads="1"/>
            </p:cNvSpPr>
            <p:nvPr/>
          </p:nvSpPr>
          <p:spPr bwMode="auto">
            <a:xfrm>
              <a:off x="4071934" y="5572140"/>
              <a:ext cx="4857784" cy="5847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count=(1</a:t>
              </a:r>
              <a:r>
                <a:rPr lang="en-US" altLang="zh-CN" sz="2000" dirty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2000" dirty="0" err="1">
                  <a:latin typeface="Consolas" pitchFamily="49" charset="0"/>
                  <a:ea typeface="+mn-ea"/>
                  <a:cs typeface="Consolas" pitchFamily="49" charset="0"/>
                </a:rPr>
                <a:t>3</a:t>
              </a:r>
              <a:r>
                <a:rPr lang="en-US" altLang="zh-CN" sz="2000" dirty="0" err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+MaxSize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)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%</a:t>
              </a:r>
              <a:r>
                <a:rPr lang="en-US" altLang="zh-CN" sz="2000" dirty="0" err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MaxSize</a:t>
              </a: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=3  </a:t>
              </a:r>
              <a:r>
                <a:rPr lang="en-US" altLang="zh-CN" sz="3200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</a:t>
              </a:r>
              <a:endParaRPr lang="en-US" altLang="zh-CN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21526A-A88E-4DF5-B825-4487C6E8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30763" grpId="0"/>
      <p:bldP spid="52" grpId="0"/>
      <p:bldP spid="53" grpId="0" animBg="1"/>
      <p:bldP spid="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642910" y="1071546"/>
            <a:ext cx="7286676" cy="120789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已知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，求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队中元素个数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count=(rear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front+MaxSize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)%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endParaRPr lang="en-US" altLang="zh-CN" sz="20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764" name="AutoShape 53"/>
          <p:cNvSpPr>
            <a:spLocks noChangeArrowheads="1"/>
          </p:cNvSpPr>
          <p:nvPr/>
        </p:nvSpPr>
        <p:spPr bwMode="auto">
          <a:xfrm>
            <a:off x="3500430" y="566721"/>
            <a:ext cx="365121" cy="504825"/>
          </a:xfrm>
          <a:prstGeom prst="down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2910" y="2714620"/>
            <a:ext cx="6000792" cy="2454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已知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，求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rear=(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front+count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)%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endParaRPr lang="en-US" altLang="zh-CN" sz="20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已知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，求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　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front=(rear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count+MaxSize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)%</a:t>
            </a:r>
            <a:r>
              <a:rPr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30BF8F4-8230-43E9-8259-1B5F03C1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395288" y="214290"/>
            <a:ext cx="8137525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依题意设计的环形队列类型如下：</a:t>
            </a:r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611188" y="790552"/>
            <a:ext cx="5746762" cy="16031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ElemType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队头指针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队列中元素个数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</p:txBody>
      </p:sp>
      <p:grpSp>
        <p:nvGrpSpPr>
          <p:cNvPr id="2" name="组合 9"/>
          <p:cNvGrpSpPr/>
          <p:nvPr/>
        </p:nvGrpSpPr>
        <p:grpSpPr>
          <a:xfrm>
            <a:off x="468313" y="2671393"/>
            <a:ext cx="7416800" cy="2629815"/>
            <a:chOff x="468313" y="2614610"/>
            <a:chExt cx="7416800" cy="2629815"/>
          </a:xfrm>
        </p:grpSpPr>
        <p:sp>
          <p:nvSpPr>
            <p:cNvPr id="31748" name="Text Box 6"/>
            <p:cNvSpPr txBox="1">
              <a:spLocks noChangeArrowheads="1"/>
            </p:cNvSpPr>
            <p:nvPr/>
          </p:nvSpPr>
          <p:spPr bwMode="auto">
            <a:xfrm>
              <a:off x="468313" y="2614610"/>
              <a:ext cx="3246431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该环形队列的</a:t>
              </a:r>
              <a:r>
                <a:rPr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要素：</a:t>
              </a:r>
            </a:p>
          </p:txBody>
        </p:sp>
        <p:sp>
          <p:nvSpPr>
            <p:cNvPr id="31749" name="Text Box 7"/>
            <p:cNvSpPr txBox="1">
              <a:spLocks noChangeArrowheads="1"/>
            </p:cNvSpPr>
            <p:nvPr/>
          </p:nvSpPr>
          <p:spPr bwMode="auto">
            <a:xfrm>
              <a:off x="539750" y="3213100"/>
              <a:ext cx="7345363" cy="20313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zh-CN" altLang="en-US" sz="20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队空条件：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count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＝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</a:p>
            <a:p>
              <a:pPr algn="l">
                <a:lnSpc>
                  <a:spcPct val="120000"/>
                </a:lnSpc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zh-CN" altLang="en-US" sz="20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队满条件：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count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＝</a:t>
              </a:r>
              <a:r>
                <a:rPr lang="en-US" altLang="zh-CN" sz="20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MaxSize</a:t>
              </a:r>
              <a:endPara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lnSpc>
                  <a:spcPct val="120000"/>
                </a:lnSpc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zh-CN" altLang="en-US" sz="20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进队</a:t>
              </a:r>
              <a:r>
                <a:rPr lang="en-US" altLang="zh-CN" sz="2000" i="1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lang="zh-CN" altLang="en-US" sz="20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操作：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rear=(</a:t>
              </a:r>
              <a:r>
                <a:rPr lang="en-US" altLang="zh-CN" sz="20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rear+1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)%</a:t>
              </a:r>
              <a:r>
                <a:rPr lang="en-US" altLang="zh-CN" sz="20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MaxSize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; 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将</a:t>
              </a:r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放在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rear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处</a:t>
              </a:r>
            </a:p>
            <a:p>
              <a:pPr algn="l">
                <a:lnSpc>
                  <a:spcPct val="120000"/>
                </a:lnSpc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zh-CN" altLang="en-US" sz="2000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出队操作：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front=(</a:t>
              </a:r>
              <a:r>
                <a:rPr lang="en-US" altLang="zh-CN" sz="20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front+1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)%</a:t>
              </a:r>
              <a:r>
                <a:rPr lang="en-US" altLang="zh-CN" sz="20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MaxSize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;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取出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front</a:t>
              </a: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处元素</a:t>
              </a:r>
              <a:r>
                <a:rPr lang="en-US" altLang="zh-CN" sz="20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; </a:t>
              </a:r>
            </a:p>
          </p:txBody>
        </p:sp>
      </p:grpSp>
      <p:sp>
        <p:nvSpPr>
          <p:cNvPr id="31750" name="Text Box 8"/>
          <p:cNvSpPr txBox="1">
            <a:spLocks noChangeArrowheads="1"/>
          </p:cNvSpPr>
          <p:nvPr/>
        </p:nvSpPr>
        <p:spPr bwMode="auto">
          <a:xfrm>
            <a:off x="611188" y="5516563"/>
            <a:ext cx="7175522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注意：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这样的环形队列中最多可放置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MaxSize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个元素</a:t>
            </a: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3" name="组合 8"/>
          <p:cNvGrpSpPr/>
          <p:nvPr/>
        </p:nvGrpSpPr>
        <p:grpSpPr>
          <a:xfrm>
            <a:off x="3143239" y="3679825"/>
            <a:ext cx="5461011" cy="677869"/>
            <a:chOff x="3143239" y="3679825"/>
            <a:chExt cx="5461011" cy="677869"/>
          </a:xfrm>
        </p:grpSpPr>
        <p:sp>
          <p:nvSpPr>
            <p:cNvPr id="31751" name="Line 9"/>
            <p:cNvSpPr>
              <a:spLocks noChangeShapeType="1"/>
            </p:cNvSpPr>
            <p:nvPr/>
          </p:nvSpPr>
          <p:spPr bwMode="auto">
            <a:xfrm flipH="1">
              <a:off x="3143239" y="3933825"/>
              <a:ext cx="2005023" cy="42386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752" name="Text Box 10"/>
            <p:cNvSpPr txBox="1">
              <a:spLocks noChangeArrowheads="1"/>
            </p:cNvSpPr>
            <p:nvPr/>
          </p:nvSpPr>
          <p:spPr bwMode="auto">
            <a:xfrm>
              <a:off x="5148263" y="3679825"/>
              <a:ext cx="3455987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由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front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和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count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求出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83C0BD-4424-4855-9D35-EB8FF17F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539751" y="1285860"/>
            <a:ext cx="7032645" cy="18511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216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 </a:t>
            </a:r>
            <a:r>
              <a:rPr kumimoji="1"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InitQueue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QuType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*&amp;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	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初始化队运算算法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qu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QuType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*)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malloc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sizeof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QuType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qu-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&gt;front=0;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qu-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&gt;count=0;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468313" y="549275"/>
            <a:ext cx="3311525" cy="45974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对应的算法如下：</a:t>
            </a:r>
            <a:endParaRPr lang="zh-CN" altLang="en-US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36CECD7-7A33-41C1-BF2E-1167D001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7677174" cy="3542096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/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EnQueue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QuType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*&amp;qu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x) 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进队运算算法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</a:t>
            </a:r>
            <a:r>
              <a:rPr kumimoji="1" lang="en-US" altLang="zh-CN" sz="1800" u="sng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      	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临时队尾指针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-&gt;count==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	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队满上溢出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return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false;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rear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front+qu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-&gt;count)%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求队尾位置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rear+1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)%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队尾循环增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qu-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&gt;data[rear]=x;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qu-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&gt;count++;	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元素个数增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return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6"/>
          <p:cNvGrpSpPr/>
          <p:nvPr/>
        </p:nvGrpSpPr>
        <p:grpSpPr>
          <a:xfrm>
            <a:off x="899592" y="1112838"/>
            <a:ext cx="5328587" cy="957302"/>
            <a:chOff x="899592" y="1112838"/>
            <a:chExt cx="5328587" cy="957302"/>
          </a:xfrm>
        </p:grpSpPr>
        <p:sp>
          <p:nvSpPr>
            <p:cNvPr id="33796" name="Line 2"/>
            <p:cNvSpPr>
              <a:spLocks noChangeShapeType="1"/>
            </p:cNvSpPr>
            <p:nvPr/>
          </p:nvSpPr>
          <p:spPr bwMode="auto">
            <a:xfrm>
              <a:off x="1428728" y="1112838"/>
              <a:ext cx="0" cy="7200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797" name="Text Box 3"/>
            <p:cNvSpPr txBox="1">
              <a:spLocks noChangeArrowheads="1"/>
            </p:cNvSpPr>
            <p:nvPr/>
          </p:nvSpPr>
          <p:spPr bwMode="auto">
            <a:xfrm>
              <a:off x="899592" y="1700808"/>
              <a:ext cx="532858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它是一个局部变量，队列</a:t>
              </a:r>
              <a:r>
                <a:rPr lang="en-US" altLang="zh-CN" sz="1800" dirty="0" err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qu</a:t>
              </a:r>
              <a:r>
                <a:rPr lang="zh-CN" altLang="en-US" sz="18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中不保存该值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80A6D5E-4CFD-44E2-B5C3-BEDD0321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38152" y="473215"/>
            <a:ext cx="7848624" cy="2988098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DeQueue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QuType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*&amp;qu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&amp;x)  	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出队运算算法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-&gt;count==0)		      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队空下溢出</a:t>
            </a: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false;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-&gt;front=(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front+1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)%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队头循环增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x=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-&gt;data[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-&gt;front];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-&gt;count--;			 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元素个数减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return true;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748CD5D-6F48-402B-9350-5F0CECD3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071538" y="500042"/>
            <a:ext cx="6848492" cy="1398808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algn="l"/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QueueEmpty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QuType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	 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判队空运算算法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return(qu-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&gt;count==0);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E01D8D1-DE5E-4B8B-BC1E-808DEF7E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448218"/>
            <a:ext cx="8143932" cy="2123658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显然环形队列比非环形队列更有效利用内存空间，即环形队列会重复使用已经出队元素的空间。不会出现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假溢出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但如果算法中需要</a:t>
            </a:r>
            <a:r>
              <a:rPr kumimoji="1"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使用所有进队的元素来进一步求解</a:t>
            </a:r>
            <a:r>
              <a:rPr kumimoji="1"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，此时可以使用非环形队列。</a:t>
            </a:r>
            <a:endParaRPr lang="zh-CN" altLang="en-US" sz="2200" dirty="0">
              <a:solidFill>
                <a:srgbClr val="0000FF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37C4F4-C4FC-48FA-8E8D-6A139DEC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250825" y="404813"/>
            <a:ext cx="8250265" cy="4985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队列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的主要特点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是先进先出，所以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又把队列称为</a:t>
            </a:r>
            <a:r>
              <a:rPr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先进先出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表。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357422" y="1855105"/>
            <a:ext cx="4286280" cy="3788473"/>
            <a:chOff x="2357422" y="1855105"/>
            <a:chExt cx="4286280" cy="3788473"/>
          </a:xfrm>
        </p:grpSpPr>
        <p:sp>
          <p:nvSpPr>
            <p:cNvPr id="4101" name="Text Box 9"/>
            <p:cNvSpPr txBox="1">
              <a:spLocks noChangeArrowheads="1"/>
            </p:cNvSpPr>
            <p:nvPr/>
          </p:nvSpPr>
          <p:spPr bwMode="auto">
            <a:xfrm>
              <a:off x="2643174" y="3263215"/>
              <a:ext cx="1368425" cy="70788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假如</a:t>
              </a:r>
              <a:r>
                <a:rPr lang="en-US" altLang="zh-CN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5</a:t>
              </a:r>
              <a:r>
                <a: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个人过独木桥</a:t>
              </a:r>
            </a:p>
          </p:txBody>
        </p:sp>
        <p:pic>
          <p:nvPicPr>
            <p:cNvPr id="4103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357422" y="1855105"/>
              <a:ext cx="3913334" cy="953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6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57488" y="4212559"/>
              <a:ext cx="3526667" cy="933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5" name="Text Box 10"/>
            <p:cNvSpPr txBox="1">
              <a:spLocks noChangeArrowheads="1"/>
            </p:cNvSpPr>
            <p:nvPr/>
          </p:nvSpPr>
          <p:spPr bwMode="auto">
            <a:xfrm>
              <a:off x="4857752" y="3191777"/>
              <a:ext cx="1785950" cy="70788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只能按上桥的次序过桥</a:t>
              </a:r>
            </a:p>
          </p:txBody>
        </p:sp>
        <p:sp>
          <p:nvSpPr>
            <p:cNvPr id="173067" name="Text Box 11"/>
            <p:cNvSpPr txBox="1">
              <a:spLocks noChangeArrowheads="1"/>
            </p:cNvSpPr>
            <p:nvPr/>
          </p:nvSpPr>
          <p:spPr bwMode="auto">
            <a:xfrm>
              <a:off x="2786050" y="5212691"/>
              <a:ext cx="3500462" cy="4308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这里独木桥就是一个队列</a:t>
              </a:r>
            </a:p>
          </p:txBody>
        </p:sp>
        <p:sp>
          <p:nvSpPr>
            <p:cNvPr id="12" name="下箭头 11"/>
            <p:cNvSpPr/>
            <p:nvPr/>
          </p:nvSpPr>
          <p:spPr>
            <a:xfrm>
              <a:off x="4214810" y="3191777"/>
              <a:ext cx="216000" cy="714380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00100" y="1571612"/>
            <a:ext cx="12144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latin typeface="楷体" pitchFamily="49" charset="-122"/>
                <a:ea typeface="楷体" pitchFamily="49" charset="-122"/>
              </a:rPr>
              <a:t>例如：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DB21623-9095-43A3-B549-9B024B6B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302418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786182" y="1925599"/>
            <a:ext cx="2905116" cy="936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队列</a:t>
            </a:r>
          </a:p>
          <a:p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5176863" y="3078124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5675344" y="3233688"/>
            <a:ext cx="85091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映射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531808" y="2405024"/>
            <a:ext cx="1682738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逻辑结构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566765" y="4564024"/>
            <a:ext cx="1682738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存储结构</a:t>
            </a:r>
          </a:p>
        </p:txBody>
      </p:sp>
      <p:sp>
        <p:nvSpPr>
          <p:cNvPr id="36872" name="AutoShape 8"/>
          <p:cNvSpPr>
            <a:spLocks noChangeArrowheads="1"/>
          </p:cNvSpPr>
          <p:nvPr/>
        </p:nvSpPr>
        <p:spPr bwMode="auto">
          <a:xfrm>
            <a:off x="1000151" y="3268624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zh-CN">
              <a:solidFill>
                <a:srgbClr val="6600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873" name="Text Box 11"/>
          <p:cNvSpPr txBox="1">
            <a:spLocks noChangeArrowheads="1"/>
          </p:cNvSpPr>
          <p:nvPr/>
        </p:nvSpPr>
        <p:spPr bwMode="auto">
          <a:xfrm>
            <a:off x="4241826" y="6029286"/>
            <a:ext cx="20034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链队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示意图</a:t>
            </a:r>
          </a:p>
        </p:txBody>
      </p:sp>
      <p:sp>
        <p:nvSpPr>
          <p:cNvPr id="36874" name="Rectangle 13"/>
          <p:cNvSpPr>
            <a:spLocks noChangeArrowheads="1"/>
          </p:cNvSpPr>
          <p:nvPr/>
        </p:nvSpPr>
        <p:spPr bwMode="auto">
          <a:xfrm>
            <a:off x="2489226" y="459101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6875" name="Rectangle 14"/>
          <p:cNvSpPr>
            <a:spLocks noChangeArrowheads="1"/>
          </p:cNvSpPr>
          <p:nvPr/>
        </p:nvSpPr>
        <p:spPr bwMode="auto">
          <a:xfrm>
            <a:off x="2994051" y="459101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6876" name="Rectangle 16"/>
          <p:cNvSpPr>
            <a:spLocks noChangeArrowheads="1"/>
          </p:cNvSpPr>
          <p:nvPr/>
        </p:nvSpPr>
        <p:spPr bwMode="auto">
          <a:xfrm>
            <a:off x="4002113" y="459101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36877" name="Rectangle 17"/>
          <p:cNvSpPr>
            <a:spLocks noChangeArrowheads="1"/>
          </p:cNvSpPr>
          <p:nvPr/>
        </p:nvSpPr>
        <p:spPr bwMode="auto">
          <a:xfrm>
            <a:off x="4506938" y="459101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6878" name="Line 18"/>
          <p:cNvSpPr>
            <a:spLocks noChangeShapeType="1"/>
          </p:cNvSpPr>
          <p:nvPr/>
        </p:nvSpPr>
        <p:spPr bwMode="auto">
          <a:xfrm>
            <a:off x="3246463" y="4806911"/>
            <a:ext cx="792163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879" name="Rectangle 19"/>
          <p:cNvSpPr>
            <a:spLocks noChangeArrowheads="1"/>
          </p:cNvSpPr>
          <p:nvPr/>
        </p:nvSpPr>
        <p:spPr bwMode="auto">
          <a:xfrm>
            <a:off x="7170763" y="459101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</a:p>
        </p:txBody>
      </p:sp>
      <p:sp>
        <p:nvSpPr>
          <p:cNvPr id="36880" name="Rectangle 20"/>
          <p:cNvSpPr>
            <a:spLocks noChangeArrowheads="1"/>
          </p:cNvSpPr>
          <p:nvPr/>
        </p:nvSpPr>
        <p:spPr bwMode="auto">
          <a:xfrm>
            <a:off x="7675588" y="459101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∧</a:t>
            </a:r>
          </a:p>
        </p:txBody>
      </p:sp>
      <p:sp>
        <p:nvSpPr>
          <p:cNvPr id="36881" name="Line 21"/>
          <p:cNvSpPr>
            <a:spLocks noChangeShapeType="1"/>
          </p:cNvSpPr>
          <p:nvPr/>
        </p:nvSpPr>
        <p:spPr bwMode="auto">
          <a:xfrm>
            <a:off x="6415113" y="4806911"/>
            <a:ext cx="792163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882" name="Line 22"/>
          <p:cNvSpPr>
            <a:spLocks noChangeShapeType="1"/>
          </p:cNvSpPr>
          <p:nvPr/>
        </p:nvSpPr>
        <p:spPr bwMode="auto">
          <a:xfrm>
            <a:off x="4757763" y="4806911"/>
            <a:ext cx="792163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883" name="Text Box 23"/>
          <p:cNvSpPr txBox="1">
            <a:spLocks noChangeArrowheads="1"/>
          </p:cNvSpPr>
          <p:nvPr/>
        </p:nvSpPr>
        <p:spPr bwMode="auto">
          <a:xfrm>
            <a:off x="5580088" y="4565611"/>
            <a:ext cx="865188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36884" name="Text Box 26"/>
          <p:cNvSpPr txBox="1">
            <a:spLocks noChangeArrowheads="1"/>
          </p:cNvSpPr>
          <p:nvPr/>
        </p:nvSpPr>
        <p:spPr bwMode="auto">
          <a:xfrm>
            <a:off x="2416223" y="4119462"/>
            <a:ext cx="100806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队头</a:t>
            </a:r>
          </a:p>
        </p:txBody>
      </p:sp>
      <p:sp>
        <p:nvSpPr>
          <p:cNvPr id="36885" name="Text Box 27"/>
          <p:cNvSpPr txBox="1">
            <a:spLocks noChangeArrowheads="1"/>
          </p:cNvSpPr>
          <p:nvPr/>
        </p:nvSpPr>
        <p:spPr bwMode="auto">
          <a:xfrm>
            <a:off x="7096173" y="4119462"/>
            <a:ext cx="100806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队尾</a:t>
            </a:r>
          </a:p>
        </p:txBody>
      </p:sp>
      <p:sp>
        <p:nvSpPr>
          <p:cNvPr id="36886" name="Line 28"/>
          <p:cNvSpPr>
            <a:spLocks noChangeShapeType="1"/>
          </p:cNvSpPr>
          <p:nvPr/>
        </p:nvSpPr>
        <p:spPr bwMode="auto">
          <a:xfrm flipV="1">
            <a:off x="2886101" y="5021224"/>
            <a:ext cx="0" cy="3603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887" name="Text Box 29"/>
          <p:cNvSpPr txBox="1">
            <a:spLocks noChangeArrowheads="1"/>
          </p:cNvSpPr>
          <p:nvPr/>
        </p:nvSpPr>
        <p:spPr bwMode="auto">
          <a:xfrm>
            <a:off x="2081238" y="5454611"/>
            <a:ext cx="15843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队头指针</a:t>
            </a:r>
          </a:p>
        </p:txBody>
      </p:sp>
      <p:sp>
        <p:nvSpPr>
          <p:cNvPr id="36888" name="Line 30"/>
          <p:cNvSpPr>
            <a:spLocks noChangeShapeType="1"/>
          </p:cNvSpPr>
          <p:nvPr/>
        </p:nvSpPr>
        <p:spPr bwMode="auto">
          <a:xfrm flipV="1">
            <a:off x="7435876" y="4995824"/>
            <a:ext cx="0" cy="3603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889" name="Text Box 31"/>
          <p:cNvSpPr txBox="1">
            <a:spLocks noChangeArrowheads="1"/>
          </p:cNvSpPr>
          <p:nvPr/>
        </p:nvSpPr>
        <p:spPr bwMode="auto">
          <a:xfrm>
            <a:off x="6631013" y="5429211"/>
            <a:ext cx="15843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队尾指针</a:t>
            </a: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285720" y="1212163"/>
            <a:ext cx="850112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采用链表存储的队列称为</a:t>
            </a:r>
            <a:r>
              <a:rPr kumimoji="1" lang="zh-CN" altLang="en-US" sz="220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链队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，这里采用不带头结点的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单链表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实现。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7" name="Text Box 4" descr="新闻纸"/>
          <p:cNvSpPr txBox="1">
            <a:spLocks noChangeArrowheads="1"/>
          </p:cNvSpPr>
          <p:nvPr/>
        </p:nvSpPr>
        <p:spPr bwMode="auto">
          <a:xfrm>
            <a:off x="1745354" y="276875"/>
            <a:ext cx="5653292" cy="584775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3.2.3  </a:t>
            </a:r>
            <a:r>
              <a:rPr kumimoji="1" lang="zh-CN" altLang="en-US" sz="32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队列的链式存储结构</a:t>
            </a:r>
            <a:endParaRPr kumimoji="1" lang="zh-CN" altLang="en-US" sz="3200" b="0" dirty="0">
              <a:solidFill>
                <a:schemeClr val="tx1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760D56E-E50D-4A15-848B-2C7730C0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22953-A8C2-4E53-B6A0-E26D2EB3850C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302418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91" name="Text Box 6"/>
          <p:cNvSpPr txBox="1">
            <a:spLocks noChangeArrowheads="1"/>
          </p:cNvSpPr>
          <p:nvPr/>
        </p:nvSpPr>
        <p:spPr bwMode="auto">
          <a:xfrm>
            <a:off x="357158" y="571480"/>
            <a:ext cx="5286412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通常将队头和队尾两个指针合起来：</a:t>
            </a:r>
          </a:p>
        </p:txBody>
      </p:sp>
      <p:sp>
        <p:nvSpPr>
          <p:cNvPr id="37892" name="Rectangle 9"/>
          <p:cNvSpPr>
            <a:spLocks noChangeArrowheads="1"/>
          </p:cNvSpPr>
          <p:nvPr/>
        </p:nvSpPr>
        <p:spPr bwMode="auto">
          <a:xfrm>
            <a:off x="1260475" y="1989138"/>
            <a:ext cx="8636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93" name="Rectangle 12"/>
          <p:cNvSpPr>
            <a:spLocks noChangeArrowheads="1"/>
          </p:cNvSpPr>
          <p:nvPr/>
        </p:nvSpPr>
        <p:spPr bwMode="auto">
          <a:xfrm>
            <a:off x="2590800" y="19891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94" name="Rectangle 13"/>
          <p:cNvSpPr>
            <a:spLocks noChangeArrowheads="1"/>
          </p:cNvSpPr>
          <p:nvPr/>
        </p:nvSpPr>
        <p:spPr bwMode="auto">
          <a:xfrm>
            <a:off x="3095625" y="19891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95" name="Line 14"/>
          <p:cNvSpPr>
            <a:spLocks noChangeShapeType="1"/>
          </p:cNvSpPr>
          <p:nvPr/>
        </p:nvSpPr>
        <p:spPr bwMode="auto">
          <a:xfrm>
            <a:off x="1835150" y="2205038"/>
            <a:ext cx="792163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96" name="Rectangle 15"/>
          <p:cNvSpPr>
            <a:spLocks noChangeArrowheads="1"/>
          </p:cNvSpPr>
          <p:nvPr/>
        </p:nvSpPr>
        <p:spPr bwMode="auto">
          <a:xfrm>
            <a:off x="4103688" y="19891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7897" name="Rectangle 16"/>
          <p:cNvSpPr>
            <a:spLocks noChangeArrowheads="1"/>
          </p:cNvSpPr>
          <p:nvPr/>
        </p:nvSpPr>
        <p:spPr bwMode="auto">
          <a:xfrm>
            <a:off x="4608513" y="19891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98" name="Line 17"/>
          <p:cNvSpPr>
            <a:spLocks noChangeShapeType="1"/>
          </p:cNvSpPr>
          <p:nvPr/>
        </p:nvSpPr>
        <p:spPr bwMode="auto">
          <a:xfrm>
            <a:off x="3348038" y="2205038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899" name="Rectangle 18"/>
          <p:cNvSpPr>
            <a:spLocks noChangeArrowheads="1"/>
          </p:cNvSpPr>
          <p:nvPr/>
        </p:nvSpPr>
        <p:spPr bwMode="auto">
          <a:xfrm>
            <a:off x="7272338" y="19891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37900" name="Rectangle 19"/>
          <p:cNvSpPr>
            <a:spLocks noChangeArrowheads="1"/>
          </p:cNvSpPr>
          <p:nvPr/>
        </p:nvSpPr>
        <p:spPr bwMode="auto">
          <a:xfrm>
            <a:off x="7777163" y="198913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37901" name="Line 20"/>
          <p:cNvSpPr>
            <a:spLocks noChangeShapeType="1"/>
          </p:cNvSpPr>
          <p:nvPr/>
        </p:nvSpPr>
        <p:spPr bwMode="auto">
          <a:xfrm>
            <a:off x="6516688" y="2205038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902" name="Line 21"/>
          <p:cNvSpPr>
            <a:spLocks noChangeShapeType="1"/>
          </p:cNvSpPr>
          <p:nvPr/>
        </p:nvSpPr>
        <p:spPr bwMode="auto">
          <a:xfrm>
            <a:off x="4859338" y="2205038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903" name="Text Box 22"/>
          <p:cNvSpPr txBox="1">
            <a:spLocks noChangeArrowheads="1"/>
          </p:cNvSpPr>
          <p:nvPr/>
        </p:nvSpPr>
        <p:spPr bwMode="auto">
          <a:xfrm>
            <a:off x="5681663" y="1963738"/>
            <a:ext cx="86518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37904" name="Arc 23"/>
          <p:cNvSpPr>
            <a:spLocks/>
          </p:cNvSpPr>
          <p:nvPr/>
        </p:nvSpPr>
        <p:spPr bwMode="auto">
          <a:xfrm>
            <a:off x="1187450" y="1628775"/>
            <a:ext cx="360363" cy="360363"/>
          </a:xfrm>
          <a:custGeom>
            <a:avLst/>
            <a:gdLst>
              <a:gd name="T0" fmla="*/ 0 w 21600"/>
              <a:gd name="T1" fmla="*/ 0 h 21600"/>
              <a:gd name="T2" fmla="*/ 360363 w 21600"/>
              <a:gd name="T3" fmla="*/ 360363 h 21600"/>
              <a:gd name="T4" fmla="*/ 0 w 21600"/>
              <a:gd name="T5" fmla="*/ 36036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905" name="Text Box 24"/>
          <p:cNvSpPr txBox="1">
            <a:spLocks noChangeArrowheads="1"/>
          </p:cNvSpPr>
          <p:nvPr/>
        </p:nvSpPr>
        <p:spPr bwMode="auto">
          <a:xfrm>
            <a:off x="755650" y="1341438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q</a:t>
            </a:r>
          </a:p>
        </p:txBody>
      </p:sp>
      <p:sp>
        <p:nvSpPr>
          <p:cNvPr id="37906" name="Text Box 25"/>
          <p:cNvSpPr txBox="1">
            <a:spLocks noChangeArrowheads="1"/>
          </p:cNvSpPr>
          <p:nvPr/>
        </p:nvSpPr>
        <p:spPr bwMode="auto">
          <a:xfrm>
            <a:off x="2484438" y="1528692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队头</a:t>
            </a:r>
          </a:p>
        </p:txBody>
      </p:sp>
      <p:sp>
        <p:nvSpPr>
          <p:cNvPr id="37907" name="Text Box 26"/>
          <p:cNvSpPr txBox="1">
            <a:spLocks noChangeArrowheads="1"/>
          </p:cNvSpPr>
          <p:nvPr/>
        </p:nvSpPr>
        <p:spPr bwMode="auto">
          <a:xfrm>
            <a:off x="7164388" y="1528692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队尾</a:t>
            </a:r>
          </a:p>
        </p:txBody>
      </p:sp>
      <p:sp>
        <p:nvSpPr>
          <p:cNvPr id="37908" name="Line 29"/>
          <p:cNvSpPr>
            <a:spLocks noChangeShapeType="1"/>
          </p:cNvSpPr>
          <p:nvPr/>
        </p:nvSpPr>
        <p:spPr bwMode="auto">
          <a:xfrm flipV="1">
            <a:off x="7537450" y="2393950"/>
            <a:ext cx="0" cy="252413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909" name="Rectangle 31"/>
          <p:cNvSpPr>
            <a:spLocks noChangeArrowheads="1"/>
          </p:cNvSpPr>
          <p:nvPr/>
        </p:nvSpPr>
        <p:spPr bwMode="auto">
          <a:xfrm>
            <a:off x="1260475" y="2420938"/>
            <a:ext cx="8636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910" name="Text Box 32"/>
          <p:cNvSpPr txBox="1">
            <a:spLocks noChangeArrowheads="1"/>
          </p:cNvSpPr>
          <p:nvPr/>
        </p:nvSpPr>
        <p:spPr bwMode="auto">
          <a:xfrm>
            <a:off x="384122" y="1989138"/>
            <a:ext cx="963644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front</a:t>
            </a:r>
          </a:p>
        </p:txBody>
      </p:sp>
      <p:sp>
        <p:nvSpPr>
          <p:cNvPr id="37911" name="Text Box 33"/>
          <p:cNvSpPr txBox="1">
            <a:spLocks noChangeArrowheads="1"/>
          </p:cNvSpPr>
          <p:nvPr/>
        </p:nvSpPr>
        <p:spPr bwMode="auto">
          <a:xfrm>
            <a:off x="514327" y="2455863"/>
            <a:ext cx="792163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rear</a:t>
            </a:r>
          </a:p>
        </p:txBody>
      </p:sp>
      <p:sp>
        <p:nvSpPr>
          <p:cNvPr id="37912" name="Line 34"/>
          <p:cNvSpPr>
            <a:spLocks noChangeShapeType="1"/>
          </p:cNvSpPr>
          <p:nvPr/>
        </p:nvSpPr>
        <p:spPr bwMode="auto">
          <a:xfrm>
            <a:off x="1835150" y="2636838"/>
            <a:ext cx="568960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539750" y="2500313"/>
            <a:ext cx="8001000" cy="3016250"/>
            <a:chOff x="340" y="1575"/>
            <a:chExt cx="5040" cy="1900"/>
          </a:xfrm>
        </p:grpSpPr>
        <p:sp>
          <p:nvSpPr>
            <p:cNvPr id="37914" name="Text Box 35"/>
            <p:cNvSpPr txBox="1">
              <a:spLocks noChangeArrowheads="1"/>
            </p:cNvSpPr>
            <p:nvPr/>
          </p:nvSpPr>
          <p:spPr bwMode="auto">
            <a:xfrm>
              <a:off x="340" y="2296"/>
              <a:ext cx="5040" cy="8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</a:t>
              </a:r>
              <a:r>
                <a:rPr kumimoji="1"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链队组成</a:t>
              </a:r>
              <a:r>
                <a:rPr kumimoji="1"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: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）存储队列元素的</a:t>
              </a: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单</a:t>
              </a:r>
              <a:r>
                <a:rPr kumimoji="1" lang="zh-CN" altLang="en-US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链表结点</a:t>
              </a:r>
              <a:endPara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just">
                <a:spcBef>
                  <a:spcPct val="50000"/>
                </a:spcBef>
              </a:pPr>
              <a:r>
                <a:rPr kumimoji="1"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 （</a:t>
              </a:r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 指向队头和队尾指针的</a:t>
              </a:r>
              <a:r>
                <a:rPr kumimoji="1" lang="zh-CN" altLang="en-US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链</a:t>
              </a:r>
              <a:r>
                <a:rPr kumimoji="1" lang="zh-CN" altLang="en-US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队头结点    </a:t>
              </a:r>
              <a:endPara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915" name="Line 36"/>
            <p:cNvSpPr>
              <a:spLocks noChangeShapeType="1"/>
            </p:cNvSpPr>
            <p:nvPr/>
          </p:nvSpPr>
          <p:spPr bwMode="auto">
            <a:xfrm flipV="1">
              <a:off x="3285" y="2758"/>
              <a:ext cx="634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916" name="Line 37"/>
            <p:cNvSpPr>
              <a:spLocks noChangeShapeType="1"/>
            </p:cNvSpPr>
            <p:nvPr/>
          </p:nvSpPr>
          <p:spPr bwMode="auto">
            <a:xfrm flipH="1" flipV="1">
              <a:off x="2835" y="1575"/>
              <a:ext cx="1084" cy="117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917" name="Line 38"/>
            <p:cNvSpPr>
              <a:spLocks noChangeShapeType="1"/>
            </p:cNvSpPr>
            <p:nvPr/>
          </p:nvSpPr>
          <p:spPr bwMode="auto">
            <a:xfrm>
              <a:off x="3330" y="3166"/>
              <a:ext cx="0" cy="27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918" name="Line 39"/>
            <p:cNvSpPr>
              <a:spLocks noChangeShapeType="1"/>
            </p:cNvSpPr>
            <p:nvPr/>
          </p:nvSpPr>
          <p:spPr bwMode="auto">
            <a:xfrm flipV="1">
              <a:off x="476" y="3446"/>
              <a:ext cx="2854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919" name="Line 40"/>
            <p:cNvSpPr>
              <a:spLocks noChangeShapeType="1"/>
            </p:cNvSpPr>
            <p:nvPr/>
          </p:nvSpPr>
          <p:spPr bwMode="auto">
            <a:xfrm>
              <a:off x="476" y="2115"/>
              <a:ext cx="0" cy="136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920" name="Freeform 41"/>
            <p:cNvSpPr>
              <a:spLocks/>
            </p:cNvSpPr>
            <p:nvPr/>
          </p:nvSpPr>
          <p:spPr bwMode="auto">
            <a:xfrm>
              <a:off x="476" y="1755"/>
              <a:ext cx="289" cy="360"/>
            </a:xfrm>
            <a:custGeom>
              <a:avLst/>
              <a:gdLst>
                <a:gd name="T0" fmla="*/ 0 w 260"/>
                <a:gd name="T1" fmla="*/ 259 h 259"/>
                <a:gd name="T2" fmla="*/ 260 w 260"/>
                <a:gd name="T3" fmla="*/ 0 h 259"/>
                <a:gd name="T4" fmla="*/ 0 60000 65536"/>
                <a:gd name="T5" fmla="*/ 0 60000 65536"/>
                <a:gd name="T6" fmla="*/ 0 w 260"/>
                <a:gd name="T7" fmla="*/ 0 h 259"/>
                <a:gd name="T8" fmla="*/ 260 w 260"/>
                <a:gd name="T9" fmla="*/ 259 h 2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0" h="259">
                  <a:moveTo>
                    <a:pt x="0" y="259"/>
                  </a:moveTo>
                  <a:lnTo>
                    <a:pt x="260" y="0"/>
                  </a:ln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C8C2541-E6E9-41C3-95C4-6075AF94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22953-A8C2-4E53-B6A0-E26D2EB3850C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357158" y="285728"/>
            <a:ext cx="428628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链队的进队和出队操作演示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425805" y="1531938"/>
            <a:ext cx="8636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38916" name="Arc 15"/>
          <p:cNvSpPr>
            <a:spLocks/>
          </p:cNvSpPr>
          <p:nvPr/>
        </p:nvSpPr>
        <p:spPr bwMode="auto">
          <a:xfrm>
            <a:off x="3352780" y="1171575"/>
            <a:ext cx="360363" cy="360363"/>
          </a:xfrm>
          <a:custGeom>
            <a:avLst/>
            <a:gdLst>
              <a:gd name="T0" fmla="*/ 0 w 21600"/>
              <a:gd name="T1" fmla="*/ 0 h 21600"/>
              <a:gd name="T2" fmla="*/ 360363 w 21600"/>
              <a:gd name="T3" fmla="*/ 360363 h 21600"/>
              <a:gd name="T4" fmla="*/ 0 w 21600"/>
              <a:gd name="T5" fmla="*/ 36036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917" name="Text Box 16"/>
          <p:cNvSpPr txBox="1">
            <a:spLocks noChangeArrowheads="1"/>
          </p:cNvSpPr>
          <p:nvPr/>
        </p:nvSpPr>
        <p:spPr bwMode="auto">
          <a:xfrm>
            <a:off x="3046393" y="884238"/>
            <a:ext cx="43180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q</a:t>
            </a:r>
          </a:p>
        </p:txBody>
      </p:sp>
      <p:sp>
        <p:nvSpPr>
          <p:cNvPr id="38918" name="Rectangle 20"/>
          <p:cNvSpPr>
            <a:spLocks noChangeArrowheads="1"/>
          </p:cNvSpPr>
          <p:nvPr/>
        </p:nvSpPr>
        <p:spPr bwMode="auto">
          <a:xfrm>
            <a:off x="3425805" y="1963738"/>
            <a:ext cx="8636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38919" name="Text Box 21"/>
          <p:cNvSpPr txBox="1">
            <a:spLocks noChangeArrowheads="1"/>
          </p:cNvSpPr>
          <p:nvPr/>
        </p:nvSpPr>
        <p:spPr bwMode="auto">
          <a:xfrm>
            <a:off x="2576510" y="1531938"/>
            <a:ext cx="985834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front</a:t>
            </a:r>
          </a:p>
        </p:txBody>
      </p:sp>
      <p:sp>
        <p:nvSpPr>
          <p:cNvPr id="38920" name="Text Box 22"/>
          <p:cNvSpPr txBox="1">
            <a:spLocks noChangeArrowheads="1"/>
          </p:cNvSpPr>
          <p:nvPr/>
        </p:nvSpPr>
        <p:spPr bwMode="auto">
          <a:xfrm>
            <a:off x="2779705" y="1998663"/>
            <a:ext cx="7921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rear</a:t>
            </a:r>
          </a:p>
        </p:txBody>
      </p:sp>
      <p:sp>
        <p:nvSpPr>
          <p:cNvPr id="38921" name="Text Box 45"/>
          <p:cNvSpPr txBox="1">
            <a:spLocks noChangeArrowheads="1"/>
          </p:cNvSpPr>
          <p:nvPr/>
        </p:nvSpPr>
        <p:spPr bwMode="auto">
          <a:xfrm>
            <a:off x="272999" y="1714488"/>
            <a:ext cx="15843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）空队</a:t>
            </a:r>
          </a:p>
        </p:txBody>
      </p:sp>
      <p:sp>
        <p:nvSpPr>
          <p:cNvPr id="38959" name="Text Box 65"/>
          <p:cNvSpPr txBox="1">
            <a:spLocks noChangeArrowheads="1"/>
          </p:cNvSpPr>
          <p:nvPr/>
        </p:nvSpPr>
        <p:spPr bwMode="auto">
          <a:xfrm>
            <a:off x="71406" y="5072074"/>
            <a:ext cx="216058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）出队一次</a:t>
            </a:r>
          </a:p>
        </p:txBody>
      </p:sp>
      <p:sp>
        <p:nvSpPr>
          <p:cNvPr id="38943" name="Text Box 46"/>
          <p:cNvSpPr txBox="1">
            <a:spLocks noChangeArrowheads="1"/>
          </p:cNvSpPr>
          <p:nvPr/>
        </p:nvSpPr>
        <p:spPr bwMode="auto">
          <a:xfrm>
            <a:off x="357126" y="3357562"/>
            <a:ext cx="1584325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进队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2373306" y="1886100"/>
            <a:ext cx="6299187" cy="2311250"/>
            <a:chOff x="2373306" y="1886100"/>
            <a:chExt cx="6299187" cy="2311250"/>
          </a:xfrm>
        </p:grpSpPr>
        <p:sp>
          <p:nvSpPr>
            <p:cNvPr id="38924" name="Rectangle 24"/>
            <p:cNvSpPr>
              <a:spLocks noChangeArrowheads="1"/>
            </p:cNvSpPr>
            <p:nvPr/>
          </p:nvSpPr>
          <p:spPr bwMode="auto">
            <a:xfrm>
              <a:off x="3200380" y="3333750"/>
              <a:ext cx="86360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25" name="Rectangle 25"/>
            <p:cNvSpPr>
              <a:spLocks noChangeArrowheads="1"/>
            </p:cNvSpPr>
            <p:nvPr/>
          </p:nvSpPr>
          <p:spPr bwMode="auto">
            <a:xfrm>
              <a:off x="4530705" y="33337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26" name="Rectangle 26"/>
            <p:cNvSpPr>
              <a:spLocks noChangeArrowheads="1"/>
            </p:cNvSpPr>
            <p:nvPr/>
          </p:nvSpPr>
          <p:spPr bwMode="auto">
            <a:xfrm>
              <a:off x="5035530" y="33337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27" name="Line 27"/>
            <p:cNvSpPr>
              <a:spLocks noChangeShapeType="1"/>
            </p:cNvSpPr>
            <p:nvPr/>
          </p:nvSpPr>
          <p:spPr bwMode="auto">
            <a:xfrm>
              <a:off x="3775055" y="3549650"/>
              <a:ext cx="792163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28" name="Rectangle 28"/>
            <p:cNvSpPr>
              <a:spLocks noChangeArrowheads="1"/>
            </p:cNvSpPr>
            <p:nvPr/>
          </p:nvSpPr>
          <p:spPr bwMode="auto">
            <a:xfrm>
              <a:off x="6043593" y="33337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29" name="Rectangle 29"/>
            <p:cNvSpPr>
              <a:spLocks noChangeArrowheads="1"/>
            </p:cNvSpPr>
            <p:nvPr/>
          </p:nvSpPr>
          <p:spPr bwMode="auto">
            <a:xfrm>
              <a:off x="6548418" y="33337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30" name="Line 30"/>
            <p:cNvSpPr>
              <a:spLocks noChangeShapeType="1"/>
            </p:cNvSpPr>
            <p:nvPr/>
          </p:nvSpPr>
          <p:spPr bwMode="auto">
            <a:xfrm>
              <a:off x="5287943" y="3549650"/>
              <a:ext cx="792163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31" name="Rectangle 31"/>
            <p:cNvSpPr>
              <a:spLocks noChangeArrowheads="1"/>
            </p:cNvSpPr>
            <p:nvPr/>
          </p:nvSpPr>
          <p:spPr bwMode="auto">
            <a:xfrm>
              <a:off x="7627918" y="33337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en-US" altLang="zh-CN" sz="18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32" name="Rectangle 32"/>
            <p:cNvSpPr>
              <a:spLocks noChangeArrowheads="1"/>
            </p:cNvSpPr>
            <p:nvPr/>
          </p:nvSpPr>
          <p:spPr bwMode="auto">
            <a:xfrm>
              <a:off x="8132743" y="33337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38933" name="Line 34"/>
            <p:cNvSpPr>
              <a:spLocks noChangeShapeType="1"/>
            </p:cNvSpPr>
            <p:nvPr/>
          </p:nvSpPr>
          <p:spPr bwMode="auto">
            <a:xfrm>
              <a:off x="6799243" y="3549650"/>
              <a:ext cx="792163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34" name="Arc 36"/>
            <p:cNvSpPr>
              <a:spLocks/>
            </p:cNvSpPr>
            <p:nvPr/>
          </p:nvSpPr>
          <p:spPr bwMode="auto">
            <a:xfrm>
              <a:off x="3127355" y="2973388"/>
              <a:ext cx="360363" cy="360363"/>
            </a:xfrm>
            <a:custGeom>
              <a:avLst/>
              <a:gdLst>
                <a:gd name="T0" fmla="*/ 0 w 21600"/>
                <a:gd name="T1" fmla="*/ 0 h 21600"/>
                <a:gd name="T2" fmla="*/ 227 w 21600"/>
                <a:gd name="T3" fmla="*/ 227 h 21600"/>
                <a:gd name="T4" fmla="*/ 0 w 21600"/>
                <a:gd name="T5" fmla="*/ 22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35" name="Text Box 37"/>
            <p:cNvSpPr txBox="1">
              <a:spLocks noChangeArrowheads="1"/>
            </p:cNvSpPr>
            <p:nvPr/>
          </p:nvSpPr>
          <p:spPr bwMode="auto">
            <a:xfrm>
              <a:off x="2782878" y="2686050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38936" name="Text Box 38"/>
            <p:cNvSpPr txBox="1">
              <a:spLocks noChangeArrowheads="1"/>
            </p:cNvSpPr>
            <p:nvPr/>
          </p:nvSpPr>
          <p:spPr bwMode="auto">
            <a:xfrm>
              <a:off x="4572000" y="2846388"/>
              <a:ext cx="1008063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队头</a:t>
              </a:r>
            </a:p>
          </p:txBody>
        </p:sp>
        <p:sp>
          <p:nvSpPr>
            <p:cNvPr id="38937" name="Text Box 39"/>
            <p:cNvSpPr txBox="1">
              <a:spLocks noChangeArrowheads="1"/>
            </p:cNvSpPr>
            <p:nvPr/>
          </p:nvSpPr>
          <p:spPr bwMode="auto">
            <a:xfrm>
              <a:off x="7519968" y="2846388"/>
              <a:ext cx="1008063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队尾</a:t>
              </a:r>
            </a:p>
          </p:txBody>
        </p:sp>
        <p:sp>
          <p:nvSpPr>
            <p:cNvPr id="38938" name="Line 40"/>
            <p:cNvSpPr>
              <a:spLocks noChangeShapeType="1"/>
            </p:cNvSpPr>
            <p:nvPr/>
          </p:nvSpPr>
          <p:spPr bwMode="auto">
            <a:xfrm flipV="1">
              <a:off x="7905730" y="3738563"/>
              <a:ext cx="0" cy="252413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39" name="Rectangle 41"/>
            <p:cNvSpPr>
              <a:spLocks noChangeArrowheads="1"/>
            </p:cNvSpPr>
            <p:nvPr/>
          </p:nvSpPr>
          <p:spPr bwMode="auto">
            <a:xfrm>
              <a:off x="3200380" y="3765550"/>
              <a:ext cx="86360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940" name="Text Box 42"/>
            <p:cNvSpPr txBox="1">
              <a:spLocks noChangeArrowheads="1"/>
            </p:cNvSpPr>
            <p:nvPr/>
          </p:nvSpPr>
          <p:spPr bwMode="auto">
            <a:xfrm>
              <a:off x="2373306" y="3333750"/>
              <a:ext cx="90328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38941" name="Text Box 43"/>
            <p:cNvSpPr txBox="1">
              <a:spLocks noChangeArrowheads="1"/>
            </p:cNvSpPr>
            <p:nvPr/>
          </p:nvSpPr>
          <p:spPr bwMode="auto">
            <a:xfrm>
              <a:off x="2493953" y="3800475"/>
              <a:ext cx="792163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38942" name="Freeform 44"/>
            <p:cNvSpPr>
              <a:spLocks/>
            </p:cNvSpPr>
            <p:nvPr/>
          </p:nvSpPr>
          <p:spPr bwMode="auto">
            <a:xfrm>
              <a:off x="3775055" y="3968750"/>
              <a:ext cx="4133850" cy="1588"/>
            </a:xfrm>
            <a:custGeom>
              <a:avLst/>
              <a:gdLst>
                <a:gd name="T0" fmla="*/ 0 w 2604"/>
                <a:gd name="T1" fmla="*/ 8 h 8"/>
                <a:gd name="T2" fmla="*/ 2604 w 2604"/>
                <a:gd name="T3" fmla="*/ 0 h 8"/>
                <a:gd name="T4" fmla="*/ 0 60000 65536"/>
                <a:gd name="T5" fmla="*/ 0 60000 65536"/>
                <a:gd name="T6" fmla="*/ 0 w 2604"/>
                <a:gd name="T7" fmla="*/ 0 h 8"/>
                <a:gd name="T8" fmla="*/ 2604 w 2604"/>
                <a:gd name="T9" fmla="*/ 8 h 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04" h="8">
                  <a:moveTo>
                    <a:pt x="0" y="8"/>
                  </a:moveTo>
                  <a:lnTo>
                    <a:pt x="2604" y="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右弧形箭头 47"/>
            <p:cNvSpPr/>
            <p:nvPr/>
          </p:nvSpPr>
          <p:spPr>
            <a:xfrm rot="19663757">
              <a:off x="5142997" y="1886100"/>
              <a:ext cx="428628" cy="928694"/>
            </a:xfrm>
            <a:prstGeom prst="curvedLeftArrow">
              <a:avLst>
                <a:gd name="adj1" fmla="val 25000"/>
                <a:gd name="adj2" fmla="val 50000"/>
                <a:gd name="adj3" fmla="val 68384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357422" y="4143380"/>
            <a:ext cx="4740271" cy="1612895"/>
            <a:chOff x="2357422" y="4143380"/>
            <a:chExt cx="4740271" cy="1612895"/>
          </a:xfrm>
        </p:grpSpPr>
        <p:grpSp>
          <p:nvGrpSpPr>
            <p:cNvPr id="51" name="组合 50"/>
            <p:cNvGrpSpPr/>
            <p:nvPr/>
          </p:nvGrpSpPr>
          <p:grpSpPr>
            <a:xfrm>
              <a:off x="2357422" y="4244975"/>
              <a:ext cx="4740271" cy="1511300"/>
              <a:chOff x="2357422" y="4244975"/>
              <a:chExt cx="4740271" cy="1511300"/>
            </a:xfrm>
          </p:grpSpPr>
          <p:sp>
            <p:nvSpPr>
              <p:cNvPr id="38945" name="Text Box 58"/>
              <p:cNvSpPr txBox="1">
                <a:spLocks noChangeArrowheads="1"/>
              </p:cNvSpPr>
              <p:nvPr/>
            </p:nvSpPr>
            <p:spPr bwMode="auto">
              <a:xfrm>
                <a:off x="2786050" y="4244975"/>
                <a:ext cx="431800" cy="400110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q</a:t>
                </a:r>
              </a:p>
            </p:txBody>
          </p:sp>
          <p:sp>
            <p:nvSpPr>
              <p:cNvPr id="38946" name="Rectangle 47"/>
              <p:cNvSpPr>
                <a:spLocks noChangeArrowheads="1"/>
              </p:cNvSpPr>
              <p:nvPr/>
            </p:nvSpPr>
            <p:spPr bwMode="auto">
              <a:xfrm>
                <a:off x="3209905" y="4892675"/>
                <a:ext cx="86360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47" name="Rectangle 48"/>
              <p:cNvSpPr>
                <a:spLocks noChangeArrowheads="1"/>
              </p:cNvSpPr>
              <p:nvPr/>
            </p:nvSpPr>
            <p:spPr bwMode="auto">
              <a:xfrm>
                <a:off x="4540230" y="4892675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 dirty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b</a:t>
                </a:r>
                <a:endParaRPr lang="en-US" altLang="zh-CN" sz="2000" baseline="-25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48" name="Rectangle 49"/>
              <p:cNvSpPr>
                <a:spLocks noChangeArrowheads="1"/>
              </p:cNvSpPr>
              <p:nvPr/>
            </p:nvSpPr>
            <p:spPr bwMode="auto">
              <a:xfrm>
                <a:off x="5045055" y="4892675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49" name="Line 50"/>
              <p:cNvSpPr>
                <a:spLocks noChangeShapeType="1"/>
              </p:cNvSpPr>
              <p:nvPr/>
            </p:nvSpPr>
            <p:spPr bwMode="auto">
              <a:xfrm>
                <a:off x="3784580" y="5108575"/>
                <a:ext cx="792163" cy="0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50" name="Rectangle 51"/>
              <p:cNvSpPr>
                <a:spLocks noChangeArrowheads="1"/>
              </p:cNvSpPr>
              <p:nvPr/>
            </p:nvSpPr>
            <p:spPr bwMode="auto">
              <a:xfrm>
                <a:off x="6053118" y="4892675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2000" i="1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c</a:t>
                </a:r>
                <a:endPara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51" name="Rectangle 52"/>
              <p:cNvSpPr>
                <a:spLocks noChangeArrowheads="1"/>
              </p:cNvSpPr>
              <p:nvPr/>
            </p:nvSpPr>
            <p:spPr bwMode="auto">
              <a:xfrm>
                <a:off x="6557943" y="4892675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zh-CN" altLang="en-US" sz="2000" dirty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∧</a:t>
                </a:r>
                <a:endParaRPr lang="zh-CN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52" name="Line 53"/>
              <p:cNvSpPr>
                <a:spLocks noChangeShapeType="1"/>
              </p:cNvSpPr>
              <p:nvPr/>
            </p:nvSpPr>
            <p:spPr bwMode="auto">
              <a:xfrm>
                <a:off x="5297468" y="5108575"/>
                <a:ext cx="792163" cy="0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53" name="Arc 57"/>
              <p:cNvSpPr>
                <a:spLocks/>
              </p:cNvSpPr>
              <p:nvPr/>
            </p:nvSpPr>
            <p:spPr bwMode="auto">
              <a:xfrm>
                <a:off x="3136880" y="4532313"/>
                <a:ext cx="360363" cy="360363"/>
              </a:xfrm>
              <a:custGeom>
                <a:avLst/>
                <a:gdLst>
                  <a:gd name="T0" fmla="*/ 0 w 21600"/>
                  <a:gd name="T1" fmla="*/ 0 h 21600"/>
                  <a:gd name="T2" fmla="*/ 227 w 21600"/>
                  <a:gd name="T3" fmla="*/ 227 h 21600"/>
                  <a:gd name="T4" fmla="*/ 0 w 21600"/>
                  <a:gd name="T5" fmla="*/ 22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3300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54" name="Line 60"/>
              <p:cNvSpPr>
                <a:spLocks noChangeShapeType="1"/>
              </p:cNvSpPr>
              <p:nvPr/>
            </p:nvSpPr>
            <p:spPr bwMode="auto">
              <a:xfrm flipV="1">
                <a:off x="6440468" y="5297488"/>
                <a:ext cx="0" cy="252413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55" name="Rectangle 61"/>
              <p:cNvSpPr>
                <a:spLocks noChangeArrowheads="1"/>
              </p:cNvSpPr>
              <p:nvPr/>
            </p:nvSpPr>
            <p:spPr bwMode="auto">
              <a:xfrm>
                <a:off x="3209905" y="5324475"/>
                <a:ext cx="86360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zh-CN" baseline="-25000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8956" name="Text Box 62"/>
              <p:cNvSpPr txBox="1">
                <a:spLocks noChangeArrowheads="1"/>
              </p:cNvSpPr>
              <p:nvPr/>
            </p:nvSpPr>
            <p:spPr bwMode="auto">
              <a:xfrm>
                <a:off x="2357422" y="4892675"/>
                <a:ext cx="912810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front</a:t>
                </a:r>
              </a:p>
            </p:txBody>
          </p:sp>
          <p:sp>
            <p:nvSpPr>
              <p:cNvPr id="38957" name="Text Box 63"/>
              <p:cNvSpPr txBox="1">
                <a:spLocks noChangeArrowheads="1"/>
              </p:cNvSpPr>
              <p:nvPr/>
            </p:nvSpPr>
            <p:spPr bwMode="auto">
              <a:xfrm>
                <a:off x="2487593" y="5359400"/>
                <a:ext cx="792163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rear</a:t>
                </a:r>
              </a:p>
            </p:txBody>
          </p:sp>
          <p:sp>
            <p:nvSpPr>
              <p:cNvPr id="38958" name="Freeform 64"/>
              <p:cNvSpPr>
                <a:spLocks/>
              </p:cNvSpPr>
              <p:nvPr/>
            </p:nvSpPr>
            <p:spPr bwMode="auto">
              <a:xfrm>
                <a:off x="3784580" y="5543550"/>
                <a:ext cx="2651125" cy="1588"/>
              </a:xfrm>
              <a:custGeom>
                <a:avLst/>
                <a:gdLst>
                  <a:gd name="T0" fmla="*/ 0 w 1670"/>
                  <a:gd name="T1" fmla="*/ 7 h 7"/>
                  <a:gd name="T2" fmla="*/ 1670 w 1670"/>
                  <a:gd name="T3" fmla="*/ 0 h 7"/>
                  <a:gd name="T4" fmla="*/ 0 60000 65536"/>
                  <a:gd name="T5" fmla="*/ 0 60000 65536"/>
                  <a:gd name="T6" fmla="*/ 0 w 1670"/>
                  <a:gd name="T7" fmla="*/ 0 h 7"/>
                  <a:gd name="T8" fmla="*/ 1670 w 1670"/>
                  <a:gd name="T9" fmla="*/ 7 h 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70" h="7">
                    <a:moveTo>
                      <a:pt x="0" y="7"/>
                    </a:moveTo>
                    <a:lnTo>
                      <a:pt x="1670" y="0"/>
                    </a:lnTo>
                  </a:path>
                </a:pathLst>
              </a:custGeom>
              <a:noFill/>
              <a:ln w="381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</p:grpSp>
        <p:sp>
          <p:nvSpPr>
            <p:cNvPr id="49" name="下箭头 48"/>
            <p:cNvSpPr/>
            <p:nvPr/>
          </p:nvSpPr>
          <p:spPr>
            <a:xfrm>
              <a:off x="5143504" y="4143380"/>
              <a:ext cx="285752" cy="57150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FE6414B-E356-4CCB-899B-5144FDEE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59" grpId="0"/>
      <p:bldP spid="3894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755650" y="981075"/>
            <a:ext cx="6316680" cy="1741603"/>
          </a:xfrm>
          <a:prstGeom prst="rect">
            <a:avLst/>
          </a:prstGeom>
          <a:ln>
            <a:noFill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qnode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ElemType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数据元素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qnode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*next;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DataNode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9939" name="Text Box 1027"/>
          <p:cNvSpPr txBox="1">
            <a:spLocks noChangeArrowheads="1"/>
          </p:cNvSpPr>
          <p:nvPr/>
        </p:nvSpPr>
        <p:spPr bwMode="auto">
          <a:xfrm>
            <a:off x="827584" y="3644900"/>
            <a:ext cx="6316680" cy="16585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3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DataNode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*front;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指向单链表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队头结点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300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DataNode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*rear; 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指向单链表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队尾结点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3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 </a:t>
            </a: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LinkQuNode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9940" name="Text Box 1028"/>
          <p:cNvSpPr txBox="1">
            <a:spLocks noChangeArrowheads="1"/>
          </p:cNvSpPr>
          <p:nvPr/>
        </p:nvSpPr>
        <p:spPr bwMode="auto">
          <a:xfrm>
            <a:off x="827088" y="3043238"/>
            <a:ext cx="5976937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链队中头结点类型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LinkQuNode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声明如下：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9941" name="Text Box 1029"/>
          <p:cNvSpPr txBox="1">
            <a:spLocks noChangeArrowheads="1"/>
          </p:cNvSpPr>
          <p:nvPr/>
        </p:nvSpPr>
        <p:spPr bwMode="auto">
          <a:xfrm>
            <a:off x="684213" y="379413"/>
            <a:ext cx="6264275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单链表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中数据结点类型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DataNode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声明如下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9F6165C-921B-410A-A6AF-2532129D0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00113" y="4005263"/>
            <a:ext cx="5886465" cy="191088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队空条件：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front=rear=NULL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队满条件：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不考虑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进队</a:t>
            </a:r>
            <a:r>
              <a:rPr lang="en-US" altLang="zh-CN" sz="2000" i="1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操作：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将包含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的结点插入到单链表表尾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出队操作：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删除单链表首数据结点</a:t>
            </a:r>
          </a:p>
        </p:txBody>
      </p:sp>
      <p:sp>
        <p:nvSpPr>
          <p:cNvPr id="40963" name="Text Box 5"/>
          <p:cNvSpPr txBox="1">
            <a:spLocks noChangeArrowheads="1"/>
          </p:cNvSpPr>
          <p:nvPr/>
        </p:nvSpPr>
        <p:spPr bwMode="auto">
          <a:xfrm>
            <a:off x="900113" y="3403600"/>
            <a:ext cx="54006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链队的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要素：</a:t>
            </a:r>
          </a:p>
        </p:txBody>
      </p:sp>
      <p:sp>
        <p:nvSpPr>
          <p:cNvPr id="40964" name="Rectangle 6"/>
          <p:cNvSpPr>
            <a:spLocks noChangeArrowheads="1"/>
          </p:cNvSpPr>
          <p:nvPr/>
        </p:nvSpPr>
        <p:spPr bwMode="auto">
          <a:xfrm>
            <a:off x="1333500" y="188913"/>
            <a:ext cx="792163" cy="433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</a:t>
            </a:r>
          </a:p>
        </p:txBody>
      </p:sp>
      <p:sp>
        <p:nvSpPr>
          <p:cNvPr id="40965" name="Rectangle 7"/>
          <p:cNvSpPr>
            <a:spLocks noChangeArrowheads="1"/>
          </p:cNvSpPr>
          <p:nvPr/>
        </p:nvSpPr>
        <p:spPr bwMode="auto">
          <a:xfrm>
            <a:off x="1333500" y="622300"/>
            <a:ext cx="792163" cy="433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</a:t>
            </a:r>
          </a:p>
        </p:txBody>
      </p:sp>
      <p:sp>
        <p:nvSpPr>
          <p:cNvPr id="40966" name="Line 8"/>
          <p:cNvSpPr>
            <a:spLocks noChangeShapeType="1"/>
          </p:cNvSpPr>
          <p:nvPr/>
        </p:nvSpPr>
        <p:spPr bwMode="auto">
          <a:xfrm>
            <a:off x="901700" y="333375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967" name="Text Box 9"/>
          <p:cNvSpPr txBox="1">
            <a:spLocks noChangeArrowheads="1"/>
          </p:cNvSpPr>
          <p:nvPr/>
        </p:nvSpPr>
        <p:spPr bwMode="auto">
          <a:xfrm>
            <a:off x="495275" y="142852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q</a:t>
            </a:r>
          </a:p>
        </p:txBody>
      </p:sp>
      <p:sp>
        <p:nvSpPr>
          <p:cNvPr id="40968" name="Text Box 10"/>
          <p:cNvSpPr txBox="1">
            <a:spLocks noChangeArrowheads="1"/>
          </p:cNvSpPr>
          <p:nvPr/>
        </p:nvSpPr>
        <p:spPr bwMode="auto">
          <a:xfrm>
            <a:off x="2197100" y="200025"/>
            <a:ext cx="1368425" cy="78483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front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rear</a:t>
            </a:r>
          </a:p>
        </p:txBody>
      </p:sp>
      <p:sp>
        <p:nvSpPr>
          <p:cNvPr id="40969" name="Text Box 11"/>
          <p:cNvSpPr txBox="1">
            <a:spLocks noChangeArrowheads="1"/>
          </p:cNvSpPr>
          <p:nvPr/>
        </p:nvSpPr>
        <p:spPr bwMode="auto">
          <a:xfrm>
            <a:off x="3419475" y="333375"/>
            <a:ext cx="115252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初始时</a:t>
            </a:r>
          </a:p>
        </p:txBody>
      </p:sp>
      <p:sp>
        <p:nvSpPr>
          <p:cNvPr id="40970" name="Rectangle 12"/>
          <p:cNvSpPr>
            <a:spLocks noChangeArrowheads="1"/>
          </p:cNvSpPr>
          <p:nvPr/>
        </p:nvSpPr>
        <p:spPr bwMode="auto">
          <a:xfrm>
            <a:off x="1333500" y="1914525"/>
            <a:ext cx="792163" cy="433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40971" name="Rectangle 13"/>
          <p:cNvSpPr>
            <a:spLocks noChangeArrowheads="1"/>
          </p:cNvSpPr>
          <p:nvPr/>
        </p:nvSpPr>
        <p:spPr bwMode="auto">
          <a:xfrm>
            <a:off x="1333500" y="2347913"/>
            <a:ext cx="792163" cy="433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40972" name="Line 14"/>
          <p:cNvSpPr>
            <a:spLocks noChangeShapeType="1"/>
          </p:cNvSpPr>
          <p:nvPr/>
        </p:nvSpPr>
        <p:spPr bwMode="auto">
          <a:xfrm>
            <a:off x="901700" y="2058988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973" name="Text Box 15"/>
          <p:cNvSpPr txBox="1">
            <a:spLocks noChangeArrowheads="1"/>
          </p:cNvSpPr>
          <p:nvPr/>
        </p:nvSpPr>
        <p:spPr bwMode="auto">
          <a:xfrm>
            <a:off x="468313" y="1857364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q</a:t>
            </a:r>
          </a:p>
        </p:txBody>
      </p:sp>
      <p:sp>
        <p:nvSpPr>
          <p:cNvPr id="40974" name="Rectangle 16"/>
          <p:cNvSpPr>
            <a:spLocks noChangeArrowheads="1"/>
          </p:cNvSpPr>
          <p:nvPr/>
        </p:nvSpPr>
        <p:spPr bwMode="auto">
          <a:xfrm>
            <a:off x="2627313" y="1916113"/>
            <a:ext cx="431800" cy="433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40975" name="Rectangle 17"/>
          <p:cNvSpPr>
            <a:spLocks noChangeArrowheads="1"/>
          </p:cNvSpPr>
          <p:nvPr/>
        </p:nvSpPr>
        <p:spPr bwMode="auto">
          <a:xfrm>
            <a:off x="3060700" y="1917700"/>
            <a:ext cx="431800" cy="433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0976" name="Line 18"/>
          <p:cNvSpPr>
            <a:spLocks noChangeShapeType="1"/>
          </p:cNvSpPr>
          <p:nvPr/>
        </p:nvSpPr>
        <p:spPr bwMode="auto">
          <a:xfrm>
            <a:off x="1835150" y="2133600"/>
            <a:ext cx="7921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977" name="Rectangle 19"/>
          <p:cNvSpPr>
            <a:spLocks noChangeArrowheads="1"/>
          </p:cNvSpPr>
          <p:nvPr/>
        </p:nvSpPr>
        <p:spPr bwMode="auto">
          <a:xfrm>
            <a:off x="6011863" y="1917700"/>
            <a:ext cx="431800" cy="433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</a:p>
        </p:txBody>
      </p:sp>
      <p:sp>
        <p:nvSpPr>
          <p:cNvPr id="40978" name="Rectangle 20"/>
          <p:cNvSpPr>
            <a:spLocks noChangeArrowheads="1"/>
          </p:cNvSpPr>
          <p:nvPr/>
        </p:nvSpPr>
        <p:spPr bwMode="auto">
          <a:xfrm>
            <a:off x="6445250" y="1919288"/>
            <a:ext cx="431800" cy="433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altLang="zh-CN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  <a:p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0979" name="Line 21"/>
          <p:cNvSpPr>
            <a:spLocks noChangeShapeType="1"/>
          </p:cNvSpPr>
          <p:nvPr/>
        </p:nvSpPr>
        <p:spPr bwMode="auto">
          <a:xfrm>
            <a:off x="5219700" y="2135188"/>
            <a:ext cx="7921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980" name="Line 22"/>
          <p:cNvSpPr>
            <a:spLocks noChangeShapeType="1"/>
          </p:cNvSpPr>
          <p:nvPr/>
        </p:nvSpPr>
        <p:spPr bwMode="auto">
          <a:xfrm>
            <a:off x="3275013" y="2133600"/>
            <a:ext cx="7921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981" name="Line 23"/>
          <p:cNvSpPr>
            <a:spLocks noChangeShapeType="1"/>
          </p:cNvSpPr>
          <p:nvPr/>
        </p:nvSpPr>
        <p:spPr bwMode="auto">
          <a:xfrm>
            <a:off x="1835150" y="2636838"/>
            <a:ext cx="45370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982" name="Line 24"/>
          <p:cNvSpPr>
            <a:spLocks noChangeShapeType="1"/>
          </p:cNvSpPr>
          <p:nvPr/>
        </p:nvSpPr>
        <p:spPr bwMode="auto">
          <a:xfrm flipV="1">
            <a:off x="6372225" y="2349500"/>
            <a:ext cx="0" cy="2873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983" name="Text Box 25"/>
          <p:cNvSpPr txBox="1">
            <a:spLocks noChangeArrowheads="1"/>
          </p:cNvSpPr>
          <p:nvPr/>
        </p:nvSpPr>
        <p:spPr bwMode="auto">
          <a:xfrm>
            <a:off x="4286248" y="1828792"/>
            <a:ext cx="7921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40984" name="Text Box 26"/>
          <p:cNvSpPr txBox="1">
            <a:spLocks noChangeArrowheads="1"/>
          </p:cNvSpPr>
          <p:nvPr/>
        </p:nvSpPr>
        <p:spPr bwMode="auto">
          <a:xfrm>
            <a:off x="2627313" y="1341438"/>
            <a:ext cx="72072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队头</a:t>
            </a:r>
          </a:p>
        </p:txBody>
      </p:sp>
      <p:sp>
        <p:nvSpPr>
          <p:cNvPr id="40985" name="Text Box 27"/>
          <p:cNvSpPr txBox="1">
            <a:spLocks noChangeArrowheads="1"/>
          </p:cNvSpPr>
          <p:nvPr/>
        </p:nvSpPr>
        <p:spPr bwMode="auto">
          <a:xfrm>
            <a:off x="6083300" y="1341438"/>
            <a:ext cx="72072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队尾</a:t>
            </a:r>
          </a:p>
        </p:txBody>
      </p:sp>
      <p:sp>
        <p:nvSpPr>
          <p:cNvPr id="26" name="下箭头 25"/>
          <p:cNvSpPr/>
          <p:nvPr/>
        </p:nvSpPr>
        <p:spPr>
          <a:xfrm>
            <a:off x="3571868" y="1000108"/>
            <a:ext cx="285752" cy="64294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C93B4BA-996D-4953-B712-B1DA9BAA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22953-A8C2-4E53-B6A0-E26D2EB3850C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28596" y="357166"/>
            <a:ext cx="8143932" cy="1781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链队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存储中，队列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的基本运算算法如下。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）初始化队列</a:t>
            </a:r>
            <a:r>
              <a:rPr kumimoji="1" lang="en-US" altLang="zh-CN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InitQueue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(q)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构造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一个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空队列，即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只创建一个链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队头结点，其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域均置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NULL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，不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创建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数据元素结点。</a:t>
            </a:r>
            <a:endParaRPr kumimoji="1"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142976" y="2357430"/>
            <a:ext cx="6072230" cy="143690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InitQueue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(LinkQuNode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*&amp;q)</a:t>
            </a:r>
          </a:p>
          <a:p>
            <a:pPr algn="l">
              <a:lnSpc>
                <a:spcPct val="11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q=(LinkQuNode *)malloc(sizeof(LinkQuNode));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q-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&gt;front=q-&gt;rear=NULL;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501882" y="4000504"/>
            <a:ext cx="3070250" cy="2201859"/>
            <a:chOff x="2501882" y="4000504"/>
            <a:chExt cx="3070250" cy="2201859"/>
          </a:xfrm>
        </p:grpSpPr>
        <p:sp>
          <p:nvSpPr>
            <p:cNvPr id="41993" name="Text Box 9"/>
            <p:cNvSpPr txBox="1">
              <a:spLocks noChangeArrowheads="1"/>
            </p:cNvSpPr>
            <p:nvPr/>
          </p:nvSpPr>
          <p:spPr bwMode="auto">
            <a:xfrm>
              <a:off x="3276600" y="5805488"/>
              <a:ext cx="2087563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链队结点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340107" y="4776803"/>
              <a:ext cx="792163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 pitchFamily="18" charset="2"/>
                </a:rPr>
                <a:t>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3340107" y="5210190"/>
              <a:ext cx="792163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 pitchFamily="18" charset="2"/>
                </a:rPr>
                <a:t>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2908307" y="4921265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2501882" y="4730742"/>
              <a:ext cx="433387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4203707" y="4787915"/>
              <a:ext cx="1368425" cy="8540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front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15" name="下箭头 14"/>
            <p:cNvSpPr/>
            <p:nvPr/>
          </p:nvSpPr>
          <p:spPr>
            <a:xfrm>
              <a:off x="3786182" y="4000504"/>
              <a:ext cx="285752" cy="571504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D382FEA-35CE-49F0-9CF2-3E0B9598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52400" y="71414"/>
            <a:ext cx="8777318" cy="13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）销毁队列</a:t>
            </a:r>
            <a:r>
              <a:rPr kumimoji="1" lang="en-US" altLang="zh-CN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DestroyQueue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(q)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释放队列占用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的存储空间，包括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</a:t>
            </a:r>
            <a:r>
              <a:rPr kumimoji="1"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队头结点和所有数据结点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存储空间。</a:t>
            </a:r>
            <a:endParaRPr kumimoji="1"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12973" y="1585823"/>
            <a:ext cx="7991475" cy="31393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DestroyQueue</a:t>
            </a:r>
            <a:r>
              <a:rPr lang="en-US" altLang="zh-CN" sz="18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LinkQuNode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*&amp;q)</a:t>
            </a:r>
            <a:endParaRPr lang="pt-BR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DataNode 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*p=q-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&gt;front</a:t>
            </a:r>
            <a:r>
              <a:rPr lang="zh-CN" altLang="pt-BR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r;  	</a:t>
            </a:r>
            <a:r>
              <a:rPr lang="pt-BR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//p</a:t>
            </a:r>
            <a:r>
              <a:rPr lang="zh-CN" altLang="pt-BR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指向队</a:t>
            </a:r>
            <a:r>
              <a:rPr lang="zh-CN" altLang="pt-BR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头数据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endParaRPr lang="zh-CN" altLang="pt-BR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(p!=NULL)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释放数据结点占用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空间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r=p-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(r!=NULL)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{  free(p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p=r;r=p-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free(p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  free(q);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	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释放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链队结点占用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空间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638151" y="5013325"/>
            <a:ext cx="6958037" cy="1368425"/>
            <a:chOff x="638151" y="5013325"/>
            <a:chExt cx="6958037" cy="1368425"/>
          </a:xfrm>
        </p:grpSpPr>
        <p:sp>
          <p:nvSpPr>
            <p:cNvPr id="43012" name="Rectangle 4"/>
            <p:cNvSpPr>
              <a:spLocks noChangeArrowheads="1"/>
            </p:cNvSpPr>
            <p:nvPr/>
          </p:nvSpPr>
          <p:spPr bwMode="auto">
            <a:xfrm>
              <a:off x="1476375" y="5514975"/>
              <a:ext cx="792163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  <a:sym typeface="Symbol" pitchFamily="18" charset="2"/>
              </a:endParaRPr>
            </a:p>
          </p:txBody>
        </p:sp>
        <p:sp>
          <p:nvSpPr>
            <p:cNvPr id="43013" name="Rectangle 5"/>
            <p:cNvSpPr>
              <a:spLocks noChangeArrowheads="1"/>
            </p:cNvSpPr>
            <p:nvPr/>
          </p:nvSpPr>
          <p:spPr bwMode="auto">
            <a:xfrm>
              <a:off x="1476375" y="5948363"/>
              <a:ext cx="792163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  <a:sym typeface="Symbol" pitchFamily="18" charset="2"/>
              </a:endParaRPr>
            </a:p>
          </p:txBody>
        </p:sp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>
              <a:off x="1044575" y="5659438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15" name="Text Box 7"/>
            <p:cNvSpPr txBox="1">
              <a:spLocks noChangeArrowheads="1"/>
            </p:cNvSpPr>
            <p:nvPr/>
          </p:nvSpPr>
          <p:spPr bwMode="auto">
            <a:xfrm>
              <a:off x="638151" y="5429264"/>
              <a:ext cx="43338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43016" name="Rectangle 8"/>
            <p:cNvSpPr>
              <a:spLocks noChangeArrowheads="1"/>
            </p:cNvSpPr>
            <p:nvPr/>
          </p:nvSpPr>
          <p:spPr bwMode="auto">
            <a:xfrm>
              <a:off x="2770188" y="5516563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17" name="Rectangle 9"/>
            <p:cNvSpPr>
              <a:spLocks noChangeArrowheads="1"/>
            </p:cNvSpPr>
            <p:nvPr/>
          </p:nvSpPr>
          <p:spPr bwMode="auto">
            <a:xfrm>
              <a:off x="3203575" y="551656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>
              <a:off x="1978025" y="5734050"/>
              <a:ext cx="7921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19" name="Rectangle 11"/>
            <p:cNvSpPr>
              <a:spLocks noChangeArrowheads="1"/>
            </p:cNvSpPr>
            <p:nvPr/>
          </p:nvSpPr>
          <p:spPr bwMode="auto">
            <a:xfrm>
              <a:off x="6731000" y="551656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43020" name="Rectangle 12"/>
            <p:cNvSpPr>
              <a:spLocks noChangeArrowheads="1"/>
            </p:cNvSpPr>
            <p:nvPr/>
          </p:nvSpPr>
          <p:spPr bwMode="auto">
            <a:xfrm>
              <a:off x="7164388" y="5516563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43021" name="Freeform 13"/>
            <p:cNvSpPr>
              <a:spLocks/>
            </p:cNvSpPr>
            <p:nvPr/>
          </p:nvSpPr>
          <p:spPr bwMode="auto">
            <a:xfrm>
              <a:off x="6324600" y="5737225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22" name="Freeform 14"/>
            <p:cNvSpPr>
              <a:spLocks/>
            </p:cNvSpPr>
            <p:nvPr/>
          </p:nvSpPr>
          <p:spPr bwMode="auto">
            <a:xfrm>
              <a:off x="3417888" y="5715000"/>
              <a:ext cx="506412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23" name="Freeform 15"/>
            <p:cNvSpPr>
              <a:spLocks/>
            </p:cNvSpPr>
            <p:nvPr/>
          </p:nvSpPr>
          <p:spPr bwMode="auto">
            <a:xfrm>
              <a:off x="1978025" y="6223000"/>
              <a:ext cx="5057775" cy="14288"/>
            </a:xfrm>
            <a:custGeom>
              <a:avLst/>
              <a:gdLst>
                <a:gd name="T0" fmla="*/ 0 w 3186"/>
                <a:gd name="T1" fmla="*/ 9 h 9"/>
                <a:gd name="T2" fmla="*/ 3186 w 3186"/>
                <a:gd name="T3" fmla="*/ 0 h 9"/>
                <a:gd name="T4" fmla="*/ 0 60000 65536"/>
                <a:gd name="T5" fmla="*/ 0 60000 65536"/>
                <a:gd name="T6" fmla="*/ 0 w 3186"/>
                <a:gd name="T7" fmla="*/ 0 h 9"/>
                <a:gd name="T8" fmla="*/ 3186 w 3186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6" h="9">
                  <a:moveTo>
                    <a:pt x="0" y="9"/>
                  </a:moveTo>
                  <a:lnTo>
                    <a:pt x="318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 flipV="1">
              <a:off x="7019925" y="5949950"/>
              <a:ext cx="0" cy="28733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25" name="Text Box 17"/>
            <p:cNvSpPr txBox="1">
              <a:spLocks noChangeArrowheads="1"/>
            </p:cNvSpPr>
            <p:nvPr/>
          </p:nvSpPr>
          <p:spPr bwMode="auto">
            <a:xfrm>
              <a:off x="5357818" y="5429264"/>
              <a:ext cx="792163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>
              <a:off x="2987675" y="5157788"/>
              <a:ext cx="0" cy="360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27" name="Rectangle 19"/>
            <p:cNvSpPr>
              <a:spLocks noChangeArrowheads="1"/>
            </p:cNvSpPr>
            <p:nvPr/>
          </p:nvSpPr>
          <p:spPr bwMode="auto">
            <a:xfrm>
              <a:off x="3994150" y="5516563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43028" name="Rectangle 20"/>
            <p:cNvSpPr>
              <a:spLocks noChangeArrowheads="1"/>
            </p:cNvSpPr>
            <p:nvPr/>
          </p:nvSpPr>
          <p:spPr bwMode="auto">
            <a:xfrm>
              <a:off x="4427538" y="551656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29" name="Freeform 21"/>
            <p:cNvSpPr>
              <a:spLocks/>
            </p:cNvSpPr>
            <p:nvPr/>
          </p:nvSpPr>
          <p:spPr bwMode="auto">
            <a:xfrm>
              <a:off x="4641850" y="571500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30" name="Line 22"/>
            <p:cNvSpPr>
              <a:spLocks noChangeShapeType="1"/>
            </p:cNvSpPr>
            <p:nvPr/>
          </p:nvSpPr>
          <p:spPr bwMode="auto">
            <a:xfrm>
              <a:off x="4211638" y="5157788"/>
              <a:ext cx="0" cy="360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031" name="Text Box 23"/>
            <p:cNvSpPr txBox="1">
              <a:spLocks noChangeArrowheads="1"/>
            </p:cNvSpPr>
            <p:nvPr/>
          </p:nvSpPr>
          <p:spPr bwMode="auto">
            <a:xfrm>
              <a:off x="2916238" y="5013325"/>
              <a:ext cx="5048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43032" name="Text Box 24"/>
            <p:cNvSpPr txBox="1">
              <a:spLocks noChangeArrowheads="1"/>
            </p:cNvSpPr>
            <p:nvPr/>
          </p:nvSpPr>
          <p:spPr bwMode="auto">
            <a:xfrm>
              <a:off x="4140200" y="5013325"/>
              <a:ext cx="5048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128E3AD-3A94-4BFA-ABF4-53D18E47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8153400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8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）判断队列是否为空</a:t>
            </a:r>
            <a:r>
              <a:rPr kumimoji="1" lang="en-US" altLang="zh-CN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QueueEmpty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(q)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若链队结点的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域值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NULL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，表示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队列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为空，返回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true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；否则返回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false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200" dirty="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057239" y="2205038"/>
            <a:ext cx="5314961" cy="132610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/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QueueEmpty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(LinkQuNode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*q)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return(q-&gt;rear==NULL);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501882" y="4071942"/>
            <a:ext cx="3070250" cy="1472655"/>
            <a:chOff x="2501882" y="4071942"/>
            <a:chExt cx="3070250" cy="1472655"/>
          </a:xfrm>
        </p:grpSpPr>
        <p:sp>
          <p:nvSpPr>
            <p:cNvPr id="4" name="Text Box 9"/>
            <p:cNvSpPr txBox="1">
              <a:spLocks noChangeArrowheads="1"/>
            </p:cNvSpPr>
            <p:nvPr/>
          </p:nvSpPr>
          <p:spPr bwMode="auto">
            <a:xfrm>
              <a:off x="3143240" y="5175265"/>
              <a:ext cx="1438276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空链队</a:t>
              </a: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3340107" y="4118003"/>
              <a:ext cx="792163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 pitchFamily="18" charset="2"/>
                </a:rPr>
                <a:t></a:t>
              </a: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3340107" y="4551390"/>
              <a:ext cx="792163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 pitchFamily="18" charset="2"/>
                </a:rPr>
                <a:t>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2908307" y="4262465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501882" y="4071942"/>
              <a:ext cx="43338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4203707" y="4129115"/>
              <a:ext cx="1368425" cy="78483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front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DC9421D-2AF8-4843-941C-A20C067D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50825" y="836613"/>
            <a:ext cx="467836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 进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队</a:t>
            </a: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enQueue(q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72" y="1714488"/>
            <a:ext cx="2357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考虑情况：</a:t>
            </a:r>
            <a:endParaRPr kumimoji="1" lang="en-US" altLang="zh-CN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2357430"/>
            <a:ext cx="2928958" cy="137227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bIns="216000" rtlCol="0">
            <a:spAutoFit/>
          </a:bodyPr>
          <a:lstStyle/>
          <a:p>
            <a:pPr marL="457200" indent="-457200" algn="l">
              <a:lnSpc>
                <a:spcPct val="200000"/>
              </a:lnSpc>
              <a:buBlip>
                <a:blip r:embed="rId2"/>
              </a:buBlip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原队列为空</a:t>
            </a:r>
            <a:endParaRPr kumimoji="1" lang="en-US" altLang="zh-CN" sz="18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457200" indent="-457200" algn="l">
              <a:lnSpc>
                <a:spcPct val="200000"/>
              </a:lnSpc>
              <a:buBlip>
                <a:blip r:embed="rId2"/>
              </a:buBlip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原队列非空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D8C65B-BE47-4D4A-A885-78CFEA0F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026"/>
          <p:cNvSpPr txBox="1">
            <a:spLocks noChangeArrowheads="1"/>
          </p:cNvSpPr>
          <p:nvPr/>
        </p:nvSpPr>
        <p:spPr bwMode="auto">
          <a:xfrm>
            <a:off x="228600" y="452438"/>
            <a:ext cx="8415366" cy="35548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rIns="144000">
            <a:spAutoFit/>
          </a:bodyPr>
          <a:lstStyle/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kumimoji="1" lang="en-US" altLang="zh-CN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enQueue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(LinkQuNode *&amp;q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e)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DataNode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*p;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p=(DataNode *)malloc(sizeof(DataNode));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&gt;data=e;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&gt;next=NULL;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q-&gt;rear==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NULL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若链队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为空，新结点是队首结点又是队尾结点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q-&gt;front=q-&gt;rear=p;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 q-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&gt;rear-&gt;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next=p; 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结点链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队尾，并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指向它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&gt;rear=p;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214282" y="2706682"/>
            <a:ext cx="8372525" cy="3036899"/>
            <a:chOff x="214282" y="2928934"/>
            <a:chExt cx="8372525" cy="3036899"/>
          </a:xfrm>
        </p:grpSpPr>
        <p:sp>
          <p:nvSpPr>
            <p:cNvPr id="46083" name="Rectangle 3"/>
            <p:cNvSpPr>
              <a:spLocks noChangeArrowheads="1"/>
            </p:cNvSpPr>
            <p:nvPr/>
          </p:nvSpPr>
          <p:spPr bwMode="auto">
            <a:xfrm>
              <a:off x="827088" y="4794250"/>
              <a:ext cx="792162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  <a:sym typeface="Symbol" pitchFamily="18" charset="2"/>
              </a:endParaRPr>
            </a:p>
          </p:txBody>
        </p:sp>
        <p:sp>
          <p:nvSpPr>
            <p:cNvPr id="46084" name="Rectangle 4"/>
            <p:cNvSpPr>
              <a:spLocks noChangeArrowheads="1"/>
            </p:cNvSpPr>
            <p:nvPr/>
          </p:nvSpPr>
          <p:spPr bwMode="auto">
            <a:xfrm>
              <a:off x="827088" y="5227638"/>
              <a:ext cx="792162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latin typeface="Consolas" pitchFamily="49" charset="0"/>
                <a:cs typeface="Consolas" pitchFamily="49" charset="0"/>
                <a:sym typeface="Symbol" pitchFamily="18" charset="2"/>
              </a:endParaRPr>
            </a:p>
          </p:txBody>
        </p:sp>
        <p:sp>
          <p:nvSpPr>
            <p:cNvPr id="46085" name="Line 5"/>
            <p:cNvSpPr>
              <a:spLocks noChangeShapeType="1"/>
            </p:cNvSpPr>
            <p:nvPr/>
          </p:nvSpPr>
          <p:spPr bwMode="auto">
            <a:xfrm>
              <a:off x="395288" y="4938713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86" name="Text Box 6"/>
            <p:cNvSpPr txBox="1">
              <a:spLocks noChangeArrowheads="1"/>
            </p:cNvSpPr>
            <p:nvPr/>
          </p:nvSpPr>
          <p:spPr bwMode="auto">
            <a:xfrm>
              <a:off x="214282" y="4508508"/>
              <a:ext cx="4333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46087" name="Rectangle 7"/>
            <p:cNvSpPr>
              <a:spLocks noChangeArrowheads="1"/>
            </p:cNvSpPr>
            <p:nvPr/>
          </p:nvSpPr>
          <p:spPr bwMode="auto">
            <a:xfrm>
              <a:off x="2120900" y="4795838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88" name="Rectangle 8"/>
            <p:cNvSpPr>
              <a:spLocks noChangeArrowheads="1"/>
            </p:cNvSpPr>
            <p:nvPr/>
          </p:nvSpPr>
          <p:spPr bwMode="auto">
            <a:xfrm>
              <a:off x="2554288" y="4797425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89" name="Line 9"/>
            <p:cNvSpPr>
              <a:spLocks noChangeShapeType="1"/>
            </p:cNvSpPr>
            <p:nvPr/>
          </p:nvSpPr>
          <p:spPr bwMode="auto">
            <a:xfrm>
              <a:off x="1328738" y="5013325"/>
              <a:ext cx="7921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90" name="Rectangle 10"/>
            <p:cNvSpPr>
              <a:spLocks noChangeArrowheads="1"/>
            </p:cNvSpPr>
            <p:nvPr/>
          </p:nvSpPr>
          <p:spPr bwMode="auto">
            <a:xfrm>
              <a:off x="6081713" y="4797425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46091" name="Rectangle 11"/>
            <p:cNvSpPr>
              <a:spLocks noChangeArrowheads="1"/>
            </p:cNvSpPr>
            <p:nvPr/>
          </p:nvSpPr>
          <p:spPr bwMode="auto">
            <a:xfrm>
              <a:off x="6515100" y="4799013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46092" name="Freeform 12"/>
            <p:cNvSpPr>
              <a:spLocks/>
            </p:cNvSpPr>
            <p:nvPr/>
          </p:nvSpPr>
          <p:spPr bwMode="auto">
            <a:xfrm>
              <a:off x="5675313" y="5016500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93" name="Freeform 13"/>
            <p:cNvSpPr>
              <a:spLocks/>
            </p:cNvSpPr>
            <p:nvPr/>
          </p:nvSpPr>
          <p:spPr bwMode="auto">
            <a:xfrm>
              <a:off x="2768600" y="4994275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94" name="Freeform 14"/>
            <p:cNvSpPr>
              <a:spLocks/>
            </p:cNvSpPr>
            <p:nvPr/>
          </p:nvSpPr>
          <p:spPr bwMode="auto">
            <a:xfrm>
              <a:off x="1328738" y="5502275"/>
              <a:ext cx="5057775" cy="14288"/>
            </a:xfrm>
            <a:custGeom>
              <a:avLst/>
              <a:gdLst>
                <a:gd name="T0" fmla="*/ 0 w 3186"/>
                <a:gd name="T1" fmla="*/ 9 h 9"/>
                <a:gd name="T2" fmla="*/ 3186 w 3186"/>
                <a:gd name="T3" fmla="*/ 0 h 9"/>
                <a:gd name="T4" fmla="*/ 0 60000 65536"/>
                <a:gd name="T5" fmla="*/ 0 60000 65536"/>
                <a:gd name="T6" fmla="*/ 0 w 3186"/>
                <a:gd name="T7" fmla="*/ 0 h 9"/>
                <a:gd name="T8" fmla="*/ 3186 w 3186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6" h="9">
                  <a:moveTo>
                    <a:pt x="0" y="9"/>
                  </a:moveTo>
                  <a:lnTo>
                    <a:pt x="318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95" name="Line 15"/>
            <p:cNvSpPr>
              <a:spLocks noChangeShapeType="1"/>
            </p:cNvSpPr>
            <p:nvPr/>
          </p:nvSpPr>
          <p:spPr bwMode="auto">
            <a:xfrm flipV="1">
              <a:off x="6370638" y="5229225"/>
              <a:ext cx="0" cy="28733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96" name="Text Box 16"/>
            <p:cNvSpPr txBox="1">
              <a:spLocks noChangeArrowheads="1"/>
            </p:cNvSpPr>
            <p:nvPr/>
          </p:nvSpPr>
          <p:spPr bwMode="auto">
            <a:xfrm>
              <a:off x="4714876" y="4686312"/>
              <a:ext cx="79216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46097" name="Line 17"/>
            <p:cNvSpPr>
              <a:spLocks noChangeShapeType="1"/>
            </p:cNvSpPr>
            <p:nvPr/>
          </p:nvSpPr>
          <p:spPr bwMode="auto">
            <a:xfrm>
              <a:off x="7812088" y="4797425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098" name="Rectangle 18"/>
            <p:cNvSpPr>
              <a:spLocks noChangeArrowheads="1"/>
            </p:cNvSpPr>
            <p:nvPr/>
          </p:nvSpPr>
          <p:spPr bwMode="auto">
            <a:xfrm>
              <a:off x="3344863" y="4795838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46099" name="Rectangle 19"/>
            <p:cNvSpPr>
              <a:spLocks noChangeArrowheads="1"/>
            </p:cNvSpPr>
            <p:nvPr/>
          </p:nvSpPr>
          <p:spPr bwMode="auto">
            <a:xfrm>
              <a:off x="3778250" y="4797425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100" name="Freeform 20"/>
            <p:cNvSpPr>
              <a:spLocks/>
            </p:cNvSpPr>
            <p:nvPr/>
          </p:nvSpPr>
          <p:spPr bwMode="auto">
            <a:xfrm>
              <a:off x="3992563" y="4994275"/>
              <a:ext cx="506412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101" name="Text Box 22"/>
            <p:cNvSpPr txBox="1">
              <a:spLocks noChangeArrowheads="1"/>
            </p:cNvSpPr>
            <p:nvPr/>
          </p:nvSpPr>
          <p:spPr bwMode="auto">
            <a:xfrm>
              <a:off x="7773988" y="4652963"/>
              <a:ext cx="5048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46102" name="Rectangle 24"/>
            <p:cNvSpPr>
              <a:spLocks noChangeArrowheads="1"/>
            </p:cNvSpPr>
            <p:nvPr/>
          </p:nvSpPr>
          <p:spPr bwMode="auto">
            <a:xfrm>
              <a:off x="7594600" y="5154613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46103" name="Rectangle 25"/>
            <p:cNvSpPr>
              <a:spLocks noChangeArrowheads="1"/>
            </p:cNvSpPr>
            <p:nvPr/>
          </p:nvSpPr>
          <p:spPr bwMode="auto">
            <a:xfrm>
              <a:off x="8027988" y="5156200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104" name="Oval 26"/>
            <p:cNvSpPr>
              <a:spLocks noChangeArrowheads="1"/>
            </p:cNvSpPr>
            <p:nvPr/>
          </p:nvSpPr>
          <p:spPr bwMode="auto">
            <a:xfrm>
              <a:off x="7362844" y="4597408"/>
              <a:ext cx="1223963" cy="1368425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105" name="Freeform 27"/>
            <p:cNvSpPr>
              <a:spLocks/>
            </p:cNvSpPr>
            <p:nvPr/>
          </p:nvSpPr>
          <p:spPr bwMode="auto">
            <a:xfrm>
              <a:off x="7061200" y="4510088"/>
              <a:ext cx="596900" cy="417512"/>
            </a:xfrm>
            <a:custGeom>
              <a:avLst/>
              <a:gdLst>
                <a:gd name="T0" fmla="*/ 376 w 376"/>
                <a:gd name="T1" fmla="*/ 143 h 263"/>
                <a:gd name="T2" fmla="*/ 328 w 376"/>
                <a:gd name="T3" fmla="*/ 59 h 263"/>
                <a:gd name="T4" fmla="*/ 284 w 376"/>
                <a:gd name="T5" fmla="*/ 27 h 263"/>
                <a:gd name="T6" fmla="*/ 200 w 376"/>
                <a:gd name="T7" fmla="*/ 3 h 263"/>
                <a:gd name="T8" fmla="*/ 92 w 376"/>
                <a:gd name="T9" fmla="*/ 43 h 263"/>
                <a:gd name="T10" fmla="*/ 32 w 376"/>
                <a:gd name="T11" fmla="*/ 151 h 263"/>
                <a:gd name="T12" fmla="*/ 0 w 376"/>
                <a:gd name="T13" fmla="*/ 263 h 2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76"/>
                <a:gd name="T22" fmla="*/ 0 h 263"/>
                <a:gd name="T23" fmla="*/ 376 w 376"/>
                <a:gd name="T24" fmla="*/ 263 h 2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76" h="263">
                  <a:moveTo>
                    <a:pt x="376" y="143"/>
                  </a:moveTo>
                  <a:cubicBezTo>
                    <a:pt x="368" y="129"/>
                    <a:pt x="343" y="78"/>
                    <a:pt x="328" y="59"/>
                  </a:cubicBezTo>
                  <a:lnTo>
                    <a:pt x="284" y="27"/>
                  </a:lnTo>
                  <a:cubicBezTo>
                    <a:pt x="263" y="18"/>
                    <a:pt x="232" y="0"/>
                    <a:pt x="200" y="3"/>
                  </a:cubicBezTo>
                  <a:cubicBezTo>
                    <a:pt x="168" y="6"/>
                    <a:pt x="120" y="18"/>
                    <a:pt x="92" y="43"/>
                  </a:cubicBezTo>
                  <a:cubicBezTo>
                    <a:pt x="64" y="68"/>
                    <a:pt x="47" y="114"/>
                    <a:pt x="32" y="151"/>
                  </a:cubicBezTo>
                  <a:cubicBezTo>
                    <a:pt x="24" y="187"/>
                    <a:pt x="7" y="240"/>
                    <a:pt x="0" y="263"/>
                  </a:cubicBezTo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142976" y="2928934"/>
              <a:ext cx="6500858" cy="78581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6200000" flipH="1">
              <a:off x="3964777" y="4107661"/>
              <a:ext cx="785820" cy="0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9624678-E6C2-434C-95E8-3AF1394C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398601" y="1394754"/>
            <a:ext cx="3961822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队列的基本运算如下：</a:t>
            </a: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539750" y="2101837"/>
            <a:ext cx="8280400" cy="32655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l">
              <a:lnSpc>
                <a:spcPct val="150000"/>
              </a:lnSpc>
            </a:pP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lang="en-US" altLang="zh-CN" sz="2000" dirty="0" err="1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InitQueue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(&amp;q)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初始化队列。构造一个空队列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marL="457200" indent="-457200" algn="l">
              <a:lnSpc>
                <a:spcPct val="150000"/>
              </a:lnSpc>
            </a:pP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lang="en-US" altLang="zh-CN" sz="2000" dirty="0" err="1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DestroyQueue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(&amp;q)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销毁队列。释放队列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占用的存储空间。</a:t>
            </a:r>
          </a:p>
          <a:p>
            <a:pPr marL="457200" indent="-457200" algn="l">
              <a:lnSpc>
                <a:spcPct val="150000"/>
              </a:lnSpc>
            </a:pP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 </a:t>
            </a:r>
            <a:r>
              <a:rPr lang="en-US" altLang="zh-CN" sz="2000" dirty="0" err="1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QueueEmpty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(q)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判断队列是否为空。若队列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为空，则返回真；否则返回假。</a:t>
            </a:r>
          </a:p>
          <a:p>
            <a:pPr marL="457200" indent="-457200" algn="l">
              <a:lnSpc>
                <a:spcPct val="150000"/>
              </a:lnSpc>
            </a:pP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 </a:t>
            </a:r>
            <a:r>
              <a:rPr lang="en-US" altLang="zh-CN" sz="2000" dirty="0" err="1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enQueue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(&amp;q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e)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进队列。将元素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进队作为队尾元素。</a:t>
            </a:r>
          </a:p>
          <a:p>
            <a:pPr marL="457200" indent="-457200" algn="l">
              <a:lnSpc>
                <a:spcPct val="150000"/>
              </a:lnSpc>
            </a:pP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 </a:t>
            </a:r>
            <a:r>
              <a:rPr lang="en-US" altLang="zh-CN" sz="2000" dirty="0" err="1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deQueue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(&amp;q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&amp;e)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出队列。从队列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中出队一个元素，并将其值赋给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285720" y="642918"/>
            <a:ext cx="8208963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队列抽象数据类型＝逻辑结构＋基本运算（运算描述）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E133390-FD77-4ACF-B5FB-665F825D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28596" y="785794"/>
            <a:ext cx="4071966" cy="47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）出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队</a:t>
            </a: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deQueue(q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1673318"/>
            <a:ext cx="2357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考虑情况：</a:t>
            </a:r>
            <a:endParaRPr kumimoji="1" lang="en-US" altLang="zh-CN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0" y="2316260"/>
            <a:ext cx="4357718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原队列为空</a:t>
            </a:r>
            <a:endParaRPr kumimoji="1" lang="en-US" altLang="zh-CN" sz="20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原队列只有一个结点</a:t>
            </a:r>
            <a:endParaRPr kumimoji="1" lang="en-US" altLang="zh-CN" sz="20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其他情况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41438AA-DBEC-4F87-921C-1C69F65A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40</a:t>
            </a:fld>
            <a:endParaRPr lang="en-US" altLang="zh-C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500034" y="71414"/>
            <a:ext cx="8001000" cy="396450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pPr algn="l"/>
            <a:r>
              <a:rPr kumimoji="1"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kumimoji="1" lang="pt-BR" altLang="zh-CN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deQueue</a:t>
            </a:r>
            <a:r>
              <a:rPr kumimoji="1"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(LinkQuNode *&amp;q</a:t>
            </a:r>
            <a:r>
              <a:rPr kumimoji="1" lang="zh-CN" altLang="pt-BR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kumimoji="1" lang="pt-BR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&amp;e)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DataNode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*t;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(q-&gt;rear==NULL) return false;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队列为空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t=q-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&gt;front;		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指向第一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个数据结点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q-&gt;front==q-&gt;rear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队列中只有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一个结点时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q-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&gt;front=q-&gt;rear=NULL;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队列中有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多个结点时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q-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&gt;front=q-&gt;front-&gt;next;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e=t-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free(t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true;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000100" y="2214554"/>
            <a:ext cx="6910389" cy="3357586"/>
            <a:chOff x="1000100" y="2357430"/>
            <a:chExt cx="6910389" cy="3357586"/>
          </a:xfrm>
        </p:grpSpPr>
        <p:sp>
          <p:nvSpPr>
            <p:cNvPr id="48131" name="Rectangle 4"/>
            <p:cNvSpPr>
              <a:spLocks noChangeArrowheads="1"/>
            </p:cNvSpPr>
            <p:nvPr/>
          </p:nvSpPr>
          <p:spPr bwMode="auto">
            <a:xfrm>
              <a:off x="1790676" y="4848241"/>
              <a:ext cx="792163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latin typeface="Consolas" pitchFamily="49" charset="0"/>
                <a:cs typeface="Consolas" pitchFamily="49" charset="0"/>
                <a:sym typeface="Symbol" pitchFamily="18" charset="2"/>
              </a:endParaRPr>
            </a:p>
          </p:txBody>
        </p:sp>
        <p:sp>
          <p:nvSpPr>
            <p:cNvPr id="48132" name="Rectangle 5"/>
            <p:cNvSpPr>
              <a:spLocks noChangeArrowheads="1"/>
            </p:cNvSpPr>
            <p:nvPr/>
          </p:nvSpPr>
          <p:spPr bwMode="auto">
            <a:xfrm>
              <a:off x="1790676" y="5281628"/>
              <a:ext cx="792163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latin typeface="Consolas" pitchFamily="49" charset="0"/>
                <a:cs typeface="Consolas" pitchFamily="49" charset="0"/>
                <a:sym typeface="Symbol" pitchFamily="18" charset="2"/>
              </a:endParaRPr>
            </a:p>
          </p:txBody>
        </p:sp>
        <p:sp>
          <p:nvSpPr>
            <p:cNvPr id="48133" name="Line 6"/>
            <p:cNvSpPr>
              <a:spLocks noChangeShapeType="1"/>
            </p:cNvSpPr>
            <p:nvPr/>
          </p:nvSpPr>
          <p:spPr bwMode="auto">
            <a:xfrm>
              <a:off x="1358876" y="4992703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34" name="Text Box 7"/>
            <p:cNvSpPr txBox="1">
              <a:spLocks noChangeArrowheads="1"/>
            </p:cNvSpPr>
            <p:nvPr/>
          </p:nvSpPr>
          <p:spPr bwMode="auto">
            <a:xfrm>
              <a:off x="1000100" y="4572008"/>
              <a:ext cx="433387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48135" name="Rectangle 8"/>
            <p:cNvSpPr>
              <a:spLocks noChangeArrowheads="1"/>
            </p:cNvSpPr>
            <p:nvPr/>
          </p:nvSpPr>
          <p:spPr bwMode="auto">
            <a:xfrm>
              <a:off x="3084489" y="4849828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8136" name="Rectangle 9"/>
            <p:cNvSpPr>
              <a:spLocks noChangeArrowheads="1"/>
            </p:cNvSpPr>
            <p:nvPr/>
          </p:nvSpPr>
          <p:spPr bwMode="auto">
            <a:xfrm>
              <a:off x="3517876" y="4851416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37" name="Line 10"/>
            <p:cNvSpPr>
              <a:spLocks noChangeShapeType="1"/>
            </p:cNvSpPr>
            <p:nvPr/>
          </p:nvSpPr>
          <p:spPr bwMode="auto">
            <a:xfrm>
              <a:off x="2292326" y="5067316"/>
              <a:ext cx="7921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38" name="Rectangle 11"/>
            <p:cNvSpPr>
              <a:spLocks noChangeArrowheads="1"/>
            </p:cNvSpPr>
            <p:nvPr/>
          </p:nvSpPr>
          <p:spPr bwMode="auto">
            <a:xfrm>
              <a:off x="7045301" y="4851416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48139" name="Rectangle 12"/>
            <p:cNvSpPr>
              <a:spLocks noChangeArrowheads="1"/>
            </p:cNvSpPr>
            <p:nvPr/>
          </p:nvSpPr>
          <p:spPr bwMode="auto">
            <a:xfrm>
              <a:off x="7478689" y="485300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48140" name="Freeform 13"/>
            <p:cNvSpPr>
              <a:spLocks/>
            </p:cNvSpPr>
            <p:nvPr/>
          </p:nvSpPr>
          <p:spPr bwMode="auto">
            <a:xfrm>
              <a:off x="6638901" y="5070491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41" name="Freeform 14"/>
            <p:cNvSpPr>
              <a:spLocks/>
            </p:cNvSpPr>
            <p:nvPr/>
          </p:nvSpPr>
          <p:spPr bwMode="auto">
            <a:xfrm>
              <a:off x="3808389" y="5048266"/>
              <a:ext cx="506412" cy="1587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42" name="Freeform 15"/>
            <p:cNvSpPr>
              <a:spLocks/>
            </p:cNvSpPr>
            <p:nvPr/>
          </p:nvSpPr>
          <p:spPr bwMode="auto">
            <a:xfrm>
              <a:off x="2292326" y="5556266"/>
              <a:ext cx="5057775" cy="14287"/>
            </a:xfrm>
            <a:custGeom>
              <a:avLst/>
              <a:gdLst>
                <a:gd name="T0" fmla="*/ 0 w 3186"/>
                <a:gd name="T1" fmla="*/ 9 h 9"/>
                <a:gd name="T2" fmla="*/ 3186 w 3186"/>
                <a:gd name="T3" fmla="*/ 0 h 9"/>
                <a:gd name="T4" fmla="*/ 0 60000 65536"/>
                <a:gd name="T5" fmla="*/ 0 60000 65536"/>
                <a:gd name="T6" fmla="*/ 0 w 3186"/>
                <a:gd name="T7" fmla="*/ 0 h 9"/>
                <a:gd name="T8" fmla="*/ 3186 w 3186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6" h="9">
                  <a:moveTo>
                    <a:pt x="0" y="9"/>
                  </a:moveTo>
                  <a:lnTo>
                    <a:pt x="318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43" name="Line 16"/>
            <p:cNvSpPr>
              <a:spLocks noChangeShapeType="1"/>
            </p:cNvSpPr>
            <p:nvPr/>
          </p:nvSpPr>
          <p:spPr bwMode="auto">
            <a:xfrm flipV="1">
              <a:off x="7346926" y="5283216"/>
              <a:ext cx="0" cy="28733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44" name="Text Box 17"/>
            <p:cNvSpPr txBox="1">
              <a:spLocks noChangeArrowheads="1"/>
            </p:cNvSpPr>
            <p:nvPr/>
          </p:nvSpPr>
          <p:spPr bwMode="auto">
            <a:xfrm>
              <a:off x="5715008" y="4757750"/>
              <a:ext cx="792163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48145" name="Rectangle 18"/>
            <p:cNvSpPr>
              <a:spLocks noChangeArrowheads="1"/>
            </p:cNvSpPr>
            <p:nvPr/>
          </p:nvSpPr>
          <p:spPr bwMode="auto">
            <a:xfrm>
              <a:off x="4308451" y="4849828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48146" name="Rectangle 19"/>
            <p:cNvSpPr>
              <a:spLocks noChangeArrowheads="1"/>
            </p:cNvSpPr>
            <p:nvPr/>
          </p:nvSpPr>
          <p:spPr bwMode="auto">
            <a:xfrm>
              <a:off x="4741839" y="4851416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47" name="Freeform 20"/>
            <p:cNvSpPr>
              <a:spLocks/>
            </p:cNvSpPr>
            <p:nvPr/>
          </p:nvSpPr>
          <p:spPr bwMode="auto">
            <a:xfrm>
              <a:off x="4956151" y="5048266"/>
              <a:ext cx="506413" cy="1587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48" name="Oval 21"/>
            <p:cNvSpPr>
              <a:spLocks noChangeArrowheads="1"/>
            </p:cNvSpPr>
            <p:nvPr/>
          </p:nvSpPr>
          <p:spPr bwMode="auto">
            <a:xfrm>
              <a:off x="2844788" y="4240218"/>
              <a:ext cx="1296988" cy="122555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49" name="Line 22"/>
            <p:cNvSpPr>
              <a:spLocks noChangeShapeType="1"/>
            </p:cNvSpPr>
            <p:nvPr/>
          </p:nvSpPr>
          <p:spPr bwMode="auto">
            <a:xfrm>
              <a:off x="3301976" y="4491053"/>
              <a:ext cx="0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150" name="Text Box 23"/>
            <p:cNvSpPr txBox="1">
              <a:spLocks noChangeArrowheads="1"/>
            </p:cNvSpPr>
            <p:nvPr/>
          </p:nvSpPr>
          <p:spPr bwMode="auto">
            <a:xfrm>
              <a:off x="3344839" y="4311666"/>
              <a:ext cx="360362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t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1428728" y="2357430"/>
              <a:ext cx="3214710" cy="42862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直接箭头连接符 24"/>
            <p:cNvCxnSpPr>
              <a:stCxn id="23" idx="2"/>
            </p:cNvCxnSpPr>
            <p:nvPr/>
          </p:nvCxnSpPr>
          <p:spPr>
            <a:xfrm rot="16200000" flipH="1">
              <a:off x="2482438" y="3339702"/>
              <a:ext cx="1428760" cy="321471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071934" y="4286256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删除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91D94DB-6B28-4C3D-8181-8226B285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361350" y="549275"/>
            <a:ext cx="8315106" cy="87087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采用一个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不带头结点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只有一个尾结点指针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的循环单链表存储队列，设计队列的初始化、进队和出队等算法。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071538" y="2263775"/>
            <a:ext cx="6480175" cy="2065401"/>
            <a:chOff x="1071538" y="2263775"/>
            <a:chExt cx="6480175" cy="2065401"/>
          </a:xfrm>
        </p:grpSpPr>
        <p:sp>
          <p:nvSpPr>
            <p:cNvPr id="49157" name="Text Box 34"/>
            <p:cNvSpPr txBox="1">
              <a:spLocks noChangeArrowheads="1"/>
            </p:cNvSpPr>
            <p:nvPr/>
          </p:nvSpPr>
          <p:spPr bwMode="auto">
            <a:xfrm>
              <a:off x="6734195" y="2263775"/>
              <a:ext cx="792163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49158" name="Rectangle 35"/>
            <p:cNvSpPr>
              <a:spLocks noChangeArrowheads="1"/>
            </p:cNvSpPr>
            <p:nvPr/>
          </p:nvSpPr>
          <p:spPr bwMode="auto">
            <a:xfrm>
              <a:off x="1978025" y="277971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59" name="Rectangle 36"/>
            <p:cNvSpPr>
              <a:spLocks noChangeArrowheads="1"/>
            </p:cNvSpPr>
            <p:nvPr/>
          </p:nvSpPr>
          <p:spPr bwMode="auto">
            <a:xfrm>
              <a:off x="2411413" y="2781300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60" name="Rectangle 37"/>
            <p:cNvSpPr>
              <a:spLocks noChangeArrowheads="1"/>
            </p:cNvSpPr>
            <p:nvPr/>
          </p:nvSpPr>
          <p:spPr bwMode="auto">
            <a:xfrm>
              <a:off x="5938838" y="2781300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49161" name="Rectangle 38"/>
            <p:cNvSpPr>
              <a:spLocks noChangeArrowheads="1"/>
            </p:cNvSpPr>
            <p:nvPr/>
          </p:nvSpPr>
          <p:spPr bwMode="auto">
            <a:xfrm>
              <a:off x="6372225" y="2782888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62" name="Freeform 39"/>
            <p:cNvSpPr>
              <a:spLocks/>
            </p:cNvSpPr>
            <p:nvPr/>
          </p:nvSpPr>
          <p:spPr bwMode="auto">
            <a:xfrm>
              <a:off x="5532438" y="3000375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63" name="Freeform 40"/>
            <p:cNvSpPr>
              <a:spLocks/>
            </p:cNvSpPr>
            <p:nvPr/>
          </p:nvSpPr>
          <p:spPr bwMode="auto">
            <a:xfrm>
              <a:off x="2676525" y="297815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64" name="Text Box 41"/>
            <p:cNvSpPr txBox="1">
              <a:spLocks noChangeArrowheads="1"/>
            </p:cNvSpPr>
            <p:nvPr/>
          </p:nvSpPr>
          <p:spPr bwMode="auto">
            <a:xfrm>
              <a:off x="4572000" y="2714620"/>
              <a:ext cx="792163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49165" name="Rectangle 42"/>
            <p:cNvSpPr>
              <a:spLocks noChangeArrowheads="1"/>
            </p:cNvSpPr>
            <p:nvPr/>
          </p:nvSpPr>
          <p:spPr bwMode="auto">
            <a:xfrm>
              <a:off x="3201988" y="277971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49166" name="Rectangle 43"/>
            <p:cNvSpPr>
              <a:spLocks noChangeArrowheads="1"/>
            </p:cNvSpPr>
            <p:nvPr/>
          </p:nvSpPr>
          <p:spPr bwMode="auto">
            <a:xfrm>
              <a:off x="3635375" y="2781300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67" name="Freeform 44"/>
            <p:cNvSpPr>
              <a:spLocks/>
            </p:cNvSpPr>
            <p:nvPr/>
          </p:nvSpPr>
          <p:spPr bwMode="auto">
            <a:xfrm>
              <a:off x="3849688" y="297815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68" name="Line 45"/>
            <p:cNvSpPr>
              <a:spLocks noChangeShapeType="1"/>
            </p:cNvSpPr>
            <p:nvPr/>
          </p:nvSpPr>
          <p:spPr bwMode="auto">
            <a:xfrm>
              <a:off x="6499225" y="3043238"/>
              <a:ext cx="0" cy="647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69" name="Line 46"/>
            <p:cNvSpPr>
              <a:spLocks noChangeShapeType="1"/>
            </p:cNvSpPr>
            <p:nvPr/>
          </p:nvSpPr>
          <p:spPr bwMode="auto">
            <a:xfrm>
              <a:off x="1530350" y="3695700"/>
              <a:ext cx="49688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70" name="Freeform 47"/>
            <p:cNvSpPr>
              <a:spLocks/>
            </p:cNvSpPr>
            <p:nvPr/>
          </p:nvSpPr>
          <p:spPr bwMode="auto">
            <a:xfrm>
              <a:off x="1549400" y="2974975"/>
              <a:ext cx="1588" cy="728663"/>
            </a:xfrm>
            <a:custGeom>
              <a:avLst/>
              <a:gdLst>
                <a:gd name="T0" fmla="*/ 9 w 9"/>
                <a:gd name="T1" fmla="*/ 0 h 459"/>
                <a:gd name="T2" fmla="*/ 0 w 9"/>
                <a:gd name="T3" fmla="*/ 459 h 459"/>
                <a:gd name="T4" fmla="*/ 0 60000 65536"/>
                <a:gd name="T5" fmla="*/ 0 60000 65536"/>
                <a:gd name="T6" fmla="*/ 0 w 9"/>
                <a:gd name="T7" fmla="*/ 0 h 459"/>
                <a:gd name="T8" fmla="*/ 9 w 9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" h="459">
                  <a:moveTo>
                    <a:pt x="9" y="0"/>
                  </a:moveTo>
                  <a:lnTo>
                    <a:pt x="0" y="45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71" name="Line 48"/>
            <p:cNvSpPr>
              <a:spLocks noChangeShapeType="1"/>
            </p:cNvSpPr>
            <p:nvPr/>
          </p:nvSpPr>
          <p:spPr bwMode="auto">
            <a:xfrm>
              <a:off x="1547813" y="2995613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72" name="Line 49"/>
            <p:cNvSpPr>
              <a:spLocks noChangeShapeType="1"/>
            </p:cNvSpPr>
            <p:nvPr/>
          </p:nvSpPr>
          <p:spPr bwMode="auto">
            <a:xfrm flipH="1">
              <a:off x="6516688" y="2420938"/>
              <a:ext cx="287338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173" name="Text Box 50"/>
            <p:cNvSpPr txBox="1">
              <a:spLocks noChangeArrowheads="1"/>
            </p:cNvSpPr>
            <p:nvPr/>
          </p:nvSpPr>
          <p:spPr bwMode="auto">
            <a:xfrm>
              <a:off x="2051050" y="2276475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队头</a:t>
              </a:r>
            </a:p>
          </p:txBody>
        </p:sp>
        <p:sp>
          <p:nvSpPr>
            <p:cNvPr id="49174" name="Text Box 51"/>
            <p:cNvSpPr txBox="1">
              <a:spLocks noChangeArrowheads="1"/>
            </p:cNvSpPr>
            <p:nvPr/>
          </p:nvSpPr>
          <p:spPr bwMode="auto">
            <a:xfrm>
              <a:off x="5724525" y="2276475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队尾</a:t>
              </a:r>
            </a:p>
          </p:txBody>
        </p:sp>
        <p:sp>
          <p:nvSpPr>
            <p:cNvPr id="49175" name="Text Box 52"/>
            <p:cNvSpPr txBox="1">
              <a:spLocks noChangeArrowheads="1"/>
            </p:cNvSpPr>
            <p:nvPr/>
          </p:nvSpPr>
          <p:spPr bwMode="auto">
            <a:xfrm>
              <a:off x="1071538" y="3929066"/>
              <a:ext cx="6480175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这样的链队</a:t>
              </a:r>
              <a:r>
                <a:rPr lang="zh-CN" altLang="en-US" sz="20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通过尾结点指针</a:t>
              </a:r>
              <a:r>
                <a:rPr lang="en-US" altLang="zh-CN" sz="2000" dirty="0">
                  <a:solidFill>
                    <a:srgbClr val="FF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rear</a:t>
              </a:r>
              <a:r>
                <a:rPr lang="zh-CN" altLang="en-US" sz="2000" dirty="0">
                  <a:solidFill>
                    <a:srgbClr val="FF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唯一标识</a:t>
              </a:r>
              <a:r>
                <a:rPr lang="zh-CN" altLang="en-US" sz="2000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。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3008C2B-5928-4FB6-B2B5-281B6F3D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22953-A8C2-4E53-B6A0-E26D2EB3850C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8" name="Text Box 23"/>
          <p:cNvSpPr txBox="1">
            <a:spLocks noChangeArrowheads="1"/>
          </p:cNvSpPr>
          <p:nvPr/>
        </p:nvSpPr>
        <p:spPr bwMode="auto">
          <a:xfrm>
            <a:off x="1351540" y="3429000"/>
            <a:ext cx="6100780" cy="191088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队空条件：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rear=NULL</a:t>
            </a:r>
          </a:p>
          <a:p>
            <a:pPr algn="l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队满条件：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不考虑</a:t>
            </a:r>
          </a:p>
          <a:p>
            <a:pPr algn="l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进队</a:t>
            </a:r>
            <a:r>
              <a:rPr lang="en-US" altLang="zh-CN" sz="2000" i="1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操作：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将包含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的结点插入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到单链表表尾</a:t>
            </a:r>
          </a:p>
          <a:p>
            <a:pPr algn="l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出队操作：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删除单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链表首结点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0199" name="Text Box 24"/>
          <p:cNvSpPr txBox="1">
            <a:spLocks noChangeArrowheads="1"/>
          </p:cNvSpPr>
          <p:nvPr/>
        </p:nvSpPr>
        <p:spPr bwMode="auto">
          <a:xfrm>
            <a:off x="785786" y="2857496"/>
            <a:ext cx="260190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链队的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要素：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163659" y="377815"/>
            <a:ext cx="6480175" cy="2096178"/>
            <a:chOff x="1071538" y="2263775"/>
            <a:chExt cx="6480175" cy="2096178"/>
          </a:xfrm>
        </p:grpSpPr>
        <p:sp>
          <p:nvSpPr>
            <p:cNvPr id="25" name="Text Box 34"/>
            <p:cNvSpPr txBox="1">
              <a:spLocks noChangeArrowheads="1"/>
            </p:cNvSpPr>
            <p:nvPr/>
          </p:nvSpPr>
          <p:spPr bwMode="auto">
            <a:xfrm>
              <a:off x="6734195" y="2263775"/>
              <a:ext cx="792163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1978025" y="277971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ectangle 36"/>
            <p:cNvSpPr>
              <a:spLocks noChangeArrowheads="1"/>
            </p:cNvSpPr>
            <p:nvPr/>
          </p:nvSpPr>
          <p:spPr bwMode="auto">
            <a:xfrm>
              <a:off x="2411413" y="2781300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Rectangle 37"/>
            <p:cNvSpPr>
              <a:spLocks noChangeArrowheads="1"/>
            </p:cNvSpPr>
            <p:nvPr/>
          </p:nvSpPr>
          <p:spPr bwMode="auto">
            <a:xfrm>
              <a:off x="5938838" y="2781300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29" name="Rectangle 38"/>
            <p:cNvSpPr>
              <a:spLocks noChangeArrowheads="1"/>
            </p:cNvSpPr>
            <p:nvPr/>
          </p:nvSpPr>
          <p:spPr bwMode="auto">
            <a:xfrm>
              <a:off x="6372225" y="2782888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Freeform 39"/>
            <p:cNvSpPr>
              <a:spLocks/>
            </p:cNvSpPr>
            <p:nvPr/>
          </p:nvSpPr>
          <p:spPr bwMode="auto">
            <a:xfrm>
              <a:off x="5532438" y="3000375"/>
              <a:ext cx="406400" cy="0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Freeform 40"/>
            <p:cNvSpPr>
              <a:spLocks/>
            </p:cNvSpPr>
            <p:nvPr/>
          </p:nvSpPr>
          <p:spPr bwMode="auto">
            <a:xfrm>
              <a:off x="2676525" y="297815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 Box 41"/>
            <p:cNvSpPr txBox="1">
              <a:spLocks noChangeArrowheads="1"/>
            </p:cNvSpPr>
            <p:nvPr/>
          </p:nvSpPr>
          <p:spPr bwMode="auto">
            <a:xfrm>
              <a:off x="4572000" y="2714620"/>
              <a:ext cx="792163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33" name="Rectangle 42"/>
            <p:cNvSpPr>
              <a:spLocks noChangeArrowheads="1"/>
            </p:cNvSpPr>
            <p:nvPr/>
          </p:nvSpPr>
          <p:spPr bwMode="auto">
            <a:xfrm>
              <a:off x="3201988" y="2779713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4" name="Rectangle 43"/>
            <p:cNvSpPr>
              <a:spLocks noChangeArrowheads="1"/>
            </p:cNvSpPr>
            <p:nvPr/>
          </p:nvSpPr>
          <p:spPr bwMode="auto">
            <a:xfrm>
              <a:off x="3635375" y="2781300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Freeform 44"/>
            <p:cNvSpPr>
              <a:spLocks/>
            </p:cNvSpPr>
            <p:nvPr/>
          </p:nvSpPr>
          <p:spPr bwMode="auto">
            <a:xfrm>
              <a:off x="3849688" y="2978150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45"/>
            <p:cNvSpPr>
              <a:spLocks noChangeShapeType="1"/>
            </p:cNvSpPr>
            <p:nvPr/>
          </p:nvSpPr>
          <p:spPr bwMode="auto">
            <a:xfrm>
              <a:off x="6499225" y="3043238"/>
              <a:ext cx="0" cy="647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46"/>
            <p:cNvSpPr>
              <a:spLocks noChangeShapeType="1"/>
            </p:cNvSpPr>
            <p:nvPr/>
          </p:nvSpPr>
          <p:spPr bwMode="auto">
            <a:xfrm>
              <a:off x="1530350" y="3695700"/>
              <a:ext cx="49688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Freeform 47"/>
            <p:cNvSpPr>
              <a:spLocks/>
            </p:cNvSpPr>
            <p:nvPr/>
          </p:nvSpPr>
          <p:spPr bwMode="auto">
            <a:xfrm>
              <a:off x="1549400" y="2974975"/>
              <a:ext cx="1588" cy="728663"/>
            </a:xfrm>
            <a:custGeom>
              <a:avLst/>
              <a:gdLst>
                <a:gd name="T0" fmla="*/ 9 w 9"/>
                <a:gd name="T1" fmla="*/ 0 h 459"/>
                <a:gd name="T2" fmla="*/ 0 w 9"/>
                <a:gd name="T3" fmla="*/ 459 h 459"/>
                <a:gd name="T4" fmla="*/ 0 60000 65536"/>
                <a:gd name="T5" fmla="*/ 0 60000 65536"/>
                <a:gd name="T6" fmla="*/ 0 w 9"/>
                <a:gd name="T7" fmla="*/ 0 h 459"/>
                <a:gd name="T8" fmla="*/ 9 w 9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" h="459">
                  <a:moveTo>
                    <a:pt x="9" y="0"/>
                  </a:moveTo>
                  <a:lnTo>
                    <a:pt x="0" y="45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48"/>
            <p:cNvSpPr>
              <a:spLocks noChangeShapeType="1"/>
            </p:cNvSpPr>
            <p:nvPr/>
          </p:nvSpPr>
          <p:spPr bwMode="auto">
            <a:xfrm>
              <a:off x="1547813" y="2995613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49"/>
            <p:cNvSpPr>
              <a:spLocks noChangeShapeType="1"/>
            </p:cNvSpPr>
            <p:nvPr/>
          </p:nvSpPr>
          <p:spPr bwMode="auto">
            <a:xfrm flipH="1">
              <a:off x="6516688" y="2420938"/>
              <a:ext cx="287338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 Box 50"/>
            <p:cNvSpPr txBox="1">
              <a:spLocks noChangeArrowheads="1"/>
            </p:cNvSpPr>
            <p:nvPr/>
          </p:nvSpPr>
          <p:spPr bwMode="auto">
            <a:xfrm>
              <a:off x="2051050" y="2276475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队头</a:t>
              </a:r>
            </a:p>
          </p:txBody>
        </p:sp>
        <p:sp>
          <p:nvSpPr>
            <p:cNvPr id="42" name="Text Box 51"/>
            <p:cNvSpPr txBox="1">
              <a:spLocks noChangeArrowheads="1"/>
            </p:cNvSpPr>
            <p:nvPr/>
          </p:nvSpPr>
          <p:spPr bwMode="auto">
            <a:xfrm>
              <a:off x="5724525" y="2276475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队尾</a:t>
              </a:r>
            </a:p>
          </p:txBody>
        </p:sp>
        <p:sp>
          <p:nvSpPr>
            <p:cNvPr id="43" name="Text Box 52"/>
            <p:cNvSpPr txBox="1">
              <a:spLocks noChangeArrowheads="1"/>
            </p:cNvSpPr>
            <p:nvPr/>
          </p:nvSpPr>
          <p:spPr bwMode="auto">
            <a:xfrm>
              <a:off x="1071538" y="3929066"/>
              <a:ext cx="6480175" cy="4308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这样的链队</a:t>
              </a:r>
              <a:r>
                <a:rPr lang="zh-CN" altLang="en-US" sz="220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通过尾结点指针</a:t>
              </a:r>
              <a:r>
                <a:rPr lang="en-US" altLang="zh-CN" sz="2200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rear</a:t>
              </a:r>
              <a:r>
                <a:rPr lang="zh-CN" altLang="en-US" sz="2200" dirty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唯一标识。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76A070A-04F5-4904-B48B-C616B1A43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22953-A8C2-4E53-B6A0-E26D2EB3850C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714348" y="857232"/>
            <a:ext cx="7177108" cy="293834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InitQueue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(LinkList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*&amp;rear)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初始化队运算算法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ct val="11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rear=NULL;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110000"/>
              </a:lnSpc>
            </a:pP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100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queueEmpty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LinkList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*rear) 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判队空运算算法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return(rear==NULL);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BB9C6EC-94FE-4927-A3F1-0085D8E4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22953-A8C2-4E53-B6A0-E26D2EB3850C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87368" y="284171"/>
            <a:ext cx="8642350" cy="410881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enQueue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LinkList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*&amp;rear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    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进队运算算法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LinkList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*p;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LinkList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*)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malloc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sizeof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LinkList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));    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创建新结点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&gt;data=x;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(rear==NULL)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原链队为空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p-&gt;next=p;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构成循环链表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rear=p;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&gt;next=rear-&gt;next;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结点插入到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结点之后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&gt;next=p;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rear=p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让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指向这个新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插入的结点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600099" y="2857496"/>
            <a:ext cx="7472363" cy="3429024"/>
            <a:chOff x="576293" y="3071810"/>
            <a:chExt cx="7472363" cy="3429024"/>
          </a:xfrm>
        </p:grpSpPr>
        <p:sp>
          <p:nvSpPr>
            <p:cNvPr id="52227" name="Text Box 3"/>
            <p:cNvSpPr txBox="1">
              <a:spLocks noChangeArrowheads="1"/>
            </p:cNvSpPr>
            <p:nvPr/>
          </p:nvSpPr>
          <p:spPr bwMode="auto">
            <a:xfrm>
              <a:off x="5743606" y="5073671"/>
              <a:ext cx="79216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52228" name="Rectangle 4"/>
            <p:cNvSpPr>
              <a:spLocks noChangeArrowheads="1"/>
            </p:cNvSpPr>
            <p:nvPr/>
          </p:nvSpPr>
          <p:spPr bwMode="auto">
            <a:xfrm>
              <a:off x="1023968" y="5576909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29" name="Rectangle 5"/>
            <p:cNvSpPr>
              <a:spLocks noChangeArrowheads="1"/>
            </p:cNvSpPr>
            <p:nvPr/>
          </p:nvSpPr>
          <p:spPr bwMode="auto">
            <a:xfrm>
              <a:off x="1457356" y="5578496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30" name="Rectangle 6"/>
            <p:cNvSpPr>
              <a:spLocks noChangeArrowheads="1"/>
            </p:cNvSpPr>
            <p:nvPr/>
          </p:nvSpPr>
          <p:spPr bwMode="auto">
            <a:xfrm>
              <a:off x="4984781" y="5578496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52231" name="Rectangle 7"/>
            <p:cNvSpPr>
              <a:spLocks noChangeArrowheads="1"/>
            </p:cNvSpPr>
            <p:nvPr/>
          </p:nvSpPr>
          <p:spPr bwMode="auto">
            <a:xfrm>
              <a:off x="5418168" y="5580084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32" name="Freeform 8"/>
            <p:cNvSpPr>
              <a:spLocks/>
            </p:cNvSpPr>
            <p:nvPr/>
          </p:nvSpPr>
          <p:spPr bwMode="auto">
            <a:xfrm>
              <a:off x="4578381" y="5797571"/>
              <a:ext cx="406400" cy="15875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33" name="Freeform 9"/>
            <p:cNvSpPr>
              <a:spLocks/>
            </p:cNvSpPr>
            <p:nvPr/>
          </p:nvSpPr>
          <p:spPr bwMode="auto">
            <a:xfrm>
              <a:off x="1722468" y="5775346"/>
              <a:ext cx="506413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34" name="Text Box 10"/>
            <p:cNvSpPr txBox="1">
              <a:spLocks noChangeArrowheads="1"/>
            </p:cNvSpPr>
            <p:nvPr/>
          </p:nvSpPr>
          <p:spPr bwMode="auto">
            <a:xfrm>
              <a:off x="3905281" y="5434034"/>
              <a:ext cx="79216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52235" name="Rectangle 11"/>
            <p:cNvSpPr>
              <a:spLocks noChangeArrowheads="1"/>
            </p:cNvSpPr>
            <p:nvPr/>
          </p:nvSpPr>
          <p:spPr bwMode="auto">
            <a:xfrm>
              <a:off x="2247931" y="5576909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2236" name="Rectangle 12"/>
            <p:cNvSpPr>
              <a:spLocks noChangeArrowheads="1"/>
            </p:cNvSpPr>
            <p:nvPr/>
          </p:nvSpPr>
          <p:spPr bwMode="auto">
            <a:xfrm>
              <a:off x="2681318" y="5578496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37" name="Freeform 13"/>
            <p:cNvSpPr>
              <a:spLocks/>
            </p:cNvSpPr>
            <p:nvPr/>
          </p:nvSpPr>
          <p:spPr bwMode="auto">
            <a:xfrm>
              <a:off x="2895631" y="5775346"/>
              <a:ext cx="506412" cy="1588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38" name="Line 14"/>
            <p:cNvSpPr>
              <a:spLocks noChangeShapeType="1"/>
            </p:cNvSpPr>
            <p:nvPr/>
          </p:nvSpPr>
          <p:spPr bwMode="auto">
            <a:xfrm>
              <a:off x="5545168" y="5840434"/>
              <a:ext cx="0" cy="647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39" name="Line 15"/>
            <p:cNvSpPr>
              <a:spLocks noChangeShapeType="1"/>
            </p:cNvSpPr>
            <p:nvPr/>
          </p:nvSpPr>
          <p:spPr bwMode="auto">
            <a:xfrm>
              <a:off x="576293" y="6492896"/>
              <a:ext cx="49688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40" name="Freeform 16"/>
            <p:cNvSpPr>
              <a:spLocks/>
            </p:cNvSpPr>
            <p:nvPr/>
          </p:nvSpPr>
          <p:spPr bwMode="auto">
            <a:xfrm>
              <a:off x="595343" y="5772171"/>
              <a:ext cx="1588" cy="728663"/>
            </a:xfrm>
            <a:custGeom>
              <a:avLst/>
              <a:gdLst>
                <a:gd name="T0" fmla="*/ 9 w 9"/>
                <a:gd name="T1" fmla="*/ 0 h 459"/>
                <a:gd name="T2" fmla="*/ 0 w 9"/>
                <a:gd name="T3" fmla="*/ 459 h 459"/>
                <a:gd name="T4" fmla="*/ 0 60000 65536"/>
                <a:gd name="T5" fmla="*/ 0 60000 65536"/>
                <a:gd name="T6" fmla="*/ 0 w 9"/>
                <a:gd name="T7" fmla="*/ 0 h 459"/>
                <a:gd name="T8" fmla="*/ 9 w 9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" h="459">
                  <a:moveTo>
                    <a:pt x="9" y="0"/>
                  </a:moveTo>
                  <a:lnTo>
                    <a:pt x="0" y="45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>
              <a:off x="593756" y="5792809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42" name="Line 18"/>
            <p:cNvSpPr>
              <a:spLocks noChangeShapeType="1"/>
            </p:cNvSpPr>
            <p:nvPr/>
          </p:nvSpPr>
          <p:spPr bwMode="auto">
            <a:xfrm flipH="1">
              <a:off x="5562631" y="5218134"/>
              <a:ext cx="287337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43" name="Text Box 19"/>
            <p:cNvSpPr txBox="1">
              <a:spLocks noChangeArrowheads="1"/>
            </p:cNvSpPr>
            <p:nvPr/>
          </p:nvSpPr>
          <p:spPr bwMode="auto">
            <a:xfrm>
              <a:off x="1096993" y="5073671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队头</a:t>
              </a:r>
            </a:p>
          </p:txBody>
        </p:sp>
        <p:sp>
          <p:nvSpPr>
            <p:cNvPr id="52244" name="Text Box 20"/>
            <p:cNvSpPr txBox="1">
              <a:spLocks noChangeArrowheads="1"/>
            </p:cNvSpPr>
            <p:nvPr/>
          </p:nvSpPr>
          <p:spPr bwMode="auto">
            <a:xfrm>
              <a:off x="4770468" y="5073671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队尾</a:t>
              </a:r>
            </a:p>
          </p:txBody>
        </p:sp>
        <p:sp>
          <p:nvSpPr>
            <p:cNvPr id="52245" name="Text Box 21"/>
            <p:cNvSpPr txBox="1">
              <a:spLocks noChangeArrowheads="1"/>
            </p:cNvSpPr>
            <p:nvPr/>
          </p:nvSpPr>
          <p:spPr bwMode="auto">
            <a:xfrm>
              <a:off x="7615268" y="5502296"/>
              <a:ext cx="4333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6767543" y="6007121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x</a:t>
              </a:r>
            </a:p>
          </p:txBody>
        </p:sp>
        <p:sp>
          <p:nvSpPr>
            <p:cNvPr id="52247" name="Rectangle 23"/>
            <p:cNvSpPr>
              <a:spLocks noChangeArrowheads="1"/>
            </p:cNvSpPr>
            <p:nvPr/>
          </p:nvSpPr>
          <p:spPr bwMode="auto">
            <a:xfrm>
              <a:off x="7200931" y="6008709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48" name="Line 24"/>
            <p:cNvSpPr>
              <a:spLocks noChangeShapeType="1"/>
            </p:cNvSpPr>
            <p:nvPr/>
          </p:nvSpPr>
          <p:spPr bwMode="auto">
            <a:xfrm flipH="1">
              <a:off x="7345393" y="5646759"/>
              <a:ext cx="287338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249" name="Freeform 25"/>
            <p:cNvSpPr>
              <a:spLocks/>
            </p:cNvSpPr>
            <p:nvPr/>
          </p:nvSpPr>
          <p:spPr bwMode="auto">
            <a:xfrm>
              <a:off x="6043643" y="5435621"/>
              <a:ext cx="941388" cy="431800"/>
            </a:xfrm>
            <a:custGeom>
              <a:avLst/>
              <a:gdLst>
                <a:gd name="T0" fmla="*/ 593 w 593"/>
                <a:gd name="T1" fmla="*/ 272 h 272"/>
                <a:gd name="T2" fmla="*/ 520 w 593"/>
                <a:gd name="T3" fmla="*/ 136 h 272"/>
                <a:gd name="T4" fmla="*/ 400 w 593"/>
                <a:gd name="T5" fmla="*/ 24 h 272"/>
                <a:gd name="T6" fmla="*/ 328 w 593"/>
                <a:gd name="T7" fmla="*/ 0 h 272"/>
                <a:gd name="T8" fmla="*/ 232 w 593"/>
                <a:gd name="T9" fmla="*/ 0 h 272"/>
                <a:gd name="T10" fmla="*/ 112 w 593"/>
                <a:gd name="T11" fmla="*/ 48 h 272"/>
                <a:gd name="T12" fmla="*/ 0 w 593"/>
                <a:gd name="T13" fmla="*/ 168 h 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3"/>
                <a:gd name="T22" fmla="*/ 0 h 272"/>
                <a:gd name="T23" fmla="*/ 593 w 593"/>
                <a:gd name="T24" fmla="*/ 272 h 2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3" h="272">
                  <a:moveTo>
                    <a:pt x="593" y="272"/>
                  </a:moveTo>
                  <a:cubicBezTo>
                    <a:pt x="581" y="249"/>
                    <a:pt x="552" y="177"/>
                    <a:pt x="520" y="136"/>
                  </a:cubicBezTo>
                  <a:cubicBezTo>
                    <a:pt x="488" y="95"/>
                    <a:pt x="448" y="47"/>
                    <a:pt x="400" y="24"/>
                  </a:cubicBezTo>
                  <a:lnTo>
                    <a:pt x="328" y="0"/>
                  </a:lnTo>
                  <a:lnTo>
                    <a:pt x="232" y="0"/>
                  </a:lnTo>
                  <a:lnTo>
                    <a:pt x="112" y="48"/>
                  </a:lnTo>
                  <a:lnTo>
                    <a:pt x="0" y="168"/>
                  </a:lnTo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28662" y="3071810"/>
              <a:ext cx="7072362" cy="114300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8" name="直接箭头连接符 27"/>
            <p:cNvCxnSpPr>
              <a:stCxn id="26" idx="2"/>
            </p:cNvCxnSpPr>
            <p:nvPr/>
          </p:nvCxnSpPr>
          <p:spPr>
            <a:xfrm rot="5400000">
              <a:off x="4036215" y="4643446"/>
              <a:ext cx="857256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2E052BF-9FA1-4CD2-B608-9DBE212F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22953-A8C2-4E53-B6A0-E26D2EB3850C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50825" y="262934"/>
            <a:ext cx="8713788" cy="473975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deQueue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LinkList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*&amp;rear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&amp;x)	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出队运算算法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LinkList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*q;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(rear==NULL) return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false;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队空</a:t>
            </a:r>
          </a:p>
          <a:p>
            <a:pPr algn="l">
              <a:lnSpc>
                <a:spcPts val="22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else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(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rear-&gt;next==rear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原队中只有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x=rear-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&gt;data;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free(rear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rear=NULL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	  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原队中有两个或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以上的结点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q=rear-&gt;next;</a:t>
            </a:r>
          </a:p>
          <a:p>
            <a:pPr algn="l">
              <a:lnSpc>
                <a:spcPts val="22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x=q-&gt;data;</a:t>
            </a:r>
          </a:p>
          <a:p>
            <a:pPr algn="l">
              <a:lnSpc>
                <a:spcPts val="22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rear-&gt;next=q-&gt;next;</a:t>
            </a:r>
          </a:p>
          <a:p>
            <a:pPr algn="l">
              <a:lnSpc>
                <a:spcPts val="22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free(q);</a:t>
            </a: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true;</a:t>
            </a:r>
          </a:p>
          <a:p>
            <a:pPr algn="l">
              <a:lnSpc>
                <a:spcPts val="22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1071538" y="2928934"/>
            <a:ext cx="6435764" cy="3786214"/>
            <a:chOff x="1071538" y="2786058"/>
            <a:chExt cx="6435764" cy="3786214"/>
          </a:xfrm>
        </p:grpSpPr>
        <p:sp>
          <p:nvSpPr>
            <p:cNvPr id="53251" name="Text Box 3"/>
            <p:cNvSpPr txBox="1">
              <a:spLocks noChangeArrowheads="1"/>
            </p:cNvSpPr>
            <p:nvPr/>
          </p:nvSpPr>
          <p:spPr bwMode="auto">
            <a:xfrm>
              <a:off x="6715140" y="5072074"/>
              <a:ext cx="79216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53252" name="Rectangle 4"/>
            <p:cNvSpPr>
              <a:spLocks noChangeArrowheads="1"/>
            </p:cNvSpPr>
            <p:nvPr/>
          </p:nvSpPr>
          <p:spPr bwMode="auto">
            <a:xfrm>
              <a:off x="1978025" y="5648347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53" name="Rectangle 5"/>
            <p:cNvSpPr>
              <a:spLocks noChangeArrowheads="1"/>
            </p:cNvSpPr>
            <p:nvPr/>
          </p:nvSpPr>
          <p:spPr bwMode="auto">
            <a:xfrm>
              <a:off x="2411413" y="5649935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54" name="Rectangle 6"/>
            <p:cNvSpPr>
              <a:spLocks noChangeArrowheads="1"/>
            </p:cNvSpPr>
            <p:nvPr/>
          </p:nvSpPr>
          <p:spPr bwMode="auto">
            <a:xfrm>
              <a:off x="5938838" y="5649935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53255" name="Rectangle 7"/>
            <p:cNvSpPr>
              <a:spLocks noChangeArrowheads="1"/>
            </p:cNvSpPr>
            <p:nvPr/>
          </p:nvSpPr>
          <p:spPr bwMode="auto">
            <a:xfrm>
              <a:off x="6372225" y="5651522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56" name="Freeform 8"/>
            <p:cNvSpPr>
              <a:spLocks/>
            </p:cNvSpPr>
            <p:nvPr/>
          </p:nvSpPr>
          <p:spPr bwMode="auto">
            <a:xfrm>
              <a:off x="5532438" y="5869010"/>
              <a:ext cx="406400" cy="15875"/>
            </a:xfrm>
            <a:custGeom>
              <a:avLst/>
              <a:gdLst>
                <a:gd name="T0" fmla="*/ 0 w 256"/>
                <a:gd name="T1" fmla="*/ 10 h 10"/>
                <a:gd name="T2" fmla="*/ 256 w 256"/>
                <a:gd name="T3" fmla="*/ 0 h 10"/>
                <a:gd name="T4" fmla="*/ 0 60000 65536"/>
                <a:gd name="T5" fmla="*/ 0 60000 65536"/>
                <a:gd name="T6" fmla="*/ 0 w 256"/>
                <a:gd name="T7" fmla="*/ 0 h 10"/>
                <a:gd name="T8" fmla="*/ 256 w 256"/>
                <a:gd name="T9" fmla="*/ 10 h 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6" h="10">
                  <a:moveTo>
                    <a:pt x="0" y="10"/>
                  </a:moveTo>
                  <a:lnTo>
                    <a:pt x="25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57" name="Freeform 9"/>
            <p:cNvSpPr>
              <a:spLocks/>
            </p:cNvSpPr>
            <p:nvPr/>
          </p:nvSpPr>
          <p:spPr bwMode="auto">
            <a:xfrm>
              <a:off x="2701925" y="5846785"/>
              <a:ext cx="506413" cy="1587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58" name="Text Box 10"/>
            <p:cNvSpPr txBox="1">
              <a:spLocks noChangeArrowheads="1"/>
            </p:cNvSpPr>
            <p:nvPr/>
          </p:nvSpPr>
          <p:spPr bwMode="auto">
            <a:xfrm>
              <a:off x="4859338" y="5505472"/>
              <a:ext cx="79216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53259" name="Rectangle 11"/>
            <p:cNvSpPr>
              <a:spLocks noChangeArrowheads="1"/>
            </p:cNvSpPr>
            <p:nvPr/>
          </p:nvSpPr>
          <p:spPr bwMode="auto">
            <a:xfrm>
              <a:off x="3201988" y="5648347"/>
              <a:ext cx="431800" cy="43338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60" name="Rectangle 12"/>
            <p:cNvSpPr>
              <a:spLocks noChangeArrowheads="1"/>
            </p:cNvSpPr>
            <p:nvPr/>
          </p:nvSpPr>
          <p:spPr bwMode="auto">
            <a:xfrm>
              <a:off x="3635375" y="5649935"/>
              <a:ext cx="431800" cy="4333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61" name="Freeform 13"/>
            <p:cNvSpPr>
              <a:spLocks/>
            </p:cNvSpPr>
            <p:nvPr/>
          </p:nvSpPr>
          <p:spPr bwMode="auto">
            <a:xfrm>
              <a:off x="3849688" y="5846785"/>
              <a:ext cx="506412" cy="1587"/>
            </a:xfrm>
            <a:custGeom>
              <a:avLst/>
              <a:gdLst>
                <a:gd name="T0" fmla="*/ 0 w 319"/>
                <a:gd name="T1" fmla="*/ 12 h 12"/>
                <a:gd name="T2" fmla="*/ 319 w 319"/>
                <a:gd name="T3" fmla="*/ 0 h 12"/>
                <a:gd name="T4" fmla="*/ 0 60000 65536"/>
                <a:gd name="T5" fmla="*/ 0 60000 65536"/>
                <a:gd name="T6" fmla="*/ 0 w 319"/>
                <a:gd name="T7" fmla="*/ 0 h 12"/>
                <a:gd name="T8" fmla="*/ 319 w 319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9" h="12">
                  <a:moveTo>
                    <a:pt x="0" y="12"/>
                  </a:moveTo>
                  <a:lnTo>
                    <a:pt x="319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62" name="Line 14"/>
            <p:cNvSpPr>
              <a:spLocks noChangeShapeType="1"/>
            </p:cNvSpPr>
            <p:nvPr/>
          </p:nvSpPr>
          <p:spPr bwMode="auto">
            <a:xfrm>
              <a:off x="6499225" y="5911872"/>
              <a:ext cx="0" cy="647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63" name="Line 15"/>
            <p:cNvSpPr>
              <a:spLocks noChangeShapeType="1"/>
            </p:cNvSpPr>
            <p:nvPr/>
          </p:nvSpPr>
          <p:spPr bwMode="auto">
            <a:xfrm>
              <a:off x="1530350" y="6564335"/>
              <a:ext cx="49688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64" name="Freeform 16"/>
            <p:cNvSpPr>
              <a:spLocks/>
            </p:cNvSpPr>
            <p:nvPr/>
          </p:nvSpPr>
          <p:spPr bwMode="auto">
            <a:xfrm>
              <a:off x="1549400" y="5843610"/>
              <a:ext cx="1588" cy="728662"/>
            </a:xfrm>
            <a:custGeom>
              <a:avLst/>
              <a:gdLst>
                <a:gd name="T0" fmla="*/ 9 w 9"/>
                <a:gd name="T1" fmla="*/ 0 h 459"/>
                <a:gd name="T2" fmla="*/ 0 w 9"/>
                <a:gd name="T3" fmla="*/ 459 h 459"/>
                <a:gd name="T4" fmla="*/ 0 60000 65536"/>
                <a:gd name="T5" fmla="*/ 0 60000 65536"/>
                <a:gd name="T6" fmla="*/ 0 w 9"/>
                <a:gd name="T7" fmla="*/ 0 h 459"/>
                <a:gd name="T8" fmla="*/ 9 w 9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" h="459">
                  <a:moveTo>
                    <a:pt x="9" y="0"/>
                  </a:moveTo>
                  <a:lnTo>
                    <a:pt x="0" y="45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>
              <a:off x="1547813" y="5864247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66" name="Line 18"/>
            <p:cNvSpPr>
              <a:spLocks noChangeShapeType="1"/>
            </p:cNvSpPr>
            <p:nvPr/>
          </p:nvSpPr>
          <p:spPr bwMode="auto">
            <a:xfrm flipH="1">
              <a:off x="6516688" y="5289572"/>
              <a:ext cx="287337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267" name="Text Box 19"/>
            <p:cNvSpPr txBox="1">
              <a:spLocks noChangeArrowheads="1"/>
            </p:cNvSpPr>
            <p:nvPr/>
          </p:nvSpPr>
          <p:spPr bwMode="auto">
            <a:xfrm>
              <a:off x="2051050" y="6103958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队头</a:t>
              </a:r>
            </a:p>
          </p:txBody>
        </p:sp>
        <p:sp>
          <p:nvSpPr>
            <p:cNvPr id="53268" name="Text Box 20"/>
            <p:cNvSpPr txBox="1">
              <a:spLocks noChangeArrowheads="1"/>
            </p:cNvSpPr>
            <p:nvPr/>
          </p:nvSpPr>
          <p:spPr bwMode="auto">
            <a:xfrm>
              <a:off x="5724525" y="5145109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队尾</a:t>
              </a:r>
            </a:p>
          </p:txBody>
        </p:sp>
        <p:sp>
          <p:nvSpPr>
            <p:cNvPr id="53269" name="Oval 21"/>
            <p:cNvSpPr>
              <a:spLocks noChangeArrowheads="1"/>
            </p:cNvSpPr>
            <p:nvPr/>
          </p:nvSpPr>
          <p:spPr bwMode="auto">
            <a:xfrm>
              <a:off x="1857356" y="5143512"/>
              <a:ext cx="1214446" cy="135732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71538" y="2786058"/>
              <a:ext cx="2714644" cy="121444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4" name="直接箭头连接符 23"/>
            <p:cNvCxnSpPr>
              <a:stCxn id="22" idx="2"/>
              <a:endCxn id="53269" idx="0"/>
            </p:cNvCxnSpPr>
            <p:nvPr/>
          </p:nvCxnSpPr>
          <p:spPr>
            <a:xfrm rot="16200000" flipH="1">
              <a:off x="1875215" y="4554148"/>
              <a:ext cx="1143008" cy="35719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071802" y="5072074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删除</a:t>
              </a:r>
            </a:p>
          </p:txBody>
        </p:sp>
        <p:sp>
          <p:nvSpPr>
            <p:cNvPr id="28" name="Text Box 3"/>
            <p:cNvSpPr txBox="1">
              <a:spLocks noChangeArrowheads="1"/>
            </p:cNvSpPr>
            <p:nvPr/>
          </p:nvSpPr>
          <p:spPr bwMode="auto">
            <a:xfrm>
              <a:off x="2500298" y="5067305"/>
              <a:ext cx="301614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 flipH="1">
              <a:off x="2214546" y="5284803"/>
              <a:ext cx="287337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9A609A0-7FA0-4EA5-A508-5BA1151A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22953-A8C2-4E53-B6A0-E26D2EB3850C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1643050"/>
            <a:ext cx="792961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栈</a:t>
            </a:r>
            <a:r>
              <a:rPr kumimoji="1"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和队列都是存放多个数据的容器。通常用于存放临时数据：</a:t>
            </a:r>
            <a:endParaRPr lang="zh-CN" altLang="en-US" sz="22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7224" y="2571744"/>
            <a:ext cx="6643734" cy="104374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如果先放入的数据先处理，则使用</a:t>
            </a:r>
            <a:r>
              <a:rPr lang="zh-CN" altLang="en-US" sz="220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队列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。</a:t>
            </a: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如果后放入的数据先处理，则使用</a:t>
            </a:r>
            <a:r>
              <a:rPr lang="zh-CN" altLang="en-US" sz="220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栈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200"/>
          </a:p>
        </p:txBody>
      </p:sp>
      <p:sp>
        <p:nvSpPr>
          <p:cNvPr id="6" name="Text Box 4" descr="新闻纸"/>
          <p:cNvSpPr txBox="1">
            <a:spLocks noChangeArrowheads="1"/>
          </p:cNvSpPr>
          <p:nvPr/>
        </p:nvSpPr>
        <p:spPr bwMode="auto">
          <a:xfrm>
            <a:off x="285720" y="428604"/>
            <a:ext cx="5357850" cy="584775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3.2.4  </a:t>
            </a:r>
            <a:r>
              <a:rPr kumimoji="1" lang="zh-CN" altLang="en-US" sz="320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用队列求解迷宫问题</a:t>
            </a:r>
            <a:endParaRPr kumimoji="1" lang="zh-CN" altLang="en-US" sz="3200" b="0" dirty="0">
              <a:solidFill>
                <a:schemeClr val="tx1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12EFDEF-1113-4315-9A1C-C15787205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B21A5-7355-4CFA-A413-06AB99F6D956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571472" y="969003"/>
            <a:ext cx="7643866" cy="49000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使用一个队列</a:t>
            </a:r>
            <a:r>
              <a:rPr kumimoji="1"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qu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记录走过的方块，该队列的结构如下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     </a:t>
            </a:r>
            <a:endParaRPr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4276" name="Text Box 5"/>
          <p:cNvSpPr txBox="1">
            <a:spLocks noChangeArrowheads="1"/>
          </p:cNvSpPr>
          <p:nvPr/>
        </p:nvSpPr>
        <p:spPr bwMode="auto">
          <a:xfrm>
            <a:off x="642910" y="1612905"/>
            <a:ext cx="7286676" cy="2856506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/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i,j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方块的位置</a:t>
            </a:r>
          </a:p>
          <a:p>
            <a:pPr algn="l"/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本路径中上一方块在队列中的下标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Box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方块类型</a:t>
            </a:r>
          </a:p>
          <a:p>
            <a:pPr algn="l">
              <a:lnSpc>
                <a:spcPct val="200000"/>
              </a:lnSpc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Box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int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front,rear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队头指针和队尾指针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QuType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定义顺序队类型</a:t>
            </a:r>
          </a:p>
        </p:txBody>
      </p:sp>
      <p:sp>
        <p:nvSpPr>
          <p:cNvPr id="54277" name="Text Box 6"/>
          <p:cNvSpPr txBox="1">
            <a:spLocks noChangeArrowheads="1"/>
          </p:cNvSpPr>
          <p:nvPr/>
        </p:nvSpPr>
        <p:spPr bwMode="auto">
          <a:xfrm>
            <a:off x="285720" y="4786322"/>
            <a:ext cx="8569325" cy="110799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    </a:t>
            </a:r>
            <a:r>
              <a:rPr kumimoji="1" lang="zh-CN" altLang="en-US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这里</a:t>
            </a:r>
            <a:r>
              <a:rPr kumimoji="1" lang="zh-CN" altLang="en-US" sz="22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使用的队列</a:t>
            </a:r>
            <a:r>
              <a:rPr kumimoji="1" lang="en-US" altLang="zh-CN" sz="22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qu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不是环形队列</a:t>
            </a:r>
            <a:r>
              <a:rPr kumimoji="1" lang="zh-CN" altLang="en-US" sz="22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（因为要利用出队的元素找路径），因此在出队时，不会将出队元素真正从队列中删除，因为要利用它输出路径。</a:t>
            </a:r>
            <a:endParaRPr lang="zh-CN" altLang="en-US" sz="22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00034" y="327021"/>
            <a:ext cx="25717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Blip>
                <a:blip r:embed="rId3"/>
              </a:buBlip>
            </a:pP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　数据组织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      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233660F-BC94-4B26-B071-CC8E8E7D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48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2655863" y="2011374"/>
            <a:ext cx="1365252" cy="647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当前方块</a:t>
            </a:r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4179852" y="2151054"/>
            <a:ext cx="43926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：当前方块在队列中的下标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142976" y="2647961"/>
            <a:ext cx="1851025" cy="1739900"/>
            <a:chOff x="1142976" y="2647961"/>
            <a:chExt cx="1851025" cy="1739900"/>
          </a:xfrm>
        </p:grpSpPr>
        <p:sp>
          <p:nvSpPr>
            <p:cNvPr id="210950" name="Freeform 6"/>
            <p:cNvSpPr>
              <a:spLocks/>
            </p:cNvSpPr>
            <p:nvPr/>
          </p:nvSpPr>
          <p:spPr bwMode="auto">
            <a:xfrm>
              <a:off x="2359001" y="2647961"/>
              <a:ext cx="635000" cy="1104900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0" y="696"/>
                </a:cxn>
              </a:cxnLst>
              <a:rect l="0" t="0" r="r" b="b"/>
              <a:pathLst>
                <a:path w="400" h="696">
                  <a:moveTo>
                    <a:pt x="400" y="0"/>
                  </a:moveTo>
                  <a:lnTo>
                    <a:pt x="0" y="696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0951" name="Rectangle 7"/>
            <p:cNvSpPr>
              <a:spLocks noChangeArrowheads="1"/>
            </p:cNvSpPr>
            <p:nvPr/>
          </p:nvSpPr>
          <p:spPr bwMode="auto">
            <a:xfrm>
              <a:off x="1574776" y="3740161"/>
              <a:ext cx="1368425" cy="6477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相邻方块</a:t>
              </a: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10955" name="Text Box 11"/>
            <p:cNvSpPr txBox="1">
              <a:spLocks noChangeArrowheads="1"/>
            </p:cNvSpPr>
            <p:nvPr/>
          </p:nvSpPr>
          <p:spPr bwMode="auto">
            <a:xfrm>
              <a:off x="1142976" y="3883036"/>
              <a:ext cx="28733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01976" y="2647961"/>
            <a:ext cx="1944688" cy="1739900"/>
            <a:chOff x="3301976" y="2647961"/>
            <a:chExt cx="1944688" cy="1739900"/>
          </a:xfrm>
        </p:grpSpPr>
        <p:sp>
          <p:nvSpPr>
            <p:cNvPr id="210953" name="Rectangle 9"/>
            <p:cNvSpPr>
              <a:spLocks noChangeArrowheads="1"/>
            </p:cNvSpPr>
            <p:nvPr/>
          </p:nvSpPr>
          <p:spPr bwMode="auto">
            <a:xfrm>
              <a:off x="3878239" y="3740161"/>
              <a:ext cx="1368425" cy="6477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相邻方块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10954" name="Freeform 10"/>
            <p:cNvSpPr>
              <a:spLocks/>
            </p:cNvSpPr>
            <p:nvPr/>
          </p:nvSpPr>
          <p:spPr bwMode="auto">
            <a:xfrm>
              <a:off x="3692501" y="2647961"/>
              <a:ext cx="622300" cy="1104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2" y="696"/>
                </a:cxn>
              </a:cxnLst>
              <a:rect l="0" t="0" r="r" b="b"/>
              <a:pathLst>
                <a:path w="392" h="696">
                  <a:moveTo>
                    <a:pt x="0" y="0"/>
                  </a:moveTo>
                  <a:lnTo>
                    <a:pt x="392" y="696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0956" name="Text Box 12"/>
            <p:cNvSpPr txBox="1">
              <a:spLocks noChangeArrowheads="1"/>
            </p:cNvSpPr>
            <p:nvPr/>
          </p:nvSpPr>
          <p:spPr bwMode="auto">
            <a:xfrm>
              <a:off x="3301976" y="3883036"/>
              <a:ext cx="5762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+1</a:t>
              </a:r>
              <a:endPara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28662" y="2647961"/>
            <a:ext cx="2301877" cy="2321957"/>
            <a:chOff x="928662" y="2647961"/>
            <a:chExt cx="2301877" cy="2321957"/>
          </a:xfrm>
        </p:grpSpPr>
        <p:sp>
          <p:nvSpPr>
            <p:cNvPr id="210957" name="Text Box 13"/>
            <p:cNvSpPr txBox="1">
              <a:spLocks noChangeArrowheads="1"/>
            </p:cNvSpPr>
            <p:nvPr/>
          </p:nvSpPr>
          <p:spPr bwMode="auto">
            <a:xfrm>
              <a:off x="928662" y="4600586"/>
              <a:ext cx="230187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Qu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].pre=front</a:t>
              </a:r>
            </a:p>
          </p:txBody>
        </p:sp>
        <p:sp>
          <p:nvSpPr>
            <p:cNvPr id="210959" name="Freeform 15"/>
            <p:cNvSpPr>
              <a:spLocks/>
            </p:cNvSpPr>
            <p:nvPr/>
          </p:nvSpPr>
          <p:spPr bwMode="auto">
            <a:xfrm>
              <a:off x="2587602" y="2647961"/>
              <a:ext cx="571500" cy="1066800"/>
            </a:xfrm>
            <a:custGeom>
              <a:avLst/>
              <a:gdLst/>
              <a:ahLst/>
              <a:cxnLst>
                <a:cxn ang="0">
                  <a:pos x="0" y="672"/>
                </a:cxn>
                <a:cxn ang="0">
                  <a:pos x="360" y="0"/>
                </a:cxn>
              </a:cxnLst>
              <a:rect l="0" t="0" r="r" b="b"/>
              <a:pathLst>
                <a:path w="360" h="672">
                  <a:moveTo>
                    <a:pt x="0" y="672"/>
                  </a:moveTo>
                  <a:lnTo>
                    <a:pt x="360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446438" y="2659074"/>
            <a:ext cx="2697197" cy="2314019"/>
            <a:chOff x="3446438" y="2659074"/>
            <a:chExt cx="2697197" cy="2314019"/>
          </a:xfrm>
        </p:grpSpPr>
        <p:sp>
          <p:nvSpPr>
            <p:cNvPr id="210958" name="Text Box 14"/>
            <p:cNvSpPr txBox="1">
              <a:spLocks noChangeArrowheads="1"/>
            </p:cNvSpPr>
            <p:nvPr/>
          </p:nvSpPr>
          <p:spPr bwMode="auto">
            <a:xfrm>
              <a:off x="3446438" y="4603761"/>
              <a:ext cx="269719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Qu[i+1].pre=front</a:t>
              </a:r>
            </a:p>
          </p:txBody>
        </p:sp>
        <p:sp>
          <p:nvSpPr>
            <p:cNvPr id="210960" name="Line 16"/>
            <p:cNvSpPr>
              <a:spLocks noChangeShapeType="1"/>
            </p:cNvSpPr>
            <p:nvPr/>
          </p:nvSpPr>
          <p:spPr bwMode="auto">
            <a:xfrm flipH="1" flipV="1">
              <a:off x="3519464" y="2659074"/>
              <a:ext cx="574675" cy="10810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300038" y="214290"/>
            <a:ext cx="255745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Blip>
                <a:blip r:embed="rId3"/>
              </a:buBlip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算法设计</a:t>
            </a:r>
            <a:r>
              <a:rPr kumimoji="1" lang="zh-CN" alt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    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00100" y="1000108"/>
            <a:ext cx="6429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首先将入口进队。出队一个方块，考察如下：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822399" y="2814576"/>
            <a:ext cx="5857916" cy="614424"/>
            <a:chOff x="1822399" y="2814576"/>
            <a:chExt cx="5857916" cy="614424"/>
          </a:xfrm>
        </p:grpSpPr>
        <p:sp>
          <p:nvSpPr>
            <p:cNvPr id="17" name="下弧形箭头 16"/>
            <p:cNvSpPr/>
            <p:nvPr/>
          </p:nvSpPr>
          <p:spPr bwMode="auto">
            <a:xfrm>
              <a:off x="1822399" y="2928934"/>
              <a:ext cx="3000396" cy="500066"/>
            </a:xfrm>
            <a:prstGeom prst="curvedUp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22795" y="2814576"/>
              <a:ext cx="28575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考察所有相邻可走方块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88643E4-0B58-4280-9FA6-4FC7C73B5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49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14348" y="571480"/>
            <a:ext cx="8077200" cy="535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　　队列可以采用与线性表相同的存储结构。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579667" y="1963739"/>
            <a:ext cx="99220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队列</a:t>
            </a:r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2444729" y="2466976"/>
            <a:ext cx="423863" cy="660400"/>
          </a:xfrm>
          <a:custGeom>
            <a:avLst/>
            <a:gdLst/>
            <a:ahLst/>
            <a:cxnLst>
              <a:cxn ang="0">
                <a:pos x="267" y="0"/>
              </a:cxn>
              <a:cxn ang="0">
                <a:pos x="0" y="416"/>
              </a:cxn>
            </a:cxnLst>
            <a:rect l="0" t="0" r="r" b="b"/>
            <a:pathLst>
              <a:path w="267" h="416">
                <a:moveTo>
                  <a:pt x="267" y="0"/>
                </a:moveTo>
                <a:lnTo>
                  <a:pt x="0" y="416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3371829" y="2466976"/>
            <a:ext cx="406400" cy="584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" y="368"/>
              </a:cxn>
            </a:cxnLst>
            <a:rect l="0" t="0" r="r" b="b"/>
            <a:pathLst>
              <a:path w="256" h="368">
                <a:moveTo>
                  <a:pt x="0" y="0"/>
                </a:moveTo>
                <a:lnTo>
                  <a:pt x="256" y="368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643042" y="3114676"/>
            <a:ext cx="15128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顺序队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514704" y="3114676"/>
            <a:ext cx="108108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链队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000628" y="1963739"/>
            <a:ext cx="135732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027592" y="3114676"/>
            <a:ext cx="143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存储结构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5603854" y="2395539"/>
            <a:ext cx="0" cy="719137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8755B187-0259-458A-A6BA-97BEDA56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2" name="Rectangle 4"/>
          <p:cNvSpPr>
            <a:spLocks noChangeArrowheads="1"/>
          </p:cNvSpPr>
          <p:nvPr/>
        </p:nvSpPr>
        <p:spPr bwMode="auto">
          <a:xfrm>
            <a:off x="3584575" y="620713"/>
            <a:ext cx="755650" cy="4683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入口</a:t>
            </a:r>
          </a:p>
        </p:txBody>
      </p:sp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3135313" y="620713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11974" name="Rectangle 6"/>
          <p:cNvSpPr>
            <a:spLocks noChangeArrowheads="1"/>
          </p:cNvSpPr>
          <p:nvPr/>
        </p:nvSpPr>
        <p:spPr bwMode="auto">
          <a:xfrm>
            <a:off x="2411413" y="1447800"/>
            <a:ext cx="755650" cy="4683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方块</a:t>
            </a:r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4716463" y="1484313"/>
            <a:ext cx="755650" cy="4683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方块</a:t>
            </a:r>
          </a:p>
        </p:txBody>
      </p:sp>
      <p:sp>
        <p:nvSpPr>
          <p:cNvPr id="211976" name="Rectangle 8"/>
          <p:cNvSpPr>
            <a:spLocks noChangeArrowheads="1"/>
          </p:cNvSpPr>
          <p:nvPr/>
        </p:nvSpPr>
        <p:spPr bwMode="auto">
          <a:xfrm>
            <a:off x="1763713" y="2455863"/>
            <a:ext cx="755650" cy="4683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方块</a:t>
            </a:r>
          </a:p>
        </p:txBody>
      </p:sp>
      <p:sp>
        <p:nvSpPr>
          <p:cNvPr id="211977" name="Rectangle 9"/>
          <p:cNvSpPr>
            <a:spLocks noChangeArrowheads="1"/>
          </p:cNvSpPr>
          <p:nvPr/>
        </p:nvSpPr>
        <p:spPr bwMode="auto">
          <a:xfrm>
            <a:off x="3132138" y="2455863"/>
            <a:ext cx="755650" cy="4683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方块</a:t>
            </a:r>
          </a:p>
        </p:txBody>
      </p:sp>
      <p:sp>
        <p:nvSpPr>
          <p:cNvPr id="211978" name="Freeform 10"/>
          <p:cNvSpPr>
            <a:spLocks/>
          </p:cNvSpPr>
          <p:nvPr/>
        </p:nvSpPr>
        <p:spPr bwMode="auto">
          <a:xfrm>
            <a:off x="3132138" y="1085850"/>
            <a:ext cx="512762" cy="398463"/>
          </a:xfrm>
          <a:custGeom>
            <a:avLst/>
            <a:gdLst/>
            <a:ahLst/>
            <a:cxnLst>
              <a:cxn ang="0">
                <a:pos x="0" y="251"/>
              </a:cxn>
              <a:cxn ang="0">
                <a:pos x="323" y="0"/>
              </a:cxn>
            </a:cxnLst>
            <a:rect l="0" t="0" r="r" b="b"/>
            <a:pathLst>
              <a:path w="323" h="251">
                <a:moveTo>
                  <a:pt x="0" y="251"/>
                </a:moveTo>
                <a:lnTo>
                  <a:pt x="323" y="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1980" name="Freeform 12"/>
          <p:cNvSpPr>
            <a:spLocks/>
          </p:cNvSpPr>
          <p:nvPr/>
        </p:nvSpPr>
        <p:spPr bwMode="auto">
          <a:xfrm>
            <a:off x="2184400" y="1916113"/>
            <a:ext cx="371475" cy="528637"/>
          </a:xfrm>
          <a:custGeom>
            <a:avLst/>
            <a:gdLst/>
            <a:ahLst/>
            <a:cxnLst>
              <a:cxn ang="0">
                <a:pos x="0" y="333"/>
              </a:cxn>
              <a:cxn ang="0">
                <a:pos x="234" y="0"/>
              </a:cxn>
            </a:cxnLst>
            <a:rect l="0" t="0" r="r" b="b"/>
            <a:pathLst>
              <a:path w="234" h="333">
                <a:moveTo>
                  <a:pt x="0" y="333"/>
                </a:moveTo>
                <a:lnTo>
                  <a:pt x="234" y="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1981" name="Freeform 13"/>
          <p:cNvSpPr>
            <a:spLocks/>
          </p:cNvSpPr>
          <p:nvPr/>
        </p:nvSpPr>
        <p:spPr bwMode="auto">
          <a:xfrm>
            <a:off x="2987675" y="1916113"/>
            <a:ext cx="434975" cy="541337"/>
          </a:xfrm>
          <a:custGeom>
            <a:avLst/>
            <a:gdLst/>
            <a:ahLst/>
            <a:cxnLst>
              <a:cxn ang="0">
                <a:pos x="274" y="341"/>
              </a:cxn>
              <a:cxn ang="0">
                <a:pos x="0" y="0"/>
              </a:cxn>
            </a:cxnLst>
            <a:rect l="0" t="0" r="r" b="b"/>
            <a:pathLst>
              <a:path w="274" h="341">
                <a:moveTo>
                  <a:pt x="274" y="341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1982" name="Text Box 14"/>
          <p:cNvSpPr txBox="1">
            <a:spLocks noChangeArrowheads="1"/>
          </p:cNvSpPr>
          <p:nvPr/>
        </p:nvSpPr>
        <p:spPr bwMode="auto">
          <a:xfrm>
            <a:off x="1403350" y="3284538"/>
            <a:ext cx="1152525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ea typeface="宋体" charset="-122"/>
                <a:cs typeface="Consolas" pitchFamily="49" charset="0"/>
              </a:rPr>
              <a:t>……</a:t>
            </a:r>
          </a:p>
        </p:txBody>
      </p:sp>
      <p:sp>
        <p:nvSpPr>
          <p:cNvPr id="211983" name="Rectangle 15"/>
          <p:cNvSpPr>
            <a:spLocks noChangeArrowheads="1"/>
          </p:cNvSpPr>
          <p:nvPr/>
        </p:nvSpPr>
        <p:spPr bwMode="auto">
          <a:xfrm>
            <a:off x="4067175" y="2455863"/>
            <a:ext cx="755650" cy="4683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方块</a:t>
            </a:r>
          </a:p>
        </p:txBody>
      </p:sp>
      <p:sp>
        <p:nvSpPr>
          <p:cNvPr id="211984" name="Rectangle 16"/>
          <p:cNvSpPr>
            <a:spLocks noChangeArrowheads="1"/>
          </p:cNvSpPr>
          <p:nvPr/>
        </p:nvSpPr>
        <p:spPr bwMode="auto">
          <a:xfrm>
            <a:off x="5435600" y="2455863"/>
            <a:ext cx="755650" cy="4683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方块</a:t>
            </a:r>
          </a:p>
        </p:txBody>
      </p:sp>
      <p:sp>
        <p:nvSpPr>
          <p:cNvPr id="211985" name="Rectangle 17"/>
          <p:cNvSpPr>
            <a:spLocks noChangeArrowheads="1"/>
          </p:cNvSpPr>
          <p:nvPr/>
        </p:nvSpPr>
        <p:spPr bwMode="auto">
          <a:xfrm>
            <a:off x="3276600" y="3608388"/>
            <a:ext cx="719138" cy="4683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方块</a:t>
            </a:r>
          </a:p>
        </p:txBody>
      </p:sp>
      <p:sp>
        <p:nvSpPr>
          <p:cNvPr id="211986" name="Rectangle 18"/>
          <p:cNvSpPr>
            <a:spLocks noChangeArrowheads="1"/>
          </p:cNvSpPr>
          <p:nvPr/>
        </p:nvSpPr>
        <p:spPr bwMode="auto">
          <a:xfrm>
            <a:off x="4645025" y="3608388"/>
            <a:ext cx="755650" cy="46831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出口</a:t>
            </a:r>
          </a:p>
        </p:txBody>
      </p:sp>
      <p:sp>
        <p:nvSpPr>
          <p:cNvPr id="211987" name="Freeform 19"/>
          <p:cNvSpPr>
            <a:spLocks/>
          </p:cNvSpPr>
          <p:nvPr/>
        </p:nvSpPr>
        <p:spPr bwMode="auto">
          <a:xfrm>
            <a:off x="3740150" y="2924175"/>
            <a:ext cx="544513" cy="676275"/>
          </a:xfrm>
          <a:custGeom>
            <a:avLst/>
            <a:gdLst/>
            <a:ahLst/>
            <a:cxnLst>
              <a:cxn ang="0">
                <a:pos x="0" y="426"/>
              </a:cxn>
              <a:cxn ang="0">
                <a:pos x="343" y="0"/>
              </a:cxn>
            </a:cxnLst>
            <a:rect l="0" t="0" r="r" b="b"/>
            <a:pathLst>
              <a:path w="343" h="426">
                <a:moveTo>
                  <a:pt x="0" y="426"/>
                </a:moveTo>
                <a:lnTo>
                  <a:pt x="343" y="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267200" y="1098550"/>
            <a:ext cx="736600" cy="2501900"/>
            <a:chOff x="4267200" y="1098550"/>
            <a:chExt cx="736600" cy="2501900"/>
          </a:xfrm>
        </p:grpSpPr>
        <p:sp>
          <p:nvSpPr>
            <p:cNvPr id="211979" name="Freeform 11"/>
            <p:cNvSpPr>
              <a:spLocks/>
            </p:cNvSpPr>
            <p:nvPr/>
          </p:nvSpPr>
          <p:spPr bwMode="auto">
            <a:xfrm>
              <a:off x="4267200" y="1098550"/>
              <a:ext cx="450850" cy="387350"/>
            </a:xfrm>
            <a:custGeom>
              <a:avLst/>
              <a:gdLst/>
              <a:ahLst/>
              <a:cxnLst>
                <a:cxn ang="0">
                  <a:pos x="284" y="244"/>
                </a:cxn>
                <a:cxn ang="0">
                  <a:pos x="0" y="0"/>
                </a:cxn>
              </a:cxnLst>
              <a:rect l="0" t="0" r="r" b="b"/>
              <a:pathLst>
                <a:path w="284" h="244">
                  <a:moveTo>
                    <a:pt x="284" y="244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1988" name="Freeform 20"/>
            <p:cNvSpPr>
              <a:spLocks/>
            </p:cNvSpPr>
            <p:nvPr/>
          </p:nvSpPr>
          <p:spPr bwMode="auto">
            <a:xfrm>
              <a:off x="4502150" y="2924175"/>
              <a:ext cx="501650" cy="676275"/>
            </a:xfrm>
            <a:custGeom>
              <a:avLst/>
              <a:gdLst/>
              <a:ahLst/>
              <a:cxnLst>
                <a:cxn ang="0">
                  <a:pos x="316" y="426"/>
                </a:cxn>
                <a:cxn ang="0">
                  <a:pos x="0" y="0"/>
                </a:cxn>
              </a:cxnLst>
              <a:rect l="0" t="0" r="r" b="b"/>
              <a:pathLst>
                <a:path w="316" h="426">
                  <a:moveTo>
                    <a:pt x="316" y="426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1989" name="Freeform 21"/>
            <p:cNvSpPr>
              <a:spLocks/>
            </p:cNvSpPr>
            <p:nvPr/>
          </p:nvSpPr>
          <p:spPr bwMode="auto">
            <a:xfrm>
              <a:off x="4457700" y="1949450"/>
              <a:ext cx="419100" cy="501650"/>
            </a:xfrm>
            <a:custGeom>
              <a:avLst/>
              <a:gdLst/>
              <a:ahLst/>
              <a:cxnLst>
                <a:cxn ang="0">
                  <a:pos x="0" y="316"/>
                </a:cxn>
                <a:cxn ang="0">
                  <a:pos x="264" y="0"/>
                </a:cxn>
              </a:cxnLst>
              <a:rect l="0" t="0" r="r" b="b"/>
              <a:pathLst>
                <a:path w="264" h="316">
                  <a:moveTo>
                    <a:pt x="0" y="316"/>
                  </a:moveTo>
                  <a:lnTo>
                    <a:pt x="264" y="0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11990" name="Freeform 22"/>
          <p:cNvSpPr>
            <a:spLocks/>
          </p:cNvSpPr>
          <p:nvPr/>
        </p:nvSpPr>
        <p:spPr bwMode="auto">
          <a:xfrm>
            <a:off x="5295900" y="1955800"/>
            <a:ext cx="482600" cy="495300"/>
          </a:xfrm>
          <a:custGeom>
            <a:avLst/>
            <a:gdLst/>
            <a:ahLst/>
            <a:cxnLst>
              <a:cxn ang="0">
                <a:pos x="304" y="312"/>
              </a:cxn>
              <a:cxn ang="0">
                <a:pos x="0" y="0"/>
              </a:cxn>
            </a:cxnLst>
            <a:rect l="0" t="0" r="r" b="b"/>
            <a:pathLst>
              <a:path w="304" h="312">
                <a:moveTo>
                  <a:pt x="304" y="312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1991" name="Text Box 23"/>
          <p:cNvSpPr txBox="1">
            <a:spLocks noChangeArrowheads="1"/>
          </p:cNvSpPr>
          <p:nvPr/>
        </p:nvSpPr>
        <p:spPr bwMode="auto">
          <a:xfrm>
            <a:off x="827088" y="4652963"/>
            <a:ext cx="7416800" cy="93871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所有搜索过的方块都在队列中。</a:t>
            </a:r>
          </a:p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最后通过队列找出从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出口 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入口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的一条迷宫路径。</a:t>
            </a:r>
            <a:endParaRPr lang="en-US" altLang="zh-CN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3" name="右箭头 22"/>
          <p:cNvSpPr/>
          <p:nvPr/>
        </p:nvSpPr>
        <p:spPr bwMode="auto">
          <a:xfrm>
            <a:off x="1428728" y="1643050"/>
            <a:ext cx="5357850" cy="142876"/>
          </a:xfrm>
          <a:prstGeom prst="rightArrow">
            <a:avLst/>
          </a:prstGeom>
          <a:ln>
            <a:headEnd/>
            <a:tailEnd type="triangl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右箭头 23"/>
          <p:cNvSpPr/>
          <p:nvPr/>
        </p:nvSpPr>
        <p:spPr bwMode="auto">
          <a:xfrm>
            <a:off x="1428728" y="2643182"/>
            <a:ext cx="5357850" cy="142876"/>
          </a:xfrm>
          <a:prstGeom prst="rightArrow">
            <a:avLst/>
          </a:prstGeom>
          <a:ln>
            <a:headEnd/>
            <a:tailEnd type="triangl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右箭头 24"/>
          <p:cNvSpPr/>
          <p:nvPr/>
        </p:nvSpPr>
        <p:spPr bwMode="auto">
          <a:xfrm>
            <a:off x="1500166" y="3786190"/>
            <a:ext cx="5357850" cy="142876"/>
          </a:xfrm>
          <a:prstGeom prst="rightArrow">
            <a:avLst/>
          </a:prstGeom>
          <a:ln>
            <a:headEnd/>
            <a:tailEnd type="triangl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5B4588C-67DD-4917-9B67-5397866F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50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119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119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86" grpId="0" animBg="1"/>
      <p:bldP spid="211991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8" name="Text Box 10"/>
          <p:cNvSpPr txBox="1">
            <a:spLocks noChangeArrowheads="1"/>
          </p:cNvSpPr>
          <p:nvPr/>
        </p:nvSpPr>
        <p:spPr bwMode="auto">
          <a:xfrm>
            <a:off x="1476375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37579" name="Text Box 11"/>
          <p:cNvSpPr txBox="1">
            <a:spLocks noChangeArrowheads="1"/>
          </p:cNvSpPr>
          <p:nvPr/>
        </p:nvSpPr>
        <p:spPr bwMode="auto">
          <a:xfrm>
            <a:off x="1835150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37580" name="Text Box 12"/>
          <p:cNvSpPr txBox="1">
            <a:spLocks noChangeArrowheads="1"/>
          </p:cNvSpPr>
          <p:nvPr/>
        </p:nvSpPr>
        <p:spPr bwMode="auto">
          <a:xfrm>
            <a:off x="2195513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37581" name="Text Box 13"/>
          <p:cNvSpPr txBox="1">
            <a:spLocks noChangeArrowheads="1"/>
          </p:cNvSpPr>
          <p:nvPr/>
        </p:nvSpPr>
        <p:spPr bwMode="auto">
          <a:xfrm>
            <a:off x="2593975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237582" name="Text Box 14"/>
          <p:cNvSpPr txBox="1">
            <a:spLocks noChangeArrowheads="1"/>
          </p:cNvSpPr>
          <p:nvPr/>
        </p:nvSpPr>
        <p:spPr bwMode="auto">
          <a:xfrm>
            <a:off x="2952750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37583" name="Text Box 15"/>
          <p:cNvSpPr txBox="1">
            <a:spLocks noChangeArrowheads="1"/>
          </p:cNvSpPr>
          <p:nvPr/>
        </p:nvSpPr>
        <p:spPr bwMode="auto">
          <a:xfrm>
            <a:off x="3313113" y="-31750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1547813" y="2349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1908176" y="2349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2268538" y="2349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2628901" y="2349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2987676" y="2349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77" name="Rectangle 9"/>
          <p:cNvSpPr>
            <a:spLocks noChangeArrowheads="1"/>
          </p:cNvSpPr>
          <p:nvPr/>
        </p:nvSpPr>
        <p:spPr bwMode="auto">
          <a:xfrm>
            <a:off x="3348038" y="2349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84" name="Text Box 16"/>
          <p:cNvSpPr txBox="1">
            <a:spLocks noChangeArrowheads="1"/>
          </p:cNvSpPr>
          <p:nvPr/>
        </p:nvSpPr>
        <p:spPr bwMode="auto">
          <a:xfrm>
            <a:off x="1042988" y="258763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37585" name="Rectangle 17"/>
          <p:cNvSpPr>
            <a:spLocks noChangeArrowheads="1"/>
          </p:cNvSpPr>
          <p:nvPr/>
        </p:nvSpPr>
        <p:spPr bwMode="auto">
          <a:xfrm>
            <a:off x="1547813" y="5953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86" name="Rectangle 18"/>
          <p:cNvSpPr>
            <a:spLocks noChangeArrowheads="1"/>
          </p:cNvSpPr>
          <p:nvPr/>
        </p:nvSpPr>
        <p:spPr bwMode="auto">
          <a:xfrm>
            <a:off x="1908176" y="5953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  <a:sym typeface="Wingdings"/>
              </a:rPr>
              <a:t></a:t>
            </a:r>
            <a:endParaRPr lang="zh-CN" altLang="zh-CN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87" name="Rectangle 19"/>
          <p:cNvSpPr>
            <a:spLocks noChangeArrowheads="1"/>
          </p:cNvSpPr>
          <p:nvPr/>
        </p:nvSpPr>
        <p:spPr bwMode="auto">
          <a:xfrm>
            <a:off x="2268538" y="5953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88" name="Rectangle 20"/>
          <p:cNvSpPr>
            <a:spLocks noChangeArrowheads="1"/>
          </p:cNvSpPr>
          <p:nvPr/>
        </p:nvSpPr>
        <p:spPr bwMode="auto">
          <a:xfrm>
            <a:off x="2628901" y="5953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89" name="Rectangle 21"/>
          <p:cNvSpPr>
            <a:spLocks noChangeArrowheads="1"/>
          </p:cNvSpPr>
          <p:nvPr/>
        </p:nvSpPr>
        <p:spPr bwMode="auto">
          <a:xfrm>
            <a:off x="2987676" y="5953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90" name="Rectangle 22"/>
          <p:cNvSpPr>
            <a:spLocks noChangeArrowheads="1"/>
          </p:cNvSpPr>
          <p:nvPr/>
        </p:nvSpPr>
        <p:spPr bwMode="auto">
          <a:xfrm>
            <a:off x="3348038" y="5953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91" name="Text Box 23"/>
          <p:cNvSpPr txBox="1">
            <a:spLocks noChangeArrowheads="1"/>
          </p:cNvSpPr>
          <p:nvPr/>
        </p:nvSpPr>
        <p:spPr bwMode="auto">
          <a:xfrm>
            <a:off x="1042988" y="619126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37592" name="Rectangle 24"/>
          <p:cNvSpPr>
            <a:spLocks noChangeArrowheads="1"/>
          </p:cNvSpPr>
          <p:nvPr/>
        </p:nvSpPr>
        <p:spPr bwMode="auto">
          <a:xfrm>
            <a:off x="1547813" y="9556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93" name="Rectangle 25"/>
          <p:cNvSpPr>
            <a:spLocks noChangeArrowheads="1"/>
          </p:cNvSpPr>
          <p:nvPr/>
        </p:nvSpPr>
        <p:spPr bwMode="auto">
          <a:xfrm>
            <a:off x="1908176" y="9556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94" name="Rectangle 26"/>
          <p:cNvSpPr>
            <a:spLocks noChangeArrowheads="1"/>
          </p:cNvSpPr>
          <p:nvPr/>
        </p:nvSpPr>
        <p:spPr bwMode="auto">
          <a:xfrm>
            <a:off x="2268538" y="9556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95" name="Rectangle 27"/>
          <p:cNvSpPr>
            <a:spLocks noChangeArrowheads="1"/>
          </p:cNvSpPr>
          <p:nvPr/>
        </p:nvSpPr>
        <p:spPr bwMode="auto">
          <a:xfrm>
            <a:off x="2628901" y="9556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96" name="Rectangle 28"/>
          <p:cNvSpPr>
            <a:spLocks noChangeArrowheads="1"/>
          </p:cNvSpPr>
          <p:nvPr/>
        </p:nvSpPr>
        <p:spPr bwMode="auto">
          <a:xfrm>
            <a:off x="2987676" y="9556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97" name="Rectangle 29"/>
          <p:cNvSpPr>
            <a:spLocks noChangeArrowheads="1"/>
          </p:cNvSpPr>
          <p:nvPr/>
        </p:nvSpPr>
        <p:spPr bwMode="auto">
          <a:xfrm>
            <a:off x="3348038" y="9556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598" name="Text Box 30"/>
          <p:cNvSpPr txBox="1">
            <a:spLocks noChangeArrowheads="1"/>
          </p:cNvSpPr>
          <p:nvPr/>
        </p:nvSpPr>
        <p:spPr bwMode="auto">
          <a:xfrm>
            <a:off x="1042988" y="979488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37599" name="Rectangle 31"/>
          <p:cNvSpPr>
            <a:spLocks noChangeArrowheads="1"/>
          </p:cNvSpPr>
          <p:nvPr/>
        </p:nvSpPr>
        <p:spPr bwMode="auto">
          <a:xfrm>
            <a:off x="1547813" y="13144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00" name="Rectangle 32"/>
          <p:cNvSpPr>
            <a:spLocks noChangeArrowheads="1"/>
          </p:cNvSpPr>
          <p:nvPr/>
        </p:nvSpPr>
        <p:spPr bwMode="auto">
          <a:xfrm>
            <a:off x="1908176" y="13144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01" name="Rectangle 33"/>
          <p:cNvSpPr>
            <a:spLocks noChangeArrowheads="1"/>
          </p:cNvSpPr>
          <p:nvPr/>
        </p:nvSpPr>
        <p:spPr bwMode="auto">
          <a:xfrm>
            <a:off x="2268538" y="13144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02" name="Rectangle 34"/>
          <p:cNvSpPr>
            <a:spLocks noChangeArrowheads="1"/>
          </p:cNvSpPr>
          <p:nvPr/>
        </p:nvSpPr>
        <p:spPr bwMode="auto">
          <a:xfrm>
            <a:off x="2628901" y="13144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03" name="Rectangle 35"/>
          <p:cNvSpPr>
            <a:spLocks noChangeArrowheads="1"/>
          </p:cNvSpPr>
          <p:nvPr/>
        </p:nvSpPr>
        <p:spPr bwMode="auto">
          <a:xfrm>
            <a:off x="2987676" y="13144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04" name="Rectangle 36"/>
          <p:cNvSpPr>
            <a:spLocks noChangeArrowheads="1"/>
          </p:cNvSpPr>
          <p:nvPr/>
        </p:nvSpPr>
        <p:spPr bwMode="auto">
          <a:xfrm>
            <a:off x="3348038" y="1314451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05" name="Text Box 37"/>
          <p:cNvSpPr txBox="1">
            <a:spLocks noChangeArrowheads="1"/>
          </p:cNvSpPr>
          <p:nvPr/>
        </p:nvSpPr>
        <p:spPr bwMode="auto">
          <a:xfrm>
            <a:off x="1042988" y="1338263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37606" name="Rectangle 38"/>
          <p:cNvSpPr>
            <a:spLocks noChangeArrowheads="1"/>
          </p:cNvSpPr>
          <p:nvPr/>
        </p:nvSpPr>
        <p:spPr bwMode="auto">
          <a:xfrm>
            <a:off x="1547813" y="16748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07" name="Rectangle 39"/>
          <p:cNvSpPr>
            <a:spLocks noChangeArrowheads="1"/>
          </p:cNvSpPr>
          <p:nvPr/>
        </p:nvSpPr>
        <p:spPr bwMode="auto">
          <a:xfrm>
            <a:off x="1908176" y="16748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08" name="Rectangle 40"/>
          <p:cNvSpPr>
            <a:spLocks noChangeArrowheads="1"/>
          </p:cNvSpPr>
          <p:nvPr/>
        </p:nvSpPr>
        <p:spPr bwMode="auto">
          <a:xfrm>
            <a:off x="2268538" y="16748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09" name="Rectangle 41"/>
          <p:cNvSpPr>
            <a:spLocks noChangeArrowheads="1"/>
          </p:cNvSpPr>
          <p:nvPr/>
        </p:nvSpPr>
        <p:spPr bwMode="auto">
          <a:xfrm>
            <a:off x="2628901" y="16748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10" name="Rectangle 42"/>
          <p:cNvSpPr>
            <a:spLocks noChangeArrowheads="1"/>
          </p:cNvSpPr>
          <p:nvPr/>
        </p:nvSpPr>
        <p:spPr bwMode="auto">
          <a:xfrm>
            <a:off x="2987676" y="1674813"/>
            <a:ext cx="369878" cy="36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</a:t>
            </a:r>
            <a:endParaRPr lang="zh-CN" altLang="zh-CN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11" name="Rectangle 43"/>
          <p:cNvSpPr>
            <a:spLocks noChangeArrowheads="1"/>
          </p:cNvSpPr>
          <p:nvPr/>
        </p:nvSpPr>
        <p:spPr bwMode="auto">
          <a:xfrm>
            <a:off x="3348038" y="1674813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12" name="Text Box 44"/>
          <p:cNvSpPr txBox="1">
            <a:spLocks noChangeArrowheads="1"/>
          </p:cNvSpPr>
          <p:nvPr/>
        </p:nvSpPr>
        <p:spPr bwMode="auto">
          <a:xfrm>
            <a:off x="1042988" y="1698626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37613" name="Rectangle 45"/>
          <p:cNvSpPr>
            <a:spLocks noChangeArrowheads="1"/>
          </p:cNvSpPr>
          <p:nvPr/>
        </p:nvSpPr>
        <p:spPr bwMode="auto">
          <a:xfrm>
            <a:off x="1547813" y="20351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14" name="Rectangle 46"/>
          <p:cNvSpPr>
            <a:spLocks noChangeArrowheads="1"/>
          </p:cNvSpPr>
          <p:nvPr/>
        </p:nvSpPr>
        <p:spPr bwMode="auto">
          <a:xfrm>
            <a:off x="1908176" y="20351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15" name="Rectangle 47"/>
          <p:cNvSpPr>
            <a:spLocks noChangeArrowheads="1"/>
          </p:cNvSpPr>
          <p:nvPr/>
        </p:nvSpPr>
        <p:spPr bwMode="auto">
          <a:xfrm>
            <a:off x="2268538" y="20351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16" name="Rectangle 48"/>
          <p:cNvSpPr>
            <a:spLocks noChangeArrowheads="1"/>
          </p:cNvSpPr>
          <p:nvPr/>
        </p:nvSpPr>
        <p:spPr bwMode="auto">
          <a:xfrm>
            <a:off x="2628901" y="20351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17" name="Rectangle 49"/>
          <p:cNvSpPr>
            <a:spLocks noChangeArrowheads="1"/>
          </p:cNvSpPr>
          <p:nvPr/>
        </p:nvSpPr>
        <p:spPr bwMode="auto">
          <a:xfrm>
            <a:off x="2987676" y="20351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18" name="Rectangle 50"/>
          <p:cNvSpPr>
            <a:spLocks noChangeArrowheads="1"/>
          </p:cNvSpPr>
          <p:nvPr/>
        </p:nvSpPr>
        <p:spPr bwMode="auto">
          <a:xfrm>
            <a:off x="3348038" y="2035176"/>
            <a:ext cx="3603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19" name="Text Box 51"/>
          <p:cNvSpPr txBox="1">
            <a:spLocks noChangeArrowheads="1"/>
          </p:cNvSpPr>
          <p:nvPr/>
        </p:nvSpPr>
        <p:spPr bwMode="auto">
          <a:xfrm>
            <a:off x="1042988" y="2058988"/>
            <a:ext cx="431800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37620" name="Text Box 52"/>
          <p:cNvSpPr txBox="1">
            <a:spLocks noChangeArrowheads="1"/>
          </p:cNvSpPr>
          <p:nvPr/>
        </p:nvSpPr>
        <p:spPr bwMode="auto">
          <a:xfrm>
            <a:off x="4356100" y="90488"/>
            <a:ext cx="4573617" cy="20313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mg[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M+2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N+2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]=     //M=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4,N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=4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{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{1, 1, 1, 1, 1, 1},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{1, 0, 0, 0, 1, 1},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{1, 0, 1, 0, 0, 1},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{1, 0, 0, 0, 1, 1},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{1, 1, 0, 0, 0, 1},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{1, 1, 1, 1, 1, 1}  };</a:t>
            </a:r>
          </a:p>
        </p:txBody>
      </p:sp>
      <p:sp>
        <p:nvSpPr>
          <p:cNvPr id="237622" name="Line 54"/>
          <p:cNvSpPr>
            <a:spLocks noChangeShapeType="1"/>
          </p:cNvSpPr>
          <p:nvPr/>
        </p:nvSpPr>
        <p:spPr bwMode="auto">
          <a:xfrm>
            <a:off x="1550958" y="2738438"/>
            <a:ext cx="647700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21" name="Text Box 53"/>
          <p:cNvSpPr txBox="1">
            <a:spLocks noChangeArrowheads="1"/>
          </p:cNvSpPr>
          <p:nvPr/>
        </p:nvSpPr>
        <p:spPr bwMode="auto">
          <a:xfrm>
            <a:off x="2227232" y="2549525"/>
            <a:ext cx="1487511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0:(1,1) -1</a:t>
            </a:r>
          </a:p>
        </p:txBody>
      </p:sp>
      <p:sp>
        <p:nvSpPr>
          <p:cNvPr id="237624" name="Text Box 56"/>
          <p:cNvSpPr txBox="1">
            <a:spLocks noChangeArrowheads="1"/>
          </p:cNvSpPr>
          <p:nvPr/>
        </p:nvSpPr>
        <p:spPr bwMode="auto">
          <a:xfrm>
            <a:off x="573058" y="2527300"/>
            <a:ext cx="11525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入口</a:t>
            </a:r>
          </a:p>
        </p:txBody>
      </p:sp>
      <p:sp>
        <p:nvSpPr>
          <p:cNvPr id="237626" name="Text Box 58"/>
          <p:cNvSpPr txBox="1">
            <a:spLocks noChangeArrowheads="1"/>
          </p:cNvSpPr>
          <p:nvPr/>
        </p:nvSpPr>
        <p:spPr bwMode="auto">
          <a:xfrm>
            <a:off x="3000364" y="3197225"/>
            <a:ext cx="1409729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2:(2,1) 0</a:t>
            </a:r>
          </a:p>
        </p:txBody>
      </p:sp>
      <p:sp>
        <p:nvSpPr>
          <p:cNvPr id="237625" name="Text Box 57"/>
          <p:cNvSpPr txBox="1">
            <a:spLocks noChangeArrowheads="1"/>
          </p:cNvSpPr>
          <p:nvPr/>
        </p:nvSpPr>
        <p:spPr bwMode="auto">
          <a:xfrm>
            <a:off x="933419" y="3197225"/>
            <a:ext cx="142400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1:(1,2) 0</a:t>
            </a:r>
          </a:p>
        </p:txBody>
      </p:sp>
      <p:sp>
        <p:nvSpPr>
          <p:cNvPr id="237627" name="Line 59"/>
          <p:cNvSpPr>
            <a:spLocks noChangeShapeType="1"/>
          </p:cNvSpPr>
          <p:nvPr/>
        </p:nvSpPr>
        <p:spPr bwMode="auto">
          <a:xfrm flipH="1">
            <a:off x="2011333" y="2909888"/>
            <a:ext cx="360362" cy="360363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28" name="Line 60"/>
          <p:cNvSpPr>
            <a:spLocks noChangeShapeType="1"/>
          </p:cNvSpPr>
          <p:nvPr/>
        </p:nvSpPr>
        <p:spPr bwMode="auto">
          <a:xfrm>
            <a:off x="2947958" y="2909888"/>
            <a:ext cx="287337" cy="360363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29" name="Text Box 61"/>
          <p:cNvSpPr txBox="1">
            <a:spLocks noChangeArrowheads="1"/>
          </p:cNvSpPr>
          <p:nvPr/>
        </p:nvSpPr>
        <p:spPr bwMode="auto">
          <a:xfrm>
            <a:off x="931831" y="3773488"/>
            <a:ext cx="1425591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3:(1,3) 1</a:t>
            </a:r>
          </a:p>
        </p:txBody>
      </p:sp>
      <p:sp>
        <p:nvSpPr>
          <p:cNvPr id="237630" name="Line 62"/>
          <p:cNvSpPr>
            <a:spLocks noChangeShapeType="1"/>
          </p:cNvSpPr>
          <p:nvPr/>
        </p:nvSpPr>
        <p:spPr bwMode="auto">
          <a:xfrm>
            <a:off x="1579533" y="3557588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32" name="Text Box 64"/>
          <p:cNvSpPr txBox="1">
            <a:spLocks noChangeArrowheads="1"/>
          </p:cNvSpPr>
          <p:nvPr/>
        </p:nvSpPr>
        <p:spPr bwMode="auto">
          <a:xfrm>
            <a:off x="933419" y="4344988"/>
            <a:ext cx="1495441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5:(2,3) 3</a:t>
            </a:r>
          </a:p>
        </p:txBody>
      </p:sp>
      <p:sp>
        <p:nvSpPr>
          <p:cNvPr id="237635" name="Line 67"/>
          <p:cNvSpPr>
            <a:spLocks noChangeShapeType="1"/>
          </p:cNvSpPr>
          <p:nvPr/>
        </p:nvSpPr>
        <p:spPr bwMode="auto">
          <a:xfrm>
            <a:off x="1579533" y="4129088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31" name="Text Box 63"/>
          <p:cNvSpPr txBox="1">
            <a:spLocks noChangeArrowheads="1"/>
          </p:cNvSpPr>
          <p:nvPr/>
        </p:nvSpPr>
        <p:spPr bwMode="auto">
          <a:xfrm>
            <a:off x="3000364" y="3773488"/>
            <a:ext cx="1409729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4:(3,1) 2</a:t>
            </a:r>
          </a:p>
        </p:txBody>
      </p:sp>
      <p:sp>
        <p:nvSpPr>
          <p:cNvPr id="237636" name="Line 68"/>
          <p:cNvSpPr>
            <a:spLocks noChangeShapeType="1"/>
          </p:cNvSpPr>
          <p:nvPr/>
        </p:nvSpPr>
        <p:spPr bwMode="auto">
          <a:xfrm>
            <a:off x="3524220" y="3557588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33" name="Text Box 65"/>
          <p:cNvSpPr txBox="1">
            <a:spLocks noChangeArrowheads="1"/>
          </p:cNvSpPr>
          <p:nvPr/>
        </p:nvSpPr>
        <p:spPr bwMode="auto">
          <a:xfrm>
            <a:off x="3000364" y="4338638"/>
            <a:ext cx="1409729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6:(3,2) 4</a:t>
            </a:r>
          </a:p>
        </p:txBody>
      </p:sp>
      <p:sp>
        <p:nvSpPr>
          <p:cNvPr id="237637" name="Line 69"/>
          <p:cNvSpPr>
            <a:spLocks noChangeShapeType="1"/>
          </p:cNvSpPr>
          <p:nvPr/>
        </p:nvSpPr>
        <p:spPr bwMode="auto">
          <a:xfrm>
            <a:off x="3524220" y="4133850"/>
            <a:ext cx="0" cy="2889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34" name="Text Box 66"/>
          <p:cNvSpPr txBox="1">
            <a:spLocks noChangeArrowheads="1"/>
          </p:cNvSpPr>
          <p:nvPr/>
        </p:nvSpPr>
        <p:spPr bwMode="auto">
          <a:xfrm>
            <a:off x="427008" y="4919663"/>
            <a:ext cx="1358910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7:(2,4) 5</a:t>
            </a:r>
          </a:p>
        </p:txBody>
      </p:sp>
      <p:sp>
        <p:nvSpPr>
          <p:cNvPr id="237638" name="Text Box 70"/>
          <p:cNvSpPr txBox="1">
            <a:spLocks noChangeArrowheads="1"/>
          </p:cNvSpPr>
          <p:nvPr/>
        </p:nvSpPr>
        <p:spPr bwMode="auto">
          <a:xfrm>
            <a:off x="1714480" y="4900613"/>
            <a:ext cx="134780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8:(3,3) 5</a:t>
            </a:r>
          </a:p>
        </p:txBody>
      </p:sp>
      <p:sp>
        <p:nvSpPr>
          <p:cNvPr id="237639" name="Line 71"/>
          <p:cNvSpPr>
            <a:spLocks noChangeShapeType="1"/>
          </p:cNvSpPr>
          <p:nvPr/>
        </p:nvSpPr>
        <p:spPr bwMode="auto">
          <a:xfrm flipH="1">
            <a:off x="1147733" y="4710113"/>
            <a:ext cx="288925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40" name="Freeform 72"/>
          <p:cNvSpPr>
            <a:spLocks/>
          </p:cNvSpPr>
          <p:nvPr/>
        </p:nvSpPr>
        <p:spPr bwMode="auto">
          <a:xfrm>
            <a:off x="1795433" y="4710113"/>
            <a:ext cx="268287" cy="244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9" y="154"/>
              </a:cxn>
            </a:cxnLst>
            <a:rect l="0" t="0" r="r" b="b"/>
            <a:pathLst>
              <a:path w="169" h="154">
                <a:moveTo>
                  <a:pt x="0" y="0"/>
                </a:moveTo>
                <a:lnTo>
                  <a:pt x="169" y="154"/>
                </a:lnTo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41" name="Text Box 73"/>
          <p:cNvSpPr txBox="1">
            <a:spLocks noChangeArrowheads="1"/>
          </p:cNvSpPr>
          <p:nvPr/>
        </p:nvSpPr>
        <p:spPr bwMode="auto">
          <a:xfrm>
            <a:off x="3000364" y="4875213"/>
            <a:ext cx="1481167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9:(4,2) 6</a:t>
            </a:r>
          </a:p>
        </p:txBody>
      </p:sp>
      <p:sp>
        <p:nvSpPr>
          <p:cNvPr id="237642" name="Line 74"/>
          <p:cNvSpPr>
            <a:spLocks noChangeShapeType="1"/>
          </p:cNvSpPr>
          <p:nvPr/>
        </p:nvSpPr>
        <p:spPr bwMode="auto">
          <a:xfrm>
            <a:off x="3541683" y="4684713"/>
            <a:ext cx="0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43" name="Line 75"/>
          <p:cNvSpPr>
            <a:spLocks noChangeShapeType="1"/>
          </p:cNvSpPr>
          <p:nvPr/>
        </p:nvSpPr>
        <p:spPr bwMode="auto">
          <a:xfrm>
            <a:off x="2300258" y="5240338"/>
            <a:ext cx="0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44" name="Text Box 76"/>
          <p:cNvSpPr txBox="1">
            <a:spLocks noChangeArrowheads="1"/>
          </p:cNvSpPr>
          <p:nvPr/>
        </p:nvSpPr>
        <p:spPr bwMode="auto">
          <a:xfrm>
            <a:off x="1868458" y="5456238"/>
            <a:ext cx="156053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10:(4,3) 8</a:t>
            </a:r>
          </a:p>
        </p:txBody>
      </p:sp>
      <p:sp>
        <p:nvSpPr>
          <p:cNvPr id="237645" name="Line 77"/>
          <p:cNvSpPr>
            <a:spLocks noChangeShapeType="1"/>
          </p:cNvSpPr>
          <p:nvPr/>
        </p:nvSpPr>
        <p:spPr bwMode="auto">
          <a:xfrm>
            <a:off x="2300258" y="5770563"/>
            <a:ext cx="0" cy="287338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46" name="Text Box 78"/>
          <p:cNvSpPr txBox="1">
            <a:spLocks noChangeArrowheads="1"/>
          </p:cNvSpPr>
          <p:nvPr/>
        </p:nvSpPr>
        <p:spPr bwMode="auto">
          <a:xfrm>
            <a:off x="1741458" y="5986463"/>
            <a:ext cx="1616096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11:(4,4) 10</a:t>
            </a:r>
          </a:p>
        </p:txBody>
      </p:sp>
      <p:sp>
        <p:nvSpPr>
          <p:cNvPr id="237649" name="Text Box 81"/>
          <p:cNvSpPr txBox="1">
            <a:spLocks noChangeArrowheads="1"/>
          </p:cNvSpPr>
          <p:nvPr/>
        </p:nvSpPr>
        <p:spPr bwMode="auto">
          <a:xfrm>
            <a:off x="357158" y="5984875"/>
            <a:ext cx="1152525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出口</a:t>
            </a:r>
          </a:p>
        </p:txBody>
      </p:sp>
      <p:sp>
        <p:nvSpPr>
          <p:cNvPr id="237650" name="Line 82"/>
          <p:cNvSpPr>
            <a:spLocks noChangeShapeType="1"/>
          </p:cNvSpPr>
          <p:nvPr/>
        </p:nvSpPr>
        <p:spPr bwMode="auto">
          <a:xfrm>
            <a:off x="1339820" y="6188075"/>
            <a:ext cx="431800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651" name="Text Box 83"/>
          <p:cNvSpPr txBox="1">
            <a:spLocks noChangeArrowheads="1"/>
          </p:cNvSpPr>
          <p:nvPr/>
        </p:nvSpPr>
        <p:spPr bwMode="auto">
          <a:xfrm>
            <a:off x="4845062" y="2781300"/>
            <a:ext cx="1441450" cy="35972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迷宫路径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(4,4)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(4,3)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(3,3)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(2,3)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(1,3)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(1,2)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(1,1)</a:t>
            </a:r>
          </a:p>
        </p:txBody>
      </p:sp>
      <p:grpSp>
        <p:nvGrpSpPr>
          <p:cNvPr id="141" name="组合 140"/>
          <p:cNvGrpSpPr/>
          <p:nvPr/>
        </p:nvGrpSpPr>
        <p:grpSpPr>
          <a:xfrm>
            <a:off x="6069027" y="3573463"/>
            <a:ext cx="2503502" cy="1998677"/>
            <a:chOff x="6069026" y="3573463"/>
            <a:chExt cx="2681275" cy="2160587"/>
          </a:xfrm>
        </p:grpSpPr>
        <p:sp>
          <p:nvSpPr>
            <p:cNvPr id="237652" name="AutoShape 84"/>
            <p:cNvSpPr>
              <a:spLocks noChangeArrowheads="1"/>
            </p:cNvSpPr>
            <p:nvPr/>
          </p:nvSpPr>
          <p:spPr bwMode="auto">
            <a:xfrm>
              <a:off x="6069026" y="4437063"/>
              <a:ext cx="431800" cy="360362"/>
            </a:xfrm>
            <a:prstGeom prst="rightArrow">
              <a:avLst>
                <a:gd name="adj1" fmla="val 50000"/>
                <a:gd name="adj2" fmla="val 29956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53" name="Rectangle 85"/>
            <p:cNvSpPr>
              <a:spLocks noChangeArrowheads="1"/>
            </p:cNvSpPr>
            <p:nvPr/>
          </p:nvSpPr>
          <p:spPr bwMode="auto">
            <a:xfrm>
              <a:off x="6589713" y="35734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4" name="Rectangle 86"/>
            <p:cNvSpPr>
              <a:spLocks noChangeArrowheads="1"/>
            </p:cNvSpPr>
            <p:nvPr/>
          </p:nvSpPr>
          <p:spPr bwMode="auto">
            <a:xfrm>
              <a:off x="6950075" y="35734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5" name="Rectangle 87"/>
            <p:cNvSpPr>
              <a:spLocks noChangeArrowheads="1"/>
            </p:cNvSpPr>
            <p:nvPr/>
          </p:nvSpPr>
          <p:spPr bwMode="auto">
            <a:xfrm>
              <a:off x="7310438" y="35734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6" name="Rectangle 88"/>
            <p:cNvSpPr>
              <a:spLocks noChangeArrowheads="1"/>
            </p:cNvSpPr>
            <p:nvPr/>
          </p:nvSpPr>
          <p:spPr bwMode="auto">
            <a:xfrm>
              <a:off x="7670800" y="35734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7" name="Rectangle 89"/>
            <p:cNvSpPr>
              <a:spLocks noChangeArrowheads="1"/>
            </p:cNvSpPr>
            <p:nvPr/>
          </p:nvSpPr>
          <p:spPr bwMode="auto">
            <a:xfrm>
              <a:off x="8029575" y="35734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58" name="Rectangle 90"/>
            <p:cNvSpPr>
              <a:spLocks noChangeArrowheads="1"/>
            </p:cNvSpPr>
            <p:nvPr/>
          </p:nvSpPr>
          <p:spPr bwMode="auto">
            <a:xfrm>
              <a:off x="8389938" y="35734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0" name="Rectangle 92"/>
            <p:cNvSpPr>
              <a:spLocks noChangeArrowheads="1"/>
            </p:cNvSpPr>
            <p:nvPr/>
          </p:nvSpPr>
          <p:spPr bwMode="auto">
            <a:xfrm>
              <a:off x="6589713" y="39338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1" name="Rectangle 93"/>
            <p:cNvSpPr>
              <a:spLocks noChangeArrowheads="1"/>
            </p:cNvSpPr>
            <p:nvPr/>
          </p:nvSpPr>
          <p:spPr bwMode="auto">
            <a:xfrm>
              <a:off x="6950075" y="39338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2" name="Rectangle 94"/>
            <p:cNvSpPr>
              <a:spLocks noChangeArrowheads="1"/>
            </p:cNvSpPr>
            <p:nvPr/>
          </p:nvSpPr>
          <p:spPr bwMode="auto">
            <a:xfrm>
              <a:off x="7310438" y="39338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3" name="Rectangle 95"/>
            <p:cNvSpPr>
              <a:spLocks noChangeArrowheads="1"/>
            </p:cNvSpPr>
            <p:nvPr/>
          </p:nvSpPr>
          <p:spPr bwMode="auto">
            <a:xfrm>
              <a:off x="7670800" y="39338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4" name="Rectangle 96"/>
            <p:cNvSpPr>
              <a:spLocks noChangeArrowheads="1"/>
            </p:cNvSpPr>
            <p:nvPr/>
          </p:nvSpPr>
          <p:spPr bwMode="auto">
            <a:xfrm>
              <a:off x="8029575" y="39338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5" name="Rectangle 97"/>
            <p:cNvSpPr>
              <a:spLocks noChangeArrowheads="1"/>
            </p:cNvSpPr>
            <p:nvPr/>
          </p:nvSpPr>
          <p:spPr bwMode="auto">
            <a:xfrm>
              <a:off x="8389938" y="39338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7" name="Rectangle 99"/>
            <p:cNvSpPr>
              <a:spLocks noChangeArrowheads="1"/>
            </p:cNvSpPr>
            <p:nvPr/>
          </p:nvSpPr>
          <p:spPr bwMode="auto">
            <a:xfrm>
              <a:off x="6589713" y="42941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8" name="Rectangle 100"/>
            <p:cNvSpPr>
              <a:spLocks noChangeArrowheads="1"/>
            </p:cNvSpPr>
            <p:nvPr/>
          </p:nvSpPr>
          <p:spPr bwMode="auto">
            <a:xfrm>
              <a:off x="6950075" y="42941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69" name="Rectangle 101"/>
            <p:cNvSpPr>
              <a:spLocks noChangeArrowheads="1"/>
            </p:cNvSpPr>
            <p:nvPr/>
          </p:nvSpPr>
          <p:spPr bwMode="auto">
            <a:xfrm>
              <a:off x="7310438" y="42941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0" name="Rectangle 102"/>
            <p:cNvSpPr>
              <a:spLocks noChangeArrowheads="1"/>
            </p:cNvSpPr>
            <p:nvPr/>
          </p:nvSpPr>
          <p:spPr bwMode="auto">
            <a:xfrm>
              <a:off x="7670800" y="42941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1" name="Rectangle 103"/>
            <p:cNvSpPr>
              <a:spLocks noChangeArrowheads="1"/>
            </p:cNvSpPr>
            <p:nvPr/>
          </p:nvSpPr>
          <p:spPr bwMode="auto">
            <a:xfrm>
              <a:off x="8029575" y="42941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2" name="Rectangle 104"/>
            <p:cNvSpPr>
              <a:spLocks noChangeArrowheads="1"/>
            </p:cNvSpPr>
            <p:nvPr/>
          </p:nvSpPr>
          <p:spPr bwMode="auto">
            <a:xfrm>
              <a:off x="8389938" y="42941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4" name="Rectangle 106"/>
            <p:cNvSpPr>
              <a:spLocks noChangeArrowheads="1"/>
            </p:cNvSpPr>
            <p:nvPr/>
          </p:nvSpPr>
          <p:spPr bwMode="auto">
            <a:xfrm>
              <a:off x="6589713" y="46529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5" name="Rectangle 107"/>
            <p:cNvSpPr>
              <a:spLocks noChangeArrowheads="1"/>
            </p:cNvSpPr>
            <p:nvPr/>
          </p:nvSpPr>
          <p:spPr bwMode="auto">
            <a:xfrm>
              <a:off x="6950075" y="46529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6" name="Rectangle 108"/>
            <p:cNvSpPr>
              <a:spLocks noChangeArrowheads="1"/>
            </p:cNvSpPr>
            <p:nvPr/>
          </p:nvSpPr>
          <p:spPr bwMode="auto">
            <a:xfrm>
              <a:off x="7310438" y="46529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7" name="Rectangle 109"/>
            <p:cNvSpPr>
              <a:spLocks noChangeArrowheads="1"/>
            </p:cNvSpPr>
            <p:nvPr/>
          </p:nvSpPr>
          <p:spPr bwMode="auto">
            <a:xfrm>
              <a:off x="7670800" y="46529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8" name="Rectangle 110"/>
            <p:cNvSpPr>
              <a:spLocks noChangeArrowheads="1"/>
            </p:cNvSpPr>
            <p:nvPr/>
          </p:nvSpPr>
          <p:spPr bwMode="auto">
            <a:xfrm>
              <a:off x="8029575" y="46529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79" name="Rectangle 111"/>
            <p:cNvSpPr>
              <a:spLocks noChangeArrowheads="1"/>
            </p:cNvSpPr>
            <p:nvPr/>
          </p:nvSpPr>
          <p:spPr bwMode="auto">
            <a:xfrm>
              <a:off x="8389938" y="4652963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1" name="Rectangle 113"/>
            <p:cNvSpPr>
              <a:spLocks noChangeArrowheads="1"/>
            </p:cNvSpPr>
            <p:nvPr/>
          </p:nvSpPr>
          <p:spPr bwMode="auto">
            <a:xfrm>
              <a:off x="6589713" y="50133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2" name="Rectangle 114"/>
            <p:cNvSpPr>
              <a:spLocks noChangeArrowheads="1"/>
            </p:cNvSpPr>
            <p:nvPr/>
          </p:nvSpPr>
          <p:spPr bwMode="auto">
            <a:xfrm>
              <a:off x="6950075" y="50133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3" name="Rectangle 115"/>
            <p:cNvSpPr>
              <a:spLocks noChangeArrowheads="1"/>
            </p:cNvSpPr>
            <p:nvPr/>
          </p:nvSpPr>
          <p:spPr bwMode="auto">
            <a:xfrm>
              <a:off x="7310438" y="50133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4" name="Rectangle 116"/>
            <p:cNvSpPr>
              <a:spLocks noChangeArrowheads="1"/>
            </p:cNvSpPr>
            <p:nvPr/>
          </p:nvSpPr>
          <p:spPr bwMode="auto">
            <a:xfrm>
              <a:off x="7670800" y="50133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5" name="Rectangle 117"/>
            <p:cNvSpPr>
              <a:spLocks noChangeArrowheads="1"/>
            </p:cNvSpPr>
            <p:nvPr/>
          </p:nvSpPr>
          <p:spPr bwMode="auto">
            <a:xfrm>
              <a:off x="8029575" y="50133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6" name="Rectangle 118"/>
            <p:cNvSpPr>
              <a:spLocks noChangeArrowheads="1"/>
            </p:cNvSpPr>
            <p:nvPr/>
          </p:nvSpPr>
          <p:spPr bwMode="auto">
            <a:xfrm>
              <a:off x="8389938" y="5013325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8" name="Rectangle 120"/>
            <p:cNvSpPr>
              <a:spLocks noChangeArrowheads="1"/>
            </p:cNvSpPr>
            <p:nvPr/>
          </p:nvSpPr>
          <p:spPr bwMode="auto">
            <a:xfrm>
              <a:off x="6589713" y="53736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89" name="Rectangle 121"/>
            <p:cNvSpPr>
              <a:spLocks noChangeArrowheads="1"/>
            </p:cNvSpPr>
            <p:nvPr/>
          </p:nvSpPr>
          <p:spPr bwMode="auto">
            <a:xfrm>
              <a:off x="6950075" y="53736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90" name="Rectangle 122"/>
            <p:cNvSpPr>
              <a:spLocks noChangeArrowheads="1"/>
            </p:cNvSpPr>
            <p:nvPr/>
          </p:nvSpPr>
          <p:spPr bwMode="auto">
            <a:xfrm>
              <a:off x="7310438" y="53736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91" name="Rectangle 123"/>
            <p:cNvSpPr>
              <a:spLocks noChangeArrowheads="1"/>
            </p:cNvSpPr>
            <p:nvPr/>
          </p:nvSpPr>
          <p:spPr bwMode="auto">
            <a:xfrm>
              <a:off x="7670800" y="53736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92" name="Rectangle 124"/>
            <p:cNvSpPr>
              <a:spLocks noChangeArrowheads="1"/>
            </p:cNvSpPr>
            <p:nvPr/>
          </p:nvSpPr>
          <p:spPr bwMode="auto">
            <a:xfrm>
              <a:off x="8029575" y="53736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37693" name="Rectangle 125"/>
            <p:cNvSpPr>
              <a:spLocks noChangeArrowheads="1"/>
            </p:cNvSpPr>
            <p:nvPr/>
          </p:nvSpPr>
          <p:spPr bwMode="auto">
            <a:xfrm>
              <a:off x="8389938" y="5373688"/>
              <a:ext cx="3603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</a:endParaRPr>
            </a:p>
          </p:txBody>
        </p:sp>
      </p:grpSp>
      <p:cxnSp>
        <p:nvCxnSpPr>
          <p:cNvPr id="130" name="直接箭头连接符 129"/>
          <p:cNvCxnSpPr/>
          <p:nvPr/>
        </p:nvCxnSpPr>
        <p:spPr>
          <a:xfrm rot="5400000" flipH="1" flipV="1">
            <a:off x="2374298" y="5912454"/>
            <a:ext cx="252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rot="16200000" flipV="1">
            <a:off x="2366898" y="5367302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rot="16200000" flipV="1">
            <a:off x="1627118" y="4251380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rot="16200000" flipV="1">
            <a:off x="1619180" y="3679876"/>
            <a:ext cx="216000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 rot="5400000" flipH="1" flipV="1">
            <a:off x="2104860" y="2928934"/>
            <a:ext cx="395438" cy="395438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rot="10800000">
            <a:off x="1928794" y="4714884"/>
            <a:ext cx="428628" cy="285752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8126D32-D6CD-4D9D-B138-05D62F9C3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51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2376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2376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2376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2376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2376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2376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 tmFilter="0, 0; .2, .5; .8, .5; 1, 0"/>
                                        <p:tgtEl>
                                          <p:spTgt spid="2376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250" autoRev="1" fill="hold"/>
                                        <p:tgtEl>
                                          <p:spTgt spid="2376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2376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2376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2376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2376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 tmFilter="0, 0; .2, .5; .8, .5; 1, 0"/>
                                        <p:tgtEl>
                                          <p:spTgt spid="2376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250" autoRev="1" fill="hold"/>
                                        <p:tgtEl>
                                          <p:spTgt spid="2376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622" grpId="0" animBg="1"/>
      <p:bldP spid="237621" grpId="0"/>
      <p:bldP spid="237621" grpId="1"/>
      <p:bldP spid="237624" grpId="0"/>
      <p:bldP spid="237626" grpId="0"/>
      <p:bldP spid="237625" grpId="0"/>
      <p:bldP spid="237625" grpId="1"/>
      <p:bldP spid="237627" grpId="0" animBg="1"/>
      <p:bldP spid="237628" grpId="0" animBg="1"/>
      <p:bldP spid="237629" grpId="0"/>
      <p:bldP spid="237629" grpId="1"/>
      <p:bldP spid="237630" grpId="0" animBg="1"/>
      <p:bldP spid="237632" grpId="0"/>
      <p:bldP spid="237632" grpId="1"/>
      <p:bldP spid="237635" grpId="0" animBg="1"/>
      <p:bldP spid="237631" grpId="0"/>
      <p:bldP spid="237636" grpId="0" animBg="1"/>
      <p:bldP spid="237633" grpId="0"/>
      <p:bldP spid="237637" grpId="0" animBg="1"/>
      <p:bldP spid="237634" grpId="0"/>
      <p:bldP spid="237638" grpId="0"/>
      <p:bldP spid="237638" grpId="1"/>
      <p:bldP spid="237639" grpId="0" animBg="1"/>
      <p:bldP spid="237640" grpId="0" animBg="1"/>
      <p:bldP spid="237641" grpId="0"/>
      <p:bldP spid="237642" grpId="0" animBg="1"/>
      <p:bldP spid="237643" grpId="0" animBg="1"/>
      <p:bldP spid="237644" grpId="0"/>
      <p:bldP spid="237644" grpId="1"/>
      <p:bldP spid="237645" grpId="0" animBg="1"/>
      <p:bldP spid="237646" grpId="0"/>
      <p:bldP spid="237646" grpId="1"/>
      <p:bldP spid="237649" grpId="0"/>
      <p:bldP spid="23765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026"/>
          <p:cNvSpPr txBox="1">
            <a:spLocks noChangeArrowheads="1"/>
          </p:cNvSpPr>
          <p:nvPr/>
        </p:nvSpPr>
        <p:spPr bwMode="auto">
          <a:xfrm>
            <a:off x="666752" y="1142984"/>
            <a:ext cx="8120090" cy="32062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16000" bIns="216000">
            <a:spAutoFit/>
          </a:bodyPr>
          <a:lstStyle/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mgpath1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xi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yi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xe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ye)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搜索路径为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:(xi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yi) 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(xe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ye)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Box e;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j1;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QuType *qu;	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定义顺序队指针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InitQueue(qu);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初始化队列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e.i=xi; e.j=yi; e.pre=-1;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enQueue(qu,e);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//(xi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yi)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mg[xi][yi]=-1;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将其赋值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-1,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以避免回过来重复搜索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14282" y="357166"/>
            <a:ext cx="8620154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用队列求一条迷宫路径的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：（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xi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，</a:t>
            </a:r>
            <a:r>
              <a:rPr lang="en-US" altLang="zh-CN" sz="22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yi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）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（</a:t>
            </a:r>
            <a:r>
              <a:rPr lang="en-US" altLang="zh-CN" sz="22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xe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ye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）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 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B0C2B37-21B3-4C67-B63F-6120AF4B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52</a:t>
            </a:fld>
            <a:endParaRPr lang="en-US" altLang="zh-CN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539552" y="605802"/>
            <a:ext cx="8215370" cy="35420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(!QueueEmpty(qu))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队不空循环</a:t>
            </a: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	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deQueue(qu,e);	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出队方块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i=e.i;   j=e.j;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(i==xe &amp;&amp; j==ye)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找到了出口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输出路径</a:t>
            </a: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print(qu,qu-&gt;front);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调用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函数输出路径</a:t>
            </a: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DestroyQueue(qu);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销毁队列</a:t>
            </a: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return true;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找到一条路径时返回真</a:t>
            </a: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F22D6B6-CD54-42E7-A868-C6CE17F8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53</a:t>
            </a:fld>
            <a:endParaRPr lang="en-US" altLang="zh-C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611560" y="450907"/>
            <a:ext cx="7215237" cy="57286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44000">
            <a:spAutoFit/>
          </a:bodyPr>
          <a:lstStyle/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(di=0;di&lt;4;di++)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循环扫描每个方位</a:t>
            </a:r>
            <a:endParaRPr lang="en-US" altLang="zh-CN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switch(di)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case 0:i1=i-1; j1=j;   break;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case 1:i1=i;   j1=j+1; break;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case 2:i1=i+1; j1=j;   break;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case 3:i1=i;   j1=j-1; break;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(mg[i1][j1]==0)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   e.i=i1;  e.j=j1; 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e.pre=qu-&gt;front;	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enQueue(qu,e);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//(i1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j1)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方块进队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mg[i1][j1]=-1;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将其赋值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en-US" sz="180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DestroyQueue(qu);		</a:t>
            </a:r>
            <a:r>
              <a:rPr 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销毁队列</a:t>
            </a: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return false;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572396" y="750950"/>
            <a:ext cx="778198" cy="4464000"/>
            <a:chOff x="7572396" y="750950"/>
            <a:chExt cx="778198" cy="4464000"/>
          </a:xfrm>
        </p:grpSpPr>
        <p:sp>
          <p:nvSpPr>
            <p:cNvPr id="3" name="TextBox 2"/>
            <p:cNvSpPr txBox="1"/>
            <p:nvPr/>
          </p:nvSpPr>
          <p:spPr>
            <a:xfrm>
              <a:off x="7858148" y="892076"/>
              <a:ext cx="492446" cy="4251436"/>
            </a:xfrm>
            <a:prstGeom prst="rect">
              <a:avLst/>
            </a:prstGeom>
            <a:noFill/>
            <a:scene3d>
              <a:camera prst="perspectiveRight"/>
              <a:lightRig rig="threePt" dir="t"/>
            </a:scene3d>
          </p:spPr>
          <p:txBody>
            <a:bodyPr vert="eaVert" wrap="square" rtlCol="0">
              <a:noAutofit/>
            </a:bodyPr>
            <a:lstStyle/>
            <a:p>
              <a:pPr algn="l"/>
              <a:r>
                <a:rPr kumimoji="1" lang="zh-CN" altLang="en-US" sz="1800" spc="6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把每个可走的</a:t>
              </a:r>
              <a:r>
                <a:rPr kumimoji="1" lang="zh-CN" altLang="en-US" sz="1800" spc="6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方块插入队列</a:t>
              </a:r>
              <a:r>
                <a:rPr kumimoji="1" lang="zh-CN" altLang="en-US" sz="1800" spc="6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中</a:t>
              </a:r>
              <a:endParaRPr lang="zh-CN" altLang="en-US" sz="1800" spc="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右大括号 3"/>
            <p:cNvSpPr/>
            <p:nvPr/>
          </p:nvSpPr>
          <p:spPr>
            <a:xfrm>
              <a:off x="7572396" y="750950"/>
              <a:ext cx="214314" cy="4464000"/>
            </a:xfrm>
            <a:prstGeom prst="rightBrace">
              <a:avLst/>
            </a:prstGeom>
            <a:ln w="28575">
              <a:solidFill>
                <a:srgbClr val="FF0000"/>
              </a:solidFill>
              <a:tailEnd type="none"/>
            </a:ln>
            <a:scene3d>
              <a:camera prst="perspectiveRigh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BAD61EA-DA4E-4003-8398-64DFF013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54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48" name="Text Box 279"/>
          <p:cNvSpPr txBox="1">
            <a:spLocks noChangeArrowheads="1"/>
          </p:cNvSpPr>
          <p:nvPr/>
        </p:nvSpPr>
        <p:spPr bwMode="auto">
          <a:xfrm>
            <a:off x="714348" y="1571612"/>
            <a:ext cx="4857784" cy="13234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迷宫路径如下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: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  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(1,1) (2,1) (3,1) (4,1) (5,1)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  (5,2) (5,3) (6,3) (6,4) (6,5)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  (7,5) (8,5) (8,6) (8,7) (8,8)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5289" y="285728"/>
            <a:ext cx="2747952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运行结果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04844" y="928670"/>
            <a:ext cx="489585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对于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图</a:t>
            </a:r>
            <a:r>
              <a:rPr lang="en-US" altLang="zh-CN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3.11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迷宫，求解结果如下：</a:t>
            </a:r>
          </a:p>
        </p:txBody>
      </p:sp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1356040" y="3631904"/>
            <a:ext cx="2858770" cy="2868930"/>
            <a:chOff x="1212851" y="1430063"/>
            <a:chExt cx="3573463" cy="3586163"/>
          </a:xfrm>
        </p:grpSpPr>
        <p:sp>
          <p:nvSpPr>
            <p:cNvPr id="10" name="Rectangle 2"/>
            <p:cNvSpPr>
              <a:spLocks noChangeArrowheads="1"/>
            </p:cNvSpPr>
            <p:nvPr/>
          </p:nvSpPr>
          <p:spPr bwMode="auto">
            <a:xfrm>
              <a:off x="1212851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1571626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1919289" y="14300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2281239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2640014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2987676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3346451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4068764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3706814" y="14300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4427539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1212851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1571626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1919289" y="1788838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2281239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2640014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2987676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3346451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4068764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3706814" y="1788838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4427539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auto">
            <a:xfrm>
              <a:off x="1212851" y="21492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1571626" y="21492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2" name="Rectangle 24"/>
            <p:cNvSpPr>
              <a:spLocks noChangeArrowheads="1"/>
            </p:cNvSpPr>
            <p:nvPr/>
          </p:nvSpPr>
          <p:spPr bwMode="auto">
            <a:xfrm>
              <a:off x="1919289" y="214920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" name="Rectangle 25"/>
            <p:cNvSpPr>
              <a:spLocks noChangeArrowheads="1"/>
            </p:cNvSpPr>
            <p:nvPr/>
          </p:nvSpPr>
          <p:spPr bwMode="auto">
            <a:xfrm>
              <a:off x="2281239" y="21492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4" name="Rectangle 26"/>
            <p:cNvSpPr>
              <a:spLocks noChangeArrowheads="1"/>
            </p:cNvSpPr>
            <p:nvPr/>
          </p:nvSpPr>
          <p:spPr bwMode="auto">
            <a:xfrm>
              <a:off x="2640014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" name="Rectangle 27"/>
            <p:cNvSpPr>
              <a:spLocks noChangeArrowheads="1"/>
            </p:cNvSpPr>
            <p:nvPr/>
          </p:nvSpPr>
          <p:spPr bwMode="auto">
            <a:xfrm>
              <a:off x="2987676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" name="Rectangle 28"/>
            <p:cNvSpPr>
              <a:spLocks noChangeArrowheads="1"/>
            </p:cNvSpPr>
            <p:nvPr/>
          </p:nvSpPr>
          <p:spPr bwMode="auto">
            <a:xfrm>
              <a:off x="3346451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" name="Rectangle 29"/>
            <p:cNvSpPr>
              <a:spLocks noChangeArrowheads="1"/>
            </p:cNvSpPr>
            <p:nvPr/>
          </p:nvSpPr>
          <p:spPr bwMode="auto">
            <a:xfrm>
              <a:off x="4068764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" name="Rectangle 30"/>
            <p:cNvSpPr>
              <a:spLocks noChangeArrowheads="1"/>
            </p:cNvSpPr>
            <p:nvPr/>
          </p:nvSpPr>
          <p:spPr bwMode="auto">
            <a:xfrm>
              <a:off x="3706814" y="214920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9" name="Rectangle 31"/>
            <p:cNvSpPr>
              <a:spLocks noChangeArrowheads="1"/>
            </p:cNvSpPr>
            <p:nvPr/>
          </p:nvSpPr>
          <p:spPr bwMode="auto">
            <a:xfrm>
              <a:off x="4427539" y="21492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0" name="Rectangle 32"/>
            <p:cNvSpPr>
              <a:spLocks noChangeArrowheads="1"/>
            </p:cNvSpPr>
            <p:nvPr/>
          </p:nvSpPr>
          <p:spPr bwMode="auto">
            <a:xfrm>
              <a:off x="1212851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1" name="Rectangle 33"/>
            <p:cNvSpPr>
              <a:spLocks noChangeArrowheads="1"/>
            </p:cNvSpPr>
            <p:nvPr/>
          </p:nvSpPr>
          <p:spPr bwMode="auto">
            <a:xfrm>
              <a:off x="1571626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2" name="Rectangle 34"/>
            <p:cNvSpPr>
              <a:spLocks noChangeArrowheads="1"/>
            </p:cNvSpPr>
            <p:nvPr/>
          </p:nvSpPr>
          <p:spPr bwMode="auto">
            <a:xfrm>
              <a:off x="1919289" y="25095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3" name="Rectangle 35"/>
            <p:cNvSpPr>
              <a:spLocks noChangeArrowheads="1"/>
            </p:cNvSpPr>
            <p:nvPr/>
          </p:nvSpPr>
          <p:spPr bwMode="auto">
            <a:xfrm>
              <a:off x="2281239" y="2509563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4" name="Rectangle 36"/>
            <p:cNvSpPr>
              <a:spLocks noChangeArrowheads="1"/>
            </p:cNvSpPr>
            <p:nvPr/>
          </p:nvSpPr>
          <p:spPr bwMode="auto">
            <a:xfrm>
              <a:off x="2640014" y="2509563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5" name="Rectangle 37"/>
            <p:cNvSpPr>
              <a:spLocks noChangeArrowheads="1"/>
            </p:cNvSpPr>
            <p:nvPr/>
          </p:nvSpPr>
          <p:spPr bwMode="auto">
            <a:xfrm>
              <a:off x="2987676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" name="Rectangle 38"/>
            <p:cNvSpPr>
              <a:spLocks noChangeArrowheads="1"/>
            </p:cNvSpPr>
            <p:nvPr/>
          </p:nvSpPr>
          <p:spPr bwMode="auto">
            <a:xfrm>
              <a:off x="3346451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7" name="Rectangle 39"/>
            <p:cNvSpPr>
              <a:spLocks noChangeArrowheads="1"/>
            </p:cNvSpPr>
            <p:nvPr/>
          </p:nvSpPr>
          <p:spPr bwMode="auto">
            <a:xfrm>
              <a:off x="4068764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8" name="Rectangle 40"/>
            <p:cNvSpPr>
              <a:spLocks noChangeArrowheads="1"/>
            </p:cNvSpPr>
            <p:nvPr/>
          </p:nvSpPr>
          <p:spPr bwMode="auto">
            <a:xfrm>
              <a:off x="3706814" y="25095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9" name="Rectangle 41"/>
            <p:cNvSpPr>
              <a:spLocks noChangeArrowheads="1"/>
            </p:cNvSpPr>
            <p:nvPr/>
          </p:nvSpPr>
          <p:spPr bwMode="auto">
            <a:xfrm>
              <a:off x="4427539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0" name="Rectangle 42"/>
            <p:cNvSpPr>
              <a:spLocks noChangeArrowheads="1"/>
            </p:cNvSpPr>
            <p:nvPr/>
          </p:nvSpPr>
          <p:spPr bwMode="auto">
            <a:xfrm>
              <a:off x="1212851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1" name="Rectangle 43"/>
            <p:cNvSpPr>
              <a:spLocks noChangeArrowheads="1"/>
            </p:cNvSpPr>
            <p:nvPr/>
          </p:nvSpPr>
          <p:spPr bwMode="auto">
            <a:xfrm>
              <a:off x="1571626" y="2862560"/>
              <a:ext cx="358775" cy="39154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" name="Rectangle 44"/>
            <p:cNvSpPr>
              <a:spLocks noChangeArrowheads="1"/>
            </p:cNvSpPr>
            <p:nvPr/>
          </p:nvSpPr>
          <p:spPr bwMode="auto">
            <a:xfrm>
              <a:off x="1919289" y="28572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3" name="Rectangle 45"/>
            <p:cNvSpPr>
              <a:spLocks noChangeArrowheads="1"/>
            </p:cNvSpPr>
            <p:nvPr/>
          </p:nvSpPr>
          <p:spPr bwMode="auto">
            <a:xfrm>
              <a:off x="2281239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4" name="Rectangle 46"/>
            <p:cNvSpPr>
              <a:spLocks noChangeArrowheads="1"/>
            </p:cNvSpPr>
            <p:nvPr/>
          </p:nvSpPr>
          <p:spPr bwMode="auto">
            <a:xfrm>
              <a:off x="2640014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5" name="Rectangle 47"/>
            <p:cNvSpPr>
              <a:spLocks noChangeArrowheads="1"/>
            </p:cNvSpPr>
            <p:nvPr/>
          </p:nvSpPr>
          <p:spPr bwMode="auto">
            <a:xfrm>
              <a:off x="2987676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6" name="Rectangle 48"/>
            <p:cNvSpPr>
              <a:spLocks noChangeArrowheads="1"/>
            </p:cNvSpPr>
            <p:nvPr/>
          </p:nvSpPr>
          <p:spPr bwMode="auto">
            <a:xfrm>
              <a:off x="3346451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7" name="Rectangle 49"/>
            <p:cNvSpPr>
              <a:spLocks noChangeArrowheads="1"/>
            </p:cNvSpPr>
            <p:nvPr/>
          </p:nvSpPr>
          <p:spPr bwMode="auto">
            <a:xfrm>
              <a:off x="4068764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8" name="Rectangle 50"/>
            <p:cNvSpPr>
              <a:spLocks noChangeArrowheads="1"/>
            </p:cNvSpPr>
            <p:nvPr/>
          </p:nvSpPr>
          <p:spPr bwMode="auto">
            <a:xfrm>
              <a:off x="3706814" y="28572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9" name="Rectangle 51"/>
            <p:cNvSpPr>
              <a:spLocks noChangeArrowheads="1"/>
            </p:cNvSpPr>
            <p:nvPr/>
          </p:nvSpPr>
          <p:spPr bwMode="auto">
            <a:xfrm>
              <a:off x="4427539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0" name="Rectangle 52"/>
            <p:cNvSpPr>
              <a:spLocks noChangeArrowheads="1"/>
            </p:cNvSpPr>
            <p:nvPr/>
          </p:nvSpPr>
          <p:spPr bwMode="auto">
            <a:xfrm>
              <a:off x="1212851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1" name="Rectangle 53"/>
            <p:cNvSpPr>
              <a:spLocks noChangeArrowheads="1"/>
            </p:cNvSpPr>
            <p:nvPr/>
          </p:nvSpPr>
          <p:spPr bwMode="auto">
            <a:xfrm>
              <a:off x="1571626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1919289" y="3217588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" name="Rectangle 55"/>
            <p:cNvSpPr>
              <a:spLocks noChangeArrowheads="1"/>
            </p:cNvSpPr>
            <p:nvPr/>
          </p:nvSpPr>
          <p:spPr bwMode="auto">
            <a:xfrm>
              <a:off x="2281239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4" name="Rectangle 56"/>
            <p:cNvSpPr>
              <a:spLocks noChangeArrowheads="1"/>
            </p:cNvSpPr>
            <p:nvPr/>
          </p:nvSpPr>
          <p:spPr bwMode="auto">
            <a:xfrm>
              <a:off x="2640014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5" name="Rectangle 57"/>
            <p:cNvSpPr>
              <a:spLocks noChangeArrowheads="1"/>
            </p:cNvSpPr>
            <p:nvPr/>
          </p:nvSpPr>
          <p:spPr bwMode="auto">
            <a:xfrm>
              <a:off x="2987676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6" name="Rectangle 58"/>
            <p:cNvSpPr>
              <a:spLocks noChangeArrowheads="1"/>
            </p:cNvSpPr>
            <p:nvPr/>
          </p:nvSpPr>
          <p:spPr bwMode="auto">
            <a:xfrm>
              <a:off x="3346451" y="32175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7" name="Rectangle 59"/>
            <p:cNvSpPr>
              <a:spLocks noChangeArrowheads="1"/>
            </p:cNvSpPr>
            <p:nvPr/>
          </p:nvSpPr>
          <p:spPr bwMode="auto">
            <a:xfrm>
              <a:off x="4068764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8" name="Rectangle 60"/>
            <p:cNvSpPr>
              <a:spLocks noChangeArrowheads="1"/>
            </p:cNvSpPr>
            <p:nvPr/>
          </p:nvSpPr>
          <p:spPr bwMode="auto">
            <a:xfrm>
              <a:off x="3706814" y="32175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9" name="Rectangle 61"/>
            <p:cNvSpPr>
              <a:spLocks noChangeArrowheads="1"/>
            </p:cNvSpPr>
            <p:nvPr/>
          </p:nvSpPr>
          <p:spPr bwMode="auto">
            <a:xfrm>
              <a:off x="4427539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0" name="Rectangle 62"/>
            <p:cNvSpPr>
              <a:spLocks noChangeArrowheads="1"/>
            </p:cNvSpPr>
            <p:nvPr/>
          </p:nvSpPr>
          <p:spPr bwMode="auto">
            <a:xfrm>
              <a:off x="1212851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1" name="Rectangle 63"/>
            <p:cNvSpPr>
              <a:spLocks noChangeArrowheads="1"/>
            </p:cNvSpPr>
            <p:nvPr/>
          </p:nvSpPr>
          <p:spPr bwMode="auto">
            <a:xfrm>
              <a:off x="1571626" y="357795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2" name="Rectangle 64"/>
            <p:cNvSpPr>
              <a:spLocks noChangeArrowheads="1"/>
            </p:cNvSpPr>
            <p:nvPr/>
          </p:nvSpPr>
          <p:spPr bwMode="auto">
            <a:xfrm>
              <a:off x="1919289" y="357795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3" name="Rectangle 65"/>
            <p:cNvSpPr>
              <a:spLocks noChangeArrowheads="1"/>
            </p:cNvSpPr>
            <p:nvPr/>
          </p:nvSpPr>
          <p:spPr bwMode="auto">
            <a:xfrm>
              <a:off x="2281239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4" name="Rectangle 66"/>
            <p:cNvSpPr>
              <a:spLocks noChangeArrowheads="1"/>
            </p:cNvSpPr>
            <p:nvPr/>
          </p:nvSpPr>
          <p:spPr bwMode="auto">
            <a:xfrm>
              <a:off x="2640014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5" name="Rectangle 67"/>
            <p:cNvSpPr>
              <a:spLocks noChangeArrowheads="1"/>
            </p:cNvSpPr>
            <p:nvPr/>
          </p:nvSpPr>
          <p:spPr bwMode="auto">
            <a:xfrm>
              <a:off x="2987676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6" name="Rectangle 68"/>
            <p:cNvSpPr>
              <a:spLocks noChangeArrowheads="1"/>
            </p:cNvSpPr>
            <p:nvPr/>
          </p:nvSpPr>
          <p:spPr bwMode="auto">
            <a:xfrm>
              <a:off x="3346451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7" name="Rectangle 69"/>
            <p:cNvSpPr>
              <a:spLocks noChangeArrowheads="1"/>
            </p:cNvSpPr>
            <p:nvPr/>
          </p:nvSpPr>
          <p:spPr bwMode="auto">
            <a:xfrm>
              <a:off x="4068764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8" name="Rectangle 70"/>
            <p:cNvSpPr>
              <a:spLocks noChangeArrowheads="1"/>
            </p:cNvSpPr>
            <p:nvPr/>
          </p:nvSpPr>
          <p:spPr bwMode="auto">
            <a:xfrm>
              <a:off x="3706814" y="3577951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9" name="Rectangle 71"/>
            <p:cNvSpPr>
              <a:spLocks noChangeArrowheads="1"/>
            </p:cNvSpPr>
            <p:nvPr/>
          </p:nvSpPr>
          <p:spPr bwMode="auto">
            <a:xfrm>
              <a:off x="4427539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0" name="Rectangle 72"/>
            <p:cNvSpPr>
              <a:spLocks noChangeArrowheads="1"/>
            </p:cNvSpPr>
            <p:nvPr/>
          </p:nvSpPr>
          <p:spPr bwMode="auto">
            <a:xfrm>
              <a:off x="1212851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1" name="Rectangle 73"/>
            <p:cNvSpPr>
              <a:spLocks noChangeArrowheads="1"/>
            </p:cNvSpPr>
            <p:nvPr/>
          </p:nvSpPr>
          <p:spPr bwMode="auto">
            <a:xfrm>
              <a:off x="1571626" y="3936726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2" name="Rectangle 74"/>
            <p:cNvSpPr>
              <a:spLocks noChangeArrowheads="1"/>
            </p:cNvSpPr>
            <p:nvPr/>
          </p:nvSpPr>
          <p:spPr bwMode="auto">
            <a:xfrm>
              <a:off x="1919289" y="39367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3" name="Rectangle 75"/>
            <p:cNvSpPr>
              <a:spLocks noChangeArrowheads="1"/>
            </p:cNvSpPr>
            <p:nvPr/>
          </p:nvSpPr>
          <p:spPr bwMode="auto">
            <a:xfrm>
              <a:off x="2281239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4" name="Rectangle 76"/>
            <p:cNvSpPr>
              <a:spLocks noChangeArrowheads="1"/>
            </p:cNvSpPr>
            <p:nvPr/>
          </p:nvSpPr>
          <p:spPr bwMode="auto">
            <a:xfrm>
              <a:off x="2640014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5" name="Rectangle 77"/>
            <p:cNvSpPr>
              <a:spLocks noChangeArrowheads="1"/>
            </p:cNvSpPr>
            <p:nvPr/>
          </p:nvSpPr>
          <p:spPr bwMode="auto">
            <a:xfrm>
              <a:off x="2987676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6" name="Rectangle 78"/>
            <p:cNvSpPr>
              <a:spLocks noChangeArrowheads="1"/>
            </p:cNvSpPr>
            <p:nvPr/>
          </p:nvSpPr>
          <p:spPr bwMode="auto">
            <a:xfrm>
              <a:off x="3346451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7" name="Rectangle 79"/>
            <p:cNvSpPr>
              <a:spLocks noChangeArrowheads="1"/>
            </p:cNvSpPr>
            <p:nvPr/>
          </p:nvSpPr>
          <p:spPr bwMode="auto">
            <a:xfrm>
              <a:off x="4068764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8" name="Rectangle 80"/>
            <p:cNvSpPr>
              <a:spLocks noChangeArrowheads="1"/>
            </p:cNvSpPr>
            <p:nvPr/>
          </p:nvSpPr>
          <p:spPr bwMode="auto">
            <a:xfrm>
              <a:off x="3706814" y="39367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9" name="Rectangle 81"/>
            <p:cNvSpPr>
              <a:spLocks noChangeArrowheads="1"/>
            </p:cNvSpPr>
            <p:nvPr/>
          </p:nvSpPr>
          <p:spPr bwMode="auto">
            <a:xfrm>
              <a:off x="4427539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0" name="Rectangle 82"/>
            <p:cNvSpPr>
              <a:spLocks noChangeArrowheads="1"/>
            </p:cNvSpPr>
            <p:nvPr/>
          </p:nvSpPr>
          <p:spPr bwMode="auto">
            <a:xfrm>
              <a:off x="1212851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1" name="Rectangle 83"/>
            <p:cNvSpPr>
              <a:spLocks noChangeArrowheads="1"/>
            </p:cNvSpPr>
            <p:nvPr/>
          </p:nvSpPr>
          <p:spPr bwMode="auto">
            <a:xfrm>
              <a:off x="1571626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2" name="Rectangle 84"/>
            <p:cNvSpPr>
              <a:spLocks noChangeArrowheads="1"/>
            </p:cNvSpPr>
            <p:nvPr/>
          </p:nvSpPr>
          <p:spPr bwMode="auto">
            <a:xfrm>
              <a:off x="1919289" y="42970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3" name="Rectangle 85"/>
            <p:cNvSpPr>
              <a:spLocks noChangeArrowheads="1"/>
            </p:cNvSpPr>
            <p:nvPr/>
          </p:nvSpPr>
          <p:spPr bwMode="auto">
            <a:xfrm>
              <a:off x="2281239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4" name="Rectangle 86"/>
            <p:cNvSpPr>
              <a:spLocks noChangeArrowheads="1"/>
            </p:cNvSpPr>
            <p:nvPr/>
          </p:nvSpPr>
          <p:spPr bwMode="auto">
            <a:xfrm>
              <a:off x="2640014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5" name="Rectangle 87"/>
            <p:cNvSpPr>
              <a:spLocks noChangeArrowheads="1"/>
            </p:cNvSpPr>
            <p:nvPr/>
          </p:nvSpPr>
          <p:spPr bwMode="auto">
            <a:xfrm>
              <a:off x="2987676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6" name="Rectangle 88"/>
            <p:cNvSpPr>
              <a:spLocks noChangeArrowheads="1"/>
            </p:cNvSpPr>
            <p:nvPr/>
          </p:nvSpPr>
          <p:spPr bwMode="auto">
            <a:xfrm>
              <a:off x="3346451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7" name="Rectangle 89"/>
            <p:cNvSpPr>
              <a:spLocks noChangeArrowheads="1"/>
            </p:cNvSpPr>
            <p:nvPr/>
          </p:nvSpPr>
          <p:spPr bwMode="auto">
            <a:xfrm>
              <a:off x="4068764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8" name="Rectangle 90"/>
            <p:cNvSpPr>
              <a:spLocks noChangeArrowheads="1"/>
            </p:cNvSpPr>
            <p:nvPr/>
          </p:nvSpPr>
          <p:spPr bwMode="auto">
            <a:xfrm>
              <a:off x="3706814" y="4297088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9" name="Rectangle 91"/>
            <p:cNvSpPr>
              <a:spLocks noChangeArrowheads="1"/>
            </p:cNvSpPr>
            <p:nvPr/>
          </p:nvSpPr>
          <p:spPr bwMode="auto">
            <a:xfrm>
              <a:off x="4427539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0" name="Rectangle 92"/>
            <p:cNvSpPr>
              <a:spLocks noChangeArrowheads="1"/>
            </p:cNvSpPr>
            <p:nvPr/>
          </p:nvSpPr>
          <p:spPr bwMode="auto">
            <a:xfrm>
              <a:off x="1212851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1" name="Rectangle 93"/>
            <p:cNvSpPr>
              <a:spLocks noChangeArrowheads="1"/>
            </p:cNvSpPr>
            <p:nvPr/>
          </p:nvSpPr>
          <p:spPr bwMode="auto">
            <a:xfrm>
              <a:off x="1571626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2" name="Rectangle 94"/>
            <p:cNvSpPr>
              <a:spLocks noChangeArrowheads="1"/>
            </p:cNvSpPr>
            <p:nvPr/>
          </p:nvSpPr>
          <p:spPr bwMode="auto">
            <a:xfrm>
              <a:off x="1919289" y="465745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3" name="Rectangle 95"/>
            <p:cNvSpPr>
              <a:spLocks noChangeArrowheads="1"/>
            </p:cNvSpPr>
            <p:nvPr/>
          </p:nvSpPr>
          <p:spPr bwMode="auto">
            <a:xfrm>
              <a:off x="2281239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4" name="Rectangle 96"/>
            <p:cNvSpPr>
              <a:spLocks noChangeArrowheads="1"/>
            </p:cNvSpPr>
            <p:nvPr/>
          </p:nvSpPr>
          <p:spPr bwMode="auto">
            <a:xfrm>
              <a:off x="2640014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5" name="Rectangle 97"/>
            <p:cNvSpPr>
              <a:spLocks noChangeArrowheads="1"/>
            </p:cNvSpPr>
            <p:nvPr/>
          </p:nvSpPr>
          <p:spPr bwMode="auto">
            <a:xfrm>
              <a:off x="2987676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6" name="Rectangle 98"/>
            <p:cNvSpPr>
              <a:spLocks noChangeArrowheads="1"/>
            </p:cNvSpPr>
            <p:nvPr/>
          </p:nvSpPr>
          <p:spPr bwMode="auto">
            <a:xfrm>
              <a:off x="3346451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7" name="Rectangle 99"/>
            <p:cNvSpPr>
              <a:spLocks noChangeArrowheads="1"/>
            </p:cNvSpPr>
            <p:nvPr/>
          </p:nvSpPr>
          <p:spPr bwMode="auto">
            <a:xfrm>
              <a:off x="4068764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8" name="Rectangle 100"/>
            <p:cNvSpPr>
              <a:spLocks noChangeArrowheads="1"/>
            </p:cNvSpPr>
            <p:nvPr/>
          </p:nvSpPr>
          <p:spPr bwMode="auto">
            <a:xfrm>
              <a:off x="3706814" y="465745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9" name="Rectangle 101"/>
            <p:cNvSpPr>
              <a:spLocks noChangeArrowheads="1"/>
            </p:cNvSpPr>
            <p:nvPr/>
          </p:nvSpPr>
          <p:spPr bwMode="auto">
            <a:xfrm>
              <a:off x="4427539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10" name="直接连接符 109"/>
            <p:cNvCxnSpPr/>
            <p:nvPr/>
          </p:nvCxnSpPr>
          <p:spPr>
            <a:xfrm rot="5400000">
              <a:off x="986710" y="2658372"/>
              <a:ext cx="1541256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1757338" y="3429000"/>
              <a:ext cx="714380" cy="1588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rot="5400000">
              <a:off x="2291718" y="3609000"/>
              <a:ext cx="360000" cy="1588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2471718" y="3786190"/>
              <a:ext cx="714380" cy="1588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rot="5400000">
              <a:off x="2828908" y="4143380"/>
              <a:ext cx="714380" cy="1588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3186098" y="4500570"/>
              <a:ext cx="1071570" cy="1588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 Box 117"/>
          <p:cNvSpPr txBox="1">
            <a:spLocks noChangeArrowheads="1"/>
          </p:cNvSpPr>
          <p:nvPr/>
        </p:nvSpPr>
        <p:spPr bwMode="auto">
          <a:xfrm>
            <a:off x="4500562" y="4500570"/>
            <a:ext cx="3714776" cy="76944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显然，这个解是最优解，即是最短</a:t>
            </a:r>
            <a:r>
              <a:rPr lang="zh-CN" altLang="en-US" sz="22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路径。为什么？</a:t>
            </a:r>
            <a:endParaRPr lang="zh-CN" altLang="en-US" sz="2200" dirty="0">
              <a:solidFill>
                <a:srgbClr val="FF00F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7" name="下箭头 116"/>
          <p:cNvSpPr/>
          <p:nvPr/>
        </p:nvSpPr>
        <p:spPr bwMode="auto">
          <a:xfrm>
            <a:off x="2500298" y="3000372"/>
            <a:ext cx="214314" cy="357190"/>
          </a:xfrm>
          <a:prstGeom prst="downArrow">
            <a:avLst/>
          </a:prstGeom>
          <a:ln>
            <a:headEnd/>
            <a:tailEnd type="triangl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B18315E-260D-4C16-96D6-74D9DD309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55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6075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迷宫问题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45664" y="1645324"/>
            <a:ext cx="454025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99689" y="1645324"/>
            <a:ext cx="452437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55301" y="1645324"/>
            <a:ext cx="458788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014089" y="1645324"/>
            <a:ext cx="454025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468114" y="1645324"/>
            <a:ext cx="454025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925314" y="1645324"/>
            <a:ext cx="454025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379339" y="1645324"/>
            <a:ext cx="454025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293739" y="1645324"/>
            <a:ext cx="455612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836539" y="1645324"/>
            <a:ext cx="457200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749351" y="1645324"/>
            <a:ext cx="454025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5664" y="2083474"/>
            <a:ext cx="454025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099689" y="2083474"/>
            <a:ext cx="452437" cy="4381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555301" y="2083474"/>
            <a:ext cx="458788" cy="4381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014089" y="2083474"/>
            <a:ext cx="454025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468114" y="2083474"/>
            <a:ext cx="454025" cy="4381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2925314" y="2083474"/>
            <a:ext cx="454025" cy="4381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3379339" y="2083474"/>
            <a:ext cx="454025" cy="4381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4293739" y="2083474"/>
            <a:ext cx="455612" cy="4381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836539" y="2083474"/>
            <a:ext cx="457200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4749351" y="2083474"/>
            <a:ext cx="454025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645664" y="2523211"/>
            <a:ext cx="454025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1099689" y="2523211"/>
            <a:ext cx="452437" cy="4381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1555301" y="2523211"/>
            <a:ext cx="458788" cy="4381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2014089" y="2523211"/>
            <a:ext cx="454025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2468114" y="2523211"/>
            <a:ext cx="454025" cy="4381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2925314" y="2523211"/>
            <a:ext cx="454025" cy="4381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3379339" y="2523211"/>
            <a:ext cx="454025" cy="4381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4293739" y="2523211"/>
            <a:ext cx="455612" cy="4381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3836539" y="2523211"/>
            <a:ext cx="457200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4749351" y="2523211"/>
            <a:ext cx="454025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645664" y="2962949"/>
            <a:ext cx="454025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1099689" y="2962949"/>
            <a:ext cx="452437" cy="4381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555301" y="2962949"/>
            <a:ext cx="458788" cy="4381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2014089" y="2962949"/>
            <a:ext cx="454025" cy="4381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2468114" y="2962949"/>
            <a:ext cx="454025" cy="4381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2925314" y="2962949"/>
            <a:ext cx="454025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3379339" y="2962949"/>
            <a:ext cx="454025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4293739" y="2962949"/>
            <a:ext cx="455612" cy="4381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3836539" y="2962949"/>
            <a:ext cx="457200" cy="4381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4749351" y="2962949"/>
            <a:ext cx="454025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44" name="Rectangle 42"/>
          <p:cNvSpPr>
            <a:spLocks noChangeArrowheads="1"/>
          </p:cNvSpPr>
          <p:nvPr/>
        </p:nvSpPr>
        <p:spPr bwMode="auto">
          <a:xfrm>
            <a:off x="645664" y="3404274"/>
            <a:ext cx="454025" cy="4365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45" name="Rectangle 43"/>
          <p:cNvSpPr>
            <a:spLocks noChangeArrowheads="1"/>
          </p:cNvSpPr>
          <p:nvPr/>
        </p:nvSpPr>
        <p:spPr bwMode="auto">
          <a:xfrm>
            <a:off x="1099689" y="3404274"/>
            <a:ext cx="452437" cy="4365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46" name="Rectangle 44"/>
          <p:cNvSpPr>
            <a:spLocks noChangeArrowheads="1"/>
          </p:cNvSpPr>
          <p:nvPr/>
        </p:nvSpPr>
        <p:spPr bwMode="auto">
          <a:xfrm>
            <a:off x="1555301" y="3404274"/>
            <a:ext cx="458788" cy="4365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2014089" y="3404274"/>
            <a:ext cx="454025" cy="4365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2468114" y="3404274"/>
            <a:ext cx="454025" cy="4365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49" name="Rectangle 47"/>
          <p:cNvSpPr>
            <a:spLocks noChangeArrowheads="1"/>
          </p:cNvSpPr>
          <p:nvPr/>
        </p:nvSpPr>
        <p:spPr bwMode="auto">
          <a:xfrm>
            <a:off x="2925314" y="3404274"/>
            <a:ext cx="454025" cy="4365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50" name="Rectangle 48"/>
          <p:cNvSpPr>
            <a:spLocks noChangeArrowheads="1"/>
          </p:cNvSpPr>
          <p:nvPr/>
        </p:nvSpPr>
        <p:spPr bwMode="auto">
          <a:xfrm>
            <a:off x="3379339" y="3404274"/>
            <a:ext cx="454025" cy="4365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4293739" y="3404274"/>
            <a:ext cx="455612" cy="4365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52" name="Rectangle 50"/>
          <p:cNvSpPr>
            <a:spLocks noChangeArrowheads="1"/>
          </p:cNvSpPr>
          <p:nvPr/>
        </p:nvSpPr>
        <p:spPr bwMode="auto">
          <a:xfrm>
            <a:off x="3836539" y="3404274"/>
            <a:ext cx="457200" cy="4365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53" name="Rectangle 51"/>
          <p:cNvSpPr>
            <a:spLocks noChangeArrowheads="1"/>
          </p:cNvSpPr>
          <p:nvPr/>
        </p:nvSpPr>
        <p:spPr bwMode="auto">
          <a:xfrm>
            <a:off x="4749351" y="3404274"/>
            <a:ext cx="454025" cy="4365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54" name="Rectangle 52"/>
          <p:cNvSpPr>
            <a:spLocks noChangeArrowheads="1"/>
          </p:cNvSpPr>
          <p:nvPr/>
        </p:nvSpPr>
        <p:spPr bwMode="auto">
          <a:xfrm>
            <a:off x="645664" y="3844011"/>
            <a:ext cx="454025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55" name="Rectangle 53"/>
          <p:cNvSpPr>
            <a:spLocks noChangeArrowheads="1"/>
          </p:cNvSpPr>
          <p:nvPr/>
        </p:nvSpPr>
        <p:spPr bwMode="auto">
          <a:xfrm>
            <a:off x="1099689" y="3844011"/>
            <a:ext cx="452437" cy="4381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1555301" y="3844011"/>
            <a:ext cx="458788" cy="4381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57" name="Rectangle 55"/>
          <p:cNvSpPr>
            <a:spLocks noChangeArrowheads="1"/>
          </p:cNvSpPr>
          <p:nvPr/>
        </p:nvSpPr>
        <p:spPr bwMode="auto">
          <a:xfrm>
            <a:off x="2014089" y="3844011"/>
            <a:ext cx="454025" cy="4381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58" name="Rectangle 56"/>
          <p:cNvSpPr>
            <a:spLocks noChangeArrowheads="1"/>
          </p:cNvSpPr>
          <p:nvPr/>
        </p:nvSpPr>
        <p:spPr bwMode="auto">
          <a:xfrm>
            <a:off x="2468114" y="3844011"/>
            <a:ext cx="454025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59" name="Rectangle 57"/>
          <p:cNvSpPr>
            <a:spLocks noChangeArrowheads="1"/>
          </p:cNvSpPr>
          <p:nvPr/>
        </p:nvSpPr>
        <p:spPr bwMode="auto">
          <a:xfrm>
            <a:off x="2925314" y="3844011"/>
            <a:ext cx="454025" cy="4381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60" name="Rectangle 58"/>
          <p:cNvSpPr>
            <a:spLocks noChangeArrowheads="1"/>
          </p:cNvSpPr>
          <p:nvPr/>
        </p:nvSpPr>
        <p:spPr bwMode="auto">
          <a:xfrm>
            <a:off x="3379339" y="3844011"/>
            <a:ext cx="454025" cy="4381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61" name="Rectangle 59"/>
          <p:cNvSpPr>
            <a:spLocks noChangeArrowheads="1"/>
          </p:cNvSpPr>
          <p:nvPr/>
        </p:nvSpPr>
        <p:spPr bwMode="auto">
          <a:xfrm>
            <a:off x="4293739" y="3844011"/>
            <a:ext cx="455612" cy="4381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62" name="Rectangle 60"/>
          <p:cNvSpPr>
            <a:spLocks noChangeArrowheads="1"/>
          </p:cNvSpPr>
          <p:nvPr/>
        </p:nvSpPr>
        <p:spPr bwMode="auto">
          <a:xfrm>
            <a:off x="3836539" y="3844011"/>
            <a:ext cx="457200" cy="4381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63" name="Rectangle 61"/>
          <p:cNvSpPr>
            <a:spLocks noChangeArrowheads="1"/>
          </p:cNvSpPr>
          <p:nvPr/>
        </p:nvSpPr>
        <p:spPr bwMode="auto">
          <a:xfrm>
            <a:off x="4749351" y="3844011"/>
            <a:ext cx="454025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64" name="Rectangle 62"/>
          <p:cNvSpPr>
            <a:spLocks noChangeArrowheads="1"/>
          </p:cNvSpPr>
          <p:nvPr/>
        </p:nvSpPr>
        <p:spPr bwMode="auto">
          <a:xfrm>
            <a:off x="645664" y="4283749"/>
            <a:ext cx="454025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65" name="Rectangle 63"/>
          <p:cNvSpPr>
            <a:spLocks noChangeArrowheads="1"/>
          </p:cNvSpPr>
          <p:nvPr/>
        </p:nvSpPr>
        <p:spPr bwMode="auto">
          <a:xfrm>
            <a:off x="1099689" y="4283749"/>
            <a:ext cx="452437" cy="4381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66" name="Rectangle 64"/>
          <p:cNvSpPr>
            <a:spLocks noChangeArrowheads="1"/>
          </p:cNvSpPr>
          <p:nvPr/>
        </p:nvSpPr>
        <p:spPr bwMode="auto">
          <a:xfrm>
            <a:off x="1555301" y="4283749"/>
            <a:ext cx="458788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67" name="Rectangle 65"/>
          <p:cNvSpPr>
            <a:spLocks noChangeArrowheads="1"/>
          </p:cNvSpPr>
          <p:nvPr/>
        </p:nvSpPr>
        <p:spPr bwMode="auto">
          <a:xfrm>
            <a:off x="2014089" y="4283749"/>
            <a:ext cx="454025" cy="4381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68" name="Rectangle 66"/>
          <p:cNvSpPr>
            <a:spLocks noChangeArrowheads="1"/>
          </p:cNvSpPr>
          <p:nvPr/>
        </p:nvSpPr>
        <p:spPr bwMode="auto">
          <a:xfrm>
            <a:off x="2468114" y="4283749"/>
            <a:ext cx="454025" cy="4381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69" name="Rectangle 67"/>
          <p:cNvSpPr>
            <a:spLocks noChangeArrowheads="1"/>
          </p:cNvSpPr>
          <p:nvPr/>
        </p:nvSpPr>
        <p:spPr bwMode="auto">
          <a:xfrm>
            <a:off x="2925314" y="4283749"/>
            <a:ext cx="454025" cy="4381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70" name="Rectangle 68"/>
          <p:cNvSpPr>
            <a:spLocks noChangeArrowheads="1"/>
          </p:cNvSpPr>
          <p:nvPr/>
        </p:nvSpPr>
        <p:spPr bwMode="auto">
          <a:xfrm>
            <a:off x="3379339" y="4283749"/>
            <a:ext cx="454025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71" name="Rectangle 69"/>
          <p:cNvSpPr>
            <a:spLocks noChangeArrowheads="1"/>
          </p:cNvSpPr>
          <p:nvPr/>
        </p:nvSpPr>
        <p:spPr bwMode="auto">
          <a:xfrm>
            <a:off x="4293739" y="4283749"/>
            <a:ext cx="455612" cy="4381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72" name="Rectangle 70"/>
          <p:cNvSpPr>
            <a:spLocks noChangeArrowheads="1"/>
          </p:cNvSpPr>
          <p:nvPr/>
        </p:nvSpPr>
        <p:spPr bwMode="auto">
          <a:xfrm>
            <a:off x="3836539" y="4283749"/>
            <a:ext cx="457200" cy="4381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73" name="Rectangle 71"/>
          <p:cNvSpPr>
            <a:spLocks noChangeArrowheads="1"/>
          </p:cNvSpPr>
          <p:nvPr/>
        </p:nvSpPr>
        <p:spPr bwMode="auto">
          <a:xfrm>
            <a:off x="4749351" y="4283749"/>
            <a:ext cx="454025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74" name="Rectangle 72"/>
          <p:cNvSpPr>
            <a:spLocks noChangeArrowheads="1"/>
          </p:cNvSpPr>
          <p:nvPr/>
        </p:nvSpPr>
        <p:spPr bwMode="auto">
          <a:xfrm>
            <a:off x="640901" y="4721899"/>
            <a:ext cx="454025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75" name="Rectangle 73"/>
          <p:cNvSpPr>
            <a:spLocks noChangeArrowheads="1"/>
          </p:cNvSpPr>
          <p:nvPr/>
        </p:nvSpPr>
        <p:spPr bwMode="auto">
          <a:xfrm>
            <a:off x="1094926" y="4721899"/>
            <a:ext cx="454025" cy="4381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76" name="Rectangle 74"/>
          <p:cNvSpPr>
            <a:spLocks noChangeArrowheads="1"/>
          </p:cNvSpPr>
          <p:nvPr/>
        </p:nvSpPr>
        <p:spPr bwMode="auto">
          <a:xfrm>
            <a:off x="1552126" y="4721899"/>
            <a:ext cx="457200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77" name="Rectangle 75"/>
          <p:cNvSpPr>
            <a:spLocks noChangeArrowheads="1"/>
          </p:cNvSpPr>
          <p:nvPr/>
        </p:nvSpPr>
        <p:spPr bwMode="auto">
          <a:xfrm>
            <a:off x="2009326" y="4721899"/>
            <a:ext cx="455613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78" name="Rectangle 76"/>
          <p:cNvSpPr>
            <a:spLocks noChangeArrowheads="1"/>
          </p:cNvSpPr>
          <p:nvPr/>
        </p:nvSpPr>
        <p:spPr bwMode="auto">
          <a:xfrm>
            <a:off x="2464939" y="4721899"/>
            <a:ext cx="454025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79" name="Rectangle 77"/>
          <p:cNvSpPr>
            <a:spLocks noChangeArrowheads="1"/>
          </p:cNvSpPr>
          <p:nvPr/>
        </p:nvSpPr>
        <p:spPr bwMode="auto">
          <a:xfrm>
            <a:off x="2922139" y="4721899"/>
            <a:ext cx="454025" cy="4381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80" name="Rectangle 78"/>
          <p:cNvSpPr>
            <a:spLocks noChangeArrowheads="1"/>
          </p:cNvSpPr>
          <p:nvPr/>
        </p:nvSpPr>
        <p:spPr bwMode="auto">
          <a:xfrm>
            <a:off x="3376164" y="4721899"/>
            <a:ext cx="452437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81" name="Rectangle 79"/>
          <p:cNvSpPr>
            <a:spLocks noChangeArrowheads="1"/>
          </p:cNvSpPr>
          <p:nvPr/>
        </p:nvSpPr>
        <p:spPr bwMode="auto">
          <a:xfrm>
            <a:off x="4290564" y="4721899"/>
            <a:ext cx="454025" cy="4381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82" name="Rectangle 80"/>
          <p:cNvSpPr>
            <a:spLocks noChangeArrowheads="1"/>
          </p:cNvSpPr>
          <p:nvPr/>
        </p:nvSpPr>
        <p:spPr bwMode="auto">
          <a:xfrm>
            <a:off x="3831776" y="4721899"/>
            <a:ext cx="458788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83" name="Rectangle 81"/>
          <p:cNvSpPr>
            <a:spLocks noChangeArrowheads="1"/>
          </p:cNvSpPr>
          <p:nvPr/>
        </p:nvSpPr>
        <p:spPr bwMode="auto">
          <a:xfrm>
            <a:off x="4744589" y="4721899"/>
            <a:ext cx="454025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84" name="Rectangle 82"/>
          <p:cNvSpPr>
            <a:spLocks noChangeArrowheads="1"/>
          </p:cNvSpPr>
          <p:nvPr/>
        </p:nvSpPr>
        <p:spPr bwMode="auto">
          <a:xfrm>
            <a:off x="640901" y="5161636"/>
            <a:ext cx="454025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85" name="Rectangle 83"/>
          <p:cNvSpPr>
            <a:spLocks noChangeArrowheads="1"/>
          </p:cNvSpPr>
          <p:nvPr/>
        </p:nvSpPr>
        <p:spPr bwMode="auto">
          <a:xfrm>
            <a:off x="1094926" y="5161636"/>
            <a:ext cx="454025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86" name="Rectangle 84"/>
          <p:cNvSpPr>
            <a:spLocks noChangeArrowheads="1"/>
          </p:cNvSpPr>
          <p:nvPr/>
        </p:nvSpPr>
        <p:spPr bwMode="auto">
          <a:xfrm>
            <a:off x="1552126" y="5161636"/>
            <a:ext cx="457200" cy="4381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87" name="Rectangle 85"/>
          <p:cNvSpPr>
            <a:spLocks noChangeArrowheads="1"/>
          </p:cNvSpPr>
          <p:nvPr/>
        </p:nvSpPr>
        <p:spPr bwMode="auto">
          <a:xfrm>
            <a:off x="2009326" y="5161636"/>
            <a:ext cx="455613" cy="4381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88" name="Rectangle 86"/>
          <p:cNvSpPr>
            <a:spLocks noChangeArrowheads="1"/>
          </p:cNvSpPr>
          <p:nvPr/>
        </p:nvSpPr>
        <p:spPr bwMode="auto">
          <a:xfrm>
            <a:off x="2464939" y="5161636"/>
            <a:ext cx="454025" cy="4381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89" name="Rectangle 87"/>
          <p:cNvSpPr>
            <a:spLocks noChangeArrowheads="1"/>
          </p:cNvSpPr>
          <p:nvPr/>
        </p:nvSpPr>
        <p:spPr bwMode="auto">
          <a:xfrm>
            <a:off x="2922139" y="5161636"/>
            <a:ext cx="454025" cy="4381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90" name="Rectangle 88"/>
          <p:cNvSpPr>
            <a:spLocks noChangeArrowheads="1"/>
          </p:cNvSpPr>
          <p:nvPr/>
        </p:nvSpPr>
        <p:spPr bwMode="auto">
          <a:xfrm>
            <a:off x="3376164" y="5161636"/>
            <a:ext cx="452437" cy="4381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91" name="Rectangle 89"/>
          <p:cNvSpPr>
            <a:spLocks noChangeArrowheads="1"/>
          </p:cNvSpPr>
          <p:nvPr/>
        </p:nvSpPr>
        <p:spPr bwMode="auto">
          <a:xfrm>
            <a:off x="4290564" y="5161636"/>
            <a:ext cx="454025" cy="4381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92" name="Rectangle 90"/>
          <p:cNvSpPr>
            <a:spLocks noChangeArrowheads="1"/>
          </p:cNvSpPr>
          <p:nvPr/>
        </p:nvSpPr>
        <p:spPr bwMode="auto">
          <a:xfrm>
            <a:off x="3831776" y="5161636"/>
            <a:ext cx="458788" cy="4381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93" name="Rectangle 91"/>
          <p:cNvSpPr>
            <a:spLocks noChangeArrowheads="1"/>
          </p:cNvSpPr>
          <p:nvPr/>
        </p:nvSpPr>
        <p:spPr bwMode="auto">
          <a:xfrm>
            <a:off x="4744589" y="5161636"/>
            <a:ext cx="454025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94" name="Rectangle 92"/>
          <p:cNvSpPr>
            <a:spLocks noChangeArrowheads="1"/>
          </p:cNvSpPr>
          <p:nvPr/>
        </p:nvSpPr>
        <p:spPr bwMode="auto">
          <a:xfrm>
            <a:off x="640901" y="5601374"/>
            <a:ext cx="454025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95" name="Rectangle 93"/>
          <p:cNvSpPr>
            <a:spLocks noChangeArrowheads="1"/>
          </p:cNvSpPr>
          <p:nvPr/>
        </p:nvSpPr>
        <p:spPr bwMode="auto">
          <a:xfrm>
            <a:off x="1094926" y="5601374"/>
            <a:ext cx="454025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96" name="Rectangle 94"/>
          <p:cNvSpPr>
            <a:spLocks noChangeArrowheads="1"/>
          </p:cNvSpPr>
          <p:nvPr/>
        </p:nvSpPr>
        <p:spPr bwMode="auto">
          <a:xfrm>
            <a:off x="1552126" y="5601374"/>
            <a:ext cx="457200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97" name="Rectangle 95"/>
          <p:cNvSpPr>
            <a:spLocks noChangeArrowheads="1"/>
          </p:cNvSpPr>
          <p:nvPr/>
        </p:nvSpPr>
        <p:spPr bwMode="auto">
          <a:xfrm>
            <a:off x="2009326" y="5601374"/>
            <a:ext cx="455613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98" name="Rectangle 96"/>
          <p:cNvSpPr>
            <a:spLocks noChangeArrowheads="1"/>
          </p:cNvSpPr>
          <p:nvPr/>
        </p:nvSpPr>
        <p:spPr bwMode="auto">
          <a:xfrm>
            <a:off x="2464939" y="5601374"/>
            <a:ext cx="454025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99" name="Rectangle 97"/>
          <p:cNvSpPr>
            <a:spLocks noChangeArrowheads="1"/>
          </p:cNvSpPr>
          <p:nvPr/>
        </p:nvSpPr>
        <p:spPr bwMode="auto">
          <a:xfrm>
            <a:off x="2922139" y="5601374"/>
            <a:ext cx="454025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100" name="Rectangle 98"/>
          <p:cNvSpPr>
            <a:spLocks noChangeArrowheads="1"/>
          </p:cNvSpPr>
          <p:nvPr/>
        </p:nvSpPr>
        <p:spPr bwMode="auto">
          <a:xfrm>
            <a:off x="3376164" y="5601374"/>
            <a:ext cx="452437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101" name="Rectangle 99"/>
          <p:cNvSpPr>
            <a:spLocks noChangeArrowheads="1"/>
          </p:cNvSpPr>
          <p:nvPr/>
        </p:nvSpPr>
        <p:spPr bwMode="auto">
          <a:xfrm>
            <a:off x="4290564" y="5601374"/>
            <a:ext cx="454025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102" name="Rectangle 100"/>
          <p:cNvSpPr>
            <a:spLocks noChangeArrowheads="1"/>
          </p:cNvSpPr>
          <p:nvPr/>
        </p:nvSpPr>
        <p:spPr bwMode="auto">
          <a:xfrm>
            <a:off x="3831776" y="5601374"/>
            <a:ext cx="458788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103" name="Rectangle 101"/>
          <p:cNvSpPr>
            <a:spLocks noChangeArrowheads="1"/>
          </p:cNvSpPr>
          <p:nvPr/>
        </p:nvSpPr>
        <p:spPr bwMode="auto">
          <a:xfrm>
            <a:off x="4744589" y="5601374"/>
            <a:ext cx="454025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104" name="Line 102"/>
          <p:cNvSpPr>
            <a:spLocks noChangeShapeType="1"/>
          </p:cNvSpPr>
          <p:nvPr/>
        </p:nvSpPr>
        <p:spPr bwMode="auto">
          <a:xfrm>
            <a:off x="-52836" y="2240636"/>
            <a:ext cx="1549400" cy="0"/>
          </a:xfrm>
          <a:prstGeom prst="line">
            <a:avLst/>
          </a:prstGeom>
          <a:noFill/>
          <a:ln w="60325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" name="Text Box 103"/>
          <p:cNvSpPr txBox="1">
            <a:spLocks noChangeArrowheads="1"/>
          </p:cNvSpPr>
          <p:nvPr/>
        </p:nvSpPr>
        <p:spPr bwMode="auto">
          <a:xfrm>
            <a:off x="734564" y="1321474"/>
            <a:ext cx="437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tx2"/>
                </a:solidFill>
                <a:latin typeface="Arial" panose="020B0604020202020204" pitchFamily="34" charset="0"/>
              </a:rPr>
              <a:t>0    1    2     3    4     5    6     7    8    9</a:t>
            </a:r>
          </a:p>
        </p:txBody>
      </p:sp>
      <p:sp>
        <p:nvSpPr>
          <p:cNvPr id="106" name="Text Box 104"/>
          <p:cNvSpPr txBox="1">
            <a:spLocks noChangeArrowheads="1"/>
          </p:cNvSpPr>
          <p:nvPr/>
        </p:nvSpPr>
        <p:spPr bwMode="auto">
          <a:xfrm>
            <a:off x="339276" y="1607224"/>
            <a:ext cx="280988" cy="465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5000"/>
              </a:lnSpc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</a:rPr>
              <a:t>0123456789</a:t>
            </a:r>
          </a:p>
        </p:txBody>
      </p:sp>
      <p:sp>
        <p:nvSpPr>
          <p:cNvPr id="107" name="Line 105"/>
          <p:cNvSpPr>
            <a:spLocks noChangeShapeType="1"/>
          </p:cNvSpPr>
          <p:nvPr/>
        </p:nvSpPr>
        <p:spPr bwMode="auto">
          <a:xfrm>
            <a:off x="1668014" y="2304136"/>
            <a:ext cx="246062" cy="0"/>
          </a:xfrm>
          <a:prstGeom prst="line">
            <a:avLst/>
          </a:prstGeom>
          <a:noFill/>
          <a:ln w="50800">
            <a:solidFill>
              <a:srgbClr val="FF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" name="Line 106"/>
          <p:cNvSpPr>
            <a:spLocks noChangeShapeType="1"/>
          </p:cNvSpPr>
          <p:nvPr/>
        </p:nvSpPr>
        <p:spPr bwMode="auto">
          <a:xfrm>
            <a:off x="1298126" y="2621636"/>
            <a:ext cx="0" cy="252413"/>
          </a:xfrm>
          <a:prstGeom prst="line">
            <a:avLst/>
          </a:prstGeom>
          <a:noFill/>
          <a:ln w="50800">
            <a:solidFill>
              <a:srgbClr val="FF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9" name="Line 107"/>
          <p:cNvSpPr>
            <a:spLocks noChangeShapeType="1"/>
          </p:cNvSpPr>
          <p:nvPr/>
        </p:nvSpPr>
        <p:spPr bwMode="auto">
          <a:xfrm>
            <a:off x="1790251" y="2621636"/>
            <a:ext cx="0" cy="252413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0" name="Line 108"/>
          <p:cNvSpPr>
            <a:spLocks noChangeShapeType="1"/>
          </p:cNvSpPr>
          <p:nvPr/>
        </p:nvSpPr>
        <p:spPr bwMode="auto">
          <a:xfrm>
            <a:off x="1298126" y="3064549"/>
            <a:ext cx="0" cy="252412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1" name="Line 109"/>
          <p:cNvSpPr>
            <a:spLocks noChangeShapeType="1"/>
          </p:cNvSpPr>
          <p:nvPr/>
        </p:nvSpPr>
        <p:spPr bwMode="auto">
          <a:xfrm>
            <a:off x="1790251" y="3064549"/>
            <a:ext cx="0" cy="252412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" name="Line 110"/>
          <p:cNvSpPr>
            <a:spLocks noChangeShapeType="1"/>
          </p:cNvSpPr>
          <p:nvPr/>
        </p:nvSpPr>
        <p:spPr bwMode="auto">
          <a:xfrm>
            <a:off x="1298126" y="3507461"/>
            <a:ext cx="0" cy="252413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3" name="Line 111"/>
          <p:cNvSpPr>
            <a:spLocks noChangeShapeType="1"/>
          </p:cNvSpPr>
          <p:nvPr/>
        </p:nvSpPr>
        <p:spPr bwMode="auto">
          <a:xfrm>
            <a:off x="2160139" y="3189961"/>
            <a:ext cx="244475" cy="0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4" name="Line 112"/>
          <p:cNvSpPr>
            <a:spLocks noChangeShapeType="1"/>
          </p:cNvSpPr>
          <p:nvPr/>
        </p:nvSpPr>
        <p:spPr bwMode="auto">
          <a:xfrm>
            <a:off x="1298126" y="3951961"/>
            <a:ext cx="0" cy="252413"/>
          </a:xfrm>
          <a:prstGeom prst="line">
            <a:avLst/>
          </a:prstGeom>
          <a:noFill/>
          <a:ln w="50800">
            <a:solidFill>
              <a:srgbClr val="FF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5" name="Line 113"/>
          <p:cNvSpPr>
            <a:spLocks noChangeShapeType="1"/>
          </p:cNvSpPr>
          <p:nvPr/>
        </p:nvSpPr>
        <p:spPr bwMode="auto">
          <a:xfrm>
            <a:off x="1668014" y="4077374"/>
            <a:ext cx="246062" cy="0"/>
          </a:xfrm>
          <a:prstGeom prst="line">
            <a:avLst/>
          </a:prstGeom>
          <a:noFill/>
          <a:ln w="50800">
            <a:solidFill>
              <a:srgbClr val="FF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6" name="Line 114"/>
          <p:cNvSpPr>
            <a:spLocks noChangeShapeType="1"/>
          </p:cNvSpPr>
          <p:nvPr/>
        </p:nvSpPr>
        <p:spPr bwMode="auto">
          <a:xfrm>
            <a:off x="1298126" y="4393286"/>
            <a:ext cx="0" cy="254000"/>
          </a:xfrm>
          <a:prstGeom prst="line">
            <a:avLst/>
          </a:prstGeom>
          <a:noFill/>
          <a:ln w="50800">
            <a:solidFill>
              <a:srgbClr val="FF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" name="Line 115"/>
          <p:cNvSpPr>
            <a:spLocks noChangeShapeType="1"/>
          </p:cNvSpPr>
          <p:nvPr/>
        </p:nvSpPr>
        <p:spPr bwMode="auto">
          <a:xfrm>
            <a:off x="1298126" y="4774286"/>
            <a:ext cx="0" cy="252413"/>
          </a:xfrm>
          <a:prstGeom prst="line">
            <a:avLst/>
          </a:prstGeom>
          <a:noFill/>
          <a:ln w="50800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8" name="Line 116"/>
          <p:cNvSpPr>
            <a:spLocks noChangeShapeType="1"/>
          </p:cNvSpPr>
          <p:nvPr/>
        </p:nvSpPr>
        <p:spPr bwMode="auto">
          <a:xfrm>
            <a:off x="2098226" y="4077374"/>
            <a:ext cx="246063" cy="0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" name="Line 117"/>
          <p:cNvSpPr>
            <a:spLocks noChangeShapeType="1"/>
          </p:cNvSpPr>
          <p:nvPr/>
        </p:nvSpPr>
        <p:spPr bwMode="auto">
          <a:xfrm>
            <a:off x="2220464" y="4393286"/>
            <a:ext cx="0" cy="254000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0" name="Line 118"/>
          <p:cNvSpPr>
            <a:spLocks noChangeShapeType="1"/>
          </p:cNvSpPr>
          <p:nvPr/>
        </p:nvSpPr>
        <p:spPr bwMode="auto">
          <a:xfrm>
            <a:off x="2588764" y="4520286"/>
            <a:ext cx="246062" cy="0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1" name="Line 119"/>
          <p:cNvSpPr>
            <a:spLocks noChangeShapeType="1"/>
          </p:cNvSpPr>
          <p:nvPr/>
        </p:nvSpPr>
        <p:spPr bwMode="auto">
          <a:xfrm>
            <a:off x="3018976" y="4520286"/>
            <a:ext cx="246063" cy="0"/>
          </a:xfrm>
          <a:prstGeom prst="line">
            <a:avLst/>
          </a:prstGeom>
          <a:noFill/>
          <a:ln w="50800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" name="Line 120"/>
          <p:cNvSpPr>
            <a:spLocks noChangeShapeType="1"/>
          </p:cNvSpPr>
          <p:nvPr/>
        </p:nvSpPr>
        <p:spPr bwMode="auto">
          <a:xfrm flipV="1">
            <a:off x="3142801" y="3950374"/>
            <a:ext cx="0" cy="254000"/>
          </a:xfrm>
          <a:prstGeom prst="line">
            <a:avLst/>
          </a:prstGeom>
          <a:noFill/>
          <a:ln w="50800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" name="Line 121"/>
          <p:cNvSpPr>
            <a:spLocks noChangeShapeType="1"/>
          </p:cNvSpPr>
          <p:nvPr/>
        </p:nvSpPr>
        <p:spPr bwMode="auto">
          <a:xfrm flipV="1">
            <a:off x="3115814" y="3518574"/>
            <a:ext cx="0" cy="254000"/>
          </a:xfrm>
          <a:prstGeom prst="line">
            <a:avLst/>
          </a:prstGeom>
          <a:noFill/>
          <a:ln w="50800">
            <a:solidFill>
              <a:srgbClr val="FF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4" name="Line 122"/>
          <p:cNvSpPr>
            <a:spLocks noChangeShapeType="1"/>
          </p:cNvSpPr>
          <p:nvPr/>
        </p:nvSpPr>
        <p:spPr bwMode="auto">
          <a:xfrm>
            <a:off x="3547614" y="4094836"/>
            <a:ext cx="244475" cy="0"/>
          </a:xfrm>
          <a:prstGeom prst="line">
            <a:avLst/>
          </a:prstGeom>
          <a:noFill/>
          <a:ln w="50800">
            <a:solidFill>
              <a:srgbClr val="FF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5" name="Line 123"/>
          <p:cNvSpPr>
            <a:spLocks noChangeShapeType="1"/>
          </p:cNvSpPr>
          <p:nvPr/>
        </p:nvSpPr>
        <p:spPr bwMode="auto">
          <a:xfrm>
            <a:off x="3511101" y="3632874"/>
            <a:ext cx="244475" cy="0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6" name="Line 124"/>
          <p:cNvSpPr>
            <a:spLocks noChangeShapeType="1"/>
          </p:cNvSpPr>
          <p:nvPr/>
        </p:nvSpPr>
        <p:spPr bwMode="auto">
          <a:xfrm>
            <a:off x="2588764" y="3189961"/>
            <a:ext cx="246062" cy="0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7" name="Line 125"/>
          <p:cNvSpPr>
            <a:spLocks noChangeShapeType="1"/>
          </p:cNvSpPr>
          <p:nvPr/>
        </p:nvSpPr>
        <p:spPr bwMode="auto">
          <a:xfrm flipV="1">
            <a:off x="2712589" y="2621636"/>
            <a:ext cx="0" cy="252413"/>
          </a:xfrm>
          <a:prstGeom prst="line">
            <a:avLst/>
          </a:prstGeom>
          <a:noFill/>
          <a:ln w="50800">
            <a:solidFill>
              <a:srgbClr val="FF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8" name="Line 126"/>
          <p:cNvSpPr>
            <a:spLocks noChangeShapeType="1"/>
          </p:cNvSpPr>
          <p:nvPr/>
        </p:nvSpPr>
        <p:spPr bwMode="auto">
          <a:xfrm flipV="1">
            <a:off x="2712589" y="2177136"/>
            <a:ext cx="0" cy="252413"/>
          </a:xfrm>
          <a:prstGeom prst="line">
            <a:avLst/>
          </a:prstGeom>
          <a:noFill/>
          <a:ln w="50800">
            <a:solidFill>
              <a:srgbClr val="FF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" name="Line 127"/>
          <p:cNvSpPr>
            <a:spLocks noChangeShapeType="1"/>
          </p:cNvSpPr>
          <p:nvPr/>
        </p:nvSpPr>
        <p:spPr bwMode="auto">
          <a:xfrm>
            <a:off x="3020564" y="2747049"/>
            <a:ext cx="244475" cy="0"/>
          </a:xfrm>
          <a:prstGeom prst="line">
            <a:avLst/>
          </a:prstGeom>
          <a:noFill/>
          <a:ln w="50800">
            <a:solidFill>
              <a:srgbClr val="FF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0" name="Line 128"/>
          <p:cNvSpPr>
            <a:spLocks noChangeShapeType="1"/>
          </p:cNvSpPr>
          <p:nvPr/>
        </p:nvSpPr>
        <p:spPr bwMode="auto">
          <a:xfrm>
            <a:off x="3018976" y="2304136"/>
            <a:ext cx="246063" cy="0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1" name="Line 129"/>
          <p:cNvSpPr>
            <a:spLocks noChangeShapeType="1"/>
          </p:cNvSpPr>
          <p:nvPr/>
        </p:nvSpPr>
        <p:spPr bwMode="auto">
          <a:xfrm>
            <a:off x="3449189" y="2747049"/>
            <a:ext cx="246062" cy="0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" name="Line 130"/>
          <p:cNvSpPr>
            <a:spLocks noChangeShapeType="1"/>
          </p:cNvSpPr>
          <p:nvPr/>
        </p:nvSpPr>
        <p:spPr bwMode="auto">
          <a:xfrm>
            <a:off x="3449189" y="2304136"/>
            <a:ext cx="246062" cy="0"/>
          </a:xfrm>
          <a:prstGeom prst="line">
            <a:avLst/>
          </a:prstGeom>
          <a:noFill/>
          <a:ln w="50800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" name="Line 131"/>
          <p:cNvSpPr>
            <a:spLocks noChangeShapeType="1"/>
          </p:cNvSpPr>
          <p:nvPr/>
        </p:nvSpPr>
        <p:spPr bwMode="auto">
          <a:xfrm>
            <a:off x="3941314" y="4077374"/>
            <a:ext cx="246062" cy="0"/>
          </a:xfrm>
          <a:prstGeom prst="line">
            <a:avLst/>
          </a:prstGeom>
          <a:noFill/>
          <a:ln w="50800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" name="Line 132"/>
          <p:cNvSpPr>
            <a:spLocks noChangeShapeType="1"/>
          </p:cNvSpPr>
          <p:nvPr/>
        </p:nvSpPr>
        <p:spPr bwMode="auto">
          <a:xfrm>
            <a:off x="3941314" y="3632874"/>
            <a:ext cx="246062" cy="0"/>
          </a:xfrm>
          <a:prstGeom prst="line">
            <a:avLst/>
          </a:prstGeom>
          <a:noFill/>
          <a:ln w="50800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5" name="Line 133"/>
          <p:cNvSpPr>
            <a:spLocks noChangeShapeType="1"/>
          </p:cNvSpPr>
          <p:nvPr/>
        </p:nvSpPr>
        <p:spPr bwMode="auto">
          <a:xfrm flipV="1">
            <a:off x="4003226" y="3062961"/>
            <a:ext cx="0" cy="254000"/>
          </a:xfrm>
          <a:prstGeom prst="line">
            <a:avLst/>
          </a:prstGeom>
          <a:noFill/>
          <a:ln w="50800">
            <a:solidFill>
              <a:srgbClr val="FF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" name="Line 134"/>
          <p:cNvSpPr>
            <a:spLocks noChangeShapeType="1"/>
          </p:cNvSpPr>
          <p:nvPr/>
        </p:nvSpPr>
        <p:spPr bwMode="auto">
          <a:xfrm>
            <a:off x="4373114" y="3632874"/>
            <a:ext cx="244475" cy="0"/>
          </a:xfrm>
          <a:prstGeom prst="line">
            <a:avLst/>
          </a:prstGeom>
          <a:noFill/>
          <a:ln w="50800">
            <a:solidFill>
              <a:srgbClr val="FF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7" name="Line 135"/>
          <p:cNvSpPr>
            <a:spLocks noChangeShapeType="1"/>
          </p:cNvSpPr>
          <p:nvPr/>
        </p:nvSpPr>
        <p:spPr bwMode="auto">
          <a:xfrm>
            <a:off x="4433439" y="4077374"/>
            <a:ext cx="246062" cy="0"/>
          </a:xfrm>
          <a:prstGeom prst="line">
            <a:avLst/>
          </a:prstGeom>
          <a:noFill/>
          <a:ln w="50800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" name="Line 136"/>
          <p:cNvSpPr>
            <a:spLocks noChangeShapeType="1"/>
          </p:cNvSpPr>
          <p:nvPr/>
        </p:nvSpPr>
        <p:spPr bwMode="auto">
          <a:xfrm>
            <a:off x="4065139" y="4393286"/>
            <a:ext cx="0" cy="254000"/>
          </a:xfrm>
          <a:prstGeom prst="line">
            <a:avLst/>
          </a:prstGeom>
          <a:noFill/>
          <a:ln w="50800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" name="Line 137"/>
          <p:cNvSpPr>
            <a:spLocks noChangeShapeType="1"/>
          </p:cNvSpPr>
          <p:nvPr/>
        </p:nvSpPr>
        <p:spPr bwMode="auto">
          <a:xfrm>
            <a:off x="4555676" y="4393286"/>
            <a:ext cx="0" cy="254000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0" name="Line 138"/>
          <p:cNvSpPr>
            <a:spLocks noChangeShapeType="1"/>
          </p:cNvSpPr>
          <p:nvPr/>
        </p:nvSpPr>
        <p:spPr bwMode="auto">
          <a:xfrm>
            <a:off x="3115814" y="4815561"/>
            <a:ext cx="0" cy="252413"/>
          </a:xfrm>
          <a:prstGeom prst="line">
            <a:avLst/>
          </a:prstGeom>
          <a:noFill/>
          <a:ln w="50800">
            <a:solidFill>
              <a:schemeClr val="accent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" name="Rectangle 139"/>
          <p:cNvSpPr>
            <a:spLocks noChangeArrowheads="1"/>
          </p:cNvSpPr>
          <p:nvPr/>
        </p:nvSpPr>
        <p:spPr bwMode="auto">
          <a:xfrm>
            <a:off x="6804025" y="6384925"/>
            <a:ext cx="1800225" cy="36512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99FF"/>
                </a:solidFill>
              </a:rPr>
              <a:t>38</a:t>
            </a:r>
            <a:r>
              <a:rPr lang="en-US" altLang="zh-CN" dirty="0">
                <a:solidFill>
                  <a:schemeClr val="tx2"/>
                </a:solidFill>
              </a:rPr>
              <a:t>  8   8   </a:t>
            </a:r>
            <a:r>
              <a:rPr lang="en-US" altLang="zh-CN" dirty="0">
                <a:solidFill>
                  <a:srgbClr val="FF99FF"/>
                </a:solidFill>
              </a:rPr>
              <a:t>34</a:t>
            </a:r>
          </a:p>
        </p:txBody>
      </p:sp>
      <p:sp>
        <p:nvSpPr>
          <p:cNvPr id="142" name="Rectangle 140"/>
          <p:cNvSpPr>
            <a:spLocks noChangeArrowheads="1"/>
          </p:cNvSpPr>
          <p:nvPr/>
        </p:nvSpPr>
        <p:spPr bwMode="auto">
          <a:xfrm>
            <a:off x="6804025" y="5959475"/>
            <a:ext cx="1800225" cy="36512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99FF"/>
                </a:solidFill>
              </a:rPr>
              <a:t>34</a:t>
            </a:r>
            <a:r>
              <a:rPr lang="en-US" altLang="zh-CN" dirty="0">
                <a:solidFill>
                  <a:schemeClr val="tx2"/>
                </a:solidFill>
              </a:rPr>
              <a:t>  8   7   </a:t>
            </a:r>
            <a:r>
              <a:rPr lang="en-US" altLang="zh-CN" dirty="0">
                <a:solidFill>
                  <a:srgbClr val="FF99FF"/>
                </a:solidFill>
              </a:rPr>
              <a:t>30</a:t>
            </a:r>
          </a:p>
        </p:txBody>
      </p:sp>
      <p:sp>
        <p:nvSpPr>
          <p:cNvPr id="143" name="Rectangle 141"/>
          <p:cNvSpPr>
            <a:spLocks noChangeArrowheads="1"/>
          </p:cNvSpPr>
          <p:nvPr/>
        </p:nvSpPr>
        <p:spPr bwMode="auto">
          <a:xfrm>
            <a:off x="6804025" y="5521325"/>
            <a:ext cx="1800225" cy="36512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99FF"/>
                </a:solidFill>
              </a:rPr>
              <a:t>30</a:t>
            </a:r>
            <a:r>
              <a:rPr lang="en-US" altLang="zh-CN" dirty="0">
                <a:solidFill>
                  <a:schemeClr val="tx2"/>
                </a:solidFill>
              </a:rPr>
              <a:t>  8   6   </a:t>
            </a:r>
            <a:r>
              <a:rPr lang="en-US" altLang="zh-CN" dirty="0">
                <a:solidFill>
                  <a:srgbClr val="FF99FF"/>
                </a:solidFill>
              </a:rPr>
              <a:t>27</a:t>
            </a:r>
          </a:p>
        </p:txBody>
      </p:sp>
      <p:sp>
        <p:nvSpPr>
          <p:cNvPr id="144" name="Rectangle 142"/>
          <p:cNvSpPr>
            <a:spLocks noChangeArrowheads="1"/>
          </p:cNvSpPr>
          <p:nvPr/>
        </p:nvSpPr>
        <p:spPr bwMode="auto">
          <a:xfrm>
            <a:off x="6804025" y="5089525"/>
            <a:ext cx="1800225" cy="36512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99FF"/>
                </a:solidFill>
              </a:rPr>
              <a:t>27</a:t>
            </a:r>
            <a:r>
              <a:rPr lang="en-US" altLang="zh-CN" dirty="0">
                <a:solidFill>
                  <a:schemeClr val="tx2"/>
                </a:solidFill>
              </a:rPr>
              <a:t>  8   5   </a:t>
            </a:r>
            <a:r>
              <a:rPr lang="en-US" altLang="zh-CN" dirty="0">
                <a:solidFill>
                  <a:srgbClr val="FF99FF"/>
                </a:solidFill>
              </a:rPr>
              <a:t>24</a:t>
            </a:r>
          </a:p>
        </p:txBody>
      </p:sp>
      <p:sp>
        <p:nvSpPr>
          <p:cNvPr id="145" name="Rectangle 143"/>
          <p:cNvSpPr>
            <a:spLocks noChangeArrowheads="1"/>
          </p:cNvSpPr>
          <p:nvPr/>
        </p:nvSpPr>
        <p:spPr bwMode="auto">
          <a:xfrm>
            <a:off x="6804025" y="4657725"/>
            <a:ext cx="1800225" cy="36512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99FF"/>
                </a:solidFill>
              </a:rPr>
              <a:t>24</a:t>
            </a:r>
            <a:r>
              <a:rPr lang="en-US" altLang="zh-CN" dirty="0">
                <a:solidFill>
                  <a:schemeClr val="tx2"/>
                </a:solidFill>
              </a:rPr>
              <a:t>  7   5   </a:t>
            </a:r>
            <a:r>
              <a:rPr lang="en-US" altLang="zh-CN" dirty="0">
                <a:solidFill>
                  <a:srgbClr val="FF99FF"/>
                </a:solidFill>
              </a:rPr>
              <a:t>22</a:t>
            </a:r>
          </a:p>
        </p:txBody>
      </p:sp>
      <p:sp>
        <p:nvSpPr>
          <p:cNvPr id="146" name="Rectangle 144"/>
          <p:cNvSpPr>
            <a:spLocks noChangeArrowheads="1"/>
          </p:cNvSpPr>
          <p:nvPr/>
        </p:nvSpPr>
        <p:spPr bwMode="auto">
          <a:xfrm>
            <a:off x="6804025" y="4225925"/>
            <a:ext cx="1800225" cy="36512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99FF"/>
                </a:solidFill>
              </a:rPr>
              <a:t>22</a:t>
            </a:r>
            <a:r>
              <a:rPr lang="en-US" altLang="zh-CN" dirty="0">
                <a:solidFill>
                  <a:schemeClr val="tx2"/>
                </a:solidFill>
              </a:rPr>
              <a:t>  6   5   </a:t>
            </a:r>
            <a:r>
              <a:rPr lang="en-US" altLang="zh-CN" dirty="0">
                <a:solidFill>
                  <a:srgbClr val="FF99FF"/>
                </a:solidFill>
              </a:rPr>
              <a:t>20</a:t>
            </a:r>
          </a:p>
        </p:txBody>
      </p:sp>
      <p:sp>
        <p:nvSpPr>
          <p:cNvPr id="147" name="Rectangle 145"/>
          <p:cNvSpPr>
            <a:spLocks noChangeArrowheads="1"/>
          </p:cNvSpPr>
          <p:nvPr/>
        </p:nvSpPr>
        <p:spPr bwMode="auto">
          <a:xfrm>
            <a:off x="6804025" y="3794125"/>
            <a:ext cx="1800225" cy="36512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99FF"/>
                </a:solidFill>
              </a:rPr>
              <a:t>20</a:t>
            </a:r>
            <a:r>
              <a:rPr lang="en-US" altLang="zh-CN" dirty="0">
                <a:solidFill>
                  <a:schemeClr val="tx2"/>
                </a:solidFill>
              </a:rPr>
              <a:t>  6   4   </a:t>
            </a:r>
            <a:r>
              <a:rPr lang="en-US" altLang="zh-CN" dirty="0">
                <a:solidFill>
                  <a:srgbClr val="FF99FF"/>
                </a:solidFill>
              </a:rPr>
              <a:t>17</a:t>
            </a:r>
          </a:p>
        </p:txBody>
      </p:sp>
      <p:sp>
        <p:nvSpPr>
          <p:cNvPr id="148" name="Line 146"/>
          <p:cNvSpPr>
            <a:spLocks noChangeShapeType="1"/>
          </p:cNvSpPr>
          <p:nvPr/>
        </p:nvSpPr>
        <p:spPr bwMode="auto">
          <a:xfrm>
            <a:off x="3115814" y="5247361"/>
            <a:ext cx="0" cy="252413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9" name="Line 147"/>
          <p:cNvSpPr>
            <a:spLocks noChangeShapeType="1"/>
          </p:cNvSpPr>
          <p:nvPr/>
        </p:nvSpPr>
        <p:spPr bwMode="auto">
          <a:xfrm>
            <a:off x="3476176" y="5391824"/>
            <a:ext cx="244475" cy="0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0" name="Line 148"/>
          <p:cNvSpPr>
            <a:spLocks noChangeShapeType="1"/>
          </p:cNvSpPr>
          <p:nvPr/>
        </p:nvSpPr>
        <p:spPr bwMode="auto">
          <a:xfrm>
            <a:off x="3961951" y="5391824"/>
            <a:ext cx="246063" cy="0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" name="Line 149"/>
          <p:cNvSpPr>
            <a:spLocks noChangeShapeType="1"/>
          </p:cNvSpPr>
          <p:nvPr/>
        </p:nvSpPr>
        <p:spPr bwMode="auto">
          <a:xfrm>
            <a:off x="4411214" y="5391824"/>
            <a:ext cx="246062" cy="0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2" name="Rectangle 150"/>
          <p:cNvSpPr>
            <a:spLocks noChangeArrowheads="1"/>
          </p:cNvSpPr>
          <p:nvPr/>
        </p:nvSpPr>
        <p:spPr bwMode="auto">
          <a:xfrm>
            <a:off x="6804025" y="3360738"/>
            <a:ext cx="1800225" cy="36512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99FF"/>
                </a:solidFill>
              </a:rPr>
              <a:t>17</a:t>
            </a:r>
            <a:r>
              <a:rPr lang="en-US" altLang="zh-CN" dirty="0">
                <a:solidFill>
                  <a:schemeClr val="tx2"/>
                </a:solidFill>
              </a:rPr>
              <a:t>  6   3   </a:t>
            </a:r>
            <a:r>
              <a:rPr lang="en-US" altLang="zh-CN" dirty="0">
                <a:solidFill>
                  <a:srgbClr val="FF99FF"/>
                </a:solidFill>
              </a:rPr>
              <a:t>13</a:t>
            </a:r>
          </a:p>
        </p:txBody>
      </p:sp>
      <p:sp>
        <p:nvSpPr>
          <p:cNvPr id="153" name="Rectangle 151"/>
          <p:cNvSpPr>
            <a:spLocks noChangeArrowheads="1"/>
          </p:cNvSpPr>
          <p:nvPr/>
        </p:nvSpPr>
        <p:spPr bwMode="auto">
          <a:xfrm>
            <a:off x="6804025" y="2928938"/>
            <a:ext cx="1800225" cy="36512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99FF"/>
                </a:solidFill>
              </a:rPr>
              <a:t>13</a:t>
            </a:r>
            <a:r>
              <a:rPr lang="en-US" altLang="zh-CN" dirty="0">
                <a:solidFill>
                  <a:schemeClr val="tx2"/>
                </a:solidFill>
              </a:rPr>
              <a:t>  5   3   </a:t>
            </a:r>
            <a:r>
              <a:rPr lang="en-US" altLang="zh-CN" dirty="0">
                <a:solidFill>
                  <a:srgbClr val="FF99FF"/>
                </a:solidFill>
              </a:rPr>
              <a:t>10</a:t>
            </a:r>
          </a:p>
        </p:txBody>
      </p:sp>
      <p:sp>
        <p:nvSpPr>
          <p:cNvPr id="154" name="Rectangle 152"/>
          <p:cNvSpPr>
            <a:spLocks noChangeArrowheads="1"/>
          </p:cNvSpPr>
          <p:nvPr/>
        </p:nvSpPr>
        <p:spPr bwMode="auto">
          <a:xfrm>
            <a:off x="6804025" y="2497138"/>
            <a:ext cx="1800225" cy="36512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99FF"/>
                </a:solidFill>
              </a:rPr>
              <a:t>10</a:t>
            </a:r>
            <a:r>
              <a:rPr lang="en-US" altLang="zh-CN" dirty="0">
                <a:solidFill>
                  <a:schemeClr val="tx2"/>
                </a:solidFill>
              </a:rPr>
              <a:t>  5   2   </a:t>
            </a:r>
            <a:r>
              <a:rPr lang="en-US" altLang="zh-CN" dirty="0">
                <a:solidFill>
                  <a:srgbClr val="FF99FF"/>
                </a:solidFill>
              </a:rPr>
              <a:t>8</a:t>
            </a:r>
          </a:p>
        </p:txBody>
      </p:sp>
      <p:sp>
        <p:nvSpPr>
          <p:cNvPr id="155" name="Rectangle 153"/>
          <p:cNvSpPr>
            <a:spLocks noChangeArrowheads="1"/>
          </p:cNvSpPr>
          <p:nvPr/>
        </p:nvSpPr>
        <p:spPr bwMode="auto">
          <a:xfrm>
            <a:off x="6804025" y="2065338"/>
            <a:ext cx="1800225" cy="36512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99FF"/>
                </a:solidFill>
              </a:rPr>
              <a:t>8</a:t>
            </a:r>
            <a:r>
              <a:rPr lang="en-US" altLang="zh-CN" dirty="0">
                <a:solidFill>
                  <a:schemeClr val="tx2"/>
                </a:solidFill>
              </a:rPr>
              <a:t>   5   1   </a:t>
            </a:r>
            <a:r>
              <a:rPr lang="en-US" altLang="zh-CN" dirty="0">
                <a:solidFill>
                  <a:srgbClr val="FF99FF"/>
                </a:solidFill>
              </a:rPr>
              <a:t>6</a:t>
            </a:r>
          </a:p>
        </p:txBody>
      </p:sp>
      <p:sp>
        <p:nvSpPr>
          <p:cNvPr id="156" name="Rectangle 154"/>
          <p:cNvSpPr>
            <a:spLocks noChangeArrowheads="1"/>
          </p:cNvSpPr>
          <p:nvPr/>
        </p:nvSpPr>
        <p:spPr bwMode="auto">
          <a:xfrm>
            <a:off x="6804025" y="1633538"/>
            <a:ext cx="1800225" cy="36512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99FF"/>
                </a:solidFill>
              </a:rPr>
              <a:t>6</a:t>
            </a:r>
            <a:r>
              <a:rPr lang="en-US" altLang="zh-CN" dirty="0">
                <a:solidFill>
                  <a:schemeClr val="tx2"/>
                </a:solidFill>
              </a:rPr>
              <a:t>   4   1  </a:t>
            </a:r>
            <a:r>
              <a:rPr lang="en-US" altLang="zh-CN" dirty="0">
                <a:solidFill>
                  <a:srgbClr val="FF99FF"/>
                </a:solidFill>
              </a:rPr>
              <a:t>4</a:t>
            </a:r>
          </a:p>
        </p:txBody>
      </p:sp>
      <p:sp>
        <p:nvSpPr>
          <p:cNvPr id="157" name="Rectangle 155"/>
          <p:cNvSpPr>
            <a:spLocks noChangeArrowheads="1"/>
          </p:cNvSpPr>
          <p:nvPr/>
        </p:nvSpPr>
        <p:spPr bwMode="auto">
          <a:xfrm>
            <a:off x="6804025" y="1201738"/>
            <a:ext cx="1800225" cy="36512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99FF"/>
                </a:solidFill>
              </a:rPr>
              <a:t>4</a:t>
            </a:r>
            <a:r>
              <a:rPr lang="en-US" altLang="zh-CN">
                <a:solidFill>
                  <a:schemeClr val="tx2"/>
                </a:solidFill>
              </a:rPr>
              <a:t>   3   1  </a:t>
            </a:r>
            <a:r>
              <a:rPr lang="en-US" altLang="zh-CN">
                <a:solidFill>
                  <a:srgbClr val="FF99FF"/>
                </a:solidFill>
              </a:rPr>
              <a:t>2</a:t>
            </a:r>
          </a:p>
        </p:txBody>
      </p:sp>
      <p:sp>
        <p:nvSpPr>
          <p:cNvPr id="158" name="Rectangle 156"/>
          <p:cNvSpPr>
            <a:spLocks noChangeArrowheads="1"/>
          </p:cNvSpPr>
          <p:nvPr/>
        </p:nvSpPr>
        <p:spPr bwMode="auto">
          <a:xfrm>
            <a:off x="6804025" y="774700"/>
            <a:ext cx="1800225" cy="365125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99FF"/>
                </a:solidFill>
              </a:rPr>
              <a:t>2</a:t>
            </a:r>
            <a:r>
              <a:rPr lang="en-US" altLang="zh-CN">
                <a:solidFill>
                  <a:schemeClr val="tx2"/>
                </a:solidFill>
              </a:rPr>
              <a:t>   2   1  0</a:t>
            </a:r>
          </a:p>
        </p:txBody>
      </p:sp>
      <p:sp>
        <p:nvSpPr>
          <p:cNvPr id="159" name="Text Box 157"/>
          <p:cNvSpPr txBox="1">
            <a:spLocks noChangeArrowheads="1"/>
          </p:cNvSpPr>
          <p:nvPr/>
        </p:nvSpPr>
        <p:spPr bwMode="auto">
          <a:xfrm>
            <a:off x="4323447" y="770155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Arial" panose="020B0604020202020204" pitchFamily="34" charset="0"/>
                <a:ea typeface="楷体_GB2312" pitchFamily="49" charset="-122"/>
              </a:rPr>
              <a:t>队列中的位置</a:t>
            </a:r>
          </a:p>
        </p:txBody>
      </p:sp>
      <p:sp>
        <p:nvSpPr>
          <p:cNvPr id="160" name="Line 158"/>
          <p:cNvSpPr>
            <a:spLocks noChangeShapeType="1"/>
          </p:cNvSpPr>
          <p:nvPr/>
        </p:nvSpPr>
        <p:spPr bwMode="auto">
          <a:xfrm flipV="1">
            <a:off x="6345921" y="902870"/>
            <a:ext cx="458103" cy="19971"/>
          </a:xfrm>
          <a:prstGeom prst="line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" name="AutoShape 160"/>
          <p:cNvSpPr>
            <a:spLocks noChangeArrowheads="1"/>
          </p:cNvSpPr>
          <p:nvPr/>
        </p:nvSpPr>
        <p:spPr bwMode="auto">
          <a:xfrm>
            <a:off x="3132138" y="5988731"/>
            <a:ext cx="3600450" cy="792162"/>
          </a:xfrm>
          <a:prstGeom prst="wedgeRoundRectCallout">
            <a:avLst>
              <a:gd name="adj1" fmla="val 51014"/>
              <a:gd name="adj2" fmla="val -160819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从队列中可推出出口到入口的（即逆向）路径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730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6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4"/>
          <p:cNvSpPr txBox="1">
            <a:spLocks noChangeArrowheads="1"/>
          </p:cNvSpPr>
          <p:nvPr/>
        </p:nvSpPr>
        <p:spPr bwMode="auto">
          <a:xfrm>
            <a:off x="395288" y="260350"/>
            <a:ext cx="8497887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3.11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迷宫，求解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(1,1)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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(8,8)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时队列</a:t>
            </a:r>
            <a:r>
              <a:rPr lang="en-US" altLang="zh-CN" sz="22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中结果如下：</a:t>
            </a:r>
          </a:p>
        </p:txBody>
      </p:sp>
      <p:graphicFrame>
        <p:nvGraphicFramePr>
          <p:cNvPr id="190498" name="Group 1058"/>
          <p:cNvGraphicFramePr>
            <a:graphicFrameLocks noGrp="1"/>
          </p:cNvGraphicFramePr>
          <p:nvPr/>
        </p:nvGraphicFramePr>
        <p:xfrm>
          <a:off x="373056" y="908050"/>
          <a:ext cx="2484432" cy="5364480"/>
        </p:xfrm>
        <a:graphic>
          <a:graphicData uri="http://schemas.openxmlformats.org/drawingml/2006/table">
            <a:tbl>
              <a:tblPr/>
              <a:tblGrid>
                <a:gridCol w="621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下标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</a:t>
                      </a:r>
                      <a:endParaRPr kumimoji="1" lang="en-US" altLang="zh-CN" sz="1600" b="1" i="1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4" name="Group 546"/>
          <p:cNvGraphicFramePr>
            <a:graphicFrameLocks noGrp="1"/>
          </p:cNvGraphicFramePr>
          <p:nvPr/>
        </p:nvGraphicFramePr>
        <p:xfrm>
          <a:off x="3143240" y="922040"/>
          <a:ext cx="2522536" cy="5364480"/>
        </p:xfrm>
        <a:graphic>
          <a:graphicData uri="http://schemas.openxmlformats.org/drawingml/2006/table">
            <a:tbl>
              <a:tblPr/>
              <a:tblGrid>
                <a:gridCol w="630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下标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</a:t>
                      </a:r>
                      <a:endParaRPr kumimoji="1" lang="en-US" altLang="zh-CN" sz="1600" b="1" i="1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5" name="Group 304"/>
          <p:cNvGraphicFramePr>
            <a:graphicFrameLocks noGrp="1"/>
          </p:cNvGraphicFramePr>
          <p:nvPr/>
        </p:nvGraphicFramePr>
        <p:xfrm>
          <a:off x="6000760" y="928670"/>
          <a:ext cx="2643208" cy="4023360"/>
        </p:xfrm>
        <a:graphic>
          <a:graphicData uri="http://schemas.openxmlformats.org/drawingml/2006/table">
            <a:tbl>
              <a:tblPr/>
              <a:tblGrid>
                <a:gridCol w="660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下标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</a:t>
                      </a:r>
                      <a:endParaRPr kumimoji="1" lang="en-US" altLang="zh-CN" sz="1600" b="1" i="1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046798" y="4584708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046798" y="2928934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046798" y="1259510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109902" y="5272738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36520" y="1915152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109902" y="4286256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109902" y="3571876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109902" y="2889884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109902" y="1903402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36520" y="5559440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336520" y="4571058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336520" y="3902716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336520" y="3247074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36520" y="2571744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336520" y="1214422"/>
          <a:ext cx="2571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接箭头连接符 22"/>
          <p:cNvCxnSpPr/>
          <p:nvPr/>
        </p:nvCxnSpPr>
        <p:spPr>
          <a:xfrm rot="10800000">
            <a:off x="6572264" y="3143248"/>
            <a:ext cx="1928826" cy="164307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10800000">
            <a:off x="6597664" y="1474774"/>
            <a:ext cx="1857388" cy="164307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10800000" flipV="1">
            <a:off x="3643306" y="1500174"/>
            <a:ext cx="4429156" cy="40005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10800000">
            <a:off x="3571868" y="4500570"/>
            <a:ext cx="2000264" cy="10001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10800000">
            <a:off x="3597268" y="3773490"/>
            <a:ext cx="1928826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0800000">
            <a:off x="3571868" y="3071810"/>
            <a:ext cx="1928826" cy="6429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10800000">
            <a:off x="3571868" y="2143116"/>
            <a:ext cx="2000264" cy="9286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10800000" flipV="1">
            <a:off x="857224" y="2143116"/>
            <a:ext cx="4643470" cy="36433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rot="10800000">
            <a:off x="857224" y="4786322"/>
            <a:ext cx="1928826" cy="9286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rot="10800000">
            <a:off x="785786" y="4071942"/>
            <a:ext cx="2000264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rot="10800000">
            <a:off x="785786" y="3500438"/>
            <a:ext cx="2000264" cy="6429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10800000">
            <a:off x="785786" y="2786058"/>
            <a:ext cx="2000264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rot="10800000">
            <a:off x="785786" y="2143116"/>
            <a:ext cx="2000264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rot="10800000">
            <a:off x="857224" y="1428736"/>
            <a:ext cx="1857388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BB0D531-72A2-465C-9190-34EB18BF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57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5" name="Picture 4" descr="u=1775663919,1101289402&amp;fm=21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075" y="868684"/>
            <a:ext cx="2748487" cy="207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259632" y="2928934"/>
            <a:ext cx="6885408" cy="120299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　　</a:t>
            </a: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用队列和用栈求解迷宫问题有什么不同？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B8B5807-13C4-4792-B8ED-377A17C9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58</a:t>
            </a:fld>
            <a:endParaRPr lang="en-US" altLang="zh-CN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357422" y="720850"/>
            <a:ext cx="2786082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第</a:t>
            </a:r>
            <a:r>
              <a:rPr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3</a:t>
            </a:r>
            <a:r>
              <a:rPr lang="zh-CN" altLang="en-US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章小结</a:t>
            </a:r>
            <a:r>
              <a:rPr lang="zh-CN" altLang="en-US" sz="40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785786" y="2005083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836617" y="2055627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7356" y="2143116"/>
            <a:ext cx="100013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栈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785786" y="3143249"/>
            <a:ext cx="8001056" cy="4647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2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先进后出表。</a:t>
            </a:r>
            <a:r>
              <a:rPr lang="en-US" altLang="zh-CN" sz="2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2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2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2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2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en-US" sz="2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2200" i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zh-CN" altLang="en-US" sz="2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通过一个栈的出栈序列个数？</a:t>
            </a: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4521200" y="3302000"/>
          <a:ext cx="101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1520" imgH="190440" progId="Equation.3">
                  <p:embed/>
                </p:oleObj>
              </mc:Choice>
              <mc:Fallback>
                <p:oleObj name="Equation" r:id="rId6" imgW="101520" imgH="190440" progId="Equation.3">
                  <p:embed/>
                  <p:pic>
                    <p:nvPicPr>
                      <p:cNvPr id="25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02000"/>
                        <a:ext cx="1016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4521200" y="3302000"/>
          <a:ext cx="101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1520" imgH="190440" progId="Equation.3">
                  <p:embed/>
                </p:oleObj>
              </mc:Choice>
              <mc:Fallback>
                <p:oleObj name="Equation" r:id="rId8" imgW="101520" imgH="190440" progId="Equation.3">
                  <p:embed/>
                  <p:pic>
                    <p:nvPicPr>
                      <p:cNvPr id="26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02000"/>
                        <a:ext cx="1016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71604" y="4476425"/>
            <a:ext cx="3071834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，结果为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428728" y="3645024"/>
            <a:ext cx="5643602" cy="762004"/>
            <a:chOff x="1428728" y="3000378"/>
            <a:chExt cx="5087191" cy="571504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428728" y="3000378"/>
              <a:ext cx="2480847" cy="57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TextBox 13"/>
            <p:cNvSpPr txBox="1"/>
            <p:nvPr/>
          </p:nvSpPr>
          <p:spPr>
            <a:xfrm>
              <a:off x="4422081" y="3134031"/>
              <a:ext cx="2093838" cy="348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sz="22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zh-CN" altLang="en-US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</a:t>
              </a:r>
              <a:r>
                <a:rPr lang="en-US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Catalan</a:t>
              </a:r>
              <a:r>
                <a:rPr lang="zh-CN" altLang="en-US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数</a:t>
              </a:r>
              <a:endParaRPr 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5" name="左箭头 14"/>
            <p:cNvSpPr/>
            <p:nvPr/>
          </p:nvSpPr>
          <p:spPr>
            <a:xfrm>
              <a:off x="4038596" y="3189292"/>
              <a:ext cx="285752" cy="214314"/>
            </a:xfrm>
            <a:prstGeom prst="lef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32E74AC-5F09-4F14-8EC7-101ECE75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59</a:t>
            </a:fld>
            <a:endParaRPr lang="en-US" altLang="zh-CN" dirty="0"/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38794099-BEFC-4501-A78C-EEAF95C054D7}"/>
              </a:ext>
            </a:extLst>
          </p:cNvPr>
          <p:cNvSpPr txBox="1"/>
          <p:nvPr/>
        </p:nvSpPr>
        <p:spPr>
          <a:xfrm>
            <a:off x="827584" y="5085184"/>
            <a:ext cx="7286676" cy="4381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一个大小为</a:t>
            </a:r>
            <a:r>
              <a:rPr lang="en-US" altLang="zh-CN" sz="2200" i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n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的顺序栈，最多只能进行</a:t>
            </a:r>
            <a:r>
              <a:rPr lang="en-US" altLang="zh-CN" sz="2200" i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n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次进栈操作吗？</a:t>
            </a:r>
            <a:endParaRPr lang="en-US" altLang="zh-CN" sz="22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  <a:sym typeface="Wingdings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2F3BE6FD-F0CD-4C18-A4EC-3BC8AA1A3C2D}"/>
              </a:ext>
            </a:extLst>
          </p:cNvPr>
          <p:cNvSpPr txBox="1"/>
          <p:nvPr/>
        </p:nvSpPr>
        <p:spPr>
          <a:xfrm>
            <a:off x="1591554" y="5661248"/>
            <a:ext cx="550072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错误：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可以进行任意多次进栈操作。</a:t>
            </a:r>
            <a:endParaRPr lang="en-US" altLang="zh-CN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但最多只能进行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连续</a:t>
            </a:r>
            <a:r>
              <a:rPr lang="en-US" altLang="zh-CN" sz="22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n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次进栈操作。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 descr="新闻纸"/>
          <p:cNvSpPr txBox="1">
            <a:spLocks noChangeArrowheads="1"/>
          </p:cNvSpPr>
          <p:nvPr/>
        </p:nvSpPr>
        <p:spPr bwMode="auto">
          <a:xfrm>
            <a:off x="71406" y="333375"/>
            <a:ext cx="8991600" cy="584775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32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3.2.2  </a:t>
            </a:r>
            <a:r>
              <a:rPr kumimoji="1" lang="zh-CN" altLang="en-US" sz="32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队列的顺序存储结构及其基本运算的实现</a:t>
            </a:r>
            <a:endParaRPr kumimoji="1" lang="zh-CN" altLang="en-US" sz="3200" b="0" dirty="0">
              <a:solidFill>
                <a:srgbClr val="FF3300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449818" y="2204864"/>
            <a:ext cx="5786478" cy="1852403"/>
          </a:xfrm>
          <a:prstGeom prst="rect">
            <a:avLst/>
          </a:prstGeom>
          <a:ln>
            <a:noFill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108000" rIns="180000" bIns="108000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data[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 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front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    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队首和队尾指针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SqQueue</a:t>
            </a:r>
            <a:r>
              <a:rPr kumimoji="1" lang="en-US" altLang="zh-CN" sz="1800" b="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785786" y="1357298"/>
            <a:ext cx="5643602" cy="43922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顺序队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类型</a:t>
            </a:r>
            <a:r>
              <a:rPr kumimoji="1"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SqQueue</a:t>
            </a:r>
            <a:r>
              <a:rPr kumimoji="1"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声明如下</a:t>
            </a:r>
            <a:r>
              <a:rPr kumimoji="1"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500034" y="4572008"/>
            <a:ext cx="8001056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因为</a:t>
            </a:r>
            <a:r>
              <a: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队列两端都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在变化，所以</a:t>
            </a:r>
            <a:r>
              <a: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需要两个指针来标识队列的状态。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656DCD-E17E-483B-BE0C-CC80A523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410113"/>
            <a:ext cx="6143668" cy="4647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  顺序栈只能将栈底设置在</a:t>
            </a:r>
            <a:r>
              <a:rPr lang="en-US" altLang="zh-CN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data[0]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端吗？</a:t>
            </a:r>
            <a:endParaRPr lang="zh-CN" altLang="en-US" sz="22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14414" y="1813887"/>
            <a:ext cx="1143008" cy="3352720"/>
            <a:chOff x="785786" y="1214428"/>
            <a:chExt cx="1143008" cy="2514540"/>
          </a:xfrm>
        </p:grpSpPr>
        <p:sp>
          <p:nvSpPr>
            <p:cNvPr id="4" name="矩形 3"/>
            <p:cNvSpPr/>
            <p:nvPr/>
          </p:nvSpPr>
          <p:spPr>
            <a:xfrm>
              <a:off x="1285852" y="1214428"/>
              <a:ext cx="642942" cy="214314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5786" y="3052869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85786" y="2571750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5786" y="1981299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┆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5786" y="1214429"/>
              <a:ext cx="428628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4414" y="3500444"/>
              <a:ext cx="642942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data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500298" y="1619238"/>
            <a:ext cx="6688044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可以将栈底设置在任意一端，但不能设置在中间。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928925" y="2381243"/>
            <a:ext cx="5210453" cy="2297970"/>
            <a:chOff x="2928926" y="1785932"/>
            <a:chExt cx="4786346" cy="1723478"/>
          </a:xfrm>
        </p:grpSpPr>
        <p:sp>
          <p:nvSpPr>
            <p:cNvPr id="11" name="TextBox 10"/>
            <p:cNvSpPr txBox="1"/>
            <p:nvPr/>
          </p:nvSpPr>
          <p:spPr>
            <a:xfrm>
              <a:off x="2928926" y="1785932"/>
              <a:ext cx="4528007" cy="348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将栈底设置在</a:t>
              </a:r>
              <a:r>
                <a:rPr lang="en-US" altLang="zh-CN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data[</a:t>
              </a:r>
              <a:r>
                <a:rPr lang="en-US" altLang="zh-CN" sz="2200" i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en-US" altLang="zh-CN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-1]</a:t>
              </a:r>
              <a:r>
                <a:rPr lang="zh-CN" altLang="en-US" sz="22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端的设计：</a:t>
              </a:r>
              <a:endPara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00364" y="2285998"/>
              <a:ext cx="4714908" cy="122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spcBef>
                  <a:spcPts val="0"/>
                </a:spcBef>
                <a:buBlip>
                  <a:blip r:embed="rId4"/>
                </a:buBlip>
              </a:pPr>
              <a:r>
                <a:rPr lang="zh-CN" altLang="en-US" sz="2000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初始化：   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top=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</a:p>
            <a:p>
              <a:pPr marL="457200" indent="-457200" algn="l">
                <a:spcBef>
                  <a:spcPts val="0"/>
                </a:spcBef>
                <a:buBlip>
                  <a:blip r:embed="rId4"/>
                </a:buBlip>
              </a:pPr>
              <a:r>
                <a:rPr lang="zh-CN" altLang="en-US" sz="2000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栈空：     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top==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</a:p>
            <a:p>
              <a:pPr marL="457200" indent="-457200" algn="l">
                <a:spcBef>
                  <a:spcPts val="0"/>
                </a:spcBef>
                <a:buBlip>
                  <a:blip r:embed="rId4"/>
                </a:buBlip>
              </a:pPr>
              <a:r>
                <a:rPr lang="zh-CN" altLang="en-US" sz="2000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栈满：     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top==0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（最小下标）</a:t>
              </a:r>
              <a:endPara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marL="457200" indent="-457200" algn="l">
                <a:spcBef>
                  <a:spcPts val="0"/>
                </a:spcBef>
                <a:buBlip>
                  <a:blip r:embed="rId4"/>
                </a:buBlip>
              </a:pPr>
              <a:r>
                <a:rPr lang="zh-CN" altLang="en-US" sz="2000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元素</a:t>
              </a:r>
              <a:r>
                <a:rPr lang="en-US" altLang="zh-CN" sz="2000" i="1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lang="zh-CN" altLang="en-US" sz="2000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进栈：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top--; data[top]=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</a:p>
            <a:p>
              <a:pPr marL="457200" indent="-457200" algn="l">
                <a:spcBef>
                  <a:spcPts val="0"/>
                </a:spcBef>
                <a:buBlip>
                  <a:blip r:embed="rId4"/>
                </a:buBlip>
              </a:pPr>
              <a:r>
                <a:rPr lang="zh-CN" altLang="en-US" sz="2000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出栈：     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=data[top]; top++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F53DB9F-91ED-4A30-BCD2-4A79A953D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60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285729"/>
            <a:ext cx="2143140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   共 享 栈</a:t>
            </a:r>
            <a:endParaRPr lang="zh-CN" altLang="en-US" sz="2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14480" y="1714488"/>
            <a:ext cx="357190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71670" y="1714488"/>
            <a:ext cx="357190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28860" y="1714488"/>
            <a:ext cx="928694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57554" y="1714488"/>
            <a:ext cx="357190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6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zh-CN" altLang="en-US" sz="16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14744" y="1714488"/>
            <a:ext cx="928694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43438" y="1714488"/>
            <a:ext cx="357190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6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</a:t>
            </a:r>
            <a:endParaRPr lang="zh-CN" altLang="en-US" sz="16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00628" y="1714488"/>
            <a:ext cx="928694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29322" y="1714488"/>
            <a:ext cx="357190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6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86512" y="1714488"/>
            <a:ext cx="357190" cy="571504"/>
          </a:xfrm>
          <a:prstGeom prst="rect">
            <a:avLst/>
          </a:prstGeom>
          <a:ln>
            <a:tailEnd type="stealth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6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85918" y="1386399"/>
            <a:ext cx="214314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43108" y="1386399"/>
            <a:ext cx="214314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43636" y="1386399"/>
            <a:ext cx="64294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14612" y="1386399"/>
            <a:ext cx="857256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宋体"/>
                <a:cs typeface="Consolas" pitchFamily="49" charset="0"/>
              </a:rPr>
              <a:t>………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0100" y="1813887"/>
            <a:ext cx="64294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data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857356" y="380979"/>
            <a:ext cx="4643470" cy="857256"/>
            <a:chOff x="1857356" y="285734"/>
            <a:chExt cx="4643470" cy="642942"/>
          </a:xfrm>
        </p:grpSpPr>
        <p:sp>
          <p:nvSpPr>
            <p:cNvPr id="21" name="左大括号 20"/>
            <p:cNvSpPr/>
            <p:nvPr/>
          </p:nvSpPr>
          <p:spPr>
            <a:xfrm rot="5400000">
              <a:off x="2607455" y="-107175"/>
              <a:ext cx="285752" cy="178595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28860" y="285734"/>
              <a:ext cx="642942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栈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23" name="左大括号 22"/>
            <p:cNvSpPr/>
            <p:nvPr/>
          </p:nvSpPr>
          <p:spPr>
            <a:xfrm rot="5400000">
              <a:off x="5464975" y="-107175"/>
              <a:ext cx="285752" cy="178595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86380" y="285734"/>
              <a:ext cx="642942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栈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14678" y="2285990"/>
            <a:ext cx="1928826" cy="737147"/>
            <a:chOff x="3214678" y="1714494"/>
            <a:chExt cx="1928826" cy="552861"/>
          </a:xfrm>
        </p:grpSpPr>
        <p:cxnSp>
          <p:nvCxnSpPr>
            <p:cNvPr id="26" name="直接箭头连接符 25"/>
            <p:cNvCxnSpPr/>
            <p:nvPr/>
          </p:nvCxnSpPr>
          <p:spPr>
            <a:xfrm rot="5400000" flipH="1" flipV="1">
              <a:off x="3393272" y="1905789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214678" y="2038831"/>
              <a:ext cx="642942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top1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5400000" flipH="1" flipV="1">
              <a:off x="4679156" y="1893089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500562" y="2026131"/>
              <a:ext cx="642942" cy="2285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top2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142976" y="3238499"/>
            <a:ext cx="6286544" cy="24622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spcBef>
                <a:spcPts val="0"/>
              </a:spcBef>
              <a:buBlip>
                <a:blip r:embed="rId4"/>
              </a:buBlip>
            </a:pP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初始化：   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top1=-1;  top2=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marL="457200" indent="-457200" algn="l">
              <a:spcBef>
                <a:spcPts val="0"/>
              </a:spcBef>
              <a:buBlip>
                <a:blip r:embed="rId4"/>
              </a:buBlip>
            </a:pP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空： 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top1==-1  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top2==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</a:p>
          <a:p>
            <a:pPr marL="457200" indent="-457200" algn="l">
              <a:spcBef>
                <a:spcPts val="0"/>
              </a:spcBef>
              <a:buBlip>
                <a:blip r:embed="rId4"/>
              </a:buBlip>
            </a:pP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栈满：     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top1+1=top2</a:t>
            </a:r>
          </a:p>
          <a:p>
            <a:pPr marL="457200" indent="-457200" algn="l">
              <a:spcBef>
                <a:spcPts val="0"/>
              </a:spcBef>
              <a:buBlip>
                <a:blip r:embed="rId4"/>
              </a:buBlip>
            </a:pP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元素进栈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top1++; data[top1]=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marL="457200" indent="-457200" algn="l">
              <a:spcBef>
                <a:spcPts val="0"/>
              </a:spcBef>
              <a:buBlip>
                <a:blip r:embed="rId4"/>
              </a:buBlip>
            </a:pP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元素进栈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top2--; data[top2]=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marL="457200" indent="-457200" algn="l">
              <a:spcBef>
                <a:spcPts val="0"/>
              </a:spcBef>
              <a:buBlip>
                <a:blip r:embed="rId4"/>
              </a:buBlip>
            </a:pP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出栈：  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=data[top1]; top1--;</a:t>
            </a:r>
          </a:p>
          <a:p>
            <a:pPr marL="457200" indent="-457200" algn="l">
              <a:spcBef>
                <a:spcPts val="0"/>
              </a:spcBef>
              <a:buBlip>
                <a:blip r:embed="rId4"/>
              </a:buBlip>
            </a:pP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出栈：  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=data[top2]; top2++;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055CF95-4931-43A6-8F20-B68CD9DB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61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Oval 8"/>
          <p:cNvSpPr>
            <a:spLocks noChangeAspect="1" noChangeArrowheads="1"/>
          </p:cNvSpPr>
          <p:nvPr/>
        </p:nvSpPr>
        <p:spPr bwMode="auto">
          <a:xfrm>
            <a:off x="785786" y="766824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Oval 9"/>
          <p:cNvSpPr>
            <a:spLocks noChangeAspect="1" noChangeArrowheads="1"/>
          </p:cNvSpPr>
          <p:nvPr/>
        </p:nvSpPr>
        <p:spPr bwMode="auto">
          <a:xfrm>
            <a:off x="836617" y="817368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2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7356" y="966886"/>
            <a:ext cx="150019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队 列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596" y="2000241"/>
            <a:ext cx="8286808" cy="4424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先进先出表。</a:t>
            </a:r>
            <a:r>
              <a:rPr lang="en-US" altLang="zh-CN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rPr>
              <a:t>…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2200" i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通过一个队列的出队序列个数？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4414" y="2952747"/>
            <a:ext cx="4000528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只有一个：即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…</a:t>
            </a:r>
            <a:r>
              <a: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7B152A9-0C03-48DD-A2B9-3A57AEE3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62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5720" y="1111451"/>
            <a:ext cx="8286808" cy="4647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 环形队列解决了假溢出问题，任何情况下都使用环形队列吗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？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034" y="1968707"/>
            <a:ext cx="7786742" cy="1348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4"/>
              </a:buBlip>
            </a:pP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采用环形队列时，进队的元素可能被覆盖。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  <a:sym typeface="Wingdings"/>
            </a:endParaRPr>
          </a:p>
          <a:p>
            <a:pPr marL="457200" indent="-457200" algn="l">
              <a:buBlip>
                <a:blip r:embed="rId4"/>
              </a:buBlip>
            </a:pP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如果需要用队列中全部进队的元素进一步求解问题，应该采用非环形队列。如用队列求解迷宫路径！</a:t>
            </a:r>
            <a:endParaRPr lang="zh-CN" altLang="en-US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DC93C8C-2812-4E18-85C6-FFED4DA9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63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1047734"/>
            <a:ext cx="7858180" cy="810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 如果需要多个队列，可以像共享栈一样设置共享队列吗？如果需要使用</a:t>
            </a:r>
            <a:r>
              <a:rPr lang="en-US" altLang="zh-CN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10</a:t>
            </a:r>
            <a:r>
              <a:rPr lang="zh-CN" altLang="en-US" sz="2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个队列，如何设计？</a:t>
            </a:r>
            <a:endParaRPr lang="en-US" altLang="zh-CN" sz="22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  <a:sym typeface="Wingding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2285993"/>
            <a:ext cx="7786742" cy="81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不能。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因为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栈是向一端生长的，而队列不是。为了节省空间，应该采用链队。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3407165"/>
            <a:ext cx="5786478" cy="1423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如果需要使用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10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个队列，可以设置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10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个链队：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  <a:sym typeface="Wingdings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队头指针：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front[10]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队尾指针：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rear[10]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3111DF0-A44E-4EFD-9DDE-722F8F06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64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例：用两个栈实现一个队列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例：用两个队列实现一个栈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栈和队列经典例题</a:t>
            </a:r>
          </a:p>
        </p:txBody>
      </p:sp>
    </p:spTree>
    <p:extLst>
      <p:ext uri="{BB962C8B-B14F-4D97-AF65-F5344CB8AC3E}">
        <p14:creationId xmlns:p14="http://schemas.microsoft.com/office/powerpoint/2010/main" val="42008943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411760" y="2708920"/>
            <a:ext cx="4897438" cy="65492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600" dirty="0">
                <a:solidFill>
                  <a:srgbClr val="FF00FF"/>
                </a:solidFill>
              </a:rPr>
              <a:t> </a:t>
            </a: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0DC5334-7C1D-4705-AA22-1B4D7634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66</a:t>
            </a:fld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778250" y="620713"/>
            <a:ext cx="2665413" cy="936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队列</a:t>
            </a:r>
          </a:p>
          <a:p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 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4930775" y="1773238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  <a:solidFill>
            <a:srgbClr val="008000"/>
          </a:solidFill>
          <a:ln w="381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286380" y="2031993"/>
            <a:ext cx="13684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直接映射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238442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2925763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3465513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4006850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4545013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en-US" altLang="zh-CN" sz="2000" baseline="-2500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5086350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5624513" y="3317875"/>
            <a:ext cx="13684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6992938" y="3317875"/>
            <a:ext cx="684212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6019800" y="2708275"/>
            <a:ext cx="15128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MaxSize-1</a:t>
            </a:r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6777038" y="3173413"/>
            <a:ext cx="0" cy="1444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32" name="Text Box 17"/>
          <p:cNvSpPr txBox="1">
            <a:spLocks noChangeArrowheads="1"/>
          </p:cNvSpPr>
          <p:nvPr/>
        </p:nvSpPr>
        <p:spPr bwMode="auto">
          <a:xfrm>
            <a:off x="2843213" y="2838450"/>
            <a:ext cx="50323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9233" name="Text Box 18"/>
          <p:cNvSpPr txBox="1">
            <a:spLocks noChangeArrowheads="1"/>
          </p:cNvSpPr>
          <p:nvPr/>
        </p:nvSpPr>
        <p:spPr bwMode="auto">
          <a:xfrm>
            <a:off x="3395663" y="2838450"/>
            <a:ext cx="71913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>
                <a:latin typeface="Consolas" pitchFamily="49" charset="0"/>
                <a:cs typeface="Consolas" pitchFamily="49" charset="0"/>
              </a:rPr>
              <a:t>+1</a:t>
            </a:r>
          </a:p>
        </p:txBody>
      </p:sp>
      <p:sp>
        <p:nvSpPr>
          <p:cNvPr id="9234" name="Text Box 19"/>
          <p:cNvSpPr txBox="1">
            <a:spLocks noChangeArrowheads="1"/>
          </p:cNvSpPr>
          <p:nvPr/>
        </p:nvSpPr>
        <p:spPr bwMode="auto">
          <a:xfrm>
            <a:off x="4473575" y="2849563"/>
            <a:ext cx="6477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>
                <a:latin typeface="Consolas" pitchFamily="49" charset="0"/>
                <a:cs typeface="Consolas" pitchFamily="49" charset="0"/>
              </a:rPr>
              <a:t>r</a:t>
            </a:r>
            <a:endParaRPr lang="en-US" altLang="zh-CN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35" name="AutoShape 20"/>
          <p:cNvSpPr>
            <a:spLocks/>
          </p:cNvSpPr>
          <p:nvPr/>
        </p:nvSpPr>
        <p:spPr bwMode="auto">
          <a:xfrm rot="5400000">
            <a:off x="4370380" y="1487480"/>
            <a:ext cx="109534" cy="4992706"/>
          </a:xfrm>
          <a:prstGeom prst="rightBrace">
            <a:avLst>
              <a:gd name="adj1" fmla="val 249085"/>
              <a:gd name="adj2" fmla="val 50000"/>
            </a:avLst>
          </a:prstGeom>
          <a:noFill/>
          <a:ln w="3810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36" name="Text Box 21"/>
          <p:cNvSpPr txBox="1">
            <a:spLocks noChangeArrowheads="1"/>
          </p:cNvSpPr>
          <p:nvPr/>
        </p:nvSpPr>
        <p:spPr bwMode="auto">
          <a:xfrm>
            <a:off x="3929058" y="4071942"/>
            <a:ext cx="1008063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9237" name="Text Box 22"/>
          <p:cNvSpPr txBox="1">
            <a:spLocks noChangeArrowheads="1"/>
          </p:cNvSpPr>
          <p:nvPr/>
        </p:nvSpPr>
        <p:spPr bwMode="auto">
          <a:xfrm>
            <a:off x="6643702" y="4181475"/>
            <a:ext cx="100169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front</a:t>
            </a:r>
          </a:p>
        </p:txBody>
      </p:sp>
      <p:sp>
        <p:nvSpPr>
          <p:cNvPr id="9238" name="Line 23"/>
          <p:cNvSpPr>
            <a:spLocks noChangeShapeType="1"/>
          </p:cNvSpPr>
          <p:nvPr/>
        </p:nvSpPr>
        <p:spPr bwMode="auto">
          <a:xfrm flipV="1">
            <a:off x="7281863" y="3749675"/>
            <a:ext cx="0" cy="360363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39" name="Text Box 24"/>
          <p:cNvSpPr txBox="1">
            <a:spLocks noChangeArrowheads="1"/>
          </p:cNvSpPr>
          <p:nvPr/>
        </p:nvSpPr>
        <p:spPr bwMode="auto">
          <a:xfrm>
            <a:off x="3428992" y="4714884"/>
            <a:ext cx="231617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顺序队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的示意图</a:t>
            </a:r>
          </a:p>
        </p:txBody>
      </p:sp>
      <p:sp>
        <p:nvSpPr>
          <p:cNvPr id="9240" name="Text Box 25"/>
          <p:cNvSpPr txBox="1">
            <a:spLocks noChangeArrowheads="1"/>
          </p:cNvSpPr>
          <p:nvPr/>
        </p:nvSpPr>
        <p:spPr bwMode="auto">
          <a:xfrm>
            <a:off x="179388" y="1125538"/>
            <a:ext cx="1728787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逻辑结构</a:t>
            </a:r>
          </a:p>
        </p:txBody>
      </p:sp>
      <p:sp>
        <p:nvSpPr>
          <p:cNvPr id="9241" name="Text Box 26"/>
          <p:cNvSpPr txBox="1">
            <a:spLocks noChangeArrowheads="1"/>
          </p:cNvSpPr>
          <p:nvPr/>
        </p:nvSpPr>
        <p:spPr bwMode="auto">
          <a:xfrm>
            <a:off x="179388" y="3284538"/>
            <a:ext cx="1728787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存储结构</a:t>
            </a:r>
          </a:p>
        </p:txBody>
      </p:sp>
      <p:sp>
        <p:nvSpPr>
          <p:cNvPr id="9242" name="AutoShape 27"/>
          <p:cNvSpPr>
            <a:spLocks noChangeArrowheads="1"/>
          </p:cNvSpPr>
          <p:nvPr/>
        </p:nvSpPr>
        <p:spPr bwMode="auto">
          <a:xfrm>
            <a:off x="898525" y="1989138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solidFill>
            <a:srgbClr val="008000"/>
          </a:solidFill>
          <a:ln w="381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6600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43" name="Rectangle 28"/>
          <p:cNvSpPr>
            <a:spLocks noChangeArrowheads="1"/>
          </p:cNvSpPr>
          <p:nvPr/>
        </p:nvSpPr>
        <p:spPr bwMode="auto">
          <a:xfrm>
            <a:off x="1835150" y="331946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44" name="Text Box 29"/>
          <p:cNvSpPr txBox="1">
            <a:spLocks noChangeArrowheads="1"/>
          </p:cNvSpPr>
          <p:nvPr/>
        </p:nvSpPr>
        <p:spPr bwMode="auto">
          <a:xfrm>
            <a:off x="1882775" y="2827338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9245" name="Rectangle 30"/>
          <p:cNvSpPr>
            <a:spLocks noChangeArrowheads="1"/>
          </p:cNvSpPr>
          <p:nvPr/>
        </p:nvSpPr>
        <p:spPr bwMode="auto">
          <a:xfrm>
            <a:off x="7664450" y="3322638"/>
            <a:ext cx="684213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246" name="Text Box 31"/>
          <p:cNvSpPr txBox="1">
            <a:spLocks noChangeArrowheads="1"/>
          </p:cNvSpPr>
          <p:nvPr/>
        </p:nvSpPr>
        <p:spPr bwMode="auto">
          <a:xfrm>
            <a:off x="7613650" y="4186238"/>
            <a:ext cx="7921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rear</a:t>
            </a:r>
          </a:p>
        </p:txBody>
      </p:sp>
      <p:sp>
        <p:nvSpPr>
          <p:cNvPr id="9247" name="Line 32"/>
          <p:cNvSpPr>
            <a:spLocks noChangeShapeType="1"/>
          </p:cNvSpPr>
          <p:nvPr/>
        </p:nvSpPr>
        <p:spPr bwMode="auto">
          <a:xfrm flipV="1">
            <a:off x="7953375" y="3754438"/>
            <a:ext cx="0" cy="360362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9DF5F50-1058-48C6-8E5A-8AFEF33B8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50825" y="260350"/>
            <a:ext cx="303529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例如：</a:t>
            </a:r>
            <a:r>
              <a:rPr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085850" y="1609712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628775" y="1622412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085850" y="1970074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628775" y="1982774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1085850" y="2328849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628775" y="2341549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1085850" y="2689212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1628775" y="2701912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1085850" y="3049574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1628775" y="3062274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814388" y="3554399"/>
            <a:ext cx="2873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158750" y="3351199"/>
            <a:ext cx="72072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rear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573088" y="841355"/>
            <a:ext cx="14398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）空队</a:t>
            </a:r>
          </a:p>
        </p:txBody>
      </p:sp>
      <p:sp>
        <p:nvSpPr>
          <p:cNvPr id="10267" name="Text Box 29"/>
          <p:cNvSpPr txBox="1">
            <a:spLocks noChangeArrowheads="1"/>
          </p:cNvSpPr>
          <p:nvPr/>
        </p:nvSpPr>
        <p:spPr bwMode="auto">
          <a:xfrm>
            <a:off x="2662238" y="858818"/>
            <a:ext cx="17319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进队</a:t>
            </a:r>
          </a:p>
        </p:txBody>
      </p:sp>
      <p:sp>
        <p:nvSpPr>
          <p:cNvPr id="10278" name="Text Box 42"/>
          <p:cNvSpPr txBox="1">
            <a:spLocks noChangeArrowheads="1"/>
          </p:cNvSpPr>
          <p:nvPr/>
        </p:nvSpPr>
        <p:spPr bwMode="auto">
          <a:xfrm>
            <a:off x="4754563" y="642918"/>
            <a:ext cx="1617662" cy="6463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进队</a:t>
            </a:r>
          </a:p>
        </p:txBody>
      </p:sp>
      <p:sp>
        <p:nvSpPr>
          <p:cNvPr id="10289" name="Text Box 55"/>
          <p:cNvSpPr txBox="1">
            <a:spLocks noChangeArrowheads="1"/>
          </p:cNvSpPr>
          <p:nvPr/>
        </p:nvSpPr>
        <p:spPr bwMode="auto">
          <a:xfrm>
            <a:off x="6740525" y="773089"/>
            <a:ext cx="186372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）全部出队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1214414" y="3929066"/>
            <a:ext cx="6929486" cy="2445248"/>
            <a:chOff x="1214414" y="4071942"/>
            <a:chExt cx="6106181" cy="2445248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10290" name="Text Box 56"/>
            <p:cNvSpPr txBox="1">
              <a:spLocks noChangeArrowheads="1"/>
            </p:cNvSpPr>
            <p:nvPr/>
          </p:nvSpPr>
          <p:spPr bwMode="auto">
            <a:xfrm>
              <a:off x="1214414" y="4214818"/>
              <a:ext cx="642942" cy="93871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总</a:t>
              </a:r>
              <a:endParaRPr lang="en-US" altLang="zh-CN" sz="2200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结</a:t>
              </a:r>
            </a:p>
          </p:txBody>
        </p:sp>
        <p:sp>
          <p:nvSpPr>
            <p:cNvPr id="10291" name="Text Box 57"/>
            <p:cNvSpPr txBox="1">
              <a:spLocks noChangeArrowheads="1"/>
            </p:cNvSpPr>
            <p:nvPr/>
          </p:nvSpPr>
          <p:spPr bwMode="auto">
            <a:xfrm>
              <a:off x="1676993" y="4071942"/>
              <a:ext cx="5643602" cy="2445248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tIns="144000" bIns="144000">
              <a:spAutoFit/>
            </a:bodyPr>
            <a:lstStyle/>
            <a:p>
              <a:pPr marL="457200" indent="-457200" algn="l">
                <a:spcBef>
                  <a:spcPct val="50000"/>
                </a:spcBef>
                <a:buBlip>
                  <a:blip r:embed="rId3"/>
                </a:buBlip>
              </a:pPr>
              <a:r>
                <a:rPr lang="zh-CN" altLang="en-US" sz="2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约定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rear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总是指向队尾元素</a:t>
              </a:r>
            </a:p>
            <a:p>
              <a:pPr marL="457200" indent="-457200" algn="l">
                <a:spcBef>
                  <a:spcPct val="50000"/>
                </a:spcBef>
                <a:buBlip>
                  <a:blip r:embed="rId3"/>
                </a:buBlip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元素进队，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rear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增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</a:p>
            <a:p>
              <a:pPr marL="457200" indent="-457200" algn="l">
                <a:spcBef>
                  <a:spcPct val="50000"/>
                </a:spcBef>
                <a:buBlip>
                  <a:blip r:embed="rId3"/>
                </a:buBlip>
              </a:pPr>
              <a:r>
                <a:rPr lang="zh-CN" altLang="en-US" sz="20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约定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front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指向当前队中队头元素的前一位置 </a:t>
              </a:r>
            </a:p>
            <a:p>
              <a:pPr marL="457200" indent="-457200" algn="l">
                <a:spcBef>
                  <a:spcPct val="50000"/>
                </a:spcBef>
                <a:buBlip>
                  <a:blip r:embed="rId3"/>
                </a:buBlip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元素出队，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front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增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</a:p>
            <a:p>
              <a:pPr marL="457200" indent="-457200" algn="l">
                <a:spcBef>
                  <a:spcPct val="50000"/>
                </a:spcBef>
                <a:buBlip>
                  <a:blip r:embed="rId3"/>
                </a:buBlip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rear=</a:t>
              </a:r>
              <a:r>
                <a:rPr lang="en-US" altLang="zh-CN" sz="2000" dirty="0" err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MaxSize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时不能再进队</a:t>
              </a:r>
            </a:p>
          </p:txBody>
        </p:sp>
      </p:grpSp>
      <p:sp>
        <p:nvSpPr>
          <p:cNvPr id="10292" name="Line 58"/>
          <p:cNvSpPr>
            <a:spLocks noChangeShapeType="1"/>
          </p:cNvSpPr>
          <p:nvPr/>
        </p:nvSpPr>
        <p:spPr bwMode="auto">
          <a:xfrm>
            <a:off x="814388" y="3841737"/>
            <a:ext cx="2873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93" name="Text Box 59"/>
          <p:cNvSpPr txBox="1">
            <a:spLocks noChangeArrowheads="1"/>
          </p:cNvSpPr>
          <p:nvPr/>
        </p:nvSpPr>
        <p:spPr bwMode="auto">
          <a:xfrm>
            <a:off x="57150" y="3643314"/>
            <a:ext cx="8651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front</a:t>
            </a:r>
          </a:p>
        </p:txBody>
      </p:sp>
      <p:grpSp>
        <p:nvGrpSpPr>
          <p:cNvPr id="66" name="组合 65"/>
          <p:cNvGrpSpPr/>
          <p:nvPr/>
        </p:nvGrpSpPr>
        <p:grpSpPr>
          <a:xfrm>
            <a:off x="2171700" y="1589074"/>
            <a:ext cx="2001838" cy="2167970"/>
            <a:chOff x="2171700" y="1589074"/>
            <a:chExt cx="2001838" cy="2167970"/>
          </a:xfrm>
        </p:grpSpPr>
        <p:sp>
          <p:nvSpPr>
            <p:cNvPr id="10257" name="Rectangle 17"/>
            <p:cNvSpPr>
              <a:spLocks noChangeArrowheads="1"/>
            </p:cNvSpPr>
            <p:nvPr/>
          </p:nvSpPr>
          <p:spPr bwMode="auto">
            <a:xfrm>
              <a:off x="3211513" y="16271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58" name="Text Box 18"/>
            <p:cNvSpPr txBox="1">
              <a:spLocks noChangeArrowheads="1"/>
            </p:cNvSpPr>
            <p:nvPr/>
          </p:nvSpPr>
          <p:spPr bwMode="auto">
            <a:xfrm>
              <a:off x="3741738" y="1589074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0259" name="Rectangle 19"/>
            <p:cNvSpPr>
              <a:spLocks noChangeArrowheads="1"/>
            </p:cNvSpPr>
            <p:nvPr/>
          </p:nvSpPr>
          <p:spPr bwMode="auto">
            <a:xfrm>
              <a:off x="3211513" y="19875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60" name="Text Box 20"/>
            <p:cNvSpPr txBox="1">
              <a:spLocks noChangeArrowheads="1"/>
            </p:cNvSpPr>
            <p:nvPr/>
          </p:nvSpPr>
          <p:spPr bwMode="auto">
            <a:xfrm>
              <a:off x="3741738" y="1949437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0261" name="Rectangle 21"/>
            <p:cNvSpPr>
              <a:spLocks noChangeArrowheads="1"/>
            </p:cNvSpPr>
            <p:nvPr/>
          </p:nvSpPr>
          <p:spPr bwMode="auto">
            <a:xfrm>
              <a:off x="3211513" y="2346312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62" name="Text Box 22"/>
            <p:cNvSpPr txBox="1">
              <a:spLocks noChangeArrowheads="1"/>
            </p:cNvSpPr>
            <p:nvPr/>
          </p:nvSpPr>
          <p:spPr bwMode="auto">
            <a:xfrm>
              <a:off x="3741738" y="2308212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0263" name="Rectangle 23"/>
            <p:cNvSpPr>
              <a:spLocks noChangeArrowheads="1"/>
            </p:cNvSpPr>
            <p:nvPr/>
          </p:nvSpPr>
          <p:spPr bwMode="auto">
            <a:xfrm>
              <a:off x="3211513" y="27066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64" name="Text Box 24"/>
            <p:cNvSpPr txBox="1">
              <a:spLocks noChangeArrowheads="1"/>
            </p:cNvSpPr>
            <p:nvPr/>
          </p:nvSpPr>
          <p:spPr bwMode="auto">
            <a:xfrm>
              <a:off x="3741738" y="2668574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0265" name="Rectangle 25"/>
            <p:cNvSpPr>
              <a:spLocks noChangeArrowheads="1"/>
            </p:cNvSpPr>
            <p:nvPr/>
          </p:nvSpPr>
          <p:spPr bwMode="auto">
            <a:xfrm>
              <a:off x="3211513" y="30670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0266" name="Text Box 26"/>
            <p:cNvSpPr txBox="1">
              <a:spLocks noChangeArrowheads="1"/>
            </p:cNvSpPr>
            <p:nvPr/>
          </p:nvSpPr>
          <p:spPr bwMode="auto">
            <a:xfrm>
              <a:off x="3741738" y="3028937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0294" name="Line 60"/>
            <p:cNvSpPr>
              <a:spLocks noChangeShapeType="1"/>
            </p:cNvSpPr>
            <p:nvPr/>
          </p:nvSpPr>
          <p:spPr bwMode="auto">
            <a:xfrm>
              <a:off x="2916238" y="3590912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95" name="Text Box 61"/>
            <p:cNvSpPr txBox="1">
              <a:spLocks noChangeArrowheads="1"/>
            </p:cNvSpPr>
            <p:nvPr/>
          </p:nvSpPr>
          <p:spPr bwMode="auto">
            <a:xfrm>
              <a:off x="2171700" y="3387712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10296" name="Line 62"/>
            <p:cNvSpPr>
              <a:spLocks noChangeShapeType="1"/>
            </p:cNvSpPr>
            <p:nvPr/>
          </p:nvSpPr>
          <p:spPr bwMode="auto">
            <a:xfrm>
              <a:off x="2890838" y="3265474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97" name="Text Box 63"/>
            <p:cNvSpPr txBox="1">
              <a:spLocks noChangeArrowheads="1"/>
            </p:cNvSpPr>
            <p:nvPr/>
          </p:nvSpPr>
          <p:spPr bwMode="auto">
            <a:xfrm>
              <a:off x="2247900" y="3062274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4248150" y="1589074"/>
            <a:ext cx="2014538" cy="2131457"/>
            <a:chOff x="4248150" y="1589074"/>
            <a:chExt cx="2014538" cy="2131457"/>
          </a:xfrm>
        </p:grpSpPr>
        <p:sp>
          <p:nvSpPr>
            <p:cNvPr id="10268" name="Rectangle 30"/>
            <p:cNvSpPr>
              <a:spLocks noChangeArrowheads="1"/>
            </p:cNvSpPr>
            <p:nvPr/>
          </p:nvSpPr>
          <p:spPr bwMode="auto">
            <a:xfrm>
              <a:off x="5300663" y="16271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10269" name="Text Box 31"/>
            <p:cNvSpPr txBox="1">
              <a:spLocks noChangeArrowheads="1"/>
            </p:cNvSpPr>
            <p:nvPr/>
          </p:nvSpPr>
          <p:spPr bwMode="auto">
            <a:xfrm>
              <a:off x="5830888" y="1589074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0270" name="Rectangle 32"/>
            <p:cNvSpPr>
              <a:spLocks noChangeArrowheads="1"/>
            </p:cNvSpPr>
            <p:nvPr/>
          </p:nvSpPr>
          <p:spPr bwMode="auto">
            <a:xfrm>
              <a:off x="5300663" y="19875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0271" name="Text Box 33"/>
            <p:cNvSpPr txBox="1">
              <a:spLocks noChangeArrowheads="1"/>
            </p:cNvSpPr>
            <p:nvPr/>
          </p:nvSpPr>
          <p:spPr bwMode="auto">
            <a:xfrm>
              <a:off x="5830888" y="1949437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0272" name="Rectangle 34"/>
            <p:cNvSpPr>
              <a:spLocks noChangeArrowheads="1"/>
            </p:cNvSpPr>
            <p:nvPr/>
          </p:nvSpPr>
          <p:spPr bwMode="auto">
            <a:xfrm>
              <a:off x="5300663" y="2346312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0273" name="Text Box 35"/>
            <p:cNvSpPr txBox="1">
              <a:spLocks noChangeArrowheads="1"/>
            </p:cNvSpPr>
            <p:nvPr/>
          </p:nvSpPr>
          <p:spPr bwMode="auto">
            <a:xfrm>
              <a:off x="5830888" y="2308212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0274" name="Rectangle 36"/>
            <p:cNvSpPr>
              <a:spLocks noChangeArrowheads="1"/>
            </p:cNvSpPr>
            <p:nvPr/>
          </p:nvSpPr>
          <p:spPr bwMode="auto">
            <a:xfrm>
              <a:off x="5300663" y="27066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0275" name="Text Box 37"/>
            <p:cNvSpPr txBox="1">
              <a:spLocks noChangeArrowheads="1"/>
            </p:cNvSpPr>
            <p:nvPr/>
          </p:nvSpPr>
          <p:spPr bwMode="auto">
            <a:xfrm>
              <a:off x="5830888" y="2668574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0276" name="Rectangle 38"/>
            <p:cNvSpPr>
              <a:spLocks noChangeArrowheads="1"/>
            </p:cNvSpPr>
            <p:nvPr/>
          </p:nvSpPr>
          <p:spPr bwMode="auto">
            <a:xfrm>
              <a:off x="5300663" y="30670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0277" name="Text Box 39"/>
            <p:cNvSpPr txBox="1">
              <a:spLocks noChangeArrowheads="1"/>
            </p:cNvSpPr>
            <p:nvPr/>
          </p:nvSpPr>
          <p:spPr bwMode="auto">
            <a:xfrm>
              <a:off x="5830888" y="3028937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0298" name="Line 64"/>
            <p:cNvSpPr>
              <a:spLocks noChangeShapeType="1"/>
            </p:cNvSpPr>
            <p:nvPr/>
          </p:nvSpPr>
          <p:spPr bwMode="auto">
            <a:xfrm>
              <a:off x="5005388" y="3554399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99" name="Text Box 65"/>
            <p:cNvSpPr txBox="1">
              <a:spLocks noChangeArrowheads="1"/>
            </p:cNvSpPr>
            <p:nvPr/>
          </p:nvSpPr>
          <p:spPr bwMode="auto">
            <a:xfrm>
              <a:off x="4248150" y="3351199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10302" name="Line 68"/>
            <p:cNvSpPr>
              <a:spLocks noChangeShapeType="1"/>
            </p:cNvSpPr>
            <p:nvPr/>
          </p:nvSpPr>
          <p:spPr bwMode="auto">
            <a:xfrm>
              <a:off x="4979988" y="1828787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03" name="Text Box 69"/>
            <p:cNvSpPr txBox="1">
              <a:spLocks noChangeArrowheads="1"/>
            </p:cNvSpPr>
            <p:nvPr/>
          </p:nvSpPr>
          <p:spPr bwMode="auto">
            <a:xfrm>
              <a:off x="4324350" y="1625587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758018" y="1474774"/>
            <a:ext cx="2044700" cy="1952625"/>
            <a:chOff x="6216650" y="1474774"/>
            <a:chExt cx="2044700" cy="1952625"/>
          </a:xfrm>
        </p:grpSpPr>
        <p:sp>
          <p:nvSpPr>
            <p:cNvPr id="10279" name="Rectangle 43"/>
            <p:cNvSpPr>
              <a:spLocks noChangeArrowheads="1"/>
            </p:cNvSpPr>
            <p:nvPr/>
          </p:nvSpPr>
          <p:spPr bwMode="auto">
            <a:xfrm>
              <a:off x="7286625" y="1627174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80" name="Text Box 44"/>
            <p:cNvSpPr txBox="1">
              <a:spLocks noChangeArrowheads="1"/>
            </p:cNvSpPr>
            <p:nvPr/>
          </p:nvSpPr>
          <p:spPr bwMode="auto">
            <a:xfrm>
              <a:off x="7829550" y="1589074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0281" name="Rectangle 45"/>
            <p:cNvSpPr>
              <a:spLocks noChangeArrowheads="1"/>
            </p:cNvSpPr>
            <p:nvPr/>
          </p:nvSpPr>
          <p:spPr bwMode="auto">
            <a:xfrm>
              <a:off x="7286625" y="1987537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82" name="Text Box 46"/>
            <p:cNvSpPr txBox="1">
              <a:spLocks noChangeArrowheads="1"/>
            </p:cNvSpPr>
            <p:nvPr/>
          </p:nvSpPr>
          <p:spPr bwMode="auto">
            <a:xfrm>
              <a:off x="7829550" y="1949437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0283" name="Rectangle 47"/>
            <p:cNvSpPr>
              <a:spLocks noChangeArrowheads="1"/>
            </p:cNvSpPr>
            <p:nvPr/>
          </p:nvSpPr>
          <p:spPr bwMode="auto">
            <a:xfrm>
              <a:off x="7286625" y="2346312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84" name="Text Box 48"/>
            <p:cNvSpPr txBox="1">
              <a:spLocks noChangeArrowheads="1"/>
            </p:cNvSpPr>
            <p:nvPr/>
          </p:nvSpPr>
          <p:spPr bwMode="auto">
            <a:xfrm>
              <a:off x="7829550" y="2308212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0285" name="Rectangle 49"/>
            <p:cNvSpPr>
              <a:spLocks noChangeArrowheads="1"/>
            </p:cNvSpPr>
            <p:nvPr/>
          </p:nvSpPr>
          <p:spPr bwMode="auto">
            <a:xfrm>
              <a:off x="7286625" y="2706674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86" name="Text Box 50"/>
            <p:cNvSpPr txBox="1">
              <a:spLocks noChangeArrowheads="1"/>
            </p:cNvSpPr>
            <p:nvPr/>
          </p:nvSpPr>
          <p:spPr bwMode="auto">
            <a:xfrm>
              <a:off x="7829550" y="2668574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0287" name="Rectangle 51"/>
            <p:cNvSpPr>
              <a:spLocks noChangeArrowheads="1"/>
            </p:cNvSpPr>
            <p:nvPr/>
          </p:nvSpPr>
          <p:spPr bwMode="auto">
            <a:xfrm>
              <a:off x="7286625" y="3067037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88" name="Text Box 52"/>
            <p:cNvSpPr txBox="1">
              <a:spLocks noChangeArrowheads="1"/>
            </p:cNvSpPr>
            <p:nvPr/>
          </p:nvSpPr>
          <p:spPr bwMode="auto">
            <a:xfrm>
              <a:off x="7829550" y="3028937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0300" name="Line 66"/>
            <p:cNvSpPr>
              <a:spLocks noChangeShapeType="1"/>
            </p:cNvSpPr>
            <p:nvPr/>
          </p:nvSpPr>
          <p:spPr bwMode="auto">
            <a:xfrm>
              <a:off x="6973888" y="1878003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01" name="Text Box 67"/>
            <p:cNvSpPr txBox="1">
              <a:spLocks noChangeArrowheads="1"/>
            </p:cNvSpPr>
            <p:nvPr/>
          </p:nvSpPr>
          <p:spPr bwMode="auto">
            <a:xfrm>
              <a:off x="6216650" y="1674803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10304" name="Line 70"/>
            <p:cNvSpPr>
              <a:spLocks noChangeShapeType="1"/>
            </p:cNvSpPr>
            <p:nvPr/>
          </p:nvSpPr>
          <p:spPr bwMode="auto">
            <a:xfrm>
              <a:off x="6977063" y="1677974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05" name="Text Box 71"/>
            <p:cNvSpPr txBox="1">
              <a:spLocks noChangeArrowheads="1"/>
            </p:cNvSpPr>
            <p:nvPr/>
          </p:nvSpPr>
          <p:spPr bwMode="auto">
            <a:xfrm>
              <a:off x="6321425" y="1474774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7869AA6-02C9-42FD-AB94-268A375E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7" grpId="0"/>
      <p:bldP spid="10278" grpId="0"/>
      <p:bldP spid="1028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214282" y="4000504"/>
            <a:ext cx="6143668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顺序队的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要素（初始时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front=rear=</a:t>
            </a:r>
            <a:r>
              <a:rPr lang="en-US" altLang="zh-CN" sz="22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）：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214282" y="4652963"/>
            <a:ext cx="5072098" cy="178510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队空条件：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 == rear</a:t>
            </a:r>
          </a:p>
          <a:p>
            <a:pPr algn="l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队满条件：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 == 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－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pPr algn="l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元素</a:t>
            </a:r>
            <a:r>
              <a:rPr lang="en-US" altLang="zh-CN" sz="2000" i="1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进队：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rear++; data[rear]=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algn="l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元素</a:t>
            </a:r>
            <a:r>
              <a:rPr lang="en-US" altLang="zh-CN" sz="2000" i="1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出队：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front++; 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=data[front];</a:t>
            </a: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5500694" y="5143512"/>
            <a:ext cx="2997223" cy="101566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注意：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指向队尾元素；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指向队头元素的前一个位置。</a:t>
            </a: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250825" y="134938"/>
            <a:ext cx="282097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队列的各种状态</a:t>
            </a:r>
          </a:p>
        </p:txBody>
      </p:sp>
      <p:grpSp>
        <p:nvGrpSpPr>
          <p:cNvPr id="77" name="组合 76"/>
          <p:cNvGrpSpPr/>
          <p:nvPr/>
        </p:nvGrpSpPr>
        <p:grpSpPr>
          <a:xfrm>
            <a:off x="44450" y="727061"/>
            <a:ext cx="2143125" cy="2441034"/>
            <a:chOff x="44450" y="727061"/>
            <a:chExt cx="2143125" cy="2441034"/>
          </a:xfrm>
        </p:grpSpPr>
        <p:sp>
          <p:nvSpPr>
            <p:cNvPr id="65" name="Rectangle 4"/>
            <p:cNvSpPr>
              <a:spLocks noChangeArrowheads="1"/>
            </p:cNvSpPr>
            <p:nvPr/>
          </p:nvSpPr>
          <p:spPr bwMode="auto">
            <a:xfrm>
              <a:off x="1085850" y="7651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 Box 5"/>
            <p:cNvSpPr txBox="1">
              <a:spLocks noChangeArrowheads="1"/>
            </p:cNvSpPr>
            <p:nvPr/>
          </p:nvSpPr>
          <p:spPr bwMode="auto">
            <a:xfrm>
              <a:off x="1755775" y="727061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7" name="Rectangle 6"/>
            <p:cNvSpPr>
              <a:spLocks noChangeArrowheads="1"/>
            </p:cNvSpPr>
            <p:nvPr/>
          </p:nvSpPr>
          <p:spPr bwMode="auto">
            <a:xfrm>
              <a:off x="1085850" y="11255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Text Box 7"/>
            <p:cNvSpPr txBox="1">
              <a:spLocks noChangeArrowheads="1"/>
            </p:cNvSpPr>
            <p:nvPr/>
          </p:nvSpPr>
          <p:spPr bwMode="auto">
            <a:xfrm>
              <a:off x="1755775" y="1087423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69" name="Rectangle 8"/>
            <p:cNvSpPr>
              <a:spLocks noChangeArrowheads="1"/>
            </p:cNvSpPr>
            <p:nvPr/>
          </p:nvSpPr>
          <p:spPr bwMode="auto">
            <a:xfrm>
              <a:off x="1085850" y="1484298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1755775" y="1446198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71" name="Rectangle 10"/>
            <p:cNvSpPr>
              <a:spLocks noChangeArrowheads="1"/>
            </p:cNvSpPr>
            <p:nvPr/>
          </p:nvSpPr>
          <p:spPr bwMode="auto">
            <a:xfrm>
              <a:off x="1085850" y="18446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Text Box 11"/>
            <p:cNvSpPr txBox="1">
              <a:spLocks noChangeArrowheads="1"/>
            </p:cNvSpPr>
            <p:nvPr/>
          </p:nvSpPr>
          <p:spPr bwMode="auto">
            <a:xfrm>
              <a:off x="1755775" y="1806561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3" name="Rectangle 12"/>
            <p:cNvSpPr>
              <a:spLocks noChangeArrowheads="1"/>
            </p:cNvSpPr>
            <p:nvPr/>
          </p:nvSpPr>
          <p:spPr bwMode="auto">
            <a:xfrm>
              <a:off x="1085850" y="22050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Text Box 13"/>
            <p:cNvSpPr txBox="1">
              <a:spLocks noChangeArrowheads="1"/>
            </p:cNvSpPr>
            <p:nvPr/>
          </p:nvSpPr>
          <p:spPr bwMode="auto">
            <a:xfrm>
              <a:off x="1755775" y="2166923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75" name="Line 14"/>
            <p:cNvSpPr>
              <a:spLocks noChangeShapeType="1"/>
            </p:cNvSpPr>
            <p:nvPr/>
          </p:nvSpPr>
          <p:spPr bwMode="auto">
            <a:xfrm>
              <a:off x="814388" y="2709848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Text Box 15"/>
            <p:cNvSpPr txBox="1">
              <a:spLocks noChangeArrowheads="1"/>
            </p:cNvSpPr>
            <p:nvPr/>
          </p:nvSpPr>
          <p:spPr bwMode="auto">
            <a:xfrm>
              <a:off x="146050" y="2506648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80" name="Line 58"/>
            <p:cNvSpPr>
              <a:spLocks noChangeShapeType="1"/>
            </p:cNvSpPr>
            <p:nvPr/>
          </p:nvSpPr>
          <p:spPr bwMode="auto">
            <a:xfrm>
              <a:off x="814388" y="2997186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Text Box 59"/>
            <p:cNvSpPr txBox="1">
              <a:spLocks noChangeArrowheads="1"/>
            </p:cNvSpPr>
            <p:nvPr/>
          </p:nvSpPr>
          <p:spPr bwMode="auto">
            <a:xfrm>
              <a:off x="44450" y="2798763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2159000" y="744523"/>
            <a:ext cx="2154238" cy="2167970"/>
            <a:chOff x="2159000" y="1589074"/>
            <a:chExt cx="2154238" cy="2167970"/>
          </a:xfrm>
        </p:grpSpPr>
        <p:sp>
          <p:nvSpPr>
            <p:cNvPr id="83" name="Rectangle 17"/>
            <p:cNvSpPr>
              <a:spLocks noChangeArrowheads="1"/>
            </p:cNvSpPr>
            <p:nvPr/>
          </p:nvSpPr>
          <p:spPr bwMode="auto">
            <a:xfrm>
              <a:off x="3211513" y="16271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Text Box 18"/>
            <p:cNvSpPr txBox="1">
              <a:spLocks noChangeArrowheads="1"/>
            </p:cNvSpPr>
            <p:nvPr/>
          </p:nvSpPr>
          <p:spPr bwMode="auto">
            <a:xfrm>
              <a:off x="3881438" y="1589074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85" name="Rectangle 19"/>
            <p:cNvSpPr>
              <a:spLocks noChangeArrowheads="1"/>
            </p:cNvSpPr>
            <p:nvPr/>
          </p:nvSpPr>
          <p:spPr bwMode="auto">
            <a:xfrm>
              <a:off x="3211513" y="19875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Text Box 20"/>
            <p:cNvSpPr txBox="1">
              <a:spLocks noChangeArrowheads="1"/>
            </p:cNvSpPr>
            <p:nvPr/>
          </p:nvSpPr>
          <p:spPr bwMode="auto">
            <a:xfrm>
              <a:off x="3881438" y="1949437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87" name="Rectangle 21"/>
            <p:cNvSpPr>
              <a:spLocks noChangeArrowheads="1"/>
            </p:cNvSpPr>
            <p:nvPr/>
          </p:nvSpPr>
          <p:spPr bwMode="auto">
            <a:xfrm>
              <a:off x="3211513" y="2346312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Text Box 22"/>
            <p:cNvSpPr txBox="1">
              <a:spLocks noChangeArrowheads="1"/>
            </p:cNvSpPr>
            <p:nvPr/>
          </p:nvSpPr>
          <p:spPr bwMode="auto">
            <a:xfrm>
              <a:off x="3881438" y="2308212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89" name="Rectangle 23"/>
            <p:cNvSpPr>
              <a:spLocks noChangeArrowheads="1"/>
            </p:cNvSpPr>
            <p:nvPr/>
          </p:nvSpPr>
          <p:spPr bwMode="auto">
            <a:xfrm>
              <a:off x="3211513" y="27066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Text Box 24"/>
            <p:cNvSpPr txBox="1">
              <a:spLocks noChangeArrowheads="1"/>
            </p:cNvSpPr>
            <p:nvPr/>
          </p:nvSpPr>
          <p:spPr bwMode="auto">
            <a:xfrm>
              <a:off x="3881438" y="2668574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3211513" y="30670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92" name="Text Box 26"/>
            <p:cNvSpPr txBox="1">
              <a:spLocks noChangeArrowheads="1"/>
            </p:cNvSpPr>
            <p:nvPr/>
          </p:nvSpPr>
          <p:spPr bwMode="auto">
            <a:xfrm>
              <a:off x="3881438" y="3028937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93" name="Line 60"/>
            <p:cNvSpPr>
              <a:spLocks noChangeShapeType="1"/>
            </p:cNvSpPr>
            <p:nvPr/>
          </p:nvSpPr>
          <p:spPr bwMode="auto">
            <a:xfrm>
              <a:off x="2916238" y="3590912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Text Box 61"/>
            <p:cNvSpPr txBox="1">
              <a:spLocks noChangeArrowheads="1"/>
            </p:cNvSpPr>
            <p:nvPr/>
          </p:nvSpPr>
          <p:spPr bwMode="auto">
            <a:xfrm>
              <a:off x="2159000" y="3387712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95" name="Line 62"/>
            <p:cNvSpPr>
              <a:spLocks noChangeShapeType="1"/>
            </p:cNvSpPr>
            <p:nvPr/>
          </p:nvSpPr>
          <p:spPr bwMode="auto">
            <a:xfrm>
              <a:off x="2890838" y="3265474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Text Box 63"/>
            <p:cNvSpPr txBox="1">
              <a:spLocks noChangeArrowheads="1"/>
            </p:cNvSpPr>
            <p:nvPr/>
          </p:nvSpPr>
          <p:spPr bwMode="auto">
            <a:xfrm>
              <a:off x="2235200" y="3062274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418026" y="744523"/>
            <a:ext cx="2154238" cy="2131457"/>
            <a:chOff x="4248150" y="1589074"/>
            <a:chExt cx="2154238" cy="2131457"/>
          </a:xfrm>
        </p:grpSpPr>
        <p:sp>
          <p:nvSpPr>
            <p:cNvPr id="98" name="Rectangle 30"/>
            <p:cNvSpPr>
              <a:spLocks noChangeArrowheads="1"/>
            </p:cNvSpPr>
            <p:nvPr/>
          </p:nvSpPr>
          <p:spPr bwMode="auto">
            <a:xfrm>
              <a:off x="5300663" y="16271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99" name="Text Box 31"/>
            <p:cNvSpPr txBox="1">
              <a:spLocks noChangeArrowheads="1"/>
            </p:cNvSpPr>
            <p:nvPr/>
          </p:nvSpPr>
          <p:spPr bwMode="auto">
            <a:xfrm>
              <a:off x="5970588" y="1589074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00" name="Rectangle 32"/>
            <p:cNvSpPr>
              <a:spLocks noChangeArrowheads="1"/>
            </p:cNvSpPr>
            <p:nvPr/>
          </p:nvSpPr>
          <p:spPr bwMode="auto">
            <a:xfrm>
              <a:off x="5300663" y="19875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01" name="Text Box 33"/>
            <p:cNvSpPr txBox="1">
              <a:spLocks noChangeArrowheads="1"/>
            </p:cNvSpPr>
            <p:nvPr/>
          </p:nvSpPr>
          <p:spPr bwMode="auto">
            <a:xfrm>
              <a:off x="5970588" y="1949437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02" name="Rectangle 34"/>
            <p:cNvSpPr>
              <a:spLocks noChangeArrowheads="1"/>
            </p:cNvSpPr>
            <p:nvPr/>
          </p:nvSpPr>
          <p:spPr bwMode="auto">
            <a:xfrm>
              <a:off x="5300663" y="2346312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03" name="Text Box 35"/>
            <p:cNvSpPr txBox="1">
              <a:spLocks noChangeArrowheads="1"/>
            </p:cNvSpPr>
            <p:nvPr/>
          </p:nvSpPr>
          <p:spPr bwMode="auto">
            <a:xfrm>
              <a:off x="5970588" y="2308212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04" name="Rectangle 36"/>
            <p:cNvSpPr>
              <a:spLocks noChangeArrowheads="1"/>
            </p:cNvSpPr>
            <p:nvPr/>
          </p:nvSpPr>
          <p:spPr bwMode="auto">
            <a:xfrm>
              <a:off x="5300663" y="27066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05" name="Text Box 37"/>
            <p:cNvSpPr txBox="1">
              <a:spLocks noChangeArrowheads="1"/>
            </p:cNvSpPr>
            <p:nvPr/>
          </p:nvSpPr>
          <p:spPr bwMode="auto">
            <a:xfrm>
              <a:off x="5970588" y="2668574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06" name="Rectangle 38"/>
            <p:cNvSpPr>
              <a:spLocks noChangeArrowheads="1"/>
            </p:cNvSpPr>
            <p:nvPr/>
          </p:nvSpPr>
          <p:spPr bwMode="auto">
            <a:xfrm>
              <a:off x="5300663" y="30670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07" name="Text Box 39"/>
            <p:cNvSpPr txBox="1">
              <a:spLocks noChangeArrowheads="1"/>
            </p:cNvSpPr>
            <p:nvPr/>
          </p:nvSpPr>
          <p:spPr bwMode="auto">
            <a:xfrm>
              <a:off x="5970588" y="3028937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08" name="Line 64"/>
            <p:cNvSpPr>
              <a:spLocks noChangeShapeType="1"/>
            </p:cNvSpPr>
            <p:nvPr/>
          </p:nvSpPr>
          <p:spPr bwMode="auto">
            <a:xfrm>
              <a:off x="5005388" y="3554399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Text Box 65"/>
            <p:cNvSpPr txBox="1">
              <a:spLocks noChangeArrowheads="1"/>
            </p:cNvSpPr>
            <p:nvPr/>
          </p:nvSpPr>
          <p:spPr bwMode="auto">
            <a:xfrm>
              <a:off x="4248150" y="3351199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110" name="Line 68"/>
            <p:cNvSpPr>
              <a:spLocks noChangeShapeType="1"/>
            </p:cNvSpPr>
            <p:nvPr/>
          </p:nvSpPr>
          <p:spPr bwMode="auto">
            <a:xfrm>
              <a:off x="4979988" y="1828787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1" name="Text Box 69"/>
            <p:cNvSpPr txBox="1">
              <a:spLocks noChangeArrowheads="1"/>
            </p:cNvSpPr>
            <p:nvPr/>
          </p:nvSpPr>
          <p:spPr bwMode="auto">
            <a:xfrm>
              <a:off x="4324350" y="1625587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6640542" y="663561"/>
            <a:ext cx="2146300" cy="1919287"/>
            <a:chOff x="6242050" y="663561"/>
            <a:chExt cx="2146300" cy="1919287"/>
          </a:xfrm>
        </p:grpSpPr>
        <p:sp>
          <p:nvSpPr>
            <p:cNvPr id="113" name="Rectangle 43"/>
            <p:cNvSpPr>
              <a:spLocks noChangeArrowheads="1"/>
            </p:cNvSpPr>
            <p:nvPr/>
          </p:nvSpPr>
          <p:spPr bwMode="auto">
            <a:xfrm>
              <a:off x="7286625" y="7826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Text Box 44"/>
            <p:cNvSpPr txBox="1">
              <a:spLocks noChangeArrowheads="1"/>
            </p:cNvSpPr>
            <p:nvPr/>
          </p:nvSpPr>
          <p:spPr bwMode="auto">
            <a:xfrm>
              <a:off x="7956550" y="744523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15" name="Rectangle 45"/>
            <p:cNvSpPr>
              <a:spLocks noChangeArrowheads="1"/>
            </p:cNvSpPr>
            <p:nvPr/>
          </p:nvSpPr>
          <p:spPr bwMode="auto">
            <a:xfrm>
              <a:off x="7286625" y="1142986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Text Box 46"/>
            <p:cNvSpPr txBox="1">
              <a:spLocks noChangeArrowheads="1"/>
            </p:cNvSpPr>
            <p:nvPr/>
          </p:nvSpPr>
          <p:spPr bwMode="auto">
            <a:xfrm>
              <a:off x="7956550" y="1104886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17" name="Rectangle 47"/>
            <p:cNvSpPr>
              <a:spLocks noChangeArrowheads="1"/>
            </p:cNvSpPr>
            <p:nvPr/>
          </p:nvSpPr>
          <p:spPr bwMode="auto">
            <a:xfrm>
              <a:off x="7286625" y="15017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8" name="Text Box 48"/>
            <p:cNvSpPr txBox="1">
              <a:spLocks noChangeArrowheads="1"/>
            </p:cNvSpPr>
            <p:nvPr/>
          </p:nvSpPr>
          <p:spPr bwMode="auto">
            <a:xfrm>
              <a:off x="7956550" y="1463661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19" name="Rectangle 49"/>
            <p:cNvSpPr>
              <a:spLocks noChangeArrowheads="1"/>
            </p:cNvSpPr>
            <p:nvPr/>
          </p:nvSpPr>
          <p:spPr bwMode="auto">
            <a:xfrm>
              <a:off x="7286625" y="18621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Text Box 50"/>
            <p:cNvSpPr txBox="1">
              <a:spLocks noChangeArrowheads="1"/>
            </p:cNvSpPr>
            <p:nvPr/>
          </p:nvSpPr>
          <p:spPr bwMode="auto">
            <a:xfrm>
              <a:off x="7956550" y="1824023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21" name="Rectangle 51"/>
            <p:cNvSpPr>
              <a:spLocks noChangeArrowheads="1"/>
            </p:cNvSpPr>
            <p:nvPr/>
          </p:nvSpPr>
          <p:spPr bwMode="auto">
            <a:xfrm>
              <a:off x="7286625" y="2222486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Text Box 52"/>
            <p:cNvSpPr txBox="1">
              <a:spLocks noChangeArrowheads="1"/>
            </p:cNvSpPr>
            <p:nvPr/>
          </p:nvSpPr>
          <p:spPr bwMode="auto">
            <a:xfrm>
              <a:off x="7956550" y="2184386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23" name="Line 66"/>
            <p:cNvSpPr>
              <a:spLocks noChangeShapeType="1"/>
            </p:cNvSpPr>
            <p:nvPr/>
          </p:nvSpPr>
          <p:spPr bwMode="auto">
            <a:xfrm>
              <a:off x="6999288" y="1081070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4" name="Text Box 67"/>
            <p:cNvSpPr txBox="1">
              <a:spLocks noChangeArrowheads="1"/>
            </p:cNvSpPr>
            <p:nvPr/>
          </p:nvSpPr>
          <p:spPr bwMode="auto">
            <a:xfrm>
              <a:off x="6242050" y="877870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125" name="Line 70"/>
            <p:cNvSpPr>
              <a:spLocks noChangeShapeType="1"/>
            </p:cNvSpPr>
            <p:nvPr/>
          </p:nvSpPr>
          <p:spPr bwMode="auto">
            <a:xfrm>
              <a:off x="7002463" y="866761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6" name="Text Box 71"/>
            <p:cNvSpPr txBox="1">
              <a:spLocks noChangeArrowheads="1"/>
            </p:cNvSpPr>
            <p:nvPr/>
          </p:nvSpPr>
          <p:spPr bwMode="auto">
            <a:xfrm>
              <a:off x="6321425" y="663561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</p:grpSp>
      <p:sp>
        <p:nvSpPr>
          <p:cNvPr id="127" name="Text Box 16"/>
          <p:cNvSpPr txBox="1">
            <a:spLocks noChangeArrowheads="1"/>
          </p:cNvSpPr>
          <p:nvPr/>
        </p:nvSpPr>
        <p:spPr bwMode="auto">
          <a:xfrm>
            <a:off x="573088" y="3211514"/>
            <a:ext cx="14398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）空队</a:t>
            </a:r>
          </a:p>
        </p:txBody>
      </p:sp>
      <p:sp>
        <p:nvSpPr>
          <p:cNvPr id="128" name="Text Box 29"/>
          <p:cNvSpPr txBox="1">
            <a:spLocks noChangeArrowheads="1"/>
          </p:cNvSpPr>
          <p:nvPr/>
        </p:nvSpPr>
        <p:spPr bwMode="auto">
          <a:xfrm>
            <a:off x="2662238" y="3228977"/>
            <a:ext cx="17319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进队</a:t>
            </a:r>
          </a:p>
        </p:txBody>
      </p:sp>
      <p:sp>
        <p:nvSpPr>
          <p:cNvPr id="129" name="Text Box 42"/>
          <p:cNvSpPr txBox="1">
            <a:spLocks noChangeArrowheads="1"/>
          </p:cNvSpPr>
          <p:nvPr/>
        </p:nvSpPr>
        <p:spPr bwMode="auto">
          <a:xfrm>
            <a:off x="4754563" y="3013077"/>
            <a:ext cx="1617662" cy="6463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进队</a:t>
            </a:r>
          </a:p>
        </p:txBody>
      </p:sp>
      <p:sp>
        <p:nvSpPr>
          <p:cNvPr id="130" name="Text Box 55"/>
          <p:cNvSpPr txBox="1">
            <a:spLocks noChangeArrowheads="1"/>
          </p:cNvSpPr>
          <p:nvPr/>
        </p:nvSpPr>
        <p:spPr bwMode="auto">
          <a:xfrm>
            <a:off x="6740525" y="3143248"/>
            <a:ext cx="186372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）全部出队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7446450-BA17-40BF-90F0-27E4EDAF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14.2|9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5.7|1.1|0.7|0.4|0.4|0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|13.8|15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2|1|1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4.8|9.6|7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2.9|3.5|11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0.5|9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0.4|8.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3.4|0.6|10.1|1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3.2|7.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3.4|1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3|5.3|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0.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1.1|0.8|0.4|0.4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7.8|1.5|5|1|0.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|13.4|10|10.8|11.7|9.4|5.4|12.3|2.6|0.9|19|1.8|0.7|0.8|1.2|1.8|0.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5.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1.3|1.8|1.5|1.4|1.4|0.9|1.9|1.7|1.4|1.5|1.4|1.4|1.3|1.3|1.2|1.4|1.3|1.3|1.2|1.3|1.2|1.4|1|1.1|1.1|1|0.9|1|1.1|1.5|1.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7|1.5|1.5|1.5|1.5|1.5|1.3|1.1|1.4|1.4|1.1|1.4|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0.6|8.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1|0.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0.4|0.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3.6|8|4.1|24.1|9|14.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15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1|1.4|6.3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7.6|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8.9|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2111</TotalTime>
  <Words>5520</Words>
  <Application>Microsoft Office PowerPoint</Application>
  <PresentationFormat>全屏显示(4:3)</PresentationFormat>
  <Paragraphs>1216</Paragraphs>
  <Slides>66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80" baseType="lpstr">
      <vt:lpstr>Arial Unicode MS</vt:lpstr>
      <vt:lpstr>黑体</vt:lpstr>
      <vt:lpstr>华文楷体</vt:lpstr>
      <vt:lpstr>楷体</vt:lpstr>
      <vt:lpstr>楷体_GB2312</vt:lpstr>
      <vt:lpstr>隶书</vt:lpstr>
      <vt:lpstr>微软雅黑</vt:lpstr>
      <vt:lpstr>Arial</vt:lpstr>
      <vt:lpstr>Calibri</vt:lpstr>
      <vt:lpstr>Consolas</vt:lpstr>
      <vt:lpstr>Times New Roman</vt:lpstr>
      <vt:lpstr>Wingdings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迷宫问题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栈和队列经典例题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lcb;wbh</dc:creator>
  <cp:lastModifiedBy>ziqing ai</cp:lastModifiedBy>
  <cp:revision>765</cp:revision>
  <dcterms:created xsi:type="dcterms:W3CDTF">2004-04-04T02:09:16Z</dcterms:created>
  <dcterms:modified xsi:type="dcterms:W3CDTF">2024-03-25T11:38:44Z</dcterms:modified>
</cp:coreProperties>
</file>