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6"/>
  </p:notesMasterIdLst>
  <p:sldIdLst>
    <p:sldId id="256" r:id="rId2"/>
    <p:sldId id="422" r:id="rId3"/>
    <p:sldId id="423" r:id="rId4"/>
    <p:sldId id="424" r:id="rId5"/>
    <p:sldId id="313" r:id="rId6"/>
    <p:sldId id="420" r:id="rId7"/>
    <p:sldId id="314" r:id="rId8"/>
    <p:sldId id="425" r:id="rId9"/>
    <p:sldId id="416" r:id="rId10"/>
    <p:sldId id="417" r:id="rId11"/>
    <p:sldId id="418" r:id="rId12"/>
    <p:sldId id="426" r:id="rId13"/>
    <p:sldId id="427" r:id="rId14"/>
    <p:sldId id="428" r:id="rId15"/>
    <p:sldId id="429" r:id="rId16"/>
    <p:sldId id="419" r:id="rId17"/>
    <p:sldId id="319" r:id="rId18"/>
    <p:sldId id="320" r:id="rId19"/>
    <p:sldId id="339" r:id="rId20"/>
    <p:sldId id="340" r:id="rId21"/>
    <p:sldId id="451" r:id="rId22"/>
    <p:sldId id="430" r:id="rId23"/>
    <p:sldId id="431" r:id="rId24"/>
    <p:sldId id="433" r:id="rId25"/>
    <p:sldId id="434" r:id="rId26"/>
    <p:sldId id="435" r:id="rId27"/>
    <p:sldId id="437" r:id="rId28"/>
    <p:sldId id="438" r:id="rId29"/>
    <p:sldId id="317" r:id="rId30"/>
    <p:sldId id="449" r:id="rId31"/>
    <p:sldId id="439" r:id="rId32"/>
    <p:sldId id="450" r:id="rId33"/>
    <p:sldId id="370" r:id="rId34"/>
    <p:sldId id="350" r:id="rId35"/>
    <p:sldId id="353" r:id="rId36"/>
    <p:sldId id="354" r:id="rId37"/>
    <p:sldId id="361" r:id="rId38"/>
    <p:sldId id="362" r:id="rId39"/>
    <p:sldId id="363" r:id="rId40"/>
    <p:sldId id="364" r:id="rId41"/>
    <p:sldId id="365" r:id="rId42"/>
    <p:sldId id="360" r:id="rId43"/>
    <p:sldId id="366" r:id="rId44"/>
    <p:sldId id="367" r:id="rId45"/>
    <p:sldId id="369" r:id="rId46"/>
    <p:sldId id="440" r:id="rId47"/>
    <p:sldId id="441" r:id="rId48"/>
    <p:sldId id="443" r:id="rId49"/>
    <p:sldId id="444" r:id="rId50"/>
    <p:sldId id="445" r:id="rId51"/>
    <p:sldId id="446" r:id="rId52"/>
    <p:sldId id="447" r:id="rId53"/>
    <p:sldId id="448" r:id="rId54"/>
    <p:sldId id="411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CC00"/>
    <a:srgbClr val="0000FF"/>
    <a:srgbClr val="FF00FF"/>
    <a:srgbClr val="3333FF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>
        <p:scale>
          <a:sx n="85" d="100"/>
          <a:sy n="85" d="100"/>
        </p:scale>
        <p:origin x="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7D6-2688-4B1C-B71F-7E5C782B1416}" type="datetimeFigureOut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C075-2CCB-4A81-852E-3CB3814FF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5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DBA1-A9EF-4EA6-B3FD-D6B3269E46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792-ADD9-46B9-9C2B-7417E83256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809-BC9B-4A75-81EE-EF0BCBEC78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/>
            </a:lvl1pPr>
            <a:lvl2pPr>
              <a:buClr>
                <a:schemeClr val="accent1"/>
              </a:buClr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1110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3A5-BBF4-4C7A-B48F-0DF3156086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5776-1555-405C-8D23-3E489D6323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A1B0-2805-4283-A6F7-7F4D6303CD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47B-3F6E-4056-B723-AAB0E0141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BBE-06AD-4DF8-B3A4-B763EB6C5F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C48B070-CACB-469F-8DBA-0AC832FC891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095-64D7-43C8-8CB6-E0C9A14AD2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9F0B-DD54-4090-A7FB-F7CF679B59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AFD3-DC9A-4B8E-AF8D-DAE3CFAF72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428859" y="2000240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t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43213" y="549275"/>
            <a:ext cx="3124200" cy="8239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lang="en-US" altLang="zh-CN" sz="4400" dirty="0">
                <a:solidFill>
                  <a:srgbClr val="FF3300"/>
                </a:solidFill>
                <a:ea typeface="隶书" pitchFamily="49" charset="-122"/>
              </a:rPr>
              <a:t>4</a:t>
            </a:r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章 串</a:t>
            </a:r>
            <a:r>
              <a:rPr lang="zh-CN" altLang="en-US" sz="4800" b="0" dirty="0">
                <a:solidFill>
                  <a:schemeClr val="tx1"/>
                </a:solidFill>
                <a:ea typeface="隶书" pitchFamily="49" charset="-122"/>
              </a:rPr>
              <a:t> </a:t>
            </a:r>
            <a:endParaRPr lang="zh-CN" altLang="en-US" dirty="0"/>
          </a:p>
        </p:txBody>
      </p:sp>
      <p:sp>
        <p:nvSpPr>
          <p:cNvPr id="5" name="Text Box 4" descr="信纸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28859" y="3000372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4.2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6" descr="信纸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28860" y="4000504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4.3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串的模式匹配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A38375-F8B4-4337-8DC4-42C44E50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Intuition: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主串不需要回溯，只需要模式串回溯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Question: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模式串回溯到哪里？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仿佛与模式串失配位置有关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回溯位置与失配之前模式串字串的前缀、后缀有关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3012" name="Picture 2" descr="https://img-blog.csdn.net/201407212235397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23836"/>
            <a:ext cx="55340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矩形 4"/>
          <p:cNvSpPr>
            <a:spLocks noChangeArrowheads="1"/>
          </p:cNvSpPr>
          <p:nvPr/>
        </p:nvSpPr>
        <p:spPr bwMode="auto">
          <a:xfrm>
            <a:off x="1497013" y="2971636"/>
            <a:ext cx="49728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主串回溯到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S[8]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如果能匹配，则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S[8]S[9]==T[4]T[5]==T[0]T[1]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且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S[10]==T[2]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556792"/>
            <a:ext cx="432048" cy="1152128"/>
          </a:xfrm>
          <a:prstGeom prst="rect">
            <a:avLst/>
          </a:prstGeom>
          <a:noFill/>
          <a:ln>
            <a:solidFill>
              <a:srgbClr val="008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flipH="1">
            <a:off x="3203848" y="1546523"/>
            <a:ext cx="1944216" cy="1234405"/>
          </a:xfrm>
          <a:prstGeom prst="parallelogram">
            <a:avLst>
              <a:gd name="adj" fmla="val 117268"/>
            </a:avLst>
          </a:prstGeom>
          <a:noFill/>
          <a:ln>
            <a:solidFill>
              <a:srgbClr val="0000FF"/>
            </a:solidFill>
            <a:prstDash val="sysDash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08349E-E28F-43E4-AFB9-B369A4C26325}"/>
              </a:ext>
            </a:extLst>
          </p:cNvPr>
          <p:cNvSpPr/>
          <p:nvPr/>
        </p:nvSpPr>
        <p:spPr>
          <a:xfrm>
            <a:off x="3378968" y="270892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DBC63B-2FCF-4BFC-ABC9-24F836EEE825}"/>
              </a:ext>
            </a:extLst>
          </p:cNvPr>
          <p:cNvSpPr/>
          <p:nvPr/>
        </p:nvSpPr>
        <p:spPr>
          <a:xfrm>
            <a:off x="3594992" y="270892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5CBF9A-80AA-4DFE-B410-1EB7224237A5}"/>
              </a:ext>
            </a:extLst>
          </p:cNvPr>
          <p:cNvSpPr/>
          <p:nvPr/>
        </p:nvSpPr>
        <p:spPr>
          <a:xfrm>
            <a:off x="3811016" y="270892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4F5FFD-009A-48CA-8EA1-A45FAD46432C}"/>
              </a:ext>
            </a:extLst>
          </p:cNvPr>
          <p:cNvSpPr/>
          <p:nvPr/>
        </p:nvSpPr>
        <p:spPr>
          <a:xfrm>
            <a:off x="4058144" y="270892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90CD64-7486-426A-9CB5-9B17E6CAB2DE}"/>
              </a:ext>
            </a:extLst>
          </p:cNvPr>
          <p:cNvSpPr/>
          <p:nvPr/>
        </p:nvSpPr>
        <p:spPr>
          <a:xfrm>
            <a:off x="4274168" y="270892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C9F26B-2675-476C-AF42-52B1A2394EAC}"/>
              </a:ext>
            </a:extLst>
          </p:cNvPr>
          <p:cNvSpPr/>
          <p:nvPr/>
        </p:nvSpPr>
        <p:spPr>
          <a:xfrm>
            <a:off x="4490192" y="270892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F8F6B5-48E6-4ED7-81CD-01018BBC9800}"/>
              </a:ext>
            </a:extLst>
          </p:cNvPr>
          <p:cNvSpPr/>
          <p:nvPr/>
        </p:nvSpPr>
        <p:spPr>
          <a:xfrm>
            <a:off x="4747120" y="270892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B6BB87-3AFE-4115-87C8-CFD98BA3289B}"/>
              </a:ext>
            </a:extLst>
          </p:cNvPr>
          <p:cNvSpPr/>
          <p:nvPr/>
        </p:nvSpPr>
        <p:spPr>
          <a:xfrm>
            <a:off x="1577038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349191-65AF-41AF-A72A-E780E30B9285}"/>
              </a:ext>
            </a:extLst>
          </p:cNvPr>
          <p:cNvSpPr/>
          <p:nvPr/>
        </p:nvSpPr>
        <p:spPr>
          <a:xfrm>
            <a:off x="1793062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A556A3-3633-455F-A138-A0D4517816A7}"/>
              </a:ext>
            </a:extLst>
          </p:cNvPr>
          <p:cNvSpPr/>
          <p:nvPr/>
        </p:nvSpPr>
        <p:spPr>
          <a:xfrm>
            <a:off x="2009086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EBFED6-FDF5-47D6-9DF4-59613716E9B6}"/>
              </a:ext>
            </a:extLst>
          </p:cNvPr>
          <p:cNvSpPr/>
          <p:nvPr/>
        </p:nvSpPr>
        <p:spPr>
          <a:xfrm>
            <a:off x="2256214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4113C7-9B40-4312-BB39-562272B76326}"/>
              </a:ext>
            </a:extLst>
          </p:cNvPr>
          <p:cNvSpPr/>
          <p:nvPr/>
        </p:nvSpPr>
        <p:spPr>
          <a:xfrm>
            <a:off x="2472238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0A4B73-C987-426F-89B0-581A7CDAD050}"/>
              </a:ext>
            </a:extLst>
          </p:cNvPr>
          <p:cNvSpPr/>
          <p:nvPr/>
        </p:nvSpPr>
        <p:spPr>
          <a:xfrm>
            <a:off x="2688262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7F4BB8-24DF-4465-A4E4-0F0226045146}"/>
              </a:ext>
            </a:extLst>
          </p:cNvPr>
          <p:cNvSpPr/>
          <p:nvPr/>
        </p:nvSpPr>
        <p:spPr>
          <a:xfrm>
            <a:off x="2945190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86403D-949C-4054-A9FF-6D54D98AB1EE}"/>
              </a:ext>
            </a:extLst>
          </p:cNvPr>
          <p:cNvSpPr/>
          <p:nvPr/>
        </p:nvSpPr>
        <p:spPr>
          <a:xfrm>
            <a:off x="3161214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0F91BF-B5AE-4F25-AD9E-5A36753DDD25}"/>
              </a:ext>
            </a:extLst>
          </p:cNvPr>
          <p:cNvSpPr/>
          <p:nvPr/>
        </p:nvSpPr>
        <p:spPr>
          <a:xfrm>
            <a:off x="3377238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2775C2-6836-43E4-B990-E708F49B8B1C}"/>
              </a:ext>
            </a:extLst>
          </p:cNvPr>
          <p:cNvSpPr/>
          <p:nvPr/>
        </p:nvSpPr>
        <p:spPr>
          <a:xfrm>
            <a:off x="3593262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D05A95-0C2E-43F4-BDFA-B19FF64D30A3}"/>
              </a:ext>
            </a:extLst>
          </p:cNvPr>
          <p:cNvSpPr/>
          <p:nvPr/>
        </p:nvSpPr>
        <p:spPr>
          <a:xfrm>
            <a:off x="3768128" y="116627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1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8804B8-8363-43D6-900A-EFB50B26D859}"/>
              </a:ext>
            </a:extLst>
          </p:cNvPr>
          <p:cNvSpPr/>
          <p:nvPr/>
        </p:nvSpPr>
        <p:spPr>
          <a:xfrm>
            <a:off x="4032242" y="116627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B52121-E95A-423A-A1EA-64CD275602AE}"/>
              </a:ext>
            </a:extLst>
          </p:cNvPr>
          <p:cNvSpPr/>
          <p:nvPr/>
        </p:nvSpPr>
        <p:spPr>
          <a:xfrm>
            <a:off x="4241334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35DF2E-3068-41B6-A885-56F09B8943AA}"/>
              </a:ext>
            </a:extLst>
          </p:cNvPr>
          <p:cNvSpPr/>
          <p:nvPr/>
        </p:nvSpPr>
        <p:spPr>
          <a:xfrm>
            <a:off x="4457358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zh-CN" altLang="en-US" sz="1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171B52-F7BF-4E2C-BAB2-A911FA552B0A}"/>
              </a:ext>
            </a:extLst>
          </p:cNvPr>
          <p:cNvSpPr/>
          <p:nvPr/>
        </p:nvSpPr>
        <p:spPr>
          <a:xfrm>
            <a:off x="4673382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zh-CN" altLang="en-US" sz="1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A25F48-FAC4-451F-B29D-E3F9C3F90E08}"/>
              </a:ext>
            </a:extLst>
          </p:cNvPr>
          <p:cNvSpPr/>
          <p:nvPr/>
        </p:nvSpPr>
        <p:spPr>
          <a:xfrm>
            <a:off x="4937496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endParaRPr lang="zh-CN" alt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5496EF1-13DC-4387-A66D-E3C7FB0D80CC}"/>
              </a:ext>
            </a:extLst>
          </p:cNvPr>
          <p:cNvSpPr/>
          <p:nvPr/>
        </p:nvSpPr>
        <p:spPr>
          <a:xfrm>
            <a:off x="5158722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1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CA69B7-61A2-4B30-B1AF-6C5C1D532BF0}"/>
              </a:ext>
            </a:extLst>
          </p:cNvPr>
          <p:cNvSpPr/>
          <p:nvPr/>
        </p:nvSpPr>
        <p:spPr>
          <a:xfrm>
            <a:off x="5393462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endParaRPr lang="zh-CN" altLang="en-US" sz="1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B52858-27E4-49A8-99BD-FE767E0BC94F}"/>
              </a:ext>
            </a:extLst>
          </p:cNvPr>
          <p:cNvSpPr/>
          <p:nvPr/>
        </p:nvSpPr>
        <p:spPr>
          <a:xfrm>
            <a:off x="5609486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endParaRPr lang="zh-CN" altLang="en-US" sz="1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CB171F-FC00-4153-A837-6595326CEDC9}"/>
              </a:ext>
            </a:extLst>
          </p:cNvPr>
          <p:cNvSpPr/>
          <p:nvPr/>
        </p:nvSpPr>
        <p:spPr>
          <a:xfrm>
            <a:off x="5825510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endParaRPr lang="zh-CN" altLang="en-US" sz="1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71292F6-4055-47E3-839C-4BBF7510B8AF}"/>
              </a:ext>
            </a:extLst>
          </p:cNvPr>
          <p:cNvSpPr/>
          <p:nvPr/>
        </p:nvSpPr>
        <p:spPr>
          <a:xfrm>
            <a:off x="6034348" y="113060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18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BA1151E-E856-47AD-AFCA-5C2048BE019E}"/>
              </a:ext>
            </a:extLst>
          </p:cNvPr>
          <p:cNvSpPr/>
          <p:nvPr/>
        </p:nvSpPr>
        <p:spPr>
          <a:xfrm>
            <a:off x="6296163" y="112474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endParaRPr lang="zh-CN" altLang="en-US" sz="1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2413FB0-8F12-4E18-899D-5B282233DE12}"/>
              </a:ext>
            </a:extLst>
          </p:cNvPr>
          <p:cNvSpPr/>
          <p:nvPr/>
        </p:nvSpPr>
        <p:spPr>
          <a:xfrm>
            <a:off x="6545590" y="112504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07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2896344"/>
            <a:ext cx="8229600" cy="3629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Question: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模式串回溯到哪里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失配位置为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6)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T[1]T[2]T[3]T[4]T[5] != T[0]T[1]T[2]T[3]T[4]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，模式串向右滑动一位，即模式串指针回退到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T[5]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，必然匹配失败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T[2]T[3]T[4]T[5] != T[0]T[1]T[2]T[3]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，模式串向右滑动两位，即模式串指针回退到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T[4]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必然失败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pPr lvl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T[4]T[5]==T[0]T[1],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模式串向右滑动四位，即模式串指针回退到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T[2]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，必然有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S[8]S[9]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T[0]T[1]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模式串回退步长取决于其自身匹配和失配位置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2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T[0]……T[k-1]==T[j-k]……T[j-1]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则后退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j-k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若后退到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S[0]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都失配，主串指针应该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2" descr="https://img-blog.csdn.net/20140726213353687">
            <a:extLst>
              <a:ext uri="{FF2B5EF4-FFF2-40B4-BE49-F238E27FC236}">
                <a16:creationId xmlns:a16="http://schemas.microsoft.com/office/drawing/2014/main" id="{D579E570-2E09-44AF-98C5-D0FB4054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51988"/>
            <a:ext cx="5495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6A4B87-F3C0-425F-B5E8-1CE4215482EE}"/>
              </a:ext>
            </a:extLst>
          </p:cNvPr>
          <p:cNvSpPr/>
          <p:nvPr/>
        </p:nvSpPr>
        <p:spPr>
          <a:xfrm>
            <a:off x="2961854" y="1523996"/>
            <a:ext cx="1368152" cy="1008112"/>
          </a:xfrm>
          <a:prstGeom prst="rect">
            <a:avLst/>
          </a:prstGeom>
          <a:noFill/>
          <a:ln>
            <a:solidFill>
              <a:srgbClr val="00CC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D3E90A-0453-4F93-A873-B17D983E1BD3}"/>
              </a:ext>
            </a:extLst>
          </p:cNvPr>
          <p:cNvSpPr/>
          <p:nvPr/>
        </p:nvSpPr>
        <p:spPr>
          <a:xfrm>
            <a:off x="2920950" y="249289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E382AA-EF61-4D21-B4EB-A83DCB5AC529}"/>
              </a:ext>
            </a:extLst>
          </p:cNvPr>
          <p:cNvSpPr/>
          <p:nvPr/>
        </p:nvSpPr>
        <p:spPr>
          <a:xfrm>
            <a:off x="3136974" y="249289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6BFEDF-85A5-433C-A16F-DEB5C6FF163F}"/>
              </a:ext>
            </a:extLst>
          </p:cNvPr>
          <p:cNvSpPr/>
          <p:nvPr/>
        </p:nvSpPr>
        <p:spPr>
          <a:xfrm>
            <a:off x="3352998" y="249289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63B7C1-F82F-475A-8315-A53731DFEDA8}"/>
              </a:ext>
            </a:extLst>
          </p:cNvPr>
          <p:cNvSpPr/>
          <p:nvPr/>
        </p:nvSpPr>
        <p:spPr>
          <a:xfrm>
            <a:off x="3600126" y="249289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5640CB-4E2E-4668-945F-1BFEE4A2F94C}"/>
              </a:ext>
            </a:extLst>
          </p:cNvPr>
          <p:cNvSpPr/>
          <p:nvPr/>
        </p:nvSpPr>
        <p:spPr>
          <a:xfrm>
            <a:off x="3816150" y="249289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C11D43-E695-489B-989C-D12B7A06104D}"/>
              </a:ext>
            </a:extLst>
          </p:cNvPr>
          <p:cNvSpPr/>
          <p:nvPr/>
        </p:nvSpPr>
        <p:spPr>
          <a:xfrm>
            <a:off x="4032174" y="249289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221175-C5E6-4BE5-BD47-B36140F98E84}"/>
              </a:ext>
            </a:extLst>
          </p:cNvPr>
          <p:cNvSpPr/>
          <p:nvPr/>
        </p:nvSpPr>
        <p:spPr>
          <a:xfrm>
            <a:off x="4289102" y="2492896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7B9AE2-DBBB-443C-9308-CAE4C5A6500C}"/>
              </a:ext>
            </a:extLst>
          </p:cNvPr>
          <p:cNvSpPr/>
          <p:nvPr/>
        </p:nvSpPr>
        <p:spPr>
          <a:xfrm>
            <a:off x="2025750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135985-409E-4456-B8EF-C3DA3A79A1E9}"/>
              </a:ext>
            </a:extLst>
          </p:cNvPr>
          <p:cNvSpPr/>
          <p:nvPr/>
        </p:nvSpPr>
        <p:spPr>
          <a:xfrm>
            <a:off x="2241774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E6E1E4-BE3C-4DCC-86FA-BB2C34FCF8B0}"/>
              </a:ext>
            </a:extLst>
          </p:cNvPr>
          <p:cNvSpPr/>
          <p:nvPr/>
        </p:nvSpPr>
        <p:spPr>
          <a:xfrm>
            <a:off x="2457798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1E1AE1-E58D-44EF-B8D8-C22579FA8FB4}"/>
              </a:ext>
            </a:extLst>
          </p:cNvPr>
          <p:cNvSpPr/>
          <p:nvPr/>
        </p:nvSpPr>
        <p:spPr>
          <a:xfrm>
            <a:off x="2704926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887DBD-B78B-451C-95D6-37544F5F2695}"/>
              </a:ext>
            </a:extLst>
          </p:cNvPr>
          <p:cNvSpPr/>
          <p:nvPr/>
        </p:nvSpPr>
        <p:spPr>
          <a:xfrm>
            <a:off x="2920950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118B6B-728D-4E87-AA7C-DBB04D2C0E7B}"/>
              </a:ext>
            </a:extLst>
          </p:cNvPr>
          <p:cNvSpPr/>
          <p:nvPr/>
        </p:nvSpPr>
        <p:spPr>
          <a:xfrm>
            <a:off x="3136974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172778-DEE3-4334-AA8B-9B341C8D4792}"/>
              </a:ext>
            </a:extLst>
          </p:cNvPr>
          <p:cNvSpPr/>
          <p:nvPr/>
        </p:nvSpPr>
        <p:spPr>
          <a:xfrm>
            <a:off x="3393902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EDBDC6-98D1-4B47-A69D-C715CE31F78A}"/>
              </a:ext>
            </a:extLst>
          </p:cNvPr>
          <p:cNvSpPr/>
          <p:nvPr/>
        </p:nvSpPr>
        <p:spPr>
          <a:xfrm>
            <a:off x="3609926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CEE0F3-2108-4782-AEF0-EC191800355A}"/>
              </a:ext>
            </a:extLst>
          </p:cNvPr>
          <p:cNvSpPr/>
          <p:nvPr/>
        </p:nvSpPr>
        <p:spPr>
          <a:xfrm>
            <a:off x="3825950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5E5A1F-DF55-43C7-A363-3A004D27D7E3}"/>
              </a:ext>
            </a:extLst>
          </p:cNvPr>
          <p:cNvSpPr/>
          <p:nvPr/>
        </p:nvSpPr>
        <p:spPr>
          <a:xfrm>
            <a:off x="4041974" y="113433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3F2FC6-4D1A-408C-855A-B9F4518785F2}"/>
              </a:ext>
            </a:extLst>
          </p:cNvPr>
          <p:cNvSpPr/>
          <p:nvPr/>
        </p:nvSpPr>
        <p:spPr>
          <a:xfrm>
            <a:off x="4216840" y="116627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1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6DB95F3-516A-4BAA-A0FD-B453057468DA}"/>
              </a:ext>
            </a:extLst>
          </p:cNvPr>
          <p:cNvSpPr/>
          <p:nvPr/>
        </p:nvSpPr>
        <p:spPr>
          <a:xfrm>
            <a:off x="4480954" y="116627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5119CB-DA44-4E5C-9A27-BBFEFD62FE1C}"/>
              </a:ext>
            </a:extLst>
          </p:cNvPr>
          <p:cNvSpPr/>
          <p:nvPr/>
        </p:nvSpPr>
        <p:spPr>
          <a:xfrm>
            <a:off x="4690046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99E0F7-B536-4775-B42D-EBCBE78DBE91}"/>
              </a:ext>
            </a:extLst>
          </p:cNvPr>
          <p:cNvSpPr/>
          <p:nvPr/>
        </p:nvSpPr>
        <p:spPr>
          <a:xfrm>
            <a:off x="4906070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zh-CN" altLang="en-US" sz="1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D7C46B-5455-44C2-B5E6-E799CBD22750}"/>
              </a:ext>
            </a:extLst>
          </p:cNvPr>
          <p:cNvSpPr/>
          <p:nvPr/>
        </p:nvSpPr>
        <p:spPr>
          <a:xfrm>
            <a:off x="5122094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zh-CN" altLang="en-US" sz="1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155A27-7F12-466E-8731-400E55963226}"/>
              </a:ext>
            </a:extLst>
          </p:cNvPr>
          <p:cNvSpPr/>
          <p:nvPr/>
        </p:nvSpPr>
        <p:spPr>
          <a:xfrm>
            <a:off x="5386208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endParaRPr lang="zh-CN" altLang="en-US" sz="1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5CD770-6FB8-4EFF-95C2-E5CD2F1C04C5}"/>
              </a:ext>
            </a:extLst>
          </p:cNvPr>
          <p:cNvSpPr/>
          <p:nvPr/>
        </p:nvSpPr>
        <p:spPr>
          <a:xfrm>
            <a:off x="5607434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1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C6D9DC-8FCD-4571-98B9-5D7B636CFD37}"/>
              </a:ext>
            </a:extLst>
          </p:cNvPr>
          <p:cNvSpPr/>
          <p:nvPr/>
        </p:nvSpPr>
        <p:spPr>
          <a:xfrm>
            <a:off x="5842174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endParaRPr lang="zh-CN" alt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E8A2EBE-832E-45FC-99C1-6A8A1404FDE7}"/>
              </a:ext>
            </a:extLst>
          </p:cNvPr>
          <p:cNvSpPr/>
          <p:nvPr/>
        </p:nvSpPr>
        <p:spPr>
          <a:xfrm>
            <a:off x="6058198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endParaRPr lang="zh-CN" altLang="en-US" sz="1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34A6C10-2A3A-4467-B661-AC13817FA980}"/>
              </a:ext>
            </a:extLst>
          </p:cNvPr>
          <p:cNvSpPr/>
          <p:nvPr/>
        </p:nvSpPr>
        <p:spPr>
          <a:xfrm>
            <a:off x="6274222" y="113433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endParaRPr lang="zh-CN" altLang="en-US" sz="1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44EF9C-5862-4BB8-943E-A9DAA59FB9AB}"/>
              </a:ext>
            </a:extLst>
          </p:cNvPr>
          <p:cNvSpPr/>
          <p:nvPr/>
        </p:nvSpPr>
        <p:spPr>
          <a:xfrm>
            <a:off x="6519620" y="113060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1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42B4A2-5D9A-4EF0-898C-0B0462C7212A}"/>
              </a:ext>
            </a:extLst>
          </p:cNvPr>
          <p:cNvSpPr/>
          <p:nvPr/>
        </p:nvSpPr>
        <p:spPr>
          <a:xfrm>
            <a:off x="6744875" y="112474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endParaRPr lang="zh-CN" altLang="en-US" sz="1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D65794A-E26A-4F3B-8137-042FC6A105F1}"/>
              </a:ext>
            </a:extLst>
          </p:cNvPr>
          <p:cNvSpPr/>
          <p:nvPr/>
        </p:nvSpPr>
        <p:spPr>
          <a:xfrm>
            <a:off x="6994302" y="112504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188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794" y="2100982"/>
            <a:ext cx="7758106" cy="1770703"/>
            <a:chOff x="385794" y="1341767"/>
            <a:chExt cx="7758106" cy="1770703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758106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模式串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存在某个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i="1" baseline="-30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-1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…t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2143108" y="1957320"/>
              <a:ext cx="214314" cy="1214446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14" y="274313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2725617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个字符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5073798" y="1790543"/>
              <a:ext cx="214313" cy="1548000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28596" y="1321491"/>
            <a:ext cx="7643866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t[</a:t>
            </a:r>
            <a:r>
              <a:rPr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字符前有多少个字符与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开头的字符相同。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85786" y="4120432"/>
            <a:ext cx="6572296" cy="804215"/>
            <a:chOff x="285720" y="2732338"/>
            <a:chExt cx="6572296" cy="804215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6572296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例如，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a b c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考虑</a:t>
              </a:r>
              <a:r>
                <a:rPr kumimoji="1" lang="en-US" altLang="zh-CN" sz="22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t[4]='</a:t>
              </a:r>
              <a:r>
                <a:rPr kumimoji="1" lang="en-US" altLang="zh-CN" sz="22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22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'   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2732338"/>
              <a:ext cx="1903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0  1  2  3  4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85852" y="5029940"/>
            <a:ext cx="4572032" cy="1423396"/>
            <a:chOff x="1285852" y="3786190"/>
            <a:chExt cx="4572032" cy="1423396"/>
          </a:xfrm>
        </p:grpSpPr>
        <p:sp>
          <p:nvSpPr>
            <p:cNvPr id="16" name="TextBox 15"/>
            <p:cNvSpPr txBox="1"/>
            <p:nvPr/>
          </p:nvSpPr>
          <p:spPr>
            <a:xfrm>
              <a:off x="1285852" y="4286256"/>
              <a:ext cx="45720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 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 "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ab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"   </a:t>
              </a:r>
              <a:r>
                <a:rPr kumimoji="1"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 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所以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next[4] = 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 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 2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2928926" y="3786190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81BBE0-1C68-43AC-BBEB-BD36270F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285720" y="182662"/>
            <a:ext cx="7343775" cy="654050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162000" tIns="144000" rIns="162000" bIns="14400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算法用</a:t>
            </a:r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数组保存部分匹配信息的演示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8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85852" y="4240373"/>
          <a:ext cx="6286545" cy="15001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46159" y="4470556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1" lang="zh-CN" altLang="zh-CN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4282" y="1500174"/>
            <a:ext cx="8715436" cy="1801339"/>
            <a:chOff x="214282" y="903115"/>
            <a:chExt cx="8715436" cy="1801339"/>
          </a:xfrm>
        </p:grpSpPr>
        <p:sp>
          <p:nvSpPr>
            <p:cNvPr id="64514" name="Text Box 2"/>
            <p:cNvSpPr txBox="1">
              <a:spLocks noChangeArrowheads="1"/>
            </p:cNvSpPr>
            <p:nvPr/>
          </p:nvSpPr>
          <p:spPr bwMode="auto">
            <a:xfrm>
              <a:off x="214282" y="903115"/>
              <a:ext cx="8715436" cy="17851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 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| 0&lt;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，且“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i="1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 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i="1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000" i="1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i="1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000" i="1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000" i="1" baseline="-30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baseline="-30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	      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当此集合非空时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  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  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64515" name="AutoShape 3"/>
            <p:cNvSpPr>
              <a:spLocks/>
            </p:cNvSpPr>
            <p:nvPr/>
          </p:nvSpPr>
          <p:spPr bwMode="auto">
            <a:xfrm>
              <a:off x="1500166" y="1104254"/>
              <a:ext cx="152400" cy="16002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rgbClr val="FF00FF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285720" y="1664643"/>
              <a:ext cx="1371600" cy="40011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</a:p>
          </p:txBody>
        </p:sp>
      </p:grp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00034" y="3640297"/>
            <a:ext cx="5562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t=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”对应的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数组如下</a:t>
            </a:r>
            <a:r>
              <a:rPr kumimoji="1"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14290"/>
            <a:ext cx="557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归纳起来，定义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数组如下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243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864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76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578645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=t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a"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576908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=t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aa"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4990309" y="892951"/>
            <a:ext cx="142876" cy="107157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0496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开头的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</a:p>
        </p:txBody>
      </p:sp>
      <p:sp>
        <p:nvSpPr>
          <p:cNvPr id="21" name="右大括号 20"/>
          <p:cNvSpPr/>
          <p:nvPr/>
        </p:nvSpPr>
        <p:spPr>
          <a:xfrm rot="16200000">
            <a:off x="7656292" y="798736"/>
            <a:ext cx="142876" cy="126000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5140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后面的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420C31-6DF6-439B-BA9F-50DF5E0D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8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/>
      <p:bldP spid="10" grpId="0"/>
      <p:bldP spid="11" grpId="0"/>
      <p:bldP spid="13" grpId="0"/>
      <p:bldP spid="12" grpId="0"/>
      <p:bldP spid="15" grpId="0"/>
      <p:bldP spid="15" grpId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68313" y="214290"/>
            <a:ext cx="2532051" cy="461665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next[</a:t>
            </a:r>
            <a:r>
              <a:rPr lang="en-US" altLang="zh-CN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的含义</a:t>
            </a:r>
          </a:p>
        </p:txBody>
      </p:sp>
      <p:grpSp>
        <p:nvGrpSpPr>
          <p:cNvPr id="113687" name="Group 23"/>
          <p:cNvGrpSpPr>
            <a:grpSpLocks/>
          </p:cNvGrpSpPr>
          <p:nvPr/>
        </p:nvGrpSpPr>
        <p:grpSpPr bwMode="auto">
          <a:xfrm>
            <a:off x="468313" y="4737104"/>
            <a:ext cx="8318529" cy="1631952"/>
            <a:chOff x="295" y="2984"/>
            <a:chExt cx="4854" cy="1028"/>
          </a:xfrm>
        </p:grpSpPr>
        <p:sp>
          <p:nvSpPr>
            <p:cNvPr id="113668" name="Text Box 4"/>
            <p:cNvSpPr txBox="1">
              <a:spLocks noChangeArrowheads="1"/>
            </p:cNvSpPr>
            <p:nvPr/>
          </p:nvSpPr>
          <p:spPr bwMode="auto">
            <a:xfrm>
              <a:off x="295" y="2984"/>
              <a:ext cx="4672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</a:t>
              </a:r>
              <a:r>
                <a:rPr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22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表示什么信息？</a:t>
              </a: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567" y="3275"/>
              <a:ext cx="4582" cy="73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说明模式串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之前没有任何用于加速匹配的信息，下一趟应从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的开头即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++ </a:t>
              </a:r>
              <a:r>
                <a:rPr lang="en-US" altLang="zh-CN" sz="20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开始匹配。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abcd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next[0]=-1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next[1]=next[2]=next[3]=0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39750" y="765175"/>
            <a:ext cx="74168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表示什么信息？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642910" y="1385816"/>
            <a:ext cx="821537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说明模式串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之前有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个字符已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成功匹配，下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趟应从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t[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开始匹配。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042988" y="2565400"/>
            <a:ext cx="19446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052513" y="3311525"/>
            <a:ext cx="14398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36775" y="299720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038350" y="3154363"/>
            <a:ext cx="217488" cy="714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V="1">
            <a:off x="2119313" y="3733800"/>
            <a:ext cx="0" cy="2174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1285852" y="3967163"/>
            <a:ext cx="156208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next[2]=1</a:t>
            </a:r>
          </a:p>
        </p:txBody>
      </p:sp>
      <p:grpSp>
        <p:nvGrpSpPr>
          <p:cNvPr id="113688" name="Group 24"/>
          <p:cNvGrpSpPr>
            <a:grpSpLocks/>
          </p:cNvGrpSpPr>
          <p:nvPr/>
        </p:nvGrpSpPr>
        <p:grpSpPr bwMode="auto">
          <a:xfrm>
            <a:off x="2687638" y="2565400"/>
            <a:ext cx="3900487" cy="1558925"/>
            <a:chOff x="1693" y="1616"/>
            <a:chExt cx="2457" cy="982"/>
          </a:xfrm>
        </p:grpSpPr>
        <p:sp>
          <p:nvSpPr>
            <p:cNvPr id="113679" name="AutoShape 15"/>
            <p:cNvSpPr>
              <a:spLocks noChangeArrowheads="1"/>
            </p:cNvSpPr>
            <p:nvPr/>
          </p:nvSpPr>
          <p:spPr bwMode="auto">
            <a:xfrm>
              <a:off x="2200" y="1979"/>
              <a:ext cx="544" cy="227"/>
            </a:xfrm>
            <a:prstGeom prst="rightArrow">
              <a:avLst>
                <a:gd name="adj1" fmla="val 50000"/>
                <a:gd name="adj2" fmla="val 59912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2925" y="1616"/>
              <a:ext cx="1225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3198" y="2086"/>
              <a:ext cx="907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 flipV="1">
              <a:off x="1693" y="2324"/>
              <a:ext cx="1809" cy="27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67356" y="2617782"/>
            <a:ext cx="461966" cy="1168408"/>
            <a:chOff x="5467356" y="2617782"/>
            <a:chExt cx="461966" cy="1168408"/>
          </a:xfrm>
        </p:grpSpPr>
        <p:sp>
          <p:nvSpPr>
            <p:cNvPr id="20" name="椭圆 19"/>
            <p:cNvSpPr/>
            <p:nvPr/>
          </p:nvSpPr>
          <p:spPr bwMode="auto">
            <a:xfrm>
              <a:off x="5500694" y="261778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467356" y="335756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1" idx="0"/>
            </p:cNvCxnSpPr>
            <p:nvPr/>
          </p:nvCxnSpPr>
          <p:spPr>
            <a:xfrm rot="5400000">
              <a:off x="5542763" y="3185317"/>
              <a:ext cx="311152" cy="33338"/>
            </a:xfrm>
            <a:prstGeom prst="line">
              <a:avLst/>
            </a:prstGeom>
            <a:ln w="38100">
              <a:solidFill>
                <a:srgbClr val="008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084964" y="2214554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0   1   2   3</a:t>
            </a:r>
            <a:endParaRPr lang="zh-CN" altLang="en-US" sz="160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57174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s: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329882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t:</a:t>
            </a: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7068DE-A9EA-458C-9282-98A1968A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889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记录模式串的前缀后缀匹配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5060" name="Text Box 51"/>
          <p:cNvSpPr txBox="1">
            <a:spLocks noChangeArrowheads="1"/>
          </p:cNvSpPr>
          <p:nvPr/>
        </p:nvSpPr>
        <p:spPr bwMode="auto">
          <a:xfrm>
            <a:off x="1260177" y="2204864"/>
            <a:ext cx="64801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t=“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ABCDABD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数组的“部分匹配”信息 </a:t>
            </a:r>
          </a:p>
        </p:txBody>
      </p:sp>
      <p:graphicFrame>
        <p:nvGraphicFramePr>
          <p:cNvPr id="5" name="Group 174"/>
          <p:cNvGraphicFramePr>
            <a:graphicFrameLocks noGrp="1"/>
          </p:cNvGraphicFramePr>
          <p:nvPr>
            <p:extLst/>
          </p:nvPr>
        </p:nvGraphicFramePr>
        <p:xfrm>
          <a:off x="1258888" y="2743275"/>
          <a:ext cx="6769101" cy="1189038"/>
        </p:xfrm>
        <a:graphic>
          <a:graphicData uri="http://schemas.openxmlformats.org/drawingml/2006/table">
            <a:tbl>
              <a:tblPr/>
              <a:tblGrid>
                <a:gridCol w="10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96545533"/>
                    </a:ext>
                  </a:extLst>
                </a:gridCol>
                <a:gridCol w="791693">
                  <a:extLst>
                    <a:ext uri="{9D8B030D-6E8A-4147-A177-3AD203B41FA5}">
                      <a16:colId xmlns:a16="http://schemas.microsoft.com/office/drawing/2014/main" val="136540939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t[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next[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3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记录模式串的前缀后缀匹配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5060" name="Text Box 51"/>
          <p:cNvSpPr txBox="1">
            <a:spLocks noChangeArrowheads="1"/>
          </p:cNvSpPr>
          <p:nvPr/>
        </p:nvSpPr>
        <p:spPr bwMode="auto">
          <a:xfrm>
            <a:off x="1260177" y="2204864"/>
            <a:ext cx="64801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t=“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ABCDABD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数组的“部分匹配”信息 </a:t>
            </a:r>
          </a:p>
        </p:txBody>
      </p:sp>
      <p:graphicFrame>
        <p:nvGraphicFramePr>
          <p:cNvPr id="5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64813"/>
              </p:ext>
            </p:extLst>
          </p:nvPr>
        </p:nvGraphicFramePr>
        <p:xfrm>
          <a:off x="1258888" y="2743275"/>
          <a:ext cx="6769101" cy="1189038"/>
        </p:xfrm>
        <a:graphic>
          <a:graphicData uri="http://schemas.openxmlformats.org/drawingml/2006/table">
            <a:tbl>
              <a:tblPr/>
              <a:tblGrid>
                <a:gridCol w="10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96545533"/>
                    </a:ext>
                  </a:extLst>
                </a:gridCol>
                <a:gridCol w="791693">
                  <a:extLst>
                    <a:ext uri="{9D8B030D-6E8A-4147-A177-3AD203B41FA5}">
                      <a16:colId xmlns:a16="http://schemas.microsoft.com/office/drawing/2014/main" val="136540939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t[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next[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34740"/>
              </p:ext>
            </p:extLst>
          </p:nvPr>
        </p:nvGraphicFramePr>
        <p:xfrm>
          <a:off x="1409700" y="4805858"/>
          <a:ext cx="6042025" cy="1239839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]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next[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]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17" name="Text Box 51"/>
          <p:cNvSpPr txBox="1">
            <a:spLocks noChangeArrowheads="1"/>
          </p:cNvSpPr>
          <p:nvPr/>
        </p:nvSpPr>
        <p:spPr bwMode="auto">
          <a:xfrm>
            <a:off x="1187574" y="4293096"/>
            <a:ext cx="58326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t=“</a:t>
            </a:r>
            <a:r>
              <a:rPr lang="en-US" altLang="zh-CN" sz="20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abab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数组的“部分匹配”信息 </a:t>
            </a:r>
          </a:p>
        </p:txBody>
      </p:sp>
    </p:spTree>
    <p:extLst>
      <p:ext uri="{BB962C8B-B14F-4D97-AF65-F5344CB8AC3E}">
        <p14:creationId xmlns:p14="http://schemas.microsoft.com/office/powerpoint/2010/main" val="6200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pic>
        <p:nvPicPr>
          <p:cNvPr id="46084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61" y="1369431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 descr="https://img-blog.csdn.net/201407232247102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2316585"/>
            <a:ext cx="56197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矩形 10"/>
          <p:cNvSpPr>
            <a:spLocks noChangeArrowheads="1"/>
          </p:cNvSpPr>
          <p:nvPr/>
        </p:nvSpPr>
        <p:spPr bwMode="auto">
          <a:xfrm>
            <a:off x="1789113" y="3612820"/>
            <a:ext cx="60228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S[0]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T[0]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失配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NEXT[0]=-1,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主串与子串指针右移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继续比较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T[0]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6087" name="Picture 2" descr="https://img-blog.csdn.net/201407262136028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4380921"/>
            <a:ext cx="5495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矩形 13"/>
          <p:cNvSpPr>
            <a:spLocks noChangeArrowheads="1"/>
          </p:cNvSpPr>
          <p:nvPr/>
        </p:nvSpPr>
        <p:spPr bwMode="auto">
          <a:xfrm>
            <a:off x="1797302" y="5568869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主串、模式串字符匹配，两个指针均右移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FF3152-CA67-4D13-9908-22E6E808350C}"/>
              </a:ext>
            </a:extLst>
          </p:cNvPr>
          <p:cNvSpPr/>
          <p:nvPr/>
        </p:nvSpPr>
        <p:spPr>
          <a:xfrm>
            <a:off x="1619672" y="6237312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记录模式串的前缀后缀匹配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712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pic>
        <p:nvPicPr>
          <p:cNvPr id="47107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85" y="1490410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 descr="https://img-blog.csdn.net/201407212238096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564904"/>
            <a:ext cx="5495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矩形 3"/>
          <p:cNvSpPr>
            <a:spLocks noChangeArrowheads="1"/>
          </p:cNvSpPr>
          <p:nvPr/>
        </p:nvSpPr>
        <p:spPr bwMode="auto">
          <a:xfrm>
            <a:off x="1135063" y="3878178"/>
            <a:ext cx="64812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S[10]!=T[6],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NEXT[6]==2,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指针回退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T[2]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7110" name="Picture 6" descr="https://img-blog.csdn.net/201407212235397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4356323"/>
            <a:ext cx="55340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矩形 9"/>
          <p:cNvSpPr>
            <a:spLocks noChangeArrowheads="1"/>
          </p:cNvSpPr>
          <p:nvPr/>
        </p:nvSpPr>
        <p:spPr bwMode="auto">
          <a:xfrm>
            <a:off x="1135063" y="5601434"/>
            <a:ext cx="7015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S[10]!=T[2],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NEXT[2]==0,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指针回退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NEXT[0]=-1,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主串与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模式串指针均右移</a:t>
            </a:r>
          </a:p>
        </p:txBody>
      </p:sp>
    </p:spTree>
    <p:extLst>
      <p:ext uri="{BB962C8B-B14F-4D97-AF65-F5344CB8AC3E}">
        <p14:creationId xmlns:p14="http://schemas.microsoft.com/office/powerpoint/2010/main" val="144577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kumimoji="1"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7" t="553" r="-1" b="2308"/>
          <a:stretch/>
        </p:blipFill>
        <p:spPr>
          <a:xfrm>
            <a:off x="1354667" y="2132856"/>
            <a:ext cx="6281738" cy="1524001"/>
          </a:xfrm>
        </p:spPr>
      </p:pic>
      <p:pic>
        <p:nvPicPr>
          <p:cNvPr id="5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85" y="1134817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53065" y="3717032"/>
            <a:ext cx="6773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空格与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不匹配，此处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，表示模式串的第一个字符就不匹配，那么直接往后移一位。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733" y="4531286"/>
            <a:ext cx="6320367" cy="17060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61065" y="6245535"/>
            <a:ext cx="5774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不匹配，下一步从下标为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的地方开始匹配</a:t>
            </a:r>
          </a:p>
        </p:txBody>
      </p:sp>
    </p:spTree>
    <p:extLst>
      <p:ext uri="{BB962C8B-B14F-4D97-AF65-F5344CB8AC3E}">
        <p14:creationId xmlns:p14="http://schemas.microsoft.com/office/powerpoint/2010/main" val="273568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Brute-Force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算法回顾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2" descr="https://img-blog.csdn.net/20140723224710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35919"/>
            <a:ext cx="56197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835150" y="3748806"/>
            <a:ext cx="533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S[0]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T[0]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，不匹配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文本串右移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位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4" descr="https://img-blog.csdn.net/201407262135515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540969"/>
            <a:ext cx="5753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35150" y="6125294"/>
            <a:ext cx="5332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S[1]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T[0]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，不匹配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文本串右移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位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81B96F-F769-4071-88AF-478E1AB7DBC1}"/>
              </a:ext>
            </a:extLst>
          </p:cNvPr>
          <p:cNvSpPr/>
          <p:nvPr/>
        </p:nvSpPr>
        <p:spPr>
          <a:xfrm>
            <a:off x="1835696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B0AD8C-C934-4D0D-B5CC-751A2E40DDAF}"/>
              </a:ext>
            </a:extLst>
          </p:cNvPr>
          <p:cNvSpPr/>
          <p:nvPr/>
        </p:nvSpPr>
        <p:spPr>
          <a:xfrm>
            <a:off x="2051720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97162D-8C65-4E73-AD43-6FAE30F04949}"/>
              </a:ext>
            </a:extLst>
          </p:cNvPr>
          <p:cNvSpPr/>
          <p:nvPr/>
        </p:nvSpPr>
        <p:spPr>
          <a:xfrm>
            <a:off x="2267744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1B0F5C-F42D-478C-8E28-D612089550A0}"/>
              </a:ext>
            </a:extLst>
          </p:cNvPr>
          <p:cNvSpPr/>
          <p:nvPr/>
        </p:nvSpPr>
        <p:spPr>
          <a:xfrm>
            <a:off x="2514872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D554F5-E752-46B0-98A7-5B7AEF90BC48}"/>
              </a:ext>
            </a:extLst>
          </p:cNvPr>
          <p:cNvSpPr/>
          <p:nvPr/>
        </p:nvSpPr>
        <p:spPr>
          <a:xfrm>
            <a:off x="2730896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8BB87D-EB3C-4410-88ED-6320CB076952}"/>
              </a:ext>
            </a:extLst>
          </p:cNvPr>
          <p:cNvSpPr/>
          <p:nvPr/>
        </p:nvSpPr>
        <p:spPr>
          <a:xfrm>
            <a:off x="2946920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BBF0F3-CC8B-4FA1-B88D-A8CC951CFC9D}"/>
              </a:ext>
            </a:extLst>
          </p:cNvPr>
          <p:cNvSpPr/>
          <p:nvPr/>
        </p:nvSpPr>
        <p:spPr>
          <a:xfrm>
            <a:off x="3203848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AA0A3B-A3D8-4120-A47B-63541D82F301}"/>
              </a:ext>
            </a:extLst>
          </p:cNvPr>
          <p:cNvSpPr/>
          <p:nvPr/>
        </p:nvSpPr>
        <p:spPr>
          <a:xfrm>
            <a:off x="3419872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24EA30-DD1E-4AB2-9536-7C12321F302A}"/>
              </a:ext>
            </a:extLst>
          </p:cNvPr>
          <p:cNvSpPr/>
          <p:nvPr/>
        </p:nvSpPr>
        <p:spPr>
          <a:xfrm>
            <a:off x="3635896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7A2F52-0EF7-4A2B-8F9C-1A155625002A}"/>
              </a:ext>
            </a:extLst>
          </p:cNvPr>
          <p:cNvSpPr/>
          <p:nvPr/>
        </p:nvSpPr>
        <p:spPr>
          <a:xfrm>
            <a:off x="3851920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EA92FE-E25E-4F47-8103-C26D95BB7C90}"/>
              </a:ext>
            </a:extLst>
          </p:cNvPr>
          <p:cNvSpPr/>
          <p:nvPr/>
        </p:nvSpPr>
        <p:spPr>
          <a:xfrm>
            <a:off x="4026786" y="194877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1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93B50B-FB9D-4E06-951D-6F7A2E81D0BA}"/>
              </a:ext>
            </a:extLst>
          </p:cNvPr>
          <p:cNvSpPr/>
          <p:nvPr/>
        </p:nvSpPr>
        <p:spPr>
          <a:xfrm>
            <a:off x="4290900" y="194877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94360F-6723-46D9-9CE5-D5E80265628B}"/>
              </a:ext>
            </a:extLst>
          </p:cNvPr>
          <p:cNvSpPr/>
          <p:nvPr/>
        </p:nvSpPr>
        <p:spPr>
          <a:xfrm>
            <a:off x="4499992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034C96-6D10-4B86-A7D8-32336413376A}"/>
              </a:ext>
            </a:extLst>
          </p:cNvPr>
          <p:cNvSpPr/>
          <p:nvPr/>
        </p:nvSpPr>
        <p:spPr>
          <a:xfrm>
            <a:off x="4716016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zh-CN" altLang="en-US" sz="1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4FDEE2-70B4-4317-AB94-295EA618BFB4}"/>
              </a:ext>
            </a:extLst>
          </p:cNvPr>
          <p:cNvSpPr/>
          <p:nvPr/>
        </p:nvSpPr>
        <p:spPr>
          <a:xfrm>
            <a:off x="4932040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zh-CN" altLang="en-US" sz="1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15641F-B5E5-4B25-B9FB-560D0AB0348C}"/>
              </a:ext>
            </a:extLst>
          </p:cNvPr>
          <p:cNvSpPr/>
          <p:nvPr/>
        </p:nvSpPr>
        <p:spPr>
          <a:xfrm>
            <a:off x="5196154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endParaRPr lang="zh-CN" altLang="en-US" sz="1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175291-11D0-4060-99A2-FA45350B9C0F}"/>
              </a:ext>
            </a:extLst>
          </p:cNvPr>
          <p:cNvSpPr/>
          <p:nvPr/>
        </p:nvSpPr>
        <p:spPr>
          <a:xfrm>
            <a:off x="5417380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1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0063D7-8C74-48CC-86A5-19C85AE026CB}"/>
              </a:ext>
            </a:extLst>
          </p:cNvPr>
          <p:cNvSpPr/>
          <p:nvPr/>
        </p:nvSpPr>
        <p:spPr>
          <a:xfrm>
            <a:off x="5652120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endParaRPr lang="zh-CN" altLang="en-US" sz="1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FDD0D78-9D1C-41B1-B4DB-F6FD2B1152D1}"/>
              </a:ext>
            </a:extLst>
          </p:cNvPr>
          <p:cNvSpPr/>
          <p:nvPr/>
        </p:nvSpPr>
        <p:spPr>
          <a:xfrm>
            <a:off x="5868144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endParaRPr lang="zh-CN" altLang="en-US" sz="1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7AFBC5-4EFE-4CE1-9FDE-EF8900F24DC7}"/>
              </a:ext>
            </a:extLst>
          </p:cNvPr>
          <p:cNvSpPr/>
          <p:nvPr/>
        </p:nvSpPr>
        <p:spPr>
          <a:xfrm>
            <a:off x="6084168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endParaRPr lang="zh-CN" altLang="en-US" sz="1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55C3BD-E833-448C-9BF9-4833700E50DF}"/>
              </a:ext>
            </a:extLst>
          </p:cNvPr>
          <p:cNvSpPr/>
          <p:nvPr/>
        </p:nvSpPr>
        <p:spPr>
          <a:xfrm>
            <a:off x="6293006" y="1913096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1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BDAD01-7D29-4C07-AF4D-97385368BF26}"/>
              </a:ext>
            </a:extLst>
          </p:cNvPr>
          <p:cNvSpPr/>
          <p:nvPr/>
        </p:nvSpPr>
        <p:spPr>
          <a:xfrm>
            <a:off x="6554821" y="190723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endParaRPr lang="zh-CN" alt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0951F81-6475-4864-894B-CD5BC8F116E6}"/>
              </a:ext>
            </a:extLst>
          </p:cNvPr>
          <p:cNvSpPr/>
          <p:nvPr/>
        </p:nvSpPr>
        <p:spPr>
          <a:xfrm>
            <a:off x="6804248" y="190754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endParaRPr lang="zh-CN" altLang="en-US" sz="1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269EE6-AAC2-45BD-B437-AC51FB922DCC}"/>
              </a:ext>
            </a:extLst>
          </p:cNvPr>
          <p:cNvSpPr/>
          <p:nvPr/>
        </p:nvSpPr>
        <p:spPr>
          <a:xfrm>
            <a:off x="1794792" y="33993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25E009-5730-4563-BD88-99FF8BCA7786}"/>
              </a:ext>
            </a:extLst>
          </p:cNvPr>
          <p:cNvSpPr/>
          <p:nvPr/>
        </p:nvSpPr>
        <p:spPr>
          <a:xfrm>
            <a:off x="2010816" y="33993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0006D8-35D1-4804-BC4E-24B46C169449}"/>
              </a:ext>
            </a:extLst>
          </p:cNvPr>
          <p:cNvSpPr/>
          <p:nvPr/>
        </p:nvSpPr>
        <p:spPr>
          <a:xfrm>
            <a:off x="2226840" y="33993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E83A78-6D1A-4F1C-8CD9-1C11238A9079}"/>
              </a:ext>
            </a:extLst>
          </p:cNvPr>
          <p:cNvSpPr/>
          <p:nvPr/>
        </p:nvSpPr>
        <p:spPr>
          <a:xfrm>
            <a:off x="2473968" y="33993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575BCBB-E481-499F-A0A6-0A073965987A}"/>
              </a:ext>
            </a:extLst>
          </p:cNvPr>
          <p:cNvSpPr/>
          <p:nvPr/>
        </p:nvSpPr>
        <p:spPr>
          <a:xfrm>
            <a:off x="2689992" y="33993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408F75-73AE-41FB-917B-D2F94A4937A7}"/>
              </a:ext>
            </a:extLst>
          </p:cNvPr>
          <p:cNvSpPr/>
          <p:nvPr/>
        </p:nvSpPr>
        <p:spPr>
          <a:xfrm>
            <a:off x="2906016" y="33993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25188D1-FD14-489C-8F22-77692B5269E6}"/>
              </a:ext>
            </a:extLst>
          </p:cNvPr>
          <p:cNvSpPr/>
          <p:nvPr/>
        </p:nvSpPr>
        <p:spPr>
          <a:xfrm>
            <a:off x="3162944" y="33993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A8A8843-3A56-4539-BC1B-914A33F0C9CC}"/>
              </a:ext>
            </a:extLst>
          </p:cNvPr>
          <p:cNvSpPr/>
          <p:nvPr/>
        </p:nvSpPr>
        <p:spPr>
          <a:xfrm>
            <a:off x="1835696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5AEE13-EB68-400F-B05E-707715BE3C15}"/>
              </a:ext>
            </a:extLst>
          </p:cNvPr>
          <p:cNvSpPr/>
          <p:nvPr/>
        </p:nvSpPr>
        <p:spPr>
          <a:xfrm>
            <a:off x="2051720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4CF0D2-9F62-4131-89B0-C8E9175B4099}"/>
              </a:ext>
            </a:extLst>
          </p:cNvPr>
          <p:cNvSpPr/>
          <p:nvPr/>
        </p:nvSpPr>
        <p:spPr>
          <a:xfrm>
            <a:off x="2267744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391D5A4-2C81-4535-8BDE-BEE34AAB7C8F}"/>
              </a:ext>
            </a:extLst>
          </p:cNvPr>
          <p:cNvSpPr/>
          <p:nvPr/>
        </p:nvSpPr>
        <p:spPr>
          <a:xfrm>
            <a:off x="2514872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8D34D3-3DAF-4D28-ADC7-A3DC8A0D7B9E}"/>
              </a:ext>
            </a:extLst>
          </p:cNvPr>
          <p:cNvSpPr/>
          <p:nvPr/>
        </p:nvSpPr>
        <p:spPr>
          <a:xfrm>
            <a:off x="2730896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9959E5-076F-4D49-8B63-3DEF9017B0E2}"/>
              </a:ext>
            </a:extLst>
          </p:cNvPr>
          <p:cNvSpPr/>
          <p:nvPr/>
        </p:nvSpPr>
        <p:spPr>
          <a:xfrm>
            <a:off x="2946920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311BFB2-42DB-4DF0-ACB2-CE281CE80BBC}"/>
              </a:ext>
            </a:extLst>
          </p:cNvPr>
          <p:cNvSpPr/>
          <p:nvPr/>
        </p:nvSpPr>
        <p:spPr>
          <a:xfrm>
            <a:off x="3203848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AA4AC4-A2A6-4796-B210-2A79E26D1F84}"/>
              </a:ext>
            </a:extLst>
          </p:cNvPr>
          <p:cNvSpPr/>
          <p:nvPr/>
        </p:nvSpPr>
        <p:spPr>
          <a:xfrm>
            <a:off x="3419872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557E9A5-39C3-4B6E-9A2A-93286A4A240D}"/>
              </a:ext>
            </a:extLst>
          </p:cNvPr>
          <p:cNvSpPr/>
          <p:nvPr/>
        </p:nvSpPr>
        <p:spPr>
          <a:xfrm>
            <a:off x="3635896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87788CB-1869-4989-BF93-3277EC7987BC}"/>
              </a:ext>
            </a:extLst>
          </p:cNvPr>
          <p:cNvSpPr/>
          <p:nvPr/>
        </p:nvSpPr>
        <p:spPr>
          <a:xfrm>
            <a:off x="3851920" y="423068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BB2FD-D30A-4FA2-AE35-3E5B40DFD2E7}"/>
              </a:ext>
            </a:extLst>
          </p:cNvPr>
          <p:cNvSpPr/>
          <p:nvPr/>
        </p:nvSpPr>
        <p:spPr>
          <a:xfrm>
            <a:off x="4026786" y="4262621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1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2D6A3D-AF2C-44C0-8D97-156F9CD2A67F}"/>
              </a:ext>
            </a:extLst>
          </p:cNvPr>
          <p:cNvSpPr/>
          <p:nvPr/>
        </p:nvSpPr>
        <p:spPr>
          <a:xfrm>
            <a:off x="4290900" y="4262621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A59EF19-2FE9-4006-A4AB-C0DC130BB0AD}"/>
              </a:ext>
            </a:extLst>
          </p:cNvPr>
          <p:cNvSpPr/>
          <p:nvPr/>
        </p:nvSpPr>
        <p:spPr>
          <a:xfrm>
            <a:off x="4499992" y="423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8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037B78-4EE7-4512-971D-29F119A46B59}"/>
              </a:ext>
            </a:extLst>
          </p:cNvPr>
          <p:cNvSpPr/>
          <p:nvPr/>
        </p:nvSpPr>
        <p:spPr>
          <a:xfrm>
            <a:off x="4716016" y="423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zh-CN" altLang="en-US" sz="1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E1D468B-34E2-49BF-BAC9-044E0BB4ECE1}"/>
              </a:ext>
            </a:extLst>
          </p:cNvPr>
          <p:cNvSpPr/>
          <p:nvPr/>
        </p:nvSpPr>
        <p:spPr>
          <a:xfrm>
            <a:off x="4932040" y="423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zh-CN" altLang="en-US" sz="1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586778F-5275-496E-A5B5-46196B264143}"/>
              </a:ext>
            </a:extLst>
          </p:cNvPr>
          <p:cNvSpPr/>
          <p:nvPr/>
        </p:nvSpPr>
        <p:spPr>
          <a:xfrm>
            <a:off x="5196154" y="423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endParaRPr lang="zh-CN" altLang="en-US" sz="18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8A14F20-F1A0-4F66-AC70-0D4212085533}"/>
              </a:ext>
            </a:extLst>
          </p:cNvPr>
          <p:cNvSpPr/>
          <p:nvPr/>
        </p:nvSpPr>
        <p:spPr>
          <a:xfrm>
            <a:off x="5417380" y="423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1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67623E7-672D-465D-9D52-04ED79C03F43}"/>
              </a:ext>
            </a:extLst>
          </p:cNvPr>
          <p:cNvSpPr/>
          <p:nvPr/>
        </p:nvSpPr>
        <p:spPr>
          <a:xfrm>
            <a:off x="5652120" y="423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endParaRPr lang="zh-CN" altLang="en-US" sz="1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4BC2A0B-4C4A-4D2F-83CF-2CAC205C78B1}"/>
              </a:ext>
            </a:extLst>
          </p:cNvPr>
          <p:cNvSpPr/>
          <p:nvPr/>
        </p:nvSpPr>
        <p:spPr>
          <a:xfrm>
            <a:off x="5868144" y="423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endParaRPr lang="zh-CN" altLang="en-US" sz="1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62863A7-30EF-4B9D-938A-5FA91EB4B031}"/>
              </a:ext>
            </a:extLst>
          </p:cNvPr>
          <p:cNvSpPr/>
          <p:nvPr/>
        </p:nvSpPr>
        <p:spPr>
          <a:xfrm>
            <a:off x="6084168" y="423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endParaRPr lang="zh-CN" altLang="en-US" sz="1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2B6C92-C424-4C44-A7D1-0955A6DC9677}"/>
              </a:ext>
            </a:extLst>
          </p:cNvPr>
          <p:cNvSpPr/>
          <p:nvPr/>
        </p:nvSpPr>
        <p:spPr>
          <a:xfrm>
            <a:off x="6293006" y="422694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1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48683A4-20D5-427D-B1B3-FE55E3127C3C}"/>
              </a:ext>
            </a:extLst>
          </p:cNvPr>
          <p:cNvSpPr/>
          <p:nvPr/>
        </p:nvSpPr>
        <p:spPr>
          <a:xfrm>
            <a:off x="6554821" y="422108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endParaRPr lang="zh-CN" altLang="en-US" sz="1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2EE99E-EC65-490C-A5E1-324D7F9C149F}"/>
              </a:ext>
            </a:extLst>
          </p:cNvPr>
          <p:cNvSpPr/>
          <p:nvPr/>
        </p:nvSpPr>
        <p:spPr>
          <a:xfrm>
            <a:off x="6804248" y="4221391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endParaRPr lang="zh-CN" altLang="en-US" sz="1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52A774-B8FF-453D-BD60-25AF2877EA4B}"/>
              </a:ext>
            </a:extLst>
          </p:cNvPr>
          <p:cNvSpPr/>
          <p:nvPr/>
        </p:nvSpPr>
        <p:spPr>
          <a:xfrm>
            <a:off x="2082824" y="563163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6E002A7-A4FC-4BBD-8284-9ECD3C0F7310}"/>
              </a:ext>
            </a:extLst>
          </p:cNvPr>
          <p:cNvSpPr/>
          <p:nvPr/>
        </p:nvSpPr>
        <p:spPr>
          <a:xfrm>
            <a:off x="2298848" y="563163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BB6605B-FBBD-4D92-9D7E-5193B35C5EB4}"/>
              </a:ext>
            </a:extLst>
          </p:cNvPr>
          <p:cNvSpPr/>
          <p:nvPr/>
        </p:nvSpPr>
        <p:spPr>
          <a:xfrm>
            <a:off x="2514872" y="563163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A0F210E-6280-4F52-A715-F0C9B51D5E57}"/>
              </a:ext>
            </a:extLst>
          </p:cNvPr>
          <p:cNvSpPr/>
          <p:nvPr/>
        </p:nvSpPr>
        <p:spPr>
          <a:xfrm>
            <a:off x="2762000" y="563163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73C1AC3-CCCF-400C-8578-5A4C8E892120}"/>
              </a:ext>
            </a:extLst>
          </p:cNvPr>
          <p:cNvSpPr/>
          <p:nvPr/>
        </p:nvSpPr>
        <p:spPr>
          <a:xfrm>
            <a:off x="2978024" y="563163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3B91432-46A9-4B51-A83A-ED85AE32637A}"/>
              </a:ext>
            </a:extLst>
          </p:cNvPr>
          <p:cNvSpPr/>
          <p:nvPr/>
        </p:nvSpPr>
        <p:spPr>
          <a:xfrm>
            <a:off x="3194048" y="563163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A3D2B96-BC09-44F9-B6BC-DC5F158DF5E3}"/>
              </a:ext>
            </a:extLst>
          </p:cNvPr>
          <p:cNvSpPr/>
          <p:nvPr/>
        </p:nvSpPr>
        <p:spPr>
          <a:xfrm>
            <a:off x="3450976" y="563163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89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kumimoji="1"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4" t="2753" r="-1" b="1127"/>
          <a:stretch/>
        </p:blipFill>
        <p:spPr>
          <a:xfrm>
            <a:off x="1139010" y="3048002"/>
            <a:ext cx="7001450" cy="1663698"/>
          </a:xfrm>
        </p:spPr>
      </p:pic>
      <p:pic>
        <p:nvPicPr>
          <p:cNvPr id="4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85" y="1490410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979335" y="5009400"/>
            <a:ext cx="127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匹配成功</a:t>
            </a:r>
          </a:p>
        </p:txBody>
      </p:sp>
    </p:spTree>
    <p:extLst>
      <p:ext uri="{BB962C8B-B14F-4D97-AF65-F5344CB8AC3E}">
        <p14:creationId xmlns:p14="http://schemas.microsoft.com/office/powerpoint/2010/main" val="145700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403648" y="994053"/>
            <a:ext cx="6304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如何代码实现模式串</a:t>
            </a:r>
            <a:r>
              <a:rPr kumimoji="1" lang="en-US" altLang="zh-CN" sz="2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数组求解？</a:t>
            </a:r>
            <a:endParaRPr lang="zh-CN" altLang="en-US" sz="2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ECACCB-BB8A-48C7-9A39-39621EEB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987271" y="5085184"/>
            <a:ext cx="3169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时间复杂度？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O(m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3239EB-3D0E-47AA-A93E-25CC5089B0FC}"/>
              </a:ext>
            </a:extLst>
          </p:cNvPr>
          <p:cNvGrpSpPr/>
          <p:nvPr/>
        </p:nvGrpSpPr>
        <p:grpSpPr>
          <a:xfrm>
            <a:off x="702326" y="2492896"/>
            <a:ext cx="7758106" cy="1770703"/>
            <a:chOff x="385794" y="1341767"/>
            <a:chExt cx="7758106" cy="1770703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ED8BD824-E68E-499E-8067-B0827DD63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758106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模式串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存在某个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＜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i="1" baseline="-30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-1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…t</a:t>
              </a:r>
              <a:r>
                <a:rPr kumimoji="1" lang="en-US" altLang="zh-CN" sz="2200" i="1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-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</a:p>
          </p:txBody>
        </p:sp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DD36648A-3188-441D-AF56-B6773A4DA5B7}"/>
                </a:ext>
              </a:extLst>
            </p:cNvPr>
            <p:cNvSpPr/>
            <p:nvPr/>
          </p:nvSpPr>
          <p:spPr>
            <a:xfrm rot="16200000">
              <a:off x="2143108" y="1957320"/>
              <a:ext cx="214314" cy="1214446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FF0EFBC6-4B1B-444C-AE21-C57B45225844}"/>
                </a:ext>
              </a:extLst>
            </p:cNvPr>
            <p:cNvSpPr txBox="1"/>
            <p:nvPr/>
          </p:nvSpPr>
          <p:spPr>
            <a:xfrm>
              <a:off x="1214414" y="274313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个字符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D4D030-A475-4DE8-ABB8-A72EBC26533D}"/>
                </a:ext>
              </a:extLst>
            </p:cNvPr>
            <p:cNvSpPr txBox="1"/>
            <p:nvPr/>
          </p:nvSpPr>
          <p:spPr>
            <a:xfrm>
              <a:off x="4071934" y="2725617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个字符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3A742CA2-A5E6-488E-8085-ADD15C4FE802}"/>
                </a:ext>
              </a:extLst>
            </p:cNvPr>
            <p:cNvSpPr/>
            <p:nvPr/>
          </p:nvSpPr>
          <p:spPr>
            <a:xfrm rot="16200000">
              <a:off x="5073798" y="1790543"/>
              <a:ext cx="214313" cy="1548000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27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58612" y="1052736"/>
            <a:ext cx="6181740" cy="37238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 k=-1;  next[0]=-1;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(j&lt;t.length-1)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k=next[k];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ECACCB-BB8A-48C7-9A39-39621EEB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846082" y="2936750"/>
            <a:ext cx="3606800" cy="57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3682206"/>
            <a:ext cx="4024022" cy="49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8282" y="5014205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Q1: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代码如何运行的？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8097" y="5559623"/>
            <a:ext cx="3695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Q2: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时间复杂度？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O(m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48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58612" y="692696"/>
            <a:ext cx="6181740" cy="37238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 k=-1;  next[0]=-1;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(j&lt;t.length-1)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k=next[k];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6082" y="2576710"/>
            <a:ext cx="3606800" cy="57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3322166"/>
            <a:ext cx="4024022" cy="49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1069" y="5589240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0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j = 1, k = 0, next[1] = 0</a:t>
            </a:r>
          </a:p>
        </p:txBody>
      </p:sp>
      <p:sp>
        <p:nvSpPr>
          <p:cNvPr id="10" name="矩形 9"/>
          <p:cNvSpPr/>
          <p:nvPr/>
        </p:nvSpPr>
        <p:spPr>
          <a:xfrm>
            <a:off x="2231069" y="6135687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1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k = next[0] = -1</a:t>
            </a:r>
          </a:p>
        </p:txBody>
      </p:sp>
      <p:pic>
        <p:nvPicPr>
          <p:cNvPr id="11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44" y="4567086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603502" y="5559623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22858" y="6077200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3070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58612" y="692696"/>
            <a:ext cx="6181740" cy="37238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 k=-1;  next[0]=-1;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(j&lt;t.length-1)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k=next[k];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6082" y="2576710"/>
            <a:ext cx="3606800" cy="57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3322166"/>
            <a:ext cx="4024022" cy="49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1069" y="5589240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1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j = 2, k = 0, next[2] = 0</a:t>
            </a:r>
          </a:p>
        </p:txBody>
      </p:sp>
      <p:sp>
        <p:nvSpPr>
          <p:cNvPr id="10" name="矩形 9"/>
          <p:cNvSpPr/>
          <p:nvPr/>
        </p:nvSpPr>
        <p:spPr>
          <a:xfrm>
            <a:off x="2231069" y="6135687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2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k = next[0] = -1</a:t>
            </a:r>
          </a:p>
        </p:txBody>
      </p:sp>
      <p:pic>
        <p:nvPicPr>
          <p:cNvPr id="11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44" y="4567086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603502" y="5559623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22858" y="6077200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33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58612" y="692696"/>
            <a:ext cx="6181740" cy="37238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 k=-1;  next[0]=-1;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(j&lt;t.length-1)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k=next[k];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6082" y="2576710"/>
            <a:ext cx="3606800" cy="57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3322166"/>
            <a:ext cx="4024022" cy="49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1069" y="5589240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2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j = 3, k = 0, next[3] = 0</a:t>
            </a:r>
          </a:p>
        </p:txBody>
      </p:sp>
      <p:sp>
        <p:nvSpPr>
          <p:cNvPr id="10" name="矩形 9"/>
          <p:cNvSpPr/>
          <p:nvPr/>
        </p:nvSpPr>
        <p:spPr>
          <a:xfrm>
            <a:off x="2231069" y="6135687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3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k = next[0] = -1</a:t>
            </a:r>
          </a:p>
        </p:txBody>
      </p:sp>
      <p:pic>
        <p:nvPicPr>
          <p:cNvPr id="11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44" y="4567086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603502" y="5559623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22858" y="6077200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569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58612" y="692696"/>
            <a:ext cx="6181740" cy="37238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 k=-1;  next[0]=-1;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(j&lt;t.length-1)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k=next[k];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6082" y="2576710"/>
            <a:ext cx="3606800" cy="57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3322166"/>
            <a:ext cx="4024022" cy="49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1069" y="5589240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3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j = 4, k = 0, next[4] = 0</a:t>
            </a:r>
          </a:p>
        </p:txBody>
      </p:sp>
      <p:sp>
        <p:nvSpPr>
          <p:cNvPr id="10" name="矩形 9"/>
          <p:cNvSpPr/>
          <p:nvPr/>
        </p:nvSpPr>
        <p:spPr>
          <a:xfrm>
            <a:off x="2231069" y="6135687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4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j = 5, k = 1, next[5] = 1</a:t>
            </a:r>
          </a:p>
        </p:txBody>
      </p:sp>
      <p:pic>
        <p:nvPicPr>
          <p:cNvPr id="11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44" y="4567086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603502" y="5559623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22858" y="6077200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50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58612" y="692696"/>
            <a:ext cx="6181740" cy="37238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 k=-1;  next[0]=-1;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(j&lt;t.length-1)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k=next[k];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6082" y="2576710"/>
            <a:ext cx="3606800" cy="57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3322166"/>
            <a:ext cx="4024022" cy="49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1069" y="5589240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 = 5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j = 6, k = 2, next[6] = 2</a:t>
            </a:r>
          </a:p>
        </p:txBody>
      </p:sp>
      <p:pic>
        <p:nvPicPr>
          <p:cNvPr id="11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44" y="4567086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603502" y="5559623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55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58612" y="692696"/>
            <a:ext cx="6181740" cy="37238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  k=-1;  next[0]=-1;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(j&lt;t.length-1)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next[j]=k;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k=next[k];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6082" y="2576710"/>
            <a:ext cx="3606800" cy="57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3322166"/>
            <a:ext cx="4024022" cy="49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        分支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5036983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回退的次数不大于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分支语句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增加的次数，而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增加次数等于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增加次数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最坏的可能性是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if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分支执行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次、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else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执行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次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 O(m)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复杂度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91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33428" y="1055448"/>
            <a:ext cx="7624786" cy="52040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KMPIndex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next[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j=0;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(j==-1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j++;		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  j=next[j]; 	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(j&gt;=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返回匹配模式串的首字符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return(-1);		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返回不匹配标志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22320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2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  <a:endParaRPr lang="zh-CN" altLang="en-US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9E4B86-C9DF-4425-A85C-1E1764A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Brute-Force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算法回顾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835150" y="3604790"/>
            <a:ext cx="636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S[4]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T[0]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，匹配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文本串、模式串均右移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位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835150" y="5981278"/>
            <a:ext cx="5332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文本串、模式串继续右移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位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Picture 2" descr="https://img-blog.csdn.net/20140726213602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64928"/>
            <a:ext cx="5495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https://img-blog.csdn.net/201407262133435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468390"/>
            <a:ext cx="55626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FE14576-A21B-439F-956B-742A9D957D59}"/>
              </a:ext>
            </a:extLst>
          </p:cNvPr>
          <p:cNvSpPr/>
          <p:nvPr/>
        </p:nvSpPr>
        <p:spPr>
          <a:xfrm>
            <a:off x="1835696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00F6BF-1D31-4D91-85D0-DBAF94AE9219}"/>
              </a:ext>
            </a:extLst>
          </p:cNvPr>
          <p:cNvSpPr/>
          <p:nvPr/>
        </p:nvSpPr>
        <p:spPr>
          <a:xfrm>
            <a:off x="2051720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D3334C-A5A2-4356-97B7-90F4514A3FAC}"/>
              </a:ext>
            </a:extLst>
          </p:cNvPr>
          <p:cNvSpPr/>
          <p:nvPr/>
        </p:nvSpPr>
        <p:spPr>
          <a:xfrm>
            <a:off x="2267744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DD6466-CCD8-4411-BF33-357B8FE33F74}"/>
              </a:ext>
            </a:extLst>
          </p:cNvPr>
          <p:cNvSpPr/>
          <p:nvPr/>
        </p:nvSpPr>
        <p:spPr>
          <a:xfrm>
            <a:off x="2514872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6339BD-C6D3-4913-8302-F7C7959189BB}"/>
              </a:ext>
            </a:extLst>
          </p:cNvPr>
          <p:cNvSpPr/>
          <p:nvPr/>
        </p:nvSpPr>
        <p:spPr>
          <a:xfrm>
            <a:off x="2730896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4B5CC4-A0B7-4725-8976-427A6B97F646}"/>
              </a:ext>
            </a:extLst>
          </p:cNvPr>
          <p:cNvSpPr/>
          <p:nvPr/>
        </p:nvSpPr>
        <p:spPr>
          <a:xfrm>
            <a:off x="2946920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EC934A-5F3D-44E7-B9F3-F7E51EDFE128}"/>
              </a:ext>
            </a:extLst>
          </p:cNvPr>
          <p:cNvSpPr/>
          <p:nvPr/>
        </p:nvSpPr>
        <p:spPr>
          <a:xfrm>
            <a:off x="3203848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4B2DD9-0440-48E4-A16F-AF8BE3C9AF1A}"/>
              </a:ext>
            </a:extLst>
          </p:cNvPr>
          <p:cNvSpPr/>
          <p:nvPr/>
        </p:nvSpPr>
        <p:spPr>
          <a:xfrm>
            <a:off x="3419872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01D3B8-8987-4040-994E-876D19EDDE60}"/>
              </a:ext>
            </a:extLst>
          </p:cNvPr>
          <p:cNvSpPr/>
          <p:nvPr/>
        </p:nvSpPr>
        <p:spPr>
          <a:xfrm>
            <a:off x="3635896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8E5877-E46B-4E04-9EF2-2DC1A80A3C0F}"/>
              </a:ext>
            </a:extLst>
          </p:cNvPr>
          <p:cNvSpPr/>
          <p:nvPr/>
        </p:nvSpPr>
        <p:spPr>
          <a:xfrm>
            <a:off x="3851920" y="191683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075726-7A59-4F9F-A0EA-430EAA47A9A5}"/>
              </a:ext>
            </a:extLst>
          </p:cNvPr>
          <p:cNvSpPr/>
          <p:nvPr/>
        </p:nvSpPr>
        <p:spPr>
          <a:xfrm>
            <a:off x="4026786" y="194877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1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C3146E-E086-45A3-8D5B-393538F745A9}"/>
              </a:ext>
            </a:extLst>
          </p:cNvPr>
          <p:cNvSpPr/>
          <p:nvPr/>
        </p:nvSpPr>
        <p:spPr>
          <a:xfrm>
            <a:off x="4290900" y="194877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72FEC5-0FA9-4512-B631-D0DF0471AA80}"/>
              </a:ext>
            </a:extLst>
          </p:cNvPr>
          <p:cNvSpPr/>
          <p:nvPr/>
        </p:nvSpPr>
        <p:spPr>
          <a:xfrm>
            <a:off x="4499992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17EEF5-2425-43FC-9DE7-59275B1A86A8}"/>
              </a:ext>
            </a:extLst>
          </p:cNvPr>
          <p:cNvSpPr/>
          <p:nvPr/>
        </p:nvSpPr>
        <p:spPr>
          <a:xfrm>
            <a:off x="4716016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zh-CN" altLang="en-US" sz="1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B5FBAD-2D8F-42C6-AED4-C0400342D795}"/>
              </a:ext>
            </a:extLst>
          </p:cNvPr>
          <p:cNvSpPr/>
          <p:nvPr/>
        </p:nvSpPr>
        <p:spPr>
          <a:xfrm>
            <a:off x="4932040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zh-CN" altLang="en-US" sz="1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607657-0533-4F4B-823A-0C85A2429D54}"/>
              </a:ext>
            </a:extLst>
          </p:cNvPr>
          <p:cNvSpPr/>
          <p:nvPr/>
        </p:nvSpPr>
        <p:spPr>
          <a:xfrm>
            <a:off x="5196154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endParaRPr lang="zh-CN" altLang="en-US" sz="1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C50642-DC60-4811-B6F6-C373D3A9778E}"/>
              </a:ext>
            </a:extLst>
          </p:cNvPr>
          <p:cNvSpPr/>
          <p:nvPr/>
        </p:nvSpPr>
        <p:spPr>
          <a:xfrm>
            <a:off x="5417380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1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320F3A-0FFC-4209-B956-CEEA9727DB31}"/>
              </a:ext>
            </a:extLst>
          </p:cNvPr>
          <p:cNvSpPr/>
          <p:nvPr/>
        </p:nvSpPr>
        <p:spPr>
          <a:xfrm>
            <a:off x="5652120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endParaRPr lang="zh-CN" altLang="en-US" sz="1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AD26F5-A926-444B-A07E-FF256BDD7A9A}"/>
              </a:ext>
            </a:extLst>
          </p:cNvPr>
          <p:cNvSpPr/>
          <p:nvPr/>
        </p:nvSpPr>
        <p:spPr>
          <a:xfrm>
            <a:off x="5868144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endParaRPr lang="zh-CN" alt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F8163C-3E77-4024-8DF6-CC23BDB2322B}"/>
              </a:ext>
            </a:extLst>
          </p:cNvPr>
          <p:cNvSpPr/>
          <p:nvPr/>
        </p:nvSpPr>
        <p:spPr>
          <a:xfrm>
            <a:off x="6084168" y="1916832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endParaRPr lang="zh-CN" altLang="en-US" sz="1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62E265-B011-485F-B2B3-4F178F5D0221}"/>
              </a:ext>
            </a:extLst>
          </p:cNvPr>
          <p:cNvSpPr/>
          <p:nvPr/>
        </p:nvSpPr>
        <p:spPr>
          <a:xfrm>
            <a:off x="6293006" y="1913096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1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B21F3E-375F-4FD7-BB36-E711AB5CD46D}"/>
              </a:ext>
            </a:extLst>
          </p:cNvPr>
          <p:cNvSpPr/>
          <p:nvPr/>
        </p:nvSpPr>
        <p:spPr>
          <a:xfrm>
            <a:off x="6554821" y="190723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endParaRPr lang="zh-CN" altLang="en-US" sz="1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AD8806-17CD-4009-BB81-9FE2CA52D2B3}"/>
              </a:ext>
            </a:extLst>
          </p:cNvPr>
          <p:cNvSpPr/>
          <p:nvPr/>
        </p:nvSpPr>
        <p:spPr>
          <a:xfrm>
            <a:off x="6804248" y="190754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endParaRPr lang="zh-CN" altLang="en-US" sz="1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845CB4-CE55-4E80-949F-6AF96FD29173}"/>
              </a:ext>
            </a:extLst>
          </p:cNvPr>
          <p:cNvSpPr/>
          <p:nvPr/>
        </p:nvSpPr>
        <p:spPr>
          <a:xfrm>
            <a:off x="2730896" y="3284984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EC7F6B-F03F-4400-B159-BD284A9E202B}"/>
              </a:ext>
            </a:extLst>
          </p:cNvPr>
          <p:cNvSpPr/>
          <p:nvPr/>
        </p:nvSpPr>
        <p:spPr>
          <a:xfrm>
            <a:off x="2946920" y="3284984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A6CF38D-F35C-43FE-B3FC-60A8BC6FE5EB}"/>
              </a:ext>
            </a:extLst>
          </p:cNvPr>
          <p:cNvSpPr/>
          <p:nvPr/>
        </p:nvSpPr>
        <p:spPr>
          <a:xfrm>
            <a:off x="3162944" y="3284984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0BA4CD-9CCA-4468-ABFA-B199C70CD8F5}"/>
              </a:ext>
            </a:extLst>
          </p:cNvPr>
          <p:cNvSpPr/>
          <p:nvPr/>
        </p:nvSpPr>
        <p:spPr>
          <a:xfrm>
            <a:off x="3410072" y="3284984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59241-8D1B-4C28-8805-96FE1BE98B94}"/>
              </a:ext>
            </a:extLst>
          </p:cNvPr>
          <p:cNvSpPr/>
          <p:nvPr/>
        </p:nvSpPr>
        <p:spPr>
          <a:xfrm>
            <a:off x="3626096" y="3284984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AAC7E1-A99C-4B65-A02E-BE595CF65963}"/>
              </a:ext>
            </a:extLst>
          </p:cNvPr>
          <p:cNvSpPr/>
          <p:nvPr/>
        </p:nvSpPr>
        <p:spPr>
          <a:xfrm>
            <a:off x="3842120" y="3284984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DE7293-1C3C-4D05-82E5-77C014DFDA38}"/>
              </a:ext>
            </a:extLst>
          </p:cNvPr>
          <p:cNvSpPr/>
          <p:nvPr/>
        </p:nvSpPr>
        <p:spPr>
          <a:xfrm>
            <a:off x="4099048" y="3284984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EC414E-AC22-4D73-B507-6FD551D665C2}"/>
              </a:ext>
            </a:extLst>
          </p:cNvPr>
          <p:cNvSpPr/>
          <p:nvPr/>
        </p:nvSpPr>
        <p:spPr>
          <a:xfrm>
            <a:off x="1865070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F862C1-FC6B-48C5-A8A5-27B95E1C120C}"/>
              </a:ext>
            </a:extLst>
          </p:cNvPr>
          <p:cNvSpPr/>
          <p:nvPr/>
        </p:nvSpPr>
        <p:spPr>
          <a:xfrm>
            <a:off x="2081094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574583D-3097-4E84-94A0-3AFFA3D18073}"/>
              </a:ext>
            </a:extLst>
          </p:cNvPr>
          <p:cNvSpPr/>
          <p:nvPr/>
        </p:nvSpPr>
        <p:spPr>
          <a:xfrm>
            <a:off x="2297118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F66BD10-105A-48CA-A994-EAD920F88F12}"/>
              </a:ext>
            </a:extLst>
          </p:cNvPr>
          <p:cNvSpPr/>
          <p:nvPr/>
        </p:nvSpPr>
        <p:spPr>
          <a:xfrm>
            <a:off x="2544246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E547E8-D992-4CE9-BB76-B00FD22EA76B}"/>
              </a:ext>
            </a:extLst>
          </p:cNvPr>
          <p:cNvSpPr/>
          <p:nvPr/>
        </p:nvSpPr>
        <p:spPr>
          <a:xfrm>
            <a:off x="2760270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6B20E01-5CBC-4B5C-A5B7-3D0823AE129E}"/>
              </a:ext>
            </a:extLst>
          </p:cNvPr>
          <p:cNvSpPr/>
          <p:nvPr/>
        </p:nvSpPr>
        <p:spPr>
          <a:xfrm>
            <a:off x="2976294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5AF4D9C-0044-4F5C-8F47-733F0AAD4188}"/>
              </a:ext>
            </a:extLst>
          </p:cNvPr>
          <p:cNvSpPr/>
          <p:nvPr/>
        </p:nvSpPr>
        <p:spPr>
          <a:xfrm>
            <a:off x="3233222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B2BABBA-8872-40A1-A2FD-64A7F9CC47C6}"/>
              </a:ext>
            </a:extLst>
          </p:cNvPr>
          <p:cNvSpPr/>
          <p:nvPr/>
        </p:nvSpPr>
        <p:spPr>
          <a:xfrm>
            <a:off x="3449246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74B7005-9631-43E6-A879-5928F46A367C}"/>
              </a:ext>
            </a:extLst>
          </p:cNvPr>
          <p:cNvSpPr/>
          <p:nvPr/>
        </p:nvSpPr>
        <p:spPr>
          <a:xfrm>
            <a:off x="3665270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1C96681-5725-437C-9B6C-010E7AAAC3C6}"/>
              </a:ext>
            </a:extLst>
          </p:cNvPr>
          <p:cNvSpPr/>
          <p:nvPr/>
        </p:nvSpPr>
        <p:spPr>
          <a:xfrm>
            <a:off x="3881294" y="41194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3C14BA-BC73-493D-8EB9-4C3E833DBED5}"/>
              </a:ext>
            </a:extLst>
          </p:cNvPr>
          <p:cNvSpPr/>
          <p:nvPr/>
        </p:nvSpPr>
        <p:spPr>
          <a:xfrm>
            <a:off x="4056160" y="4151401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1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8164768-2147-4B53-A878-3D477ADF254D}"/>
              </a:ext>
            </a:extLst>
          </p:cNvPr>
          <p:cNvSpPr/>
          <p:nvPr/>
        </p:nvSpPr>
        <p:spPr>
          <a:xfrm>
            <a:off x="4320274" y="4151401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34829FC-ED93-4147-8052-D6926603D1A3}"/>
              </a:ext>
            </a:extLst>
          </p:cNvPr>
          <p:cNvSpPr/>
          <p:nvPr/>
        </p:nvSpPr>
        <p:spPr>
          <a:xfrm>
            <a:off x="4529366" y="411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8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63A7C49-EC9D-45EA-9E4E-1BC769EB22C7}"/>
              </a:ext>
            </a:extLst>
          </p:cNvPr>
          <p:cNvSpPr/>
          <p:nvPr/>
        </p:nvSpPr>
        <p:spPr>
          <a:xfrm>
            <a:off x="4745390" y="411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zh-CN" altLang="en-US" sz="1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CD6DA9-5C66-484A-9673-EA2480286BA0}"/>
              </a:ext>
            </a:extLst>
          </p:cNvPr>
          <p:cNvSpPr/>
          <p:nvPr/>
        </p:nvSpPr>
        <p:spPr>
          <a:xfrm>
            <a:off x="4961414" y="411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zh-CN" altLang="en-US" sz="1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5FC1DD6-2240-470F-867C-C743D6902F01}"/>
              </a:ext>
            </a:extLst>
          </p:cNvPr>
          <p:cNvSpPr/>
          <p:nvPr/>
        </p:nvSpPr>
        <p:spPr>
          <a:xfrm>
            <a:off x="5225528" y="411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endParaRPr lang="zh-CN" altLang="en-US" sz="1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27D35FF-924F-4AEF-A697-E9E6826410CF}"/>
              </a:ext>
            </a:extLst>
          </p:cNvPr>
          <p:cNvSpPr/>
          <p:nvPr/>
        </p:nvSpPr>
        <p:spPr>
          <a:xfrm>
            <a:off x="5446754" y="411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1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0EEB678-8A2F-415B-B750-3B3E8F0D3363}"/>
              </a:ext>
            </a:extLst>
          </p:cNvPr>
          <p:cNvSpPr/>
          <p:nvPr/>
        </p:nvSpPr>
        <p:spPr>
          <a:xfrm>
            <a:off x="5681494" y="411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endParaRPr lang="zh-CN" altLang="en-US" sz="1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B8E1248-8D77-4DBA-B173-65C83A07F64A}"/>
              </a:ext>
            </a:extLst>
          </p:cNvPr>
          <p:cNvSpPr/>
          <p:nvPr/>
        </p:nvSpPr>
        <p:spPr>
          <a:xfrm>
            <a:off x="5897518" y="411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endParaRPr lang="zh-CN" altLang="en-US" sz="1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007A73D-FC34-46DF-9F40-B31C926DF51E}"/>
              </a:ext>
            </a:extLst>
          </p:cNvPr>
          <p:cNvSpPr/>
          <p:nvPr/>
        </p:nvSpPr>
        <p:spPr>
          <a:xfrm>
            <a:off x="6113542" y="411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endParaRPr lang="zh-CN" altLang="en-US" sz="1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94AD947-E1E5-42BB-9525-26A46B313303}"/>
              </a:ext>
            </a:extLst>
          </p:cNvPr>
          <p:cNvSpPr/>
          <p:nvPr/>
        </p:nvSpPr>
        <p:spPr>
          <a:xfrm>
            <a:off x="6322380" y="411572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1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6E168BD-85DA-4220-B25A-2271F0F9DD6E}"/>
              </a:ext>
            </a:extLst>
          </p:cNvPr>
          <p:cNvSpPr/>
          <p:nvPr/>
        </p:nvSpPr>
        <p:spPr>
          <a:xfrm>
            <a:off x="6584195" y="410986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endParaRPr lang="zh-CN" altLang="en-US" sz="1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A416FD8-C53A-4676-908D-BA12A09C3DEB}"/>
              </a:ext>
            </a:extLst>
          </p:cNvPr>
          <p:cNvSpPr/>
          <p:nvPr/>
        </p:nvSpPr>
        <p:spPr>
          <a:xfrm>
            <a:off x="6833622" y="4110171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endParaRPr lang="zh-CN" altLang="en-US" sz="18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51CAF62-9C5D-477C-ADCC-7CF7C4D4DF73}"/>
              </a:ext>
            </a:extLst>
          </p:cNvPr>
          <p:cNvSpPr/>
          <p:nvPr/>
        </p:nvSpPr>
        <p:spPr>
          <a:xfrm>
            <a:off x="2771800" y="548761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79E4A5E-9B3C-4405-8EA6-535C93E7BCBF}"/>
              </a:ext>
            </a:extLst>
          </p:cNvPr>
          <p:cNvSpPr/>
          <p:nvPr/>
        </p:nvSpPr>
        <p:spPr>
          <a:xfrm>
            <a:off x="2987824" y="548761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1862E12-6922-4480-B643-0AC6C910B780}"/>
              </a:ext>
            </a:extLst>
          </p:cNvPr>
          <p:cNvSpPr/>
          <p:nvPr/>
        </p:nvSpPr>
        <p:spPr>
          <a:xfrm>
            <a:off x="3203848" y="548761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FDDB85A-1A73-4DD5-8EF5-B16CBF79A47E}"/>
              </a:ext>
            </a:extLst>
          </p:cNvPr>
          <p:cNvSpPr/>
          <p:nvPr/>
        </p:nvSpPr>
        <p:spPr>
          <a:xfrm>
            <a:off x="3450976" y="548761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40850F3-6A5C-42B6-B290-D92B1C7BA459}"/>
              </a:ext>
            </a:extLst>
          </p:cNvPr>
          <p:cNvSpPr/>
          <p:nvPr/>
        </p:nvSpPr>
        <p:spPr>
          <a:xfrm>
            <a:off x="3667000" y="548761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AA360D5-8CB1-4D01-AACD-D5D43C40C011}"/>
              </a:ext>
            </a:extLst>
          </p:cNvPr>
          <p:cNvSpPr/>
          <p:nvPr/>
        </p:nvSpPr>
        <p:spPr>
          <a:xfrm>
            <a:off x="3883024" y="548761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F27FF9F-124A-4DA6-98CB-CF1B5E748FAD}"/>
              </a:ext>
            </a:extLst>
          </p:cNvPr>
          <p:cNvSpPr/>
          <p:nvPr/>
        </p:nvSpPr>
        <p:spPr>
          <a:xfrm>
            <a:off x="4139952" y="548761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9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5496" y="52986"/>
            <a:ext cx="5782788" cy="2711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(j==-1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j++;		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  j=next[j]; 	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9E4B86-C9DF-4425-A85C-1E1764A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785545" y="2957556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 10, j = 6</a:t>
            </a:r>
          </a:p>
        </p:txBody>
      </p:sp>
      <p:pic>
        <p:nvPicPr>
          <p:cNvPr id="7" name="Picture 2" descr="https://img-blog.csdn.net/20140721231622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9" y="5806695"/>
            <a:ext cx="5578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-13792" y="862437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分支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8155" y="1702388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分支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pic>
        <p:nvPicPr>
          <p:cNvPr id="11" name="Picture 6" descr="https://img-blog.csdn.net/201407212235397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5340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img-blog.csdn.net/201407262133536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7" y="2964592"/>
            <a:ext cx="5495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517195" y="2957556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分支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5796136" y="3543399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 10, j = 2</a:t>
            </a:r>
          </a:p>
        </p:txBody>
      </p:sp>
      <p:sp>
        <p:nvSpPr>
          <p:cNvPr id="15" name="矩形 14"/>
          <p:cNvSpPr/>
          <p:nvPr/>
        </p:nvSpPr>
        <p:spPr>
          <a:xfrm>
            <a:off x="5724128" y="4653136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 10, j = 2</a:t>
            </a:r>
          </a:p>
        </p:txBody>
      </p:sp>
      <p:sp>
        <p:nvSpPr>
          <p:cNvPr id="16" name="矩形 15"/>
          <p:cNvSpPr/>
          <p:nvPr/>
        </p:nvSpPr>
        <p:spPr>
          <a:xfrm>
            <a:off x="7455778" y="4653136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分支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7" name="矩形 16"/>
          <p:cNvSpPr/>
          <p:nvPr/>
        </p:nvSpPr>
        <p:spPr>
          <a:xfrm>
            <a:off x="5734719" y="5238979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 10, j = 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4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90" y="1417638"/>
            <a:ext cx="8050213" cy="54403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算法复杂度分析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主串、模式串匹配的时间复杂度简单分析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93725" lvl="2" indent="0">
              <a:buFont typeface="Wingdings 2" panose="05020102010507070707" pitchFamily="18" charset="2"/>
              <a:buNone/>
              <a:defRPr/>
            </a:pP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defRPr/>
            </a:pPr>
            <a:r>
              <a:rPr lang="en-US" altLang="zh-CN" sz="19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同步增加，或</a:t>
            </a:r>
            <a:r>
              <a:rPr lang="en-US" altLang="zh-CN" sz="19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保持不变，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回溯</a:t>
            </a:r>
            <a:endParaRPr lang="en-US" altLang="zh-CN" sz="1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defRPr/>
            </a:pP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回溯至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后，必定开始增加</a:t>
            </a:r>
            <a:endParaRPr lang="en-US" altLang="zh-CN" sz="1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defRPr/>
            </a:pP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如果某次失配发生在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</a:t>
            </a:r>
            <a:r>
              <a:rPr lang="en-US" altLang="zh-CN" sz="19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i+p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T[p]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处，</a:t>
            </a:r>
            <a:endParaRPr lang="en-US" altLang="zh-CN" sz="1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defRPr/>
            </a:pP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模式串回溯次数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主串增加次数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</a:p>
          <a:p>
            <a:pPr lvl="3">
              <a:defRPr/>
            </a:pP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最坏情况：主串指针增加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，模式串回溯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次（每次回溯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步），需作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次比较</a:t>
            </a:r>
            <a:endParaRPr lang="en-US" altLang="zh-CN" sz="1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defRPr/>
            </a:pP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最好情况：主串指针增加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，模式串回溯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次（回溯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步），需作一次比较</a:t>
            </a:r>
            <a:endParaRPr lang="en-US" altLang="zh-CN" sz="1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defRPr/>
            </a:pP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至多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2n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次基本操作</a:t>
            </a:r>
            <a:endParaRPr lang="en-US" altLang="zh-CN" sz="1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0180" name="Picture 2" descr="https://img-blog.csdn.net/201407212238096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92499"/>
            <a:ext cx="5111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4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算法复杂度分析（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kumimoji="1" lang="en-US" altLang="zh-CN" sz="24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，串</a:t>
            </a:r>
            <a:r>
              <a:rPr kumimoji="1" lang="en-US" altLang="zh-CN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kumimoji="1" lang="en-US" altLang="zh-CN" sz="24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模式串自身匹配的时间复杂度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O(m)</a:t>
            </a: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模式串自身匹配的空间复杂度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O(m)</a:t>
            </a: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主串、模式串匹配的时间复杂度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总复杂度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m+n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匹配过程中的比较次数之多为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2n-1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796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01122" cy="229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已知字符串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abaabaabacacaabaabcc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，模式串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abaabc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算法进行匹配，第一次出现“失配”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(s[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 != t[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，则下次开始匹配时，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的值分别是（  ）。 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    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    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</a:rPr>
              <a:t>C.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</a:rPr>
              <a:t>i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</a:rPr>
              <a:t>=5</a:t>
            </a:r>
            <a:r>
              <a:rPr lang="zh-CN" altLang="en-US" sz="2200" i="1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</a:rPr>
              <a:t>j=2   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85919" y="3824591"/>
          <a:ext cx="5214972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2000" b="1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t[</a:t>
                      </a:r>
                      <a:r>
                        <a:rPr lang="en-US" altLang="zh-CN" sz="2000" b="1" i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next[</a:t>
                      </a:r>
                      <a:r>
                        <a:rPr lang="en-US" altLang="zh-CN" sz="2000" b="1" i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400" b="1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43042" y="568197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选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ADE7E-1408-47EF-A162-3C3B1F3D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571604" y="2348880"/>
            <a:ext cx="6000792" cy="1435160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kumimoji="1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</a:t>
            </a:r>
            <a:r>
              <a:rPr kumimoji="1"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算法仍然存在什么缺陷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？</a:t>
            </a:r>
            <a:endParaRPr kumimoji="1"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10792E-971C-4DDA-B1BD-FE12E320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18864" y="846555"/>
            <a:ext cx="8229600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设目标串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s=“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aaabaaaab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t=“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aaaab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模式匹配。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2526032"/>
          <a:ext cx="6310314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173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7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644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6578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1785926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EC76A4-F178-40F2-B5ED-FBA8ACD9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500042"/>
          <a:ext cx="652462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285984" y="342900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2609042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29720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390892" y="3143248"/>
            <a:ext cx="214314" cy="571504"/>
            <a:chOff x="2760650" y="2786058"/>
            <a:chExt cx="214314" cy="571504"/>
          </a:xfrm>
        </p:grpSpPr>
        <p:cxnSp>
          <p:nvCxnSpPr>
            <p:cNvPr id="21" name="直接箭头连接符 20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857884" y="3286124"/>
            <a:ext cx="2571768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=next[3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]=2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812071-D9BC-4568-8B14-C7888B72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6" y="500042"/>
          <a:ext cx="638175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=next[2]=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14348" y="3000372"/>
            <a:ext cx="714380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04B4E3-6D19-4C39-9B8E-B3D80D92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2" y="500042"/>
          <a:ext cx="6596064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4612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=1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=next[1]=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A76380-285B-49E2-B655-4177F23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4" y="500042"/>
          <a:ext cx="6453192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=0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=next[0]=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F11DE5-95B7-4972-9594-B3BF39B7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Brute-Force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算法回顾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835150" y="3443560"/>
            <a:ext cx="705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S[10]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” ”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T[6]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，不匹配，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文本串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S[5]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，模式串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T[0]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835150" y="5820048"/>
            <a:ext cx="6624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S[5]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与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T[0]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必然失配。之前匹配信息可知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S[5]=T[1]; T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串自身可知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T[0]!=T[1]  S[5]!=T[0]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，失配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Picture 2" descr="https://img-blog.csdn.net/20140726213353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060848"/>
            <a:ext cx="5495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ttps://img-blog.csdn.net/201407262136312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091260"/>
            <a:ext cx="56007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89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4" y="500042"/>
          <a:ext cx="6453192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1357322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成功：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2714620"/>
            <a:ext cx="142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FC070F-D55A-4A4B-8AB8-75222DCA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098" y="214290"/>
          <a:ext cx="6453192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4546" y="4643446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t[3]=t[2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]=t[1]=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t[0]='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928926" y="5431824"/>
            <a:ext cx="2643206" cy="1069010"/>
            <a:chOff x="2928926" y="4568074"/>
            <a:chExt cx="2643206" cy="1069010"/>
          </a:xfrm>
        </p:grpSpPr>
        <p:sp>
          <p:nvSpPr>
            <p:cNvPr id="10" name="下箭头 9"/>
            <p:cNvSpPr/>
            <p:nvPr/>
          </p:nvSpPr>
          <p:spPr bwMode="auto">
            <a:xfrm>
              <a:off x="3857620" y="4568074"/>
              <a:ext cx="214314" cy="504000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926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714744" y="514351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9124" y="4929198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85852" y="2208060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/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291488"/>
            <a:ext cx="1143008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s[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t[3]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匹配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285852" y="3084510"/>
            <a:ext cx="428628" cy="1588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071670" y="2208060"/>
            <a:ext cx="1500198" cy="1993264"/>
            <a:chOff x="2071670" y="2065184"/>
            <a:chExt cx="1500198" cy="1993264"/>
          </a:xfrm>
        </p:grpSpPr>
        <p:sp>
          <p:nvSpPr>
            <p:cNvPr id="2" name="TextBox 1"/>
            <p:cNvSpPr txBox="1"/>
            <p:nvPr/>
          </p:nvSpPr>
          <p:spPr>
            <a:xfrm>
              <a:off x="271461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07167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3135118"/>
              <a:ext cx="1143008" cy="923330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t[2]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匹配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500430" y="2208060"/>
            <a:ext cx="1500198" cy="1993264"/>
            <a:chOff x="3500430" y="2065184"/>
            <a:chExt cx="1500198" cy="1993264"/>
          </a:xfrm>
        </p:grpSpPr>
        <p:sp>
          <p:nvSpPr>
            <p:cNvPr id="4" name="右箭头 3"/>
            <p:cNvSpPr/>
            <p:nvPr/>
          </p:nvSpPr>
          <p:spPr bwMode="auto">
            <a:xfrm>
              <a:off x="350043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81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135118"/>
              <a:ext cx="1143008" cy="923330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t[1]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匹配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929190" y="2208060"/>
            <a:ext cx="1571636" cy="2006758"/>
            <a:chOff x="4929190" y="2065184"/>
            <a:chExt cx="1571636" cy="2006758"/>
          </a:xfrm>
        </p:grpSpPr>
        <p:sp>
          <p:nvSpPr>
            <p:cNvPr id="6" name="右箭头 5"/>
            <p:cNvSpPr/>
            <p:nvPr/>
          </p:nvSpPr>
          <p:spPr bwMode="auto">
            <a:xfrm>
              <a:off x="4929190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57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3148612"/>
              <a:ext cx="1143008" cy="923330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t[0]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匹配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86512" y="2208060"/>
            <a:ext cx="1714512" cy="1993264"/>
            <a:chOff x="6286512" y="2065184"/>
            <a:chExt cx="1714512" cy="1993264"/>
          </a:xfrm>
        </p:grpSpPr>
        <p:sp>
          <p:nvSpPr>
            <p:cNvPr id="8" name="右箭头 7"/>
            <p:cNvSpPr/>
            <p:nvPr/>
          </p:nvSpPr>
          <p:spPr bwMode="auto">
            <a:xfrm>
              <a:off x="6286512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0892" y="2065184"/>
              <a:ext cx="10001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5140" y="3135118"/>
              <a:ext cx="1214446" cy="923330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s[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t[0]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匹配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00232" y="2214554"/>
            <a:ext cx="5072098" cy="2571768"/>
            <a:chOff x="2000232" y="2043160"/>
            <a:chExt cx="5072098" cy="2571768"/>
          </a:xfrm>
        </p:grpSpPr>
        <p:sp>
          <p:nvSpPr>
            <p:cNvPr id="32" name="矩形 31"/>
            <p:cNvSpPr/>
            <p:nvPr/>
          </p:nvSpPr>
          <p:spPr bwMode="auto">
            <a:xfrm>
              <a:off x="2000232" y="2043160"/>
              <a:ext cx="4429156" cy="20002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694" y="421481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是不必要的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5892760" y="4148944"/>
              <a:ext cx="216000" cy="1588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8596" y="1681451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前面的匹配过程：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99CB6218-5D81-4FDD-A08E-B826A1FE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357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nextval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857232"/>
          <a:ext cx="7143798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001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50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132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4264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439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2857496"/>
            <a:ext cx="385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next[1]=0</a:t>
            </a:r>
          </a:p>
          <a:p>
            <a:pPr algn="l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t[1]=t[next[1]]=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t[0]='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'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357187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nextval[1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nextval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[0]=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2786058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cs typeface="Consolas" pitchFamily="49" charset="0"/>
              </a:rPr>
              <a:t>t[4]='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' </a:t>
            </a:r>
            <a:r>
              <a:rPr lang="en-US" altLang="zh-CN" sz="200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 t[next[4]]='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'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9256" y="328612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nextval[4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=next[4]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224" y="5643578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nextval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取代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改进的</a:t>
            </a: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57224" y="4071942"/>
            <a:ext cx="7786742" cy="1301415"/>
            <a:chOff x="857224" y="4071942"/>
            <a:chExt cx="7786742" cy="1301415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4357694"/>
              <a:ext cx="77867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nextval[0]=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t[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]=t[next[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时：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nextval[</a:t>
              </a:r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]=nextval[next[</a:t>
              </a:r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]]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否则： 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nextval[</a:t>
              </a:r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]=next[</a:t>
              </a:r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214810" y="4071942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6AF74F-0320-4DAE-B14F-8B7C3AB5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使用改进后的</a:t>
            </a:r>
            <a:r>
              <a:rPr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算法示例：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4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28860" y="292893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43042" y="292893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264318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8860" y="382459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43042" y="3824591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8860" y="4274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2285984" y="3643314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609042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929720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390892" y="3357562"/>
            <a:ext cx="214314" cy="571504"/>
            <a:chOff x="2760650" y="2786058"/>
            <a:chExt cx="214314" cy="571504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57884" y="3500438"/>
            <a:ext cx="314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=nextval[3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8CD8F9-821D-413E-8906-1B0A77A3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28860" y="314324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85749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403890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4038905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4884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4000504"/>
            <a:ext cx="135732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成功：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3143248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28662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857224" y="4929198"/>
            <a:ext cx="6929486" cy="788077"/>
            <a:chOff x="857224" y="4929198"/>
            <a:chExt cx="6929486" cy="788077"/>
          </a:xfrm>
        </p:grpSpPr>
        <p:sp>
          <p:nvSpPr>
            <p:cNvPr id="26" name="TextBox 25"/>
            <p:cNvSpPr txBox="1"/>
            <p:nvPr/>
          </p:nvSpPr>
          <p:spPr>
            <a:xfrm>
              <a:off x="857224" y="5286388"/>
              <a:ext cx="6929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改进后的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KMP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算法进一步提高模式匹配的效率。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3857620" y="4929198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D8A70E-7F6B-424E-94E4-FAD3F201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9315" y="1671640"/>
            <a:ext cx="13096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071670" y="3328990"/>
            <a:ext cx="17367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46450" y="2463803"/>
            <a:ext cx="36544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利用模式串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部分匹配信息</a:t>
            </a:r>
            <a:endParaRPr lang="zh-CN" altLang="en-US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698750" y="2247903"/>
            <a:ext cx="215900" cy="1008062"/>
          </a:xfrm>
          <a:prstGeom prst="downArrow">
            <a:avLst>
              <a:gd name="adj1" fmla="val 50000"/>
              <a:gd name="adj2" fmla="val 116728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8FC195-23E3-471B-924B-2BDE2F97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串的算法案例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Implement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strStr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().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Return the index of the first occurrence of needle in  haystack, or -1 if needle is not part of haystack.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Input: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haystack = "hello", needle = 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ll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Output: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Input: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haystack = 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aaaaa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", needle = 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bba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Output: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-1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116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串的算法案例</a:t>
            </a:r>
          </a:p>
        </p:txBody>
      </p:sp>
    </p:spTree>
    <p:extLst>
      <p:ext uri="{BB962C8B-B14F-4D97-AF65-F5344CB8AC3E}">
        <p14:creationId xmlns:p14="http://schemas.microsoft.com/office/powerpoint/2010/main" val="1989239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22617"/>
            <a:ext cx="7772400" cy="48958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字符串中的第一个唯一字符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 = 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leetcode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​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 = 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loveleetcode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//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假定该字符串只包含小写字母。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有效的字母异位词</a:t>
            </a:r>
          </a:p>
          <a:p>
            <a:pPr lvl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给定两个字符串 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和 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，编写一个函数来判断 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是否是 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的一个字母异位词。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 = "anagram"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 = 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nagaram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，返回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 </a:t>
            </a:r>
          </a:p>
          <a:p>
            <a:pPr lvl="1"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 = "rat"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 = "car"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，返回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false </a:t>
            </a: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//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注意：假定字符串只包含小写字母。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串的算法案例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6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内容占位符 2"/>
          <p:cNvSpPr>
            <a:spLocks noGrp="1"/>
          </p:cNvSpPr>
          <p:nvPr>
            <p:ph sz="quarter" idx="1"/>
          </p:nvPr>
        </p:nvSpPr>
        <p:spPr>
          <a:xfrm>
            <a:off x="360947" y="1858712"/>
            <a:ext cx="7772400" cy="489585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验证回文字符串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给定一个字符串，验证它是否是回文串，只考虑字母和数字字符，可以忽略字母的大小写。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"A man, a plan, a canal: Panama"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true 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"race a car"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false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串的算法案例</a:t>
            </a:r>
          </a:p>
        </p:txBody>
      </p:sp>
    </p:spTree>
    <p:extLst>
      <p:ext uri="{BB962C8B-B14F-4D97-AF65-F5344CB8AC3E}">
        <p14:creationId xmlns:p14="http://schemas.microsoft.com/office/powerpoint/2010/main" val="39255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Brute-Force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算法回顾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主串回溯、模式串回溯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改进方案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如何利用已有的匹配结果、模式串的自身前缀、后缀之间的关系，减少不必要的指针回溯？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主串指针不回溯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模式串少回溯</a:t>
            </a:r>
          </a:p>
          <a:p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218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内容占位符 2"/>
          <p:cNvSpPr>
            <a:spLocks noGrp="1"/>
          </p:cNvSpPr>
          <p:nvPr>
            <p:ph sz="quarter" idx="1"/>
          </p:nvPr>
        </p:nvSpPr>
        <p:spPr>
          <a:xfrm>
            <a:off x="409074" y="1798554"/>
            <a:ext cx="7772400" cy="489585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最长回文子串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正读和反读都相同的字符序列为“回文”，如“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abba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、“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abccba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是“回文”，“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abcde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和“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ababab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则不是“回文”。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字符串的最长回文子串，是指一个字符串中包含的最长的回文子串。例如“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1212134”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的最长回文子串是“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12121”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串的算法案例</a:t>
            </a:r>
          </a:p>
        </p:txBody>
      </p:sp>
    </p:spTree>
    <p:extLst>
      <p:ext uri="{BB962C8B-B14F-4D97-AF65-F5344CB8AC3E}">
        <p14:creationId xmlns:p14="http://schemas.microsoft.com/office/powerpoint/2010/main" val="166032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内容占位符 2"/>
          <p:cNvSpPr>
            <a:spLocks noGrp="1"/>
          </p:cNvSpPr>
          <p:nvPr>
            <p:ph sz="quarter" idx="1"/>
          </p:nvPr>
        </p:nvSpPr>
        <p:spPr>
          <a:xfrm>
            <a:off x="409073" y="1834649"/>
            <a:ext cx="7772400" cy="489585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人们在一座名为赫库兰尼姆的古城遗迹中，找到了一个好玩的拉丁语回文串：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sator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arepo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tenet opera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rotas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。翻译成中文大概就是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一个叫做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Arepo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的播种者，他用力地扶（把）着车轮。这个串的每个单词首字母刚好组成了第一个单词，每个单词的第二个字母刚好组成了第二个单词。</a:t>
            </a:r>
          </a:p>
        </p:txBody>
      </p:sp>
      <p:pic>
        <p:nvPicPr>
          <p:cNvPr id="78850" name="Picture 2" descr="https://segmentfault.com/img/remote/14600000082725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277900"/>
            <a:ext cx="4405312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串的算法案例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30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sz="quarter" idx="1"/>
          </p:nvPr>
        </p:nvSpPr>
        <p:spPr>
          <a:xfrm>
            <a:off x="397042" y="1834649"/>
            <a:ext cx="7772400" cy="489585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无重复字符的最长子串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abcabcbb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，没有重复字符的最长子串是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，那么长度就是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bbbbb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，最长的子串就是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"b"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，长度是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pwwkew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，最长子串是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wke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，长度是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串的算法案例</a:t>
            </a:r>
          </a:p>
        </p:txBody>
      </p:sp>
    </p:spTree>
    <p:extLst>
      <p:ext uri="{BB962C8B-B14F-4D97-AF65-F5344CB8AC3E}">
        <p14:creationId xmlns:p14="http://schemas.microsoft.com/office/powerpoint/2010/main" val="813095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串的存储结构：顺序串、链串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三种不同复杂度的模式匹配算法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Brute-force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Rabin-Karp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966316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95736" y="285293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FA1AE6-780A-41D2-8A0B-AB5E79C8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串的模式匹配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7" y="2358189"/>
            <a:ext cx="8868841" cy="39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6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基本观察</a:t>
            </a:r>
          </a:p>
        </p:txBody>
      </p:sp>
      <p:pic>
        <p:nvPicPr>
          <p:cNvPr id="40964" name="Picture 2" descr="https://img-blog.csdn.net/20140726213353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02" y="1988840"/>
            <a:ext cx="5495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矩形 4"/>
          <p:cNvSpPr>
            <a:spLocks noChangeArrowheads="1"/>
          </p:cNvSpPr>
          <p:nvPr/>
        </p:nvSpPr>
        <p:spPr bwMode="auto">
          <a:xfrm>
            <a:off x="1341438" y="3370635"/>
            <a:ext cx="67262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T[6]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失配（注意，模式串失配位置为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），意味着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S[4]S[5]S[6]S[7]S[8]S[9]==T[0]T[1]T[2]T[3]T[4]T[5]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6" name="矩形 5"/>
          <p:cNvSpPr>
            <a:spLocks noChangeArrowheads="1"/>
          </p:cNvSpPr>
          <p:nvPr/>
        </p:nvSpPr>
        <p:spPr bwMode="auto">
          <a:xfrm>
            <a:off x="1331640" y="4462934"/>
            <a:ext cx="54498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主串回溯到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S[5]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如果能匹配，则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（反之亦反）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S[5]S[6]S[7]S[8]S[9]==T[1]T[2]T[3]T[4]T[5]</a:t>
            </a: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==T[0]T[1]T[2]T[3]T[4]</a:t>
            </a:r>
          </a:p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S[10]==T[5]</a:t>
            </a:r>
            <a:endParaRPr lang="zh-CN" altLang="en-US" sz="20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7744" y="2060848"/>
            <a:ext cx="1368152" cy="1008112"/>
          </a:xfrm>
          <a:prstGeom prst="rect">
            <a:avLst/>
          </a:prstGeom>
          <a:noFill/>
          <a:ln>
            <a:solidFill>
              <a:srgbClr val="00CC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763196-41FB-48E0-9872-1653A07D1F91}"/>
              </a:ext>
            </a:extLst>
          </p:cNvPr>
          <p:cNvSpPr/>
          <p:nvPr/>
        </p:nvSpPr>
        <p:spPr>
          <a:xfrm>
            <a:off x="2226840" y="296733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A1ED35-63A9-45F7-87B3-903D725D9A7D}"/>
              </a:ext>
            </a:extLst>
          </p:cNvPr>
          <p:cNvSpPr/>
          <p:nvPr/>
        </p:nvSpPr>
        <p:spPr>
          <a:xfrm>
            <a:off x="2442864" y="296733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FAC3DA-F0E7-443D-A388-567843F570D6}"/>
              </a:ext>
            </a:extLst>
          </p:cNvPr>
          <p:cNvSpPr/>
          <p:nvPr/>
        </p:nvSpPr>
        <p:spPr>
          <a:xfrm>
            <a:off x="2658888" y="296733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C9A177-EA13-455F-B51D-64609EB08D8E}"/>
              </a:ext>
            </a:extLst>
          </p:cNvPr>
          <p:cNvSpPr/>
          <p:nvPr/>
        </p:nvSpPr>
        <p:spPr>
          <a:xfrm>
            <a:off x="2906016" y="296733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521A7C-3ACB-4AB9-86B0-D3B701B84CDE}"/>
              </a:ext>
            </a:extLst>
          </p:cNvPr>
          <p:cNvSpPr/>
          <p:nvPr/>
        </p:nvSpPr>
        <p:spPr>
          <a:xfrm>
            <a:off x="3122040" y="296733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077A3D-A477-4532-8ECD-39483DC10FDF}"/>
              </a:ext>
            </a:extLst>
          </p:cNvPr>
          <p:cNvSpPr/>
          <p:nvPr/>
        </p:nvSpPr>
        <p:spPr>
          <a:xfrm>
            <a:off x="3338064" y="296733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27E386-B0EE-4F3F-A3B9-D6D9714D0D15}"/>
              </a:ext>
            </a:extLst>
          </p:cNvPr>
          <p:cNvSpPr/>
          <p:nvPr/>
        </p:nvSpPr>
        <p:spPr>
          <a:xfrm>
            <a:off x="3594992" y="296733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C11480-E0AB-4BE6-9F90-ABA288BF5809}"/>
              </a:ext>
            </a:extLst>
          </p:cNvPr>
          <p:cNvSpPr/>
          <p:nvPr/>
        </p:nvSpPr>
        <p:spPr>
          <a:xfrm>
            <a:off x="1331640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1D99D-F477-4AB1-8749-9FF3E99CDDC3}"/>
              </a:ext>
            </a:extLst>
          </p:cNvPr>
          <p:cNvSpPr/>
          <p:nvPr/>
        </p:nvSpPr>
        <p:spPr>
          <a:xfrm>
            <a:off x="1547664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BD1859-77D5-4401-B5EB-5E1D338D59A9}"/>
              </a:ext>
            </a:extLst>
          </p:cNvPr>
          <p:cNvSpPr/>
          <p:nvPr/>
        </p:nvSpPr>
        <p:spPr>
          <a:xfrm>
            <a:off x="1763688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D30B74-B7BF-4C79-8C47-0600DC67A3DA}"/>
              </a:ext>
            </a:extLst>
          </p:cNvPr>
          <p:cNvSpPr/>
          <p:nvPr/>
        </p:nvSpPr>
        <p:spPr>
          <a:xfrm>
            <a:off x="2010816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1E5DE3-1A8F-4C0F-9A04-6F89BE215219}"/>
              </a:ext>
            </a:extLst>
          </p:cNvPr>
          <p:cNvSpPr/>
          <p:nvPr/>
        </p:nvSpPr>
        <p:spPr>
          <a:xfrm>
            <a:off x="2226840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12C019-EB7E-4B5A-89C7-DFAE72C7ED32}"/>
              </a:ext>
            </a:extLst>
          </p:cNvPr>
          <p:cNvSpPr/>
          <p:nvPr/>
        </p:nvSpPr>
        <p:spPr>
          <a:xfrm>
            <a:off x="2442864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806B2D-4AF0-4EBD-B370-1A5B705AA9EF}"/>
              </a:ext>
            </a:extLst>
          </p:cNvPr>
          <p:cNvSpPr/>
          <p:nvPr/>
        </p:nvSpPr>
        <p:spPr>
          <a:xfrm>
            <a:off x="2699792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ABC97C-F87D-41D8-B7AA-1373C71B4957}"/>
              </a:ext>
            </a:extLst>
          </p:cNvPr>
          <p:cNvSpPr/>
          <p:nvPr/>
        </p:nvSpPr>
        <p:spPr>
          <a:xfrm>
            <a:off x="2915816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FCBD05-C3FA-4070-9B95-AB409747126E}"/>
              </a:ext>
            </a:extLst>
          </p:cNvPr>
          <p:cNvSpPr/>
          <p:nvPr/>
        </p:nvSpPr>
        <p:spPr>
          <a:xfrm>
            <a:off x="3131840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69230E-DF2F-4EDE-9790-D822A8FEF213}"/>
              </a:ext>
            </a:extLst>
          </p:cNvPr>
          <p:cNvSpPr/>
          <p:nvPr/>
        </p:nvSpPr>
        <p:spPr>
          <a:xfrm>
            <a:off x="3347864" y="174319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417037-9C03-486E-84E3-56D78622BC99}"/>
              </a:ext>
            </a:extLst>
          </p:cNvPr>
          <p:cNvSpPr/>
          <p:nvPr/>
        </p:nvSpPr>
        <p:spPr>
          <a:xfrm>
            <a:off x="3522730" y="177513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1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0752FF-79AA-42B2-87D7-F38F9F094B34}"/>
              </a:ext>
            </a:extLst>
          </p:cNvPr>
          <p:cNvSpPr/>
          <p:nvPr/>
        </p:nvSpPr>
        <p:spPr>
          <a:xfrm>
            <a:off x="3786844" y="177513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C4F937-11D9-4BF2-85AC-A6CFEB7475E9}"/>
              </a:ext>
            </a:extLst>
          </p:cNvPr>
          <p:cNvSpPr/>
          <p:nvPr/>
        </p:nvSpPr>
        <p:spPr>
          <a:xfrm>
            <a:off x="3995936" y="174319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807A08-940A-45DC-A3E6-818ED7DBC388}"/>
              </a:ext>
            </a:extLst>
          </p:cNvPr>
          <p:cNvSpPr/>
          <p:nvPr/>
        </p:nvSpPr>
        <p:spPr>
          <a:xfrm>
            <a:off x="4211960" y="174319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zh-CN" altLang="en-US" sz="1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1061FAE-EB2F-4F8E-92B8-B7A27DB76C76}"/>
              </a:ext>
            </a:extLst>
          </p:cNvPr>
          <p:cNvSpPr/>
          <p:nvPr/>
        </p:nvSpPr>
        <p:spPr>
          <a:xfrm>
            <a:off x="4427984" y="174319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zh-CN" altLang="en-US" sz="1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89EF0E-B84E-4D98-8F89-BB1F27AFF5AE}"/>
              </a:ext>
            </a:extLst>
          </p:cNvPr>
          <p:cNvSpPr/>
          <p:nvPr/>
        </p:nvSpPr>
        <p:spPr>
          <a:xfrm>
            <a:off x="4692098" y="174319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endParaRPr lang="zh-CN" alt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C89964-C4D1-4570-910C-C7C16B6019B0}"/>
              </a:ext>
            </a:extLst>
          </p:cNvPr>
          <p:cNvSpPr/>
          <p:nvPr/>
        </p:nvSpPr>
        <p:spPr>
          <a:xfrm>
            <a:off x="4913324" y="174319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1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D1B72A-F474-4281-80B8-CA30B880EDCA}"/>
              </a:ext>
            </a:extLst>
          </p:cNvPr>
          <p:cNvSpPr/>
          <p:nvPr/>
        </p:nvSpPr>
        <p:spPr>
          <a:xfrm>
            <a:off x="5148064" y="174319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endParaRPr lang="zh-CN" altLang="en-US" sz="1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64356C-62C0-460C-B1B7-2E5FABCEE925}"/>
              </a:ext>
            </a:extLst>
          </p:cNvPr>
          <p:cNvSpPr/>
          <p:nvPr/>
        </p:nvSpPr>
        <p:spPr>
          <a:xfrm>
            <a:off x="5364088" y="174319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endParaRPr lang="zh-CN" altLang="en-US" sz="1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41C6D1-E846-47CC-A8E6-0839FC948AB3}"/>
              </a:ext>
            </a:extLst>
          </p:cNvPr>
          <p:cNvSpPr/>
          <p:nvPr/>
        </p:nvSpPr>
        <p:spPr>
          <a:xfrm>
            <a:off x="5580112" y="174319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endParaRPr lang="zh-CN" altLang="en-US" sz="1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07359F-B2E9-426A-99BA-5E309B20D5AD}"/>
              </a:ext>
            </a:extLst>
          </p:cNvPr>
          <p:cNvSpPr/>
          <p:nvPr/>
        </p:nvSpPr>
        <p:spPr>
          <a:xfrm>
            <a:off x="5825510" y="173946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18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9B6459-48FF-43C4-8845-0C09EAD1B711}"/>
              </a:ext>
            </a:extLst>
          </p:cNvPr>
          <p:cNvSpPr/>
          <p:nvPr/>
        </p:nvSpPr>
        <p:spPr>
          <a:xfrm>
            <a:off x="6050765" y="173360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endParaRPr lang="zh-CN" altLang="en-US" sz="1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D7B2E7-BA37-4451-90D5-F860AFCD4E94}"/>
              </a:ext>
            </a:extLst>
          </p:cNvPr>
          <p:cNvSpPr/>
          <p:nvPr/>
        </p:nvSpPr>
        <p:spPr>
          <a:xfrm>
            <a:off x="6300192" y="173390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601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基本观察</a:t>
            </a:r>
          </a:p>
        </p:txBody>
      </p:sp>
      <p:pic>
        <p:nvPicPr>
          <p:cNvPr id="40964" name="Picture 2" descr="https://img-blog.csdn.net/20140726213353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02" y="1988840"/>
            <a:ext cx="5495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矩形 4"/>
          <p:cNvSpPr>
            <a:spLocks noChangeArrowheads="1"/>
          </p:cNvSpPr>
          <p:nvPr/>
        </p:nvSpPr>
        <p:spPr bwMode="auto">
          <a:xfrm>
            <a:off x="1341438" y="3370635"/>
            <a:ext cx="67262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T[6]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失配（注意，模式串失配位置为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），意味着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S[4]S[5]S[6]S[7]S[8]S[9]==T[0]T[1]T[2]T[3]T[4]T[5]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6" name="矩形 5"/>
          <p:cNvSpPr>
            <a:spLocks noChangeArrowheads="1"/>
          </p:cNvSpPr>
          <p:nvPr/>
        </p:nvSpPr>
        <p:spPr bwMode="auto">
          <a:xfrm>
            <a:off x="1331640" y="4462934"/>
            <a:ext cx="54498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主串回溯到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S[5]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如果能匹配，则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（反之亦反）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S[5]S[6]S[7]S[8]S[9]==T[1]T[2]T[3]T[4]T[5]</a:t>
            </a: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==T[0]T[1]T[2]T[3]T[4]</a:t>
            </a:r>
          </a:p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S[10]==T[5]</a:t>
            </a:r>
            <a:endParaRPr lang="zh-CN" altLang="en-US" sz="20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2123728" y="2132856"/>
            <a:ext cx="1656184" cy="936104"/>
          </a:xfrm>
          <a:prstGeom prst="parallelogram">
            <a:avLst>
              <a:gd name="adj" fmla="val 53151"/>
            </a:avLst>
          </a:prstGeom>
          <a:noFill/>
          <a:ln>
            <a:solidFill>
              <a:srgbClr val="0000FF"/>
            </a:solidFill>
            <a:prstDash val="sysDash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5776" y="2060848"/>
            <a:ext cx="1080120" cy="1152128"/>
          </a:xfrm>
          <a:prstGeom prst="rect">
            <a:avLst/>
          </a:prstGeom>
          <a:noFill/>
          <a:ln>
            <a:solidFill>
              <a:srgbClr val="008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7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KMP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基本观察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52650"/>
            <a:ext cx="54864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9" name="矩形 4"/>
          <p:cNvSpPr>
            <a:spLocks noChangeArrowheads="1"/>
          </p:cNvSpPr>
          <p:nvPr/>
        </p:nvSpPr>
        <p:spPr bwMode="auto">
          <a:xfrm>
            <a:off x="1425575" y="3885282"/>
            <a:ext cx="54498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主串回溯到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S[6]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如果能匹配，则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（反之亦反）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S[6]S[7]S[8]S[9]==T[2]T[3]T[4]T[5]</a:t>
            </a: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==T[0]T[1]T[2]T[3]</a:t>
            </a:r>
          </a:p>
          <a:p>
            <a:pPr eaLnBrk="1" hangingPunct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S[10]==T[4]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007D2F-A04A-45C8-BB36-C91939512EDD}"/>
              </a:ext>
            </a:extLst>
          </p:cNvPr>
          <p:cNvSpPr/>
          <p:nvPr/>
        </p:nvSpPr>
        <p:spPr>
          <a:xfrm>
            <a:off x="4139952" y="2276872"/>
            <a:ext cx="216024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28C5DD-B542-4E90-84C7-33BBE7E57A7C}"/>
              </a:ext>
            </a:extLst>
          </p:cNvPr>
          <p:cNvSpPr/>
          <p:nvPr/>
        </p:nvSpPr>
        <p:spPr>
          <a:xfrm>
            <a:off x="1793062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50853F-93E0-4F5D-A86F-843ECE531BC4}"/>
              </a:ext>
            </a:extLst>
          </p:cNvPr>
          <p:cNvSpPr/>
          <p:nvPr/>
        </p:nvSpPr>
        <p:spPr>
          <a:xfrm>
            <a:off x="2009086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AEFBE0-6407-43F4-A5C9-A407C3D762BB}"/>
              </a:ext>
            </a:extLst>
          </p:cNvPr>
          <p:cNvSpPr/>
          <p:nvPr/>
        </p:nvSpPr>
        <p:spPr>
          <a:xfrm>
            <a:off x="2225110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DDEA69-C2E1-4489-9F05-5C1A8F17200F}"/>
              </a:ext>
            </a:extLst>
          </p:cNvPr>
          <p:cNvSpPr/>
          <p:nvPr/>
        </p:nvSpPr>
        <p:spPr>
          <a:xfrm>
            <a:off x="2472238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5E2EF-9A54-4CF4-A2FA-82638D8C102E}"/>
              </a:ext>
            </a:extLst>
          </p:cNvPr>
          <p:cNvSpPr/>
          <p:nvPr/>
        </p:nvSpPr>
        <p:spPr>
          <a:xfrm>
            <a:off x="2688262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BABE07-00C8-4158-B9BF-5F008186E3D5}"/>
              </a:ext>
            </a:extLst>
          </p:cNvPr>
          <p:cNvSpPr/>
          <p:nvPr/>
        </p:nvSpPr>
        <p:spPr>
          <a:xfrm>
            <a:off x="2904286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FFF4CF-8EA5-4859-B35B-D36CAA54680C}"/>
              </a:ext>
            </a:extLst>
          </p:cNvPr>
          <p:cNvSpPr/>
          <p:nvPr/>
        </p:nvSpPr>
        <p:spPr>
          <a:xfrm>
            <a:off x="3161214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94A377-F683-4F64-B964-30B8C7904976}"/>
              </a:ext>
            </a:extLst>
          </p:cNvPr>
          <p:cNvSpPr/>
          <p:nvPr/>
        </p:nvSpPr>
        <p:spPr>
          <a:xfrm>
            <a:off x="3377238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42B9F0-7360-4B3B-A3BE-FC439C8B5E6E}"/>
              </a:ext>
            </a:extLst>
          </p:cNvPr>
          <p:cNvSpPr/>
          <p:nvPr/>
        </p:nvSpPr>
        <p:spPr>
          <a:xfrm>
            <a:off x="3593262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171F81-2B5A-4E4E-A08B-08E23E0BC018}"/>
              </a:ext>
            </a:extLst>
          </p:cNvPr>
          <p:cNvSpPr/>
          <p:nvPr/>
        </p:nvSpPr>
        <p:spPr>
          <a:xfrm>
            <a:off x="3809286" y="185441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F7A8B2-5EC9-41F2-872C-7AD8B2BE675A}"/>
              </a:ext>
            </a:extLst>
          </p:cNvPr>
          <p:cNvSpPr/>
          <p:nvPr/>
        </p:nvSpPr>
        <p:spPr>
          <a:xfrm>
            <a:off x="3984152" y="188635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1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2ECA75-A728-4D50-92A4-FA45F883077A}"/>
              </a:ext>
            </a:extLst>
          </p:cNvPr>
          <p:cNvSpPr/>
          <p:nvPr/>
        </p:nvSpPr>
        <p:spPr>
          <a:xfrm>
            <a:off x="4248266" y="188635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FD49E9-6044-4453-A3A7-3B610E7AD6B7}"/>
              </a:ext>
            </a:extLst>
          </p:cNvPr>
          <p:cNvSpPr/>
          <p:nvPr/>
        </p:nvSpPr>
        <p:spPr>
          <a:xfrm>
            <a:off x="4457358" y="185441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9A3368-9B72-4459-BE22-50FE7E5435F8}"/>
              </a:ext>
            </a:extLst>
          </p:cNvPr>
          <p:cNvSpPr/>
          <p:nvPr/>
        </p:nvSpPr>
        <p:spPr>
          <a:xfrm>
            <a:off x="4673382" y="185441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endParaRPr lang="zh-CN" altLang="en-US" sz="1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26266A-19C2-4D0A-BDCD-BF9C36C4C7B6}"/>
              </a:ext>
            </a:extLst>
          </p:cNvPr>
          <p:cNvSpPr/>
          <p:nvPr/>
        </p:nvSpPr>
        <p:spPr>
          <a:xfrm>
            <a:off x="4889406" y="185441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endParaRPr lang="zh-CN" altLang="en-US" sz="1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95E64E-E3DF-449E-8747-D45795C0CC28}"/>
              </a:ext>
            </a:extLst>
          </p:cNvPr>
          <p:cNvSpPr/>
          <p:nvPr/>
        </p:nvSpPr>
        <p:spPr>
          <a:xfrm>
            <a:off x="5153520" y="185441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endParaRPr lang="zh-CN" altLang="en-US" sz="1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EB4422-27BC-4A3A-9B7E-71B727819B77}"/>
              </a:ext>
            </a:extLst>
          </p:cNvPr>
          <p:cNvSpPr/>
          <p:nvPr/>
        </p:nvSpPr>
        <p:spPr>
          <a:xfrm>
            <a:off x="5374746" y="185441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1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DF53D9-43B5-4F4B-9370-F9FC4B3E7E7C}"/>
              </a:ext>
            </a:extLst>
          </p:cNvPr>
          <p:cNvSpPr/>
          <p:nvPr/>
        </p:nvSpPr>
        <p:spPr>
          <a:xfrm>
            <a:off x="5609486" y="185441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endParaRPr lang="zh-CN" altLang="en-US" sz="1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55501FA-6CF0-4137-8ABC-56C26918412A}"/>
              </a:ext>
            </a:extLst>
          </p:cNvPr>
          <p:cNvSpPr/>
          <p:nvPr/>
        </p:nvSpPr>
        <p:spPr>
          <a:xfrm>
            <a:off x="5825510" y="185441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endParaRPr lang="zh-CN" altLang="en-US" sz="1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BBAB871-48B9-4BBD-BE69-D475014BB5A1}"/>
              </a:ext>
            </a:extLst>
          </p:cNvPr>
          <p:cNvSpPr/>
          <p:nvPr/>
        </p:nvSpPr>
        <p:spPr>
          <a:xfrm>
            <a:off x="6041534" y="185441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endParaRPr lang="zh-CN" altLang="en-US" sz="1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8FC115-11E5-4F06-B74C-01A55E98C779}"/>
              </a:ext>
            </a:extLst>
          </p:cNvPr>
          <p:cNvSpPr/>
          <p:nvPr/>
        </p:nvSpPr>
        <p:spPr>
          <a:xfrm>
            <a:off x="6250372" y="18506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endParaRPr lang="zh-CN" altLang="en-US" sz="1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1DDEB1-4C84-4A4F-8F26-0CAE2816D15A}"/>
              </a:ext>
            </a:extLst>
          </p:cNvPr>
          <p:cNvSpPr/>
          <p:nvPr/>
        </p:nvSpPr>
        <p:spPr>
          <a:xfrm>
            <a:off x="6512187" y="184482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endParaRPr lang="zh-CN" altLang="en-US" sz="1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3996DC-080E-447A-946B-9160574D7B9C}"/>
              </a:ext>
            </a:extLst>
          </p:cNvPr>
          <p:cNvSpPr/>
          <p:nvPr/>
        </p:nvSpPr>
        <p:spPr>
          <a:xfrm>
            <a:off x="6761614" y="184512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endParaRPr lang="zh-CN" alt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F928A1-2F1F-4F1F-8026-CA2C05045679}"/>
              </a:ext>
            </a:extLst>
          </p:cNvPr>
          <p:cNvSpPr/>
          <p:nvPr/>
        </p:nvSpPr>
        <p:spPr>
          <a:xfrm>
            <a:off x="3162944" y="318335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D047076-143D-44B0-907B-8346654EB8A8}"/>
              </a:ext>
            </a:extLst>
          </p:cNvPr>
          <p:cNvSpPr/>
          <p:nvPr/>
        </p:nvSpPr>
        <p:spPr>
          <a:xfrm>
            <a:off x="3378968" y="318335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C747DF-AB0E-46B8-915B-729D0F1CA85B}"/>
              </a:ext>
            </a:extLst>
          </p:cNvPr>
          <p:cNvSpPr/>
          <p:nvPr/>
        </p:nvSpPr>
        <p:spPr>
          <a:xfrm>
            <a:off x="3594992" y="318335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7C35E0-7A99-4A55-879A-1BF971DC9B4A}"/>
              </a:ext>
            </a:extLst>
          </p:cNvPr>
          <p:cNvSpPr/>
          <p:nvPr/>
        </p:nvSpPr>
        <p:spPr>
          <a:xfrm>
            <a:off x="3842120" y="318335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FF68CF-2A37-4C46-BE8C-8A97FA51A1E7}"/>
              </a:ext>
            </a:extLst>
          </p:cNvPr>
          <p:cNvSpPr/>
          <p:nvPr/>
        </p:nvSpPr>
        <p:spPr>
          <a:xfrm>
            <a:off x="4058144" y="318335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7B34A6-4DBC-41E8-BBB6-D3FA3535EBA3}"/>
              </a:ext>
            </a:extLst>
          </p:cNvPr>
          <p:cNvSpPr/>
          <p:nvPr/>
        </p:nvSpPr>
        <p:spPr>
          <a:xfrm>
            <a:off x="4274168" y="318335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303237-1D4C-4FB9-9A71-74BE2B1D2570}"/>
              </a:ext>
            </a:extLst>
          </p:cNvPr>
          <p:cNvSpPr/>
          <p:nvPr/>
        </p:nvSpPr>
        <p:spPr>
          <a:xfrm>
            <a:off x="4531096" y="3183359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09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7|0.8|0.9|0.9|3.7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3|1.9|1.3|10.7|45.6|1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6.1|1|14.4|7.9|27.2|17.5|1.4|12.6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0.5|0.4|0.3|18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0.5|0.5|0.3|0.4|6.3|1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|17.8|10.9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|13.1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3.4|10.2|3.1|22.2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5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1.6|2.2|3.1|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0.5|0.9|1.5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5026</Words>
  <Application>Microsoft Office PowerPoint</Application>
  <PresentationFormat>全屏显示(4:3)</PresentationFormat>
  <Paragraphs>1021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Arial Unicode MS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Wingdings 2</vt:lpstr>
      <vt:lpstr>Office 主题</vt:lpstr>
      <vt:lpstr>PowerPoint 演示文稿</vt:lpstr>
      <vt:lpstr>串的模式匹配</vt:lpstr>
      <vt:lpstr>串的模式匹配</vt:lpstr>
      <vt:lpstr>串的模式匹配</vt:lpstr>
      <vt:lpstr>串的模式匹配</vt:lpstr>
      <vt:lpstr>串的模式匹配</vt:lpstr>
      <vt:lpstr>KMP算法</vt:lpstr>
      <vt:lpstr>KMP算法</vt:lpstr>
      <vt:lpstr>KMP算法</vt:lpstr>
      <vt:lpstr>KMP算法</vt:lpstr>
      <vt:lpstr>KMP算法</vt:lpstr>
      <vt:lpstr>PowerPoint 演示文稿</vt:lpstr>
      <vt:lpstr>PowerPoint 演示文稿</vt:lpstr>
      <vt:lpstr>PowerPoint 演示文稿</vt:lpstr>
      <vt:lpstr>KMP算法</vt:lpstr>
      <vt:lpstr>KMP算法</vt:lpstr>
      <vt:lpstr>KMP算法</vt:lpstr>
      <vt:lpstr>KMP算法</vt:lpstr>
      <vt:lpstr>KMP算法</vt:lpstr>
      <vt:lpstr>KMP算法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</vt:lpstr>
      <vt:lpstr>KMP算法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串的算法案例</vt:lpstr>
      <vt:lpstr>串的算法案例</vt:lpstr>
      <vt:lpstr>串的算法案例</vt:lpstr>
      <vt:lpstr>串的算法案例</vt:lpstr>
      <vt:lpstr>串的算法案例</vt:lpstr>
      <vt:lpstr>串的算法案例</vt:lpstr>
      <vt:lpstr>串的算法案例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472</cp:revision>
  <dcterms:created xsi:type="dcterms:W3CDTF">2004-04-05T09:09:14Z</dcterms:created>
  <dcterms:modified xsi:type="dcterms:W3CDTF">2022-09-22T01:01:29Z</dcterms:modified>
</cp:coreProperties>
</file>